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23"/>
  </p:notesMasterIdLst>
  <p:handoutMasterIdLst>
    <p:handoutMasterId r:id="rId24"/>
  </p:handoutMasterIdLst>
  <p:sldIdLst>
    <p:sldId id="4597" r:id="rId2"/>
    <p:sldId id="4598" r:id="rId3"/>
    <p:sldId id="4599" r:id="rId4"/>
    <p:sldId id="4633" r:id="rId5"/>
    <p:sldId id="4600" r:id="rId6"/>
    <p:sldId id="4627" r:id="rId7"/>
    <p:sldId id="4624" r:id="rId8"/>
    <p:sldId id="4628" r:id="rId9"/>
    <p:sldId id="4601" r:id="rId10"/>
    <p:sldId id="4618" r:id="rId11"/>
    <p:sldId id="4631" r:id="rId12"/>
    <p:sldId id="4630" r:id="rId13"/>
    <p:sldId id="4623" r:id="rId14"/>
    <p:sldId id="4606" r:id="rId15"/>
    <p:sldId id="4625" r:id="rId16"/>
    <p:sldId id="4629" r:id="rId17"/>
    <p:sldId id="4626" r:id="rId18"/>
    <p:sldId id="4602" r:id="rId19"/>
    <p:sldId id="4609" r:id="rId20"/>
    <p:sldId id="4632" r:id="rId21"/>
    <p:sldId id="4621" r:id="rId22"/>
  </p:sldIdLst>
  <p:sldSz cx="12858750" cy="7232650"/>
  <p:notesSz cx="6858000" cy="9144000"/>
  <p:custDataLst>
    <p:tags r:id="rId2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8F45"/>
    <a:srgbClr val="01C6D9"/>
    <a:srgbClr val="FFFFFF"/>
    <a:srgbClr val="EE9167"/>
    <a:srgbClr val="C00000"/>
    <a:srgbClr val="D14E5B"/>
    <a:srgbClr val="4BC1DD"/>
    <a:srgbClr val="58A9CC"/>
    <a:srgbClr val="0C2744"/>
    <a:srgbClr val="29A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2" autoAdjust="0"/>
    <p:restoredTop sz="95274" autoAdjust="0"/>
  </p:normalViewPr>
  <p:slideViewPr>
    <p:cSldViewPr>
      <p:cViewPr varScale="1">
        <p:scale>
          <a:sx n="67" d="100"/>
          <a:sy n="67" d="100"/>
        </p:scale>
        <p:origin x="-678" y="-108"/>
      </p:cViewPr>
      <p:guideLst>
        <p:guide orient="horz" pos="328"/>
        <p:guide orient="horz" pos="4183"/>
        <p:guide pos="4050"/>
        <p:guide pos="557"/>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2018/12/20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2018/12/20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4286429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4146550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20</a:t>
            </a:fld>
            <a:endParaRPr lang="en-GB"/>
          </a:p>
        </p:txBody>
      </p:sp>
    </p:spTree>
    <p:extLst>
      <p:ext uri="{BB962C8B-B14F-4D97-AF65-F5344CB8AC3E}">
        <p14:creationId xmlns:p14="http://schemas.microsoft.com/office/powerpoint/2010/main" val="512942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1434305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EC530858-BF76-453D-8D3B-E94317EF6EAB}" type="slidenum">
              <a:rPr lang="zh-CN" altLang="en-US" smtClean="0">
                <a:latin typeface="Calibri" panose="020F0502020204030204" pitchFamily="34" charset="0"/>
              </a:rPr>
              <a:pPr/>
              <a:t>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950246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789464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347241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456498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2612344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24816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754214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49843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2018/12/20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641241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2018/12/20</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6"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2700" y="0"/>
            <a:ext cx="12871450" cy="7232650"/>
          </a:xfrm>
          <a:prstGeom prst="rect">
            <a:avLst/>
          </a:prstGeom>
          <a:solidFill>
            <a:schemeClr val="accent1"/>
          </a:solidFill>
          <a:ln w="9525">
            <a:noFill/>
            <a:miter lim="800000"/>
            <a:headEnd/>
            <a:tailEnd/>
          </a:ln>
          <a:extLst/>
        </p:spPr>
        <p:txBody>
          <a:bodyPr vert="horz" wrap="square" lIns="128580" tIns="64290" rIns="128580" bIns="64290" numCol="1" anchor="t" anchorCtr="0" compatLnSpc="1">
            <a:prstTxWarp prst="textNoShape">
              <a:avLst/>
            </a:prstTxWarp>
          </a:bodyPr>
          <a:lstStyle/>
          <a:p>
            <a:endParaRPr lang="zh-CN" altLang="en-US"/>
          </a:p>
        </p:txBody>
      </p:sp>
      <p:grpSp>
        <p:nvGrpSpPr>
          <p:cNvPr id="91" name="组合 90"/>
          <p:cNvGrpSpPr/>
          <p:nvPr/>
        </p:nvGrpSpPr>
        <p:grpSpPr>
          <a:xfrm>
            <a:off x="433673" y="1537582"/>
            <a:ext cx="8443973" cy="4157487"/>
            <a:chOff x="-973138" y="1079501"/>
            <a:chExt cx="6338888" cy="3121025"/>
          </a:xfrm>
          <a:solidFill>
            <a:schemeClr val="bg1">
              <a:alpha val="20000"/>
            </a:schemeClr>
          </a:solidFill>
        </p:grpSpPr>
        <p:sp>
          <p:nvSpPr>
            <p:cNvPr id="6" name="Freeform 6"/>
            <p:cNvSpPr>
              <a:spLocks/>
            </p:cNvSpPr>
            <p:nvPr/>
          </p:nvSpPr>
          <p:spPr bwMode="auto">
            <a:xfrm>
              <a:off x="374650" y="1398588"/>
              <a:ext cx="3175" cy="3175"/>
            </a:xfrm>
            <a:custGeom>
              <a:avLst/>
              <a:gdLst>
                <a:gd name="T0" fmla="*/ 0 w 1"/>
                <a:gd name="T1" fmla="*/ 1 h 1"/>
                <a:gd name="T2" fmla="*/ 1 w 1"/>
                <a:gd name="T3" fmla="*/ 0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0"/>
                    <a:pt x="1" y="0"/>
                    <a:pt x="1" y="0"/>
                  </a:cubicBezTo>
                  <a:cubicBezTo>
                    <a:pt x="1" y="0"/>
                    <a:pt x="1" y="0"/>
                    <a:pt x="1" y="0"/>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77825" y="13985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 name="Freeform 8"/>
            <p:cNvSpPr>
              <a:spLocks/>
            </p:cNvSpPr>
            <p:nvPr/>
          </p:nvSpPr>
          <p:spPr bwMode="auto">
            <a:xfrm>
              <a:off x="284163" y="14954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9" name="Freeform 9"/>
            <p:cNvSpPr>
              <a:spLocks/>
            </p:cNvSpPr>
            <p:nvPr/>
          </p:nvSpPr>
          <p:spPr bwMode="auto">
            <a:xfrm>
              <a:off x="163513" y="1417638"/>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 name="Freeform 10"/>
            <p:cNvSpPr>
              <a:spLocks/>
            </p:cNvSpPr>
            <p:nvPr/>
          </p:nvSpPr>
          <p:spPr bwMode="auto">
            <a:xfrm>
              <a:off x="284163" y="14954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 name="Freeform 11"/>
            <p:cNvSpPr>
              <a:spLocks/>
            </p:cNvSpPr>
            <p:nvPr/>
          </p:nvSpPr>
          <p:spPr bwMode="auto">
            <a:xfrm>
              <a:off x="163513" y="1420813"/>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 name="Freeform 12"/>
            <p:cNvSpPr>
              <a:spLocks/>
            </p:cNvSpPr>
            <p:nvPr/>
          </p:nvSpPr>
          <p:spPr bwMode="auto">
            <a:xfrm>
              <a:off x="1612900" y="1228726"/>
              <a:ext cx="3568700" cy="2343150"/>
            </a:xfrm>
            <a:custGeom>
              <a:avLst/>
              <a:gdLst>
                <a:gd name="T0" fmla="*/ 886 w 951"/>
                <a:gd name="T1" fmla="*/ 77 h 623"/>
                <a:gd name="T2" fmla="*/ 763 w 951"/>
                <a:gd name="T3" fmla="*/ 48 h 623"/>
                <a:gd name="T4" fmla="*/ 678 w 951"/>
                <a:gd name="T5" fmla="*/ 40 h 623"/>
                <a:gd name="T6" fmla="*/ 570 w 951"/>
                <a:gd name="T7" fmla="*/ 7 h 623"/>
                <a:gd name="T8" fmla="*/ 501 w 951"/>
                <a:gd name="T9" fmla="*/ 38 h 623"/>
                <a:gd name="T10" fmla="*/ 446 w 951"/>
                <a:gd name="T11" fmla="*/ 60 h 623"/>
                <a:gd name="T12" fmla="*/ 444 w 951"/>
                <a:gd name="T13" fmla="*/ 75 h 623"/>
                <a:gd name="T14" fmla="*/ 443 w 951"/>
                <a:gd name="T15" fmla="*/ 94 h 623"/>
                <a:gd name="T16" fmla="*/ 432 w 951"/>
                <a:gd name="T17" fmla="*/ 60 h 623"/>
                <a:gd name="T18" fmla="*/ 409 w 951"/>
                <a:gd name="T19" fmla="*/ 66 h 623"/>
                <a:gd name="T20" fmla="*/ 374 w 951"/>
                <a:gd name="T21" fmla="*/ 82 h 623"/>
                <a:gd name="T22" fmla="*/ 317 w 951"/>
                <a:gd name="T23" fmla="*/ 89 h 623"/>
                <a:gd name="T24" fmla="*/ 295 w 951"/>
                <a:gd name="T25" fmla="*/ 85 h 623"/>
                <a:gd name="T26" fmla="*/ 249 w 951"/>
                <a:gd name="T27" fmla="*/ 109 h 623"/>
                <a:gd name="T28" fmla="*/ 253 w 951"/>
                <a:gd name="T29" fmla="*/ 76 h 623"/>
                <a:gd name="T30" fmla="*/ 148 w 951"/>
                <a:gd name="T31" fmla="*/ 99 h 623"/>
                <a:gd name="T32" fmla="*/ 110 w 951"/>
                <a:gd name="T33" fmla="*/ 149 h 623"/>
                <a:gd name="T34" fmla="*/ 156 w 951"/>
                <a:gd name="T35" fmla="*/ 172 h 623"/>
                <a:gd name="T36" fmla="*/ 183 w 951"/>
                <a:gd name="T37" fmla="*/ 112 h 623"/>
                <a:gd name="T38" fmla="*/ 184 w 951"/>
                <a:gd name="T39" fmla="*/ 137 h 623"/>
                <a:gd name="T40" fmla="*/ 200 w 951"/>
                <a:gd name="T41" fmla="*/ 168 h 623"/>
                <a:gd name="T42" fmla="*/ 147 w 951"/>
                <a:gd name="T43" fmla="*/ 185 h 623"/>
                <a:gd name="T44" fmla="*/ 124 w 951"/>
                <a:gd name="T45" fmla="*/ 184 h 623"/>
                <a:gd name="T46" fmla="*/ 77 w 951"/>
                <a:gd name="T47" fmla="*/ 209 h 623"/>
                <a:gd name="T48" fmla="*/ 41 w 951"/>
                <a:gd name="T49" fmla="*/ 254 h 623"/>
                <a:gd name="T50" fmla="*/ 78 w 951"/>
                <a:gd name="T51" fmla="*/ 277 h 623"/>
                <a:gd name="T52" fmla="*/ 111 w 951"/>
                <a:gd name="T53" fmla="*/ 245 h 623"/>
                <a:gd name="T54" fmla="*/ 153 w 951"/>
                <a:gd name="T55" fmla="*/ 264 h 623"/>
                <a:gd name="T56" fmla="*/ 152 w 951"/>
                <a:gd name="T57" fmla="*/ 255 h 623"/>
                <a:gd name="T58" fmla="*/ 175 w 951"/>
                <a:gd name="T59" fmla="*/ 257 h 623"/>
                <a:gd name="T60" fmla="*/ 196 w 951"/>
                <a:gd name="T61" fmla="*/ 259 h 623"/>
                <a:gd name="T62" fmla="*/ 241 w 951"/>
                <a:gd name="T63" fmla="*/ 287 h 623"/>
                <a:gd name="T64" fmla="*/ 217 w 951"/>
                <a:gd name="T65" fmla="*/ 310 h 623"/>
                <a:gd name="T66" fmla="*/ 162 w 951"/>
                <a:gd name="T67" fmla="*/ 311 h 623"/>
                <a:gd name="T68" fmla="*/ 118 w 951"/>
                <a:gd name="T69" fmla="*/ 284 h 623"/>
                <a:gd name="T70" fmla="*/ 73 w 951"/>
                <a:gd name="T71" fmla="*/ 291 h 623"/>
                <a:gd name="T72" fmla="*/ 23 w 951"/>
                <a:gd name="T73" fmla="*/ 328 h 623"/>
                <a:gd name="T74" fmla="*/ 3 w 951"/>
                <a:gd name="T75" fmla="*/ 389 h 623"/>
                <a:gd name="T76" fmla="*/ 42 w 951"/>
                <a:gd name="T77" fmla="*/ 436 h 623"/>
                <a:gd name="T78" fmla="*/ 113 w 951"/>
                <a:gd name="T79" fmla="*/ 435 h 623"/>
                <a:gd name="T80" fmla="*/ 146 w 951"/>
                <a:gd name="T81" fmla="*/ 492 h 623"/>
                <a:gd name="T82" fmla="*/ 151 w 951"/>
                <a:gd name="T83" fmla="*/ 555 h 623"/>
                <a:gd name="T84" fmla="*/ 183 w 951"/>
                <a:gd name="T85" fmla="*/ 622 h 623"/>
                <a:gd name="T86" fmla="*/ 243 w 951"/>
                <a:gd name="T87" fmla="*/ 586 h 623"/>
                <a:gd name="T88" fmla="*/ 278 w 951"/>
                <a:gd name="T89" fmla="*/ 529 h 623"/>
                <a:gd name="T90" fmla="*/ 286 w 951"/>
                <a:gd name="T91" fmla="*/ 461 h 623"/>
                <a:gd name="T92" fmla="*/ 324 w 951"/>
                <a:gd name="T93" fmla="*/ 419 h 623"/>
                <a:gd name="T94" fmla="*/ 279 w 951"/>
                <a:gd name="T95" fmla="*/ 389 h 623"/>
                <a:gd name="T96" fmla="*/ 242 w 951"/>
                <a:gd name="T97" fmla="*/ 327 h 623"/>
                <a:gd name="T98" fmla="*/ 281 w 951"/>
                <a:gd name="T99" fmla="*/ 367 h 623"/>
                <a:gd name="T100" fmla="*/ 342 w 951"/>
                <a:gd name="T101" fmla="*/ 379 h 623"/>
                <a:gd name="T102" fmla="*/ 338 w 951"/>
                <a:gd name="T103" fmla="*/ 345 h 623"/>
                <a:gd name="T104" fmla="*/ 332 w 951"/>
                <a:gd name="T105" fmla="*/ 325 h 623"/>
                <a:gd name="T106" fmla="*/ 414 w 951"/>
                <a:gd name="T107" fmla="*/ 349 h 623"/>
                <a:gd name="T108" fmla="*/ 490 w 951"/>
                <a:gd name="T109" fmla="*/ 364 h 623"/>
                <a:gd name="T110" fmla="*/ 564 w 951"/>
                <a:gd name="T111" fmla="*/ 429 h 623"/>
                <a:gd name="T112" fmla="*/ 610 w 951"/>
                <a:gd name="T113" fmla="*/ 391 h 623"/>
                <a:gd name="T114" fmla="*/ 658 w 951"/>
                <a:gd name="T115" fmla="*/ 290 h 623"/>
                <a:gd name="T116" fmla="*/ 687 w 951"/>
                <a:gd name="T117" fmla="*/ 283 h 623"/>
                <a:gd name="T118" fmla="*/ 758 w 951"/>
                <a:gd name="T119" fmla="*/ 201 h 623"/>
                <a:gd name="T120" fmla="*/ 798 w 951"/>
                <a:gd name="T121" fmla="*/ 149 h 623"/>
                <a:gd name="T122" fmla="*/ 869 w 951"/>
                <a:gd name="T123" fmla="*/ 141 h 623"/>
                <a:gd name="T124" fmla="*/ 867 w 951"/>
                <a:gd name="T125" fmla="*/ 17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51" h="623">
                  <a:moveTo>
                    <a:pt x="943" y="115"/>
                  </a:moveTo>
                  <a:cubicBezTo>
                    <a:pt x="941" y="114"/>
                    <a:pt x="934" y="113"/>
                    <a:pt x="933" y="112"/>
                  </a:cubicBezTo>
                  <a:cubicBezTo>
                    <a:pt x="928" y="107"/>
                    <a:pt x="947" y="113"/>
                    <a:pt x="949" y="108"/>
                  </a:cubicBezTo>
                  <a:cubicBezTo>
                    <a:pt x="951" y="105"/>
                    <a:pt x="947" y="94"/>
                    <a:pt x="947" y="91"/>
                  </a:cubicBezTo>
                  <a:cubicBezTo>
                    <a:pt x="946" y="85"/>
                    <a:pt x="945" y="78"/>
                    <a:pt x="938" y="75"/>
                  </a:cubicBezTo>
                  <a:cubicBezTo>
                    <a:pt x="933" y="73"/>
                    <a:pt x="927" y="74"/>
                    <a:pt x="921" y="73"/>
                  </a:cubicBezTo>
                  <a:cubicBezTo>
                    <a:pt x="912" y="72"/>
                    <a:pt x="906" y="64"/>
                    <a:pt x="905" y="78"/>
                  </a:cubicBezTo>
                  <a:cubicBezTo>
                    <a:pt x="900" y="79"/>
                    <a:pt x="898" y="77"/>
                    <a:pt x="893" y="76"/>
                  </a:cubicBezTo>
                  <a:cubicBezTo>
                    <a:pt x="890" y="75"/>
                    <a:pt x="889" y="76"/>
                    <a:pt x="886" y="77"/>
                  </a:cubicBezTo>
                  <a:cubicBezTo>
                    <a:pt x="881" y="77"/>
                    <a:pt x="877" y="76"/>
                    <a:pt x="872" y="77"/>
                  </a:cubicBezTo>
                  <a:cubicBezTo>
                    <a:pt x="867" y="77"/>
                    <a:pt x="863" y="80"/>
                    <a:pt x="858" y="77"/>
                  </a:cubicBezTo>
                  <a:cubicBezTo>
                    <a:pt x="855" y="75"/>
                    <a:pt x="852" y="71"/>
                    <a:pt x="849" y="68"/>
                  </a:cubicBezTo>
                  <a:cubicBezTo>
                    <a:pt x="845" y="63"/>
                    <a:pt x="844" y="63"/>
                    <a:pt x="836" y="63"/>
                  </a:cubicBezTo>
                  <a:cubicBezTo>
                    <a:pt x="831" y="63"/>
                    <a:pt x="827" y="65"/>
                    <a:pt x="822" y="65"/>
                  </a:cubicBezTo>
                  <a:cubicBezTo>
                    <a:pt x="810" y="66"/>
                    <a:pt x="811" y="55"/>
                    <a:pt x="803" y="50"/>
                  </a:cubicBezTo>
                  <a:cubicBezTo>
                    <a:pt x="800" y="49"/>
                    <a:pt x="790" y="49"/>
                    <a:pt x="787" y="50"/>
                  </a:cubicBezTo>
                  <a:cubicBezTo>
                    <a:pt x="783" y="51"/>
                    <a:pt x="781" y="55"/>
                    <a:pt x="777" y="54"/>
                  </a:cubicBezTo>
                  <a:cubicBezTo>
                    <a:pt x="769" y="53"/>
                    <a:pt x="774" y="44"/>
                    <a:pt x="763" y="48"/>
                  </a:cubicBezTo>
                  <a:cubicBezTo>
                    <a:pt x="760" y="48"/>
                    <a:pt x="756" y="50"/>
                    <a:pt x="754" y="53"/>
                  </a:cubicBezTo>
                  <a:cubicBezTo>
                    <a:pt x="752" y="56"/>
                    <a:pt x="754" y="58"/>
                    <a:pt x="750" y="60"/>
                  </a:cubicBezTo>
                  <a:cubicBezTo>
                    <a:pt x="746" y="62"/>
                    <a:pt x="745" y="59"/>
                    <a:pt x="741" y="58"/>
                  </a:cubicBezTo>
                  <a:cubicBezTo>
                    <a:pt x="739" y="57"/>
                    <a:pt x="736" y="58"/>
                    <a:pt x="733" y="58"/>
                  </a:cubicBezTo>
                  <a:cubicBezTo>
                    <a:pt x="729" y="57"/>
                    <a:pt x="723" y="54"/>
                    <a:pt x="719" y="56"/>
                  </a:cubicBezTo>
                  <a:cubicBezTo>
                    <a:pt x="714" y="59"/>
                    <a:pt x="717" y="61"/>
                    <a:pt x="711" y="60"/>
                  </a:cubicBezTo>
                  <a:cubicBezTo>
                    <a:pt x="708" y="59"/>
                    <a:pt x="702" y="56"/>
                    <a:pt x="700" y="53"/>
                  </a:cubicBezTo>
                  <a:cubicBezTo>
                    <a:pt x="698" y="50"/>
                    <a:pt x="701" y="46"/>
                    <a:pt x="699" y="43"/>
                  </a:cubicBezTo>
                  <a:cubicBezTo>
                    <a:pt x="697" y="38"/>
                    <a:pt x="682" y="38"/>
                    <a:pt x="678" y="40"/>
                  </a:cubicBezTo>
                  <a:cubicBezTo>
                    <a:pt x="675" y="41"/>
                    <a:pt x="674" y="44"/>
                    <a:pt x="671" y="45"/>
                  </a:cubicBezTo>
                  <a:cubicBezTo>
                    <a:pt x="668" y="46"/>
                    <a:pt x="665" y="44"/>
                    <a:pt x="663" y="44"/>
                  </a:cubicBezTo>
                  <a:cubicBezTo>
                    <a:pt x="656" y="43"/>
                    <a:pt x="650" y="39"/>
                    <a:pt x="643" y="39"/>
                  </a:cubicBezTo>
                  <a:cubicBezTo>
                    <a:pt x="637" y="38"/>
                    <a:pt x="629" y="42"/>
                    <a:pt x="626" y="35"/>
                  </a:cubicBezTo>
                  <a:cubicBezTo>
                    <a:pt x="624" y="29"/>
                    <a:pt x="629" y="21"/>
                    <a:pt x="625" y="16"/>
                  </a:cubicBezTo>
                  <a:cubicBezTo>
                    <a:pt x="621" y="9"/>
                    <a:pt x="611" y="15"/>
                    <a:pt x="605" y="15"/>
                  </a:cubicBezTo>
                  <a:cubicBezTo>
                    <a:pt x="600" y="14"/>
                    <a:pt x="596" y="13"/>
                    <a:pt x="593" y="9"/>
                  </a:cubicBezTo>
                  <a:cubicBezTo>
                    <a:pt x="589" y="4"/>
                    <a:pt x="586" y="0"/>
                    <a:pt x="578" y="2"/>
                  </a:cubicBezTo>
                  <a:cubicBezTo>
                    <a:pt x="575" y="3"/>
                    <a:pt x="571" y="5"/>
                    <a:pt x="570" y="7"/>
                  </a:cubicBezTo>
                  <a:cubicBezTo>
                    <a:pt x="569" y="8"/>
                    <a:pt x="570" y="11"/>
                    <a:pt x="570" y="11"/>
                  </a:cubicBezTo>
                  <a:cubicBezTo>
                    <a:pt x="568" y="13"/>
                    <a:pt x="567" y="12"/>
                    <a:pt x="566" y="13"/>
                  </a:cubicBezTo>
                  <a:cubicBezTo>
                    <a:pt x="561" y="17"/>
                    <a:pt x="558" y="20"/>
                    <a:pt x="550" y="19"/>
                  </a:cubicBezTo>
                  <a:cubicBezTo>
                    <a:pt x="545" y="18"/>
                    <a:pt x="544" y="15"/>
                    <a:pt x="539" y="16"/>
                  </a:cubicBezTo>
                  <a:cubicBezTo>
                    <a:pt x="537" y="16"/>
                    <a:pt x="535" y="17"/>
                    <a:pt x="533" y="18"/>
                  </a:cubicBezTo>
                  <a:cubicBezTo>
                    <a:pt x="531" y="19"/>
                    <a:pt x="529" y="19"/>
                    <a:pt x="526" y="20"/>
                  </a:cubicBezTo>
                  <a:cubicBezTo>
                    <a:pt x="521" y="21"/>
                    <a:pt x="518" y="23"/>
                    <a:pt x="512" y="24"/>
                  </a:cubicBezTo>
                  <a:cubicBezTo>
                    <a:pt x="506" y="25"/>
                    <a:pt x="503" y="27"/>
                    <a:pt x="501" y="32"/>
                  </a:cubicBezTo>
                  <a:cubicBezTo>
                    <a:pt x="501" y="35"/>
                    <a:pt x="503" y="36"/>
                    <a:pt x="501" y="38"/>
                  </a:cubicBezTo>
                  <a:cubicBezTo>
                    <a:pt x="498" y="40"/>
                    <a:pt x="495" y="37"/>
                    <a:pt x="493" y="37"/>
                  </a:cubicBezTo>
                  <a:cubicBezTo>
                    <a:pt x="487" y="36"/>
                    <a:pt x="484" y="38"/>
                    <a:pt x="479" y="40"/>
                  </a:cubicBezTo>
                  <a:cubicBezTo>
                    <a:pt x="476" y="41"/>
                    <a:pt x="469" y="42"/>
                    <a:pt x="472" y="47"/>
                  </a:cubicBezTo>
                  <a:cubicBezTo>
                    <a:pt x="474" y="52"/>
                    <a:pt x="481" y="49"/>
                    <a:pt x="480" y="57"/>
                  </a:cubicBezTo>
                  <a:cubicBezTo>
                    <a:pt x="472" y="58"/>
                    <a:pt x="468" y="54"/>
                    <a:pt x="462" y="53"/>
                  </a:cubicBezTo>
                  <a:cubicBezTo>
                    <a:pt x="461" y="53"/>
                    <a:pt x="455" y="54"/>
                    <a:pt x="454" y="55"/>
                  </a:cubicBezTo>
                  <a:cubicBezTo>
                    <a:pt x="451" y="57"/>
                    <a:pt x="452" y="58"/>
                    <a:pt x="451" y="62"/>
                  </a:cubicBezTo>
                  <a:cubicBezTo>
                    <a:pt x="451" y="62"/>
                    <a:pt x="451" y="62"/>
                    <a:pt x="451" y="62"/>
                  </a:cubicBezTo>
                  <a:cubicBezTo>
                    <a:pt x="449" y="63"/>
                    <a:pt x="447" y="62"/>
                    <a:pt x="446" y="60"/>
                  </a:cubicBezTo>
                  <a:cubicBezTo>
                    <a:pt x="446" y="59"/>
                    <a:pt x="445" y="57"/>
                    <a:pt x="445" y="56"/>
                  </a:cubicBezTo>
                  <a:cubicBezTo>
                    <a:pt x="445" y="54"/>
                    <a:pt x="446" y="53"/>
                    <a:pt x="447" y="51"/>
                  </a:cubicBezTo>
                  <a:cubicBezTo>
                    <a:pt x="447" y="50"/>
                    <a:pt x="446" y="49"/>
                    <a:pt x="446" y="48"/>
                  </a:cubicBezTo>
                  <a:cubicBezTo>
                    <a:pt x="443" y="43"/>
                    <a:pt x="443" y="53"/>
                    <a:pt x="442" y="54"/>
                  </a:cubicBezTo>
                  <a:cubicBezTo>
                    <a:pt x="440" y="56"/>
                    <a:pt x="438" y="54"/>
                    <a:pt x="438" y="56"/>
                  </a:cubicBezTo>
                  <a:cubicBezTo>
                    <a:pt x="437" y="59"/>
                    <a:pt x="439" y="61"/>
                    <a:pt x="439" y="64"/>
                  </a:cubicBezTo>
                  <a:cubicBezTo>
                    <a:pt x="439" y="65"/>
                    <a:pt x="439" y="66"/>
                    <a:pt x="439" y="67"/>
                  </a:cubicBezTo>
                  <a:cubicBezTo>
                    <a:pt x="438" y="69"/>
                    <a:pt x="440" y="70"/>
                    <a:pt x="441" y="71"/>
                  </a:cubicBezTo>
                  <a:cubicBezTo>
                    <a:pt x="442" y="73"/>
                    <a:pt x="443" y="74"/>
                    <a:pt x="444" y="75"/>
                  </a:cubicBezTo>
                  <a:cubicBezTo>
                    <a:pt x="448" y="77"/>
                    <a:pt x="452" y="75"/>
                    <a:pt x="455" y="76"/>
                  </a:cubicBezTo>
                  <a:cubicBezTo>
                    <a:pt x="457" y="78"/>
                    <a:pt x="460" y="81"/>
                    <a:pt x="460" y="83"/>
                  </a:cubicBezTo>
                  <a:cubicBezTo>
                    <a:pt x="461" y="84"/>
                    <a:pt x="461" y="86"/>
                    <a:pt x="461" y="87"/>
                  </a:cubicBezTo>
                  <a:cubicBezTo>
                    <a:pt x="460" y="88"/>
                    <a:pt x="458" y="88"/>
                    <a:pt x="457" y="88"/>
                  </a:cubicBezTo>
                  <a:cubicBezTo>
                    <a:pt x="455" y="87"/>
                    <a:pt x="456" y="87"/>
                    <a:pt x="455" y="85"/>
                  </a:cubicBezTo>
                  <a:cubicBezTo>
                    <a:pt x="455" y="84"/>
                    <a:pt x="454" y="82"/>
                    <a:pt x="453" y="82"/>
                  </a:cubicBezTo>
                  <a:cubicBezTo>
                    <a:pt x="450" y="80"/>
                    <a:pt x="442" y="79"/>
                    <a:pt x="440" y="83"/>
                  </a:cubicBezTo>
                  <a:cubicBezTo>
                    <a:pt x="439" y="85"/>
                    <a:pt x="441" y="86"/>
                    <a:pt x="441" y="88"/>
                  </a:cubicBezTo>
                  <a:cubicBezTo>
                    <a:pt x="442" y="90"/>
                    <a:pt x="443" y="92"/>
                    <a:pt x="443" y="94"/>
                  </a:cubicBezTo>
                  <a:cubicBezTo>
                    <a:pt x="441" y="99"/>
                    <a:pt x="432" y="99"/>
                    <a:pt x="428" y="99"/>
                  </a:cubicBezTo>
                  <a:cubicBezTo>
                    <a:pt x="426" y="99"/>
                    <a:pt x="423" y="99"/>
                    <a:pt x="421" y="99"/>
                  </a:cubicBezTo>
                  <a:cubicBezTo>
                    <a:pt x="420" y="95"/>
                    <a:pt x="425" y="94"/>
                    <a:pt x="427" y="93"/>
                  </a:cubicBezTo>
                  <a:cubicBezTo>
                    <a:pt x="430" y="92"/>
                    <a:pt x="432" y="89"/>
                    <a:pt x="432" y="86"/>
                  </a:cubicBezTo>
                  <a:cubicBezTo>
                    <a:pt x="433" y="84"/>
                    <a:pt x="434" y="81"/>
                    <a:pt x="432" y="79"/>
                  </a:cubicBezTo>
                  <a:cubicBezTo>
                    <a:pt x="432" y="78"/>
                    <a:pt x="431" y="77"/>
                    <a:pt x="431" y="76"/>
                  </a:cubicBezTo>
                  <a:cubicBezTo>
                    <a:pt x="430" y="75"/>
                    <a:pt x="431" y="74"/>
                    <a:pt x="431" y="72"/>
                  </a:cubicBezTo>
                  <a:cubicBezTo>
                    <a:pt x="431" y="70"/>
                    <a:pt x="430" y="68"/>
                    <a:pt x="431" y="66"/>
                  </a:cubicBezTo>
                  <a:cubicBezTo>
                    <a:pt x="431" y="64"/>
                    <a:pt x="433" y="62"/>
                    <a:pt x="432" y="60"/>
                  </a:cubicBezTo>
                  <a:cubicBezTo>
                    <a:pt x="431" y="59"/>
                    <a:pt x="430" y="60"/>
                    <a:pt x="430" y="59"/>
                  </a:cubicBezTo>
                  <a:cubicBezTo>
                    <a:pt x="428" y="56"/>
                    <a:pt x="436" y="51"/>
                    <a:pt x="431" y="49"/>
                  </a:cubicBezTo>
                  <a:cubicBezTo>
                    <a:pt x="431" y="48"/>
                    <a:pt x="429" y="49"/>
                    <a:pt x="429" y="48"/>
                  </a:cubicBezTo>
                  <a:cubicBezTo>
                    <a:pt x="428" y="48"/>
                    <a:pt x="427" y="48"/>
                    <a:pt x="426" y="47"/>
                  </a:cubicBezTo>
                  <a:cubicBezTo>
                    <a:pt x="424" y="47"/>
                    <a:pt x="422" y="47"/>
                    <a:pt x="421" y="48"/>
                  </a:cubicBezTo>
                  <a:cubicBezTo>
                    <a:pt x="418" y="49"/>
                    <a:pt x="417" y="50"/>
                    <a:pt x="416" y="53"/>
                  </a:cubicBezTo>
                  <a:cubicBezTo>
                    <a:pt x="416" y="55"/>
                    <a:pt x="415" y="56"/>
                    <a:pt x="414" y="57"/>
                  </a:cubicBezTo>
                  <a:cubicBezTo>
                    <a:pt x="413" y="57"/>
                    <a:pt x="412" y="58"/>
                    <a:pt x="411" y="58"/>
                  </a:cubicBezTo>
                  <a:cubicBezTo>
                    <a:pt x="409" y="60"/>
                    <a:pt x="409" y="63"/>
                    <a:pt x="409" y="66"/>
                  </a:cubicBezTo>
                  <a:cubicBezTo>
                    <a:pt x="409" y="70"/>
                    <a:pt x="412" y="71"/>
                    <a:pt x="415" y="74"/>
                  </a:cubicBezTo>
                  <a:cubicBezTo>
                    <a:pt x="416" y="76"/>
                    <a:pt x="416" y="78"/>
                    <a:pt x="415" y="80"/>
                  </a:cubicBezTo>
                  <a:cubicBezTo>
                    <a:pt x="415" y="82"/>
                    <a:pt x="415" y="81"/>
                    <a:pt x="415" y="83"/>
                  </a:cubicBezTo>
                  <a:cubicBezTo>
                    <a:pt x="416" y="88"/>
                    <a:pt x="408" y="82"/>
                    <a:pt x="406" y="81"/>
                  </a:cubicBezTo>
                  <a:cubicBezTo>
                    <a:pt x="402" y="80"/>
                    <a:pt x="397" y="80"/>
                    <a:pt x="393" y="77"/>
                  </a:cubicBezTo>
                  <a:cubicBezTo>
                    <a:pt x="392" y="76"/>
                    <a:pt x="391" y="72"/>
                    <a:pt x="390" y="71"/>
                  </a:cubicBezTo>
                  <a:cubicBezTo>
                    <a:pt x="388" y="70"/>
                    <a:pt x="383" y="71"/>
                    <a:pt x="381" y="71"/>
                  </a:cubicBezTo>
                  <a:cubicBezTo>
                    <a:pt x="378" y="70"/>
                    <a:pt x="374" y="70"/>
                    <a:pt x="373" y="74"/>
                  </a:cubicBezTo>
                  <a:cubicBezTo>
                    <a:pt x="373" y="78"/>
                    <a:pt x="381" y="80"/>
                    <a:pt x="374" y="82"/>
                  </a:cubicBezTo>
                  <a:cubicBezTo>
                    <a:pt x="370" y="83"/>
                    <a:pt x="369" y="80"/>
                    <a:pt x="366" y="79"/>
                  </a:cubicBezTo>
                  <a:cubicBezTo>
                    <a:pt x="363" y="79"/>
                    <a:pt x="361" y="83"/>
                    <a:pt x="358" y="84"/>
                  </a:cubicBezTo>
                  <a:cubicBezTo>
                    <a:pt x="356" y="84"/>
                    <a:pt x="354" y="84"/>
                    <a:pt x="352" y="84"/>
                  </a:cubicBezTo>
                  <a:cubicBezTo>
                    <a:pt x="349" y="84"/>
                    <a:pt x="343" y="87"/>
                    <a:pt x="340" y="85"/>
                  </a:cubicBezTo>
                  <a:cubicBezTo>
                    <a:pt x="337" y="84"/>
                    <a:pt x="340" y="84"/>
                    <a:pt x="340" y="82"/>
                  </a:cubicBezTo>
                  <a:cubicBezTo>
                    <a:pt x="338" y="81"/>
                    <a:pt x="337" y="81"/>
                    <a:pt x="335" y="80"/>
                  </a:cubicBezTo>
                  <a:cubicBezTo>
                    <a:pt x="333" y="80"/>
                    <a:pt x="330" y="82"/>
                    <a:pt x="327" y="83"/>
                  </a:cubicBezTo>
                  <a:cubicBezTo>
                    <a:pt x="325" y="84"/>
                    <a:pt x="324" y="85"/>
                    <a:pt x="322" y="86"/>
                  </a:cubicBezTo>
                  <a:cubicBezTo>
                    <a:pt x="320" y="87"/>
                    <a:pt x="319" y="87"/>
                    <a:pt x="317" y="89"/>
                  </a:cubicBezTo>
                  <a:cubicBezTo>
                    <a:pt x="316" y="91"/>
                    <a:pt x="316" y="94"/>
                    <a:pt x="313" y="96"/>
                  </a:cubicBezTo>
                  <a:cubicBezTo>
                    <a:pt x="311" y="97"/>
                    <a:pt x="307" y="96"/>
                    <a:pt x="305" y="96"/>
                  </a:cubicBezTo>
                  <a:cubicBezTo>
                    <a:pt x="303" y="95"/>
                    <a:pt x="302" y="95"/>
                    <a:pt x="301" y="93"/>
                  </a:cubicBezTo>
                  <a:cubicBezTo>
                    <a:pt x="301" y="90"/>
                    <a:pt x="303" y="91"/>
                    <a:pt x="304" y="90"/>
                  </a:cubicBezTo>
                  <a:cubicBezTo>
                    <a:pt x="306" y="89"/>
                    <a:pt x="306" y="90"/>
                    <a:pt x="306" y="87"/>
                  </a:cubicBezTo>
                  <a:cubicBezTo>
                    <a:pt x="306" y="86"/>
                    <a:pt x="305" y="86"/>
                    <a:pt x="305" y="85"/>
                  </a:cubicBezTo>
                  <a:cubicBezTo>
                    <a:pt x="305" y="84"/>
                    <a:pt x="305" y="83"/>
                    <a:pt x="304" y="82"/>
                  </a:cubicBezTo>
                  <a:cubicBezTo>
                    <a:pt x="303" y="80"/>
                    <a:pt x="299" y="80"/>
                    <a:pt x="298" y="80"/>
                  </a:cubicBezTo>
                  <a:cubicBezTo>
                    <a:pt x="295" y="81"/>
                    <a:pt x="295" y="82"/>
                    <a:pt x="295" y="85"/>
                  </a:cubicBezTo>
                  <a:cubicBezTo>
                    <a:pt x="295" y="88"/>
                    <a:pt x="301" y="97"/>
                    <a:pt x="294" y="98"/>
                  </a:cubicBezTo>
                  <a:cubicBezTo>
                    <a:pt x="292" y="98"/>
                    <a:pt x="291" y="96"/>
                    <a:pt x="289" y="96"/>
                  </a:cubicBezTo>
                  <a:cubicBezTo>
                    <a:pt x="287" y="97"/>
                    <a:pt x="285" y="100"/>
                    <a:pt x="283" y="101"/>
                  </a:cubicBezTo>
                  <a:cubicBezTo>
                    <a:pt x="281" y="102"/>
                    <a:pt x="280" y="101"/>
                    <a:pt x="279" y="104"/>
                  </a:cubicBezTo>
                  <a:cubicBezTo>
                    <a:pt x="277" y="106"/>
                    <a:pt x="278" y="109"/>
                    <a:pt x="276" y="111"/>
                  </a:cubicBezTo>
                  <a:cubicBezTo>
                    <a:pt x="271" y="115"/>
                    <a:pt x="268" y="107"/>
                    <a:pt x="264" y="109"/>
                  </a:cubicBezTo>
                  <a:cubicBezTo>
                    <a:pt x="261" y="110"/>
                    <a:pt x="265" y="117"/>
                    <a:pt x="259" y="114"/>
                  </a:cubicBezTo>
                  <a:cubicBezTo>
                    <a:pt x="257" y="114"/>
                    <a:pt x="257" y="113"/>
                    <a:pt x="255" y="112"/>
                  </a:cubicBezTo>
                  <a:cubicBezTo>
                    <a:pt x="251" y="111"/>
                    <a:pt x="250" y="113"/>
                    <a:pt x="249" y="109"/>
                  </a:cubicBezTo>
                  <a:cubicBezTo>
                    <a:pt x="248" y="107"/>
                    <a:pt x="250" y="103"/>
                    <a:pt x="248" y="101"/>
                  </a:cubicBezTo>
                  <a:cubicBezTo>
                    <a:pt x="245" y="98"/>
                    <a:pt x="237" y="99"/>
                    <a:pt x="237" y="93"/>
                  </a:cubicBezTo>
                  <a:cubicBezTo>
                    <a:pt x="242" y="91"/>
                    <a:pt x="244" y="96"/>
                    <a:pt x="248" y="97"/>
                  </a:cubicBezTo>
                  <a:cubicBezTo>
                    <a:pt x="251" y="99"/>
                    <a:pt x="255" y="98"/>
                    <a:pt x="258" y="98"/>
                  </a:cubicBezTo>
                  <a:cubicBezTo>
                    <a:pt x="263" y="100"/>
                    <a:pt x="269" y="99"/>
                    <a:pt x="275" y="98"/>
                  </a:cubicBezTo>
                  <a:cubicBezTo>
                    <a:pt x="277" y="97"/>
                    <a:pt x="281" y="96"/>
                    <a:pt x="282" y="93"/>
                  </a:cubicBezTo>
                  <a:cubicBezTo>
                    <a:pt x="282" y="89"/>
                    <a:pt x="276" y="88"/>
                    <a:pt x="274" y="87"/>
                  </a:cubicBezTo>
                  <a:cubicBezTo>
                    <a:pt x="269" y="85"/>
                    <a:pt x="263" y="87"/>
                    <a:pt x="261" y="82"/>
                  </a:cubicBezTo>
                  <a:cubicBezTo>
                    <a:pt x="259" y="78"/>
                    <a:pt x="258" y="77"/>
                    <a:pt x="253" y="76"/>
                  </a:cubicBezTo>
                  <a:cubicBezTo>
                    <a:pt x="244" y="74"/>
                    <a:pt x="235" y="78"/>
                    <a:pt x="229" y="69"/>
                  </a:cubicBezTo>
                  <a:cubicBezTo>
                    <a:pt x="226" y="64"/>
                    <a:pt x="218" y="63"/>
                    <a:pt x="213" y="64"/>
                  </a:cubicBezTo>
                  <a:cubicBezTo>
                    <a:pt x="210" y="64"/>
                    <a:pt x="207" y="65"/>
                    <a:pt x="205" y="66"/>
                  </a:cubicBezTo>
                  <a:cubicBezTo>
                    <a:pt x="203" y="66"/>
                    <a:pt x="201" y="68"/>
                    <a:pt x="199" y="69"/>
                  </a:cubicBezTo>
                  <a:cubicBezTo>
                    <a:pt x="197" y="69"/>
                    <a:pt x="196" y="68"/>
                    <a:pt x="194" y="68"/>
                  </a:cubicBezTo>
                  <a:cubicBezTo>
                    <a:pt x="189" y="68"/>
                    <a:pt x="188" y="71"/>
                    <a:pt x="185" y="73"/>
                  </a:cubicBezTo>
                  <a:cubicBezTo>
                    <a:pt x="182" y="76"/>
                    <a:pt x="179" y="76"/>
                    <a:pt x="176" y="77"/>
                  </a:cubicBezTo>
                  <a:cubicBezTo>
                    <a:pt x="169" y="79"/>
                    <a:pt x="169" y="87"/>
                    <a:pt x="163" y="90"/>
                  </a:cubicBezTo>
                  <a:cubicBezTo>
                    <a:pt x="157" y="93"/>
                    <a:pt x="153" y="98"/>
                    <a:pt x="148" y="99"/>
                  </a:cubicBezTo>
                  <a:cubicBezTo>
                    <a:pt x="144" y="100"/>
                    <a:pt x="139" y="103"/>
                    <a:pt x="137" y="107"/>
                  </a:cubicBezTo>
                  <a:cubicBezTo>
                    <a:pt x="137" y="109"/>
                    <a:pt x="137" y="111"/>
                    <a:pt x="136" y="112"/>
                  </a:cubicBezTo>
                  <a:cubicBezTo>
                    <a:pt x="135" y="115"/>
                    <a:pt x="131" y="115"/>
                    <a:pt x="129" y="117"/>
                  </a:cubicBezTo>
                  <a:cubicBezTo>
                    <a:pt x="129" y="118"/>
                    <a:pt x="129" y="120"/>
                    <a:pt x="128" y="121"/>
                  </a:cubicBezTo>
                  <a:cubicBezTo>
                    <a:pt x="127" y="123"/>
                    <a:pt x="123" y="122"/>
                    <a:pt x="121" y="124"/>
                  </a:cubicBezTo>
                  <a:cubicBezTo>
                    <a:pt x="118" y="125"/>
                    <a:pt x="116" y="128"/>
                    <a:pt x="113" y="129"/>
                  </a:cubicBezTo>
                  <a:cubicBezTo>
                    <a:pt x="109" y="131"/>
                    <a:pt x="107" y="133"/>
                    <a:pt x="107" y="137"/>
                  </a:cubicBezTo>
                  <a:cubicBezTo>
                    <a:pt x="107" y="139"/>
                    <a:pt x="108" y="142"/>
                    <a:pt x="108" y="144"/>
                  </a:cubicBezTo>
                  <a:cubicBezTo>
                    <a:pt x="108" y="148"/>
                    <a:pt x="108" y="147"/>
                    <a:pt x="110" y="149"/>
                  </a:cubicBezTo>
                  <a:cubicBezTo>
                    <a:pt x="112" y="150"/>
                    <a:pt x="112" y="152"/>
                    <a:pt x="113" y="154"/>
                  </a:cubicBezTo>
                  <a:cubicBezTo>
                    <a:pt x="115" y="157"/>
                    <a:pt x="118" y="159"/>
                    <a:pt x="121" y="158"/>
                  </a:cubicBezTo>
                  <a:cubicBezTo>
                    <a:pt x="127" y="157"/>
                    <a:pt x="127" y="151"/>
                    <a:pt x="132" y="148"/>
                  </a:cubicBezTo>
                  <a:cubicBezTo>
                    <a:pt x="136" y="146"/>
                    <a:pt x="137" y="150"/>
                    <a:pt x="137" y="153"/>
                  </a:cubicBezTo>
                  <a:cubicBezTo>
                    <a:pt x="138" y="154"/>
                    <a:pt x="138" y="157"/>
                    <a:pt x="138" y="157"/>
                  </a:cubicBezTo>
                  <a:cubicBezTo>
                    <a:pt x="140" y="159"/>
                    <a:pt x="143" y="159"/>
                    <a:pt x="144" y="162"/>
                  </a:cubicBezTo>
                  <a:cubicBezTo>
                    <a:pt x="145" y="165"/>
                    <a:pt x="143" y="170"/>
                    <a:pt x="145" y="173"/>
                  </a:cubicBezTo>
                  <a:cubicBezTo>
                    <a:pt x="146" y="173"/>
                    <a:pt x="150" y="175"/>
                    <a:pt x="151" y="175"/>
                  </a:cubicBezTo>
                  <a:cubicBezTo>
                    <a:pt x="153" y="175"/>
                    <a:pt x="155" y="174"/>
                    <a:pt x="156" y="172"/>
                  </a:cubicBezTo>
                  <a:cubicBezTo>
                    <a:pt x="158" y="171"/>
                    <a:pt x="160" y="170"/>
                    <a:pt x="161" y="168"/>
                  </a:cubicBezTo>
                  <a:cubicBezTo>
                    <a:pt x="161" y="166"/>
                    <a:pt x="160" y="166"/>
                    <a:pt x="160" y="164"/>
                  </a:cubicBezTo>
                  <a:cubicBezTo>
                    <a:pt x="159" y="160"/>
                    <a:pt x="164" y="158"/>
                    <a:pt x="166" y="155"/>
                  </a:cubicBezTo>
                  <a:cubicBezTo>
                    <a:pt x="168" y="152"/>
                    <a:pt x="170" y="146"/>
                    <a:pt x="170" y="143"/>
                  </a:cubicBezTo>
                  <a:cubicBezTo>
                    <a:pt x="169" y="140"/>
                    <a:pt x="165" y="141"/>
                    <a:pt x="165" y="137"/>
                  </a:cubicBezTo>
                  <a:cubicBezTo>
                    <a:pt x="164" y="132"/>
                    <a:pt x="167" y="128"/>
                    <a:pt x="171" y="126"/>
                  </a:cubicBezTo>
                  <a:cubicBezTo>
                    <a:pt x="173" y="125"/>
                    <a:pt x="176" y="124"/>
                    <a:pt x="177" y="122"/>
                  </a:cubicBezTo>
                  <a:cubicBezTo>
                    <a:pt x="178" y="120"/>
                    <a:pt x="176" y="117"/>
                    <a:pt x="177" y="116"/>
                  </a:cubicBezTo>
                  <a:cubicBezTo>
                    <a:pt x="179" y="114"/>
                    <a:pt x="182" y="113"/>
                    <a:pt x="183" y="112"/>
                  </a:cubicBezTo>
                  <a:cubicBezTo>
                    <a:pt x="186" y="110"/>
                    <a:pt x="186" y="108"/>
                    <a:pt x="187" y="105"/>
                  </a:cubicBezTo>
                  <a:cubicBezTo>
                    <a:pt x="189" y="103"/>
                    <a:pt x="191" y="102"/>
                    <a:pt x="194" y="102"/>
                  </a:cubicBezTo>
                  <a:cubicBezTo>
                    <a:pt x="195" y="102"/>
                    <a:pt x="196" y="102"/>
                    <a:pt x="197" y="103"/>
                  </a:cubicBezTo>
                  <a:cubicBezTo>
                    <a:pt x="198" y="103"/>
                    <a:pt x="199" y="105"/>
                    <a:pt x="200" y="105"/>
                  </a:cubicBezTo>
                  <a:cubicBezTo>
                    <a:pt x="201" y="106"/>
                    <a:pt x="202" y="105"/>
                    <a:pt x="203" y="106"/>
                  </a:cubicBezTo>
                  <a:cubicBezTo>
                    <a:pt x="210" y="111"/>
                    <a:pt x="197" y="116"/>
                    <a:pt x="195" y="118"/>
                  </a:cubicBezTo>
                  <a:cubicBezTo>
                    <a:pt x="192" y="120"/>
                    <a:pt x="188" y="122"/>
                    <a:pt x="187" y="125"/>
                  </a:cubicBezTo>
                  <a:cubicBezTo>
                    <a:pt x="186" y="127"/>
                    <a:pt x="188" y="129"/>
                    <a:pt x="187" y="130"/>
                  </a:cubicBezTo>
                  <a:cubicBezTo>
                    <a:pt x="186" y="133"/>
                    <a:pt x="183" y="134"/>
                    <a:pt x="184" y="137"/>
                  </a:cubicBezTo>
                  <a:cubicBezTo>
                    <a:pt x="185" y="139"/>
                    <a:pt x="187" y="140"/>
                    <a:pt x="187" y="142"/>
                  </a:cubicBezTo>
                  <a:cubicBezTo>
                    <a:pt x="193" y="144"/>
                    <a:pt x="195" y="145"/>
                    <a:pt x="201" y="142"/>
                  </a:cubicBezTo>
                  <a:cubicBezTo>
                    <a:pt x="205" y="140"/>
                    <a:pt x="206" y="142"/>
                    <a:pt x="210" y="142"/>
                  </a:cubicBezTo>
                  <a:cubicBezTo>
                    <a:pt x="214" y="142"/>
                    <a:pt x="228" y="141"/>
                    <a:pt x="224" y="147"/>
                  </a:cubicBezTo>
                  <a:cubicBezTo>
                    <a:pt x="223" y="151"/>
                    <a:pt x="216" y="152"/>
                    <a:pt x="212" y="150"/>
                  </a:cubicBezTo>
                  <a:cubicBezTo>
                    <a:pt x="210" y="149"/>
                    <a:pt x="210" y="148"/>
                    <a:pt x="207" y="148"/>
                  </a:cubicBezTo>
                  <a:cubicBezTo>
                    <a:pt x="205" y="148"/>
                    <a:pt x="203" y="148"/>
                    <a:pt x="201" y="148"/>
                  </a:cubicBezTo>
                  <a:cubicBezTo>
                    <a:pt x="195" y="149"/>
                    <a:pt x="196" y="153"/>
                    <a:pt x="200" y="156"/>
                  </a:cubicBezTo>
                  <a:cubicBezTo>
                    <a:pt x="204" y="159"/>
                    <a:pt x="204" y="165"/>
                    <a:pt x="200" y="168"/>
                  </a:cubicBezTo>
                  <a:cubicBezTo>
                    <a:pt x="199" y="169"/>
                    <a:pt x="196" y="169"/>
                    <a:pt x="195" y="168"/>
                  </a:cubicBezTo>
                  <a:cubicBezTo>
                    <a:pt x="192" y="167"/>
                    <a:pt x="194" y="164"/>
                    <a:pt x="193" y="162"/>
                  </a:cubicBezTo>
                  <a:cubicBezTo>
                    <a:pt x="190" y="158"/>
                    <a:pt x="186" y="162"/>
                    <a:pt x="185" y="165"/>
                  </a:cubicBezTo>
                  <a:cubicBezTo>
                    <a:pt x="185" y="168"/>
                    <a:pt x="187" y="171"/>
                    <a:pt x="185" y="174"/>
                  </a:cubicBezTo>
                  <a:cubicBezTo>
                    <a:pt x="183" y="177"/>
                    <a:pt x="179" y="178"/>
                    <a:pt x="176" y="179"/>
                  </a:cubicBezTo>
                  <a:cubicBezTo>
                    <a:pt x="173" y="181"/>
                    <a:pt x="170" y="182"/>
                    <a:pt x="166" y="181"/>
                  </a:cubicBezTo>
                  <a:cubicBezTo>
                    <a:pt x="164" y="181"/>
                    <a:pt x="162" y="180"/>
                    <a:pt x="159" y="181"/>
                  </a:cubicBezTo>
                  <a:cubicBezTo>
                    <a:pt x="157" y="182"/>
                    <a:pt x="156" y="184"/>
                    <a:pt x="154" y="184"/>
                  </a:cubicBezTo>
                  <a:cubicBezTo>
                    <a:pt x="152" y="185"/>
                    <a:pt x="149" y="185"/>
                    <a:pt x="147" y="185"/>
                  </a:cubicBezTo>
                  <a:cubicBezTo>
                    <a:pt x="145" y="184"/>
                    <a:pt x="144" y="183"/>
                    <a:pt x="142" y="183"/>
                  </a:cubicBezTo>
                  <a:cubicBezTo>
                    <a:pt x="139" y="183"/>
                    <a:pt x="135" y="186"/>
                    <a:pt x="132" y="184"/>
                  </a:cubicBezTo>
                  <a:cubicBezTo>
                    <a:pt x="131" y="183"/>
                    <a:pt x="129" y="178"/>
                    <a:pt x="129" y="176"/>
                  </a:cubicBezTo>
                  <a:cubicBezTo>
                    <a:pt x="129" y="173"/>
                    <a:pt x="130" y="175"/>
                    <a:pt x="131" y="173"/>
                  </a:cubicBezTo>
                  <a:cubicBezTo>
                    <a:pt x="131" y="172"/>
                    <a:pt x="132" y="172"/>
                    <a:pt x="131" y="171"/>
                  </a:cubicBezTo>
                  <a:cubicBezTo>
                    <a:pt x="130" y="170"/>
                    <a:pt x="128" y="171"/>
                    <a:pt x="127" y="171"/>
                  </a:cubicBezTo>
                  <a:cubicBezTo>
                    <a:pt x="125" y="173"/>
                    <a:pt x="125" y="175"/>
                    <a:pt x="124" y="177"/>
                  </a:cubicBezTo>
                  <a:cubicBezTo>
                    <a:pt x="124" y="178"/>
                    <a:pt x="123" y="179"/>
                    <a:pt x="123" y="181"/>
                  </a:cubicBezTo>
                  <a:cubicBezTo>
                    <a:pt x="123" y="182"/>
                    <a:pt x="124" y="183"/>
                    <a:pt x="124" y="184"/>
                  </a:cubicBezTo>
                  <a:cubicBezTo>
                    <a:pt x="123" y="186"/>
                    <a:pt x="122" y="185"/>
                    <a:pt x="121" y="187"/>
                  </a:cubicBezTo>
                  <a:cubicBezTo>
                    <a:pt x="120" y="188"/>
                    <a:pt x="119" y="189"/>
                    <a:pt x="118" y="190"/>
                  </a:cubicBezTo>
                  <a:cubicBezTo>
                    <a:pt x="116" y="190"/>
                    <a:pt x="114" y="188"/>
                    <a:pt x="112" y="189"/>
                  </a:cubicBezTo>
                  <a:cubicBezTo>
                    <a:pt x="108" y="190"/>
                    <a:pt x="106" y="196"/>
                    <a:pt x="103" y="198"/>
                  </a:cubicBezTo>
                  <a:cubicBezTo>
                    <a:pt x="101" y="200"/>
                    <a:pt x="98" y="201"/>
                    <a:pt x="95" y="202"/>
                  </a:cubicBezTo>
                  <a:cubicBezTo>
                    <a:pt x="93" y="203"/>
                    <a:pt x="91" y="203"/>
                    <a:pt x="89" y="204"/>
                  </a:cubicBezTo>
                  <a:cubicBezTo>
                    <a:pt x="86" y="205"/>
                    <a:pt x="87" y="207"/>
                    <a:pt x="85" y="210"/>
                  </a:cubicBezTo>
                  <a:cubicBezTo>
                    <a:pt x="84" y="211"/>
                    <a:pt x="80" y="214"/>
                    <a:pt x="79" y="213"/>
                  </a:cubicBezTo>
                  <a:cubicBezTo>
                    <a:pt x="77" y="212"/>
                    <a:pt x="78" y="209"/>
                    <a:pt x="77" y="209"/>
                  </a:cubicBezTo>
                  <a:cubicBezTo>
                    <a:pt x="72" y="207"/>
                    <a:pt x="76" y="215"/>
                    <a:pt x="74" y="216"/>
                  </a:cubicBezTo>
                  <a:cubicBezTo>
                    <a:pt x="72" y="217"/>
                    <a:pt x="70" y="216"/>
                    <a:pt x="68" y="215"/>
                  </a:cubicBezTo>
                  <a:cubicBezTo>
                    <a:pt x="66" y="215"/>
                    <a:pt x="64" y="216"/>
                    <a:pt x="62" y="216"/>
                  </a:cubicBezTo>
                  <a:cubicBezTo>
                    <a:pt x="60" y="222"/>
                    <a:pt x="72" y="226"/>
                    <a:pt x="75" y="229"/>
                  </a:cubicBezTo>
                  <a:cubicBezTo>
                    <a:pt x="77" y="234"/>
                    <a:pt x="77" y="242"/>
                    <a:pt x="71" y="242"/>
                  </a:cubicBezTo>
                  <a:cubicBezTo>
                    <a:pt x="66" y="243"/>
                    <a:pt x="61" y="243"/>
                    <a:pt x="57" y="244"/>
                  </a:cubicBezTo>
                  <a:cubicBezTo>
                    <a:pt x="54" y="245"/>
                    <a:pt x="53" y="247"/>
                    <a:pt x="50" y="247"/>
                  </a:cubicBezTo>
                  <a:cubicBezTo>
                    <a:pt x="46" y="246"/>
                    <a:pt x="44" y="244"/>
                    <a:pt x="42" y="248"/>
                  </a:cubicBezTo>
                  <a:cubicBezTo>
                    <a:pt x="41" y="250"/>
                    <a:pt x="41" y="252"/>
                    <a:pt x="41" y="254"/>
                  </a:cubicBezTo>
                  <a:cubicBezTo>
                    <a:pt x="40" y="257"/>
                    <a:pt x="39" y="260"/>
                    <a:pt x="39" y="263"/>
                  </a:cubicBezTo>
                  <a:cubicBezTo>
                    <a:pt x="39" y="266"/>
                    <a:pt x="40" y="267"/>
                    <a:pt x="41" y="270"/>
                  </a:cubicBezTo>
                  <a:cubicBezTo>
                    <a:pt x="41" y="272"/>
                    <a:pt x="40" y="276"/>
                    <a:pt x="41" y="278"/>
                  </a:cubicBezTo>
                  <a:cubicBezTo>
                    <a:pt x="42" y="280"/>
                    <a:pt x="46" y="281"/>
                    <a:pt x="48" y="280"/>
                  </a:cubicBezTo>
                  <a:cubicBezTo>
                    <a:pt x="49" y="280"/>
                    <a:pt x="50" y="280"/>
                    <a:pt x="51" y="280"/>
                  </a:cubicBezTo>
                  <a:cubicBezTo>
                    <a:pt x="52" y="280"/>
                    <a:pt x="52" y="281"/>
                    <a:pt x="52" y="281"/>
                  </a:cubicBezTo>
                  <a:cubicBezTo>
                    <a:pt x="55" y="282"/>
                    <a:pt x="55" y="281"/>
                    <a:pt x="57" y="281"/>
                  </a:cubicBezTo>
                  <a:cubicBezTo>
                    <a:pt x="60" y="281"/>
                    <a:pt x="63" y="282"/>
                    <a:pt x="66" y="282"/>
                  </a:cubicBezTo>
                  <a:cubicBezTo>
                    <a:pt x="71" y="281"/>
                    <a:pt x="74" y="279"/>
                    <a:pt x="78" y="277"/>
                  </a:cubicBezTo>
                  <a:cubicBezTo>
                    <a:pt x="79" y="276"/>
                    <a:pt x="83" y="274"/>
                    <a:pt x="83" y="273"/>
                  </a:cubicBezTo>
                  <a:cubicBezTo>
                    <a:pt x="84" y="271"/>
                    <a:pt x="81" y="270"/>
                    <a:pt x="81" y="268"/>
                  </a:cubicBezTo>
                  <a:cubicBezTo>
                    <a:pt x="80" y="263"/>
                    <a:pt x="87" y="264"/>
                    <a:pt x="89" y="261"/>
                  </a:cubicBezTo>
                  <a:cubicBezTo>
                    <a:pt x="90" y="260"/>
                    <a:pt x="90" y="258"/>
                    <a:pt x="91" y="257"/>
                  </a:cubicBezTo>
                  <a:cubicBezTo>
                    <a:pt x="93" y="256"/>
                    <a:pt x="94" y="256"/>
                    <a:pt x="95" y="256"/>
                  </a:cubicBezTo>
                  <a:cubicBezTo>
                    <a:pt x="95" y="255"/>
                    <a:pt x="97" y="255"/>
                    <a:pt x="97" y="254"/>
                  </a:cubicBezTo>
                  <a:cubicBezTo>
                    <a:pt x="99" y="250"/>
                    <a:pt x="93" y="247"/>
                    <a:pt x="100" y="246"/>
                  </a:cubicBezTo>
                  <a:cubicBezTo>
                    <a:pt x="102" y="246"/>
                    <a:pt x="103" y="248"/>
                    <a:pt x="105" y="248"/>
                  </a:cubicBezTo>
                  <a:cubicBezTo>
                    <a:pt x="107" y="248"/>
                    <a:pt x="110" y="245"/>
                    <a:pt x="111" y="245"/>
                  </a:cubicBezTo>
                  <a:cubicBezTo>
                    <a:pt x="114" y="243"/>
                    <a:pt x="114" y="244"/>
                    <a:pt x="118" y="244"/>
                  </a:cubicBezTo>
                  <a:cubicBezTo>
                    <a:pt x="120" y="244"/>
                    <a:pt x="121" y="244"/>
                    <a:pt x="123" y="242"/>
                  </a:cubicBezTo>
                  <a:cubicBezTo>
                    <a:pt x="126" y="241"/>
                    <a:pt x="129" y="239"/>
                    <a:pt x="131" y="243"/>
                  </a:cubicBezTo>
                  <a:cubicBezTo>
                    <a:pt x="132" y="245"/>
                    <a:pt x="132" y="248"/>
                    <a:pt x="135" y="249"/>
                  </a:cubicBezTo>
                  <a:cubicBezTo>
                    <a:pt x="136" y="250"/>
                    <a:pt x="137" y="249"/>
                    <a:pt x="138" y="249"/>
                  </a:cubicBezTo>
                  <a:cubicBezTo>
                    <a:pt x="139" y="250"/>
                    <a:pt x="139" y="252"/>
                    <a:pt x="140" y="253"/>
                  </a:cubicBezTo>
                  <a:cubicBezTo>
                    <a:pt x="141" y="255"/>
                    <a:pt x="144" y="257"/>
                    <a:pt x="146" y="258"/>
                  </a:cubicBezTo>
                  <a:cubicBezTo>
                    <a:pt x="148" y="259"/>
                    <a:pt x="151" y="258"/>
                    <a:pt x="153" y="260"/>
                  </a:cubicBezTo>
                  <a:cubicBezTo>
                    <a:pt x="153" y="261"/>
                    <a:pt x="153" y="263"/>
                    <a:pt x="153" y="264"/>
                  </a:cubicBezTo>
                  <a:cubicBezTo>
                    <a:pt x="154" y="265"/>
                    <a:pt x="157" y="267"/>
                    <a:pt x="158" y="268"/>
                  </a:cubicBezTo>
                  <a:cubicBezTo>
                    <a:pt x="159" y="269"/>
                    <a:pt x="160" y="268"/>
                    <a:pt x="161" y="271"/>
                  </a:cubicBezTo>
                  <a:cubicBezTo>
                    <a:pt x="161" y="272"/>
                    <a:pt x="160" y="275"/>
                    <a:pt x="160" y="276"/>
                  </a:cubicBezTo>
                  <a:cubicBezTo>
                    <a:pt x="163" y="278"/>
                    <a:pt x="163" y="278"/>
                    <a:pt x="165" y="275"/>
                  </a:cubicBezTo>
                  <a:cubicBezTo>
                    <a:pt x="166" y="274"/>
                    <a:pt x="167" y="272"/>
                    <a:pt x="167" y="271"/>
                  </a:cubicBezTo>
                  <a:cubicBezTo>
                    <a:pt x="166" y="269"/>
                    <a:pt x="164" y="269"/>
                    <a:pt x="163" y="267"/>
                  </a:cubicBezTo>
                  <a:cubicBezTo>
                    <a:pt x="159" y="262"/>
                    <a:pt x="170" y="267"/>
                    <a:pt x="171" y="263"/>
                  </a:cubicBezTo>
                  <a:cubicBezTo>
                    <a:pt x="172" y="259"/>
                    <a:pt x="160" y="257"/>
                    <a:pt x="158" y="256"/>
                  </a:cubicBezTo>
                  <a:cubicBezTo>
                    <a:pt x="156" y="256"/>
                    <a:pt x="153" y="256"/>
                    <a:pt x="152" y="255"/>
                  </a:cubicBezTo>
                  <a:cubicBezTo>
                    <a:pt x="151" y="254"/>
                    <a:pt x="151" y="252"/>
                    <a:pt x="151" y="250"/>
                  </a:cubicBezTo>
                  <a:cubicBezTo>
                    <a:pt x="150" y="247"/>
                    <a:pt x="148" y="248"/>
                    <a:pt x="146" y="246"/>
                  </a:cubicBezTo>
                  <a:cubicBezTo>
                    <a:pt x="143" y="243"/>
                    <a:pt x="142" y="240"/>
                    <a:pt x="143" y="237"/>
                  </a:cubicBezTo>
                  <a:cubicBezTo>
                    <a:pt x="143" y="233"/>
                    <a:pt x="147" y="232"/>
                    <a:pt x="151" y="234"/>
                  </a:cubicBezTo>
                  <a:cubicBezTo>
                    <a:pt x="156" y="236"/>
                    <a:pt x="158" y="243"/>
                    <a:pt x="163" y="245"/>
                  </a:cubicBezTo>
                  <a:cubicBezTo>
                    <a:pt x="166" y="246"/>
                    <a:pt x="166" y="245"/>
                    <a:pt x="168" y="247"/>
                  </a:cubicBezTo>
                  <a:cubicBezTo>
                    <a:pt x="169" y="249"/>
                    <a:pt x="170" y="250"/>
                    <a:pt x="171" y="251"/>
                  </a:cubicBezTo>
                  <a:cubicBezTo>
                    <a:pt x="172" y="252"/>
                    <a:pt x="174" y="253"/>
                    <a:pt x="174" y="254"/>
                  </a:cubicBezTo>
                  <a:cubicBezTo>
                    <a:pt x="175" y="255"/>
                    <a:pt x="175" y="256"/>
                    <a:pt x="175" y="257"/>
                  </a:cubicBezTo>
                  <a:cubicBezTo>
                    <a:pt x="176" y="258"/>
                    <a:pt x="177" y="258"/>
                    <a:pt x="177" y="258"/>
                  </a:cubicBezTo>
                  <a:cubicBezTo>
                    <a:pt x="180" y="263"/>
                    <a:pt x="176" y="268"/>
                    <a:pt x="180" y="272"/>
                  </a:cubicBezTo>
                  <a:cubicBezTo>
                    <a:pt x="182" y="274"/>
                    <a:pt x="185" y="274"/>
                    <a:pt x="186" y="277"/>
                  </a:cubicBezTo>
                  <a:cubicBezTo>
                    <a:pt x="187" y="278"/>
                    <a:pt x="186" y="279"/>
                    <a:pt x="187" y="280"/>
                  </a:cubicBezTo>
                  <a:cubicBezTo>
                    <a:pt x="187" y="280"/>
                    <a:pt x="190" y="282"/>
                    <a:pt x="191" y="282"/>
                  </a:cubicBezTo>
                  <a:cubicBezTo>
                    <a:pt x="196" y="284"/>
                    <a:pt x="196" y="279"/>
                    <a:pt x="195" y="276"/>
                  </a:cubicBezTo>
                  <a:cubicBezTo>
                    <a:pt x="194" y="272"/>
                    <a:pt x="190" y="272"/>
                    <a:pt x="192" y="267"/>
                  </a:cubicBezTo>
                  <a:cubicBezTo>
                    <a:pt x="193" y="266"/>
                    <a:pt x="194" y="265"/>
                    <a:pt x="195" y="264"/>
                  </a:cubicBezTo>
                  <a:cubicBezTo>
                    <a:pt x="195" y="262"/>
                    <a:pt x="194" y="261"/>
                    <a:pt x="196" y="259"/>
                  </a:cubicBezTo>
                  <a:cubicBezTo>
                    <a:pt x="199" y="257"/>
                    <a:pt x="202" y="260"/>
                    <a:pt x="204" y="261"/>
                  </a:cubicBezTo>
                  <a:cubicBezTo>
                    <a:pt x="206" y="261"/>
                    <a:pt x="207" y="261"/>
                    <a:pt x="208" y="263"/>
                  </a:cubicBezTo>
                  <a:cubicBezTo>
                    <a:pt x="209" y="264"/>
                    <a:pt x="212" y="266"/>
                    <a:pt x="212" y="268"/>
                  </a:cubicBezTo>
                  <a:cubicBezTo>
                    <a:pt x="212" y="270"/>
                    <a:pt x="210" y="271"/>
                    <a:pt x="210" y="273"/>
                  </a:cubicBezTo>
                  <a:cubicBezTo>
                    <a:pt x="210" y="274"/>
                    <a:pt x="211" y="274"/>
                    <a:pt x="212" y="275"/>
                  </a:cubicBezTo>
                  <a:cubicBezTo>
                    <a:pt x="212" y="277"/>
                    <a:pt x="212" y="278"/>
                    <a:pt x="212" y="279"/>
                  </a:cubicBezTo>
                  <a:cubicBezTo>
                    <a:pt x="215" y="281"/>
                    <a:pt x="219" y="281"/>
                    <a:pt x="222" y="282"/>
                  </a:cubicBezTo>
                  <a:cubicBezTo>
                    <a:pt x="226" y="283"/>
                    <a:pt x="228" y="284"/>
                    <a:pt x="231" y="286"/>
                  </a:cubicBezTo>
                  <a:cubicBezTo>
                    <a:pt x="236" y="288"/>
                    <a:pt x="236" y="289"/>
                    <a:pt x="241" y="287"/>
                  </a:cubicBezTo>
                  <a:cubicBezTo>
                    <a:pt x="245" y="285"/>
                    <a:pt x="247" y="286"/>
                    <a:pt x="251" y="286"/>
                  </a:cubicBezTo>
                  <a:cubicBezTo>
                    <a:pt x="253" y="286"/>
                    <a:pt x="258" y="284"/>
                    <a:pt x="259" y="286"/>
                  </a:cubicBezTo>
                  <a:cubicBezTo>
                    <a:pt x="261" y="288"/>
                    <a:pt x="256" y="294"/>
                    <a:pt x="255" y="295"/>
                  </a:cubicBezTo>
                  <a:cubicBezTo>
                    <a:pt x="253" y="298"/>
                    <a:pt x="252" y="299"/>
                    <a:pt x="252" y="303"/>
                  </a:cubicBezTo>
                  <a:cubicBezTo>
                    <a:pt x="253" y="307"/>
                    <a:pt x="253" y="309"/>
                    <a:pt x="249" y="312"/>
                  </a:cubicBezTo>
                  <a:cubicBezTo>
                    <a:pt x="245" y="314"/>
                    <a:pt x="246" y="313"/>
                    <a:pt x="243" y="311"/>
                  </a:cubicBezTo>
                  <a:cubicBezTo>
                    <a:pt x="241" y="311"/>
                    <a:pt x="239" y="312"/>
                    <a:pt x="238" y="311"/>
                  </a:cubicBezTo>
                  <a:cubicBezTo>
                    <a:pt x="233" y="311"/>
                    <a:pt x="229" y="309"/>
                    <a:pt x="224" y="310"/>
                  </a:cubicBezTo>
                  <a:cubicBezTo>
                    <a:pt x="222" y="310"/>
                    <a:pt x="220" y="311"/>
                    <a:pt x="217" y="310"/>
                  </a:cubicBezTo>
                  <a:cubicBezTo>
                    <a:pt x="215" y="310"/>
                    <a:pt x="213" y="309"/>
                    <a:pt x="210" y="309"/>
                  </a:cubicBezTo>
                  <a:cubicBezTo>
                    <a:pt x="208" y="309"/>
                    <a:pt x="206" y="310"/>
                    <a:pt x="204" y="310"/>
                  </a:cubicBezTo>
                  <a:cubicBezTo>
                    <a:pt x="201" y="309"/>
                    <a:pt x="200" y="308"/>
                    <a:pt x="198" y="308"/>
                  </a:cubicBezTo>
                  <a:cubicBezTo>
                    <a:pt x="196" y="307"/>
                    <a:pt x="196" y="308"/>
                    <a:pt x="195" y="307"/>
                  </a:cubicBezTo>
                  <a:cubicBezTo>
                    <a:pt x="194" y="306"/>
                    <a:pt x="194" y="304"/>
                    <a:pt x="193" y="303"/>
                  </a:cubicBezTo>
                  <a:cubicBezTo>
                    <a:pt x="190" y="302"/>
                    <a:pt x="185" y="303"/>
                    <a:pt x="183" y="304"/>
                  </a:cubicBezTo>
                  <a:cubicBezTo>
                    <a:pt x="178" y="309"/>
                    <a:pt x="184" y="316"/>
                    <a:pt x="174" y="316"/>
                  </a:cubicBezTo>
                  <a:cubicBezTo>
                    <a:pt x="171" y="316"/>
                    <a:pt x="169" y="315"/>
                    <a:pt x="166" y="314"/>
                  </a:cubicBezTo>
                  <a:cubicBezTo>
                    <a:pt x="165" y="312"/>
                    <a:pt x="164" y="312"/>
                    <a:pt x="162" y="311"/>
                  </a:cubicBezTo>
                  <a:cubicBezTo>
                    <a:pt x="160" y="310"/>
                    <a:pt x="159" y="309"/>
                    <a:pt x="158" y="308"/>
                  </a:cubicBezTo>
                  <a:cubicBezTo>
                    <a:pt x="155" y="307"/>
                    <a:pt x="151" y="307"/>
                    <a:pt x="148" y="306"/>
                  </a:cubicBezTo>
                  <a:cubicBezTo>
                    <a:pt x="146" y="305"/>
                    <a:pt x="143" y="305"/>
                    <a:pt x="140" y="304"/>
                  </a:cubicBezTo>
                  <a:cubicBezTo>
                    <a:pt x="138" y="304"/>
                    <a:pt x="137" y="302"/>
                    <a:pt x="135" y="301"/>
                  </a:cubicBezTo>
                  <a:cubicBezTo>
                    <a:pt x="134" y="300"/>
                    <a:pt x="133" y="300"/>
                    <a:pt x="132" y="300"/>
                  </a:cubicBezTo>
                  <a:cubicBezTo>
                    <a:pt x="127" y="298"/>
                    <a:pt x="130" y="296"/>
                    <a:pt x="133" y="293"/>
                  </a:cubicBezTo>
                  <a:cubicBezTo>
                    <a:pt x="134" y="290"/>
                    <a:pt x="135" y="283"/>
                    <a:pt x="132" y="281"/>
                  </a:cubicBezTo>
                  <a:cubicBezTo>
                    <a:pt x="130" y="280"/>
                    <a:pt x="127" y="280"/>
                    <a:pt x="126" y="280"/>
                  </a:cubicBezTo>
                  <a:cubicBezTo>
                    <a:pt x="123" y="281"/>
                    <a:pt x="121" y="283"/>
                    <a:pt x="118" y="284"/>
                  </a:cubicBezTo>
                  <a:cubicBezTo>
                    <a:pt x="116" y="284"/>
                    <a:pt x="114" y="284"/>
                    <a:pt x="112" y="283"/>
                  </a:cubicBezTo>
                  <a:cubicBezTo>
                    <a:pt x="109" y="282"/>
                    <a:pt x="109" y="282"/>
                    <a:pt x="106" y="282"/>
                  </a:cubicBezTo>
                  <a:cubicBezTo>
                    <a:pt x="105" y="283"/>
                    <a:pt x="103" y="283"/>
                    <a:pt x="101" y="283"/>
                  </a:cubicBezTo>
                  <a:cubicBezTo>
                    <a:pt x="99" y="283"/>
                    <a:pt x="99" y="282"/>
                    <a:pt x="97" y="282"/>
                  </a:cubicBezTo>
                  <a:cubicBezTo>
                    <a:pt x="95" y="282"/>
                    <a:pt x="94" y="283"/>
                    <a:pt x="93" y="283"/>
                  </a:cubicBezTo>
                  <a:cubicBezTo>
                    <a:pt x="91" y="284"/>
                    <a:pt x="89" y="283"/>
                    <a:pt x="88" y="284"/>
                  </a:cubicBezTo>
                  <a:cubicBezTo>
                    <a:pt x="85" y="284"/>
                    <a:pt x="86" y="287"/>
                    <a:pt x="85" y="288"/>
                  </a:cubicBezTo>
                  <a:cubicBezTo>
                    <a:pt x="83" y="290"/>
                    <a:pt x="80" y="290"/>
                    <a:pt x="78" y="290"/>
                  </a:cubicBezTo>
                  <a:cubicBezTo>
                    <a:pt x="77" y="290"/>
                    <a:pt x="75" y="291"/>
                    <a:pt x="73" y="291"/>
                  </a:cubicBezTo>
                  <a:cubicBezTo>
                    <a:pt x="71" y="291"/>
                    <a:pt x="70" y="290"/>
                    <a:pt x="68" y="290"/>
                  </a:cubicBezTo>
                  <a:cubicBezTo>
                    <a:pt x="66" y="290"/>
                    <a:pt x="65" y="290"/>
                    <a:pt x="63" y="290"/>
                  </a:cubicBezTo>
                  <a:cubicBezTo>
                    <a:pt x="61" y="289"/>
                    <a:pt x="61" y="288"/>
                    <a:pt x="59" y="287"/>
                  </a:cubicBezTo>
                  <a:cubicBezTo>
                    <a:pt x="52" y="283"/>
                    <a:pt x="53" y="294"/>
                    <a:pt x="52" y="297"/>
                  </a:cubicBezTo>
                  <a:cubicBezTo>
                    <a:pt x="50" y="300"/>
                    <a:pt x="46" y="300"/>
                    <a:pt x="43" y="302"/>
                  </a:cubicBezTo>
                  <a:cubicBezTo>
                    <a:pt x="39" y="305"/>
                    <a:pt x="39" y="308"/>
                    <a:pt x="38" y="312"/>
                  </a:cubicBezTo>
                  <a:cubicBezTo>
                    <a:pt x="37" y="315"/>
                    <a:pt x="36" y="317"/>
                    <a:pt x="35" y="319"/>
                  </a:cubicBezTo>
                  <a:cubicBezTo>
                    <a:pt x="33" y="323"/>
                    <a:pt x="33" y="325"/>
                    <a:pt x="30" y="327"/>
                  </a:cubicBezTo>
                  <a:cubicBezTo>
                    <a:pt x="27" y="328"/>
                    <a:pt x="25" y="327"/>
                    <a:pt x="23" y="328"/>
                  </a:cubicBezTo>
                  <a:cubicBezTo>
                    <a:pt x="19" y="329"/>
                    <a:pt x="18" y="332"/>
                    <a:pt x="15" y="335"/>
                  </a:cubicBezTo>
                  <a:cubicBezTo>
                    <a:pt x="12" y="338"/>
                    <a:pt x="10" y="336"/>
                    <a:pt x="10" y="340"/>
                  </a:cubicBezTo>
                  <a:cubicBezTo>
                    <a:pt x="9" y="344"/>
                    <a:pt x="8" y="347"/>
                    <a:pt x="6" y="350"/>
                  </a:cubicBezTo>
                  <a:cubicBezTo>
                    <a:pt x="4" y="353"/>
                    <a:pt x="4" y="354"/>
                    <a:pt x="3" y="357"/>
                  </a:cubicBezTo>
                  <a:cubicBezTo>
                    <a:pt x="3" y="361"/>
                    <a:pt x="3" y="361"/>
                    <a:pt x="4" y="365"/>
                  </a:cubicBezTo>
                  <a:cubicBezTo>
                    <a:pt x="5" y="368"/>
                    <a:pt x="4" y="371"/>
                    <a:pt x="4" y="374"/>
                  </a:cubicBezTo>
                  <a:cubicBezTo>
                    <a:pt x="4" y="376"/>
                    <a:pt x="5" y="377"/>
                    <a:pt x="5" y="378"/>
                  </a:cubicBezTo>
                  <a:cubicBezTo>
                    <a:pt x="4" y="380"/>
                    <a:pt x="3" y="382"/>
                    <a:pt x="3" y="383"/>
                  </a:cubicBezTo>
                  <a:cubicBezTo>
                    <a:pt x="3" y="385"/>
                    <a:pt x="3" y="387"/>
                    <a:pt x="3" y="389"/>
                  </a:cubicBezTo>
                  <a:cubicBezTo>
                    <a:pt x="3" y="391"/>
                    <a:pt x="2" y="390"/>
                    <a:pt x="2" y="391"/>
                  </a:cubicBezTo>
                  <a:cubicBezTo>
                    <a:pt x="0" y="396"/>
                    <a:pt x="2" y="398"/>
                    <a:pt x="5" y="401"/>
                  </a:cubicBezTo>
                  <a:cubicBezTo>
                    <a:pt x="8" y="404"/>
                    <a:pt x="10" y="407"/>
                    <a:pt x="12" y="411"/>
                  </a:cubicBezTo>
                  <a:cubicBezTo>
                    <a:pt x="13" y="414"/>
                    <a:pt x="15" y="418"/>
                    <a:pt x="18" y="420"/>
                  </a:cubicBezTo>
                  <a:cubicBezTo>
                    <a:pt x="20" y="422"/>
                    <a:pt x="24" y="423"/>
                    <a:pt x="25" y="425"/>
                  </a:cubicBezTo>
                  <a:cubicBezTo>
                    <a:pt x="27" y="426"/>
                    <a:pt x="27" y="429"/>
                    <a:pt x="28" y="431"/>
                  </a:cubicBezTo>
                  <a:cubicBezTo>
                    <a:pt x="30" y="433"/>
                    <a:pt x="30" y="432"/>
                    <a:pt x="33" y="433"/>
                  </a:cubicBezTo>
                  <a:cubicBezTo>
                    <a:pt x="35" y="433"/>
                    <a:pt x="35" y="434"/>
                    <a:pt x="37" y="435"/>
                  </a:cubicBezTo>
                  <a:cubicBezTo>
                    <a:pt x="39" y="436"/>
                    <a:pt x="40" y="436"/>
                    <a:pt x="42" y="436"/>
                  </a:cubicBezTo>
                  <a:cubicBezTo>
                    <a:pt x="44" y="437"/>
                    <a:pt x="46" y="441"/>
                    <a:pt x="49" y="440"/>
                  </a:cubicBezTo>
                  <a:cubicBezTo>
                    <a:pt x="50" y="440"/>
                    <a:pt x="52" y="438"/>
                    <a:pt x="53" y="438"/>
                  </a:cubicBezTo>
                  <a:cubicBezTo>
                    <a:pt x="55" y="437"/>
                    <a:pt x="55" y="436"/>
                    <a:pt x="57" y="436"/>
                  </a:cubicBezTo>
                  <a:cubicBezTo>
                    <a:pt x="61" y="436"/>
                    <a:pt x="64" y="437"/>
                    <a:pt x="67" y="437"/>
                  </a:cubicBezTo>
                  <a:cubicBezTo>
                    <a:pt x="71" y="437"/>
                    <a:pt x="75" y="438"/>
                    <a:pt x="78" y="437"/>
                  </a:cubicBezTo>
                  <a:cubicBezTo>
                    <a:pt x="81" y="436"/>
                    <a:pt x="84" y="434"/>
                    <a:pt x="86" y="432"/>
                  </a:cubicBezTo>
                  <a:cubicBezTo>
                    <a:pt x="90" y="429"/>
                    <a:pt x="98" y="428"/>
                    <a:pt x="102" y="431"/>
                  </a:cubicBezTo>
                  <a:cubicBezTo>
                    <a:pt x="103" y="432"/>
                    <a:pt x="104" y="434"/>
                    <a:pt x="106" y="435"/>
                  </a:cubicBezTo>
                  <a:cubicBezTo>
                    <a:pt x="108" y="436"/>
                    <a:pt x="111" y="435"/>
                    <a:pt x="113" y="435"/>
                  </a:cubicBezTo>
                  <a:cubicBezTo>
                    <a:pt x="116" y="436"/>
                    <a:pt x="117" y="439"/>
                    <a:pt x="121" y="440"/>
                  </a:cubicBezTo>
                  <a:cubicBezTo>
                    <a:pt x="128" y="440"/>
                    <a:pt x="132" y="443"/>
                    <a:pt x="130" y="451"/>
                  </a:cubicBezTo>
                  <a:cubicBezTo>
                    <a:pt x="129" y="452"/>
                    <a:pt x="129" y="453"/>
                    <a:pt x="129" y="454"/>
                  </a:cubicBezTo>
                  <a:cubicBezTo>
                    <a:pt x="129" y="455"/>
                    <a:pt x="129" y="455"/>
                    <a:pt x="129" y="456"/>
                  </a:cubicBezTo>
                  <a:cubicBezTo>
                    <a:pt x="129" y="457"/>
                    <a:pt x="128" y="457"/>
                    <a:pt x="128" y="458"/>
                  </a:cubicBezTo>
                  <a:cubicBezTo>
                    <a:pt x="123" y="466"/>
                    <a:pt x="134" y="470"/>
                    <a:pt x="137" y="475"/>
                  </a:cubicBezTo>
                  <a:cubicBezTo>
                    <a:pt x="139" y="478"/>
                    <a:pt x="139" y="483"/>
                    <a:pt x="141" y="485"/>
                  </a:cubicBezTo>
                  <a:cubicBezTo>
                    <a:pt x="142" y="486"/>
                    <a:pt x="143" y="486"/>
                    <a:pt x="144" y="487"/>
                  </a:cubicBezTo>
                  <a:cubicBezTo>
                    <a:pt x="146" y="488"/>
                    <a:pt x="146" y="490"/>
                    <a:pt x="146" y="492"/>
                  </a:cubicBezTo>
                  <a:cubicBezTo>
                    <a:pt x="149" y="498"/>
                    <a:pt x="148" y="505"/>
                    <a:pt x="148" y="512"/>
                  </a:cubicBezTo>
                  <a:cubicBezTo>
                    <a:pt x="148" y="516"/>
                    <a:pt x="145" y="517"/>
                    <a:pt x="144" y="520"/>
                  </a:cubicBezTo>
                  <a:cubicBezTo>
                    <a:pt x="142" y="523"/>
                    <a:pt x="143" y="526"/>
                    <a:pt x="142" y="529"/>
                  </a:cubicBezTo>
                  <a:cubicBezTo>
                    <a:pt x="141" y="532"/>
                    <a:pt x="138" y="534"/>
                    <a:pt x="138" y="537"/>
                  </a:cubicBezTo>
                  <a:cubicBezTo>
                    <a:pt x="139" y="540"/>
                    <a:pt x="140" y="541"/>
                    <a:pt x="141" y="542"/>
                  </a:cubicBezTo>
                  <a:cubicBezTo>
                    <a:pt x="142" y="544"/>
                    <a:pt x="142" y="546"/>
                    <a:pt x="143" y="548"/>
                  </a:cubicBezTo>
                  <a:cubicBezTo>
                    <a:pt x="144" y="550"/>
                    <a:pt x="145" y="552"/>
                    <a:pt x="147" y="553"/>
                  </a:cubicBezTo>
                  <a:cubicBezTo>
                    <a:pt x="148" y="554"/>
                    <a:pt x="148" y="554"/>
                    <a:pt x="149" y="554"/>
                  </a:cubicBezTo>
                  <a:cubicBezTo>
                    <a:pt x="149" y="555"/>
                    <a:pt x="151" y="554"/>
                    <a:pt x="151" y="555"/>
                  </a:cubicBezTo>
                  <a:cubicBezTo>
                    <a:pt x="154" y="556"/>
                    <a:pt x="152" y="561"/>
                    <a:pt x="154" y="563"/>
                  </a:cubicBezTo>
                  <a:cubicBezTo>
                    <a:pt x="155" y="566"/>
                    <a:pt x="157" y="569"/>
                    <a:pt x="158" y="572"/>
                  </a:cubicBezTo>
                  <a:cubicBezTo>
                    <a:pt x="158" y="575"/>
                    <a:pt x="158" y="579"/>
                    <a:pt x="158" y="582"/>
                  </a:cubicBezTo>
                  <a:cubicBezTo>
                    <a:pt x="159" y="584"/>
                    <a:pt x="159" y="586"/>
                    <a:pt x="159" y="588"/>
                  </a:cubicBezTo>
                  <a:cubicBezTo>
                    <a:pt x="160" y="590"/>
                    <a:pt x="160" y="590"/>
                    <a:pt x="162" y="591"/>
                  </a:cubicBezTo>
                  <a:cubicBezTo>
                    <a:pt x="164" y="593"/>
                    <a:pt x="164" y="596"/>
                    <a:pt x="164" y="599"/>
                  </a:cubicBezTo>
                  <a:cubicBezTo>
                    <a:pt x="165" y="602"/>
                    <a:pt x="168" y="605"/>
                    <a:pt x="169" y="608"/>
                  </a:cubicBezTo>
                  <a:cubicBezTo>
                    <a:pt x="171" y="612"/>
                    <a:pt x="172" y="620"/>
                    <a:pt x="177" y="622"/>
                  </a:cubicBezTo>
                  <a:cubicBezTo>
                    <a:pt x="179" y="623"/>
                    <a:pt x="181" y="622"/>
                    <a:pt x="183" y="622"/>
                  </a:cubicBezTo>
                  <a:cubicBezTo>
                    <a:pt x="185" y="621"/>
                    <a:pt x="188" y="621"/>
                    <a:pt x="191" y="621"/>
                  </a:cubicBezTo>
                  <a:cubicBezTo>
                    <a:pt x="192" y="621"/>
                    <a:pt x="194" y="622"/>
                    <a:pt x="196" y="622"/>
                  </a:cubicBezTo>
                  <a:cubicBezTo>
                    <a:pt x="198" y="622"/>
                    <a:pt x="199" y="621"/>
                    <a:pt x="201" y="620"/>
                  </a:cubicBezTo>
                  <a:cubicBezTo>
                    <a:pt x="202" y="620"/>
                    <a:pt x="204" y="620"/>
                    <a:pt x="206" y="620"/>
                  </a:cubicBezTo>
                  <a:cubicBezTo>
                    <a:pt x="208" y="619"/>
                    <a:pt x="208" y="615"/>
                    <a:pt x="210" y="615"/>
                  </a:cubicBezTo>
                  <a:cubicBezTo>
                    <a:pt x="213" y="614"/>
                    <a:pt x="215" y="615"/>
                    <a:pt x="218" y="614"/>
                  </a:cubicBezTo>
                  <a:cubicBezTo>
                    <a:pt x="222" y="612"/>
                    <a:pt x="224" y="608"/>
                    <a:pt x="227" y="605"/>
                  </a:cubicBezTo>
                  <a:cubicBezTo>
                    <a:pt x="230" y="602"/>
                    <a:pt x="233" y="598"/>
                    <a:pt x="236" y="595"/>
                  </a:cubicBezTo>
                  <a:cubicBezTo>
                    <a:pt x="238" y="593"/>
                    <a:pt x="243" y="590"/>
                    <a:pt x="243" y="586"/>
                  </a:cubicBezTo>
                  <a:cubicBezTo>
                    <a:pt x="243" y="584"/>
                    <a:pt x="238" y="582"/>
                    <a:pt x="239" y="579"/>
                  </a:cubicBezTo>
                  <a:cubicBezTo>
                    <a:pt x="240" y="577"/>
                    <a:pt x="245" y="579"/>
                    <a:pt x="247" y="577"/>
                  </a:cubicBezTo>
                  <a:cubicBezTo>
                    <a:pt x="250" y="576"/>
                    <a:pt x="255" y="570"/>
                    <a:pt x="254" y="566"/>
                  </a:cubicBezTo>
                  <a:cubicBezTo>
                    <a:pt x="254" y="564"/>
                    <a:pt x="253" y="565"/>
                    <a:pt x="252" y="564"/>
                  </a:cubicBezTo>
                  <a:cubicBezTo>
                    <a:pt x="251" y="562"/>
                    <a:pt x="251" y="560"/>
                    <a:pt x="251" y="558"/>
                  </a:cubicBezTo>
                  <a:cubicBezTo>
                    <a:pt x="250" y="555"/>
                    <a:pt x="252" y="554"/>
                    <a:pt x="253" y="552"/>
                  </a:cubicBezTo>
                  <a:cubicBezTo>
                    <a:pt x="244" y="552"/>
                    <a:pt x="261" y="541"/>
                    <a:pt x="262" y="540"/>
                  </a:cubicBezTo>
                  <a:cubicBezTo>
                    <a:pt x="265" y="538"/>
                    <a:pt x="268" y="535"/>
                    <a:pt x="272" y="533"/>
                  </a:cubicBezTo>
                  <a:cubicBezTo>
                    <a:pt x="274" y="532"/>
                    <a:pt x="276" y="531"/>
                    <a:pt x="278" y="529"/>
                  </a:cubicBezTo>
                  <a:cubicBezTo>
                    <a:pt x="282" y="524"/>
                    <a:pt x="280" y="518"/>
                    <a:pt x="279" y="512"/>
                  </a:cubicBezTo>
                  <a:cubicBezTo>
                    <a:pt x="278" y="510"/>
                    <a:pt x="278" y="509"/>
                    <a:pt x="278" y="508"/>
                  </a:cubicBezTo>
                  <a:cubicBezTo>
                    <a:pt x="277" y="505"/>
                    <a:pt x="276" y="503"/>
                    <a:pt x="275" y="501"/>
                  </a:cubicBezTo>
                  <a:cubicBezTo>
                    <a:pt x="274" y="496"/>
                    <a:pt x="276" y="490"/>
                    <a:pt x="272" y="488"/>
                  </a:cubicBezTo>
                  <a:cubicBezTo>
                    <a:pt x="270" y="487"/>
                    <a:pt x="269" y="488"/>
                    <a:pt x="268" y="486"/>
                  </a:cubicBezTo>
                  <a:cubicBezTo>
                    <a:pt x="268" y="485"/>
                    <a:pt x="269" y="483"/>
                    <a:pt x="270" y="483"/>
                  </a:cubicBezTo>
                  <a:cubicBezTo>
                    <a:pt x="272" y="480"/>
                    <a:pt x="275" y="479"/>
                    <a:pt x="277" y="477"/>
                  </a:cubicBezTo>
                  <a:cubicBezTo>
                    <a:pt x="280" y="474"/>
                    <a:pt x="280" y="470"/>
                    <a:pt x="282" y="466"/>
                  </a:cubicBezTo>
                  <a:cubicBezTo>
                    <a:pt x="284" y="465"/>
                    <a:pt x="285" y="463"/>
                    <a:pt x="286" y="461"/>
                  </a:cubicBezTo>
                  <a:cubicBezTo>
                    <a:pt x="287" y="458"/>
                    <a:pt x="286" y="457"/>
                    <a:pt x="289" y="456"/>
                  </a:cubicBezTo>
                  <a:cubicBezTo>
                    <a:pt x="291" y="455"/>
                    <a:pt x="294" y="455"/>
                    <a:pt x="296" y="454"/>
                  </a:cubicBezTo>
                  <a:cubicBezTo>
                    <a:pt x="298" y="453"/>
                    <a:pt x="302" y="453"/>
                    <a:pt x="304" y="451"/>
                  </a:cubicBezTo>
                  <a:cubicBezTo>
                    <a:pt x="304" y="450"/>
                    <a:pt x="303" y="448"/>
                    <a:pt x="304" y="447"/>
                  </a:cubicBezTo>
                  <a:cubicBezTo>
                    <a:pt x="304" y="445"/>
                    <a:pt x="306" y="444"/>
                    <a:pt x="307" y="443"/>
                  </a:cubicBezTo>
                  <a:cubicBezTo>
                    <a:pt x="309" y="440"/>
                    <a:pt x="310" y="438"/>
                    <a:pt x="313" y="436"/>
                  </a:cubicBezTo>
                  <a:cubicBezTo>
                    <a:pt x="316" y="435"/>
                    <a:pt x="318" y="434"/>
                    <a:pt x="320" y="431"/>
                  </a:cubicBezTo>
                  <a:cubicBezTo>
                    <a:pt x="322" y="429"/>
                    <a:pt x="324" y="427"/>
                    <a:pt x="324" y="424"/>
                  </a:cubicBezTo>
                  <a:cubicBezTo>
                    <a:pt x="324" y="422"/>
                    <a:pt x="324" y="420"/>
                    <a:pt x="324" y="419"/>
                  </a:cubicBezTo>
                  <a:cubicBezTo>
                    <a:pt x="325" y="414"/>
                    <a:pt x="329" y="411"/>
                    <a:pt x="330" y="407"/>
                  </a:cubicBezTo>
                  <a:cubicBezTo>
                    <a:pt x="331" y="400"/>
                    <a:pt x="324" y="405"/>
                    <a:pt x="321" y="406"/>
                  </a:cubicBezTo>
                  <a:cubicBezTo>
                    <a:pt x="318" y="408"/>
                    <a:pt x="316" y="408"/>
                    <a:pt x="312" y="407"/>
                  </a:cubicBezTo>
                  <a:cubicBezTo>
                    <a:pt x="309" y="407"/>
                    <a:pt x="310" y="407"/>
                    <a:pt x="308" y="408"/>
                  </a:cubicBezTo>
                  <a:cubicBezTo>
                    <a:pt x="306" y="409"/>
                    <a:pt x="303" y="410"/>
                    <a:pt x="301" y="409"/>
                  </a:cubicBezTo>
                  <a:cubicBezTo>
                    <a:pt x="298" y="409"/>
                    <a:pt x="297" y="407"/>
                    <a:pt x="295" y="406"/>
                  </a:cubicBezTo>
                  <a:cubicBezTo>
                    <a:pt x="291" y="403"/>
                    <a:pt x="291" y="400"/>
                    <a:pt x="288" y="396"/>
                  </a:cubicBezTo>
                  <a:cubicBezTo>
                    <a:pt x="286" y="393"/>
                    <a:pt x="283" y="396"/>
                    <a:pt x="280" y="393"/>
                  </a:cubicBezTo>
                  <a:cubicBezTo>
                    <a:pt x="279" y="392"/>
                    <a:pt x="280" y="390"/>
                    <a:pt x="279" y="389"/>
                  </a:cubicBezTo>
                  <a:cubicBezTo>
                    <a:pt x="277" y="388"/>
                    <a:pt x="276" y="389"/>
                    <a:pt x="275" y="388"/>
                  </a:cubicBezTo>
                  <a:cubicBezTo>
                    <a:pt x="273" y="387"/>
                    <a:pt x="273" y="383"/>
                    <a:pt x="273" y="381"/>
                  </a:cubicBezTo>
                  <a:cubicBezTo>
                    <a:pt x="270" y="380"/>
                    <a:pt x="268" y="379"/>
                    <a:pt x="267" y="375"/>
                  </a:cubicBezTo>
                  <a:cubicBezTo>
                    <a:pt x="267" y="374"/>
                    <a:pt x="267" y="372"/>
                    <a:pt x="266" y="371"/>
                  </a:cubicBezTo>
                  <a:cubicBezTo>
                    <a:pt x="266" y="370"/>
                    <a:pt x="263" y="370"/>
                    <a:pt x="262" y="369"/>
                  </a:cubicBezTo>
                  <a:cubicBezTo>
                    <a:pt x="258" y="364"/>
                    <a:pt x="259" y="357"/>
                    <a:pt x="255" y="353"/>
                  </a:cubicBezTo>
                  <a:cubicBezTo>
                    <a:pt x="252" y="349"/>
                    <a:pt x="252" y="345"/>
                    <a:pt x="249" y="342"/>
                  </a:cubicBezTo>
                  <a:cubicBezTo>
                    <a:pt x="247" y="339"/>
                    <a:pt x="245" y="338"/>
                    <a:pt x="244" y="333"/>
                  </a:cubicBezTo>
                  <a:cubicBezTo>
                    <a:pt x="244" y="331"/>
                    <a:pt x="242" y="329"/>
                    <a:pt x="242" y="327"/>
                  </a:cubicBezTo>
                  <a:cubicBezTo>
                    <a:pt x="242" y="323"/>
                    <a:pt x="248" y="323"/>
                    <a:pt x="252" y="323"/>
                  </a:cubicBezTo>
                  <a:cubicBezTo>
                    <a:pt x="252" y="325"/>
                    <a:pt x="253" y="327"/>
                    <a:pt x="253" y="329"/>
                  </a:cubicBezTo>
                  <a:cubicBezTo>
                    <a:pt x="254" y="331"/>
                    <a:pt x="256" y="332"/>
                    <a:pt x="257" y="333"/>
                  </a:cubicBezTo>
                  <a:cubicBezTo>
                    <a:pt x="260" y="336"/>
                    <a:pt x="260" y="337"/>
                    <a:pt x="261" y="340"/>
                  </a:cubicBezTo>
                  <a:cubicBezTo>
                    <a:pt x="261" y="342"/>
                    <a:pt x="263" y="344"/>
                    <a:pt x="265" y="346"/>
                  </a:cubicBezTo>
                  <a:cubicBezTo>
                    <a:pt x="266" y="348"/>
                    <a:pt x="268" y="350"/>
                    <a:pt x="270" y="352"/>
                  </a:cubicBezTo>
                  <a:cubicBezTo>
                    <a:pt x="272" y="354"/>
                    <a:pt x="274" y="355"/>
                    <a:pt x="275" y="358"/>
                  </a:cubicBezTo>
                  <a:cubicBezTo>
                    <a:pt x="276" y="360"/>
                    <a:pt x="276" y="363"/>
                    <a:pt x="278" y="365"/>
                  </a:cubicBezTo>
                  <a:cubicBezTo>
                    <a:pt x="279" y="366"/>
                    <a:pt x="280" y="366"/>
                    <a:pt x="281" y="367"/>
                  </a:cubicBezTo>
                  <a:cubicBezTo>
                    <a:pt x="283" y="369"/>
                    <a:pt x="283" y="372"/>
                    <a:pt x="285" y="375"/>
                  </a:cubicBezTo>
                  <a:cubicBezTo>
                    <a:pt x="286" y="377"/>
                    <a:pt x="287" y="377"/>
                    <a:pt x="287" y="379"/>
                  </a:cubicBezTo>
                  <a:cubicBezTo>
                    <a:pt x="288" y="382"/>
                    <a:pt x="287" y="383"/>
                    <a:pt x="290" y="385"/>
                  </a:cubicBezTo>
                  <a:cubicBezTo>
                    <a:pt x="293" y="388"/>
                    <a:pt x="292" y="388"/>
                    <a:pt x="292" y="393"/>
                  </a:cubicBezTo>
                  <a:cubicBezTo>
                    <a:pt x="293" y="395"/>
                    <a:pt x="293" y="396"/>
                    <a:pt x="296" y="397"/>
                  </a:cubicBezTo>
                  <a:cubicBezTo>
                    <a:pt x="299" y="399"/>
                    <a:pt x="302" y="397"/>
                    <a:pt x="305" y="395"/>
                  </a:cubicBezTo>
                  <a:cubicBezTo>
                    <a:pt x="309" y="393"/>
                    <a:pt x="313" y="393"/>
                    <a:pt x="317" y="392"/>
                  </a:cubicBezTo>
                  <a:cubicBezTo>
                    <a:pt x="322" y="390"/>
                    <a:pt x="327" y="388"/>
                    <a:pt x="331" y="385"/>
                  </a:cubicBezTo>
                  <a:cubicBezTo>
                    <a:pt x="335" y="382"/>
                    <a:pt x="337" y="379"/>
                    <a:pt x="342" y="379"/>
                  </a:cubicBezTo>
                  <a:cubicBezTo>
                    <a:pt x="350" y="378"/>
                    <a:pt x="355" y="376"/>
                    <a:pt x="361" y="369"/>
                  </a:cubicBezTo>
                  <a:cubicBezTo>
                    <a:pt x="362" y="368"/>
                    <a:pt x="364" y="367"/>
                    <a:pt x="366" y="366"/>
                  </a:cubicBezTo>
                  <a:cubicBezTo>
                    <a:pt x="367" y="365"/>
                    <a:pt x="367" y="363"/>
                    <a:pt x="368" y="361"/>
                  </a:cubicBezTo>
                  <a:cubicBezTo>
                    <a:pt x="369" y="359"/>
                    <a:pt x="370" y="358"/>
                    <a:pt x="370" y="356"/>
                  </a:cubicBezTo>
                  <a:cubicBezTo>
                    <a:pt x="369" y="355"/>
                    <a:pt x="368" y="355"/>
                    <a:pt x="367" y="354"/>
                  </a:cubicBezTo>
                  <a:cubicBezTo>
                    <a:pt x="365" y="353"/>
                    <a:pt x="365" y="352"/>
                    <a:pt x="364" y="351"/>
                  </a:cubicBezTo>
                  <a:cubicBezTo>
                    <a:pt x="362" y="348"/>
                    <a:pt x="362" y="348"/>
                    <a:pt x="359" y="346"/>
                  </a:cubicBezTo>
                  <a:cubicBezTo>
                    <a:pt x="355" y="344"/>
                    <a:pt x="358" y="339"/>
                    <a:pt x="352" y="339"/>
                  </a:cubicBezTo>
                  <a:cubicBezTo>
                    <a:pt x="347" y="338"/>
                    <a:pt x="343" y="347"/>
                    <a:pt x="338" y="345"/>
                  </a:cubicBezTo>
                  <a:cubicBezTo>
                    <a:pt x="336" y="344"/>
                    <a:pt x="336" y="341"/>
                    <a:pt x="335" y="340"/>
                  </a:cubicBezTo>
                  <a:cubicBezTo>
                    <a:pt x="333" y="337"/>
                    <a:pt x="331" y="338"/>
                    <a:pt x="327" y="338"/>
                  </a:cubicBezTo>
                  <a:cubicBezTo>
                    <a:pt x="327" y="335"/>
                    <a:pt x="327" y="335"/>
                    <a:pt x="326" y="333"/>
                  </a:cubicBezTo>
                  <a:cubicBezTo>
                    <a:pt x="324" y="332"/>
                    <a:pt x="322" y="332"/>
                    <a:pt x="321" y="329"/>
                  </a:cubicBezTo>
                  <a:cubicBezTo>
                    <a:pt x="319" y="327"/>
                    <a:pt x="320" y="325"/>
                    <a:pt x="319" y="323"/>
                  </a:cubicBezTo>
                  <a:cubicBezTo>
                    <a:pt x="318" y="320"/>
                    <a:pt x="316" y="322"/>
                    <a:pt x="314" y="320"/>
                  </a:cubicBezTo>
                  <a:cubicBezTo>
                    <a:pt x="310" y="315"/>
                    <a:pt x="319" y="313"/>
                    <a:pt x="322" y="316"/>
                  </a:cubicBezTo>
                  <a:cubicBezTo>
                    <a:pt x="324" y="318"/>
                    <a:pt x="324" y="319"/>
                    <a:pt x="326" y="321"/>
                  </a:cubicBezTo>
                  <a:cubicBezTo>
                    <a:pt x="328" y="322"/>
                    <a:pt x="330" y="323"/>
                    <a:pt x="332" y="325"/>
                  </a:cubicBezTo>
                  <a:cubicBezTo>
                    <a:pt x="333" y="325"/>
                    <a:pt x="334" y="327"/>
                    <a:pt x="335" y="328"/>
                  </a:cubicBezTo>
                  <a:cubicBezTo>
                    <a:pt x="337" y="329"/>
                    <a:pt x="339" y="328"/>
                    <a:pt x="340" y="330"/>
                  </a:cubicBezTo>
                  <a:cubicBezTo>
                    <a:pt x="342" y="332"/>
                    <a:pt x="341" y="332"/>
                    <a:pt x="344" y="332"/>
                  </a:cubicBezTo>
                  <a:cubicBezTo>
                    <a:pt x="348" y="333"/>
                    <a:pt x="351" y="330"/>
                    <a:pt x="355" y="331"/>
                  </a:cubicBezTo>
                  <a:cubicBezTo>
                    <a:pt x="358" y="332"/>
                    <a:pt x="357" y="335"/>
                    <a:pt x="360" y="337"/>
                  </a:cubicBezTo>
                  <a:cubicBezTo>
                    <a:pt x="367" y="338"/>
                    <a:pt x="367" y="338"/>
                    <a:pt x="367" y="338"/>
                  </a:cubicBezTo>
                  <a:cubicBezTo>
                    <a:pt x="378" y="348"/>
                    <a:pt x="394" y="331"/>
                    <a:pt x="405" y="342"/>
                  </a:cubicBezTo>
                  <a:cubicBezTo>
                    <a:pt x="406" y="344"/>
                    <a:pt x="408" y="346"/>
                    <a:pt x="410" y="347"/>
                  </a:cubicBezTo>
                  <a:cubicBezTo>
                    <a:pt x="411" y="348"/>
                    <a:pt x="413" y="348"/>
                    <a:pt x="414" y="349"/>
                  </a:cubicBezTo>
                  <a:cubicBezTo>
                    <a:pt x="415" y="350"/>
                    <a:pt x="413" y="352"/>
                    <a:pt x="414" y="354"/>
                  </a:cubicBezTo>
                  <a:cubicBezTo>
                    <a:pt x="416" y="358"/>
                    <a:pt x="427" y="362"/>
                    <a:pt x="430" y="356"/>
                  </a:cubicBezTo>
                  <a:cubicBezTo>
                    <a:pt x="434" y="361"/>
                    <a:pt x="433" y="368"/>
                    <a:pt x="435" y="373"/>
                  </a:cubicBezTo>
                  <a:cubicBezTo>
                    <a:pt x="436" y="379"/>
                    <a:pt x="439" y="384"/>
                    <a:pt x="441" y="389"/>
                  </a:cubicBezTo>
                  <a:cubicBezTo>
                    <a:pt x="444" y="396"/>
                    <a:pt x="445" y="404"/>
                    <a:pt x="450" y="410"/>
                  </a:cubicBezTo>
                  <a:cubicBezTo>
                    <a:pt x="454" y="415"/>
                    <a:pt x="456" y="420"/>
                    <a:pt x="462" y="414"/>
                  </a:cubicBezTo>
                  <a:cubicBezTo>
                    <a:pt x="468" y="407"/>
                    <a:pt x="466" y="401"/>
                    <a:pt x="467" y="392"/>
                  </a:cubicBezTo>
                  <a:cubicBezTo>
                    <a:pt x="468" y="388"/>
                    <a:pt x="471" y="386"/>
                    <a:pt x="474" y="383"/>
                  </a:cubicBezTo>
                  <a:cubicBezTo>
                    <a:pt x="480" y="378"/>
                    <a:pt x="484" y="369"/>
                    <a:pt x="490" y="364"/>
                  </a:cubicBezTo>
                  <a:cubicBezTo>
                    <a:pt x="493" y="361"/>
                    <a:pt x="500" y="358"/>
                    <a:pt x="504" y="357"/>
                  </a:cubicBezTo>
                  <a:cubicBezTo>
                    <a:pt x="506" y="356"/>
                    <a:pt x="509" y="357"/>
                    <a:pt x="511" y="356"/>
                  </a:cubicBezTo>
                  <a:cubicBezTo>
                    <a:pt x="514" y="356"/>
                    <a:pt x="516" y="353"/>
                    <a:pt x="519" y="353"/>
                  </a:cubicBezTo>
                  <a:cubicBezTo>
                    <a:pt x="531" y="351"/>
                    <a:pt x="521" y="383"/>
                    <a:pt x="540" y="380"/>
                  </a:cubicBezTo>
                  <a:cubicBezTo>
                    <a:pt x="542" y="380"/>
                    <a:pt x="548" y="377"/>
                    <a:pt x="550" y="378"/>
                  </a:cubicBezTo>
                  <a:cubicBezTo>
                    <a:pt x="554" y="379"/>
                    <a:pt x="555" y="385"/>
                    <a:pt x="556" y="389"/>
                  </a:cubicBezTo>
                  <a:cubicBezTo>
                    <a:pt x="557" y="392"/>
                    <a:pt x="559" y="394"/>
                    <a:pt x="560" y="397"/>
                  </a:cubicBezTo>
                  <a:cubicBezTo>
                    <a:pt x="562" y="402"/>
                    <a:pt x="561" y="408"/>
                    <a:pt x="559" y="413"/>
                  </a:cubicBezTo>
                  <a:cubicBezTo>
                    <a:pt x="558" y="421"/>
                    <a:pt x="562" y="422"/>
                    <a:pt x="564" y="429"/>
                  </a:cubicBezTo>
                  <a:cubicBezTo>
                    <a:pt x="567" y="436"/>
                    <a:pt x="569" y="444"/>
                    <a:pt x="575" y="449"/>
                  </a:cubicBezTo>
                  <a:cubicBezTo>
                    <a:pt x="580" y="454"/>
                    <a:pt x="586" y="454"/>
                    <a:pt x="587" y="447"/>
                  </a:cubicBezTo>
                  <a:cubicBezTo>
                    <a:pt x="587" y="438"/>
                    <a:pt x="585" y="433"/>
                    <a:pt x="578" y="429"/>
                  </a:cubicBezTo>
                  <a:cubicBezTo>
                    <a:pt x="572" y="425"/>
                    <a:pt x="568" y="423"/>
                    <a:pt x="566" y="416"/>
                  </a:cubicBezTo>
                  <a:cubicBezTo>
                    <a:pt x="565" y="413"/>
                    <a:pt x="563" y="402"/>
                    <a:pt x="566" y="399"/>
                  </a:cubicBezTo>
                  <a:cubicBezTo>
                    <a:pt x="569" y="396"/>
                    <a:pt x="576" y="402"/>
                    <a:pt x="578" y="404"/>
                  </a:cubicBezTo>
                  <a:cubicBezTo>
                    <a:pt x="583" y="408"/>
                    <a:pt x="582" y="411"/>
                    <a:pt x="585" y="416"/>
                  </a:cubicBezTo>
                  <a:cubicBezTo>
                    <a:pt x="591" y="423"/>
                    <a:pt x="597" y="414"/>
                    <a:pt x="602" y="410"/>
                  </a:cubicBezTo>
                  <a:cubicBezTo>
                    <a:pt x="607" y="405"/>
                    <a:pt x="613" y="399"/>
                    <a:pt x="610" y="391"/>
                  </a:cubicBezTo>
                  <a:cubicBezTo>
                    <a:pt x="607" y="384"/>
                    <a:pt x="598" y="384"/>
                    <a:pt x="595" y="377"/>
                  </a:cubicBezTo>
                  <a:cubicBezTo>
                    <a:pt x="591" y="370"/>
                    <a:pt x="592" y="360"/>
                    <a:pt x="601" y="358"/>
                  </a:cubicBezTo>
                  <a:cubicBezTo>
                    <a:pt x="605" y="357"/>
                    <a:pt x="611" y="358"/>
                    <a:pt x="616" y="358"/>
                  </a:cubicBezTo>
                  <a:cubicBezTo>
                    <a:pt x="622" y="358"/>
                    <a:pt x="627" y="356"/>
                    <a:pt x="632" y="353"/>
                  </a:cubicBezTo>
                  <a:cubicBezTo>
                    <a:pt x="642" y="348"/>
                    <a:pt x="656" y="345"/>
                    <a:pt x="665" y="338"/>
                  </a:cubicBezTo>
                  <a:cubicBezTo>
                    <a:pt x="671" y="332"/>
                    <a:pt x="672" y="327"/>
                    <a:pt x="671" y="319"/>
                  </a:cubicBezTo>
                  <a:cubicBezTo>
                    <a:pt x="671" y="315"/>
                    <a:pt x="670" y="314"/>
                    <a:pt x="669" y="312"/>
                  </a:cubicBezTo>
                  <a:cubicBezTo>
                    <a:pt x="667" y="308"/>
                    <a:pt x="668" y="305"/>
                    <a:pt x="667" y="302"/>
                  </a:cubicBezTo>
                  <a:cubicBezTo>
                    <a:pt x="665" y="297"/>
                    <a:pt x="657" y="295"/>
                    <a:pt x="658" y="290"/>
                  </a:cubicBezTo>
                  <a:cubicBezTo>
                    <a:pt x="659" y="285"/>
                    <a:pt x="666" y="285"/>
                    <a:pt x="668" y="284"/>
                  </a:cubicBezTo>
                  <a:cubicBezTo>
                    <a:pt x="677" y="279"/>
                    <a:pt x="668" y="281"/>
                    <a:pt x="667" y="276"/>
                  </a:cubicBezTo>
                  <a:cubicBezTo>
                    <a:pt x="662" y="275"/>
                    <a:pt x="650" y="279"/>
                    <a:pt x="649" y="271"/>
                  </a:cubicBezTo>
                  <a:cubicBezTo>
                    <a:pt x="649" y="269"/>
                    <a:pt x="655" y="262"/>
                    <a:pt x="657" y="260"/>
                  </a:cubicBezTo>
                  <a:cubicBezTo>
                    <a:pt x="661" y="258"/>
                    <a:pt x="663" y="257"/>
                    <a:pt x="667" y="257"/>
                  </a:cubicBezTo>
                  <a:cubicBezTo>
                    <a:pt x="668" y="260"/>
                    <a:pt x="668" y="264"/>
                    <a:pt x="668" y="267"/>
                  </a:cubicBezTo>
                  <a:cubicBezTo>
                    <a:pt x="674" y="273"/>
                    <a:pt x="677" y="263"/>
                    <a:pt x="682" y="267"/>
                  </a:cubicBezTo>
                  <a:cubicBezTo>
                    <a:pt x="682" y="267"/>
                    <a:pt x="686" y="273"/>
                    <a:pt x="686" y="274"/>
                  </a:cubicBezTo>
                  <a:cubicBezTo>
                    <a:pt x="687" y="277"/>
                    <a:pt x="687" y="279"/>
                    <a:pt x="687" y="283"/>
                  </a:cubicBezTo>
                  <a:cubicBezTo>
                    <a:pt x="688" y="286"/>
                    <a:pt x="690" y="294"/>
                    <a:pt x="693" y="295"/>
                  </a:cubicBezTo>
                  <a:cubicBezTo>
                    <a:pt x="697" y="296"/>
                    <a:pt x="704" y="288"/>
                    <a:pt x="705" y="285"/>
                  </a:cubicBezTo>
                  <a:cubicBezTo>
                    <a:pt x="707" y="279"/>
                    <a:pt x="702" y="275"/>
                    <a:pt x="701" y="270"/>
                  </a:cubicBezTo>
                  <a:cubicBezTo>
                    <a:pt x="700" y="264"/>
                    <a:pt x="702" y="264"/>
                    <a:pt x="705" y="260"/>
                  </a:cubicBezTo>
                  <a:cubicBezTo>
                    <a:pt x="710" y="254"/>
                    <a:pt x="713" y="248"/>
                    <a:pt x="721" y="248"/>
                  </a:cubicBezTo>
                  <a:cubicBezTo>
                    <a:pt x="730" y="248"/>
                    <a:pt x="733" y="247"/>
                    <a:pt x="738" y="239"/>
                  </a:cubicBezTo>
                  <a:cubicBezTo>
                    <a:pt x="741" y="235"/>
                    <a:pt x="743" y="231"/>
                    <a:pt x="746" y="227"/>
                  </a:cubicBezTo>
                  <a:cubicBezTo>
                    <a:pt x="749" y="223"/>
                    <a:pt x="754" y="220"/>
                    <a:pt x="756" y="213"/>
                  </a:cubicBezTo>
                  <a:cubicBezTo>
                    <a:pt x="757" y="209"/>
                    <a:pt x="757" y="206"/>
                    <a:pt x="758" y="201"/>
                  </a:cubicBezTo>
                  <a:cubicBezTo>
                    <a:pt x="760" y="198"/>
                    <a:pt x="761" y="194"/>
                    <a:pt x="761" y="190"/>
                  </a:cubicBezTo>
                  <a:cubicBezTo>
                    <a:pt x="760" y="187"/>
                    <a:pt x="759" y="184"/>
                    <a:pt x="755" y="183"/>
                  </a:cubicBezTo>
                  <a:cubicBezTo>
                    <a:pt x="751" y="182"/>
                    <a:pt x="751" y="185"/>
                    <a:pt x="748" y="187"/>
                  </a:cubicBezTo>
                  <a:cubicBezTo>
                    <a:pt x="748" y="186"/>
                    <a:pt x="747" y="185"/>
                    <a:pt x="747" y="184"/>
                  </a:cubicBezTo>
                  <a:cubicBezTo>
                    <a:pt x="741" y="185"/>
                    <a:pt x="740" y="180"/>
                    <a:pt x="734" y="180"/>
                  </a:cubicBezTo>
                  <a:cubicBezTo>
                    <a:pt x="731" y="169"/>
                    <a:pt x="753" y="163"/>
                    <a:pt x="759" y="158"/>
                  </a:cubicBezTo>
                  <a:cubicBezTo>
                    <a:pt x="763" y="154"/>
                    <a:pt x="765" y="150"/>
                    <a:pt x="771" y="149"/>
                  </a:cubicBezTo>
                  <a:cubicBezTo>
                    <a:pt x="776" y="148"/>
                    <a:pt x="783" y="148"/>
                    <a:pt x="788" y="148"/>
                  </a:cubicBezTo>
                  <a:cubicBezTo>
                    <a:pt x="791" y="148"/>
                    <a:pt x="794" y="151"/>
                    <a:pt x="798" y="149"/>
                  </a:cubicBezTo>
                  <a:cubicBezTo>
                    <a:pt x="803" y="147"/>
                    <a:pt x="805" y="144"/>
                    <a:pt x="811" y="147"/>
                  </a:cubicBezTo>
                  <a:cubicBezTo>
                    <a:pt x="815" y="148"/>
                    <a:pt x="816" y="152"/>
                    <a:pt x="822" y="152"/>
                  </a:cubicBezTo>
                  <a:cubicBezTo>
                    <a:pt x="829" y="151"/>
                    <a:pt x="825" y="147"/>
                    <a:pt x="826" y="142"/>
                  </a:cubicBezTo>
                  <a:cubicBezTo>
                    <a:pt x="828" y="137"/>
                    <a:pt x="838" y="131"/>
                    <a:pt x="843" y="130"/>
                  </a:cubicBezTo>
                  <a:cubicBezTo>
                    <a:pt x="844" y="129"/>
                    <a:pt x="849" y="129"/>
                    <a:pt x="851" y="130"/>
                  </a:cubicBezTo>
                  <a:cubicBezTo>
                    <a:pt x="853" y="131"/>
                    <a:pt x="852" y="134"/>
                    <a:pt x="854" y="135"/>
                  </a:cubicBezTo>
                  <a:cubicBezTo>
                    <a:pt x="860" y="138"/>
                    <a:pt x="862" y="131"/>
                    <a:pt x="865" y="128"/>
                  </a:cubicBezTo>
                  <a:cubicBezTo>
                    <a:pt x="868" y="125"/>
                    <a:pt x="874" y="124"/>
                    <a:pt x="878" y="126"/>
                  </a:cubicBezTo>
                  <a:cubicBezTo>
                    <a:pt x="872" y="130"/>
                    <a:pt x="872" y="137"/>
                    <a:pt x="869" y="141"/>
                  </a:cubicBezTo>
                  <a:cubicBezTo>
                    <a:pt x="866" y="143"/>
                    <a:pt x="861" y="145"/>
                    <a:pt x="858" y="148"/>
                  </a:cubicBezTo>
                  <a:cubicBezTo>
                    <a:pt x="855" y="150"/>
                    <a:pt x="853" y="153"/>
                    <a:pt x="850" y="155"/>
                  </a:cubicBezTo>
                  <a:cubicBezTo>
                    <a:pt x="847" y="156"/>
                    <a:pt x="843" y="157"/>
                    <a:pt x="842" y="160"/>
                  </a:cubicBezTo>
                  <a:cubicBezTo>
                    <a:pt x="839" y="163"/>
                    <a:pt x="838" y="167"/>
                    <a:pt x="837" y="169"/>
                  </a:cubicBezTo>
                  <a:cubicBezTo>
                    <a:pt x="834" y="173"/>
                    <a:pt x="833" y="175"/>
                    <a:pt x="834" y="181"/>
                  </a:cubicBezTo>
                  <a:cubicBezTo>
                    <a:pt x="834" y="184"/>
                    <a:pt x="835" y="191"/>
                    <a:pt x="837" y="195"/>
                  </a:cubicBezTo>
                  <a:cubicBezTo>
                    <a:pt x="843" y="207"/>
                    <a:pt x="845" y="193"/>
                    <a:pt x="848" y="188"/>
                  </a:cubicBezTo>
                  <a:cubicBezTo>
                    <a:pt x="851" y="183"/>
                    <a:pt x="857" y="184"/>
                    <a:pt x="861" y="181"/>
                  </a:cubicBezTo>
                  <a:cubicBezTo>
                    <a:pt x="863" y="178"/>
                    <a:pt x="865" y="173"/>
                    <a:pt x="867" y="170"/>
                  </a:cubicBezTo>
                  <a:cubicBezTo>
                    <a:pt x="872" y="161"/>
                    <a:pt x="864" y="156"/>
                    <a:pt x="867" y="149"/>
                  </a:cubicBezTo>
                  <a:cubicBezTo>
                    <a:pt x="873" y="137"/>
                    <a:pt x="877" y="146"/>
                    <a:pt x="886" y="145"/>
                  </a:cubicBezTo>
                  <a:cubicBezTo>
                    <a:pt x="895" y="145"/>
                    <a:pt x="901" y="137"/>
                    <a:pt x="909" y="135"/>
                  </a:cubicBezTo>
                  <a:cubicBezTo>
                    <a:pt x="917" y="132"/>
                    <a:pt x="922" y="129"/>
                    <a:pt x="931" y="129"/>
                  </a:cubicBezTo>
                  <a:cubicBezTo>
                    <a:pt x="937" y="130"/>
                    <a:pt x="944" y="132"/>
                    <a:pt x="946" y="124"/>
                  </a:cubicBezTo>
                  <a:cubicBezTo>
                    <a:pt x="947" y="120"/>
                    <a:pt x="946" y="118"/>
                    <a:pt x="943"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 name="Freeform 13"/>
            <p:cNvSpPr>
              <a:spLocks/>
            </p:cNvSpPr>
            <p:nvPr/>
          </p:nvSpPr>
          <p:spPr bwMode="auto">
            <a:xfrm>
              <a:off x="3913188" y="2827338"/>
              <a:ext cx="165100" cy="112713"/>
            </a:xfrm>
            <a:custGeom>
              <a:avLst/>
              <a:gdLst>
                <a:gd name="T0" fmla="*/ 7 w 44"/>
                <a:gd name="T1" fmla="*/ 29 h 30"/>
                <a:gd name="T2" fmla="*/ 13 w 44"/>
                <a:gd name="T3" fmla="*/ 27 h 30"/>
                <a:gd name="T4" fmla="*/ 16 w 44"/>
                <a:gd name="T5" fmla="*/ 28 h 30"/>
                <a:gd name="T6" fmla="*/ 22 w 44"/>
                <a:gd name="T7" fmla="*/ 24 h 30"/>
                <a:gd name="T8" fmla="*/ 23 w 44"/>
                <a:gd name="T9" fmla="*/ 20 h 30"/>
                <a:gd name="T10" fmla="*/ 25 w 44"/>
                <a:gd name="T11" fmla="*/ 16 h 30"/>
                <a:gd name="T12" fmla="*/ 33 w 44"/>
                <a:gd name="T13" fmla="*/ 15 h 30"/>
                <a:gd name="T14" fmla="*/ 39 w 44"/>
                <a:gd name="T15" fmla="*/ 11 h 30"/>
                <a:gd name="T16" fmla="*/ 44 w 44"/>
                <a:gd name="T17" fmla="*/ 8 h 30"/>
                <a:gd name="T18" fmla="*/ 40 w 44"/>
                <a:gd name="T19" fmla="*/ 6 h 30"/>
                <a:gd name="T20" fmla="*/ 37 w 44"/>
                <a:gd name="T21" fmla="*/ 3 h 30"/>
                <a:gd name="T22" fmla="*/ 35 w 44"/>
                <a:gd name="T23" fmla="*/ 0 h 30"/>
                <a:gd name="T24" fmla="*/ 35 w 44"/>
                <a:gd name="T25" fmla="*/ 0 h 30"/>
                <a:gd name="T26" fmla="*/ 30 w 44"/>
                <a:gd name="T27" fmla="*/ 2 h 30"/>
                <a:gd name="T28" fmla="*/ 25 w 44"/>
                <a:gd name="T29" fmla="*/ 8 h 30"/>
                <a:gd name="T30" fmla="*/ 21 w 44"/>
                <a:gd name="T31" fmla="*/ 11 h 30"/>
                <a:gd name="T32" fmla="*/ 19 w 44"/>
                <a:gd name="T33" fmla="*/ 14 h 30"/>
                <a:gd name="T34" fmla="*/ 16 w 44"/>
                <a:gd name="T35" fmla="*/ 15 h 30"/>
                <a:gd name="T36" fmla="*/ 12 w 44"/>
                <a:gd name="T37" fmla="*/ 18 h 30"/>
                <a:gd name="T38" fmla="*/ 7 w 44"/>
                <a:gd name="T39" fmla="*/ 19 h 30"/>
                <a:gd name="T40" fmla="*/ 4 w 44"/>
                <a:gd name="T41" fmla="*/ 24 h 30"/>
                <a:gd name="T42" fmla="*/ 1 w 44"/>
                <a:gd name="T43" fmla="*/ 27 h 30"/>
                <a:gd name="T44" fmla="*/ 7 w 44"/>
                <a:gd name="T4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30">
                  <a:moveTo>
                    <a:pt x="7" y="29"/>
                  </a:moveTo>
                  <a:cubicBezTo>
                    <a:pt x="9" y="28"/>
                    <a:pt x="11" y="27"/>
                    <a:pt x="13" y="27"/>
                  </a:cubicBezTo>
                  <a:cubicBezTo>
                    <a:pt x="14" y="27"/>
                    <a:pt x="15" y="28"/>
                    <a:pt x="16" y="28"/>
                  </a:cubicBezTo>
                  <a:cubicBezTo>
                    <a:pt x="19" y="28"/>
                    <a:pt x="20" y="26"/>
                    <a:pt x="22" y="24"/>
                  </a:cubicBezTo>
                  <a:cubicBezTo>
                    <a:pt x="23" y="22"/>
                    <a:pt x="23" y="21"/>
                    <a:pt x="23" y="20"/>
                  </a:cubicBezTo>
                  <a:cubicBezTo>
                    <a:pt x="24" y="19"/>
                    <a:pt x="24" y="17"/>
                    <a:pt x="25" y="16"/>
                  </a:cubicBezTo>
                  <a:cubicBezTo>
                    <a:pt x="26" y="15"/>
                    <a:pt x="31" y="16"/>
                    <a:pt x="33" y="15"/>
                  </a:cubicBezTo>
                  <a:cubicBezTo>
                    <a:pt x="35" y="14"/>
                    <a:pt x="36" y="11"/>
                    <a:pt x="39" y="11"/>
                  </a:cubicBezTo>
                  <a:cubicBezTo>
                    <a:pt x="41" y="10"/>
                    <a:pt x="43" y="11"/>
                    <a:pt x="44" y="8"/>
                  </a:cubicBezTo>
                  <a:cubicBezTo>
                    <a:pt x="44" y="6"/>
                    <a:pt x="42" y="6"/>
                    <a:pt x="40" y="6"/>
                  </a:cubicBezTo>
                  <a:cubicBezTo>
                    <a:pt x="37" y="5"/>
                    <a:pt x="38" y="5"/>
                    <a:pt x="37" y="3"/>
                  </a:cubicBezTo>
                  <a:cubicBezTo>
                    <a:pt x="37" y="1"/>
                    <a:pt x="36" y="0"/>
                    <a:pt x="35" y="0"/>
                  </a:cubicBezTo>
                  <a:cubicBezTo>
                    <a:pt x="35" y="0"/>
                    <a:pt x="35" y="0"/>
                    <a:pt x="35" y="0"/>
                  </a:cubicBezTo>
                  <a:cubicBezTo>
                    <a:pt x="33" y="1"/>
                    <a:pt x="31" y="0"/>
                    <a:pt x="30" y="2"/>
                  </a:cubicBezTo>
                  <a:cubicBezTo>
                    <a:pt x="28" y="5"/>
                    <a:pt x="28" y="6"/>
                    <a:pt x="25" y="8"/>
                  </a:cubicBezTo>
                  <a:cubicBezTo>
                    <a:pt x="24" y="9"/>
                    <a:pt x="22" y="10"/>
                    <a:pt x="21" y="11"/>
                  </a:cubicBezTo>
                  <a:cubicBezTo>
                    <a:pt x="20" y="12"/>
                    <a:pt x="20" y="13"/>
                    <a:pt x="19" y="14"/>
                  </a:cubicBezTo>
                  <a:cubicBezTo>
                    <a:pt x="18" y="14"/>
                    <a:pt x="17" y="14"/>
                    <a:pt x="16" y="15"/>
                  </a:cubicBezTo>
                  <a:cubicBezTo>
                    <a:pt x="14" y="16"/>
                    <a:pt x="13" y="18"/>
                    <a:pt x="12" y="18"/>
                  </a:cubicBezTo>
                  <a:cubicBezTo>
                    <a:pt x="10" y="19"/>
                    <a:pt x="8" y="18"/>
                    <a:pt x="7" y="19"/>
                  </a:cubicBezTo>
                  <a:cubicBezTo>
                    <a:pt x="5" y="20"/>
                    <a:pt x="5" y="23"/>
                    <a:pt x="4" y="24"/>
                  </a:cubicBezTo>
                  <a:cubicBezTo>
                    <a:pt x="3" y="25"/>
                    <a:pt x="0" y="25"/>
                    <a:pt x="1" y="27"/>
                  </a:cubicBezTo>
                  <a:cubicBezTo>
                    <a:pt x="1" y="30"/>
                    <a:pt x="5" y="29"/>
                    <a:pt x="7"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 name="Freeform 14"/>
            <p:cNvSpPr>
              <a:spLocks/>
            </p:cNvSpPr>
            <p:nvPr/>
          </p:nvSpPr>
          <p:spPr bwMode="auto">
            <a:xfrm>
              <a:off x="4100513" y="2508251"/>
              <a:ext cx="30163" cy="63500"/>
            </a:xfrm>
            <a:custGeom>
              <a:avLst/>
              <a:gdLst>
                <a:gd name="T0" fmla="*/ 8 w 8"/>
                <a:gd name="T1" fmla="*/ 4 h 17"/>
                <a:gd name="T2" fmla="*/ 4 w 8"/>
                <a:gd name="T3" fmla="*/ 0 h 17"/>
                <a:gd name="T4" fmla="*/ 4 w 8"/>
                <a:gd name="T5" fmla="*/ 0 h 17"/>
                <a:gd name="T6" fmla="*/ 0 w 8"/>
                <a:gd name="T7" fmla="*/ 9 h 17"/>
                <a:gd name="T8" fmla="*/ 0 w 8"/>
                <a:gd name="T9" fmla="*/ 14 h 17"/>
                <a:gd name="T10" fmla="*/ 5 w 8"/>
                <a:gd name="T11" fmla="*/ 13 h 17"/>
                <a:gd name="T12" fmla="*/ 5 w 8"/>
                <a:gd name="T13" fmla="*/ 8 h 17"/>
                <a:gd name="T14" fmla="*/ 8 w 8"/>
                <a:gd name="T15" fmla="*/ 4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8" y="4"/>
                  </a:moveTo>
                  <a:cubicBezTo>
                    <a:pt x="8" y="1"/>
                    <a:pt x="7" y="0"/>
                    <a:pt x="4" y="0"/>
                  </a:cubicBezTo>
                  <a:cubicBezTo>
                    <a:pt x="4" y="0"/>
                    <a:pt x="4" y="0"/>
                    <a:pt x="4" y="0"/>
                  </a:cubicBezTo>
                  <a:cubicBezTo>
                    <a:pt x="2" y="2"/>
                    <a:pt x="0" y="6"/>
                    <a:pt x="0" y="9"/>
                  </a:cubicBezTo>
                  <a:cubicBezTo>
                    <a:pt x="0" y="10"/>
                    <a:pt x="0" y="13"/>
                    <a:pt x="0" y="14"/>
                  </a:cubicBezTo>
                  <a:cubicBezTo>
                    <a:pt x="1" y="17"/>
                    <a:pt x="4" y="16"/>
                    <a:pt x="5" y="13"/>
                  </a:cubicBezTo>
                  <a:cubicBezTo>
                    <a:pt x="6" y="11"/>
                    <a:pt x="5" y="10"/>
                    <a:pt x="5" y="8"/>
                  </a:cubicBezTo>
                  <a:cubicBezTo>
                    <a:pt x="6" y="6"/>
                    <a:pt x="7"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 name="Freeform 15"/>
            <p:cNvSpPr>
              <a:spLocks/>
            </p:cNvSpPr>
            <p:nvPr/>
          </p:nvSpPr>
          <p:spPr bwMode="auto">
            <a:xfrm>
              <a:off x="4086225" y="2620963"/>
              <a:ext cx="90488" cy="115888"/>
            </a:xfrm>
            <a:custGeom>
              <a:avLst/>
              <a:gdLst>
                <a:gd name="T0" fmla="*/ 0 w 24"/>
                <a:gd name="T1" fmla="*/ 14 h 31"/>
                <a:gd name="T2" fmla="*/ 3 w 24"/>
                <a:gd name="T3" fmla="*/ 17 h 31"/>
                <a:gd name="T4" fmla="*/ 4 w 24"/>
                <a:gd name="T5" fmla="*/ 20 h 31"/>
                <a:gd name="T6" fmla="*/ 6 w 24"/>
                <a:gd name="T7" fmla="*/ 22 h 31"/>
                <a:gd name="T8" fmla="*/ 7 w 24"/>
                <a:gd name="T9" fmla="*/ 27 h 31"/>
                <a:gd name="T10" fmla="*/ 10 w 24"/>
                <a:gd name="T11" fmla="*/ 30 h 31"/>
                <a:gd name="T12" fmla="*/ 13 w 24"/>
                <a:gd name="T13" fmla="*/ 27 h 31"/>
                <a:gd name="T14" fmla="*/ 17 w 24"/>
                <a:gd name="T15" fmla="*/ 27 h 31"/>
                <a:gd name="T16" fmla="*/ 22 w 24"/>
                <a:gd name="T17" fmla="*/ 30 h 31"/>
                <a:gd name="T18" fmla="*/ 19 w 24"/>
                <a:gd name="T19" fmla="*/ 24 h 31"/>
                <a:gd name="T20" fmla="*/ 15 w 24"/>
                <a:gd name="T21" fmla="*/ 23 h 31"/>
                <a:gd name="T22" fmla="*/ 13 w 24"/>
                <a:gd name="T23" fmla="*/ 19 h 31"/>
                <a:gd name="T24" fmla="*/ 11 w 24"/>
                <a:gd name="T25" fmla="*/ 15 h 31"/>
                <a:gd name="T26" fmla="*/ 15 w 24"/>
                <a:gd name="T27" fmla="*/ 9 h 31"/>
                <a:gd name="T28" fmla="*/ 14 w 24"/>
                <a:gd name="T29" fmla="*/ 7 h 31"/>
                <a:gd name="T30" fmla="*/ 13 w 24"/>
                <a:gd name="T31" fmla="*/ 6 h 31"/>
                <a:gd name="T32" fmla="*/ 12 w 24"/>
                <a:gd name="T33" fmla="*/ 4 h 31"/>
                <a:gd name="T34" fmla="*/ 10 w 24"/>
                <a:gd name="T35" fmla="*/ 1 h 31"/>
                <a:gd name="T36" fmla="*/ 5 w 24"/>
                <a:gd name="T37" fmla="*/ 0 h 31"/>
                <a:gd name="T38" fmla="*/ 5 w 24"/>
                <a:gd name="T39" fmla="*/ 0 h 31"/>
                <a:gd name="T40" fmla="*/ 5 w 24"/>
                <a:gd name="T41" fmla="*/ 5 h 31"/>
                <a:gd name="T42" fmla="*/ 2 w 24"/>
                <a:gd name="T43" fmla="*/ 10 h 31"/>
                <a:gd name="T44" fmla="*/ 0 w 24"/>
                <a:gd name="T45"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 h="31">
                  <a:moveTo>
                    <a:pt x="0" y="14"/>
                  </a:moveTo>
                  <a:cubicBezTo>
                    <a:pt x="1" y="16"/>
                    <a:pt x="3" y="16"/>
                    <a:pt x="3" y="17"/>
                  </a:cubicBezTo>
                  <a:cubicBezTo>
                    <a:pt x="4" y="18"/>
                    <a:pt x="3" y="19"/>
                    <a:pt x="4" y="20"/>
                  </a:cubicBezTo>
                  <a:cubicBezTo>
                    <a:pt x="4" y="21"/>
                    <a:pt x="6" y="21"/>
                    <a:pt x="6" y="22"/>
                  </a:cubicBezTo>
                  <a:cubicBezTo>
                    <a:pt x="7" y="23"/>
                    <a:pt x="6" y="25"/>
                    <a:pt x="7" y="27"/>
                  </a:cubicBezTo>
                  <a:cubicBezTo>
                    <a:pt x="7" y="28"/>
                    <a:pt x="8" y="31"/>
                    <a:pt x="10" y="30"/>
                  </a:cubicBezTo>
                  <a:cubicBezTo>
                    <a:pt x="11" y="30"/>
                    <a:pt x="12" y="28"/>
                    <a:pt x="13" y="27"/>
                  </a:cubicBezTo>
                  <a:cubicBezTo>
                    <a:pt x="14" y="27"/>
                    <a:pt x="16" y="26"/>
                    <a:pt x="17" y="27"/>
                  </a:cubicBezTo>
                  <a:cubicBezTo>
                    <a:pt x="19" y="27"/>
                    <a:pt x="20" y="30"/>
                    <a:pt x="22" y="30"/>
                  </a:cubicBezTo>
                  <a:cubicBezTo>
                    <a:pt x="24" y="27"/>
                    <a:pt x="22" y="25"/>
                    <a:pt x="19" y="24"/>
                  </a:cubicBezTo>
                  <a:cubicBezTo>
                    <a:pt x="18" y="24"/>
                    <a:pt x="16" y="24"/>
                    <a:pt x="15" y="23"/>
                  </a:cubicBezTo>
                  <a:cubicBezTo>
                    <a:pt x="15" y="22"/>
                    <a:pt x="14" y="20"/>
                    <a:pt x="13" y="19"/>
                  </a:cubicBezTo>
                  <a:cubicBezTo>
                    <a:pt x="12" y="18"/>
                    <a:pt x="11" y="17"/>
                    <a:pt x="11" y="15"/>
                  </a:cubicBezTo>
                  <a:cubicBezTo>
                    <a:pt x="11" y="13"/>
                    <a:pt x="14" y="12"/>
                    <a:pt x="15" y="9"/>
                  </a:cubicBezTo>
                  <a:cubicBezTo>
                    <a:pt x="15" y="8"/>
                    <a:pt x="14" y="7"/>
                    <a:pt x="14" y="7"/>
                  </a:cubicBezTo>
                  <a:cubicBezTo>
                    <a:pt x="14" y="6"/>
                    <a:pt x="13" y="6"/>
                    <a:pt x="13" y="6"/>
                  </a:cubicBezTo>
                  <a:cubicBezTo>
                    <a:pt x="12" y="5"/>
                    <a:pt x="13" y="5"/>
                    <a:pt x="12" y="4"/>
                  </a:cubicBezTo>
                  <a:cubicBezTo>
                    <a:pt x="12" y="3"/>
                    <a:pt x="11" y="2"/>
                    <a:pt x="10" y="1"/>
                  </a:cubicBezTo>
                  <a:cubicBezTo>
                    <a:pt x="8" y="0"/>
                    <a:pt x="6" y="1"/>
                    <a:pt x="5" y="0"/>
                  </a:cubicBezTo>
                  <a:cubicBezTo>
                    <a:pt x="5" y="0"/>
                    <a:pt x="5" y="0"/>
                    <a:pt x="5" y="0"/>
                  </a:cubicBezTo>
                  <a:cubicBezTo>
                    <a:pt x="5" y="2"/>
                    <a:pt x="5" y="4"/>
                    <a:pt x="5" y="5"/>
                  </a:cubicBezTo>
                  <a:cubicBezTo>
                    <a:pt x="4" y="7"/>
                    <a:pt x="3" y="8"/>
                    <a:pt x="2" y="10"/>
                  </a:cubicBezTo>
                  <a:cubicBezTo>
                    <a:pt x="2" y="11"/>
                    <a:pt x="0" y="13"/>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 name="Freeform 16"/>
            <p:cNvSpPr>
              <a:spLocks/>
            </p:cNvSpPr>
            <p:nvPr/>
          </p:nvSpPr>
          <p:spPr bwMode="auto">
            <a:xfrm>
              <a:off x="4127500" y="2744788"/>
              <a:ext cx="85725" cy="109538"/>
            </a:xfrm>
            <a:custGeom>
              <a:avLst/>
              <a:gdLst>
                <a:gd name="T0" fmla="*/ 20 w 23"/>
                <a:gd name="T1" fmla="*/ 12 h 29"/>
                <a:gd name="T2" fmla="*/ 15 w 23"/>
                <a:gd name="T3" fmla="*/ 12 h 29"/>
                <a:gd name="T4" fmla="*/ 10 w 23"/>
                <a:gd name="T5" fmla="*/ 15 h 29"/>
                <a:gd name="T6" fmla="*/ 9 w 23"/>
                <a:gd name="T7" fmla="*/ 7 h 29"/>
                <a:gd name="T8" fmla="*/ 8 w 23"/>
                <a:gd name="T9" fmla="*/ 3 h 29"/>
                <a:gd name="T10" fmla="*/ 5 w 23"/>
                <a:gd name="T11" fmla="*/ 1 h 29"/>
                <a:gd name="T12" fmla="*/ 0 w 23"/>
                <a:gd name="T13" fmla="*/ 2 h 29"/>
                <a:gd name="T14" fmla="*/ 2 w 23"/>
                <a:gd name="T15" fmla="*/ 7 h 29"/>
                <a:gd name="T16" fmla="*/ 2 w 23"/>
                <a:gd name="T17" fmla="*/ 10 h 29"/>
                <a:gd name="T18" fmla="*/ 5 w 23"/>
                <a:gd name="T19" fmla="*/ 13 h 29"/>
                <a:gd name="T20" fmla="*/ 2 w 23"/>
                <a:gd name="T21" fmla="*/ 19 h 29"/>
                <a:gd name="T22" fmla="*/ 2 w 23"/>
                <a:gd name="T23" fmla="*/ 23 h 29"/>
                <a:gd name="T24" fmla="*/ 9 w 23"/>
                <a:gd name="T25" fmla="*/ 20 h 29"/>
                <a:gd name="T26" fmla="*/ 13 w 23"/>
                <a:gd name="T27" fmla="*/ 26 h 29"/>
                <a:gd name="T28" fmla="*/ 18 w 23"/>
                <a:gd name="T29" fmla="*/ 29 h 29"/>
                <a:gd name="T30" fmla="*/ 20 w 23"/>
                <a:gd name="T31" fmla="*/ 24 h 29"/>
                <a:gd name="T32" fmla="*/ 23 w 23"/>
                <a:gd name="T33" fmla="*/ 17 h 29"/>
                <a:gd name="T34" fmla="*/ 20 w 23"/>
                <a:gd name="T35"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9">
                  <a:moveTo>
                    <a:pt x="20" y="12"/>
                  </a:moveTo>
                  <a:cubicBezTo>
                    <a:pt x="19" y="12"/>
                    <a:pt x="16" y="12"/>
                    <a:pt x="15" y="12"/>
                  </a:cubicBezTo>
                  <a:cubicBezTo>
                    <a:pt x="13" y="13"/>
                    <a:pt x="12" y="17"/>
                    <a:pt x="10" y="15"/>
                  </a:cubicBezTo>
                  <a:cubicBezTo>
                    <a:pt x="8" y="14"/>
                    <a:pt x="8" y="9"/>
                    <a:pt x="9" y="7"/>
                  </a:cubicBezTo>
                  <a:cubicBezTo>
                    <a:pt x="7" y="7"/>
                    <a:pt x="8" y="5"/>
                    <a:pt x="8" y="3"/>
                  </a:cubicBezTo>
                  <a:cubicBezTo>
                    <a:pt x="7" y="2"/>
                    <a:pt x="6" y="2"/>
                    <a:pt x="5" y="1"/>
                  </a:cubicBezTo>
                  <a:cubicBezTo>
                    <a:pt x="3" y="1"/>
                    <a:pt x="1" y="0"/>
                    <a:pt x="0" y="2"/>
                  </a:cubicBezTo>
                  <a:cubicBezTo>
                    <a:pt x="0" y="4"/>
                    <a:pt x="2" y="5"/>
                    <a:pt x="2" y="7"/>
                  </a:cubicBezTo>
                  <a:cubicBezTo>
                    <a:pt x="3" y="8"/>
                    <a:pt x="2" y="9"/>
                    <a:pt x="2" y="10"/>
                  </a:cubicBezTo>
                  <a:cubicBezTo>
                    <a:pt x="3" y="11"/>
                    <a:pt x="4" y="12"/>
                    <a:pt x="5" y="13"/>
                  </a:cubicBezTo>
                  <a:cubicBezTo>
                    <a:pt x="6" y="16"/>
                    <a:pt x="4" y="17"/>
                    <a:pt x="2" y="19"/>
                  </a:cubicBezTo>
                  <a:cubicBezTo>
                    <a:pt x="1" y="21"/>
                    <a:pt x="0" y="22"/>
                    <a:pt x="2" y="23"/>
                  </a:cubicBezTo>
                  <a:cubicBezTo>
                    <a:pt x="5" y="24"/>
                    <a:pt x="7" y="19"/>
                    <a:pt x="9" y="20"/>
                  </a:cubicBezTo>
                  <a:cubicBezTo>
                    <a:pt x="12" y="20"/>
                    <a:pt x="12" y="24"/>
                    <a:pt x="13" y="26"/>
                  </a:cubicBezTo>
                  <a:cubicBezTo>
                    <a:pt x="14" y="27"/>
                    <a:pt x="16" y="29"/>
                    <a:pt x="18" y="29"/>
                  </a:cubicBezTo>
                  <a:cubicBezTo>
                    <a:pt x="20" y="29"/>
                    <a:pt x="20" y="26"/>
                    <a:pt x="20" y="24"/>
                  </a:cubicBezTo>
                  <a:cubicBezTo>
                    <a:pt x="23" y="24"/>
                    <a:pt x="23" y="19"/>
                    <a:pt x="23" y="17"/>
                  </a:cubicBezTo>
                  <a:cubicBezTo>
                    <a:pt x="23" y="15"/>
                    <a:pt x="22" y="13"/>
                    <a:pt x="2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 name="Freeform 17"/>
            <p:cNvSpPr>
              <a:spLocks/>
            </p:cNvSpPr>
            <p:nvPr/>
          </p:nvSpPr>
          <p:spPr bwMode="auto">
            <a:xfrm>
              <a:off x="4127500" y="27527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 name="Freeform 18"/>
            <p:cNvSpPr>
              <a:spLocks/>
            </p:cNvSpPr>
            <p:nvPr/>
          </p:nvSpPr>
          <p:spPr bwMode="auto">
            <a:xfrm>
              <a:off x="3857625" y="2978151"/>
              <a:ext cx="195263" cy="206375"/>
            </a:xfrm>
            <a:custGeom>
              <a:avLst/>
              <a:gdLst>
                <a:gd name="T0" fmla="*/ 51 w 52"/>
                <a:gd name="T1" fmla="*/ 43 h 55"/>
                <a:gd name="T2" fmla="*/ 51 w 52"/>
                <a:gd name="T3" fmla="*/ 41 h 55"/>
                <a:gd name="T4" fmla="*/ 52 w 52"/>
                <a:gd name="T5" fmla="*/ 38 h 55"/>
                <a:gd name="T6" fmla="*/ 42 w 52"/>
                <a:gd name="T7" fmla="*/ 31 h 55"/>
                <a:gd name="T8" fmla="*/ 39 w 52"/>
                <a:gd name="T9" fmla="*/ 23 h 55"/>
                <a:gd name="T10" fmla="*/ 33 w 52"/>
                <a:gd name="T11" fmla="*/ 20 h 55"/>
                <a:gd name="T12" fmla="*/ 26 w 52"/>
                <a:gd name="T13" fmla="*/ 12 h 55"/>
                <a:gd name="T14" fmla="*/ 19 w 52"/>
                <a:gd name="T15" fmla="*/ 8 h 55"/>
                <a:gd name="T16" fmla="*/ 17 w 52"/>
                <a:gd name="T17" fmla="*/ 4 h 55"/>
                <a:gd name="T18" fmla="*/ 14 w 52"/>
                <a:gd name="T19" fmla="*/ 2 h 55"/>
                <a:gd name="T20" fmla="*/ 4 w 52"/>
                <a:gd name="T21" fmla="*/ 0 h 55"/>
                <a:gd name="T22" fmla="*/ 0 w 52"/>
                <a:gd name="T23" fmla="*/ 0 h 55"/>
                <a:gd name="T24" fmla="*/ 3 w 52"/>
                <a:gd name="T25" fmla="*/ 4 h 55"/>
                <a:gd name="T26" fmla="*/ 6 w 52"/>
                <a:gd name="T27" fmla="*/ 7 h 55"/>
                <a:gd name="T28" fmla="*/ 9 w 52"/>
                <a:gd name="T29" fmla="*/ 11 h 55"/>
                <a:gd name="T30" fmla="*/ 18 w 52"/>
                <a:gd name="T31" fmla="*/ 17 h 55"/>
                <a:gd name="T32" fmla="*/ 21 w 52"/>
                <a:gd name="T33" fmla="*/ 28 h 55"/>
                <a:gd name="T34" fmla="*/ 22 w 52"/>
                <a:gd name="T35" fmla="*/ 31 h 55"/>
                <a:gd name="T36" fmla="*/ 24 w 52"/>
                <a:gd name="T37" fmla="*/ 32 h 55"/>
                <a:gd name="T38" fmla="*/ 29 w 52"/>
                <a:gd name="T39" fmla="*/ 39 h 55"/>
                <a:gd name="T40" fmla="*/ 40 w 52"/>
                <a:gd name="T41" fmla="*/ 49 h 55"/>
                <a:gd name="T42" fmla="*/ 44 w 52"/>
                <a:gd name="T43" fmla="*/ 53 h 55"/>
                <a:gd name="T44" fmla="*/ 50 w 52"/>
                <a:gd name="T45" fmla="*/ 50 h 55"/>
                <a:gd name="T46" fmla="*/ 51 w 52"/>
                <a:gd name="T47"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5">
                  <a:moveTo>
                    <a:pt x="51" y="43"/>
                  </a:moveTo>
                  <a:cubicBezTo>
                    <a:pt x="51" y="42"/>
                    <a:pt x="50" y="42"/>
                    <a:pt x="51" y="41"/>
                  </a:cubicBezTo>
                  <a:cubicBezTo>
                    <a:pt x="51" y="40"/>
                    <a:pt x="52" y="39"/>
                    <a:pt x="52" y="38"/>
                  </a:cubicBezTo>
                  <a:cubicBezTo>
                    <a:pt x="52" y="33"/>
                    <a:pt x="45" y="34"/>
                    <a:pt x="42" y="31"/>
                  </a:cubicBezTo>
                  <a:cubicBezTo>
                    <a:pt x="40" y="29"/>
                    <a:pt x="41" y="26"/>
                    <a:pt x="39" y="23"/>
                  </a:cubicBezTo>
                  <a:cubicBezTo>
                    <a:pt x="38" y="21"/>
                    <a:pt x="35" y="21"/>
                    <a:pt x="33" y="20"/>
                  </a:cubicBezTo>
                  <a:cubicBezTo>
                    <a:pt x="28" y="18"/>
                    <a:pt x="28" y="16"/>
                    <a:pt x="26" y="12"/>
                  </a:cubicBezTo>
                  <a:cubicBezTo>
                    <a:pt x="24" y="9"/>
                    <a:pt x="21" y="10"/>
                    <a:pt x="19" y="8"/>
                  </a:cubicBezTo>
                  <a:cubicBezTo>
                    <a:pt x="17" y="7"/>
                    <a:pt x="18" y="5"/>
                    <a:pt x="17" y="4"/>
                  </a:cubicBezTo>
                  <a:cubicBezTo>
                    <a:pt x="16" y="3"/>
                    <a:pt x="15" y="3"/>
                    <a:pt x="14" y="2"/>
                  </a:cubicBezTo>
                  <a:cubicBezTo>
                    <a:pt x="11" y="1"/>
                    <a:pt x="7" y="1"/>
                    <a:pt x="4" y="0"/>
                  </a:cubicBezTo>
                  <a:cubicBezTo>
                    <a:pt x="0" y="0"/>
                    <a:pt x="0" y="0"/>
                    <a:pt x="0" y="0"/>
                  </a:cubicBezTo>
                  <a:cubicBezTo>
                    <a:pt x="1" y="2"/>
                    <a:pt x="0" y="3"/>
                    <a:pt x="3" y="4"/>
                  </a:cubicBezTo>
                  <a:cubicBezTo>
                    <a:pt x="5" y="5"/>
                    <a:pt x="5" y="5"/>
                    <a:pt x="6" y="7"/>
                  </a:cubicBezTo>
                  <a:cubicBezTo>
                    <a:pt x="7" y="8"/>
                    <a:pt x="7" y="9"/>
                    <a:pt x="9" y="11"/>
                  </a:cubicBezTo>
                  <a:cubicBezTo>
                    <a:pt x="11" y="13"/>
                    <a:pt x="15" y="15"/>
                    <a:pt x="18" y="17"/>
                  </a:cubicBezTo>
                  <a:cubicBezTo>
                    <a:pt x="20" y="19"/>
                    <a:pt x="20" y="25"/>
                    <a:pt x="21" y="28"/>
                  </a:cubicBezTo>
                  <a:cubicBezTo>
                    <a:pt x="21" y="29"/>
                    <a:pt x="21" y="30"/>
                    <a:pt x="22" y="31"/>
                  </a:cubicBezTo>
                  <a:cubicBezTo>
                    <a:pt x="22" y="32"/>
                    <a:pt x="23" y="32"/>
                    <a:pt x="24" y="32"/>
                  </a:cubicBezTo>
                  <a:cubicBezTo>
                    <a:pt x="26" y="34"/>
                    <a:pt x="27" y="37"/>
                    <a:pt x="29" y="39"/>
                  </a:cubicBezTo>
                  <a:cubicBezTo>
                    <a:pt x="32" y="43"/>
                    <a:pt x="37" y="45"/>
                    <a:pt x="40" y="49"/>
                  </a:cubicBezTo>
                  <a:cubicBezTo>
                    <a:pt x="41" y="51"/>
                    <a:pt x="42" y="52"/>
                    <a:pt x="44" y="53"/>
                  </a:cubicBezTo>
                  <a:cubicBezTo>
                    <a:pt x="46" y="55"/>
                    <a:pt x="49" y="53"/>
                    <a:pt x="50" y="50"/>
                  </a:cubicBezTo>
                  <a:cubicBezTo>
                    <a:pt x="51" y="48"/>
                    <a:pt x="51" y="45"/>
                    <a:pt x="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 name="Freeform 19"/>
            <p:cNvSpPr>
              <a:spLocks/>
            </p:cNvSpPr>
            <p:nvPr/>
          </p:nvSpPr>
          <p:spPr bwMode="auto">
            <a:xfrm>
              <a:off x="4040188" y="3165476"/>
              <a:ext cx="319088" cy="90488"/>
            </a:xfrm>
            <a:custGeom>
              <a:avLst/>
              <a:gdLst>
                <a:gd name="T0" fmla="*/ 45 w 85"/>
                <a:gd name="T1" fmla="*/ 16 h 24"/>
                <a:gd name="T2" fmla="*/ 48 w 85"/>
                <a:gd name="T3" fmla="*/ 18 h 24"/>
                <a:gd name="T4" fmla="*/ 51 w 85"/>
                <a:gd name="T5" fmla="*/ 18 h 24"/>
                <a:gd name="T6" fmla="*/ 56 w 85"/>
                <a:gd name="T7" fmla="*/ 18 h 24"/>
                <a:gd name="T8" fmla="*/ 64 w 85"/>
                <a:gd name="T9" fmla="*/ 19 h 24"/>
                <a:gd name="T10" fmla="*/ 66 w 85"/>
                <a:gd name="T11" fmla="*/ 22 h 24"/>
                <a:gd name="T12" fmla="*/ 72 w 85"/>
                <a:gd name="T13" fmla="*/ 23 h 24"/>
                <a:gd name="T14" fmla="*/ 72 w 85"/>
                <a:gd name="T15" fmla="*/ 19 h 24"/>
                <a:gd name="T16" fmla="*/ 78 w 85"/>
                <a:gd name="T17" fmla="*/ 16 h 24"/>
                <a:gd name="T18" fmla="*/ 83 w 85"/>
                <a:gd name="T19" fmla="*/ 13 h 24"/>
                <a:gd name="T20" fmla="*/ 84 w 85"/>
                <a:gd name="T21" fmla="*/ 12 h 24"/>
                <a:gd name="T22" fmla="*/ 69 w 85"/>
                <a:gd name="T23" fmla="*/ 12 h 24"/>
                <a:gd name="T24" fmla="*/ 62 w 85"/>
                <a:gd name="T25" fmla="*/ 13 h 24"/>
                <a:gd name="T26" fmla="*/ 46 w 85"/>
                <a:gd name="T27" fmla="*/ 12 h 24"/>
                <a:gd name="T28" fmla="*/ 36 w 85"/>
                <a:gd name="T29" fmla="*/ 10 h 24"/>
                <a:gd name="T30" fmla="*/ 34 w 85"/>
                <a:gd name="T31" fmla="*/ 8 h 24"/>
                <a:gd name="T32" fmla="*/ 31 w 85"/>
                <a:gd name="T33" fmla="*/ 7 h 24"/>
                <a:gd name="T34" fmla="*/ 27 w 85"/>
                <a:gd name="T35" fmla="*/ 6 h 24"/>
                <a:gd name="T36" fmla="*/ 17 w 85"/>
                <a:gd name="T37" fmla="*/ 5 h 24"/>
                <a:gd name="T38" fmla="*/ 5 w 85"/>
                <a:gd name="T39" fmla="*/ 2 h 24"/>
                <a:gd name="T40" fmla="*/ 6 w 85"/>
                <a:gd name="T41" fmla="*/ 3 h 24"/>
                <a:gd name="T42" fmla="*/ 2 w 85"/>
                <a:gd name="T43" fmla="*/ 8 h 24"/>
                <a:gd name="T44" fmla="*/ 19 w 85"/>
                <a:gd name="T45" fmla="*/ 9 h 24"/>
                <a:gd name="T46" fmla="*/ 27 w 85"/>
                <a:gd name="T47" fmla="*/ 13 h 24"/>
                <a:gd name="T48" fmla="*/ 35 w 85"/>
                <a:gd name="T49" fmla="*/ 15 h 24"/>
                <a:gd name="T50" fmla="*/ 41 w 85"/>
                <a:gd name="T51" fmla="*/ 16 h 24"/>
                <a:gd name="T52" fmla="*/ 45 w 85"/>
                <a:gd name="T53"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24">
                  <a:moveTo>
                    <a:pt x="45" y="16"/>
                  </a:moveTo>
                  <a:cubicBezTo>
                    <a:pt x="46" y="17"/>
                    <a:pt x="47" y="17"/>
                    <a:pt x="48" y="18"/>
                  </a:cubicBezTo>
                  <a:cubicBezTo>
                    <a:pt x="49" y="18"/>
                    <a:pt x="50" y="18"/>
                    <a:pt x="51" y="18"/>
                  </a:cubicBezTo>
                  <a:cubicBezTo>
                    <a:pt x="53" y="18"/>
                    <a:pt x="54" y="18"/>
                    <a:pt x="56" y="18"/>
                  </a:cubicBezTo>
                  <a:cubicBezTo>
                    <a:pt x="58" y="18"/>
                    <a:pt x="62" y="18"/>
                    <a:pt x="64" y="19"/>
                  </a:cubicBezTo>
                  <a:cubicBezTo>
                    <a:pt x="65" y="19"/>
                    <a:pt x="65" y="21"/>
                    <a:pt x="66" y="22"/>
                  </a:cubicBezTo>
                  <a:cubicBezTo>
                    <a:pt x="67" y="23"/>
                    <a:pt x="71" y="24"/>
                    <a:pt x="72" y="23"/>
                  </a:cubicBezTo>
                  <a:cubicBezTo>
                    <a:pt x="75" y="22"/>
                    <a:pt x="72" y="20"/>
                    <a:pt x="72" y="19"/>
                  </a:cubicBezTo>
                  <a:cubicBezTo>
                    <a:pt x="72" y="17"/>
                    <a:pt x="77" y="17"/>
                    <a:pt x="78" y="16"/>
                  </a:cubicBezTo>
                  <a:cubicBezTo>
                    <a:pt x="80" y="16"/>
                    <a:pt x="82" y="14"/>
                    <a:pt x="83" y="13"/>
                  </a:cubicBezTo>
                  <a:cubicBezTo>
                    <a:pt x="84" y="13"/>
                    <a:pt x="85" y="13"/>
                    <a:pt x="84" y="12"/>
                  </a:cubicBezTo>
                  <a:cubicBezTo>
                    <a:pt x="82" y="9"/>
                    <a:pt x="72" y="12"/>
                    <a:pt x="69" y="12"/>
                  </a:cubicBezTo>
                  <a:cubicBezTo>
                    <a:pt x="67" y="12"/>
                    <a:pt x="65" y="13"/>
                    <a:pt x="62" y="13"/>
                  </a:cubicBezTo>
                  <a:cubicBezTo>
                    <a:pt x="57" y="15"/>
                    <a:pt x="50" y="14"/>
                    <a:pt x="46" y="12"/>
                  </a:cubicBezTo>
                  <a:cubicBezTo>
                    <a:pt x="43" y="10"/>
                    <a:pt x="39" y="11"/>
                    <a:pt x="36" y="10"/>
                  </a:cubicBezTo>
                  <a:cubicBezTo>
                    <a:pt x="35" y="9"/>
                    <a:pt x="35" y="8"/>
                    <a:pt x="34" y="8"/>
                  </a:cubicBezTo>
                  <a:cubicBezTo>
                    <a:pt x="33" y="7"/>
                    <a:pt x="32" y="8"/>
                    <a:pt x="31" y="7"/>
                  </a:cubicBezTo>
                  <a:cubicBezTo>
                    <a:pt x="29" y="7"/>
                    <a:pt x="29" y="6"/>
                    <a:pt x="27" y="6"/>
                  </a:cubicBezTo>
                  <a:cubicBezTo>
                    <a:pt x="24" y="5"/>
                    <a:pt x="20" y="6"/>
                    <a:pt x="17" y="5"/>
                  </a:cubicBezTo>
                  <a:cubicBezTo>
                    <a:pt x="13" y="4"/>
                    <a:pt x="9" y="0"/>
                    <a:pt x="5" y="2"/>
                  </a:cubicBezTo>
                  <a:cubicBezTo>
                    <a:pt x="6" y="3"/>
                    <a:pt x="6" y="3"/>
                    <a:pt x="6" y="3"/>
                  </a:cubicBezTo>
                  <a:cubicBezTo>
                    <a:pt x="3" y="0"/>
                    <a:pt x="0" y="5"/>
                    <a:pt x="2" y="8"/>
                  </a:cubicBezTo>
                  <a:cubicBezTo>
                    <a:pt x="5" y="12"/>
                    <a:pt x="15" y="8"/>
                    <a:pt x="19" y="9"/>
                  </a:cubicBezTo>
                  <a:cubicBezTo>
                    <a:pt x="22" y="9"/>
                    <a:pt x="24" y="12"/>
                    <a:pt x="27" y="13"/>
                  </a:cubicBezTo>
                  <a:cubicBezTo>
                    <a:pt x="30" y="14"/>
                    <a:pt x="32" y="14"/>
                    <a:pt x="35" y="15"/>
                  </a:cubicBezTo>
                  <a:cubicBezTo>
                    <a:pt x="37" y="15"/>
                    <a:pt x="39" y="16"/>
                    <a:pt x="41" y="16"/>
                  </a:cubicBezTo>
                  <a:cubicBezTo>
                    <a:pt x="42" y="16"/>
                    <a:pt x="44" y="16"/>
                    <a:pt x="4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 name="Freeform 20"/>
            <p:cNvSpPr>
              <a:spLocks/>
            </p:cNvSpPr>
            <p:nvPr/>
          </p:nvSpPr>
          <p:spPr bwMode="auto">
            <a:xfrm>
              <a:off x="4100513" y="2997201"/>
              <a:ext cx="192088" cy="149225"/>
            </a:xfrm>
            <a:custGeom>
              <a:avLst/>
              <a:gdLst>
                <a:gd name="T0" fmla="*/ 42 w 51"/>
                <a:gd name="T1" fmla="*/ 3 h 40"/>
                <a:gd name="T2" fmla="*/ 37 w 51"/>
                <a:gd name="T3" fmla="*/ 1 h 40"/>
                <a:gd name="T4" fmla="*/ 31 w 51"/>
                <a:gd name="T5" fmla="*/ 8 h 40"/>
                <a:gd name="T6" fmla="*/ 26 w 51"/>
                <a:gd name="T7" fmla="*/ 13 h 40"/>
                <a:gd name="T8" fmla="*/ 23 w 51"/>
                <a:gd name="T9" fmla="*/ 13 h 40"/>
                <a:gd name="T10" fmla="*/ 20 w 51"/>
                <a:gd name="T11" fmla="*/ 15 h 40"/>
                <a:gd name="T12" fmla="*/ 15 w 51"/>
                <a:gd name="T13" fmla="*/ 15 h 40"/>
                <a:gd name="T14" fmla="*/ 13 w 51"/>
                <a:gd name="T15" fmla="*/ 16 h 40"/>
                <a:gd name="T16" fmla="*/ 8 w 51"/>
                <a:gd name="T17" fmla="*/ 14 h 40"/>
                <a:gd name="T18" fmla="*/ 7 w 51"/>
                <a:gd name="T19" fmla="*/ 15 h 40"/>
                <a:gd name="T20" fmla="*/ 0 w 51"/>
                <a:gd name="T21" fmla="*/ 18 h 40"/>
                <a:gd name="T22" fmla="*/ 3 w 51"/>
                <a:gd name="T23" fmla="*/ 25 h 40"/>
                <a:gd name="T24" fmla="*/ 4 w 51"/>
                <a:gd name="T25" fmla="*/ 28 h 40"/>
                <a:gd name="T26" fmla="*/ 6 w 51"/>
                <a:gd name="T27" fmla="*/ 32 h 40"/>
                <a:gd name="T28" fmla="*/ 6 w 51"/>
                <a:gd name="T29" fmla="*/ 35 h 40"/>
                <a:gd name="T30" fmla="*/ 12 w 51"/>
                <a:gd name="T31" fmla="*/ 35 h 40"/>
                <a:gd name="T32" fmla="*/ 19 w 51"/>
                <a:gd name="T33" fmla="*/ 35 h 40"/>
                <a:gd name="T34" fmla="*/ 24 w 51"/>
                <a:gd name="T35" fmla="*/ 37 h 40"/>
                <a:gd name="T36" fmla="*/ 36 w 51"/>
                <a:gd name="T37" fmla="*/ 34 h 40"/>
                <a:gd name="T38" fmla="*/ 37 w 51"/>
                <a:gd name="T39" fmla="*/ 29 h 40"/>
                <a:gd name="T40" fmla="*/ 41 w 51"/>
                <a:gd name="T41" fmla="*/ 26 h 40"/>
                <a:gd name="T42" fmla="*/ 42 w 51"/>
                <a:gd name="T43" fmla="*/ 21 h 40"/>
                <a:gd name="T44" fmla="*/ 46 w 51"/>
                <a:gd name="T45" fmla="*/ 18 h 40"/>
                <a:gd name="T46" fmla="*/ 42 w 51"/>
                <a:gd name="T47" fmla="*/ 7 h 40"/>
                <a:gd name="T48" fmla="*/ 42 w 51"/>
                <a:gd name="T49"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40">
                  <a:moveTo>
                    <a:pt x="42" y="3"/>
                  </a:moveTo>
                  <a:cubicBezTo>
                    <a:pt x="42" y="1"/>
                    <a:pt x="39" y="1"/>
                    <a:pt x="37" y="1"/>
                  </a:cubicBezTo>
                  <a:cubicBezTo>
                    <a:pt x="33" y="0"/>
                    <a:pt x="32" y="5"/>
                    <a:pt x="31" y="8"/>
                  </a:cubicBezTo>
                  <a:cubicBezTo>
                    <a:pt x="30" y="11"/>
                    <a:pt x="29" y="13"/>
                    <a:pt x="26" y="13"/>
                  </a:cubicBezTo>
                  <a:cubicBezTo>
                    <a:pt x="25" y="13"/>
                    <a:pt x="24" y="13"/>
                    <a:pt x="23" y="13"/>
                  </a:cubicBezTo>
                  <a:cubicBezTo>
                    <a:pt x="22" y="13"/>
                    <a:pt x="21" y="14"/>
                    <a:pt x="20" y="15"/>
                  </a:cubicBezTo>
                  <a:cubicBezTo>
                    <a:pt x="18" y="15"/>
                    <a:pt x="17" y="14"/>
                    <a:pt x="15" y="15"/>
                  </a:cubicBezTo>
                  <a:cubicBezTo>
                    <a:pt x="14" y="15"/>
                    <a:pt x="14" y="16"/>
                    <a:pt x="13" y="16"/>
                  </a:cubicBezTo>
                  <a:cubicBezTo>
                    <a:pt x="11" y="16"/>
                    <a:pt x="9" y="15"/>
                    <a:pt x="8" y="14"/>
                  </a:cubicBezTo>
                  <a:cubicBezTo>
                    <a:pt x="7" y="15"/>
                    <a:pt x="7" y="15"/>
                    <a:pt x="7" y="15"/>
                  </a:cubicBezTo>
                  <a:cubicBezTo>
                    <a:pt x="5" y="10"/>
                    <a:pt x="0" y="14"/>
                    <a:pt x="0" y="18"/>
                  </a:cubicBezTo>
                  <a:cubicBezTo>
                    <a:pt x="0" y="21"/>
                    <a:pt x="3" y="22"/>
                    <a:pt x="3" y="25"/>
                  </a:cubicBezTo>
                  <a:cubicBezTo>
                    <a:pt x="4" y="26"/>
                    <a:pt x="3" y="27"/>
                    <a:pt x="4" y="28"/>
                  </a:cubicBezTo>
                  <a:cubicBezTo>
                    <a:pt x="4" y="29"/>
                    <a:pt x="6" y="30"/>
                    <a:pt x="6" y="32"/>
                  </a:cubicBezTo>
                  <a:cubicBezTo>
                    <a:pt x="7" y="33"/>
                    <a:pt x="6" y="34"/>
                    <a:pt x="6" y="35"/>
                  </a:cubicBezTo>
                  <a:cubicBezTo>
                    <a:pt x="8" y="36"/>
                    <a:pt x="11" y="35"/>
                    <a:pt x="12" y="35"/>
                  </a:cubicBezTo>
                  <a:cubicBezTo>
                    <a:pt x="14" y="35"/>
                    <a:pt x="17" y="35"/>
                    <a:pt x="19" y="35"/>
                  </a:cubicBezTo>
                  <a:cubicBezTo>
                    <a:pt x="21" y="36"/>
                    <a:pt x="23" y="37"/>
                    <a:pt x="24" y="37"/>
                  </a:cubicBezTo>
                  <a:cubicBezTo>
                    <a:pt x="29" y="39"/>
                    <a:pt x="34" y="40"/>
                    <a:pt x="36" y="34"/>
                  </a:cubicBezTo>
                  <a:cubicBezTo>
                    <a:pt x="36" y="33"/>
                    <a:pt x="36" y="30"/>
                    <a:pt x="37" y="29"/>
                  </a:cubicBezTo>
                  <a:cubicBezTo>
                    <a:pt x="37" y="27"/>
                    <a:pt x="40" y="28"/>
                    <a:pt x="41" y="26"/>
                  </a:cubicBezTo>
                  <a:cubicBezTo>
                    <a:pt x="42" y="25"/>
                    <a:pt x="42" y="23"/>
                    <a:pt x="42" y="21"/>
                  </a:cubicBezTo>
                  <a:cubicBezTo>
                    <a:pt x="43" y="18"/>
                    <a:pt x="45" y="19"/>
                    <a:pt x="46" y="18"/>
                  </a:cubicBezTo>
                  <a:cubicBezTo>
                    <a:pt x="51" y="16"/>
                    <a:pt x="42" y="9"/>
                    <a:pt x="42" y="7"/>
                  </a:cubicBezTo>
                  <a:cubicBezTo>
                    <a:pt x="42" y="6"/>
                    <a:pt x="42" y="4"/>
                    <a:pt x="4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 name="Freeform 21"/>
            <p:cNvSpPr>
              <a:spLocks/>
            </p:cNvSpPr>
            <p:nvPr/>
          </p:nvSpPr>
          <p:spPr bwMode="auto">
            <a:xfrm>
              <a:off x="4284663" y="3052763"/>
              <a:ext cx="104775" cy="120650"/>
            </a:xfrm>
            <a:custGeom>
              <a:avLst/>
              <a:gdLst>
                <a:gd name="T0" fmla="*/ 14 w 28"/>
                <a:gd name="T1" fmla="*/ 9 h 32"/>
                <a:gd name="T2" fmla="*/ 21 w 28"/>
                <a:gd name="T3" fmla="*/ 6 h 32"/>
                <a:gd name="T4" fmla="*/ 26 w 28"/>
                <a:gd name="T5" fmla="*/ 5 h 32"/>
                <a:gd name="T6" fmla="*/ 28 w 28"/>
                <a:gd name="T7" fmla="*/ 1 h 32"/>
                <a:gd name="T8" fmla="*/ 27 w 28"/>
                <a:gd name="T9" fmla="*/ 0 h 32"/>
                <a:gd name="T10" fmla="*/ 20 w 28"/>
                <a:gd name="T11" fmla="*/ 1 h 32"/>
                <a:gd name="T12" fmla="*/ 18 w 28"/>
                <a:gd name="T13" fmla="*/ 0 h 32"/>
                <a:gd name="T14" fmla="*/ 14 w 28"/>
                <a:gd name="T15" fmla="*/ 2 h 32"/>
                <a:gd name="T16" fmla="*/ 8 w 28"/>
                <a:gd name="T17" fmla="*/ 1 h 32"/>
                <a:gd name="T18" fmla="*/ 5 w 28"/>
                <a:gd name="T19" fmla="*/ 6 h 32"/>
                <a:gd name="T20" fmla="*/ 3 w 28"/>
                <a:gd name="T21" fmla="*/ 12 h 32"/>
                <a:gd name="T22" fmla="*/ 1 w 28"/>
                <a:gd name="T23" fmla="*/ 17 h 32"/>
                <a:gd name="T24" fmla="*/ 2 w 28"/>
                <a:gd name="T25" fmla="*/ 21 h 32"/>
                <a:gd name="T26" fmla="*/ 3 w 28"/>
                <a:gd name="T27" fmla="*/ 25 h 32"/>
                <a:gd name="T28" fmla="*/ 4 w 28"/>
                <a:gd name="T29" fmla="*/ 31 h 32"/>
                <a:gd name="T30" fmla="*/ 6 w 28"/>
                <a:gd name="T31" fmla="*/ 31 h 32"/>
                <a:gd name="T32" fmla="*/ 7 w 28"/>
                <a:gd name="T33" fmla="*/ 24 h 32"/>
                <a:gd name="T34" fmla="*/ 8 w 28"/>
                <a:gd name="T35" fmla="*/ 20 h 32"/>
                <a:gd name="T36" fmla="*/ 12 w 28"/>
                <a:gd name="T37" fmla="*/ 23 h 32"/>
                <a:gd name="T38" fmla="*/ 14 w 28"/>
                <a:gd name="T39" fmla="*/ 25 h 32"/>
                <a:gd name="T40" fmla="*/ 16 w 28"/>
                <a:gd name="T41" fmla="*/ 22 h 32"/>
                <a:gd name="T42" fmla="*/ 15 w 28"/>
                <a:gd name="T43" fmla="*/ 18 h 32"/>
                <a:gd name="T44" fmla="*/ 12 w 28"/>
                <a:gd name="T45" fmla="*/ 15 h 32"/>
                <a:gd name="T46" fmla="*/ 14 w 28"/>
                <a:gd name="T4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2">
                  <a:moveTo>
                    <a:pt x="14" y="9"/>
                  </a:moveTo>
                  <a:cubicBezTo>
                    <a:pt x="16" y="8"/>
                    <a:pt x="19" y="6"/>
                    <a:pt x="21" y="6"/>
                  </a:cubicBezTo>
                  <a:cubicBezTo>
                    <a:pt x="23" y="5"/>
                    <a:pt x="25" y="6"/>
                    <a:pt x="26" y="5"/>
                  </a:cubicBezTo>
                  <a:cubicBezTo>
                    <a:pt x="27" y="4"/>
                    <a:pt x="28" y="2"/>
                    <a:pt x="28" y="1"/>
                  </a:cubicBezTo>
                  <a:cubicBezTo>
                    <a:pt x="28" y="1"/>
                    <a:pt x="28" y="0"/>
                    <a:pt x="27" y="0"/>
                  </a:cubicBezTo>
                  <a:cubicBezTo>
                    <a:pt x="25" y="0"/>
                    <a:pt x="23" y="2"/>
                    <a:pt x="20" y="1"/>
                  </a:cubicBezTo>
                  <a:cubicBezTo>
                    <a:pt x="19" y="1"/>
                    <a:pt x="18" y="0"/>
                    <a:pt x="18" y="0"/>
                  </a:cubicBezTo>
                  <a:cubicBezTo>
                    <a:pt x="16" y="0"/>
                    <a:pt x="15" y="2"/>
                    <a:pt x="14" y="2"/>
                  </a:cubicBezTo>
                  <a:cubicBezTo>
                    <a:pt x="12" y="2"/>
                    <a:pt x="10" y="0"/>
                    <a:pt x="8" y="1"/>
                  </a:cubicBezTo>
                  <a:cubicBezTo>
                    <a:pt x="7" y="2"/>
                    <a:pt x="6" y="5"/>
                    <a:pt x="5" y="6"/>
                  </a:cubicBezTo>
                  <a:cubicBezTo>
                    <a:pt x="4" y="8"/>
                    <a:pt x="3" y="9"/>
                    <a:pt x="3" y="12"/>
                  </a:cubicBezTo>
                  <a:cubicBezTo>
                    <a:pt x="2" y="14"/>
                    <a:pt x="1" y="15"/>
                    <a:pt x="1" y="17"/>
                  </a:cubicBezTo>
                  <a:cubicBezTo>
                    <a:pt x="0" y="20"/>
                    <a:pt x="1" y="19"/>
                    <a:pt x="2" y="21"/>
                  </a:cubicBezTo>
                  <a:cubicBezTo>
                    <a:pt x="3" y="22"/>
                    <a:pt x="3" y="23"/>
                    <a:pt x="3" y="25"/>
                  </a:cubicBezTo>
                  <a:cubicBezTo>
                    <a:pt x="3" y="27"/>
                    <a:pt x="2" y="30"/>
                    <a:pt x="4" y="31"/>
                  </a:cubicBezTo>
                  <a:cubicBezTo>
                    <a:pt x="5" y="31"/>
                    <a:pt x="5" y="32"/>
                    <a:pt x="6" y="31"/>
                  </a:cubicBezTo>
                  <a:cubicBezTo>
                    <a:pt x="8" y="30"/>
                    <a:pt x="7" y="25"/>
                    <a:pt x="7" y="24"/>
                  </a:cubicBezTo>
                  <a:cubicBezTo>
                    <a:pt x="7" y="22"/>
                    <a:pt x="7" y="20"/>
                    <a:pt x="8" y="20"/>
                  </a:cubicBezTo>
                  <a:cubicBezTo>
                    <a:pt x="10" y="19"/>
                    <a:pt x="11" y="21"/>
                    <a:pt x="12" y="23"/>
                  </a:cubicBezTo>
                  <a:cubicBezTo>
                    <a:pt x="12" y="24"/>
                    <a:pt x="12" y="25"/>
                    <a:pt x="14" y="25"/>
                  </a:cubicBezTo>
                  <a:cubicBezTo>
                    <a:pt x="15" y="25"/>
                    <a:pt x="16" y="24"/>
                    <a:pt x="16" y="22"/>
                  </a:cubicBezTo>
                  <a:cubicBezTo>
                    <a:pt x="16" y="21"/>
                    <a:pt x="16" y="19"/>
                    <a:pt x="15" y="18"/>
                  </a:cubicBezTo>
                  <a:cubicBezTo>
                    <a:pt x="14" y="16"/>
                    <a:pt x="12" y="16"/>
                    <a:pt x="12" y="15"/>
                  </a:cubicBezTo>
                  <a:cubicBezTo>
                    <a:pt x="10" y="13"/>
                    <a:pt x="13" y="10"/>
                    <a:pt x="1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 name="Freeform 22"/>
            <p:cNvSpPr>
              <a:spLocks/>
            </p:cNvSpPr>
            <p:nvPr/>
          </p:nvSpPr>
          <p:spPr bwMode="auto">
            <a:xfrm>
              <a:off x="4386263" y="3052763"/>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 name="Freeform 23"/>
            <p:cNvSpPr>
              <a:spLocks/>
            </p:cNvSpPr>
            <p:nvPr/>
          </p:nvSpPr>
          <p:spPr bwMode="auto">
            <a:xfrm>
              <a:off x="4438650" y="3038476"/>
              <a:ext cx="26988" cy="63500"/>
            </a:xfrm>
            <a:custGeom>
              <a:avLst/>
              <a:gdLst>
                <a:gd name="T0" fmla="*/ 0 w 7"/>
                <a:gd name="T1" fmla="*/ 11 h 17"/>
                <a:gd name="T2" fmla="*/ 6 w 7"/>
                <a:gd name="T3" fmla="*/ 14 h 17"/>
                <a:gd name="T4" fmla="*/ 4 w 7"/>
                <a:gd name="T5" fmla="*/ 8 h 17"/>
                <a:gd name="T6" fmla="*/ 6 w 7"/>
                <a:gd name="T7" fmla="*/ 5 h 17"/>
                <a:gd name="T8" fmla="*/ 0 w 7"/>
                <a:gd name="T9" fmla="*/ 2 h 17"/>
                <a:gd name="T10" fmla="*/ 0 w 7"/>
                <a:gd name="T11" fmla="*/ 2 h 17"/>
                <a:gd name="T12" fmla="*/ 0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0" y="11"/>
                  </a:moveTo>
                  <a:cubicBezTo>
                    <a:pt x="1" y="13"/>
                    <a:pt x="4" y="17"/>
                    <a:pt x="6" y="14"/>
                  </a:cubicBezTo>
                  <a:cubicBezTo>
                    <a:pt x="7" y="12"/>
                    <a:pt x="4" y="10"/>
                    <a:pt x="4" y="8"/>
                  </a:cubicBezTo>
                  <a:cubicBezTo>
                    <a:pt x="4" y="7"/>
                    <a:pt x="7" y="7"/>
                    <a:pt x="6" y="5"/>
                  </a:cubicBezTo>
                  <a:cubicBezTo>
                    <a:pt x="6" y="2"/>
                    <a:pt x="2" y="0"/>
                    <a:pt x="0" y="2"/>
                  </a:cubicBezTo>
                  <a:cubicBezTo>
                    <a:pt x="0" y="2"/>
                    <a:pt x="0" y="2"/>
                    <a:pt x="0" y="2"/>
                  </a:cubicBezTo>
                  <a:cubicBezTo>
                    <a:pt x="0" y="5"/>
                    <a:pt x="0" y="8"/>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 name="Freeform 24"/>
            <p:cNvSpPr>
              <a:spLocks/>
            </p:cNvSpPr>
            <p:nvPr/>
          </p:nvSpPr>
          <p:spPr bwMode="auto">
            <a:xfrm>
              <a:off x="4371975" y="3217863"/>
              <a:ext cx="66675" cy="46038"/>
            </a:xfrm>
            <a:custGeom>
              <a:avLst/>
              <a:gdLst>
                <a:gd name="T0" fmla="*/ 6 w 18"/>
                <a:gd name="T1" fmla="*/ 7 h 12"/>
                <a:gd name="T2" fmla="*/ 14 w 18"/>
                <a:gd name="T3" fmla="*/ 6 h 12"/>
                <a:gd name="T4" fmla="*/ 11 w 18"/>
                <a:gd name="T5" fmla="*/ 0 h 12"/>
                <a:gd name="T6" fmla="*/ 13 w 18"/>
                <a:gd name="T7" fmla="*/ 0 h 12"/>
                <a:gd name="T8" fmla="*/ 6 w 18"/>
                <a:gd name="T9" fmla="*/ 1 h 12"/>
                <a:gd name="T10" fmla="*/ 5 w 18"/>
                <a:gd name="T11" fmla="*/ 3 h 12"/>
                <a:gd name="T12" fmla="*/ 3 w 18"/>
                <a:gd name="T13" fmla="*/ 4 h 12"/>
                <a:gd name="T14" fmla="*/ 0 w 18"/>
                <a:gd name="T15" fmla="*/ 12 h 12"/>
                <a:gd name="T16" fmla="*/ 6 w 18"/>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
                  <a:moveTo>
                    <a:pt x="6" y="7"/>
                  </a:moveTo>
                  <a:cubicBezTo>
                    <a:pt x="9" y="6"/>
                    <a:pt x="12" y="7"/>
                    <a:pt x="14" y="6"/>
                  </a:cubicBezTo>
                  <a:cubicBezTo>
                    <a:pt x="18" y="3"/>
                    <a:pt x="14" y="0"/>
                    <a:pt x="11" y="0"/>
                  </a:cubicBezTo>
                  <a:cubicBezTo>
                    <a:pt x="13" y="0"/>
                    <a:pt x="13" y="0"/>
                    <a:pt x="13" y="0"/>
                  </a:cubicBezTo>
                  <a:cubicBezTo>
                    <a:pt x="11" y="0"/>
                    <a:pt x="7" y="0"/>
                    <a:pt x="6" y="1"/>
                  </a:cubicBezTo>
                  <a:cubicBezTo>
                    <a:pt x="5" y="2"/>
                    <a:pt x="5" y="2"/>
                    <a:pt x="5" y="3"/>
                  </a:cubicBezTo>
                  <a:cubicBezTo>
                    <a:pt x="4" y="3"/>
                    <a:pt x="4" y="4"/>
                    <a:pt x="3" y="4"/>
                  </a:cubicBezTo>
                  <a:cubicBezTo>
                    <a:pt x="1" y="7"/>
                    <a:pt x="0" y="8"/>
                    <a:pt x="0" y="12"/>
                  </a:cubicBezTo>
                  <a:cubicBezTo>
                    <a:pt x="3" y="12"/>
                    <a:pt x="4" y="8"/>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 name="Freeform 25"/>
            <p:cNvSpPr>
              <a:spLocks/>
            </p:cNvSpPr>
            <p:nvPr/>
          </p:nvSpPr>
          <p:spPr bwMode="auto">
            <a:xfrm>
              <a:off x="4419600" y="3113088"/>
              <a:ext cx="79375" cy="41275"/>
            </a:xfrm>
            <a:custGeom>
              <a:avLst/>
              <a:gdLst>
                <a:gd name="T0" fmla="*/ 13 w 21"/>
                <a:gd name="T1" fmla="*/ 3 h 11"/>
                <a:gd name="T2" fmla="*/ 6 w 21"/>
                <a:gd name="T3" fmla="*/ 2 h 11"/>
                <a:gd name="T4" fmla="*/ 2 w 21"/>
                <a:gd name="T5" fmla="*/ 4 h 11"/>
                <a:gd name="T6" fmla="*/ 0 w 21"/>
                <a:gd name="T7" fmla="*/ 5 h 11"/>
                <a:gd name="T8" fmla="*/ 0 w 21"/>
                <a:gd name="T9" fmla="*/ 9 h 11"/>
                <a:gd name="T10" fmla="*/ 9 w 21"/>
                <a:gd name="T11" fmla="*/ 8 h 11"/>
                <a:gd name="T12" fmla="*/ 17 w 21"/>
                <a:gd name="T13" fmla="*/ 10 h 11"/>
                <a:gd name="T14" fmla="*/ 19 w 21"/>
                <a:gd name="T15" fmla="*/ 4 h 11"/>
                <a:gd name="T16" fmla="*/ 21 w 21"/>
                <a:gd name="T17" fmla="*/ 4 h 11"/>
                <a:gd name="T18" fmla="*/ 13 w 21"/>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1">
                  <a:moveTo>
                    <a:pt x="13" y="3"/>
                  </a:moveTo>
                  <a:cubicBezTo>
                    <a:pt x="10" y="2"/>
                    <a:pt x="9" y="0"/>
                    <a:pt x="6" y="2"/>
                  </a:cubicBezTo>
                  <a:cubicBezTo>
                    <a:pt x="5" y="3"/>
                    <a:pt x="4" y="4"/>
                    <a:pt x="2" y="4"/>
                  </a:cubicBezTo>
                  <a:cubicBezTo>
                    <a:pt x="2" y="5"/>
                    <a:pt x="1" y="4"/>
                    <a:pt x="0" y="5"/>
                  </a:cubicBezTo>
                  <a:cubicBezTo>
                    <a:pt x="0" y="5"/>
                    <a:pt x="0" y="9"/>
                    <a:pt x="0" y="9"/>
                  </a:cubicBezTo>
                  <a:cubicBezTo>
                    <a:pt x="2" y="11"/>
                    <a:pt x="7" y="8"/>
                    <a:pt x="9" y="8"/>
                  </a:cubicBezTo>
                  <a:cubicBezTo>
                    <a:pt x="12" y="8"/>
                    <a:pt x="13" y="11"/>
                    <a:pt x="17" y="10"/>
                  </a:cubicBezTo>
                  <a:cubicBezTo>
                    <a:pt x="20" y="9"/>
                    <a:pt x="21" y="7"/>
                    <a:pt x="19" y="4"/>
                  </a:cubicBezTo>
                  <a:cubicBezTo>
                    <a:pt x="21" y="4"/>
                    <a:pt x="21" y="4"/>
                    <a:pt x="21" y="4"/>
                  </a:cubicBezTo>
                  <a:cubicBezTo>
                    <a:pt x="20" y="1"/>
                    <a:pt x="15" y="3"/>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 name="Freeform 26"/>
            <p:cNvSpPr>
              <a:spLocks/>
            </p:cNvSpPr>
            <p:nvPr/>
          </p:nvSpPr>
          <p:spPr bwMode="auto">
            <a:xfrm>
              <a:off x="4510088" y="3079751"/>
              <a:ext cx="349250" cy="184150"/>
            </a:xfrm>
            <a:custGeom>
              <a:avLst/>
              <a:gdLst>
                <a:gd name="T0" fmla="*/ 80 w 93"/>
                <a:gd name="T1" fmla="*/ 35 h 49"/>
                <a:gd name="T2" fmla="*/ 78 w 93"/>
                <a:gd name="T3" fmla="*/ 30 h 49"/>
                <a:gd name="T4" fmla="*/ 72 w 93"/>
                <a:gd name="T5" fmla="*/ 26 h 49"/>
                <a:gd name="T6" fmla="*/ 69 w 93"/>
                <a:gd name="T7" fmla="*/ 23 h 49"/>
                <a:gd name="T8" fmla="*/ 60 w 93"/>
                <a:gd name="T9" fmla="*/ 15 h 49"/>
                <a:gd name="T10" fmla="*/ 52 w 93"/>
                <a:gd name="T11" fmla="*/ 13 h 49"/>
                <a:gd name="T12" fmla="*/ 43 w 93"/>
                <a:gd name="T13" fmla="*/ 8 h 49"/>
                <a:gd name="T14" fmla="*/ 39 w 93"/>
                <a:gd name="T15" fmla="*/ 8 h 49"/>
                <a:gd name="T16" fmla="*/ 31 w 93"/>
                <a:gd name="T17" fmla="*/ 6 h 49"/>
                <a:gd name="T18" fmla="*/ 21 w 93"/>
                <a:gd name="T19" fmla="*/ 10 h 49"/>
                <a:gd name="T20" fmla="*/ 16 w 93"/>
                <a:gd name="T21" fmla="*/ 11 h 49"/>
                <a:gd name="T22" fmla="*/ 13 w 93"/>
                <a:gd name="T23" fmla="*/ 3 h 49"/>
                <a:gd name="T24" fmla="*/ 5 w 93"/>
                <a:gd name="T25" fmla="*/ 0 h 49"/>
                <a:gd name="T26" fmla="*/ 0 w 93"/>
                <a:gd name="T27" fmla="*/ 4 h 49"/>
                <a:gd name="T28" fmla="*/ 0 w 93"/>
                <a:gd name="T29" fmla="*/ 4 h 49"/>
                <a:gd name="T30" fmla="*/ 4 w 93"/>
                <a:gd name="T31" fmla="*/ 13 h 49"/>
                <a:gd name="T32" fmla="*/ 7 w 93"/>
                <a:gd name="T33" fmla="*/ 17 h 49"/>
                <a:gd name="T34" fmla="*/ 13 w 93"/>
                <a:gd name="T35" fmla="*/ 18 h 49"/>
                <a:gd name="T36" fmla="*/ 18 w 93"/>
                <a:gd name="T37" fmla="*/ 18 h 49"/>
                <a:gd name="T38" fmla="*/ 25 w 93"/>
                <a:gd name="T39" fmla="*/ 19 h 49"/>
                <a:gd name="T40" fmla="*/ 32 w 93"/>
                <a:gd name="T41" fmla="*/ 25 h 49"/>
                <a:gd name="T42" fmla="*/ 33 w 93"/>
                <a:gd name="T43" fmla="*/ 29 h 49"/>
                <a:gd name="T44" fmla="*/ 36 w 93"/>
                <a:gd name="T45" fmla="*/ 33 h 49"/>
                <a:gd name="T46" fmla="*/ 34 w 93"/>
                <a:gd name="T47" fmla="*/ 39 h 49"/>
                <a:gd name="T48" fmla="*/ 37 w 93"/>
                <a:gd name="T49" fmla="*/ 37 h 49"/>
                <a:gd name="T50" fmla="*/ 41 w 93"/>
                <a:gd name="T51" fmla="*/ 37 h 49"/>
                <a:gd name="T52" fmla="*/ 42 w 93"/>
                <a:gd name="T53" fmla="*/ 41 h 49"/>
                <a:gd name="T54" fmla="*/ 49 w 93"/>
                <a:gd name="T55" fmla="*/ 41 h 49"/>
                <a:gd name="T56" fmla="*/ 49 w 93"/>
                <a:gd name="T57" fmla="*/ 42 h 49"/>
                <a:gd name="T58" fmla="*/ 56 w 93"/>
                <a:gd name="T59" fmla="*/ 40 h 49"/>
                <a:gd name="T60" fmla="*/ 60 w 93"/>
                <a:gd name="T61" fmla="*/ 35 h 49"/>
                <a:gd name="T62" fmla="*/ 68 w 93"/>
                <a:gd name="T63" fmla="*/ 39 h 49"/>
                <a:gd name="T64" fmla="*/ 77 w 93"/>
                <a:gd name="T65" fmla="*/ 41 h 49"/>
                <a:gd name="T66" fmla="*/ 81 w 93"/>
                <a:gd name="T67" fmla="*/ 47 h 49"/>
                <a:gd name="T68" fmla="*/ 91 w 93"/>
                <a:gd name="T69" fmla="*/ 48 h 49"/>
                <a:gd name="T70" fmla="*/ 91 w 93"/>
                <a:gd name="T71" fmla="*/ 49 h 49"/>
                <a:gd name="T72" fmla="*/ 92 w 93"/>
                <a:gd name="T73" fmla="*/ 49 h 49"/>
                <a:gd name="T74" fmla="*/ 86 w 93"/>
                <a:gd name="T75" fmla="*/ 42 h 49"/>
                <a:gd name="T76" fmla="*/ 86 w 93"/>
                <a:gd name="T77" fmla="*/ 40 h 49"/>
                <a:gd name="T78" fmla="*/ 83 w 93"/>
                <a:gd name="T79" fmla="*/ 39 h 49"/>
                <a:gd name="T80" fmla="*/ 80 w 93"/>
                <a:gd name="T81"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3" h="49">
                  <a:moveTo>
                    <a:pt x="80" y="35"/>
                  </a:moveTo>
                  <a:cubicBezTo>
                    <a:pt x="79" y="33"/>
                    <a:pt x="78" y="32"/>
                    <a:pt x="78" y="30"/>
                  </a:cubicBezTo>
                  <a:cubicBezTo>
                    <a:pt x="77" y="27"/>
                    <a:pt x="75" y="27"/>
                    <a:pt x="72" y="26"/>
                  </a:cubicBezTo>
                  <a:cubicBezTo>
                    <a:pt x="70" y="25"/>
                    <a:pt x="70" y="24"/>
                    <a:pt x="69" y="23"/>
                  </a:cubicBezTo>
                  <a:cubicBezTo>
                    <a:pt x="67" y="20"/>
                    <a:pt x="64" y="16"/>
                    <a:pt x="60" y="15"/>
                  </a:cubicBezTo>
                  <a:cubicBezTo>
                    <a:pt x="57" y="15"/>
                    <a:pt x="55" y="14"/>
                    <a:pt x="52" y="13"/>
                  </a:cubicBezTo>
                  <a:cubicBezTo>
                    <a:pt x="48" y="12"/>
                    <a:pt x="47" y="9"/>
                    <a:pt x="43" y="8"/>
                  </a:cubicBezTo>
                  <a:cubicBezTo>
                    <a:pt x="43" y="10"/>
                    <a:pt x="40" y="9"/>
                    <a:pt x="39" y="8"/>
                  </a:cubicBezTo>
                  <a:cubicBezTo>
                    <a:pt x="36" y="7"/>
                    <a:pt x="34" y="6"/>
                    <a:pt x="31" y="6"/>
                  </a:cubicBezTo>
                  <a:cubicBezTo>
                    <a:pt x="27" y="6"/>
                    <a:pt x="24" y="8"/>
                    <a:pt x="21" y="10"/>
                  </a:cubicBezTo>
                  <a:cubicBezTo>
                    <a:pt x="19" y="11"/>
                    <a:pt x="17" y="12"/>
                    <a:pt x="16" y="11"/>
                  </a:cubicBezTo>
                  <a:cubicBezTo>
                    <a:pt x="14" y="9"/>
                    <a:pt x="15" y="5"/>
                    <a:pt x="13" y="3"/>
                  </a:cubicBezTo>
                  <a:cubicBezTo>
                    <a:pt x="11" y="1"/>
                    <a:pt x="8" y="0"/>
                    <a:pt x="5" y="0"/>
                  </a:cubicBezTo>
                  <a:cubicBezTo>
                    <a:pt x="2" y="1"/>
                    <a:pt x="2" y="2"/>
                    <a:pt x="0" y="4"/>
                  </a:cubicBezTo>
                  <a:cubicBezTo>
                    <a:pt x="0" y="4"/>
                    <a:pt x="0" y="4"/>
                    <a:pt x="0" y="4"/>
                  </a:cubicBezTo>
                  <a:cubicBezTo>
                    <a:pt x="0" y="7"/>
                    <a:pt x="2" y="10"/>
                    <a:pt x="4" y="13"/>
                  </a:cubicBezTo>
                  <a:cubicBezTo>
                    <a:pt x="4" y="14"/>
                    <a:pt x="6" y="17"/>
                    <a:pt x="7" y="17"/>
                  </a:cubicBezTo>
                  <a:cubicBezTo>
                    <a:pt x="8" y="18"/>
                    <a:pt x="12" y="18"/>
                    <a:pt x="13" y="18"/>
                  </a:cubicBezTo>
                  <a:cubicBezTo>
                    <a:pt x="15" y="18"/>
                    <a:pt x="17" y="18"/>
                    <a:pt x="18" y="18"/>
                  </a:cubicBezTo>
                  <a:cubicBezTo>
                    <a:pt x="20" y="18"/>
                    <a:pt x="24" y="18"/>
                    <a:pt x="25" y="19"/>
                  </a:cubicBezTo>
                  <a:cubicBezTo>
                    <a:pt x="27" y="20"/>
                    <a:pt x="31" y="24"/>
                    <a:pt x="32" y="25"/>
                  </a:cubicBezTo>
                  <a:cubicBezTo>
                    <a:pt x="33" y="26"/>
                    <a:pt x="32" y="28"/>
                    <a:pt x="33" y="29"/>
                  </a:cubicBezTo>
                  <a:cubicBezTo>
                    <a:pt x="34" y="31"/>
                    <a:pt x="36" y="32"/>
                    <a:pt x="36" y="33"/>
                  </a:cubicBezTo>
                  <a:cubicBezTo>
                    <a:pt x="35" y="34"/>
                    <a:pt x="29" y="38"/>
                    <a:pt x="34" y="39"/>
                  </a:cubicBezTo>
                  <a:cubicBezTo>
                    <a:pt x="34" y="39"/>
                    <a:pt x="36" y="38"/>
                    <a:pt x="37" y="37"/>
                  </a:cubicBezTo>
                  <a:cubicBezTo>
                    <a:pt x="38" y="37"/>
                    <a:pt x="40" y="37"/>
                    <a:pt x="41" y="37"/>
                  </a:cubicBezTo>
                  <a:cubicBezTo>
                    <a:pt x="42" y="38"/>
                    <a:pt x="41" y="40"/>
                    <a:pt x="42" y="41"/>
                  </a:cubicBezTo>
                  <a:cubicBezTo>
                    <a:pt x="44" y="42"/>
                    <a:pt x="47" y="41"/>
                    <a:pt x="49" y="41"/>
                  </a:cubicBezTo>
                  <a:cubicBezTo>
                    <a:pt x="49" y="41"/>
                    <a:pt x="49" y="42"/>
                    <a:pt x="49" y="42"/>
                  </a:cubicBezTo>
                  <a:cubicBezTo>
                    <a:pt x="50" y="42"/>
                    <a:pt x="54" y="41"/>
                    <a:pt x="56" y="40"/>
                  </a:cubicBezTo>
                  <a:cubicBezTo>
                    <a:pt x="58" y="38"/>
                    <a:pt x="58" y="36"/>
                    <a:pt x="60" y="35"/>
                  </a:cubicBezTo>
                  <a:cubicBezTo>
                    <a:pt x="64" y="32"/>
                    <a:pt x="66" y="38"/>
                    <a:pt x="68" y="39"/>
                  </a:cubicBezTo>
                  <a:cubicBezTo>
                    <a:pt x="71" y="40"/>
                    <a:pt x="74" y="40"/>
                    <a:pt x="77" y="41"/>
                  </a:cubicBezTo>
                  <a:cubicBezTo>
                    <a:pt x="77" y="43"/>
                    <a:pt x="79" y="46"/>
                    <a:pt x="81" y="47"/>
                  </a:cubicBezTo>
                  <a:cubicBezTo>
                    <a:pt x="84" y="49"/>
                    <a:pt x="88" y="48"/>
                    <a:pt x="91" y="48"/>
                  </a:cubicBezTo>
                  <a:cubicBezTo>
                    <a:pt x="91" y="48"/>
                    <a:pt x="91" y="48"/>
                    <a:pt x="91" y="49"/>
                  </a:cubicBezTo>
                  <a:cubicBezTo>
                    <a:pt x="91" y="49"/>
                    <a:pt x="92" y="49"/>
                    <a:pt x="92" y="49"/>
                  </a:cubicBezTo>
                  <a:cubicBezTo>
                    <a:pt x="93" y="45"/>
                    <a:pt x="88" y="44"/>
                    <a:pt x="86" y="42"/>
                  </a:cubicBezTo>
                  <a:cubicBezTo>
                    <a:pt x="86" y="41"/>
                    <a:pt x="86" y="40"/>
                    <a:pt x="86" y="40"/>
                  </a:cubicBezTo>
                  <a:cubicBezTo>
                    <a:pt x="85" y="39"/>
                    <a:pt x="84" y="39"/>
                    <a:pt x="83" y="39"/>
                  </a:cubicBezTo>
                  <a:cubicBezTo>
                    <a:pt x="81" y="38"/>
                    <a:pt x="81" y="36"/>
                    <a:pt x="8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 name="Freeform 27"/>
            <p:cNvSpPr>
              <a:spLocks/>
            </p:cNvSpPr>
            <p:nvPr/>
          </p:nvSpPr>
          <p:spPr bwMode="auto">
            <a:xfrm>
              <a:off x="4851400" y="3165476"/>
              <a:ext cx="4763"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 name="Freeform 28"/>
            <p:cNvSpPr>
              <a:spLocks/>
            </p:cNvSpPr>
            <p:nvPr/>
          </p:nvSpPr>
          <p:spPr bwMode="auto">
            <a:xfrm>
              <a:off x="4806950" y="3143251"/>
              <a:ext cx="96838" cy="41275"/>
            </a:xfrm>
            <a:custGeom>
              <a:avLst/>
              <a:gdLst>
                <a:gd name="T0" fmla="*/ 5 w 26"/>
                <a:gd name="T1" fmla="*/ 10 h 11"/>
                <a:gd name="T2" fmla="*/ 13 w 26"/>
                <a:gd name="T3" fmla="*/ 11 h 11"/>
                <a:gd name="T4" fmla="*/ 18 w 26"/>
                <a:gd name="T5" fmla="*/ 9 h 11"/>
                <a:gd name="T6" fmla="*/ 22 w 26"/>
                <a:gd name="T7" fmla="*/ 2 h 11"/>
                <a:gd name="T8" fmla="*/ 16 w 26"/>
                <a:gd name="T9" fmla="*/ 5 h 11"/>
                <a:gd name="T10" fmla="*/ 13 w 26"/>
                <a:gd name="T11" fmla="*/ 6 h 11"/>
                <a:gd name="T12" fmla="*/ 5 w 26"/>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26" h="11">
                  <a:moveTo>
                    <a:pt x="5" y="10"/>
                  </a:moveTo>
                  <a:cubicBezTo>
                    <a:pt x="7" y="11"/>
                    <a:pt x="11" y="11"/>
                    <a:pt x="13" y="11"/>
                  </a:cubicBezTo>
                  <a:cubicBezTo>
                    <a:pt x="15" y="10"/>
                    <a:pt x="17" y="10"/>
                    <a:pt x="18" y="9"/>
                  </a:cubicBezTo>
                  <a:cubicBezTo>
                    <a:pt x="20" y="8"/>
                    <a:pt x="26" y="4"/>
                    <a:pt x="22" y="2"/>
                  </a:cubicBezTo>
                  <a:cubicBezTo>
                    <a:pt x="19" y="0"/>
                    <a:pt x="18" y="4"/>
                    <a:pt x="16" y="5"/>
                  </a:cubicBezTo>
                  <a:cubicBezTo>
                    <a:pt x="15" y="6"/>
                    <a:pt x="14" y="6"/>
                    <a:pt x="13" y="6"/>
                  </a:cubicBezTo>
                  <a:cubicBezTo>
                    <a:pt x="10" y="6"/>
                    <a:pt x="0" y="7"/>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 name="Freeform 29"/>
            <p:cNvSpPr>
              <a:spLocks/>
            </p:cNvSpPr>
            <p:nvPr/>
          </p:nvSpPr>
          <p:spPr bwMode="auto">
            <a:xfrm>
              <a:off x="4176713" y="3267076"/>
              <a:ext cx="735013" cy="519113"/>
            </a:xfrm>
            <a:custGeom>
              <a:avLst/>
              <a:gdLst>
                <a:gd name="T0" fmla="*/ 193 w 196"/>
                <a:gd name="T1" fmla="*/ 69 h 138"/>
                <a:gd name="T2" fmla="*/ 189 w 196"/>
                <a:gd name="T3" fmla="*/ 63 h 138"/>
                <a:gd name="T4" fmla="*/ 182 w 196"/>
                <a:gd name="T5" fmla="*/ 55 h 138"/>
                <a:gd name="T6" fmla="*/ 170 w 196"/>
                <a:gd name="T7" fmla="*/ 43 h 138"/>
                <a:gd name="T8" fmla="*/ 163 w 196"/>
                <a:gd name="T9" fmla="*/ 31 h 138"/>
                <a:gd name="T10" fmla="*/ 158 w 196"/>
                <a:gd name="T11" fmla="*/ 20 h 138"/>
                <a:gd name="T12" fmla="*/ 149 w 196"/>
                <a:gd name="T13" fmla="*/ 12 h 138"/>
                <a:gd name="T14" fmla="*/ 145 w 196"/>
                <a:gd name="T15" fmla="*/ 1 h 138"/>
                <a:gd name="T16" fmla="*/ 140 w 196"/>
                <a:gd name="T17" fmla="*/ 7 h 138"/>
                <a:gd name="T18" fmla="*/ 141 w 196"/>
                <a:gd name="T19" fmla="*/ 17 h 138"/>
                <a:gd name="T20" fmla="*/ 123 w 196"/>
                <a:gd name="T21" fmla="*/ 28 h 138"/>
                <a:gd name="T22" fmla="*/ 111 w 196"/>
                <a:gd name="T23" fmla="*/ 18 h 138"/>
                <a:gd name="T24" fmla="*/ 116 w 196"/>
                <a:gd name="T25" fmla="*/ 5 h 138"/>
                <a:gd name="T26" fmla="*/ 102 w 196"/>
                <a:gd name="T27" fmla="*/ 6 h 138"/>
                <a:gd name="T28" fmla="*/ 83 w 196"/>
                <a:gd name="T29" fmla="*/ 12 h 138"/>
                <a:gd name="T30" fmla="*/ 79 w 196"/>
                <a:gd name="T31" fmla="*/ 17 h 138"/>
                <a:gd name="T32" fmla="*/ 70 w 196"/>
                <a:gd name="T33" fmla="*/ 15 h 138"/>
                <a:gd name="T34" fmla="*/ 58 w 196"/>
                <a:gd name="T35" fmla="*/ 20 h 138"/>
                <a:gd name="T36" fmla="*/ 45 w 196"/>
                <a:gd name="T37" fmla="*/ 27 h 138"/>
                <a:gd name="T38" fmla="*/ 39 w 196"/>
                <a:gd name="T39" fmla="*/ 38 h 138"/>
                <a:gd name="T40" fmla="*/ 37 w 196"/>
                <a:gd name="T41" fmla="*/ 40 h 138"/>
                <a:gd name="T42" fmla="*/ 15 w 196"/>
                <a:gd name="T43" fmla="*/ 50 h 138"/>
                <a:gd name="T44" fmla="*/ 2 w 196"/>
                <a:gd name="T45" fmla="*/ 60 h 138"/>
                <a:gd name="T46" fmla="*/ 4 w 196"/>
                <a:gd name="T47" fmla="*/ 73 h 138"/>
                <a:gd name="T48" fmla="*/ 2 w 196"/>
                <a:gd name="T49" fmla="*/ 77 h 138"/>
                <a:gd name="T50" fmla="*/ 9 w 196"/>
                <a:gd name="T51" fmla="*/ 91 h 138"/>
                <a:gd name="T52" fmla="*/ 13 w 196"/>
                <a:gd name="T53" fmla="*/ 104 h 138"/>
                <a:gd name="T54" fmla="*/ 22 w 196"/>
                <a:gd name="T55" fmla="*/ 118 h 138"/>
                <a:gd name="T56" fmla="*/ 38 w 196"/>
                <a:gd name="T57" fmla="*/ 114 h 138"/>
                <a:gd name="T58" fmla="*/ 51 w 196"/>
                <a:gd name="T59" fmla="*/ 110 h 138"/>
                <a:gd name="T60" fmla="*/ 64 w 196"/>
                <a:gd name="T61" fmla="*/ 104 h 138"/>
                <a:gd name="T62" fmla="*/ 80 w 196"/>
                <a:gd name="T63" fmla="*/ 99 h 138"/>
                <a:gd name="T64" fmla="*/ 92 w 196"/>
                <a:gd name="T65" fmla="*/ 99 h 138"/>
                <a:gd name="T66" fmla="*/ 100 w 196"/>
                <a:gd name="T67" fmla="*/ 104 h 138"/>
                <a:gd name="T68" fmla="*/ 104 w 196"/>
                <a:gd name="T69" fmla="*/ 107 h 138"/>
                <a:gd name="T70" fmla="*/ 114 w 196"/>
                <a:gd name="T71" fmla="*/ 108 h 138"/>
                <a:gd name="T72" fmla="*/ 116 w 196"/>
                <a:gd name="T73" fmla="*/ 114 h 138"/>
                <a:gd name="T74" fmla="*/ 126 w 196"/>
                <a:gd name="T75" fmla="*/ 120 h 138"/>
                <a:gd name="T76" fmla="*/ 132 w 196"/>
                <a:gd name="T77" fmla="*/ 129 h 138"/>
                <a:gd name="T78" fmla="*/ 144 w 196"/>
                <a:gd name="T79" fmla="*/ 134 h 138"/>
                <a:gd name="T80" fmla="*/ 154 w 196"/>
                <a:gd name="T81" fmla="*/ 133 h 138"/>
                <a:gd name="T82" fmla="*/ 160 w 196"/>
                <a:gd name="T83" fmla="*/ 138 h 138"/>
                <a:gd name="T84" fmla="*/ 180 w 196"/>
                <a:gd name="T85" fmla="*/ 124 h 138"/>
                <a:gd name="T86" fmla="*/ 188 w 196"/>
                <a:gd name="T87" fmla="*/ 104 h 138"/>
                <a:gd name="T88" fmla="*/ 195 w 196"/>
                <a:gd name="T89" fmla="*/ 86 h 138"/>
                <a:gd name="T90" fmla="*/ 196 w 196"/>
                <a:gd name="T91"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6" h="138">
                  <a:moveTo>
                    <a:pt x="196" y="72"/>
                  </a:moveTo>
                  <a:cubicBezTo>
                    <a:pt x="195" y="70"/>
                    <a:pt x="194" y="70"/>
                    <a:pt x="193" y="69"/>
                  </a:cubicBezTo>
                  <a:cubicBezTo>
                    <a:pt x="192" y="68"/>
                    <a:pt x="192" y="66"/>
                    <a:pt x="191" y="65"/>
                  </a:cubicBezTo>
                  <a:cubicBezTo>
                    <a:pt x="191" y="64"/>
                    <a:pt x="189" y="64"/>
                    <a:pt x="189" y="63"/>
                  </a:cubicBezTo>
                  <a:cubicBezTo>
                    <a:pt x="188" y="62"/>
                    <a:pt x="189" y="60"/>
                    <a:pt x="188" y="58"/>
                  </a:cubicBezTo>
                  <a:cubicBezTo>
                    <a:pt x="187" y="56"/>
                    <a:pt x="183" y="58"/>
                    <a:pt x="182" y="55"/>
                  </a:cubicBezTo>
                  <a:cubicBezTo>
                    <a:pt x="181" y="52"/>
                    <a:pt x="181" y="49"/>
                    <a:pt x="180" y="47"/>
                  </a:cubicBezTo>
                  <a:cubicBezTo>
                    <a:pt x="177" y="44"/>
                    <a:pt x="173" y="44"/>
                    <a:pt x="170" y="43"/>
                  </a:cubicBezTo>
                  <a:cubicBezTo>
                    <a:pt x="167" y="41"/>
                    <a:pt x="167" y="40"/>
                    <a:pt x="165" y="37"/>
                  </a:cubicBezTo>
                  <a:cubicBezTo>
                    <a:pt x="164" y="35"/>
                    <a:pt x="163" y="33"/>
                    <a:pt x="163" y="31"/>
                  </a:cubicBezTo>
                  <a:cubicBezTo>
                    <a:pt x="162" y="29"/>
                    <a:pt x="162" y="27"/>
                    <a:pt x="162" y="25"/>
                  </a:cubicBezTo>
                  <a:cubicBezTo>
                    <a:pt x="159" y="23"/>
                    <a:pt x="158" y="24"/>
                    <a:pt x="158" y="20"/>
                  </a:cubicBezTo>
                  <a:cubicBezTo>
                    <a:pt x="158" y="17"/>
                    <a:pt x="159" y="16"/>
                    <a:pt x="156" y="15"/>
                  </a:cubicBezTo>
                  <a:cubicBezTo>
                    <a:pt x="154" y="14"/>
                    <a:pt x="151" y="14"/>
                    <a:pt x="149" y="12"/>
                  </a:cubicBezTo>
                  <a:cubicBezTo>
                    <a:pt x="147" y="9"/>
                    <a:pt x="151" y="4"/>
                    <a:pt x="148" y="2"/>
                  </a:cubicBezTo>
                  <a:cubicBezTo>
                    <a:pt x="147" y="1"/>
                    <a:pt x="146" y="2"/>
                    <a:pt x="145" y="1"/>
                  </a:cubicBezTo>
                  <a:cubicBezTo>
                    <a:pt x="145" y="1"/>
                    <a:pt x="144" y="0"/>
                    <a:pt x="144" y="0"/>
                  </a:cubicBezTo>
                  <a:cubicBezTo>
                    <a:pt x="141" y="0"/>
                    <a:pt x="139" y="5"/>
                    <a:pt x="140" y="7"/>
                  </a:cubicBezTo>
                  <a:cubicBezTo>
                    <a:pt x="141" y="9"/>
                    <a:pt x="142" y="10"/>
                    <a:pt x="142" y="12"/>
                  </a:cubicBezTo>
                  <a:cubicBezTo>
                    <a:pt x="141" y="15"/>
                    <a:pt x="141" y="15"/>
                    <a:pt x="141" y="17"/>
                  </a:cubicBezTo>
                  <a:cubicBezTo>
                    <a:pt x="142" y="21"/>
                    <a:pt x="140" y="24"/>
                    <a:pt x="137" y="26"/>
                  </a:cubicBezTo>
                  <a:cubicBezTo>
                    <a:pt x="133" y="29"/>
                    <a:pt x="128" y="29"/>
                    <a:pt x="123" y="28"/>
                  </a:cubicBezTo>
                  <a:cubicBezTo>
                    <a:pt x="119" y="26"/>
                    <a:pt x="119" y="22"/>
                    <a:pt x="116" y="20"/>
                  </a:cubicBezTo>
                  <a:cubicBezTo>
                    <a:pt x="114" y="18"/>
                    <a:pt x="112" y="19"/>
                    <a:pt x="111" y="18"/>
                  </a:cubicBezTo>
                  <a:cubicBezTo>
                    <a:pt x="109" y="17"/>
                    <a:pt x="109" y="15"/>
                    <a:pt x="110" y="13"/>
                  </a:cubicBezTo>
                  <a:cubicBezTo>
                    <a:pt x="112" y="11"/>
                    <a:pt x="117" y="8"/>
                    <a:pt x="116" y="5"/>
                  </a:cubicBezTo>
                  <a:cubicBezTo>
                    <a:pt x="114" y="4"/>
                    <a:pt x="112" y="3"/>
                    <a:pt x="109" y="4"/>
                  </a:cubicBezTo>
                  <a:cubicBezTo>
                    <a:pt x="107" y="5"/>
                    <a:pt x="105" y="6"/>
                    <a:pt x="102" y="6"/>
                  </a:cubicBezTo>
                  <a:cubicBezTo>
                    <a:pt x="96" y="6"/>
                    <a:pt x="90" y="2"/>
                    <a:pt x="85" y="8"/>
                  </a:cubicBezTo>
                  <a:cubicBezTo>
                    <a:pt x="84" y="9"/>
                    <a:pt x="83" y="11"/>
                    <a:pt x="83" y="12"/>
                  </a:cubicBezTo>
                  <a:cubicBezTo>
                    <a:pt x="83" y="14"/>
                    <a:pt x="83" y="14"/>
                    <a:pt x="82" y="16"/>
                  </a:cubicBezTo>
                  <a:cubicBezTo>
                    <a:pt x="81" y="16"/>
                    <a:pt x="80" y="16"/>
                    <a:pt x="79" y="17"/>
                  </a:cubicBezTo>
                  <a:cubicBezTo>
                    <a:pt x="78" y="17"/>
                    <a:pt x="78" y="18"/>
                    <a:pt x="77" y="18"/>
                  </a:cubicBezTo>
                  <a:cubicBezTo>
                    <a:pt x="74" y="19"/>
                    <a:pt x="72" y="17"/>
                    <a:pt x="70" y="15"/>
                  </a:cubicBezTo>
                  <a:cubicBezTo>
                    <a:pt x="68" y="12"/>
                    <a:pt x="66" y="12"/>
                    <a:pt x="63" y="13"/>
                  </a:cubicBezTo>
                  <a:cubicBezTo>
                    <a:pt x="60" y="15"/>
                    <a:pt x="60" y="18"/>
                    <a:pt x="58" y="20"/>
                  </a:cubicBezTo>
                  <a:cubicBezTo>
                    <a:pt x="55" y="23"/>
                    <a:pt x="52" y="28"/>
                    <a:pt x="50" y="32"/>
                  </a:cubicBezTo>
                  <a:cubicBezTo>
                    <a:pt x="47" y="32"/>
                    <a:pt x="48" y="27"/>
                    <a:pt x="45" y="27"/>
                  </a:cubicBezTo>
                  <a:cubicBezTo>
                    <a:pt x="41" y="27"/>
                    <a:pt x="40" y="31"/>
                    <a:pt x="40" y="33"/>
                  </a:cubicBezTo>
                  <a:cubicBezTo>
                    <a:pt x="40" y="36"/>
                    <a:pt x="40" y="36"/>
                    <a:pt x="39" y="38"/>
                  </a:cubicBezTo>
                  <a:cubicBezTo>
                    <a:pt x="39" y="38"/>
                    <a:pt x="39" y="39"/>
                    <a:pt x="39" y="39"/>
                  </a:cubicBezTo>
                  <a:cubicBezTo>
                    <a:pt x="38" y="40"/>
                    <a:pt x="38" y="40"/>
                    <a:pt x="37" y="40"/>
                  </a:cubicBezTo>
                  <a:cubicBezTo>
                    <a:pt x="33" y="41"/>
                    <a:pt x="29" y="43"/>
                    <a:pt x="25" y="45"/>
                  </a:cubicBezTo>
                  <a:cubicBezTo>
                    <a:pt x="21" y="46"/>
                    <a:pt x="18" y="49"/>
                    <a:pt x="15" y="50"/>
                  </a:cubicBezTo>
                  <a:cubicBezTo>
                    <a:pt x="12" y="51"/>
                    <a:pt x="9" y="51"/>
                    <a:pt x="7" y="53"/>
                  </a:cubicBezTo>
                  <a:cubicBezTo>
                    <a:pt x="5" y="55"/>
                    <a:pt x="4" y="57"/>
                    <a:pt x="2" y="60"/>
                  </a:cubicBezTo>
                  <a:cubicBezTo>
                    <a:pt x="1" y="62"/>
                    <a:pt x="0" y="64"/>
                    <a:pt x="1" y="66"/>
                  </a:cubicBezTo>
                  <a:cubicBezTo>
                    <a:pt x="1" y="69"/>
                    <a:pt x="3" y="70"/>
                    <a:pt x="4" y="73"/>
                  </a:cubicBezTo>
                  <a:cubicBezTo>
                    <a:pt x="4" y="73"/>
                    <a:pt x="4" y="75"/>
                    <a:pt x="4" y="76"/>
                  </a:cubicBezTo>
                  <a:cubicBezTo>
                    <a:pt x="4" y="76"/>
                    <a:pt x="2" y="77"/>
                    <a:pt x="2" y="77"/>
                  </a:cubicBezTo>
                  <a:cubicBezTo>
                    <a:pt x="2" y="79"/>
                    <a:pt x="6" y="81"/>
                    <a:pt x="7" y="84"/>
                  </a:cubicBezTo>
                  <a:cubicBezTo>
                    <a:pt x="8" y="86"/>
                    <a:pt x="8" y="88"/>
                    <a:pt x="9" y="91"/>
                  </a:cubicBezTo>
                  <a:cubicBezTo>
                    <a:pt x="11" y="93"/>
                    <a:pt x="10" y="95"/>
                    <a:pt x="11" y="98"/>
                  </a:cubicBezTo>
                  <a:cubicBezTo>
                    <a:pt x="11" y="100"/>
                    <a:pt x="13" y="101"/>
                    <a:pt x="13" y="104"/>
                  </a:cubicBezTo>
                  <a:cubicBezTo>
                    <a:pt x="13" y="107"/>
                    <a:pt x="12" y="109"/>
                    <a:pt x="12" y="112"/>
                  </a:cubicBezTo>
                  <a:cubicBezTo>
                    <a:pt x="13" y="116"/>
                    <a:pt x="18" y="119"/>
                    <a:pt x="22" y="118"/>
                  </a:cubicBezTo>
                  <a:cubicBezTo>
                    <a:pt x="26" y="118"/>
                    <a:pt x="28" y="116"/>
                    <a:pt x="31" y="115"/>
                  </a:cubicBezTo>
                  <a:cubicBezTo>
                    <a:pt x="33" y="114"/>
                    <a:pt x="36" y="114"/>
                    <a:pt x="38" y="114"/>
                  </a:cubicBezTo>
                  <a:cubicBezTo>
                    <a:pt x="39" y="113"/>
                    <a:pt x="41" y="112"/>
                    <a:pt x="43" y="111"/>
                  </a:cubicBezTo>
                  <a:cubicBezTo>
                    <a:pt x="45" y="111"/>
                    <a:pt x="48" y="110"/>
                    <a:pt x="51" y="110"/>
                  </a:cubicBezTo>
                  <a:cubicBezTo>
                    <a:pt x="53" y="110"/>
                    <a:pt x="52" y="111"/>
                    <a:pt x="54" y="108"/>
                  </a:cubicBezTo>
                  <a:cubicBezTo>
                    <a:pt x="56" y="105"/>
                    <a:pt x="61" y="106"/>
                    <a:pt x="64" y="104"/>
                  </a:cubicBezTo>
                  <a:cubicBezTo>
                    <a:pt x="66" y="102"/>
                    <a:pt x="67" y="101"/>
                    <a:pt x="70" y="100"/>
                  </a:cubicBezTo>
                  <a:cubicBezTo>
                    <a:pt x="73" y="99"/>
                    <a:pt x="76" y="100"/>
                    <a:pt x="80" y="99"/>
                  </a:cubicBezTo>
                  <a:cubicBezTo>
                    <a:pt x="83" y="99"/>
                    <a:pt x="86" y="97"/>
                    <a:pt x="90" y="98"/>
                  </a:cubicBezTo>
                  <a:cubicBezTo>
                    <a:pt x="91" y="99"/>
                    <a:pt x="91" y="99"/>
                    <a:pt x="92" y="99"/>
                  </a:cubicBezTo>
                  <a:cubicBezTo>
                    <a:pt x="93" y="99"/>
                    <a:pt x="94" y="99"/>
                    <a:pt x="95" y="100"/>
                  </a:cubicBezTo>
                  <a:cubicBezTo>
                    <a:pt x="97" y="101"/>
                    <a:pt x="97" y="103"/>
                    <a:pt x="100" y="104"/>
                  </a:cubicBezTo>
                  <a:cubicBezTo>
                    <a:pt x="100" y="104"/>
                    <a:pt x="102" y="104"/>
                    <a:pt x="103" y="104"/>
                  </a:cubicBezTo>
                  <a:cubicBezTo>
                    <a:pt x="104" y="105"/>
                    <a:pt x="104" y="106"/>
                    <a:pt x="104" y="107"/>
                  </a:cubicBezTo>
                  <a:cubicBezTo>
                    <a:pt x="105" y="108"/>
                    <a:pt x="106" y="113"/>
                    <a:pt x="108" y="113"/>
                  </a:cubicBezTo>
                  <a:cubicBezTo>
                    <a:pt x="111" y="114"/>
                    <a:pt x="112" y="109"/>
                    <a:pt x="114" y="108"/>
                  </a:cubicBezTo>
                  <a:cubicBezTo>
                    <a:pt x="115" y="107"/>
                    <a:pt x="118" y="106"/>
                    <a:pt x="119" y="107"/>
                  </a:cubicBezTo>
                  <a:cubicBezTo>
                    <a:pt x="121" y="109"/>
                    <a:pt x="117" y="112"/>
                    <a:pt x="116" y="114"/>
                  </a:cubicBezTo>
                  <a:cubicBezTo>
                    <a:pt x="118" y="115"/>
                    <a:pt x="121" y="113"/>
                    <a:pt x="123" y="114"/>
                  </a:cubicBezTo>
                  <a:cubicBezTo>
                    <a:pt x="125" y="115"/>
                    <a:pt x="123" y="118"/>
                    <a:pt x="126" y="120"/>
                  </a:cubicBezTo>
                  <a:cubicBezTo>
                    <a:pt x="128" y="121"/>
                    <a:pt x="130" y="119"/>
                    <a:pt x="132" y="123"/>
                  </a:cubicBezTo>
                  <a:cubicBezTo>
                    <a:pt x="133" y="125"/>
                    <a:pt x="131" y="127"/>
                    <a:pt x="132" y="129"/>
                  </a:cubicBezTo>
                  <a:cubicBezTo>
                    <a:pt x="132" y="133"/>
                    <a:pt x="138" y="134"/>
                    <a:pt x="141" y="134"/>
                  </a:cubicBezTo>
                  <a:cubicBezTo>
                    <a:pt x="142" y="134"/>
                    <a:pt x="143" y="134"/>
                    <a:pt x="144" y="134"/>
                  </a:cubicBezTo>
                  <a:cubicBezTo>
                    <a:pt x="146" y="135"/>
                    <a:pt x="148" y="137"/>
                    <a:pt x="150" y="135"/>
                  </a:cubicBezTo>
                  <a:cubicBezTo>
                    <a:pt x="152" y="134"/>
                    <a:pt x="151" y="132"/>
                    <a:pt x="154" y="133"/>
                  </a:cubicBezTo>
                  <a:cubicBezTo>
                    <a:pt x="156" y="134"/>
                    <a:pt x="156" y="134"/>
                    <a:pt x="157" y="136"/>
                  </a:cubicBezTo>
                  <a:cubicBezTo>
                    <a:pt x="157" y="138"/>
                    <a:pt x="158" y="138"/>
                    <a:pt x="160" y="138"/>
                  </a:cubicBezTo>
                  <a:cubicBezTo>
                    <a:pt x="164" y="138"/>
                    <a:pt x="166" y="135"/>
                    <a:pt x="169" y="134"/>
                  </a:cubicBezTo>
                  <a:cubicBezTo>
                    <a:pt x="174" y="133"/>
                    <a:pt x="178" y="128"/>
                    <a:pt x="180" y="124"/>
                  </a:cubicBezTo>
                  <a:cubicBezTo>
                    <a:pt x="182" y="118"/>
                    <a:pt x="185" y="112"/>
                    <a:pt x="188" y="107"/>
                  </a:cubicBezTo>
                  <a:cubicBezTo>
                    <a:pt x="190" y="105"/>
                    <a:pt x="188" y="106"/>
                    <a:pt x="188" y="104"/>
                  </a:cubicBezTo>
                  <a:cubicBezTo>
                    <a:pt x="188" y="102"/>
                    <a:pt x="190" y="100"/>
                    <a:pt x="191" y="99"/>
                  </a:cubicBezTo>
                  <a:cubicBezTo>
                    <a:pt x="194" y="95"/>
                    <a:pt x="195" y="90"/>
                    <a:pt x="195" y="86"/>
                  </a:cubicBezTo>
                  <a:cubicBezTo>
                    <a:pt x="195" y="84"/>
                    <a:pt x="195" y="82"/>
                    <a:pt x="195" y="80"/>
                  </a:cubicBezTo>
                  <a:cubicBezTo>
                    <a:pt x="195" y="77"/>
                    <a:pt x="196" y="74"/>
                    <a:pt x="19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 name="Freeform 30"/>
            <p:cNvSpPr>
              <a:spLocks/>
            </p:cNvSpPr>
            <p:nvPr/>
          </p:nvSpPr>
          <p:spPr bwMode="auto">
            <a:xfrm>
              <a:off x="4746625" y="3813176"/>
              <a:ext cx="79375" cy="85725"/>
            </a:xfrm>
            <a:custGeom>
              <a:avLst/>
              <a:gdLst>
                <a:gd name="T0" fmla="*/ 18 w 21"/>
                <a:gd name="T1" fmla="*/ 4 h 23"/>
                <a:gd name="T2" fmla="*/ 16 w 21"/>
                <a:gd name="T3" fmla="*/ 2 h 23"/>
                <a:gd name="T4" fmla="*/ 9 w 21"/>
                <a:gd name="T5" fmla="*/ 2 h 23"/>
                <a:gd name="T6" fmla="*/ 6 w 21"/>
                <a:gd name="T7" fmla="*/ 2 h 23"/>
                <a:gd name="T8" fmla="*/ 5 w 21"/>
                <a:gd name="T9" fmla="*/ 2 h 23"/>
                <a:gd name="T10" fmla="*/ 1 w 21"/>
                <a:gd name="T11" fmla="*/ 5 h 23"/>
                <a:gd name="T12" fmla="*/ 2 w 21"/>
                <a:gd name="T13" fmla="*/ 7 h 23"/>
                <a:gd name="T14" fmla="*/ 3 w 21"/>
                <a:gd name="T15" fmla="*/ 12 h 23"/>
                <a:gd name="T16" fmla="*/ 8 w 21"/>
                <a:gd name="T17" fmla="*/ 14 h 23"/>
                <a:gd name="T18" fmla="*/ 8 w 21"/>
                <a:gd name="T19" fmla="*/ 19 h 23"/>
                <a:gd name="T20" fmla="*/ 19 w 21"/>
                <a:gd name="T21" fmla="*/ 16 h 23"/>
                <a:gd name="T22" fmla="*/ 19 w 21"/>
                <a:gd name="T23" fmla="*/ 12 h 23"/>
                <a:gd name="T24" fmla="*/ 20 w 21"/>
                <a:gd name="T25" fmla="*/ 8 h 23"/>
                <a:gd name="T26" fmla="*/ 18 w 21"/>
                <a:gd name="T2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3">
                  <a:moveTo>
                    <a:pt x="18" y="4"/>
                  </a:moveTo>
                  <a:cubicBezTo>
                    <a:pt x="17" y="3"/>
                    <a:pt x="18" y="2"/>
                    <a:pt x="16" y="2"/>
                  </a:cubicBezTo>
                  <a:cubicBezTo>
                    <a:pt x="14" y="1"/>
                    <a:pt x="11" y="2"/>
                    <a:pt x="9" y="2"/>
                  </a:cubicBezTo>
                  <a:cubicBezTo>
                    <a:pt x="8" y="2"/>
                    <a:pt x="7" y="2"/>
                    <a:pt x="6" y="2"/>
                  </a:cubicBezTo>
                  <a:cubicBezTo>
                    <a:pt x="5" y="2"/>
                    <a:pt x="5" y="2"/>
                    <a:pt x="5" y="2"/>
                  </a:cubicBezTo>
                  <a:cubicBezTo>
                    <a:pt x="3" y="0"/>
                    <a:pt x="0" y="2"/>
                    <a:pt x="1" y="5"/>
                  </a:cubicBezTo>
                  <a:cubicBezTo>
                    <a:pt x="1" y="6"/>
                    <a:pt x="1" y="6"/>
                    <a:pt x="2" y="7"/>
                  </a:cubicBezTo>
                  <a:cubicBezTo>
                    <a:pt x="2" y="8"/>
                    <a:pt x="2" y="10"/>
                    <a:pt x="3" y="12"/>
                  </a:cubicBezTo>
                  <a:cubicBezTo>
                    <a:pt x="4" y="13"/>
                    <a:pt x="6" y="13"/>
                    <a:pt x="8" y="14"/>
                  </a:cubicBezTo>
                  <a:cubicBezTo>
                    <a:pt x="9" y="16"/>
                    <a:pt x="7" y="18"/>
                    <a:pt x="8" y="19"/>
                  </a:cubicBezTo>
                  <a:cubicBezTo>
                    <a:pt x="9" y="23"/>
                    <a:pt x="18" y="20"/>
                    <a:pt x="19" y="16"/>
                  </a:cubicBezTo>
                  <a:cubicBezTo>
                    <a:pt x="19" y="15"/>
                    <a:pt x="19" y="13"/>
                    <a:pt x="19" y="12"/>
                  </a:cubicBezTo>
                  <a:cubicBezTo>
                    <a:pt x="19" y="11"/>
                    <a:pt x="21" y="9"/>
                    <a:pt x="20" y="8"/>
                  </a:cubicBezTo>
                  <a:cubicBezTo>
                    <a:pt x="20" y="6"/>
                    <a:pt x="18" y="6"/>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 name="Freeform 31"/>
            <p:cNvSpPr>
              <a:spLocks/>
            </p:cNvSpPr>
            <p:nvPr/>
          </p:nvSpPr>
          <p:spPr bwMode="auto">
            <a:xfrm>
              <a:off x="5156200" y="3813176"/>
              <a:ext cx="127000" cy="138113"/>
            </a:xfrm>
            <a:custGeom>
              <a:avLst/>
              <a:gdLst>
                <a:gd name="T0" fmla="*/ 30 w 34"/>
                <a:gd name="T1" fmla="*/ 2 h 37"/>
                <a:gd name="T2" fmla="*/ 25 w 34"/>
                <a:gd name="T3" fmla="*/ 1 h 37"/>
                <a:gd name="T4" fmla="*/ 25 w 34"/>
                <a:gd name="T5" fmla="*/ 1 h 37"/>
                <a:gd name="T6" fmla="*/ 23 w 34"/>
                <a:gd name="T7" fmla="*/ 7 h 37"/>
                <a:gd name="T8" fmla="*/ 20 w 34"/>
                <a:gd name="T9" fmla="*/ 9 h 37"/>
                <a:gd name="T10" fmla="*/ 19 w 34"/>
                <a:gd name="T11" fmla="*/ 12 h 37"/>
                <a:gd name="T12" fmla="*/ 13 w 34"/>
                <a:gd name="T13" fmla="*/ 16 h 37"/>
                <a:gd name="T14" fmla="*/ 8 w 34"/>
                <a:gd name="T15" fmla="*/ 22 h 37"/>
                <a:gd name="T16" fmla="*/ 2 w 34"/>
                <a:gd name="T17" fmla="*/ 25 h 37"/>
                <a:gd name="T18" fmla="*/ 1 w 34"/>
                <a:gd name="T19" fmla="*/ 31 h 37"/>
                <a:gd name="T20" fmla="*/ 3 w 34"/>
                <a:gd name="T21" fmla="*/ 35 h 37"/>
                <a:gd name="T22" fmla="*/ 11 w 34"/>
                <a:gd name="T23" fmla="*/ 36 h 37"/>
                <a:gd name="T24" fmla="*/ 16 w 34"/>
                <a:gd name="T25" fmla="*/ 32 h 37"/>
                <a:gd name="T26" fmla="*/ 18 w 34"/>
                <a:gd name="T27" fmla="*/ 25 h 37"/>
                <a:gd name="T28" fmla="*/ 21 w 34"/>
                <a:gd name="T29" fmla="*/ 23 h 37"/>
                <a:gd name="T30" fmla="*/ 24 w 34"/>
                <a:gd name="T31" fmla="*/ 20 h 37"/>
                <a:gd name="T32" fmla="*/ 30 w 34"/>
                <a:gd name="T33" fmla="*/ 16 h 37"/>
                <a:gd name="T34" fmla="*/ 31 w 34"/>
                <a:gd name="T35" fmla="*/ 13 h 37"/>
                <a:gd name="T36" fmla="*/ 34 w 34"/>
                <a:gd name="T37" fmla="*/ 11 h 37"/>
                <a:gd name="T38" fmla="*/ 34 w 34"/>
                <a:gd name="T39" fmla="*/ 6 h 37"/>
                <a:gd name="T40" fmla="*/ 30 w 34"/>
                <a:gd name="T4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7">
                  <a:moveTo>
                    <a:pt x="30" y="2"/>
                  </a:moveTo>
                  <a:cubicBezTo>
                    <a:pt x="29" y="2"/>
                    <a:pt x="26" y="0"/>
                    <a:pt x="25" y="1"/>
                  </a:cubicBezTo>
                  <a:cubicBezTo>
                    <a:pt x="25" y="1"/>
                    <a:pt x="25" y="1"/>
                    <a:pt x="25" y="1"/>
                  </a:cubicBezTo>
                  <a:cubicBezTo>
                    <a:pt x="26" y="4"/>
                    <a:pt x="25" y="5"/>
                    <a:pt x="23" y="7"/>
                  </a:cubicBezTo>
                  <a:cubicBezTo>
                    <a:pt x="22" y="8"/>
                    <a:pt x="21" y="8"/>
                    <a:pt x="20" y="9"/>
                  </a:cubicBezTo>
                  <a:cubicBezTo>
                    <a:pt x="19" y="10"/>
                    <a:pt x="19" y="11"/>
                    <a:pt x="19" y="12"/>
                  </a:cubicBezTo>
                  <a:cubicBezTo>
                    <a:pt x="17" y="14"/>
                    <a:pt x="15" y="15"/>
                    <a:pt x="13" y="16"/>
                  </a:cubicBezTo>
                  <a:cubicBezTo>
                    <a:pt x="10" y="17"/>
                    <a:pt x="10" y="20"/>
                    <a:pt x="8" y="22"/>
                  </a:cubicBezTo>
                  <a:cubicBezTo>
                    <a:pt x="6" y="24"/>
                    <a:pt x="4" y="23"/>
                    <a:pt x="2" y="25"/>
                  </a:cubicBezTo>
                  <a:cubicBezTo>
                    <a:pt x="0" y="27"/>
                    <a:pt x="1" y="29"/>
                    <a:pt x="1" y="31"/>
                  </a:cubicBezTo>
                  <a:cubicBezTo>
                    <a:pt x="1" y="34"/>
                    <a:pt x="1" y="35"/>
                    <a:pt x="3" y="35"/>
                  </a:cubicBezTo>
                  <a:cubicBezTo>
                    <a:pt x="6" y="36"/>
                    <a:pt x="9" y="37"/>
                    <a:pt x="11" y="36"/>
                  </a:cubicBezTo>
                  <a:cubicBezTo>
                    <a:pt x="13" y="36"/>
                    <a:pt x="15" y="34"/>
                    <a:pt x="16" y="32"/>
                  </a:cubicBezTo>
                  <a:cubicBezTo>
                    <a:pt x="17" y="30"/>
                    <a:pt x="17" y="26"/>
                    <a:pt x="18" y="25"/>
                  </a:cubicBezTo>
                  <a:cubicBezTo>
                    <a:pt x="19" y="24"/>
                    <a:pt x="20" y="24"/>
                    <a:pt x="21" y="23"/>
                  </a:cubicBezTo>
                  <a:cubicBezTo>
                    <a:pt x="23" y="22"/>
                    <a:pt x="23" y="21"/>
                    <a:pt x="24" y="20"/>
                  </a:cubicBezTo>
                  <a:cubicBezTo>
                    <a:pt x="26" y="18"/>
                    <a:pt x="28" y="18"/>
                    <a:pt x="30" y="16"/>
                  </a:cubicBezTo>
                  <a:cubicBezTo>
                    <a:pt x="30" y="15"/>
                    <a:pt x="31" y="14"/>
                    <a:pt x="31" y="13"/>
                  </a:cubicBezTo>
                  <a:cubicBezTo>
                    <a:pt x="32" y="12"/>
                    <a:pt x="33" y="12"/>
                    <a:pt x="34" y="11"/>
                  </a:cubicBezTo>
                  <a:cubicBezTo>
                    <a:pt x="34" y="9"/>
                    <a:pt x="34" y="7"/>
                    <a:pt x="34" y="6"/>
                  </a:cubicBezTo>
                  <a:cubicBezTo>
                    <a:pt x="33" y="3"/>
                    <a:pt x="33" y="3"/>
                    <a:pt x="3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 name="Freeform 32"/>
            <p:cNvSpPr>
              <a:spLocks/>
            </p:cNvSpPr>
            <p:nvPr/>
          </p:nvSpPr>
          <p:spPr bwMode="auto">
            <a:xfrm>
              <a:off x="5241925" y="3692526"/>
              <a:ext cx="123825" cy="146050"/>
            </a:xfrm>
            <a:custGeom>
              <a:avLst/>
              <a:gdLst>
                <a:gd name="T0" fmla="*/ 32 w 33"/>
                <a:gd name="T1" fmla="*/ 19 h 39"/>
                <a:gd name="T2" fmla="*/ 25 w 33"/>
                <a:gd name="T3" fmla="*/ 18 h 39"/>
                <a:gd name="T4" fmla="*/ 21 w 33"/>
                <a:gd name="T5" fmla="*/ 14 h 39"/>
                <a:gd name="T6" fmla="*/ 15 w 33"/>
                <a:gd name="T7" fmla="*/ 7 h 39"/>
                <a:gd name="T8" fmla="*/ 12 w 33"/>
                <a:gd name="T9" fmla="*/ 6 h 39"/>
                <a:gd name="T10" fmla="*/ 10 w 33"/>
                <a:gd name="T11" fmla="*/ 3 h 39"/>
                <a:gd name="T12" fmla="*/ 7 w 33"/>
                <a:gd name="T13" fmla="*/ 8 h 39"/>
                <a:gd name="T14" fmla="*/ 13 w 33"/>
                <a:gd name="T15" fmla="*/ 13 h 39"/>
                <a:gd name="T16" fmla="*/ 17 w 33"/>
                <a:gd name="T17" fmla="*/ 15 h 39"/>
                <a:gd name="T18" fmla="*/ 15 w 33"/>
                <a:gd name="T19" fmla="*/ 16 h 39"/>
                <a:gd name="T20" fmla="*/ 11 w 33"/>
                <a:gd name="T21" fmla="*/ 21 h 39"/>
                <a:gd name="T22" fmla="*/ 12 w 33"/>
                <a:gd name="T23" fmla="*/ 25 h 39"/>
                <a:gd name="T24" fmla="*/ 17 w 33"/>
                <a:gd name="T25" fmla="*/ 33 h 39"/>
                <a:gd name="T26" fmla="*/ 18 w 33"/>
                <a:gd name="T27" fmla="*/ 37 h 39"/>
                <a:gd name="T28" fmla="*/ 23 w 33"/>
                <a:gd name="T29" fmla="*/ 30 h 39"/>
                <a:gd name="T30" fmla="*/ 28 w 33"/>
                <a:gd name="T31" fmla="*/ 26 h 39"/>
                <a:gd name="T32" fmla="*/ 32 w 33"/>
                <a:gd name="T3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9">
                  <a:moveTo>
                    <a:pt x="32" y="19"/>
                  </a:moveTo>
                  <a:cubicBezTo>
                    <a:pt x="31" y="17"/>
                    <a:pt x="27" y="18"/>
                    <a:pt x="25" y="18"/>
                  </a:cubicBezTo>
                  <a:cubicBezTo>
                    <a:pt x="22" y="17"/>
                    <a:pt x="22" y="16"/>
                    <a:pt x="21" y="14"/>
                  </a:cubicBezTo>
                  <a:cubicBezTo>
                    <a:pt x="20" y="11"/>
                    <a:pt x="17" y="9"/>
                    <a:pt x="15" y="7"/>
                  </a:cubicBezTo>
                  <a:cubicBezTo>
                    <a:pt x="14" y="7"/>
                    <a:pt x="13" y="7"/>
                    <a:pt x="12" y="6"/>
                  </a:cubicBezTo>
                  <a:cubicBezTo>
                    <a:pt x="11" y="5"/>
                    <a:pt x="11" y="4"/>
                    <a:pt x="10" y="3"/>
                  </a:cubicBezTo>
                  <a:cubicBezTo>
                    <a:pt x="6" y="0"/>
                    <a:pt x="0" y="5"/>
                    <a:pt x="7" y="8"/>
                  </a:cubicBezTo>
                  <a:cubicBezTo>
                    <a:pt x="10" y="9"/>
                    <a:pt x="10" y="11"/>
                    <a:pt x="13" y="13"/>
                  </a:cubicBezTo>
                  <a:cubicBezTo>
                    <a:pt x="14" y="13"/>
                    <a:pt x="15" y="14"/>
                    <a:pt x="17" y="15"/>
                  </a:cubicBezTo>
                  <a:cubicBezTo>
                    <a:pt x="16" y="15"/>
                    <a:pt x="15" y="15"/>
                    <a:pt x="15" y="16"/>
                  </a:cubicBezTo>
                  <a:cubicBezTo>
                    <a:pt x="14" y="18"/>
                    <a:pt x="12" y="19"/>
                    <a:pt x="11" y="21"/>
                  </a:cubicBezTo>
                  <a:cubicBezTo>
                    <a:pt x="10" y="23"/>
                    <a:pt x="11" y="24"/>
                    <a:pt x="12" y="25"/>
                  </a:cubicBezTo>
                  <a:cubicBezTo>
                    <a:pt x="15" y="27"/>
                    <a:pt x="17" y="30"/>
                    <a:pt x="17" y="33"/>
                  </a:cubicBezTo>
                  <a:cubicBezTo>
                    <a:pt x="17" y="35"/>
                    <a:pt x="16" y="37"/>
                    <a:pt x="18" y="37"/>
                  </a:cubicBezTo>
                  <a:cubicBezTo>
                    <a:pt x="21" y="39"/>
                    <a:pt x="23" y="32"/>
                    <a:pt x="23" y="30"/>
                  </a:cubicBezTo>
                  <a:cubicBezTo>
                    <a:pt x="24" y="27"/>
                    <a:pt x="25" y="27"/>
                    <a:pt x="28" y="26"/>
                  </a:cubicBezTo>
                  <a:cubicBezTo>
                    <a:pt x="30" y="25"/>
                    <a:pt x="33" y="22"/>
                    <a:pt x="3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 name="Freeform 33"/>
            <p:cNvSpPr>
              <a:spLocks/>
            </p:cNvSpPr>
            <p:nvPr/>
          </p:nvSpPr>
          <p:spPr bwMode="auto">
            <a:xfrm>
              <a:off x="5294313" y="3752851"/>
              <a:ext cx="3175" cy="3175"/>
            </a:xfrm>
            <a:custGeom>
              <a:avLst/>
              <a:gdLst>
                <a:gd name="T0" fmla="*/ 0 w 1"/>
                <a:gd name="T1" fmla="*/ 1 h 1"/>
                <a:gd name="T2" fmla="*/ 1 w 1"/>
                <a:gd name="T3" fmla="*/ 0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0"/>
                    <a:pt x="1" y="0"/>
                    <a:pt x="1" y="0"/>
                  </a:cubicBezTo>
                  <a:cubicBezTo>
                    <a:pt x="1"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 name="Freeform 34"/>
            <p:cNvSpPr>
              <a:spLocks/>
            </p:cNvSpPr>
            <p:nvPr/>
          </p:nvSpPr>
          <p:spPr bwMode="auto">
            <a:xfrm>
              <a:off x="3365500" y="2782888"/>
              <a:ext cx="66675" cy="66675"/>
            </a:xfrm>
            <a:custGeom>
              <a:avLst/>
              <a:gdLst>
                <a:gd name="T0" fmla="*/ 10 w 18"/>
                <a:gd name="T1" fmla="*/ 8 h 18"/>
                <a:gd name="T2" fmla="*/ 8 w 18"/>
                <a:gd name="T3" fmla="*/ 5 h 18"/>
                <a:gd name="T4" fmla="*/ 5 w 18"/>
                <a:gd name="T5" fmla="*/ 2 h 18"/>
                <a:gd name="T6" fmla="*/ 1 w 18"/>
                <a:gd name="T7" fmla="*/ 1 h 18"/>
                <a:gd name="T8" fmla="*/ 1 w 18"/>
                <a:gd name="T9" fmla="*/ 1 h 18"/>
                <a:gd name="T10" fmla="*/ 0 w 18"/>
                <a:gd name="T11" fmla="*/ 4 h 18"/>
                <a:gd name="T12" fmla="*/ 1 w 18"/>
                <a:gd name="T13" fmla="*/ 6 h 18"/>
                <a:gd name="T14" fmla="*/ 2 w 18"/>
                <a:gd name="T15" fmla="*/ 12 h 18"/>
                <a:gd name="T16" fmla="*/ 4 w 18"/>
                <a:gd name="T17" fmla="*/ 14 h 18"/>
                <a:gd name="T18" fmla="*/ 6 w 18"/>
                <a:gd name="T19" fmla="*/ 16 h 18"/>
                <a:gd name="T20" fmla="*/ 15 w 18"/>
                <a:gd name="T21" fmla="*/ 10 h 18"/>
                <a:gd name="T22" fmla="*/ 10 w 18"/>
                <a:gd name="T23"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8">
                  <a:moveTo>
                    <a:pt x="10" y="8"/>
                  </a:moveTo>
                  <a:cubicBezTo>
                    <a:pt x="8" y="7"/>
                    <a:pt x="9" y="7"/>
                    <a:pt x="8" y="5"/>
                  </a:cubicBezTo>
                  <a:cubicBezTo>
                    <a:pt x="8" y="3"/>
                    <a:pt x="7" y="3"/>
                    <a:pt x="5" y="2"/>
                  </a:cubicBezTo>
                  <a:cubicBezTo>
                    <a:pt x="5" y="1"/>
                    <a:pt x="2" y="0"/>
                    <a:pt x="1" y="1"/>
                  </a:cubicBezTo>
                  <a:cubicBezTo>
                    <a:pt x="1" y="1"/>
                    <a:pt x="1" y="1"/>
                    <a:pt x="1" y="1"/>
                  </a:cubicBezTo>
                  <a:cubicBezTo>
                    <a:pt x="1" y="2"/>
                    <a:pt x="0" y="3"/>
                    <a:pt x="0" y="4"/>
                  </a:cubicBezTo>
                  <a:cubicBezTo>
                    <a:pt x="0" y="5"/>
                    <a:pt x="1" y="5"/>
                    <a:pt x="1" y="6"/>
                  </a:cubicBezTo>
                  <a:cubicBezTo>
                    <a:pt x="1" y="8"/>
                    <a:pt x="0" y="11"/>
                    <a:pt x="2" y="12"/>
                  </a:cubicBezTo>
                  <a:cubicBezTo>
                    <a:pt x="3" y="13"/>
                    <a:pt x="4" y="12"/>
                    <a:pt x="4" y="14"/>
                  </a:cubicBezTo>
                  <a:cubicBezTo>
                    <a:pt x="5" y="15"/>
                    <a:pt x="5" y="16"/>
                    <a:pt x="6" y="16"/>
                  </a:cubicBezTo>
                  <a:cubicBezTo>
                    <a:pt x="10" y="18"/>
                    <a:pt x="18" y="14"/>
                    <a:pt x="15" y="10"/>
                  </a:cubicBezTo>
                  <a:cubicBezTo>
                    <a:pt x="14" y="8"/>
                    <a:pt x="11" y="9"/>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 name="Freeform 35"/>
            <p:cNvSpPr>
              <a:spLocks/>
            </p:cNvSpPr>
            <p:nvPr/>
          </p:nvSpPr>
          <p:spPr bwMode="auto">
            <a:xfrm>
              <a:off x="2700338" y="3159126"/>
              <a:ext cx="131763" cy="239713"/>
            </a:xfrm>
            <a:custGeom>
              <a:avLst/>
              <a:gdLst>
                <a:gd name="T0" fmla="*/ 33 w 35"/>
                <a:gd name="T1" fmla="*/ 11 h 64"/>
                <a:gd name="T2" fmla="*/ 33 w 35"/>
                <a:gd name="T3" fmla="*/ 5 h 64"/>
                <a:gd name="T4" fmla="*/ 30 w 35"/>
                <a:gd name="T5" fmla="*/ 0 h 64"/>
                <a:gd name="T6" fmla="*/ 30 w 35"/>
                <a:gd name="T7" fmla="*/ 1 h 64"/>
                <a:gd name="T8" fmla="*/ 26 w 35"/>
                <a:gd name="T9" fmla="*/ 6 h 64"/>
                <a:gd name="T10" fmla="*/ 22 w 35"/>
                <a:gd name="T11" fmla="*/ 10 h 64"/>
                <a:gd name="T12" fmla="*/ 17 w 35"/>
                <a:gd name="T13" fmla="*/ 13 h 64"/>
                <a:gd name="T14" fmla="*/ 14 w 35"/>
                <a:gd name="T15" fmla="*/ 16 h 64"/>
                <a:gd name="T16" fmla="*/ 8 w 35"/>
                <a:gd name="T17" fmla="*/ 18 h 64"/>
                <a:gd name="T18" fmla="*/ 4 w 35"/>
                <a:gd name="T19" fmla="*/ 24 h 64"/>
                <a:gd name="T20" fmla="*/ 5 w 35"/>
                <a:gd name="T21" fmla="*/ 30 h 64"/>
                <a:gd name="T22" fmla="*/ 10 w 35"/>
                <a:gd name="T23" fmla="*/ 36 h 64"/>
                <a:gd name="T24" fmla="*/ 6 w 35"/>
                <a:gd name="T25" fmla="*/ 41 h 64"/>
                <a:gd name="T26" fmla="*/ 3 w 35"/>
                <a:gd name="T27" fmla="*/ 42 h 64"/>
                <a:gd name="T28" fmla="*/ 4 w 35"/>
                <a:gd name="T29" fmla="*/ 49 h 64"/>
                <a:gd name="T30" fmla="*/ 5 w 35"/>
                <a:gd name="T31" fmla="*/ 54 h 64"/>
                <a:gd name="T32" fmla="*/ 5 w 35"/>
                <a:gd name="T33" fmla="*/ 57 h 64"/>
                <a:gd name="T34" fmla="*/ 11 w 35"/>
                <a:gd name="T35" fmla="*/ 63 h 64"/>
                <a:gd name="T36" fmla="*/ 20 w 35"/>
                <a:gd name="T37" fmla="*/ 57 h 64"/>
                <a:gd name="T38" fmla="*/ 23 w 35"/>
                <a:gd name="T39" fmla="*/ 37 h 64"/>
                <a:gd name="T40" fmla="*/ 26 w 35"/>
                <a:gd name="T41" fmla="*/ 33 h 64"/>
                <a:gd name="T42" fmla="*/ 30 w 35"/>
                <a:gd name="T43" fmla="*/ 28 h 64"/>
                <a:gd name="T44" fmla="*/ 34 w 35"/>
                <a:gd name="T45" fmla="*/ 18 h 64"/>
                <a:gd name="T46" fmla="*/ 34 w 35"/>
                <a:gd name="T47" fmla="*/ 14 h 64"/>
                <a:gd name="T48" fmla="*/ 33 w 35"/>
                <a:gd name="T49"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64">
                  <a:moveTo>
                    <a:pt x="33" y="11"/>
                  </a:moveTo>
                  <a:cubicBezTo>
                    <a:pt x="33" y="9"/>
                    <a:pt x="34" y="7"/>
                    <a:pt x="33" y="5"/>
                  </a:cubicBezTo>
                  <a:cubicBezTo>
                    <a:pt x="33" y="3"/>
                    <a:pt x="31" y="1"/>
                    <a:pt x="30" y="0"/>
                  </a:cubicBezTo>
                  <a:cubicBezTo>
                    <a:pt x="30" y="1"/>
                    <a:pt x="30" y="1"/>
                    <a:pt x="30" y="1"/>
                  </a:cubicBezTo>
                  <a:cubicBezTo>
                    <a:pt x="27" y="0"/>
                    <a:pt x="27" y="5"/>
                    <a:pt x="26" y="6"/>
                  </a:cubicBezTo>
                  <a:cubicBezTo>
                    <a:pt x="25" y="8"/>
                    <a:pt x="23" y="9"/>
                    <a:pt x="22" y="10"/>
                  </a:cubicBezTo>
                  <a:cubicBezTo>
                    <a:pt x="20" y="11"/>
                    <a:pt x="18" y="11"/>
                    <a:pt x="17" y="13"/>
                  </a:cubicBezTo>
                  <a:cubicBezTo>
                    <a:pt x="16" y="15"/>
                    <a:pt x="17" y="16"/>
                    <a:pt x="14" y="16"/>
                  </a:cubicBezTo>
                  <a:cubicBezTo>
                    <a:pt x="12" y="17"/>
                    <a:pt x="10" y="17"/>
                    <a:pt x="8" y="18"/>
                  </a:cubicBezTo>
                  <a:cubicBezTo>
                    <a:pt x="7" y="20"/>
                    <a:pt x="4" y="23"/>
                    <a:pt x="4" y="24"/>
                  </a:cubicBezTo>
                  <a:cubicBezTo>
                    <a:pt x="3" y="26"/>
                    <a:pt x="4" y="29"/>
                    <a:pt x="5" y="30"/>
                  </a:cubicBezTo>
                  <a:cubicBezTo>
                    <a:pt x="7" y="32"/>
                    <a:pt x="10" y="34"/>
                    <a:pt x="10" y="36"/>
                  </a:cubicBezTo>
                  <a:cubicBezTo>
                    <a:pt x="9" y="38"/>
                    <a:pt x="7" y="40"/>
                    <a:pt x="6" y="41"/>
                  </a:cubicBezTo>
                  <a:cubicBezTo>
                    <a:pt x="5" y="41"/>
                    <a:pt x="4" y="41"/>
                    <a:pt x="3" y="42"/>
                  </a:cubicBezTo>
                  <a:cubicBezTo>
                    <a:pt x="0" y="44"/>
                    <a:pt x="3" y="47"/>
                    <a:pt x="4" y="49"/>
                  </a:cubicBezTo>
                  <a:cubicBezTo>
                    <a:pt x="5" y="51"/>
                    <a:pt x="6" y="52"/>
                    <a:pt x="5" y="54"/>
                  </a:cubicBezTo>
                  <a:cubicBezTo>
                    <a:pt x="5" y="55"/>
                    <a:pt x="4" y="56"/>
                    <a:pt x="5" y="57"/>
                  </a:cubicBezTo>
                  <a:cubicBezTo>
                    <a:pt x="5" y="59"/>
                    <a:pt x="9" y="62"/>
                    <a:pt x="11" y="63"/>
                  </a:cubicBezTo>
                  <a:cubicBezTo>
                    <a:pt x="15" y="64"/>
                    <a:pt x="18" y="60"/>
                    <a:pt x="20" y="57"/>
                  </a:cubicBezTo>
                  <a:cubicBezTo>
                    <a:pt x="24" y="51"/>
                    <a:pt x="22" y="44"/>
                    <a:pt x="23" y="37"/>
                  </a:cubicBezTo>
                  <a:cubicBezTo>
                    <a:pt x="23" y="35"/>
                    <a:pt x="24" y="35"/>
                    <a:pt x="26" y="33"/>
                  </a:cubicBezTo>
                  <a:cubicBezTo>
                    <a:pt x="27" y="32"/>
                    <a:pt x="29" y="30"/>
                    <a:pt x="30" y="28"/>
                  </a:cubicBezTo>
                  <a:cubicBezTo>
                    <a:pt x="32" y="25"/>
                    <a:pt x="33" y="21"/>
                    <a:pt x="34" y="18"/>
                  </a:cubicBezTo>
                  <a:cubicBezTo>
                    <a:pt x="34" y="17"/>
                    <a:pt x="35" y="15"/>
                    <a:pt x="34" y="14"/>
                  </a:cubicBezTo>
                  <a:cubicBezTo>
                    <a:pt x="34" y="12"/>
                    <a:pt x="33" y="12"/>
                    <a:pt x="3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 name="Freeform 36"/>
            <p:cNvSpPr>
              <a:spLocks/>
            </p:cNvSpPr>
            <p:nvPr/>
          </p:nvSpPr>
          <p:spPr bwMode="auto">
            <a:xfrm>
              <a:off x="4270375" y="2112963"/>
              <a:ext cx="277813" cy="293688"/>
            </a:xfrm>
            <a:custGeom>
              <a:avLst/>
              <a:gdLst>
                <a:gd name="T0" fmla="*/ 46 w 74"/>
                <a:gd name="T1" fmla="*/ 35 h 78"/>
                <a:gd name="T2" fmla="*/ 45 w 74"/>
                <a:gd name="T3" fmla="*/ 38 h 78"/>
                <a:gd name="T4" fmla="*/ 44 w 74"/>
                <a:gd name="T5" fmla="*/ 42 h 78"/>
                <a:gd name="T6" fmla="*/ 40 w 74"/>
                <a:gd name="T7" fmla="*/ 45 h 78"/>
                <a:gd name="T8" fmla="*/ 35 w 74"/>
                <a:gd name="T9" fmla="*/ 44 h 78"/>
                <a:gd name="T10" fmla="*/ 33 w 74"/>
                <a:gd name="T11" fmla="*/ 43 h 78"/>
                <a:gd name="T12" fmla="*/ 31 w 74"/>
                <a:gd name="T13" fmla="*/ 50 h 78"/>
                <a:gd name="T14" fmla="*/ 26 w 74"/>
                <a:gd name="T15" fmla="*/ 52 h 78"/>
                <a:gd name="T16" fmla="*/ 23 w 74"/>
                <a:gd name="T17" fmla="*/ 52 h 78"/>
                <a:gd name="T18" fmla="*/ 21 w 74"/>
                <a:gd name="T19" fmla="*/ 53 h 78"/>
                <a:gd name="T20" fmla="*/ 16 w 74"/>
                <a:gd name="T21" fmla="*/ 54 h 78"/>
                <a:gd name="T22" fmla="*/ 12 w 74"/>
                <a:gd name="T23" fmla="*/ 58 h 78"/>
                <a:gd name="T24" fmla="*/ 7 w 74"/>
                <a:gd name="T25" fmla="*/ 60 h 78"/>
                <a:gd name="T26" fmla="*/ 4 w 74"/>
                <a:gd name="T27" fmla="*/ 62 h 78"/>
                <a:gd name="T28" fmla="*/ 3 w 74"/>
                <a:gd name="T29" fmla="*/ 65 h 78"/>
                <a:gd name="T30" fmla="*/ 0 w 74"/>
                <a:gd name="T31" fmla="*/ 69 h 78"/>
                <a:gd name="T32" fmla="*/ 1 w 74"/>
                <a:gd name="T33" fmla="*/ 71 h 78"/>
                <a:gd name="T34" fmla="*/ 2 w 74"/>
                <a:gd name="T35" fmla="*/ 74 h 78"/>
                <a:gd name="T36" fmla="*/ 9 w 74"/>
                <a:gd name="T37" fmla="*/ 70 h 78"/>
                <a:gd name="T38" fmla="*/ 9 w 74"/>
                <a:gd name="T39" fmla="*/ 67 h 78"/>
                <a:gd name="T40" fmla="*/ 13 w 74"/>
                <a:gd name="T41" fmla="*/ 65 h 78"/>
                <a:gd name="T42" fmla="*/ 16 w 74"/>
                <a:gd name="T43" fmla="*/ 65 h 78"/>
                <a:gd name="T44" fmla="*/ 18 w 74"/>
                <a:gd name="T45" fmla="*/ 64 h 78"/>
                <a:gd name="T46" fmla="*/ 24 w 74"/>
                <a:gd name="T47" fmla="*/ 62 h 78"/>
                <a:gd name="T48" fmla="*/ 27 w 74"/>
                <a:gd name="T49" fmla="*/ 60 h 78"/>
                <a:gd name="T50" fmla="*/ 29 w 74"/>
                <a:gd name="T51" fmla="*/ 61 h 78"/>
                <a:gd name="T52" fmla="*/ 36 w 74"/>
                <a:gd name="T53" fmla="*/ 59 h 78"/>
                <a:gd name="T54" fmla="*/ 40 w 74"/>
                <a:gd name="T55" fmla="*/ 57 h 78"/>
                <a:gd name="T56" fmla="*/ 43 w 74"/>
                <a:gd name="T57" fmla="*/ 57 h 78"/>
                <a:gd name="T58" fmla="*/ 48 w 74"/>
                <a:gd name="T59" fmla="*/ 55 h 78"/>
                <a:gd name="T60" fmla="*/ 51 w 74"/>
                <a:gd name="T61" fmla="*/ 49 h 78"/>
                <a:gd name="T62" fmla="*/ 54 w 74"/>
                <a:gd name="T63" fmla="*/ 46 h 78"/>
                <a:gd name="T64" fmla="*/ 56 w 74"/>
                <a:gd name="T65" fmla="*/ 40 h 78"/>
                <a:gd name="T66" fmla="*/ 58 w 74"/>
                <a:gd name="T67" fmla="*/ 33 h 78"/>
                <a:gd name="T68" fmla="*/ 59 w 74"/>
                <a:gd name="T69" fmla="*/ 29 h 78"/>
                <a:gd name="T70" fmla="*/ 58 w 74"/>
                <a:gd name="T71" fmla="*/ 25 h 78"/>
                <a:gd name="T72" fmla="*/ 55 w 74"/>
                <a:gd name="T73" fmla="*/ 23 h 78"/>
                <a:gd name="T74" fmla="*/ 56 w 74"/>
                <a:gd name="T75" fmla="*/ 19 h 78"/>
                <a:gd name="T76" fmla="*/ 61 w 74"/>
                <a:gd name="T77" fmla="*/ 19 h 78"/>
                <a:gd name="T78" fmla="*/ 65 w 74"/>
                <a:gd name="T79" fmla="*/ 20 h 78"/>
                <a:gd name="T80" fmla="*/ 71 w 74"/>
                <a:gd name="T81" fmla="*/ 14 h 78"/>
                <a:gd name="T82" fmla="*/ 74 w 74"/>
                <a:gd name="T83" fmla="*/ 11 h 78"/>
                <a:gd name="T84" fmla="*/ 73 w 74"/>
                <a:gd name="T85" fmla="*/ 9 h 78"/>
                <a:gd name="T86" fmla="*/ 66 w 74"/>
                <a:gd name="T87" fmla="*/ 7 h 78"/>
                <a:gd name="T88" fmla="*/ 65 w 74"/>
                <a:gd name="T89" fmla="*/ 4 h 78"/>
                <a:gd name="T90" fmla="*/ 62 w 74"/>
                <a:gd name="T91" fmla="*/ 3 h 78"/>
                <a:gd name="T92" fmla="*/ 59 w 74"/>
                <a:gd name="T93" fmla="*/ 0 h 78"/>
                <a:gd name="T94" fmla="*/ 56 w 74"/>
                <a:gd name="T95" fmla="*/ 3 h 78"/>
                <a:gd name="T96" fmla="*/ 55 w 74"/>
                <a:gd name="T97" fmla="*/ 8 h 78"/>
                <a:gd name="T98" fmla="*/ 52 w 74"/>
                <a:gd name="T99" fmla="*/ 11 h 78"/>
                <a:gd name="T100" fmla="*/ 51 w 74"/>
                <a:gd name="T101" fmla="*/ 19 h 78"/>
                <a:gd name="T102" fmla="*/ 50 w 74"/>
                <a:gd name="T103" fmla="*/ 24 h 78"/>
                <a:gd name="T104" fmla="*/ 49 w 74"/>
                <a:gd name="T105" fmla="*/ 25 h 78"/>
                <a:gd name="T106" fmla="*/ 48 w 74"/>
                <a:gd name="T107" fmla="*/ 31 h 78"/>
                <a:gd name="T108" fmla="*/ 46 w 74"/>
                <a:gd name="T109"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4" h="78">
                  <a:moveTo>
                    <a:pt x="46" y="35"/>
                  </a:moveTo>
                  <a:cubicBezTo>
                    <a:pt x="46" y="36"/>
                    <a:pt x="45" y="37"/>
                    <a:pt x="45" y="38"/>
                  </a:cubicBezTo>
                  <a:cubicBezTo>
                    <a:pt x="44" y="39"/>
                    <a:pt x="45" y="40"/>
                    <a:pt x="44" y="42"/>
                  </a:cubicBezTo>
                  <a:cubicBezTo>
                    <a:pt x="43" y="43"/>
                    <a:pt x="41" y="44"/>
                    <a:pt x="40" y="45"/>
                  </a:cubicBezTo>
                  <a:cubicBezTo>
                    <a:pt x="38" y="46"/>
                    <a:pt x="36" y="47"/>
                    <a:pt x="35" y="44"/>
                  </a:cubicBezTo>
                  <a:cubicBezTo>
                    <a:pt x="35" y="43"/>
                    <a:pt x="35" y="42"/>
                    <a:pt x="33" y="43"/>
                  </a:cubicBezTo>
                  <a:cubicBezTo>
                    <a:pt x="30" y="44"/>
                    <a:pt x="31" y="48"/>
                    <a:pt x="31" y="50"/>
                  </a:cubicBezTo>
                  <a:cubicBezTo>
                    <a:pt x="30" y="52"/>
                    <a:pt x="28" y="52"/>
                    <a:pt x="26" y="52"/>
                  </a:cubicBezTo>
                  <a:cubicBezTo>
                    <a:pt x="25" y="52"/>
                    <a:pt x="24" y="52"/>
                    <a:pt x="23" y="52"/>
                  </a:cubicBezTo>
                  <a:cubicBezTo>
                    <a:pt x="22" y="52"/>
                    <a:pt x="22" y="53"/>
                    <a:pt x="21" y="53"/>
                  </a:cubicBezTo>
                  <a:cubicBezTo>
                    <a:pt x="19" y="54"/>
                    <a:pt x="17" y="53"/>
                    <a:pt x="16" y="54"/>
                  </a:cubicBezTo>
                  <a:cubicBezTo>
                    <a:pt x="14" y="55"/>
                    <a:pt x="13" y="57"/>
                    <a:pt x="12" y="58"/>
                  </a:cubicBezTo>
                  <a:cubicBezTo>
                    <a:pt x="11" y="60"/>
                    <a:pt x="8" y="60"/>
                    <a:pt x="7" y="60"/>
                  </a:cubicBezTo>
                  <a:cubicBezTo>
                    <a:pt x="6" y="61"/>
                    <a:pt x="5" y="62"/>
                    <a:pt x="4" y="62"/>
                  </a:cubicBezTo>
                  <a:cubicBezTo>
                    <a:pt x="3" y="63"/>
                    <a:pt x="3" y="64"/>
                    <a:pt x="3" y="65"/>
                  </a:cubicBezTo>
                  <a:cubicBezTo>
                    <a:pt x="1" y="66"/>
                    <a:pt x="0" y="66"/>
                    <a:pt x="0" y="69"/>
                  </a:cubicBezTo>
                  <a:cubicBezTo>
                    <a:pt x="1" y="70"/>
                    <a:pt x="1" y="70"/>
                    <a:pt x="1" y="71"/>
                  </a:cubicBezTo>
                  <a:cubicBezTo>
                    <a:pt x="2" y="72"/>
                    <a:pt x="1" y="73"/>
                    <a:pt x="2" y="74"/>
                  </a:cubicBezTo>
                  <a:cubicBezTo>
                    <a:pt x="3" y="78"/>
                    <a:pt x="9" y="74"/>
                    <a:pt x="9" y="70"/>
                  </a:cubicBezTo>
                  <a:cubicBezTo>
                    <a:pt x="9" y="69"/>
                    <a:pt x="8" y="68"/>
                    <a:pt x="9" y="67"/>
                  </a:cubicBezTo>
                  <a:cubicBezTo>
                    <a:pt x="9" y="66"/>
                    <a:pt x="11" y="65"/>
                    <a:pt x="13" y="65"/>
                  </a:cubicBezTo>
                  <a:cubicBezTo>
                    <a:pt x="14" y="65"/>
                    <a:pt x="15" y="65"/>
                    <a:pt x="16" y="65"/>
                  </a:cubicBezTo>
                  <a:cubicBezTo>
                    <a:pt x="17" y="65"/>
                    <a:pt x="18" y="65"/>
                    <a:pt x="18" y="64"/>
                  </a:cubicBezTo>
                  <a:cubicBezTo>
                    <a:pt x="20" y="64"/>
                    <a:pt x="22" y="63"/>
                    <a:pt x="24" y="62"/>
                  </a:cubicBezTo>
                  <a:cubicBezTo>
                    <a:pt x="25" y="62"/>
                    <a:pt x="26" y="60"/>
                    <a:pt x="27" y="60"/>
                  </a:cubicBezTo>
                  <a:cubicBezTo>
                    <a:pt x="28" y="61"/>
                    <a:pt x="28" y="61"/>
                    <a:pt x="29" y="61"/>
                  </a:cubicBezTo>
                  <a:cubicBezTo>
                    <a:pt x="31" y="62"/>
                    <a:pt x="33" y="61"/>
                    <a:pt x="36" y="59"/>
                  </a:cubicBezTo>
                  <a:cubicBezTo>
                    <a:pt x="37" y="59"/>
                    <a:pt x="38" y="58"/>
                    <a:pt x="40" y="57"/>
                  </a:cubicBezTo>
                  <a:cubicBezTo>
                    <a:pt x="41" y="57"/>
                    <a:pt x="42" y="57"/>
                    <a:pt x="43" y="57"/>
                  </a:cubicBezTo>
                  <a:cubicBezTo>
                    <a:pt x="45" y="57"/>
                    <a:pt x="47" y="56"/>
                    <a:pt x="48" y="55"/>
                  </a:cubicBezTo>
                  <a:cubicBezTo>
                    <a:pt x="50" y="53"/>
                    <a:pt x="50" y="51"/>
                    <a:pt x="51" y="49"/>
                  </a:cubicBezTo>
                  <a:cubicBezTo>
                    <a:pt x="52" y="48"/>
                    <a:pt x="53" y="47"/>
                    <a:pt x="54" y="46"/>
                  </a:cubicBezTo>
                  <a:cubicBezTo>
                    <a:pt x="55" y="44"/>
                    <a:pt x="56" y="42"/>
                    <a:pt x="56" y="40"/>
                  </a:cubicBezTo>
                  <a:cubicBezTo>
                    <a:pt x="57" y="38"/>
                    <a:pt x="58" y="36"/>
                    <a:pt x="58" y="33"/>
                  </a:cubicBezTo>
                  <a:cubicBezTo>
                    <a:pt x="58" y="32"/>
                    <a:pt x="58" y="31"/>
                    <a:pt x="59" y="29"/>
                  </a:cubicBezTo>
                  <a:cubicBezTo>
                    <a:pt x="59" y="28"/>
                    <a:pt x="59" y="26"/>
                    <a:pt x="58" y="25"/>
                  </a:cubicBezTo>
                  <a:cubicBezTo>
                    <a:pt x="57" y="24"/>
                    <a:pt x="55" y="24"/>
                    <a:pt x="55" y="23"/>
                  </a:cubicBezTo>
                  <a:cubicBezTo>
                    <a:pt x="54" y="21"/>
                    <a:pt x="55" y="20"/>
                    <a:pt x="56" y="19"/>
                  </a:cubicBezTo>
                  <a:cubicBezTo>
                    <a:pt x="57" y="17"/>
                    <a:pt x="59" y="17"/>
                    <a:pt x="61" y="19"/>
                  </a:cubicBezTo>
                  <a:cubicBezTo>
                    <a:pt x="63" y="19"/>
                    <a:pt x="63" y="21"/>
                    <a:pt x="65" y="20"/>
                  </a:cubicBezTo>
                  <a:cubicBezTo>
                    <a:pt x="67" y="19"/>
                    <a:pt x="68" y="16"/>
                    <a:pt x="71" y="14"/>
                  </a:cubicBezTo>
                  <a:cubicBezTo>
                    <a:pt x="73" y="13"/>
                    <a:pt x="74" y="14"/>
                    <a:pt x="74" y="11"/>
                  </a:cubicBezTo>
                  <a:cubicBezTo>
                    <a:pt x="74" y="9"/>
                    <a:pt x="74" y="9"/>
                    <a:pt x="73" y="9"/>
                  </a:cubicBezTo>
                  <a:cubicBezTo>
                    <a:pt x="71" y="7"/>
                    <a:pt x="68" y="9"/>
                    <a:pt x="66" y="7"/>
                  </a:cubicBezTo>
                  <a:cubicBezTo>
                    <a:pt x="66" y="6"/>
                    <a:pt x="66" y="5"/>
                    <a:pt x="65" y="4"/>
                  </a:cubicBezTo>
                  <a:cubicBezTo>
                    <a:pt x="64" y="4"/>
                    <a:pt x="63" y="3"/>
                    <a:pt x="62" y="3"/>
                  </a:cubicBezTo>
                  <a:cubicBezTo>
                    <a:pt x="61" y="2"/>
                    <a:pt x="60" y="0"/>
                    <a:pt x="59" y="0"/>
                  </a:cubicBezTo>
                  <a:cubicBezTo>
                    <a:pt x="58" y="0"/>
                    <a:pt x="56" y="2"/>
                    <a:pt x="56" y="3"/>
                  </a:cubicBezTo>
                  <a:cubicBezTo>
                    <a:pt x="55" y="5"/>
                    <a:pt x="56" y="7"/>
                    <a:pt x="55" y="8"/>
                  </a:cubicBezTo>
                  <a:cubicBezTo>
                    <a:pt x="55" y="10"/>
                    <a:pt x="53" y="10"/>
                    <a:pt x="52" y="11"/>
                  </a:cubicBezTo>
                  <a:cubicBezTo>
                    <a:pt x="49" y="14"/>
                    <a:pt x="51" y="16"/>
                    <a:pt x="51" y="19"/>
                  </a:cubicBezTo>
                  <a:cubicBezTo>
                    <a:pt x="52" y="20"/>
                    <a:pt x="51" y="22"/>
                    <a:pt x="50" y="24"/>
                  </a:cubicBezTo>
                  <a:cubicBezTo>
                    <a:pt x="50" y="25"/>
                    <a:pt x="50" y="25"/>
                    <a:pt x="49" y="25"/>
                  </a:cubicBezTo>
                  <a:cubicBezTo>
                    <a:pt x="48" y="26"/>
                    <a:pt x="48" y="30"/>
                    <a:pt x="48" y="31"/>
                  </a:cubicBezTo>
                  <a:cubicBezTo>
                    <a:pt x="48" y="33"/>
                    <a:pt x="48" y="34"/>
                    <a:pt x="4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7" name="Freeform 37"/>
            <p:cNvSpPr>
              <a:spLocks/>
            </p:cNvSpPr>
            <p:nvPr/>
          </p:nvSpPr>
          <p:spPr bwMode="auto">
            <a:xfrm>
              <a:off x="4454525" y="22066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8" name="Freeform 38"/>
            <p:cNvSpPr>
              <a:spLocks/>
            </p:cNvSpPr>
            <p:nvPr/>
          </p:nvSpPr>
          <p:spPr bwMode="auto">
            <a:xfrm>
              <a:off x="4483100" y="1928813"/>
              <a:ext cx="41275" cy="153988"/>
            </a:xfrm>
            <a:custGeom>
              <a:avLst/>
              <a:gdLst>
                <a:gd name="T0" fmla="*/ 2 w 11"/>
                <a:gd name="T1" fmla="*/ 9 h 41"/>
                <a:gd name="T2" fmla="*/ 3 w 11"/>
                <a:gd name="T3" fmla="*/ 12 h 41"/>
                <a:gd name="T4" fmla="*/ 1 w 11"/>
                <a:gd name="T5" fmla="*/ 17 h 41"/>
                <a:gd name="T6" fmla="*/ 2 w 11"/>
                <a:gd name="T7" fmla="*/ 26 h 41"/>
                <a:gd name="T8" fmla="*/ 2 w 11"/>
                <a:gd name="T9" fmla="*/ 29 h 41"/>
                <a:gd name="T10" fmla="*/ 2 w 11"/>
                <a:gd name="T11" fmla="*/ 32 h 41"/>
                <a:gd name="T12" fmla="*/ 3 w 11"/>
                <a:gd name="T13" fmla="*/ 40 h 41"/>
                <a:gd name="T14" fmla="*/ 8 w 11"/>
                <a:gd name="T15" fmla="*/ 40 h 41"/>
                <a:gd name="T16" fmla="*/ 7 w 11"/>
                <a:gd name="T17" fmla="*/ 36 h 41"/>
                <a:gd name="T18" fmla="*/ 5 w 11"/>
                <a:gd name="T19" fmla="*/ 32 h 41"/>
                <a:gd name="T20" fmla="*/ 6 w 11"/>
                <a:gd name="T21" fmla="*/ 30 h 41"/>
                <a:gd name="T22" fmla="*/ 9 w 11"/>
                <a:gd name="T23" fmla="*/ 30 h 41"/>
                <a:gd name="T24" fmla="*/ 10 w 11"/>
                <a:gd name="T25" fmla="*/ 29 h 41"/>
                <a:gd name="T26" fmla="*/ 11 w 11"/>
                <a:gd name="T27" fmla="*/ 24 h 41"/>
                <a:gd name="T28" fmla="*/ 7 w 11"/>
                <a:gd name="T29" fmla="*/ 19 h 41"/>
                <a:gd name="T30" fmla="*/ 10 w 11"/>
                <a:gd name="T31" fmla="*/ 12 h 41"/>
                <a:gd name="T32" fmla="*/ 9 w 11"/>
                <a:gd name="T33" fmla="*/ 5 h 41"/>
                <a:gd name="T34" fmla="*/ 6 w 11"/>
                <a:gd name="T35" fmla="*/ 0 h 41"/>
                <a:gd name="T36" fmla="*/ 2 w 11"/>
                <a:gd name="T37" fmla="*/ 2 h 41"/>
                <a:gd name="T38" fmla="*/ 2 w 11"/>
                <a:gd name="T39" fmla="*/ 2 h 41"/>
                <a:gd name="T40" fmla="*/ 2 w 11"/>
                <a:gd name="T41"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41">
                  <a:moveTo>
                    <a:pt x="2" y="9"/>
                  </a:moveTo>
                  <a:cubicBezTo>
                    <a:pt x="2" y="10"/>
                    <a:pt x="3" y="11"/>
                    <a:pt x="3" y="12"/>
                  </a:cubicBezTo>
                  <a:cubicBezTo>
                    <a:pt x="3" y="14"/>
                    <a:pt x="2" y="15"/>
                    <a:pt x="1" y="17"/>
                  </a:cubicBezTo>
                  <a:cubicBezTo>
                    <a:pt x="1" y="20"/>
                    <a:pt x="2" y="22"/>
                    <a:pt x="2" y="26"/>
                  </a:cubicBezTo>
                  <a:cubicBezTo>
                    <a:pt x="2" y="27"/>
                    <a:pt x="2" y="28"/>
                    <a:pt x="2" y="29"/>
                  </a:cubicBezTo>
                  <a:cubicBezTo>
                    <a:pt x="2" y="30"/>
                    <a:pt x="2" y="31"/>
                    <a:pt x="2" y="32"/>
                  </a:cubicBezTo>
                  <a:cubicBezTo>
                    <a:pt x="3" y="35"/>
                    <a:pt x="0" y="37"/>
                    <a:pt x="3" y="40"/>
                  </a:cubicBezTo>
                  <a:cubicBezTo>
                    <a:pt x="4" y="40"/>
                    <a:pt x="7" y="41"/>
                    <a:pt x="8" y="40"/>
                  </a:cubicBezTo>
                  <a:cubicBezTo>
                    <a:pt x="8" y="39"/>
                    <a:pt x="7" y="37"/>
                    <a:pt x="7" y="36"/>
                  </a:cubicBezTo>
                  <a:cubicBezTo>
                    <a:pt x="6" y="35"/>
                    <a:pt x="5" y="34"/>
                    <a:pt x="5" y="32"/>
                  </a:cubicBezTo>
                  <a:cubicBezTo>
                    <a:pt x="5" y="31"/>
                    <a:pt x="5" y="31"/>
                    <a:pt x="6" y="30"/>
                  </a:cubicBezTo>
                  <a:cubicBezTo>
                    <a:pt x="7" y="29"/>
                    <a:pt x="8" y="30"/>
                    <a:pt x="9" y="30"/>
                  </a:cubicBezTo>
                  <a:cubicBezTo>
                    <a:pt x="10" y="29"/>
                    <a:pt x="10" y="30"/>
                    <a:pt x="10" y="29"/>
                  </a:cubicBezTo>
                  <a:cubicBezTo>
                    <a:pt x="11" y="28"/>
                    <a:pt x="11" y="25"/>
                    <a:pt x="11" y="24"/>
                  </a:cubicBezTo>
                  <a:cubicBezTo>
                    <a:pt x="10" y="22"/>
                    <a:pt x="8" y="21"/>
                    <a:pt x="7" y="19"/>
                  </a:cubicBezTo>
                  <a:cubicBezTo>
                    <a:pt x="7" y="16"/>
                    <a:pt x="10" y="15"/>
                    <a:pt x="10" y="12"/>
                  </a:cubicBezTo>
                  <a:cubicBezTo>
                    <a:pt x="10" y="10"/>
                    <a:pt x="10" y="7"/>
                    <a:pt x="9" y="5"/>
                  </a:cubicBezTo>
                  <a:cubicBezTo>
                    <a:pt x="9" y="3"/>
                    <a:pt x="8" y="1"/>
                    <a:pt x="6" y="0"/>
                  </a:cubicBezTo>
                  <a:cubicBezTo>
                    <a:pt x="5" y="0"/>
                    <a:pt x="3" y="1"/>
                    <a:pt x="2" y="2"/>
                  </a:cubicBezTo>
                  <a:cubicBezTo>
                    <a:pt x="2" y="2"/>
                    <a:pt x="2" y="2"/>
                    <a:pt x="2" y="2"/>
                  </a:cubicBezTo>
                  <a:cubicBezTo>
                    <a:pt x="0" y="2"/>
                    <a:pt x="1" y="8"/>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9" name="Freeform 39"/>
            <p:cNvSpPr>
              <a:spLocks/>
            </p:cNvSpPr>
            <p:nvPr/>
          </p:nvSpPr>
          <p:spPr bwMode="auto">
            <a:xfrm>
              <a:off x="2127250" y="1127126"/>
              <a:ext cx="280988" cy="142875"/>
            </a:xfrm>
            <a:custGeom>
              <a:avLst/>
              <a:gdLst>
                <a:gd name="T0" fmla="*/ 2 w 75"/>
                <a:gd name="T1" fmla="*/ 18 h 38"/>
                <a:gd name="T2" fmla="*/ 5 w 75"/>
                <a:gd name="T3" fmla="*/ 19 h 38"/>
                <a:gd name="T4" fmla="*/ 6 w 75"/>
                <a:gd name="T5" fmla="*/ 22 h 38"/>
                <a:gd name="T6" fmla="*/ 11 w 75"/>
                <a:gd name="T7" fmla="*/ 22 h 38"/>
                <a:gd name="T8" fmla="*/ 17 w 75"/>
                <a:gd name="T9" fmla="*/ 19 h 38"/>
                <a:gd name="T10" fmla="*/ 23 w 75"/>
                <a:gd name="T11" fmla="*/ 23 h 38"/>
                <a:gd name="T12" fmla="*/ 14 w 75"/>
                <a:gd name="T13" fmla="*/ 26 h 38"/>
                <a:gd name="T14" fmla="*/ 16 w 75"/>
                <a:gd name="T15" fmla="*/ 29 h 38"/>
                <a:gd name="T16" fmla="*/ 17 w 75"/>
                <a:gd name="T17" fmla="*/ 32 h 38"/>
                <a:gd name="T18" fmla="*/ 19 w 75"/>
                <a:gd name="T19" fmla="*/ 35 h 38"/>
                <a:gd name="T20" fmla="*/ 25 w 75"/>
                <a:gd name="T21" fmla="*/ 37 h 38"/>
                <a:gd name="T22" fmla="*/ 28 w 75"/>
                <a:gd name="T23" fmla="*/ 33 h 38"/>
                <a:gd name="T24" fmla="*/ 33 w 75"/>
                <a:gd name="T25" fmla="*/ 29 h 38"/>
                <a:gd name="T26" fmla="*/ 37 w 75"/>
                <a:gd name="T27" fmla="*/ 25 h 38"/>
                <a:gd name="T28" fmla="*/ 42 w 75"/>
                <a:gd name="T29" fmla="*/ 23 h 38"/>
                <a:gd name="T30" fmla="*/ 45 w 75"/>
                <a:gd name="T31" fmla="*/ 19 h 38"/>
                <a:gd name="T32" fmla="*/ 43 w 75"/>
                <a:gd name="T33" fmla="*/ 17 h 38"/>
                <a:gd name="T34" fmla="*/ 39 w 75"/>
                <a:gd name="T35" fmla="*/ 14 h 38"/>
                <a:gd name="T36" fmla="*/ 42 w 75"/>
                <a:gd name="T37" fmla="*/ 11 h 38"/>
                <a:gd name="T38" fmla="*/ 49 w 75"/>
                <a:gd name="T39" fmla="*/ 12 h 38"/>
                <a:gd name="T40" fmla="*/ 51 w 75"/>
                <a:gd name="T41" fmla="*/ 14 h 38"/>
                <a:gd name="T42" fmla="*/ 55 w 75"/>
                <a:gd name="T43" fmla="*/ 14 h 38"/>
                <a:gd name="T44" fmla="*/ 58 w 75"/>
                <a:gd name="T45" fmla="*/ 14 h 38"/>
                <a:gd name="T46" fmla="*/ 62 w 75"/>
                <a:gd name="T47" fmla="*/ 14 h 38"/>
                <a:gd name="T48" fmla="*/ 68 w 75"/>
                <a:gd name="T49" fmla="*/ 12 h 38"/>
                <a:gd name="T50" fmla="*/ 74 w 75"/>
                <a:gd name="T51" fmla="*/ 9 h 38"/>
                <a:gd name="T52" fmla="*/ 72 w 75"/>
                <a:gd name="T53" fmla="*/ 4 h 38"/>
                <a:gd name="T54" fmla="*/ 68 w 75"/>
                <a:gd name="T55" fmla="*/ 1 h 38"/>
                <a:gd name="T56" fmla="*/ 59 w 75"/>
                <a:gd name="T57" fmla="*/ 2 h 38"/>
                <a:gd name="T58" fmla="*/ 58 w 75"/>
                <a:gd name="T59" fmla="*/ 1 h 38"/>
                <a:gd name="T60" fmla="*/ 52 w 75"/>
                <a:gd name="T61" fmla="*/ 1 h 38"/>
                <a:gd name="T62" fmla="*/ 46 w 75"/>
                <a:gd name="T63" fmla="*/ 1 h 38"/>
                <a:gd name="T64" fmla="*/ 38 w 75"/>
                <a:gd name="T65" fmla="*/ 2 h 38"/>
                <a:gd name="T66" fmla="*/ 35 w 75"/>
                <a:gd name="T67" fmla="*/ 6 h 38"/>
                <a:gd name="T68" fmla="*/ 34 w 75"/>
                <a:gd name="T69" fmla="*/ 11 h 38"/>
                <a:gd name="T70" fmla="*/ 32 w 75"/>
                <a:gd name="T71" fmla="*/ 11 h 38"/>
                <a:gd name="T72" fmla="*/ 31 w 75"/>
                <a:gd name="T73" fmla="*/ 7 h 38"/>
                <a:gd name="T74" fmla="*/ 27 w 75"/>
                <a:gd name="T75" fmla="*/ 6 h 38"/>
                <a:gd name="T76" fmla="*/ 25 w 75"/>
                <a:gd name="T77" fmla="*/ 5 h 38"/>
                <a:gd name="T78" fmla="*/ 23 w 75"/>
                <a:gd name="T79" fmla="*/ 9 h 38"/>
                <a:gd name="T80" fmla="*/ 24 w 75"/>
                <a:gd name="T81" fmla="*/ 11 h 38"/>
                <a:gd name="T82" fmla="*/ 21 w 75"/>
                <a:gd name="T83" fmla="*/ 11 h 38"/>
                <a:gd name="T84" fmla="*/ 18 w 75"/>
                <a:gd name="T85" fmla="*/ 7 h 38"/>
                <a:gd name="T86" fmla="*/ 14 w 75"/>
                <a:gd name="T87" fmla="*/ 10 h 38"/>
                <a:gd name="T88" fmla="*/ 10 w 75"/>
                <a:gd name="T89" fmla="*/ 6 h 38"/>
                <a:gd name="T90" fmla="*/ 4 w 75"/>
                <a:gd name="T91" fmla="*/ 7 h 38"/>
                <a:gd name="T92" fmla="*/ 1 w 75"/>
                <a:gd name="T93" fmla="*/ 8 h 38"/>
                <a:gd name="T94" fmla="*/ 1 w 75"/>
                <a:gd name="T95" fmla="*/ 12 h 38"/>
                <a:gd name="T96" fmla="*/ 2 w 75"/>
                <a:gd name="T97"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 h="38">
                  <a:moveTo>
                    <a:pt x="2" y="18"/>
                  </a:moveTo>
                  <a:cubicBezTo>
                    <a:pt x="3" y="19"/>
                    <a:pt x="4" y="18"/>
                    <a:pt x="5" y="19"/>
                  </a:cubicBezTo>
                  <a:cubicBezTo>
                    <a:pt x="6" y="20"/>
                    <a:pt x="5" y="21"/>
                    <a:pt x="6" y="22"/>
                  </a:cubicBezTo>
                  <a:cubicBezTo>
                    <a:pt x="7" y="23"/>
                    <a:pt x="10" y="22"/>
                    <a:pt x="11" y="22"/>
                  </a:cubicBezTo>
                  <a:cubicBezTo>
                    <a:pt x="14" y="22"/>
                    <a:pt x="14" y="19"/>
                    <a:pt x="17" y="19"/>
                  </a:cubicBezTo>
                  <a:cubicBezTo>
                    <a:pt x="18" y="19"/>
                    <a:pt x="27" y="20"/>
                    <a:pt x="23" y="23"/>
                  </a:cubicBezTo>
                  <a:cubicBezTo>
                    <a:pt x="21" y="24"/>
                    <a:pt x="14" y="22"/>
                    <a:pt x="14" y="26"/>
                  </a:cubicBezTo>
                  <a:cubicBezTo>
                    <a:pt x="15" y="27"/>
                    <a:pt x="16" y="28"/>
                    <a:pt x="16" y="29"/>
                  </a:cubicBezTo>
                  <a:cubicBezTo>
                    <a:pt x="17" y="30"/>
                    <a:pt x="16" y="31"/>
                    <a:pt x="17" y="32"/>
                  </a:cubicBezTo>
                  <a:cubicBezTo>
                    <a:pt x="17" y="33"/>
                    <a:pt x="18" y="34"/>
                    <a:pt x="19" y="35"/>
                  </a:cubicBezTo>
                  <a:cubicBezTo>
                    <a:pt x="21" y="36"/>
                    <a:pt x="23" y="38"/>
                    <a:pt x="25" y="37"/>
                  </a:cubicBezTo>
                  <a:cubicBezTo>
                    <a:pt x="26" y="36"/>
                    <a:pt x="27" y="34"/>
                    <a:pt x="28" y="33"/>
                  </a:cubicBezTo>
                  <a:cubicBezTo>
                    <a:pt x="30" y="32"/>
                    <a:pt x="32" y="30"/>
                    <a:pt x="33" y="29"/>
                  </a:cubicBezTo>
                  <a:cubicBezTo>
                    <a:pt x="34" y="27"/>
                    <a:pt x="35" y="25"/>
                    <a:pt x="37" y="25"/>
                  </a:cubicBezTo>
                  <a:cubicBezTo>
                    <a:pt x="39" y="24"/>
                    <a:pt x="40" y="24"/>
                    <a:pt x="42" y="23"/>
                  </a:cubicBezTo>
                  <a:cubicBezTo>
                    <a:pt x="43" y="22"/>
                    <a:pt x="45" y="20"/>
                    <a:pt x="45" y="19"/>
                  </a:cubicBezTo>
                  <a:cubicBezTo>
                    <a:pt x="45" y="17"/>
                    <a:pt x="45" y="17"/>
                    <a:pt x="43" y="17"/>
                  </a:cubicBezTo>
                  <a:cubicBezTo>
                    <a:pt x="41" y="17"/>
                    <a:pt x="40" y="16"/>
                    <a:pt x="39" y="14"/>
                  </a:cubicBezTo>
                  <a:cubicBezTo>
                    <a:pt x="38" y="12"/>
                    <a:pt x="40" y="12"/>
                    <a:pt x="42" y="11"/>
                  </a:cubicBezTo>
                  <a:cubicBezTo>
                    <a:pt x="44" y="11"/>
                    <a:pt x="48" y="11"/>
                    <a:pt x="49" y="12"/>
                  </a:cubicBezTo>
                  <a:cubicBezTo>
                    <a:pt x="50" y="13"/>
                    <a:pt x="49" y="14"/>
                    <a:pt x="51" y="14"/>
                  </a:cubicBezTo>
                  <a:cubicBezTo>
                    <a:pt x="52" y="14"/>
                    <a:pt x="54" y="13"/>
                    <a:pt x="55" y="14"/>
                  </a:cubicBezTo>
                  <a:cubicBezTo>
                    <a:pt x="56" y="14"/>
                    <a:pt x="57" y="14"/>
                    <a:pt x="58" y="14"/>
                  </a:cubicBezTo>
                  <a:cubicBezTo>
                    <a:pt x="59" y="14"/>
                    <a:pt x="61" y="14"/>
                    <a:pt x="62" y="14"/>
                  </a:cubicBezTo>
                  <a:cubicBezTo>
                    <a:pt x="64" y="13"/>
                    <a:pt x="66" y="12"/>
                    <a:pt x="68" y="12"/>
                  </a:cubicBezTo>
                  <a:cubicBezTo>
                    <a:pt x="71" y="12"/>
                    <a:pt x="72" y="12"/>
                    <a:pt x="74" y="9"/>
                  </a:cubicBezTo>
                  <a:cubicBezTo>
                    <a:pt x="75" y="7"/>
                    <a:pt x="74" y="5"/>
                    <a:pt x="72" y="4"/>
                  </a:cubicBezTo>
                  <a:cubicBezTo>
                    <a:pt x="71" y="2"/>
                    <a:pt x="70" y="1"/>
                    <a:pt x="68" y="1"/>
                  </a:cubicBezTo>
                  <a:cubicBezTo>
                    <a:pt x="65" y="1"/>
                    <a:pt x="62" y="2"/>
                    <a:pt x="59" y="2"/>
                  </a:cubicBezTo>
                  <a:cubicBezTo>
                    <a:pt x="59" y="1"/>
                    <a:pt x="58" y="1"/>
                    <a:pt x="58" y="1"/>
                  </a:cubicBezTo>
                  <a:cubicBezTo>
                    <a:pt x="56" y="1"/>
                    <a:pt x="54" y="1"/>
                    <a:pt x="52" y="1"/>
                  </a:cubicBezTo>
                  <a:cubicBezTo>
                    <a:pt x="50" y="1"/>
                    <a:pt x="48" y="1"/>
                    <a:pt x="46" y="1"/>
                  </a:cubicBezTo>
                  <a:cubicBezTo>
                    <a:pt x="43" y="1"/>
                    <a:pt x="40" y="0"/>
                    <a:pt x="38" y="2"/>
                  </a:cubicBezTo>
                  <a:cubicBezTo>
                    <a:pt x="36" y="3"/>
                    <a:pt x="35" y="4"/>
                    <a:pt x="35" y="6"/>
                  </a:cubicBezTo>
                  <a:cubicBezTo>
                    <a:pt x="35" y="8"/>
                    <a:pt x="36" y="9"/>
                    <a:pt x="34" y="11"/>
                  </a:cubicBezTo>
                  <a:cubicBezTo>
                    <a:pt x="33" y="11"/>
                    <a:pt x="33" y="11"/>
                    <a:pt x="32" y="11"/>
                  </a:cubicBezTo>
                  <a:cubicBezTo>
                    <a:pt x="33" y="9"/>
                    <a:pt x="33" y="7"/>
                    <a:pt x="31" y="7"/>
                  </a:cubicBezTo>
                  <a:cubicBezTo>
                    <a:pt x="30" y="6"/>
                    <a:pt x="28" y="7"/>
                    <a:pt x="27" y="6"/>
                  </a:cubicBezTo>
                  <a:cubicBezTo>
                    <a:pt x="26" y="6"/>
                    <a:pt x="27" y="6"/>
                    <a:pt x="25" y="5"/>
                  </a:cubicBezTo>
                  <a:cubicBezTo>
                    <a:pt x="23" y="5"/>
                    <a:pt x="22" y="7"/>
                    <a:pt x="23" y="9"/>
                  </a:cubicBezTo>
                  <a:cubicBezTo>
                    <a:pt x="23" y="9"/>
                    <a:pt x="24" y="10"/>
                    <a:pt x="24" y="11"/>
                  </a:cubicBezTo>
                  <a:cubicBezTo>
                    <a:pt x="24" y="11"/>
                    <a:pt x="22" y="12"/>
                    <a:pt x="21" y="11"/>
                  </a:cubicBezTo>
                  <a:cubicBezTo>
                    <a:pt x="19" y="11"/>
                    <a:pt x="20" y="8"/>
                    <a:pt x="18" y="7"/>
                  </a:cubicBezTo>
                  <a:cubicBezTo>
                    <a:pt x="16" y="5"/>
                    <a:pt x="15" y="9"/>
                    <a:pt x="14" y="10"/>
                  </a:cubicBezTo>
                  <a:cubicBezTo>
                    <a:pt x="11" y="12"/>
                    <a:pt x="11" y="8"/>
                    <a:pt x="10" y="6"/>
                  </a:cubicBezTo>
                  <a:cubicBezTo>
                    <a:pt x="8" y="5"/>
                    <a:pt x="6" y="7"/>
                    <a:pt x="4" y="7"/>
                  </a:cubicBezTo>
                  <a:cubicBezTo>
                    <a:pt x="3" y="7"/>
                    <a:pt x="2" y="7"/>
                    <a:pt x="1" y="8"/>
                  </a:cubicBezTo>
                  <a:cubicBezTo>
                    <a:pt x="0" y="9"/>
                    <a:pt x="1" y="10"/>
                    <a:pt x="1" y="12"/>
                  </a:cubicBezTo>
                  <a:cubicBezTo>
                    <a:pt x="1" y="13"/>
                    <a:pt x="1" y="16"/>
                    <a:pt x="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0" name="Freeform 40"/>
            <p:cNvSpPr>
              <a:spLocks/>
            </p:cNvSpPr>
            <p:nvPr/>
          </p:nvSpPr>
          <p:spPr bwMode="auto">
            <a:xfrm>
              <a:off x="2862263" y="1250951"/>
              <a:ext cx="307975" cy="219075"/>
            </a:xfrm>
            <a:custGeom>
              <a:avLst/>
              <a:gdLst>
                <a:gd name="T0" fmla="*/ 2 w 82"/>
                <a:gd name="T1" fmla="*/ 49 h 58"/>
                <a:gd name="T2" fmla="*/ 2 w 82"/>
                <a:gd name="T3" fmla="*/ 51 h 58"/>
                <a:gd name="T4" fmla="*/ 8 w 82"/>
                <a:gd name="T5" fmla="*/ 53 h 58"/>
                <a:gd name="T6" fmla="*/ 13 w 82"/>
                <a:gd name="T7" fmla="*/ 55 h 58"/>
                <a:gd name="T8" fmla="*/ 14 w 82"/>
                <a:gd name="T9" fmla="*/ 58 h 58"/>
                <a:gd name="T10" fmla="*/ 19 w 82"/>
                <a:gd name="T11" fmla="*/ 58 h 58"/>
                <a:gd name="T12" fmla="*/ 21 w 82"/>
                <a:gd name="T13" fmla="*/ 52 h 58"/>
                <a:gd name="T14" fmla="*/ 19 w 82"/>
                <a:gd name="T15" fmla="*/ 46 h 58"/>
                <a:gd name="T16" fmla="*/ 19 w 82"/>
                <a:gd name="T17" fmla="*/ 42 h 58"/>
                <a:gd name="T18" fmla="*/ 26 w 82"/>
                <a:gd name="T19" fmla="*/ 34 h 58"/>
                <a:gd name="T20" fmla="*/ 28 w 82"/>
                <a:gd name="T21" fmla="*/ 30 h 58"/>
                <a:gd name="T22" fmla="*/ 32 w 82"/>
                <a:gd name="T23" fmla="*/ 25 h 58"/>
                <a:gd name="T24" fmla="*/ 43 w 82"/>
                <a:gd name="T25" fmla="*/ 18 h 58"/>
                <a:gd name="T26" fmla="*/ 49 w 82"/>
                <a:gd name="T27" fmla="*/ 15 h 58"/>
                <a:gd name="T28" fmla="*/ 56 w 82"/>
                <a:gd name="T29" fmla="*/ 15 h 58"/>
                <a:gd name="T30" fmla="*/ 75 w 82"/>
                <a:gd name="T31" fmla="*/ 9 h 58"/>
                <a:gd name="T32" fmla="*/ 80 w 82"/>
                <a:gd name="T33" fmla="*/ 7 h 58"/>
                <a:gd name="T34" fmla="*/ 77 w 82"/>
                <a:gd name="T35" fmla="*/ 2 h 58"/>
                <a:gd name="T36" fmla="*/ 65 w 82"/>
                <a:gd name="T37" fmla="*/ 7 h 58"/>
                <a:gd name="T38" fmla="*/ 62 w 82"/>
                <a:gd name="T39" fmla="*/ 8 h 58"/>
                <a:gd name="T40" fmla="*/ 48 w 82"/>
                <a:gd name="T41" fmla="*/ 8 h 58"/>
                <a:gd name="T42" fmla="*/ 35 w 82"/>
                <a:gd name="T43" fmla="*/ 12 h 58"/>
                <a:gd name="T44" fmla="*/ 29 w 82"/>
                <a:gd name="T45" fmla="*/ 17 h 58"/>
                <a:gd name="T46" fmla="*/ 19 w 82"/>
                <a:gd name="T47" fmla="*/ 24 h 58"/>
                <a:gd name="T48" fmla="*/ 13 w 82"/>
                <a:gd name="T49" fmla="*/ 29 h 58"/>
                <a:gd name="T50" fmla="*/ 12 w 82"/>
                <a:gd name="T51" fmla="*/ 33 h 58"/>
                <a:gd name="T52" fmla="*/ 10 w 82"/>
                <a:gd name="T53" fmla="*/ 36 h 58"/>
                <a:gd name="T54" fmla="*/ 11 w 82"/>
                <a:gd name="T55" fmla="*/ 35 h 58"/>
                <a:gd name="T56" fmla="*/ 8 w 82"/>
                <a:gd name="T57" fmla="*/ 36 h 58"/>
                <a:gd name="T58" fmla="*/ 4 w 82"/>
                <a:gd name="T59" fmla="*/ 39 h 58"/>
                <a:gd name="T60" fmla="*/ 3 w 82"/>
                <a:gd name="T61" fmla="*/ 42 h 58"/>
                <a:gd name="T62" fmla="*/ 1 w 82"/>
                <a:gd name="T63" fmla="*/ 44 h 58"/>
                <a:gd name="T64" fmla="*/ 0 w 82"/>
                <a:gd name="T65" fmla="*/ 47 h 58"/>
                <a:gd name="T66" fmla="*/ 2 w 82"/>
                <a:gd name="T67"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58">
                  <a:moveTo>
                    <a:pt x="2" y="49"/>
                  </a:moveTo>
                  <a:cubicBezTo>
                    <a:pt x="3" y="50"/>
                    <a:pt x="1" y="50"/>
                    <a:pt x="2" y="51"/>
                  </a:cubicBezTo>
                  <a:cubicBezTo>
                    <a:pt x="2" y="53"/>
                    <a:pt x="7" y="53"/>
                    <a:pt x="8" y="53"/>
                  </a:cubicBezTo>
                  <a:cubicBezTo>
                    <a:pt x="10" y="53"/>
                    <a:pt x="13" y="52"/>
                    <a:pt x="13" y="55"/>
                  </a:cubicBezTo>
                  <a:cubicBezTo>
                    <a:pt x="13" y="56"/>
                    <a:pt x="12" y="57"/>
                    <a:pt x="14" y="58"/>
                  </a:cubicBezTo>
                  <a:cubicBezTo>
                    <a:pt x="15" y="58"/>
                    <a:pt x="18" y="58"/>
                    <a:pt x="19" y="58"/>
                  </a:cubicBezTo>
                  <a:cubicBezTo>
                    <a:pt x="21" y="57"/>
                    <a:pt x="22" y="54"/>
                    <a:pt x="21" y="52"/>
                  </a:cubicBezTo>
                  <a:cubicBezTo>
                    <a:pt x="21" y="50"/>
                    <a:pt x="20" y="48"/>
                    <a:pt x="19" y="46"/>
                  </a:cubicBezTo>
                  <a:cubicBezTo>
                    <a:pt x="18" y="45"/>
                    <a:pt x="18" y="44"/>
                    <a:pt x="19" y="42"/>
                  </a:cubicBezTo>
                  <a:cubicBezTo>
                    <a:pt x="21" y="39"/>
                    <a:pt x="24" y="37"/>
                    <a:pt x="26" y="34"/>
                  </a:cubicBezTo>
                  <a:cubicBezTo>
                    <a:pt x="27" y="33"/>
                    <a:pt x="27" y="31"/>
                    <a:pt x="28" y="30"/>
                  </a:cubicBezTo>
                  <a:cubicBezTo>
                    <a:pt x="29" y="28"/>
                    <a:pt x="30" y="26"/>
                    <a:pt x="32" y="25"/>
                  </a:cubicBezTo>
                  <a:cubicBezTo>
                    <a:pt x="35" y="22"/>
                    <a:pt x="39" y="20"/>
                    <a:pt x="43" y="18"/>
                  </a:cubicBezTo>
                  <a:cubicBezTo>
                    <a:pt x="45" y="17"/>
                    <a:pt x="47" y="16"/>
                    <a:pt x="49" y="15"/>
                  </a:cubicBezTo>
                  <a:cubicBezTo>
                    <a:pt x="51" y="14"/>
                    <a:pt x="54" y="15"/>
                    <a:pt x="56" y="15"/>
                  </a:cubicBezTo>
                  <a:cubicBezTo>
                    <a:pt x="63" y="14"/>
                    <a:pt x="69" y="11"/>
                    <a:pt x="75" y="9"/>
                  </a:cubicBezTo>
                  <a:cubicBezTo>
                    <a:pt x="76" y="9"/>
                    <a:pt x="79" y="9"/>
                    <a:pt x="80" y="7"/>
                  </a:cubicBezTo>
                  <a:cubicBezTo>
                    <a:pt x="82" y="5"/>
                    <a:pt x="79" y="3"/>
                    <a:pt x="77" y="2"/>
                  </a:cubicBezTo>
                  <a:cubicBezTo>
                    <a:pt x="71" y="0"/>
                    <a:pt x="69" y="4"/>
                    <a:pt x="65" y="7"/>
                  </a:cubicBezTo>
                  <a:cubicBezTo>
                    <a:pt x="64" y="7"/>
                    <a:pt x="63" y="8"/>
                    <a:pt x="62" y="8"/>
                  </a:cubicBezTo>
                  <a:cubicBezTo>
                    <a:pt x="57" y="8"/>
                    <a:pt x="53" y="7"/>
                    <a:pt x="48" y="8"/>
                  </a:cubicBezTo>
                  <a:cubicBezTo>
                    <a:pt x="44" y="9"/>
                    <a:pt x="39" y="10"/>
                    <a:pt x="35" y="12"/>
                  </a:cubicBezTo>
                  <a:cubicBezTo>
                    <a:pt x="32" y="13"/>
                    <a:pt x="30" y="14"/>
                    <a:pt x="29" y="17"/>
                  </a:cubicBezTo>
                  <a:cubicBezTo>
                    <a:pt x="26" y="21"/>
                    <a:pt x="23" y="22"/>
                    <a:pt x="19" y="24"/>
                  </a:cubicBezTo>
                  <a:cubicBezTo>
                    <a:pt x="17" y="26"/>
                    <a:pt x="15" y="27"/>
                    <a:pt x="13" y="29"/>
                  </a:cubicBezTo>
                  <a:cubicBezTo>
                    <a:pt x="12" y="30"/>
                    <a:pt x="13" y="31"/>
                    <a:pt x="12" y="33"/>
                  </a:cubicBezTo>
                  <a:cubicBezTo>
                    <a:pt x="12" y="34"/>
                    <a:pt x="12" y="35"/>
                    <a:pt x="10" y="36"/>
                  </a:cubicBezTo>
                  <a:cubicBezTo>
                    <a:pt x="11" y="35"/>
                    <a:pt x="11" y="35"/>
                    <a:pt x="11" y="35"/>
                  </a:cubicBezTo>
                  <a:cubicBezTo>
                    <a:pt x="10" y="34"/>
                    <a:pt x="9" y="35"/>
                    <a:pt x="8" y="36"/>
                  </a:cubicBezTo>
                  <a:cubicBezTo>
                    <a:pt x="6" y="37"/>
                    <a:pt x="5" y="37"/>
                    <a:pt x="4" y="39"/>
                  </a:cubicBezTo>
                  <a:cubicBezTo>
                    <a:pt x="4" y="40"/>
                    <a:pt x="4" y="41"/>
                    <a:pt x="3" y="42"/>
                  </a:cubicBezTo>
                  <a:cubicBezTo>
                    <a:pt x="2" y="43"/>
                    <a:pt x="2" y="43"/>
                    <a:pt x="1" y="44"/>
                  </a:cubicBezTo>
                  <a:cubicBezTo>
                    <a:pt x="1" y="45"/>
                    <a:pt x="0" y="46"/>
                    <a:pt x="0" y="47"/>
                  </a:cubicBezTo>
                  <a:cubicBezTo>
                    <a:pt x="1" y="48"/>
                    <a:pt x="2" y="47"/>
                    <a:pt x="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1" name="Freeform 41"/>
            <p:cNvSpPr>
              <a:spLocks/>
            </p:cNvSpPr>
            <p:nvPr/>
          </p:nvSpPr>
          <p:spPr bwMode="auto">
            <a:xfrm>
              <a:off x="1736725" y="1887538"/>
              <a:ext cx="77788" cy="85725"/>
            </a:xfrm>
            <a:custGeom>
              <a:avLst/>
              <a:gdLst>
                <a:gd name="T0" fmla="*/ 3 w 21"/>
                <a:gd name="T1" fmla="*/ 17 h 23"/>
                <a:gd name="T2" fmla="*/ 3 w 21"/>
                <a:gd name="T3" fmla="*/ 22 h 23"/>
                <a:gd name="T4" fmla="*/ 15 w 21"/>
                <a:gd name="T5" fmla="*/ 18 h 23"/>
                <a:gd name="T6" fmla="*/ 19 w 21"/>
                <a:gd name="T7" fmla="*/ 15 h 23"/>
                <a:gd name="T8" fmla="*/ 20 w 21"/>
                <a:gd name="T9" fmla="*/ 11 h 23"/>
                <a:gd name="T10" fmla="*/ 20 w 21"/>
                <a:gd name="T11" fmla="*/ 9 h 23"/>
                <a:gd name="T12" fmla="*/ 19 w 21"/>
                <a:gd name="T13" fmla="*/ 8 h 23"/>
                <a:gd name="T14" fmla="*/ 20 w 21"/>
                <a:gd name="T15" fmla="*/ 5 h 23"/>
                <a:gd name="T16" fmla="*/ 20 w 21"/>
                <a:gd name="T17" fmla="*/ 2 h 23"/>
                <a:gd name="T18" fmla="*/ 17 w 21"/>
                <a:gd name="T19" fmla="*/ 0 h 23"/>
                <a:gd name="T20" fmla="*/ 18 w 21"/>
                <a:gd name="T21" fmla="*/ 0 h 23"/>
                <a:gd name="T22" fmla="*/ 10 w 21"/>
                <a:gd name="T23" fmla="*/ 1 h 23"/>
                <a:gd name="T24" fmla="*/ 8 w 21"/>
                <a:gd name="T25" fmla="*/ 5 h 23"/>
                <a:gd name="T26" fmla="*/ 6 w 21"/>
                <a:gd name="T27" fmla="*/ 6 h 23"/>
                <a:gd name="T28" fmla="*/ 2 w 21"/>
                <a:gd name="T29" fmla="*/ 6 h 23"/>
                <a:gd name="T30" fmla="*/ 1 w 21"/>
                <a:gd name="T31" fmla="*/ 11 h 23"/>
                <a:gd name="T32" fmla="*/ 1 w 21"/>
                <a:gd name="T33" fmla="*/ 14 h 23"/>
                <a:gd name="T34" fmla="*/ 3 w 21"/>
                <a:gd name="T35"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23">
                  <a:moveTo>
                    <a:pt x="3" y="17"/>
                  </a:moveTo>
                  <a:cubicBezTo>
                    <a:pt x="4" y="19"/>
                    <a:pt x="3" y="20"/>
                    <a:pt x="3" y="22"/>
                  </a:cubicBezTo>
                  <a:cubicBezTo>
                    <a:pt x="7" y="23"/>
                    <a:pt x="11" y="21"/>
                    <a:pt x="15" y="18"/>
                  </a:cubicBezTo>
                  <a:cubicBezTo>
                    <a:pt x="17" y="17"/>
                    <a:pt x="18" y="16"/>
                    <a:pt x="19" y="15"/>
                  </a:cubicBezTo>
                  <a:cubicBezTo>
                    <a:pt x="19" y="14"/>
                    <a:pt x="20" y="12"/>
                    <a:pt x="20" y="11"/>
                  </a:cubicBezTo>
                  <a:cubicBezTo>
                    <a:pt x="21" y="10"/>
                    <a:pt x="21" y="10"/>
                    <a:pt x="20" y="9"/>
                  </a:cubicBezTo>
                  <a:cubicBezTo>
                    <a:pt x="19" y="8"/>
                    <a:pt x="19" y="9"/>
                    <a:pt x="19" y="8"/>
                  </a:cubicBezTo>
                  <a:cubicBezTo>
                    <a:pt x="19" y="7"/>
                    <a:pt x="20" y="6"/>
                    <a:pt x="20" y="5"/>
                  </a:cubicBezTo>
                  <a:cubicBezTo>
                    <a:pt x="20" y="4"/>
                    <a:pt x="20" y="3"/>
                    <a:pt x="20" y="2"/>
                  </a:cubicBezTo>
                  <a:cubicBezTo>
                    <a:pt x="19" y="1"/>
                    <a:pt x="18" y="0"/>
                    <a:pt x="17" y="0"/>
                  </a:cubicBezTo>
                  <a:cubicBezTo>
                    <a:pt x="18" y="0"/>
                    <a:pt x="18" y="0"/>
                    <a:pt x="18" y="0"/>
                  </a:cubicBezTo>
                  <a:cubicBezTo>
                    <a:pt x="15" y="0"/>
                    <a:pt x="13" y="1"/>
                    <a:pt x="10" y="1"/>
                  </a:cubicBezTo>
                  <a:cubicBezTo>
                    <a:pt x="8" y="2"/>
                    <a:pt x="9" y="3"/>
                    <a:pt x="8" y="5"/>
                  </a:cubicBezTo>
                  <a:cubicBezTo>
                    <a:pt x="8" y="6"/>
                    <a:pt x="7" y="6"/>
                    <a:pt x="6" y="6"/>
                  </a:cubicBezTo>
                  <a:cubicBezTo>
                    <a:pt x="4" y="6"/>
                    <a:pt x="4" y="4"/>
                    <a:pt x="2" y="6"/>
                  </a:cubicBezTo>
                  <a:cubicBezTo>
                    <a:pt x="1" y="7"/>
                    <a:pt x="1" y="9"/>
                    <a:pt x="1" y="11"/>
                  </a:cubicBezTo>
                  <a:cubicBezTo>
                    <a:pt x="1" y="12"/>
                    <a:pt x="1" y="13"/>
                    <a:pt x="1" y="14"/>
                  </a:cubicBezTo>
                  <a:cubicBezTo>
                    <a:pt x="0" y="16"/>
                    <a:pt x="2" y="16"/>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2" name="Freeform 42"/>
            <p:cNvSpPr>
              <a:spLocks/>
            </p:cNvSpPr>
            <p:nvPr/>
          </p:nvSpPr>
          <p:spPr bwMode="auto">
            <a:xfrm>
              <a:off x="1814513" y="1804988"/>
              <a:ext cx="136525" cy="206375"/>
            </a:xfrm>
            <a:custGeom>
              <a:avLst/>
              <a:gdLst>
                <a:gd name="T0" fmla="*/ 7 w 36"/>
                <a:gd name="T1" fmla="*/ 21 h 55"/>
                <a:gd name="T2" fmla="*/ 9 w 36"/>
                <a:gd name="T3" fmla="*/ 24 h 55"/>
                <a:gd name="T4" fmla="*/ 12 w 36"/>
                <a:gd name="T5" fmla="*/ 29 h 55"/>
                <a:gd name="T6" fmla="*/ 13 w 36"/>
                <a:gd name="T7" fmla="*/ 34 h 55"/>
                <a:gd name="T8" fmla="*/ 10 w 36"/>
                <a:gd name="T9" fmla="*/ 38 h 55"/>
                <a:gd name="T10" fmla="*/ 8 w 36"/>
                <a:gd name="T11" fmla="*/ 42 h 55"/>
                <a:gd name="T12" fmla="*/ 8 w 36"/>
                <a:gd name="T13" fmla="*/ 46 h 55"/>
                <a:gd name="T14" fmla="*/ 4 w 36"/>
                <a:gd name="T15" fmla="*/ 50 h 55"/>
                <a:gd name="T16" fmla="*/ 15 w 36"/>
                <a:gd name="T17" fmla="*/ 52 h 55"/>
                <a:gd name="T18" fmla="*/ 21 w 36"/>
                <a:gd name="T19" fmla="*/ 49 h 55"/>
                <a:gd name="T20" fmla="*/ 24 w 36"/>
                <a:gd name="T21" fmla="*/ 48 h 55"/>
                <a:gd name="T22" fmla="*/ 31 w 36"/>
                <a:gd name="T23" fmla="*/ 45 h 55"/>
                <a:gd name="T24" fmla="*/ 35 w 36"/>
                <a:gd name="T25" fmla="*/ 41 h 55"/>
                <a:gd name="T26" fmla="*/ 33 w 36"/>
                <a:gd name="T27" fmla="*/ 37 h 55"/>
                <a:gd name="T28" fmla="*/ 27 w 36"/>
                <a:gd name="T29" fmla="*/ 32 h 55"/>
                <a:gd name="T30" fmla="*/ 27 w 36"/>
                <a:gd name="T31" fmla="*/ 29 h 55"/>
                <a:gd name="T32" fmla="*/ 22 w 36"/>
                <a:gd name="T33" fmla="*/ 25 h 55"/>
                <a:gd name="T34" fmla="*/ 16 w 36"/>
                <a:gd name="T35" fmla="*/ 15 h 55"/>
                <a:gd name="T36" fmla="*/ 19 w 36"/>
                <a:gd name="T37" fmla="*/ 10 h 55"/>
                <a:gd name="T38" fmla="*/ 13 w 36"/>
                <a:gd name="T39" fmla="*/ 6 h 55"/>
                <a:gd name="T40" fmla="*/ 10 w 36"/>
                <a:gd name="T41" fmla="*/ 6 h 55"/>
                <a:gd name="T42" fmla="*/ 13 w 36"/>
                <a:gd name="T43" fmla="*/ 3 h 55"/>
                <a:gd name="T44" fmla="*/ 11 w 36"/>
                <a:gd name="T45" fmla="*/ 0 h 55"/>
                <a:gd name="T46" fmla="*/ 11 w 36"/>
                <a:gd name="T47" fmla="*/ 1 h 55"/>
                <a:gd name="T48" fmla="*/ 5 w 36"/>
                <a:gd name="T49" fmla="*/ 4 h 55"/>
                <a:gd name="T50" fmla="*/ 5 w 36"/>
                <a:gd name="T51" fmla="*/ 6 h 55"/>
                <a:gd name="T52" fmla="*/ 1 w 36"/>
                <a:gd name="T53" fmla="*/ 10 h 55"/>
                <a:gd name="T54" fmla="*/ 5 w 36"/>
                <a:gd name="T55" fmla="*/ 19 h 55"/>
                <a:gd name="T56" fmla="*/ 7 w 36"/>
                <a:gd name="T57" fmla="*/ 2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55">
                  <a:moveTo>
                    <a:pt x="7" y="21"/>
                  </a:moveTo>
                  <a:cubicBezTo>
                    <a:pt x="9" y="22"/>
                    <a:pt x="8" y="23"/>
                    <a:pt x="9" y="24"/>
                  </a:cubicBezTo>
                  <a:cubicBezTo>
                    <a:pt x="9" y="26"/>
                    <a:pt x="11" y="27"/>
                    <a:pt x="12" y="29"/>
                  </a:cubicBezTo>
                  <a:cubicBezTo>
                    <a:pt x="13" y="31"/>
                    <a:pt x="13" y="32"/>
                    <a:pt x="13" y="34"/>
                  </a:cubicBezTo>
                  <a:cubicBezTo>
                    <a:pt x="13" y="36"/>
                    <a:pt x="12" y="36"/>
                    <a:pt x="10" y="38"/>
                  </a:cubicBezTo>
                  <a:cubicBezTo>
                    <a:pt x="9" y="39"/>
                    <a:pt x="8" y="40"/>
                    <a:pt x="8" y="42"/>
                  </a:cubicBezTo>
                  <a:cubicBezTo>
                    <a:pt x="8" y="43"/>
                    <a:pt x="9" y="44"/>
                    <a:pt x="8" y="46"/>
                  </a:cubicBezTo>
                  <a:cubicBezTo>
                    <a:pt x="7" y="47"/>
                    <a:pt x="5" y="48"/>
                    <a:pt x="4" y="50"/>
                  </a:cubicBezTo>
                  <a:cubicBezTo>
                    <a:pt x="3" y="55"/>
                    <a:pt x="13" y="52"/>
                    <a:pt x="15" y="52"/>
                  </a:cubicBezTo>
                  <a:cubicBezTo>
                    <a:pt x="17" y="51"/>
                    <a:pt x="19" y="49"/>
                    <a:pt x="21" y="49"/>
                  </a:cubicBezTo>
                  <a:cubicBezTo>
                    <a:pt x="22" y="48"/>
                    <a:pt x="23" y="49"/>
                    <a:pt x="24" y="48"/>
                  </a:cubicBezTo>
                  <a:cubicBezTo>
                    <a:pt x="26" y="47"/>
                    <a:pt x="29" y="46"/>
                    <a:pt x="31" y="45"/>
                  </a:cubicBezTo>
                  <a:cubicBezTo>
                    <a:pt x="33" y="44"/>
                    <a:pt x="34" y="43"/>
                    <a:pt x="35" y="41"/>
                  </a:cubicBezTo>
                  <a:cubicBezTo>
                    <a:pt x="36" y="39"/>
                    <a:pt x="34" y="38"/>
                    <a:pt x="33" y="37"/>
                  </a:cubicBezTo>
                  <a:cubicBezTo>
                    <a:pt x="30" y="35"/>
                    <a:pt x="27" y="36"/>
                    <a:pt x="27" y="32"/>
                  </a:cubicBezTo>
                  <a:cubicBezTo>
                    <a:pt x="26" y="32"/>
                    <a:pt x="27" y="30"/>
                    <a:pt x="27" y="29"/>
                  </a:cubicBezTo>
                  <a:cubicBezTo>
                    <a:pt x="26" y="27"/>
                    <a:pt x="24" y="26"/>
                    <a:pt x="22" y="25"/>
                  </a:cubicBezTo>
                  <a:cubicBezTo>
                    <a:pt x="18" y="24"/>
                    <a:pt x="14" y="19"/>
                    <a:pt x="16" y="15"/>
                  </a:cubicBezTo>
                  <a:cubicBezTo>
                    <a:pt x="17" y="13"/>
                    <a:pt x="19" y="12"/>
                    <a:pt x="19" y="10"/>
                  </a:cubicBezTo>
                  <a:cubicBezTo>
                    <a:pt x="19" y="8"/>
                    <a:pt x="15" y="6"/>
                    <a:pt x="13" y="6"/>
                  </a:cubicBezTo>
                  <a:cubicBezTo>
                    <a:pt x="13" y="6"/>
                    <a:pt x="10" y="7"/>
                    <a:pt x="10" y="6"/>
                  </a:cubicBezTo>
                  <a:cubicBezTo>
                    <a:pt x="9" y="4"/>
                    <a:pt x="13" y="4"/>
                    <a:pt x="13" y="3"/>
                  </a:cubicBezTo>
                  <a:cubicBezTo>
                    <a:pt x="15" y="2"/>
                    <a:pt x="12" y="0"/>
                    <a:pt x="11" y="0"/>
                  </a:cubicBezTo>
                  <a:cubicBezTo>
                    <a:pt x="11" y="0"/>
                    <a:pt x="11" y="0"/>
                    <a:pt x="11" y="1"/>
                  </a:cubicBezTo>
                  <a:cubicBezTo>
                    <a:pt x="8" y="1"/>
                    <a:pt x="6" y="1"/>
                    <a:pt x="5" y="4"/>
                  </a:cubicBezTo>
                  <a:cubicBezTo>
                    <a:pt x="5" y="5"/>
                    <a:pt x="5" y="6"/>
                    <a:pt x="5" y="6"/>
                  </a:cubicBezTo>
                  <a:cubicBezTo>
                    <a:pt x="4" y="8"/>
                    <a:pt x="2" y="8"/>
                    <a:pt x="1" y="10"/>
                  </a:cubicBezTo>
                  <a:cubicBezTo>
                    <a:pt x="0" y="13"/>
                    <a:pt x="3" y="17"/>
                    <a:pt x="5" y="19"/>
                  </a:cubicBezTo>
                  <a:cubicBezTo>
                    <a:pt x="6" y="20"/>
                    <a:pt x="6" y="20"/>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3" name="Freeform 43"/>
            <p:cNvSpPr>
              <a:spLocks/>
            </p:cNvSpPr>
            <p:nvPr/>
          </p:nvSpPr>
          <p:spPr bwMode="auto">
            <a:xfrm>
              <a:off x="2081213" y="21701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4" name="Freeform 44"/>
            <p:cNvSpPr>
              <a:spLocks/>
            </p:cNvSpPr>
            <p:nvPr/>
          </p:nvSpPr>
          <p:spPr bwMode="auto">
            <a:xfrm>
              <a:off x="2066925" y="2170113"/>
              <a:ext cx="41275" cy="74613"/>
            </a:xfrm>
            <a:custGeom>
              <a:avLst/>
              <a:gdLst>
                <a:gd name="T0" fmla="*/ 1 w 11"/>
                <a:gd name="T1" fmla="*/ 9 h 20"/>
                <a:gd name="T2" fmla="*/ 2 w 11"/>
                <a:gd name="T3" fmla="*/ 11 h 20"/>
                <a:gd name="T4" fmla="*/ 2 w 11"/>
                <a:gd name="T5" fmla="*/ 18 h 20"/>
                <a:gd name="T6" fmla="*/ 7 w 11"/>
                <a:gd name="T7" fmla="*/ 19 h 20"/>
                <a:gd name="T8" fmla="*/ 10 w 11"/>
                <a:gd name="T9" fmla="*/ 13 h 20"/>
                <a:gd name="T10" fmla="*/ 8 w 11"/>
                <a:gd name="T11" fmla="*/ 9 h 20"/>
                <a:gd name="T12" fmla="*/ 8 w 11"/>
                <a:gd name="T13" fmla="*/ 5 h 20"/>
                <a:gd name="T14" fmla="*/ 7 w 11"/>
                <a:gd name="T15" fmla="*/ 1 h 20"/>
                <a:gd name="T16" fmla="*/ 4 w 11"/>
                <a:gd name="T17" fmla="*/ 0 h 20"/>
                <a:gd name="T18" fmla="*/ 4 w 11"/>
                <a:gd name="T19" fmla="*/ 0 h 20"/>
                <a:gd name="T20" fmla="*/ 2 w 11"/>
                <a:gd name="T21" fmla="*/ 5 h 20"/>
                <a:gd name="T22" fmla="*/ 2 w 11"/>
                <a:gd name="T23" fmla="*/ 6 h 20"/>
                <a:gd name="T24" fmla="*/ 1 w 11"/>
                <a:gd name="T25"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0">
                  <a:moveTo>
                    <a:pt x="1" y="9"/>
                  </a:moveTo>
                  <a:cubicBezTo>
                    <a:pt x="0" y="10"/>
                    <a:pt x="1" y="10"/>
                    <a:pt x="2" y="11"/>
                  </a:cubicBezTo>
                  <a:cubicBezTo>
                    <a:pt x="3" y="13"/>
                    <a:pt x="1" y="16"/>
                    <a:pt x="2" y="18"/>
                  </a:cubicBezTo>
                  <a:cubicBezTo>
                    <a:pt x="3" y="19"/>
                    <a:pt x="6" y="20"/>
                    <a:pt x="7" y="19"/>
                  </a:cubicBezTo>
                  <a:cubicBezTo>
                    <a:pt x="9" y="17"/>
                    <a:pt x="11" y="15"/>
                    <a:pt x="10" y="13"/>
                  </a:cubicBezTo>
                  <a:cubicBezTo>
                    <a:pt x="9" y="11"/>
                    <a:pt x="8" y="11"/>
                    <a:pt x="8" y="9"/>
                  </a:cubicBezTo>
                  <a:cubicBezTo>
                    <a:pt x="8" y="8"/>
                    <a:pt x="8" y="7"/>
                    <a:pt x="8" y="5"/>
                  </a:cubicBezTo>
                  <a:cubicBezTo>
                    <a:pt x="8" y="3"/>
                    <a:pt x="8" y="2"/>
                    <a:pt x="7" y="1"/>
                  </a:cubicBezTo>
                  <a:cubicBezTo>
                    <a:pt x="6" y="1"/>
                    <a:pt x="5" y="1"/>
                    <a:pt x="4" y="0"/>
                  </a:cubicBezTo>
                  <a:cubicBezTo>
                    <a:pt x="4" y="0"/>
                    <a:pt x="4" y="0"/>
                    <a:pt x="4" y="0"/>
                  </a:cubicBezTo>
                  <a:cubicBezTo>
                    <a:pt x="3" y="0"/>
                    <a:pt x="2" y="4"/>
                    <a:pt x="2" y="5"/>
                  </a:cubicBezTo>
                  <a:cubicBezTo>
                    <a:pt x="2" y="5"/>
                    <a:pt x="3" y="5"/>
                    <a:pt x="2" y="6"/>
                  </a:cubicBezTo>
                  <a:cubicBezTo>
                    <a:pt x="2" y="7"/>
                    <a:pt x="1" y="8"/>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5" name="Freeform 45"/>
            <p:cNvSpPr>
              <a:spLocks/>
            </p:cNvSpPr>
            <p:nvPr/>
          </p:nvSpPr>
          <p:spPr bwMode="auto">
            <a:xfrm>
              <a:off x="2141538" y="2255838"/>
              <a:ext cx="52388" cy="38100"/>
            </a:xfrm>
            <a:custGeom>
              <a:avLst/>
              <a:gdLst>
                <a:gd name="T0" fmla="*/ 7 w 14"/>
                <a:gd name="T1" fmla="*/ 6 h 10"/>
                <a:gd name="T2" fmla="*/ 8 w 14"/>
                <a:gd name="T3" fmla="*/ 7 h 10"/>
                <a:gd name="T4" fmla="*/ 11 w 14"/>
                <a:gd name="T5" fmla="*/ 9 h 10"/>
                <a:gd name="T6" fmla="*/ 13 w 14"/>
                <a:gd name="T7" fmla="*/ 6 h 10"/>
                <a:gd name="T8" fmla="*/ 12 w 14"/>
                <a:gd name="T9" fmla="*/ 2 h 10"/>
                <a:gd name="T10" fmla="*/ 9 w 14"/>
                <a:gd name="T11" fmla="*/ 1 h 10"/>
                <a:gd name="T12" fmla="*/ 8 w 14"/>
                <a:gd name="T13" fmla="*/ 1 h 10"/>
                <a:gd name="T14" fmla="*/ 8 w 14"/>
                <a:gd name="T15" fmla="*/ 1 h 10"/>
                <a:gd name="T16" fmla="*/ 1 w 14"/>
                <a:gd name="T17" fmla="*/ 2 h 10"/>
                <a:gd name="T18" fmla="*/ 3 w 14"/>
                <a:gd name="T19" fmla="*/ 6 h 10"/>
                <a:gd name="T20" fmla="*/ 7 w 14"/>
                <a:gd name="T2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0">
                  <a:moveTo>
                    <a:pt x="7" y="6"/>
                  </a:moveTo>
                  <a:cubicBezTo>
                    <a:pt x="8" y="6"/>
                    <a:pt x="8" y="7"/>
                    <a:pt x="8" y="7"/>
                  </a:cubicBezTo>
                  <a:cubicBezTo>
                    <a:pt x="9" y="9"/>
                    <a:pt x="9" y="10"/>
                    <a:pt x="11" y="9"/>
                  </a:cubicBezTo>
                  <a:cubicBezTo>
                    <a:pt x="12" y="9"/>
                    <a:pt x="13" y="8"/>
                    <a:pt x="13" y="6"/>
                  </a:cubicBezTo>
                  <a:cubicBezTo>
                    <a:pt x="14" y="4"/>
                    <a:pt x="12" y="4"/>
                    <a:pt x="12" y="2"/>
                  </a:cubicBezTo>
                  <a:cubicBezTo>
                    <a:pt x="11" y="1"/>
                    <a:pt x="11" y="1"/>
                    <a:pt x="9" y="1"/>
                  </a:cubicBezTo>
                  <a:cubicBezTo>
                    <a:pt x="9" y="1"/>
                    <a:pt x="8" y="1"/>
                    <a:pt x="8" y="1"/>
                  </a:cubicBezTo>
                  <a:cubicBezTo>
                    <a:pt x="8" y="1"/>
                    <a:pt x="8" y="1"/>
                    <a:pt x="8" y="1"/>
                  </a:cubicBezTo>
                  <a:cubicBezTo>
                    <a:pt x="7" y="0"/>
                    <a:pt x="2" y="1"/>
                    <a:pt x="1" y="2"/>
                  </a:cubicBezTo>
                  <a:cubicBezTo>
                    <a:pt x="0" y="4"/>
                    <a:pt x="2" y="5"/>
                    <a:pt x="3" y="6"/>
                  </a:cubicBezTo>
                  <a:cubicBezTo>
                    <a:pt x="4" y="6"/>
                    <a:pt x="6" y="5"/>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6" name="Freeform 46"/>
            <p:cNvSpPr>
              <a:spLocks/>
            </p:cNvSpPr>
            <p:nvPr/>
          </p:nvSpPr>
          <p:spPr bwMode="auto">
            <a:xfrm>
              <a:off x="839788" y="1079501"/>
              <a:ext cx="746125" cy="774700"/>
            </a:xfrm>
            <a:custGeom>
              <a:avLst/>
              <a:gdLst>
                <a:gd name="T0" fmla="*/ 193 w 199"/>
                <a:gd name="T1" fmla="*/ 104 h 206"/>
                <a:gd name="T2" fmla="*/ 188 w 199"/>
                <a:gd name="T3" fmla="*/ 94 h 206"/>
                <a:gd name="T4" fmla="*/ 183 w 199"/>
                <a:gd name="T5" fmla="*/ 90 h 206"/>
                <a:gd name="T6" fmla="*/ 178 w 199"/>
                <a:gd name="T7" fmla="*/ 81 h 206"/>
                <a:gd name="T8" fmla="*/ 179 w 199"/>
                <a:gd name="T9" fmla="*/ 65 h 206"/>
                <a:gd name="T10" fmla="*/ 173 w 199"/>
                <a:gd name="T11" fmla="*/ 52 h 206"/>
                <a:gd name="T12" fmla="*/ 165 w 199"/>
                <a:gd name="T13" fmla="*/ 47 h 206"/>
                <a:gd name="T14" fmla="*/ 162 w 199"/>
                <a:gd name="T15" fmla="*/ 36 h 206"/>
                <a:gd name="T16" fmla="*/ 148 w 199"/>
                <a:gd name="T17" fmla="*/ 29 h 206"/>
                <a:gd name="T18" fmla="*/ 141 w 199"/>
                <a:gd name="T19" fmla="*/ 14 h 206"/>
                <a:gd name="T20" fmla="*/ 137 w 199"/>
                <a:gd name="T21" fmla="*/ 3 h 206"/>
                <a:gd name="T22" fmla="*/ 127 w 199"/>
                <a:gd name="T23" fmla="*/ 7 h 206"/>
                <a:gd name="T24" fmla="*/ 115 w 199"/>
                <a:gd name="T25" fmla="*/ 2 h 206"/>
                <a:gd name="T26" fmla="*/ 93 w 199"/>
                <a:gd name="T27" fmla="*/ 0 h 206"/>
                <a:gd name="T28" fmla="*/ 85 w 199"/>
                <a:gd name="T29" fmla="*/ 7 h 206"/>
                <a:gd name="T30" fmla="*/ 77 w 199"/>
                <a:gd name="T31" fmla="*/ 14 h 206"/>
                <a:gd name="T32" fmla="*/ 61 w 199"/>
                <a:gd name="T33" fmla="*/ 18 h 206"/>
                <a:gd name="T34" fmla="*/ 41 w 199"/>
                <a:gd name="T35" fmla="*/ 25 h 206"/>
                <a:gd name="T36" fmla="*/ 29 w 199"/>
                <a:gd name="T37" fmla="*/ 29 h 206"/>
                <a:gd name="T38" fmla="*/ 31 w 199"/>
                <a:gd name="T39" fmla="*/ 38 h 206"/>
                <a:gd name="T40" fmla="*/ 12 w 199"/>
                <a:gd name="T41" fmla="*/ 43 h 206"/>
                <a:gd name="T42" fmla="*/ 4 w 199"/>
                <a:gd name="T43" fmla="*/ 46 h 206"/>
                <a:gd name="T44" fmla="*/ 4 w 199"/>
                <a:gd name="T45" fmla="*/ 60 h 206"/>
                <a:gd name="T46" fmla="*/ 30 w 199"/>
                <a:gd name="T47" fmla="*/ 71 h 206"/>
                <a:gd name="T48" fmla="*/ 39 w 199"/>
                <a:gd name="T49" fmla="*/ 80 h 206"/>
                <a:gd name="T50" fmla="*/ 48 w 199"/>
                <a:gd name="T51" fmla="*/ 100 h 206"/>
                <a:gd name="T52" fmla="*/ 48 w 199"/>
                <a:gd name="T53" fmla="*/ 109 h 206"/>
                <a:gd name="T54" fmla="*/ 58 w 199"/>
                <a:gd name="T55" fmla="*/ 108 h 206"/>
                <a:gd name="T56" fmla="*/ 64 w 199"/>
                <a:gd name="T57" fmla="*/ 123 h 206"/>
                <a:gd name="T58" fmla="*/ 64 w 199"/>
                <a:gd name="T59" fmla="*/ 134 h 206"/>
                <a:gd name="T60" fmla="*/ 57 w 199"/>
                <a:gd name="T61" fmla="*/ 144 h 206"/>
                <a:gd name="T62" fmla="*/ 58 w 199"/>
                <a:gd name="T63" fmla="*/ 155 h 206"/>
                <a:gd name="T64" fmla="*/ 65 w 199"/>
                <a:gd name="T65" fmla="*/ 168 h 206"/>
                <a:gd name="T66" fmla="*/ 73 w 199"/>
                <a:gd name="T67" fmla="*/ 166 h 206"/>
                <a:gd name="T68" fmla="*/ 73 w 199"/>
                <a:gd name="T69" fmla="*/ 180 h 206"/>
                <a:gd name="T70" fmla="*/ 99 w 199"/>
                <a:gd name="T71" fmla="*/ 194 h 206"/>
                <a:gd name="T72" fmla="*/ 117 w 199"/>
                <a:gd name="T73" fmla="*/ 205 h 206"/>
                <a:gd name="T74" fmla="*/ 126 w 199"/>
                <a:gd name="T75" fmla="*/ 178 h 206"/>
                <a:gd name="T76" fmla="*/ 129 w 199"/>
                <a:gd name="T77" fmla="*/ 158 h 206"/>
                <a:gd name="T78" fmla="*/ 145 w 199"/>
                <a:gd name="T79" fmla="*/ 143 h 206"/>
                <a:gd name="T80" fmla="*/ 165 w 199"/>
                <a:gd name="T81" fmla="*/ 126 h 206"/>
                <a:gd name="T82" fmla="*/ 188 w 199"/>
                <a:gd name="T83" fmla="*/ 10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9" h="206">
                  <a:moveTo>
                    <a:pt x="188" y="108"/>
                  </a:moveTo>
                  <a:cubicBezTo>
                    <a:pt x="190" y="107"/>
                    <a:pt x="192" y="106"/>
                    <a:pt x="193" y="104"/>
                  </a:cubicBezTo>
                  <a:cubicBezTo>
                    <a:pt x="196" y="102"/>
                    <a:pt x="196" y="100"/>
                    <a:pt x="197" y="97"/>
                  </a:cubicBezTo>
                  <a:cubicBezTo>
                    <a:pt x="199" y="91"/>
                    <a:pt x="192" y="93"/>
                    <a:pt x="188" y="94"/>
                  </a:cubicBezTo>
                  <a:cubicBezTo>
                    <a:pt x="187" y="94"/>
                    <a:pt x="185" y="96"/>
                    <a:pt x="184" y="95"/>
                  </a:cubicBezTo>
                  <a:cubicBezTo>
                    <a:pt x="183" y="95"/>
                    <a:pt x="183" y="91"/>
                    <a:pt x="183" y="90"/>
                  </a:cubicBezTo>
                  <a:cubicBezTo>
                    <a:pt x="186" y="87"/>
                    <a:pt x="193" y="92"/>
                    <a:pt x="194" y="86"/>
                  </a:cubicBezTo>
                  <a:cubicBezTo>
                    <a:pt x="194" y="80"/>
                    <a:pt x="182" y="81"/>
                    <a:pt x="178" y="81"/>
                  </a:cubicBezTo>
                  <a:cubicBezTo>
                    <a:pt x="177" y="76"/>
                    <a:pt x="166" y="73"/>
                    <a:pt x="176" y="70"/>
                  </a:cubicBezTo>
                  <a:cubicBezTo>
                    <a:pt x="178" y="69"/>
                    <a:pt x="181" y="68"/>
                    <a:pt x="179" y="65"/>
                  </a:cubicBezTo>
                  <a:cubicBezTo>
                    <a:pt x="179" y="64"/>
                    <a:pt x="177" y="63"/>
                    <a:pt x="176" y="62"/>
                  </a:cubicBezTo>
                  <a:cubicBezTo>
                    <a:pt x="174" y="58"/>
                    <a:pt x="180" y="54"/>
                    <a:pt x="173" y="52"/>
                  </a:cubicBezTo>
                  <a:cubicBezTo>
                    <a:pt x="172" y="51"/>
                    <a:pt x="171" y="51"/>
                    <a:pt x="169" y="50"/>
                  </a:cubicBezTo>
                  <a:cubicBezTo>
                    <a:pt x="167" y="49"/>
                    <a:pt x="167" y="48"/>
                    <a:pt x="165" y="47"/>
                  </a:cubicBezTo>
                  <a:cubicBezTo>
                    <a:pt x="164" y="46"/>
                    <a:pt x="159" y="47"/>
                    <a:pt x="157" y="44"/>
                  </a:cubicBezTo>
                  <a:cubicBezTo>
                    <a:pt x="154" y="40"/>
                    <a:pt x="162" y="39"/>
                    <a:pt x="162" y="36"/>
                  </a:cubicBezTo>
                  <a:cubicBezTo>
                    <a:pt x="159" y="35"/>
                    <a:pt x="156" y="36"/>
                    <a:pt x="153" y="35"/>
                  </a:cubicBezTo>
                  <a:cubicBezTo>
                    <a:pt x="151" y="34"/>
                    <a:pt x="150" y="31"/>
                    <a:pt x="148" y="29"/>
                  </a:cubicBezTo>
                  <a:cubicBezTo>
                    <a:pt x="147" y="26"/>
                    <a:pt x="144" y="26"/>
                    <a:pt x="142" y="23"/>
                  </a:cubicBezTo>
                  <a:cubicBezTo>
                    <a:pt x="140" y="20"/>
                    <a:pt x="142" y="17"/>
                    <a:pt x="141" y="14"/>
                  </a:cubicBezTo>
                  <a:cubicBezTo>
                    <a:pt x="140" y="12"/>
                    <a:pt x="137" y="13"/>
                    <a:pt x="136" y="10"/>
                  </a:cubicBezTo>
                  <a:cubicBezTo>
                    <a:pt x="135" y="7"/>
                    <a:pt x="137" y="5"/>
                    <a:pt x="137" y="3"/>
                  </a:cubicBezTo>
                  <a:cubicBezTo>
                    <a:pt x="136" y="1"/>
                    <a:pt x="133" y="1"/>
                    <a:pt x="131" y="1"/>
                  </a:cubicBezTo>
                  <a:cubicBezTo>
                    <a:pt x="127" y="2"/>
                    <a:pt x="129" y="5"/>
                    <a:pt x="127" y="7"/>
                  </a:cubicBezTo>
                  <a:cubicBezTo>
                    <a:pt x="126" y="9"/>
                    <a:pt x="122" y="9"/>
                    <a:pt x="119" y="8"/>
                  </a:cubicBezTo>
                  <a:cubicBezTo>
                    <a:pt x="115" y="7"/>
                    <a:pt x="118" y="5"/>
                    <a:pt x="115" y="2"/>
                  </a:cubicBezTo>
                  <a:cubicBezTo>
                    <a:pt x="113" y="0"/>
                    <a:pt x="104" y="2"/>
                    <a:pt x="101" y="2"/>
                  </a:cubicBezTo>
                  <a:cubicBezTo>
                    <a:pt x="98" y="2"/>
                    <a:pt x="96" y="0"/>
                    <a:pt x="93" y="0"/>
                  </a:cubicBezTo>
                  <a:cubicBezTo>
                    <a:pt x="90" y="1"/>
                    <a:pt x="88" y="2"/>
                    <a:pt x="86" y="4"/>
                  </a:cubicBezTo>
                  <a:cubicBezTo>
                    <a:pt x="86" y="5"/>
                    <a:pt x="86" y="6"/>
                    <a:pt x="85" y="7"/>
                  </a:cubicBezTo>
                  <a:cubicBezTo>
                    <a:pt x="84" y="8"/>
                    <a:pt x="82" y="7"/>
                    <a:pt x="80" y="8"/>
                  </a:cubicBezTo>
                  <a:cubicBezTo>
                    <a:pt x="78" y="10"/>
                    <a:pt x="79" y="13"/>
                    <a:pt x="77" y="14"/>
                  </a:cubicBezTo>
                  <a:cubicBezTo>
                    <a:pt x="75" y="17"/>
                    <a:pt x="71" y="15"/>
                    <a:pt x="69" y="16"/>
                  </a:cubicBezTo>
                  <a:cubicBezTo>
                    <a:pt x="65" y="17"/>
                    <a:pt x="66" y="22"/>
                    <a:pt x="61" y="18"/>
                  </a:cubicBezTo>
                  <a:cubicBezTo>
                    <a:pt x="59" y="17"/>
                    <a:pt x="57" y="16"/>
                    <a:pt x="56" y="15"/>
                  </a:cubicBezTo>
                  <a:cubicBezTo>
                    <a:pt x="50" y="18"/>
                    <a:pt x="46" y="21"/>
                    <a:pt x="41" y="25"/>
                  </a:cubicBezTo>
                  <a:cubicBezTo>
                    <a:pt x="39" y="26"/>
                    <a:pt x="39" y="27"/>
                    <a:pt x="37" y="27"/>
                  </a:cubicBezTo>
                  <a:cubicBezTo>
                    <a:pt x="34" y="27"/>
                    <a:pt x="32" y="27"/>
                    <a:pt x="29" y="29"/>
                  </a:cubicBezTo>
                  <a:cubicBezTo>
                    <a:pt x="28" y="30"/>
                    <a:pt x="26" y="32"/>
                    <a:pt x="27" y="34"/>
                  </a:cubicBezTo>
                  <a:cubicBezTo>
                    <a:pt x="28" y="37"/>
                    <a:pt x="33" y="35"/>
                    <a:pt x="31" y="38"/>
                  </a:cubicBezTo>
                  <a:cubicBezTo>
                    <a:pt x="31" y="41"/>
                    <a:pt x="25" y="43"/>
                    <a:pt x="22" y="43"/>
                  </a:cubicBezTo>
                  <a:cubicBezTo>
                    <a:pt x="19" y="43"/>
                    <a:pt x="15" y="42"/>
                    <a:pt x="12" y="43"/>
                  </a:cubicBezTo>
                  <a:cubicBezTo>
                    <a:pt x="11" y="44"/>
                    <a:pt x="10" y="45"/>
                    <a:pt x="8" y="45"/>
                  </a:cubicBezTo>
                  <a:cubicBezTo>
                    <a:pt x="7" y="45"/>
                    <a:pt x="5" y="45"/>
                    <a:pt x="4" y="46"/>
                  </a:cubicBezTo>
                  <a:cubicBezTo>
                    <a:pt x="0" y="49"/>
                    <a:pt x="6" y="52"/>
                    <a:pt x="7" y="54"/>
                  </a:cubicBezTo>
                  <a:cubicBezTo>
                    <a:pt x="9" y="58"/>
                    <a:pt x="6" y="57"/>
                    <a:pt x="4" y="60"/>
                  </a:cubicBezTo>
                  <a:cubicBezTo>
                    <a:pt x="1" y="65"/>
                    <a:pt x="9" y="68"/>
                    <a:pt x="13" y="68"/>
                  </a:cubicBezTo>
                  <a:cubicBezTo>
                    <a:pt x="18" y="69"/>
                    <a:pt x="26" y="66"/>
                    <a:pt x="30" y="71"/>
                  </a:cubicBezTo>
                  <a:cubicBezTo>
                    <a:pt x="31" y="72"/>
                    <a:pt x="31" y="73"/>
                    <a:pt x="32" y="74"/>
                  </a:cubicBezTo>
                  <a:cubicBezTo>
                    <a:pt x="34" y="77"/>
                    <a:pt x="37" y="77"/>
                    <a:pt x="39" y="80"/>
                  </a:cubicBezTo>
                  <a:cubicBezTo>
                    <a:pt x="42" y="82"/>
                    <a:pt x="45" y="86"/>
                    <a:pt x="46" y="89"/>
                  </a:cubicBezTo>
                  <a:cubicBezTo>
                    <a:pt x="47" y="92"/>
                    <a:pt x="49" y="98"/>
                    <a:pt x="48" y="100"/>
                  </a:cubicBezTo>
                  <a:cubicBezTo>
                    <a:pt x="47" y="103"/>
                    <a:pt x="44" y="102"/>
                    <a:pt x="45" y="106"/>
                  </a:cubicBezTo>
                  <a:cubicBezTo>
                    <a:pt x="45" y="108"/>
                    <a:pt x="46" y="109"/>
                    <a:pt x="48" y="109"/>
                  </a:cubicBezTo>
                  <a:cubicBezTo>
                    <a:pt x="49" y="110"/>
                    <a:pt x="50" y="108"/>
                    <a:pt x="52" y="107"/>
                  </a:cubicBezTo>
                  <a:cubicBezTo>
                    <a:pt x="54" y="107"/>
                    <a:pt x="55" y="107"/>
                    <a:pt x="58" y="108"/>
                  </a:cubicBezTo>
                  <a:cubicBezTo>
                    <a:pt x="61" y="110"/>
                    <a:pt x="68" y="116"/>
                    <a:pt x="67" y="120"/>
                  </a:cubicBezTo>
                  <a:cubicBezTo>
                    <a:pt x="67" y="121"/>
                    <a:pt x="65" y="122"/>
                    <a:pt x="64" y="123"/>
                  </a:cubicBezTo>
                  <a:cubicBezTo>
                    <a:pt x="63" y="125"/>
                    <a:pt x="64" y="127"/>
                    <a:pt x="64" y="129"/>
                  </a:cubicBezTo>
                  <a:cubicBezTo>
                    <a:pt x="64" y="131"/>
                    <a:pt x="66" y="133"/>
                    <a:pt x="64" y="134"/>
                  </a:cubicBezTo>
                  <a:cubicBezTo>
                    <a:pt x="63" y="135"/>
                    <a:pt x="60" y="135"/>
                    <a:pt x="58" y="137"/>
                  </a:cubicBezTo>
                  <a:cubicBezTo>
                    <a:pt x="55" y="139"/>
                    <a:pt x="56" y="141"/>
                    <a:pt x="57" y="144"/>
                  </a:cubicBezTo>
                  <a:cubicBezTo>
                    <a:pt x="57" y="146"/>
                    <a:pt x="55" y="149"/>
                    <a:pt x="55" y="151"/>
                  </a:cubicBezTo>
                  <a:cubicBezTo>
                    <a:pt x="56" y="152"/>
                    <a:pt x="57" y="154"/>
                    <a:pt x="58" y="155"/>
                  </a:cubicBezTo>
                  <a:cubicBezTo>
                    <a:pt x="59" y="158"/>
                    <a:pt x="60" y="163"/>
                    <a:pt x="63" y="165"/>
                  </a:cubicBezTo>
                  <a:cubicBezTo>
                    <a:pt x="64" y="167"/>
                    <a:pt x="64" y="166"/>
                    <a:pt x="65" y="168"/>
                  </a:cubicBezTo>
                  <a:cubicBezTo>
                    <a:pt x="66" y="169"/>
                    <a:pt x="65" y="170"/>
                    <a:pt x="67" y="170"/>
                  </a:cubicBezTo>
                  <a:cubicBezTo>
                    <a:pt x="67" y="169"/>
                    <a:pt x="70" y="163"/>
                    <a:pt x="73" y="166"/>
                  </a:cubicBezTo>
                  <a:cubicBezTo>
                    <a:pt x="76" y="169"/>
                    <a:pt x="66" y="172"/>
                    <a:pt x="66" y="175"/>
                  </a:cubicBezTo>
                  <a:cubicBezTo>
                    <a:pt x="66" y="178"/>
                    <a:pt x="71" y="179"/>
                    <a:pt x="73" y="180"/>
                  </a:cubicBezTo>
                  <a:cubicBezTo>
                    <a:pt x="77" y="182"/>
                    <a:pt x="77" y="187"/>
                    <a:pt x="82" y="189"/>
                  </a:cubicBezTo>
                  <a:cubicBezTo>
                    <a:pt x="87" y="191"/>
                    <a:pt x="94" y="194"/>
                    <a:pt x="99" y="194"/>
                  </a:cubicBezTo>
                  <a:cubicBezTo>
                    <a:pt x="104" y="194"/>
                    <a:pt x="105" y="196"/>
                    <a:pt x="108" y="199"/>
                  </a:cubicBezTo>
                  <a:cubicBezTo>
                    <a:pt x="110" y="201"/>
                    <a:pt x="114" y="206"/>
                    <a:pt x="117" y="205"/>
                  </a:cubicBezTo>
                  <a:cubicBezTo>
                    <a:pt x="121" y="204"/>
                    <a:pt x="124" y="191"/>
                    <a:pt x="124" y="188"/>
                  </a:cubicBezTo>
                  <a:cubicBezTo>
                    <a:pt x="124" y="183"/>
                    <a:pt x="123" y="182"/>
                    <a:pt x="126" y="178"/>
                  </a:cubicBezTo>
                  <a:cubicBezTo>
                    <a:pt x="128" y="175"/>
                    <a:pt x="132" y="172"/>
                    <a:pt x="131" y="168"/>
                  </a:cubicBezTo>
                  <a:cubicBezTo>
                    <a:pt x="131" y="165"/>
                    <a:pt x="128" y="162"/>
                    <a:pt x="129" y="158"/>
                  </a:cubicBezTo>
                  <a:cubicBezTo>
                    <a:pt x="131" y="155"/>
                    <a:pt x="136" y="152"/>
                    <a:pt x="138" y="150"/>
                  </a:cubicBezTo>
                  <a:cubicBezTo>
                    <a:pt x="141" y="147"/>
                    <a:pt x="141" y="143"/>
                    <a:pt x="145" y="143"/>
                  </a:cubicBezTo>
                  <a:cubicBezTo>
                    <a:pt x="150" y="142"/>
                    <a:pt x="151" y="143"/>
                    <a:pt x="155" y="139"/>
                  </a:cubicBezTo>
                  <a:cubicBezTo>
                    <a:pt x="160" y="135"/>
                    <a:pt x="164" y="132"/>
                    <a:pt x="165" y="126"/>
                  </a:cubicBezTo>
                  <a:cubicBezTo>
                    <a:pt x="166" y="121"/>
                    <a:pt x="172" y="121"/>
                    <a:pt x="176" y="119"/>
                  </a:cubicBezTo>
                  <a:cubicBezTo>
                    <a:pt x="181" y="116"/>
                    <a:pt x="184" y="111"/>
                    <a:pt x="188"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7" name="Freeform 47"/>
            <p:cNvSpPr>
              <a:spLocks/>
            </p:cNvSpPr>
            <p:nvPr/>
          </p:nvSpPr>
          <p:spPr bwMode="auto">
            <a:xfrm>
              <a:off x="1473200" y="1597026"/>
              <a:ext cx="203200" cy="87313"/>
            </a:xfrm>
            <a:custGeom>
              <a:avLst/>
              <a:gdLst>
                <a:gd name="T0" fmla="*/ 48 w 54"/>
                <a:gd name="T1" fmla="*/ 15 h 23"/>
                <a:gd name="T2" fmla="*/ 53 w 54"/>
                <a:gd name="T3" fmla="*/ 10 h 23"/>
                <a:gd name="T4" fmla="*/ 47 w 54"/>
                <a:gd name="T5" fmla="*/ 3 h 23"/>
                <a:gd name="T6" fmla="*/ 39 w 54"/>
                <a:gd name="T7" fmla="*/ 2 h 23"/>
                <a:gd name="T8" fmla="*/ 31 w 54"/>
                <a:gd name="T9" fmla="*/ 7 h 23"/>
                <a:gd name="T10" fmla="*/ 27 w 54"/>
                <a:gd name="T11" fmla="*/ 6 h 23"/>
                <a:gd name="T12" fmla="*/ 24 w 54"/>
                <a:gd name="T13" fmla="*/ 4 h 23"/>
                <a:gd name="T14" fmla="*/ 21 w 54"/>
                <a:gd name="T15" fmla="*/ 8 h 23"/>
                <a:gd name="T16" fmla="*/ 10 w 54"/>
                <a:gd name="T17" fmla="*/ 1 h 23"/>
                <a:gd name="T18" fmla="*/ 3 w 54"/>
                <a:gd name="T19" fmla="*/ 5 h 23"/>
                <a:gd name="T20" fmla="*/ 4 w 54"/>
                <a:gd name="T21" fmla="*/ 10 h 23"/>
                <a:gd name="T22" fmla="*/ 7 w 54"/>
                <a:gd name="T23" fmla="*/ 12 h 23"/>
                <a:gd name="T24" fmla="*/ 9 w 54"/>
                <a:gd name="T25" fmla="*/ 15 h 23"/>
                <a:gd name="T26" fmla="*/ 10 w 54"/>
                <a:gd name="T27" fmla="*/ 17 h 23"/>
                <a:gd name="T28" fmla="*/ 12 w 54"/>
                <a:gd name="T29" fmla="*/ 17 h 23"/>
                <a:gd name="T30" fmla="*/ 13 w 54"/>
                <a:gd name="T31" fmla="*/ 19 h 23"/>
                <a:gd name="T32" fmla="*/ 20 w 54"/>
                <a:gd name="T33" fmla="*/ 21 h 23"/>
                <a:gd name="T34" fmla="*/ 29 w 54"/>
                <a:gd name="T35" fmla="*/ 22 h 23"/>
                <a:gd name="T36" fmla="*/ 39 w 54"/>
                <a:gd name="T37" fmla="*/ 20 h 23"/>
                <a:gd name="T38" fmla="*/ 48 w 54"/>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23">
                  <a:moveTo>
                    <a:pt x="48" y="15"/>
                  </a:moveTo>
                  <a:cubicBezTo>
                    <a:pt x="51" y="14"/>
                    <a:pt x="53" y="14"/>
                    <a:pt x="53" y="10"/>
                  </a:cubicBezTo>
                  <a:cubicBezTo>
                    <a:pt x="54" y="6"/>
                    <a:pt x="50" y="4"/>
                    <a:pt x="47" y="3"/>
                  </a:cubicBezTo>
                  <a:cubicBezTo>
                    <a:pt x="44" y="2"/>
                    <a:pt x="42" y="1"/>
                    <a:pt x="39" y="2"/>
                  </a:cubicBezTo>
                  <a:cubicBezTo>
                    <a:pt x="36" y="3"/>
                    <a:pt x="35" y="6"/>
                    <a:pt x="31" y="7"/>
                  </a:cubicBezTo>
                  <a:cubicBezTo>
                    <a:pt x="31" y="7"/>
                    <a:pt x="28" y="6"/>
                    <a:pt x="27" y="6"/>
                  </a:cubicBezTo>
                  <a:cubicBezTo>
                    <a:pt x="25" y="6"/>
                    <a:pt x="25" y="5"/>
                    <a:pt x="24" y="4"/>
                  </a:cubicBezTo>
                  <a:cubicBezTo>
                    <a:pt x="23" y="5"/>
                    <a:pt x="21" y="7"/>
                    <a:pt x="21" y="8"/>
                  </a:cubicBezTo>
                  <a:cubicBezTo>
                    <a:pt x="14" y="9"/>
                    <a:pt x="18" y="0"/>
                    <a:pt x="10" y="1"/>
                  </a:cubicBezTo>
                  <a:cubicBezTo>
                    <a:pt x="8" y="2"/>
                    <a:pt x="5" y="3"/>
                    <a:pt x="3" y="5"/>
                  </a:cubicBezTo>
                  <a:cubicBezTo>
                    <a:pt x="0" y="7"/>
                    <a:pt x="1" y="8"/>
                    <a:pt x="4" y="10"/>
                  </a:cubicBezTo>
                  <a:cubicBezTo>
                    <a:pt x="5" y="10"/>
                    <a:pt x="6" y="11"/>
                    <a:pt x="7" y="12"/>
                  </a:cubicBezTo>
                  <a:cubicBezTo>
                    <a:pt x="10" y="13"/>
                    <a:pt x="8" y="12"/>
                    <a:pt x="9" y="15"/>
                  </a:cubicBezTo>
                  <a:cubicBezTo>
                    <a:pt x="10" y="16"/>
                    <a:pt x="9" y="16"/>
                    <a:pt x="10" y="17"/>
                  </a:cubicBezTo>
                  <a:cubicBezTo>
                    <a:pt x="11" y="17"/>
                    <a:pt x="12" y="17"/>
                    <a:pt x="12" y="17"/>
                  </a:cubicBezTo>
                  <a:cubicBezTo>
                    <a:pt x="13" y="18"/>
                    <a:pt x="12" y="19"/>
                    <a:pt x="13" y="19"/>
                  </a:cubicBezTo>
                  <a:cubicBezTo>
                    <a:pt x="14" y="21"/>
                    <a:pt x="18" y="21"/>
                    <a:pt x="20" y="21"/>
                  </a:cubicBezTo>
                  <a:cubicBezTo>
                    <a:pt x="23" y="22"/>
                    <a:pt x="26" y="23"/>
                    <a:pt x="29" y="22"/>
                  </a:cubicBezTo>
                  <a:cubicBezTo>
                    <a:pt x="32" y="22"/>
                    <a:pt x="36" y="22"/>
                    <a:pt x="39" y="20"/>
                  </a:cubicBezTo>
                  <a:cubicBezTo>
                    <a:pt x="42" y="18"/>
                    <a:pt x="45" y="16"/>
                    <a:pt x="4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8" name="Freeform 48"/>
            <p:cNvSpPr>
              <a:spLocks/>
            </p:cNvSpPr>
            <p:nvPr/>
          </p:nvSpPr>
          <p:spPr bwMode="auto">
            <a:xfrm>
              <a:off x="433388" y="1138238"/>
              <a:ext cx="511175" cy="282575"/>
            </a:xfrm>
            <a:custGeom>
              <a:avLst/>
              <a:gdLst>
                <a:gd name="T0" fmla="*/ 7 w 136"/>
                <a:gd name="T1" fmla="*/ 26 h 75"/>
                <a:gd name="T2" fmla="*/ 21 w 136"/>
                <a:gd name="T3" fmla="*/ 23 h 75"/>
                <a:gd name="T4" fmla="*/ 35 w 136"/>
                <a:gd name="T5" fmla="*/ 25 h 75"/>
                <a:gd name="T6" fmla="*/ 50 w 136"/>
                <a:gd name="T7" fmla="*/ 26 h 75"/>
                <a:gd name="T8" fmla="*/ 44 w 136"/>
                <a:gd name="T9" fmla="*/ 32 h 75"/>
                <a:gd name="T10" fmla="*/ 39 w 136"/>
                <a:gd name="T11" fmla="*/ 35 h 75"/>
                <a:gd name="T12" fmla="*/ 24 w 136"/>
                <a:gd name="T13" fmla="*/ 36 h 75"/>
                <a:gd name="T14" fmla="*/ 29 w 136"/>
                <a:gd name="T15" fmla="*/ 47 h 75"/>
                <a:gd name="T16" fmla="*/ 31 w 136"/>
                <a:gd name="T17" fmla="*/ 56 h 75"/>
                <a:gd name="T18" fmla="*/ 17 w 136"/>
                <a:gd name="T19" fmla="*/ 60 h 75"/>
                <a:gd name="T20" fmla="*/ 22 w 136"/>
                <a:gd name="T21" fmla="*/ 71 h 75"/>
                <a:gd name="T22" fmla="*/ 38 w 136"/>
                <a:gd name="T23" fmla="*/ 69 h 75"/>
                <a:gd name="T24" fmla="*/ 51 w 136"/>
                <a:gd name="T25" fmla="*/ 71 h 75"/>
                <a:gd name="T26" fmla="*/ 61 w 136"/>
                <a:gd name="T27" fmla="*/ 65 h 75"/>
                <a:gd name="T28" fmla="*/ 55 w 136"/>
                <a:gd name="T29" fmla="*/ 60 h 75"/>
                <a:gd name="T30" fmla="*/ 73 w 136"/>
                <a:gd name="T31" fmla="*/ 44 h 75"/>
                <a:gd name="T32" fmla="*/ 79 w 136"/>
                <a:gd name="T33" fmla="*/ 37 h 75"/>
                <a:gd name="T34" fmla="*/ 83 w 136"/>
                <a:gd name="T35" fmla="*/ 33 h 75"/>
                <a:gd name="T36" fmla="*/ 112 w 136"/>
                <a:gd name="T37" fmla="*/ 25 h 75"/>
                <a:gd name="T38" fmla="*/ 114 w 136"/>
                <a:gd name="T39" fmla="*/ 18 h 75"/>
                <a:gd name="T40" fmla="*/ 136 w 136"/>
                <a:gd name="T41" fmla="*/ 9 h 75"/>
                <a:gd name="T42" fmla="*/ 123 w 136"/>
                <a:gd name="T43" fmla="*/ 4 h 75"/>
                <a:gd name="T44" fmla="*/ 115 w 136"/>
                <a:gd name="T45" fmla="*/ 4 h 75"/>
                <a:gd name="T46" fmla="*/ 101 w 136"/>
                <a:gd name="T47" fmla="*/ 4 h 75"/>
                <a:gd name="T48" fmla="*/ 91 w 136"/>
                <a:gd name="T49" fmla="*/ 4 h 75"/>
                <a:gd name="T50" fmla="*/ 79 w 136"/>
                <a:gd name="T51" fmla="*/ 5 h 75"/>
                <a:gd name="T52" fmla="*/ 69 w 136"/>
                <a:gd name="T53" fmla="*/ 8 h 75"/>
                <a:gd name="T54" fmla="*/ 53 w 136"/>
                <a:gd name="T55" fmla="*/ 6 h 75"/>
                <a:gd name="T56" fmla="*/ 48 w 136"/>
                <a:gd name="T57" fmla="*/ 15 h 75"/>
                <a:gd name="T58" fmla="*/ 16 w 136"/>
                <a:gd name="T59" fmla="*/ 14 h 75"/>
                <a:gd name="T60" fmla="*/ 3 w 136"/>
                <a:gd name="T61" fmla="*/ 14 h 75"/>
                <a:gd name="T62" fmla="*/ 4 w 136"/>
                <a:gd name="T63" fmla="*/ 2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75">
                  <a:moveTo>
                    <a:pt x="4" y="21"/>
                  </a:moveTo>
                  <a:cubicBezTo>
                    <a:pt x="5" y="23"/>
                    <a:pt x="4" y="26"/>
                    <a:pt x="7" y="26"/>
                  </a:cubicBezTo>
                  <a:cubicBezTo>
                    <a:pt x="9" y="26"/>
                    <a:pt x="12" y="23"/>
                    <a:pt x="15" y="23"/>
                  </a:cubicBezTo>
                  <a:cubicBezTo>
                    <a:pt x="17" y="22"/>
                    <a:pt x="19" y="21"/>
                    <a:pt x="21" y="23"/>
                  </a:cubicBezTo>
                  <a:cubicBezTo>
                    <a:pt x="23" y="25"/>
                    <a:pt x="22" y="28"/>
                    <a:pt x="27" y="27"/>
                  </a:cubicBezTo>
                  <a:cubicBezTo>
                    <a:pt x="30" y="27"/>
                    <a:pt x="32" y="25"/>
                    <a:pt x="35" y="25"/>
                  </a:cubicBezTo>
                  <a:cubicBezTo>
                    <a:pt x="37" y="25"/>
                    <a:pt x="39" y="25"/>
                    <a:pt x="41" y="25"/>
                  </a:cubicBezTo>
                  <a:cubicBezTo>
                    <a:pt x="44" y="25"/>
                    <a:pt x="47" y="27"/>
                    <a:pt x="50" y="26"/>
                  </a:cubicBezTo>
                  <a:cubicBezTo>
                    <a:pt x="51" y="26"/>
                    <a:pt x="51" y="25"/>
                    <a:pt x="53" y="25"/>
                  </a:cubicBezTo>
                  <a:cubicBezTo>
                    <a:pt x="56" y="30"/>
                    <a:pt x="46" y="28"/>
                    <a:pt x="44" y="32"/>
                  </a:cubicBezTo>
                  <a:cubicBezTo>
                    <a:pt x="44" y="34"/>
                    <a:pt x="45" y="35"/>
                    <a:pt x="45" y="37"/>
                  </a:cubicBezTo>
                  <a:cubicBezTo>
                    <a:pt x="44" y="41"/>
                    <a:pt x="40" y="37"/>
                    <a:pt x="39" y="35"/>
                  </a:cubicBezTo>
                  <a:cubicBezTo>
                    <a:pt x="36" y="32"/>
                    <a:pt x="35" y="33"/>
                    <a:pt x="31" y="34"/>
                  </a:cubicBezTo>
                  <a:cubicBezTo>
                    <a:pt x="29" y="34"/>
                    <a:pt x="25" y="33"/>
                    <a:pt x="24" y="36"/>
                  </a:cubicBezTo>
                  <a:cubicBezTo>
                    <a:pt x="23" y="41"/>
                    <a:pt x="37" y="44"/>
                    <a:pt x="39" y="48"/>
                  </a:cubicBezTo>
                  <a:cubicBezTo>
                    <a:pt x="36" y="50"/>
                    <a:pt x="32" y="47"/>
                    <a:pt x="29" y="47"/>
                  </a:cubicBezTo>
                  <a:cubicBezTo>
                    <a:pt x="27" y="47"/>
                    <a:pt x="22" y="48"/>
                    <a:pt x="21" y="50"/>
                  </a:cubicBezTo>
                  <a:cubicBezTo>
                    <a:pt x="19" y="54"/>
                    <a:pt x="29" y="54"/>
                    <a:pt x="31" y="56"/>
                  </a:cubicBezTo>
                  <a:cubicBezTo>
                    <a:pt x="32" y="58"/>
                    <a:pt x="32" y="60"/>
                    <a:pt x="32" y="62"/>
                  </a:cubicBezTo>
                  <a:cubicBezTo>
                    <a:pt x="26" y="64"/>
                    <a:pt x="21" y="55"/>
                    <a:pt x="17" y="60"/>
                  </a:cubicBezTo>
                  <a:cubicBezTo>
                    <a:pt x="15" y="62"/>
                    <a:pt x="12" y="65"/>
                    <a:pt x="12" y="68"/>
                  </a:cubicBezTo>
                  <a:cubicBezTo>
                    <a:pt x="11" y="73"/>
                    <a:pt x="19" y="72"/>
                    <a:pt x="22" y="71"/>
                  </a:cubicBezTo>
                  <a:cubicBezTo>
                    <a:pt x="25" y="71"/>
                    <a:pt x="28" y="71"/>
                    <a:pt x="31" y="70"/>
                  </a:cubicBezTo>
                  <a:cubicBezTo>
                    <a:pt x="34" y="70"/>
                    <a:pt x="36" y="68"/>
                    <a:pt x="38" y="69"/>
                  </a:cubicBezTo>
                  <a:cubicBezTo>
                    <a:pt x="41" y="70"/>
                    <a:pt x="44" y="75"/>
                    <a:pt x="48" y="73"/>
                  </a:cubicBezTo>
                  <a:cubicBezTo>
                    <a:pt x="49" y="73"/>
                    <a:pt x="50" y="71"/>
                    <a:pt x="51" y="71"/>
                  </a:cubicBezTo>
                  <a:cubicBezTo>
                    <a:pt x="52" y="70"/>
                    <a:pt x="54" y="71"/>
                    <a:pt x="55" y="70"/>
                  </a:cubicBezTo>
                  <a:cubicBezTo>
                    <a:pt x="57" y="70"/>
                    <a:pt x="61" y="69"/>
                    <a:pt x="61" y="65"/>
                  </a:cubicBezTo>
                  <a:cubicBezTo>
                    <a:pt x="57" y="64"/>
                    <a:pt x="53" y="65"/>
                    <a:pt x="49" y="65"/>
                  </a:cubicBezTo>
                  <a:cubicBezTo>
                    <a:pt x="47" y="61"/>
                    <a:pt x="53" y="61"/>
                    <a:pt x="55" y="60"/>
                  </a:cubicBezTo>
                  <a:cubicBezTo>
                    <a:pt x="60" y="59"/>
                    <a:pt x="60" y="56"/>
                    <a:pt x="63" y="53"/>
                  </a:cubicBezTo>
                  <a:cubicBezTo>
                    <a:pt x="66" y="51"/>
                    <a:pt x="79" y="50"/>
                    <a:pt x="73" y="44"/>
                  </a:cubicBezTo>
                  <a:cubicBezTo>
                    <a:pt x="72" y="42"/>
                    <a:pt x="67" y="43"/>
                    <a:pt x="67" y="41"/>
                  </a:cubicBezTo>
                  <a:cubicBezTo>
                    <a:pt x="67" y="38"/>
                    <a:pt x="76" y="37"/>
                    <a:pt x="79" y="37"/>
                  </a:cubicBezTo>
                  <a:cubicBezTo>
                    <a:pt x="80" y="37"/>
                    <a:pt x="81" y="38"/>
                    <a:pt x="82" y="37"/>
                  </a:cubicBezTo>
                  <a:cubicBezTo>
                    <a:pt x="84" y="36"/>
                    <a:pt x="82" y="34"/>
                    <a:pt x="83" y="33"/>
                  </a:cubicBezTo>
                  <a:cubicBezTo>
                    <a:pt x="85" y="31"/>
                    <a:pt x="90" y="33"/>
                    <a:pt x="93" y="33"/>
                  </a:cubicBezTo>
                  <a:cubicBezTo>
                    <a:pt x="99" y="32"/>
                    <a:pt x="105" y="26"/>
                    <a:pt x="112" y="25"/>
                  </a:cubicBezTo>
                  <a:cubicBezTo>
                    <a:pt x="114" y="24"/>
                    <a:pt x="119" y="24"/>
                    <a:pt x="120" y="21"/>
                  </a:cubicBezTo>
                  <a:cubicBezTo>
                    <a:pt x="121" y="18"/>
                    <a:pt x="115" y="20"/>
                    <a:pt x="114" y="18"/>
                  </a:cubicBezTo>
                  <a:cubicBezTo>
                    <a:pt x="110" y="15"/>
                    <a:pt x="123" y="13"/>
                    <a:pt x="125" y="13"/>
                  </a:cubicBezTo>
                  <a:cubicBezTo>
                    <a:pt x="128" y="13"/>
                    <a:pt x="136" y="14"/>
                    <a:pt x="136" y="9"/>
                  </a:cubicBezTo>
                  <a:cubicBezTo>
                    <a:pt x="136" y="6"/>
                    <a:pt x="131" y="6"/>
                    <a:pt x="128" y="6"/>
                  </a:cubicBezTo>
                  <a:cubicBezTo>
                    <a:pt x="126" y="5"/>
                    <a:pt x="125" y="5"/>
                    <a:pt x="123" y="4"/>
                  </a:cubicBezTo>
                  <a:cubicBezTo>
                    <a:pt x="124" y="4"/>
                    <a:pt x="124" y="4"/>
                    <a:pt x="124" y="4"/>
                  </a:cubicBezTo>
                  <a:cubicBezTo>
                    <a:pt x="121" y="4"/>
                    <a:pt x="118" y="4"/>
                    <a:pt x="115" y="4"/>
                  </a:cubicBezTo>
                  <a:cubicBezTo>
                    <a:pt x="112" y="4"/>
                    <a:pt x="109" y="5"/>
                    <a:pt x="106" y="4"/>
                  </a:cubicBezTo>
                  <a:cubicBezTo>
                    <a:pt x="104" y="4"/>
                    <a:pt x="102" y="4"/>
                    <a:pt x="101" y="4"/>
                  </a:cubicBezTo>
                  <a:cubicBezTo>
                    <a:pt x="100" y="3"/>
                    <a:pt x="100" y="2"/>
                    <a:pt x="99" y="1"/>
                  </a:cubicBezTo>
                  <a:cubicBezTo>
                    <a:pt x="96" y="0"/>
                    <a:pt x="92" y="0"/>
                    <a:pt x="91" y="4"/>
                  </a:cubicBezTo>
                  <a:cubicBezTo>
                    <a:pt x="89" y="4"/>
                    <a:pt x="86" y="2"/>
                    <a:pt x="84" y="3"/>
                  </a:cubicBezTo>
                  <a:cubicBezTo>
                    <a:pt x="82" y="3"/>
                    <a:pt x="81" y="5"/>
                    <a:pt x="79" y="5"/>
                  </a:cubicBezTo>
                  <a:cubicBezTo>
                    <a:pt x="76" y="6"/>
                    <a:pt x="73" y="0"/>
                    <a:pt x="69" y="2"/>
                  </a:cubicBezTo>
                  <a:cubicBezTo>
                    <a:pt x="67" y="3"/>
                    <a:pt x="68" y="6"/>
                    <a:pt x="69" y="8"/>
                  </a:cubicBezTo>
                  <a:cubicBezTo>
                    <a:pt x="66" y="8"/>
                    <a:pt x="65" y="7"/>
                    <a:pt x="63" y="6"/>
                  </a:cubicBezTo>
                  <a:cubicBezTo>
                    <a:pt x="60" y="5"/>
                    <a:pt x="56" y="6"/>
                    <a:pt x="53" y="6"/>
                  </a:cubicBezTo>
                  <a:cubicBezTo>
                    <a:pt x="51" y="6"/>
                    <a:pt x="48" y="6"/>
                    <a:pt x="47" y="7"/>
                  </a:cubicBezTo>
                  <a:cubicBezTo>
                    <a:pt x="44" y="10"/>
                    <a:pt x="49" y="12"/>
                    <a:pt x="48" y="15"/>
                  </a:cubicBezTo>
                  <a:cubicBezTo>
                    <a:pt x="47" y="21"/>
                    <a:pt x="38" y="12"/>
                    <a:pt x="36" y="12"/>
                  </a:cubicBezTo>
                  <a:cubicBezTo>
                    <a:pt x="29" y="9"/>
                    <a:pt x="22" y="14"/>
                    <a:pt x="16" y="14"/>
                  </a:cubicBezTo>
                  <a:cubicBezTo>
                    <a:pt x="14" y="13"/>
                    <a:pt x="12" y="14"/>
                    <a:pt x="10" y="14"/>
                  </a:cubicBezTo>
                  <a:cubicBezTo>
                    <a:pt x="8" y="14"/>
                    <a:pt x="5" y="14"/>
                    <a:pt x="3" y="14"/>
                  </a:cubicBezTo>
                  <a:cubicBezTo>
                    <a:pt x="2" y="15"/>
                    <a:pt x="0" y="16"/>
                    <a:pt x="0" y="17"/>
                  </a:cubicBezTo>
                  <a:cubicBezTo>
                    <a:pt x="0" y="20"/>
                    <a:pt x="3" y="19"/>
                    <a:pt x="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9" name="Freeform 49"/>
            <p:cNvSpPr>
              <a:spLocks/>
            </p:cNvSpPr>
            <p:nvPr/>
          </p:nvSpPr>
          <p:spPr bwMode="auto">
            <a:xfrm>
              <a:off x="317500" y="1214438"/>
              <a:ext cx="195263" cy="142875"/>
            </a:xfrm>
            <a:custGeom>
              <a:avLst/>
              <a:gdLst>
                <a:gd name="T0" fmla="*/ 8 w 52"/>
                <a:gd name="T1" fmla="*/ 20 h 38"/>
                <a:gd name="T2" fmla="*/ 18 w 52"/>
                <a:gd name="T3" fmla="*/ 20 h 38"/>
                <a:gd name="T4" fmla="*/ 17 w 52"/>
                <a:gd name="T5" fmla="*/ 23 h 38"/>
                <a:gd name="T6" fmla="*/ 15 w 52"/>
                <a:gd name="T7" fmla="*/ 28 h 38"/>
                <a:gd name="T8" fmla="*/ 19 w 52"/>
                <a:gd name="T9" fmla="*/ 29 h 38"/>
                <a:gd name="T10" fmla="*/ 22 w 52"/>
                <a:gd name="T11" fmla="*/ 33 h 38"/>
                <a:gd name="T12" fmla="*/ 41 w 52"/>
                <a:gd name="T13" fmla="*/ 28 h 38"/>
                <a:gd name="T14" fmla="*/ 45 w 52"/>
                <a:gd name="T15" fmla="*/ 26 h 38"/>
                <a:gd name="T16" fmla="*/ 48 w 52"/>
                <a:gd name="T17" fmla="*/ 25 h 38"/>
                <a:gd name="T18" fmla="*/ 50 w 52"/>
                <a:gd name="T19" fmla="*/ 20 h 38"/>
                <a:gd name="T20" fmla="*/ 47 w 52"/>
                <a:gd name="T21" fmla="*/ 18 h 38"/>
                <a:gd name="T22" fmla="*/ 47 w 52"/>
                <a:gd name="T23" fmla="*/ 15 h 38"/>
                <a:gd name="T24" fmla="*/ 39 w 52"/>
                <a:gd name="T25" fmla="*/ 14 h 38"/>
                <a:gd name="T26" fmla="*/ 28 w 52"/>
                <a:gd name="T27" fmla="*/ 8 h 38"/>
                <a:gd name="T28" fmla="*/ 25 w 52"/>
                <a:gd name="T29" fmla="*/ 3 h 38"/>
                <a:gd name="T30" fmla="*/ 21 w 52"/>
                <a:gd name="T31" fmla="*/ 1 h 38"/>
                <a:gd name="T32" fmla="*/ 21 w 52"/>
                <a:gd name="T33" fmla="*/ 0 h 38"/>
                <a:gd name="T34" fmla="*/ 18 w 52"/>
                <a:gd name="T35" fmla="*/ 4 h 38"/>
                <a:gd name="T36" fmla="*/ 11 w 52"/>
                <a:gd name="T37" fmla="*/ 9 h 38"/>
                <a:gd name="T38" fmla="*/ 8 w 52"/>
                <a:gd name="T39"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8">
                  <a:moveTo>
                    <a:pt x="8" y="20"/>
                  </a:moveTo>
                  <a:cubicBezTo>
                    <a:pt x="11" y="21"/>
                    <a:pt x="15" y="19"/>
                    <a:pt x="18" y="20"/>
                  </a:cubicBezTo>
                  <a:cubicBezTo>
                    <a:pt x="21" y="21"/>
                    <a:pt x="18" y="22"/>
                    <a:pt x="17" y="23"/>
                  </a:cubicBezTo>
                  <a:cubicBezTo>
                    <a:pt x="16" y="24"/>
                    <a:pt x="14" y="26"/>
                    <a:pt x="15" y="28"/>
                  </a:cubicBezTo>
                  <a:cubicBezTo>
                    <a:pt x="16" y="29"/>
                    <a:pt x="18" y="29"/>
                    <a:pt x="19" y="29"/>
                  </a:cubicBezTo>
                  <a:cubicBezTo>
                    <a:pt x="21" y="30"/>
                    <a:pt x="21" y="32"/>
                    <a:pt x="22" y="33"/>
                  </a:cubicBezTo>
                  <a:cubicBezTo>
                    <a:pt x="28" y="38"/>
                    <a:pt x="36" y="32"/>
                    <a:pt x="41" y="28"/>
                  </a:cubicBezTo>
                  <a:cubicBezTo>
                    <a:pt x="42" y="27"/>
                    <a:pt x="43" y="26"/>
                    <a:pt x="45" y="26"/>
                  </a:cubicBezTo>
                  <a:cubicBezTo>
                    <a:pt x="46" y="25"/>
                    <a:pt x="47" y="26"/>
                    <a:pt x="48" y="25"/>
                  </a:cubicBezTo>
                  <a:cubicBezTo>
                    <a:pt x="51" y="24"/>
                    <a:pt x="52" y="22"/>
                    <a:pt x="50" y="20"/>
                  </a:cubicBezTo>
                  <a:cubicBezTo>
                    <a:pt x="50" y="19"/>
                    <a:pt x="48" y="19"/>
                    <a:pt x="47" y="18"/>
                  </a:cubicBezTo>
                  <a:cubicBezTo>
                    <a:pt x="47" y="17"/>
                    <a:pt x="48" y="16"/>
                    <a:pt x="47" y="15"/>
                  </a:cubicBezTo>
                  <a:cubicBezTo>
                    <a:pt x="45" y="12"/>
                    <a:pt x="42" y="14"/>
                    <a:pt x="39" y="14"/>
                  </a:cubicBezTo>
                  <a:cubicBezTo>
                    <a:pt x="36" y="13"/>
                    <a:pt x="31" y="11"/>
                    <a:pt x="28" y="8"/>
                  </a:cubicBezTo>
                  <a:cubicBezTo>
                    <a:pt x="27" y="6"/>
                    <a:pt x="27" y="4"/>
                    <a:pt x="25" y="3"/>
                  </a:cubicBezTo>
                  <a:cubicBezTo>
                    <a:pt x="24" y="2"/>
                    <a:pt x="22" y="1"/>
                    <a:pt x="21" y="1"/>
                  </a:cubicBezTo>
                  <a:cubicBezTo>
                    <a:pt x="21" y="0"/>
                    <a:pt x="21" y="0"/>
                    <a:pt x="21" y="0"/>
                  </a:cubicBezTo>
                  <a:cubicBezTo>
                    <a:pt x="20" y="1"/>
                    <a:pt x="19" y="3"/>
                    <a:pt x="18" y="4"/>
                  </a:cubicBezTo>
                  <a:cubicBezTo>
                    <a:pt x="14" y="6"/>
                    <a:pt x="13" y="4"/>
                    <a:pt x="11" y="9"/>
                  </a:cubicBezTo>
                  <a:cubicBezTo>
                    <a:pt x="10" y="12"/>
                    <a:pt x="0" y="17"/>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0" name="Freeform 50"/>
            <p:cNvSpPr>
              <a:spLocks/>
            </p:cNvSpPr>
            <p:nvPr/>
          </p:nvSpPr>
          <p:spPr bwMode="auto">
            <a:xfrm>
              <a:off x="292100" y="1319213"/>
              <a:ext cx="63500" cy="46038"/>
            </a:xfrm>
            <a:custGeom>
              <a:avLst/>
              <a:gdLst>
                <a:gd name="T0" fmla="*/ 5 w 17"/>
                <a:gd name="T1" fmla="*/ 7 h 12"/>
                <a:gd name="T2" fmla="*/ 7 w 17"/>
                <a:gd name="T3" fmla="*/ 10 h 12"/>
                <a:gd name="T4" fmla="*/ 16 w 17"/>
                <a:gd name="T5" fmla="*/ 8 h 12"/>
                <a:gd name="T6" fmla="*/ 14 w 17"/>
                <a:gd name="T7" fmla="*/ 3 h 12"/>
                <a:gd name="T8" fmla="*/ 15 w 17"/>
                <a:gd name="T9" fmla="*/ 3 h 12"/>
                <a:gd name="T10" fmla="*/ 15 w 17"/>
                <a:gd name="T11" fmla="*/ 2 h 12"/>
                <a:gd name="T12" fmla="*/ 10 w 17"/>
                <a:gd name="T13" fmla="*/ 2 h 12"/>
                <a:gd name="T14" fmla="*/ 6 w 17"/>
                <a:gd name="T15" fmla="*/ 1 h 12"/>
                <a:gd name="T16" fmla="*/ 1 w 17"/>
                <a:gd name="T17" fmla="*/ 4 h 12"/>
                <a:gd name="T18" fmla="*/ 5 w 17"/>
                <a:gd name="T1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2">
                  <a:moveTo>
                    <a:pt x="5" y="7"/>
                  </a:moveTo>
                  <a:cubicBezTo>
                    <a:pt x="6" y="8"/>
                    <a:pt x="5" y="9"/>
                    <a:pt x="7" y="10"/>
                  </a:cubicBezTo>
                  <a:cubicBezTo>
                    <a:pt x="10" y="12"/>
                    <a:pt x="13" y="8"/>
                    <a:pt x="16" y="8"/>
                  </a:cubicBezTo>
                  <a:cubicBezTo>
                    <a:pt x="17" y="6"/>
                    <a:pt x="16" y="5"/>
                    <a:pt x="14" y="3"/>
                  </a:cubicBezTo>
                  <a:cubicBezTo>
                    <a:pt x="15" y="3"/>
                    <a:pt x="15" y="3"/>
                    <a:pt x="15" y="3"/>
                  </a:cubicBezTo>
                  <a:cubicBezTo>
                    <a:pt x="15" y="3"/>
                    <a:pt x="15" y="3"/>
                    <a:pt x="15" y="2"/>
                  </a:cubicBezTo>
                  <a:cubicBezTo>
                    <a:pt x="13" y="1"/>
                    <a:pt x="12" y="2"/>
                    <a:pt x="10" y="2"/>
                  </a:cubicBezTo>
                  <a:cubicBezTo>
                    <a:pt x="8" y="1"/>
                    <a:pt x="8" y="1"/>
                    <a:pt x="6" y="1"/>
                  </a:cubicBezTo>
                  <a:cubicBezTo>
                    <a:pt x="4" y="0"/>
                    <a:pt x="0" y="0"/>
                    <a:pt x="1" y="4"/>
                  </a:cubicBezTo>
                  <a:cubicBezTo>
                    <a:pt x="2" y="6"/>
                    <a:pt x="4" y="5"/>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1" name="Freeform 51"/>
            <p:cNvSpPr>
              <a:spLocks/>
            </p:cNvSpPr>
            <p:nvPr/>
          </p:nvSpPr>
          <p:spPr bwMode="auto">
            <a:xfrm>
              <a:off x="171450" y="1289051"/>
              <a:ext cx="107950" cy="63500"/>
            </a:xfrm>
            <a:custGeom>
              <a:avLst/>
              <a:gdLst>
                <a:gd name="T0" fmla="*/ 8 w 29"/>
                <a:gd name="T1" fmla="*/ 10 h 17"/>
                <a:gd name="T2" fmla="*/ 2 w 29"/>
                <a:gd name="T3" fmla="*/ 13 h 17"/>
                <a:gd name="T4" fmla="*/ 13 w 29"/>
                <a:gd name="T5" fmla="*/ 14 h 17"/>
                <a:gd name="T6" fmla="*/ 16 w 29"/>
                <a:gd name="T7" fmla="*/ 13 h 17"/>
                <a:gd name="T8" fmla="*/ 18 w 29"/>
                <a:gd name="T9" fmla="*/ 16 h 17"/>
                <a:gd name="T10" fmla="*/ 24 w 29"/>
                <a:gd name="T11" fmla="*/ 17 h 17"/>
                <a:gd name="T12" fmla="*/ 27 w 29"/>
                <a:gd name="T13" fmla="*/ 11 h 17"/>
                <a:gd name="T14" fmla="*/ 19 w 29"/>
                <a:gd name="T15" fmla="*/ 8 h 17"/>
                <a:gd name="T16" fmla="*/ 19 w 29"/>
                <a:gd name="T17" fmla="*/ 7 h 17"/>
                <a:gd name="T18" fmla="*/ 16 w 29"/>
                <a:gd name="T19" fmla="*/ 6 h 17"/>
                <a:gd name="T20" fmla="*/ 12 w 29"/>
                <a:gd name="T21" fmla="*/ 4 h 17"/>
                <a:gd name="T22" fmla="*/ 5 w 29"/>
                <a:gd name="T23" fmla="*/ 1 h 17"/>
                <a:gd name="T24" fmla="*/ 1 w 29"/>
                <a:gd name="T25" fmla="*/ 6 h 17"/>
                <a:gd name="T26" fmla="*/ 8 w 29"/>
                <a:gd name="T27"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17">
                  <a:moveTo>
                    <a:pt x="8" y="10"/>
                  </a:moveTo>
                  <a:cubicBezTo>
                    <a:pt x="6" y="10"/>
                    <a:pt x="2" y="11"/>
                    <a:pt x="2" y="13"/>
                  </a:cubicBezTo>
                  <a:cubicBezTo>
                    <a:pt x="3" y="15"/>
                    <a:pt x="11" y="14"/>
                    <a:pt x="13" y="14"/>
                  </a:cubicBezTo>
                  <a:cubicBezTo>
                    <a:pt x="14" y="14"/>
                    <a:pt x="15" y="13"/>
                    <a:pt x="16" y="13"/>
                  </a:cubicBezTo>
                  <a:cubicBezTo>
                    <a:pt x="17" y="14"/>
                    <a:pt x="17" y="15"/>
                    <a:pt x="18" y="16"/>
                  </a:cubicBezTo>
                  <a:cubicBezTo>
                    <a:pt x="19" y="16"/>
                    <a:pt x="23" y="17"/>
                    <a:pt x="24" y="17"/>
                  </a:cubicBezTo>
                  <a:cubicBezTo>
                    <a:pt x="28" y="17"/>
                    <a:pt x="29" y="13"/>
                    <a:pt x="27" y="11"/>
                  </a:cubicBezTo>
                  <a:cubicBezTo>
                    <a:pt x="26" y="10"/>
                    <a:pt x="21" y="8"/>
                    <a:pt x="19" y="8"/>
                  </a:cubicBezTo>
                  <a:cubicBezTo>
                    <a:pt x="19" y="7"/>
                    <a:pt x="19" y="7"/>
                    <a:pt x="19" y="7"/>
                  </a:cubicBezTo>
                  <a:cubicBezTo>
                    <a:pt x="19" y="7"/>
                    <a:pt x="17" y="6"/>
                    <a:pt x="16" y="6"/>
                  </a:cubicBezTo>
                  <a:cubicBezTo>
                    <a:pt x="14" y="6"/>
                    <a:pt x="14" y="6"/>
                    <a:pt x="12" y="4"/>
                  </a:cubicBezTo>
                  <a:cubicBezTo>
                    <a:pt x="10" y="3"/>
                    <a:pt x="9" y="0"/>
                    <a:pt x="5" y="1"/>
                  </a:cubicBezTo>
                  <a:cubicBezTo>
                    <a:pt x="3" y="1"/>
                    <a:pt x="0" y="3"/>
                    <a:pt x="1" y="6"/>
                  </a:cubicBezTo>
                  <a:cubicBezTo>
                    <a:pt x="3" y="8"/>
                    <a:pt x="8" y="6"/>
                    <a:pt x="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2" name="Oval 52"/>
            <p:cNvSpPr>
              <a:spLocks noChangeArrowheads="1"/>
            </p:cNvSpPr>
            <p:nvPr/>
          </p:nvSpPr>
          <p:spPr bwMode="auto">
            <a:xfrm>
              <a:off x="377825" y="1398588"/>
              <a:ext cx="1588" cy="15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3" name="Freeform 53"/>
            <p:cNvSpPr>
              <a:spLocks/>
            </p:cNvSpPr>
            <p:nvPr/>
          </p:nvSpPr>
          <p:spPr bwMode="auto">
            <a:xfrm>
              <a:off x="328613" y="1382713"/>
              <a:ext cx="52388" cy="34925"/>
            </a:xfrm>
            <a:custGeom>
              <a:avLst/>
              <a:gdLst>
                <a:gd name="T0" fmla="*/ 10 w 14"/>
                <a:gd name="T1" fmla="*/ 2 h 9"/>
                <a:gd name="T2" fmla="*/ 4 w 14"/>
                <a:gd name="T3" fmla="*/ 1 h 9"/>
                <a:gd name="T4" fmla="*/ 0 w 14"/>
                <a:gd name="T5" fmla="*/ 3 h 9"/>
                <a:gd name="T6" fmla="*/ 5 w 14"/>
                <a:gd name="T7" fmla="*/ 7 h 9"/>
                <a:gd name="T8" fmla="*/ 11 w 14"/>
                <a:gd name="T9" fmla="*/ 8 h 9"/>
                <a:gd name="T10" fmla="*/ 13 w 14"/>
                <a:gd name="T11" fmla="*/ 4 h 9"/>
                <a:gd name="T12" fmla="*/ 12 w 14"/>
                <a:gd name="T13" fmla="*/ 5 h 9"/>
                <a:gd name="T14" fmla="*/ 13 w 14"/>
                <a:gd name="T15" fmla="*/ 4 h 9"/>
                <a:gd name="T16" fmla="*/ 13 w 14"/>
                <a:gd name="T17" fmla="*/ 4 h 9"/>
                <a:gd name="T18" fmla="*/ 10 w 14"/>
                <a:gd name="T1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9">
                  <a:moveTo>
                    <a:pt x="10" y="2"/>
                  </a:moveTo>
                  <a:cubicBezTo>
                    <a:pt x="8" y="2"/>
                    <a:pt x="5" y="4"/>
                    <a:pt x="4" y="1"/>
                  </a:cubicBezTo>
                  <a:cubicBezTo>
                    <a:pt x="2" y="0"/>
                    <a:pt x="0" y="1"/>
                    <a:pt x="0" y="3"/>
                  </a:cubicBezTo>
                  <a:cubicBezTo>
                    <a:pt x="0" y="6"/>
                    <a:pt x="3" y="6"/>
                    <a:pt x="5" y="7"/>
                  </a:cubicBezTo>
                  <a:cubicBezTo>
                    <a:pt x="7" y="8"/>
                    <a:pt x="9" y="9"/>
                    <a:pt x="11" y="8"/>
                  </a:cubicBezTo>
                  <a:cubicBezTo>
                    <a:pt x="12" y="7"/>
                    <a:pt x="12" y="5"/>
                    <a:pt x="13" y="4"/>
                  </a:cubicBezTo>
                  <a:cubicBezTo>
                    <a:pt x="12" y="5"/>
                    <a:pt x="12" y="5"/>
                    <a:pt x="12" y="5"/>
                  </a:cubicBezTo>
                  <a:cubicBezTo>
                    <a:pt x="13" y="5"/>
                    <a:pt x="13" y="5"/>
                    <a:pt x="13" y="4"/>
                  </a:cubicBezTo>
                  <a:cubicBezTo>
                    <a:pt x="13" y="4"/>
                    <a:pt x="13" y="4"/>
                    <a:pt x="13" y="4"/>
                  </a:cubicBezTo>
                  <a:cubicBezTo>
                    <a:pt x="14" y="3"/>
                    <a:pt x="11"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4" name="Freeform 54"/>
            <p:cNvSpPr>
              <a:spLocks/>
            </p:cNvSpPr>
            <p:nvPr/>
          </p:nvSpPr>
          <p:spPr bwMode="auto">
            <a:xfrm>
              <a:off x="223838" y="1390651"/>
              <a:ext cx="82550" cy="71438"/>
            </a:xfrm>
            <a:custGeom>
              <a:avLst/>
              <a:gdLst>
                <a:gd name="T0" fmla="*/ 11 w 22"/>
                <a:gd name="T1" fmla="*/ 6 h 19"/>
                <a:gd name="T2" fmla="*/ 6 w 22"/>
                <a:gd name="T3" fmla="*/ 4 h 19"/>
                <a:gd name="T4" fmla="*/ 1 w 22"/>
                <a:gd name="T5" fmla="*/ 10 h 19"/>
                <a:gd name="T6" fmla="*/ 6 w 22"/>
                <a:gd name="T7" fmla="*/ 11 h 19"/>
                <a:gd name="T8" fmla="*/ 8 w 22"/>
                <a:gd name="T9" fmla="*/ 13 h 19"/>
                <a:gd name="T10" fmla="*/ 10 w 22"/>
                <a:gd name="T11" fmla="*/ 17 h 19"/>
                <a:gd name="T12" fmla="*/ 13 w 22"/>
                <a:gd name="T13" fmla="*/ 18 h 19"/>
                <a:gd name="T14" fmla="*/ 21 w 22"/>
                <a:gd name="T15" fmla="*/ 13 h 19"/>
                <a:gd name="T16" fmla="*/ 22 w 22"/>
                <a:gd name="T17" fmla="*/ 6 h 19"/>
                <a:gd name="T18" fmla="*/ 16 w 22"/>
                <a:gd name="T19" fmla="*/ 1 h 19"/>
                <a:gd name="T20" fmla="*/ 11 w 22"/>
                <a:gd name="T21"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9">
                  <a:moveTo>
                    <a:pt x="11" y="6"/>
                  </a:moveTo>
                  <a:cubicBezTo>
                    <a:pt x="9" y="7"/>
                    <a:pt x="8" y="4"/>
                    <a:pt x="6" y="4"/>
                  </a:cubicBezTo>
                  <a:cubicBezTo>
                    <a:pt x="4" y="4"/>
                    <a:pt x="0" y="8"/>
                    <a:pt x="1" y="10"/>
                  </a:cubicBezTo>
                  <a:cubicBezTo>
                    <a:pt x="2" y="12"/>
                    <a:pt x="4" y="10"/>
                    <a:pt x="6" y="11"/>
                  </a:cubicBezTo>
                  <a:cubicBezTo>
                    <a:pt x="8" y="12"/>
                    <a:pt x="7" y="12"/>
                    <a:pt x="8" y="13"/>
                  </a:cubicBezTo>
                  <a:cubicBezTo>
                    <a:pt x="9" y="14"/>
                    <a:pt x="8" y="15"/>
                    <a:pt x="10" y="17"/>
                  </a:cubicBezTo>
                  <a:cubicBezTo>
                    <a:pt x="11" y="17"/>
                    <a:pt x="12" y="18"/>
                    <a:pt x="13" y="18"/>
                  </a:cubicBezTo>
                  <a:cubicBezTo>
                    <a:pt x="18" y="19"/>
                    <a:pt x="21" y="18"/>
                    <a:pt x="21" y="13"/>
                  </a:cubicBezTo>
                  <a:cubicBezTo>
                    <a:pt x="22" y="11"/>
                    <a:pt x="22" y="8"/>
                    <a:pt x="22" y="6"/>
                  </a:cubicBezTo>
                  <a:cubicBezTo>
                    <a:pt x="18" y="6"/>
                    <a:pt x="22" y="0"/>
                    <a:pt x="16" y="1"/>
                  </a:cubicBezTo>
                  <a:cubicBezTo>
                    <a:pt x="13" y="2"/>
                    <a:pt x="14" y="5"/>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5" name="Freeform 55"/>
            <p:cNvSpPr>
              <a:spLocks/>
            </p:cNvSpPr>
            <p:nvPr/>
          </p:nvSpPr>
          <p:spPr bwMode="auto">
            <a:xfrm>
              <a:off x="388938" y="1395413"/>
              <a:ext cx="244475" cy="82550"/>
            </a:xfrm>
            <a:custGeom>
              <a:avLst/>
              <a:gdLst>
                <a:gd name="T0" fmla="*/ 23 w 65"/>
                <a:gd name="T1" fmla="*/ 19 h 22"/>
                <a:gd name="T2" fmla="*/ 33 w 65"/>
                <a:gd name="T3" fmla="*/ 20 h 22"/>
                <a:gd name="T4" fmla="*/ 43 w 65"/>
                <a:gd name="T5" fmla="*/ 21 h 22"/>
                <a:gd name="T6" fmla="*/ 51 w 65"/>
                <a:gd name="T7" fmla="*/ 20 h 22"/>
                <a:gd name="T8" fmla="*/ 55 w 65"/>
                <a:gd name="T9" fmla="*/ 20 h 22"/>
                <a:gd name="T10" fmla="*/ 64 w 65"/>
                <a:gd name="T11" fmla="*/ 14 h 22"/>
                <a:gd name="T12" fmla="*/ 48 w 65"/>
                <a:gd name="T13" fmla="*/ 10 h 22"/>
                <a:gd name="T14" fmla="*/ 38 w 65"/>
                <a:gd name="T15" fmla="*/ 12 h 22"/>
                <a:gd name="T16" fmla="*/ 31 w 65"/>
                <a:gd name="T17" fmla="*/ 11 h 22"/>
                <a:gd name="T18" fmla="*/ 25 w 65"/>
                <a:gd name="T19" fmla="*/ 11 h 22"/>
                <a:gd name="T20" fmla="*/ 19 w 65"/>
                <a:gd name="T21" fmla="*/ 11 h 22"/>
                <a:gd name="T22" fmla="*/ 17 w 65"/>
                <a:gd name="T23" fmla="*/ 8 h 22"/>
                <a:gd name="T24" fmla="*/ 14 w 65"/>
                <a:gd name="T25" fmla="*/ 7 h 22"/>
                <a:gd name="T26" fmla="*/ 11 w 65"/>
                <a:gd name="T27" fmla="*/ 6 h 22"/>
                <a:gd name="T28" fmla="*/ 14 w 65"/>
                <a:gd name="T29" fmla="*/ 3 h 22"/>
                <a:gd name="T30" fmla="*/ 2 w 65"/>
                <a:gd name="T31" fmla="*/ 3 h 22"/>
                <a:gd name="T32" fmla="*/ 6 w 65"/>
                <a:gd name="T33" fmla="*/ 8 h 22"/>
                <a:gd name="T34" fmla="*/ 6 w 65"/>
                <a:gd name="T35" fmla="*/ 15 h 22"/>
                <a:gd name="T36" fmla="*/ 10 w 65"/>
                <a:gd name="T37" fmla="*/ 17 h 22"/>
                <a:gd name="T38" fmla="*/ 12 w 65"/>
                <a:gd name="T39" fmla="*/ 20 h 22"/>
                <a:gd name="T40" fmla="*/ 23 w 65"/>
                <a:gd name="T41"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22">
                  <a:moveTo>
                    <a:pt x="23" y="19"/>
                  </a:moveTo>
                  <a:cubicBezTo>
                    <a:pt x="27" y="19"/>
                    <a:pt x="29" y="20"/>
                    <a:pt x="33" y="20"/>
                  </a:cubicBezTo>
                  <a:cubicBezTo>
                    <a:pt x="36" y="21"/>
                    <a:pt x="40" y="20"/>
                    <a:pt x="43" y="21"/>
                  </a:cubicBezTo>
                  <a:cubicBezTo>
                    <a:pt x="46" y="21"/>
                    <a:pt x="47" y="21"/>
                    <a:pt x="51" y="20"/>
                  </a:cubicBezTo>
                  <a:cubicBezTo>
                    <a:pt x="52" y="20"/>
                    <a:pt x="54" y="20"/>
                    <a:pt x="55" y="20"/>
                  </a:cubicBezTo>
                  <a:cubicBezTo>
                    <a:pt x="61" y="19"/>
                    <a:pt x="65" y="20"/>
                    <a:pt x="64" y="14"/>
                  </a:cubicBezTo>
                  <a:cubicBezTo>
                    <a:pt x="58" y="12"/>
                    <a:pt x="54" y="10"/>
                    <a:pt x="48" y="10"/>
                  </a:cubicBezTo>
                  <a:cubicBezTo>
                    <a:pt x="44" y="10"/>
                    <a:pt x="41" y="11"/>
                    <a:pt x="38" y="12"/>
                  </a:cubicBezTo>
                  <a:cubicBezTo>
                    <a:pt x="35" y="12"/>
                    <a:pt x="33" y="12"/>
                    <a:pt x="31" y="11"/>
                  </a:cubicBezTo>
                  <a:cubicBezTo>
                    <a:pt x="28" y="10"/>
                    <a:pt x="27" y="10"/>
                    <a:pt x="25" y="11"/>
                  </a:cubicBezTo>
                  <a:cubicBezTo>
                    <a:pt x="23" y="12"/>
                    <a:pt x="21" y="12"/>
                    <a:pt x="19" y="11"/>
                  </a:cubicBezTo>
                  <a:cubicBezTo>
                    <a:pt x="18" y="10"/>
                    <a:pt x="19" y="9"/>
                    <a:pt x="17" y="8"/>
                  </a:cubicBezTo>
                  <a:cubicBezTo>
                    <a:pt x="16" y="8"/>
                    <a:pt x="15" y="7"/>
                    <a:pt x="14" y="7"/>
                  </a:cubicBezTo>
                  <a:cubicBezTo>
                    <a:pt x="13" y="8"/>
                    <a:pt x="11" y="8"/>
                    <a:pt x="11" y="6"/>
                  </a:cubicBezTo>
                  <a:cubicBezTo>
                    <a:pt x="12" y="6"/>
                    <a:pt x="14" y="4"/>
                    <a:pt x="14" y="3"/>
                  </a:cubicBezTo>
                  <a:cubicBezTo>
                    <a:pt x="11" y="1"/>
                    <a:pt x="4" y="0"/>
                    <a:pt x="2" y="3"/>
                  </a:cubicBezTo>
                  <a:cubicBezTo>
                    <a:pt x="0" y="7"/>
                    <a:pt x="5" y="7"/>
                    <a:pt x="6" y="8"/>
                  </a:cubicBezTo>
                  <a:cubicBezTo>
                    <a:pt x="7" y="10"/>
                    <a:pt x="5" y="13"/>
                    <a:pt x="6" y="15"/>
                  </a:cubicBezTo>
                  <a:cubicBezTo>
                    <a:pt x="7" y="16"/>
                    <a:pt x="9" y="16"/>
                    <a:pt x="10" y="17"/>
                  </a:cubicBezTo>
                  <a:cubicBezTo>
                    <a:pt x="11" y="19"/>
                    <a:pt x="10" y="19"/>
                    <a:pt x="12" y="20"/>
                  </a:cubicBezTo>
                  <a:cubicBezTo>
                    <a:pt x="15" y="22"/>
                    <a:pt x="20" y="19"/>
                    <a:pt x="2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6" name="Freeform 56"/>
            <p:cNvSpPr>
              <a:spLocks/>
            </p:cNvSpPr>
            <p:nvPr/>
          </p:nvSpPr>
          <p:spPr bwMode="auto">
            <a:xfrm>
              <a:off x="438150" y="1420813"/>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1"/>
                    <a:pt x="0" y="1"/>
                    <a:pt x="0"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7" name="Freeform 57"/>
            <p:cNvSpPr>
              <a:spLocks/>
            </p:cNvSpPr>
            <p:nvPr/>
          </p:nvSpPr>
          <p:spPr bwMode="auto">
            <a:xfrm>
              <a:off x="441325" y="14208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8" name="Freeform 58"/>
            <p:cNvSpPr>
              <a:spLocks/>
            </p:cNvSpPr>
            <p:nvPr/>
          </p:nvSpPr>
          <p:spPr bwMode="auto">
            <a:xfrm>
              <a:off x="215900" y="1489076"/>
              <a:ext cx="120650" cy="96838"/>
            </a:xfrm>
            <a:custGeom>
              <a:avLst/>
              <a:gdLst>
                <a:gd name="T0" fmla="*/ 18 w 32"/>
                <a:gd name="T1" fmla="*/ 24 h 26"/>
                <a:gd name="T2" fmla="*/ 24 w 32"/>
                <a:gd name="T3" fmla="*/ 25 h 26"/>
                <a:gd name="T4" fmla="*/ 27 w 32"/>
                <a:gd name="T5" fmla="*/ 17 h 26"/>
                <a:gd name="T6" fmla="*/ 25 w 32"/>
                <a:gd name="T7" fmla="*/ 10 h 26"/>
                <a:gd name="T8" fmla="*/ 22 w 32"/>
                <a:gd name="T9" fmla="*/ 8 h 26"/>
                <a:gd name="T10" fmla="*/ 25 w 32"/>
                <a:gd name="T11" fmla="*/ 7 h 26"/>
                <a:gd name="T12" fmla="*/ 18 w 32"/>
                <a:gd name="T13" fmla="*/ 2 h 26"/>
                <a:gd name="T14" fmla="*/ 18 w 32"/>
                <a:gd name="T15" fmla="*/ 2 h 26"/>
                <a:gd name="T16" fmla="*/ 18 w 32"/>
                <a:gd name="T17" fmla="*/ 2 h 26"/>
                <a:gd name="T18" fmla="*/ 18 w 32"/>
                <a:gd name="T19" fmla="*/ 2 h 26"/>
                <a:gd name="T20" fmla="*/ 18 w 32"/>
                <a:gd name="T21" fmla="*/ 2 h 26"/>
                <a:gd name="T22" fmla="*/ 10 w 32"/>
                <a:gd name="T23" fmla="*/ 5 h 26"/>
                <a:gd name="T24" fmla="*/ 9 w 32"/>
                <a:gd name="T25" fmla="*/ 11 h 26"/>
                <a:gd name="T26" fmla="*/ 3 w 32"/>
                <a:gd name="T27" fmla="*/ 9 h 26"/>
                <a:gd name="T28" fmla="*/ 16 w 32"/>
                <a:gd name="T29" fmla="*/ 18 h 26"/>
                <a:gd name="T30" fmla="*/ 18 w 32"/>
                <a:gd name="T3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26">
                  <a:moveTo>
                    <a:pt x="18" y="24"/>
                  </a:moveTo>
                  <a:cubicBezTo>
                    <a:pt x="20" y="26"/>
                    <a:pt x="22" y="26"/>
                    <a:pt x="24" y="25"/>
                  </a:cubicBezTo>
                  <a:cubicBezTo>
                    <a:pt x="27" y="24"/>
                    <a:pt x="32" y="17"/>
                    <a:pt x="27" y="17"/>
                  </a:cubicBezTo>
                  <a:cubicBezTo>
                    <a:pt x="27" y="13"/>
                    <a:pt x="30" y="12"/>
                    <a:pt x="25" y="10"/>
                  </a:cubicBezTo>
                  <a:cubicBezTo>
                    <a:pt x="23" y="10"/>
                    <a:pt x="21" y="10"/>
                    <a:pt x="22" y="8"/>
                  </a:cubicBezTo>
                  <a:cubicBezTo>
                    <a:pt x="22" y="6"/>
                    <a:pt x="24" y="7"/>
                    <a:pt x="25" y="7"/>
                  </a:cubicBezTo>
                  <a:cubicBezTo>
                    <a:pt x="30" y="3"/>
                    <a:pt x="22" y="0"/>
                    <a:pt x="18" y="2"/>
                  </a:cubicBezTo>
                  <a:cubicBezTo>
                    <a:pt x="18" y="2"/>
                    <a:pt x="18" y="2"/>
                    <a:pt x="18" y="2"/>
                  </a:cubicBezTo>
                  <a:cubicBezTo>
                    <a:pt x="18" y="2"/>
                    <a:pt x="18" y="2"/>
                    <a:pt x="18" y="2"/>
                  </a:cubicBezTo>
                  <a:cubicBezTo>
                    <a:pt x="18" y="2"/>
                    <a:pt x="18" y="2"/>
                    <a:pt x="18" y="2"/>
                  </a:cubicBezTo>
                  <a:cubicBezTo>
                    <a:pt x="18" y="2"/>
                    <a:pt x="18" y="2"/>
                    <a:pt x="18" y="2"/>
                  </a:cubicBezTo>
                  <a:cubicBezTo>
                    <a:pt x="15" y="3"/>
                    <a:pt x="10" y="0"/>
                    <a:pt x="10" y="5"/>
                  </a:cubicBezTo>
                  <a:cubicBezTo>
                    <a:pt x="10" y="8"/>
                    <a:pt x="13" y="8"/>
                    <a:pt x="9" y="11"/>
                  </a:cubicBezTo>
                  <a:cubicBezTo>
                    <a:pt x="7" y="9"/>
                    <a:pt x="5" y="4"/>
                    <a:pt x="3" y="9"/>
                  </a:cubicBezTo>
                  <a:cubicBezTo>
                    <a:pt x="0" y="16"/>
                    <a:pt x="14" y="15"/>
                    <a:pt x="16" y="18"/>
                  </a:cubicBezTo>
                  <a:cubicBezTo>
                    <a:pt x="17" y="22"/>
                    <a:pt x="15" y="22"/>
                    <a:pt x="1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9" name="Freeform 59"/>
            <p:cNvSpPr>
              <a:spLocks/>
            </p:cNvSpPr>
            <p:nvPr/>
          </p:nvSpPr>
          <p:spPr bwMode="auto">
            <a:xfrm>
              <a:off x="284163" y="1492251"/>
              <a:ext cx="0" cy="3175"/>
            </a:xfrm>
            <a:custGeom>
              <a:avLst/>
              <a:gdLst>
                <a:gd name="T0" fmla="*/ 1 h 1"/>
                <a:gd name="T1" fmla="*/ 0 h 1"/>
                <a:gd name="T2" fmla="*/ 1 h 1"/>
                <a:gd name="T3" fmla="*/ 1 h 1"/>
                <a:gd name="T4" fmla="*/ 1 h 1"/>
              </a:gdLst>
              <a:ahLst/>
              <a:cxnLst>
                <a:cxn ang="0">
                  <a:pos x="0" y="T0"/>
                </a:cxn>
                <a:cxn ang="0">
                  <a:pos x="0" y="T1"/>
                </a:cxn>
                <a:cxn ang="0">
                  <a:pos x="0" y="T2"/>
                </a:cxn>
                <a:cxn ang="0">
                  <a:pos x="0" y="T3"/>
                </a:cxn>
                <a:cxn ang="0">
                  <a:pos x="0" y="T4"/>
                </a:cxn>
              </a:cxnLst>
              <a:rect l="0" t="0" r="r" b="b"/>
              <a:pathLst>
                <a:path h="1">
                  <a:moveTo>
                    <a:pt x="0" y="1"/>
                  </a:moveTo>
                  <a:cubicBezTo>
                    <a:pt x="0" y="0"/>
                    <a:pt x="0" y="0"/>
                    <a:pt x="0" y="0"/>
                  </a:cubicBezTo>
                  <a:cubicBezTo>
                    <a:pt x="0" y="1"/>
                    <a:pt x="0" y="1"/>
                    <a:pt x="0"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0" name="Freeform 60"/>
            <p:cNvSpPr>
              <a:spLocks/>
            </p:cNvSpPr>
            <p:nvPr/>
          </p:nvSpPr>
          <p:spPr bwMode="auto">
            <a:xfrm>
              <a:off x="347663" y="1481138"/>
              <a:ext cx="93663" cy="79375"/>
            </a:xfrm>
            <a:custGeom>
              <a:avLst/>
              <a:gdLst>
                <a:gd name="T0" fmla="*/ 12 w 25"/>
                <a:gd name="T1" fmla="*/ 14 h 21"/>
                <a:gd name="T2" fmla="*/ 19 w 25"/>
                <a:gd name="T3" fmla="*/ 12 h 21"/>
                <a:gd name="T4" fmla="*/ 21 w 25"/>
                <a:gd name="T5" fmla="*/ 9 h 21"/>
                <a:gd name="T6" fmla="*/ 23 w 25"/>
                <a:gd name="T7" fmla="*/ 6 h 21"/>
                <a:gd name="T8" fmla="*/ 14 w 25"/>
                <a:gd name="T9" fmla="*/ 2 h 21"/>
                <a:gd name="T10" fmla="*/ 7 w 25"/>
                <a:gd name="T11" fmla="*/ 2 h 21"/>
                <a:gd name="T12" fmla="*/ 10 w 25"/>
                <a:gd name="T13" fmla="*/ 1 h 21"/>
                <a:gd name="T14" fmla="*/ 2 w 25"/>
                <a:gd name="T15" fmla="*/ 4 h 21"/>
                <a:gd name="T16" fmla="*/ 0 w 25"/>
                <a:gd name="T17" fmla="*/ 10 h 21"/>
                <a:gd name="T18" fmla="*/ 2 w 25"/>
                <a:gd name="T19" fmla="*/ 14 h 21"/>
                <a:gd name="T20" fmla="*/ 3 w 25"/>
                <a:gd name="T21" fmla="*/ 16 h 21"/>
                <a:gd name="T22" fmla="*/ 3 w 25"/>
                <a:gd name="T23" fmla="*/ 19 h 21"/>
                <a:gd name="T24" fmla="*/ 7 w 25"/>
                <a:gd name="T25" fmla="*/ 20 h 21"/>
                <a:gd name="T26" fmla="*/ 9 w 25"/>
                <a:gd name="T27" fmla="*/ 15 h 21"/>
                <a:gd name="T28" fmla="*/ 12 w 25"/>
                <a:gd name="T29"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21">
                  <a:moveTo>
                    <a:pt x="12" y="14"/>
                  </a:moveTo>
                  <a:cubicBezTo>
                    <a:pt x="16" y="13"/>
                    <a:pt x="18" y="15"/>
                    <a:pt x="19" y="12"/>
                  </a:cubicBezTo>
                  <a:cubicBezTo>
                    <a:pt x="20" y="11"/>
                    <a:pt x="20" y="10"/>
                    <a:pt x="21" y="9"/>
                  </a:cubicBezTo>
                  <a:cubicBezTo>
                    <a:pt x="21" y="7"/>
                    <a:pt x="23" y="7"/>
                    <a:pt x="23" y="6"/>
                  </a:cubicBezTo>
                  <a:cubicBezTo>
                    <a:pt x="25" y="0"/>
                    <a:pt x="17" y="2"/>
                    <a:pt x="14" y="2"/>
                  </a:cubicBezTo>
                  <a:cubicBezTo>
                    <a:pt x="11" y="3"/>
                    <a:pt x="10" y="2"/>
                    <a:pt x="7" y="2"/>
                  </a:cubicBezTo>
                  <a:cubicBezTo>
                    <a:pt x="10" y="1"/>
                    <a:pt x="10" y="1"/>
                    <a:pt x="10" y="1"/>
                  </a:cubicBezTo>
                  <a:cubicBezTo>
                    <a:pt x="7" y="2"/>
                    <a:pt x="4" y="1"/>
                    <a:pt x="2" y="4"/>
                  </a:cubicBezTo>
                  <a:cubicBezTo>
                    <a:pt x="0" y="6"/>
                    <a:pt x="0" y="8"/>
                    <a:pt x="0" y="10"/>
                  </a:cubicBezTo>
                  <a:cubicBezTo>
                    <a:pt x="1" y="12"/>
                    <a:pt x="1" y="13"/>
                    <a:pt x="2" y="14"/>
                  </a:cubicBezTo>
                  <a:cubicBezTo>
                    <a:pt x="2" y="15"/>
                    <a:pt x="3" y="15"/>
                    <a:pt x="3" y="16"/>
                  </a:cubicBezTo>
                  <a:cubicBezTo>
                    <a:pt x="3" y="16"/>
                    <a:pt x="3" y="18"/>
                    <a:pt x="3" y="19"/>
                  </a:cubicBezTo>
                  <a:cubicBezTo>
                    <a:pt x="4" y="20"/>
                    <a:pt x="5" y="21"/>
                    <a:pt x="7" y="20"/>
                  </a:cubicBezTo>
                  <a:cubicBezTo>
                    <a:pt x="9" y="18"/>
                    <a:pt x="8" y="16"/>
                    <a:pt x="9" y="15"/>
                  </a:cubicBezTo>
                  <a:cubicBezTo>
                    <a:pt x="10" y="14"/>
                    <a:pt x="11" y="14"/>
                    <a:pt x="1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1" name="Freeform 61"/>
            <p:cNvSpPr>
              <a:spLocks/>
            </p:cNvSpPr>
            <p:nvPr/>
          </p:nvSpPr>
          <p:spPr bwMode="auto">
            <a:xfrm>
              <a:off x="457200" y="1492251"/>
              <a:ext cx="495300" cy="365125"/>
            </a:xfrm>
            <a:custGeom>
              <a:avLst/>
              <a:gdLst>
                <a:gd name="T0" fmla="*/ 103 w 132"/>
                <a:gd name="T1" fmla="*/ 35 h 97"/>
                <a:gd name="T2" fmla="*/ 95 w 132"/>
                <a:gd name="T3" fmla="*/ 30 h 97"/>
                <a:gd name="T4" fmla="*/ 90 w 132"/>
                <a:gd name="T5" fmla="*/ 26 h 97"/>
                <a:gd name="T6" fmla="*/ 85 w 132"/>
                <a:gd name="T7" fmla="*/ 24 h 97"/>
                <a:gd name="T8" fmla="*/ 71 w 132"/>
                <a:gd name="T9" fmla="*/ 20 h 97"/>
                <a:gd name="T10" fmla="*/ 64 w 132"/>
                <a:gd name="T11" fmla="*/ 14 h 97"/>
                <a:gd name="T12" fmla="*/ 52 w 132"/>
                <a:gd name="T13" fmla="*/ 18 h 97"/>
                <a:gd name="T14" fmla="*/ 46 w 132"/>
                <a:gd name="T15" fmla="*/ 9 h 97"/>
                <a:gd name="T16" fmla="*/ 29 w 132"/>
                <a:gd name="T17" fmla="*/ 3 h 97"/>
                <a:gd name="T18" fmla="*/ 24 w 132"/>
                <a:gd name="T19" fmla="*/ 9 h 97"/>
                <a:gd name="T20" fmla="*/ 22 w 132"/>
                <a:gd name="T21" fmla="*/ 26 h 97"/>
                <a:gd name="T22" fmla="*/ 15 w 132"/>
                <a:gd name="T23" fmla="*/ 15 h 97"/>
                <a:gd name="T24" fmla="*/ 13 w 132"/>
                <a:gd name="T25" fmla="*/ 10 h 97"/>
                <a:gd name="T26" fmla="*/ 17 w 132"/>
                <a:gd name="T27" fmla="*/ 1 h 97"/>
                <a:gd name="T28" fmla="*/ 2 w 132"/>
                <a:gd name="T29" fmla="*/ 9 h 97"/>
                <a:gd name="T30" fmla="*/ 0 w 132"/>
                <a:gd name="T31" fmla="*/ 18 h 97"/>
                <a:gd name="T32" fmla="*/ 11 w 132"/>
                <a:gd name="T33" fmla="*/ 28 h 97"/>
                <a:gd name="T34" fmla="*/ 17 w 132"/>
                <a:gd name="T35" fmla="*/ 32 h 97"/>
                <a:gd name="T36" fmla="*/ 28 w 132"/>
                <a:gd name="T37" fmla="*/ 35 h 97"/>
                <a:gd name="T38" fmla="*/ 39 w 132"/>
                <a:gd name="T39" fmla="*/ 33 h 97"/>
                <a:gd name="T40" fmla="*/ 48 w 132"/>
                <a:gd name="T41" fmla="*/ 29 h 97"/>
                <a:gd name="T42" fmla="*/ 56 w 132"/>
                <a:gd name="T43" fmla="*/ 34 h 97"/>
                <a:gd name="T44" fmla="*/ 63 w 132"/>
                <a:gd name="T45" fmla="*/ 39 h 97"/>
                <a:gd name="T46" fmla="*/ 72 w 132"/>
                <a:gd name="T47" fmla="*/ 44 h 97"/>
                <a:gd name="T48" fmla="*/ 77 w 132"/>
                <a:gd name="T49" fmla="*/ 49 h 97"/>
                <a:gd name="T50" fmla="*/ 83 w 132"/>
                <a:gd name="T51" fmla="*/ 55 h 97"/>
                <a:gd name="T52" fmla="*/ 74 w 132"/>
                <a:gd name="T53" fmla="*/ 65 h 97"/>
                <a:gd name="T54" fmla="*/ 68 w 132"/>
                <a:gd name="T55" fmla="*/ 70 h 97"/>
                <a:gd name="T56" fmla="*/ 56 w 132"/>
                <a:gd name="T57" fmla="*/ 73 h 97"/>
                <a:gd name="T58" fmla="*/ 75 w 132"/>
                <a:gd name="T59" fmla="*/ 76 h 97"/>
                <a:gd name="T60" fmla="*/ 84 w 132"/>
                <a:gd name="T61" fmla="*/ 84 h 97"/>
                <a:gd name="T62" fmla="*/ 91 w 132"/>
                <a:gd name="T63" fmla="*/ 86 h 97"/>
                <a:gd name="T64" fmla="*/ 103 w 132"/>
                <a:gd name="T65" fmla="*/ 94 h 97"/>
                <a:gd name="T66" fmla="*/ 113 w 132"/>
                <a:gd name="T67" fmla="*/ 96 h 97"/>
                <a:gd name="T68" fmla="*/ 101 w 132"/>
                <a:gd name="T69" fmla="*/ 84 h 97"/>
                <a:gd name="T70" fmla="*/ 109 w 132"/>
                <a:gd name="T71" fmla="*/ 83 h 97"/>
                <a:gd name="T72" fmla="*/ 117 w 132"/>
                <a:gd name="T73" fmla="*/ 88 h 97"/>
                <a:gd name="T74" fmla="*/ 114 w 132"/>
                <a:gd name="T75" fmla="*/ 78 h 97"/>
                <a:gd name="T76" fmla="*/ 104 w 132"/>
                <a:gd name="T77" fmla="*/ 68 h 97"/>
                <a:gd name="T78" fmla="*/ 116 w 132"/>
                <a:gd name="T79" fmla="*/ 68 h 97"/>
                <a:gd name="T80" fmla="*/ 124 w 132"/>
                <a:gd name="T81" fmla="*/ 71 h 97"/>
                <a:gd name="T82" fmla="*/ 132 w 132"/>
                <a:gd name="T83" fmla="*/ 62 h 97"/>
                <a:gd name="T84" fmla="*/ 127 w 132"/>
                <a:gd name="T85" fmla="*/ 56 h 97"/>
                <a:gd name="T86" fmla="*/ 121 w 132"/>
                <a:gd name="T87" fmla="*/ 52 h 97"/>
                <a:gd name="T88" fmla="*/ 113 w 132"/>
                <a:gd name="T89" fmla="*/ 52 h 97"/>
                <a:gd name="T90" fmla="*/ 104 w 132"/>
                <a:gd name="T91" fmla="*/ 4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97">
                  <a:moveTo>
                    <a:pt x="106" y="42"/>
                  </a:moveTo>
                  <a:cubicBezTo>
                    <a:pt x="109" y="40"/>
                    <a:pt x="106" y="35"/>
                    <a:pt x="103" y="35"/>
                  </a:cubicBezTo>
                  <a:cubicBezTo>
                    <a:pt x="103" y="32"/>
                    <a:pt x="102" y="30"/>
                    <a:pt x="99" y="30"/>
                  </a:cubicBezTo>
                  <a:cubicBezTo>
                    <a:pt x="98" y="30"/>
                    <a:pt x="96" y="30"/>
                    <a:pt x="95" y="30"/>
                  </a:cubicBezTo>
                  <a:cubicBezTo>
                    <a:pt x="94" y="30"/>
                    <a:pt x="93" y="28"/>
                    <a:pt x="93" y="27"/>
                  </a:cubicBezTo>
                  <a:cubicBezTo>
                    <a:pt x="92" y="27"/>
                    <a:pt x="91" y="27"/>
                    <a:pt x="90" y="26"/>
                  </a:cubicBezTo>
                  <a:cubicBezTo>
                    <a:pt x="90" y="26"/>
                    <a:pt x="89" y="25"/>
                    <a:pt x="88" y="25"/>
                  </a:cubicBezTo>
                  <a:cubicBezTo>
                    <a:pt x="86" y="24"/>
                    <a:pt x="86" y="25"/>
                    <a:pt x="85" y="24"/>
                  </a:cubicBezTo>
                  <a:cubicBezTo>
                    <a:pt x="82" y="24"/>
                    <a:pt x="82" y="23"/>
                    <a:pt x="79" y="23"/>
                  </a:cubicBezTo>
                  <a:cubicBezTo>
                    <a:pt x="76" y="23"/>
                    <a:pt x="72" y="23"/>
                    <a:pt x="71" y="20"/>
                  </a:cubicBezTo>
                  <a:cubicBezTo>
                    <a:pt x="71" y="19"/>
                    <a:pt x="72" y="17"/>
                    <a:pt x="71" y="16"/>
                  </a:cubicBezTo>
                  <a:cubicBezTo>
                    <a:pt x="70" y="14"/>
                    <a:pt x="66" y="14"/>
                    <a:pt x="64" y="14"/>
                  </a:cubicBezTo>
                  <a:cubicBezTo>
                    <a:pt x="62" y="13"/>
                    <a:pt x="59" y="12"/>
                    <a:pt x="57" y="11"/>
                  </a:cubicBezTo>
                  <a:cubicBezTo>
                    <a:pt x="56" y="13"/>
                    <a:pt x="54" y="18"/>
                    <a:pt x="52" y="18"/>
                  </a:cubicBezTo>
                  <a:cubicBezTo>
                    <a:pt x="50" y="20"/>
                    <a:pt x="50" y="14"/>
                    <a:pt x="47" y="17"/>
                  </a:cubicBezTo>
                  <a:cubicBezTo>
                    <a:pt x="44" y="15"/>
                    <a:pt x="46" y="12"/>
                    <a:pt x="46" y="9"/>
                  </a:cubicBezTo>
                  <a:cubicBezTo>
                    <a:pt x="43" y="9"/>
                    <a:pt x="44" y="5"/>
                    <a:pt x="41" y="3"/>
                  </a:cubicBezTo>
                  <a:cubicBezTo>
                    <a:pt x="38" y="2"/>
                    <a:pt x="32" y="1"/>
                    <a:pt x="29" y="3"/>
                  </a:cubicBezTo>
                  <a:cubicBezTo>
                    <a:pt x="27" y="4"/>
                    <a:pt x="25" y="5"/>
                    <a:pt x="24" y="7"/>
                  </a:cubicBezTo>
                  <a:cubicBezTo>
                    <a:pt x="24" y="7"/>
                    <a:pt x="24" y="8"/>
                    <a:pt x="24" y="9"/>
                  </a:cubicBezTo>
                  <a:cubicBezTo>
                    <a:pt x="23" y="10"/>
                    <a:pt x="22" y="10"/>
                    <a:pt x="21" y="12"/>
                  </a:cubicBezTo>
                  <a:cubicBezTo>
                    <a:pt x="18" y="16"/>
                    <a:pt x="24" y="22"/>
                    <a:pt x="22" y="26"/>
                  </a:cubicBezTo>
                  <a:cubicBezTo>
                    <a:pt x="20" y="30"/>
                    <a:pt x="16" y="21"/>
                    <a:pt x="16" y="19"/>
                  </a:cubicBezTo>
                  <a:cubicBezTo>
                    <a:pt x="16" y="18"/>
                    <a:pt x="16" y="16"/>
                    <a:pt x="15" y="15"/>
                  </a:cubicBezTo>
                  <a:cubicBezTo>
                    <a:pt x="15" y="15"/>
                    <a:pt x="14" y="15"/>
                    <a:pt x="14" y="15"/>
                  </a:cubicBezTo>
                  <a:cubicBezTo>
                    <a:pt x="13" y="13"/>
                    <a:pt x="12" y="12"/>
                    <a:pt x="13" y="10"/>
                  </a:cubicBezTo>
                  <a:cubicBezTo>
                    <a:pt x="15" y="7"/>
                    <a:pt x="18" y="8"/>
                    <a:pt x="19" y="5"/>
                  </a:cubicBezTo>
                  <a:cubicBezTo>
                    <a:pt x="19" y="3"/>
                    <a:pt x="19" y="1"/>
                    <a:pt x="17" y="1"/>
                  </a:cubicBezTo>
                  <a:cubicBezTo>
                    <a:pt x="17" y="1"/>
                    <a:pt x="17" y="1"/>
                    <a:pt x="17" y="1"/>
                  </a:cubicBezTo>
                  <a:cubicBezTo>
                    <a:pt x="11" y="0"/>
                    <a:pt x="4" y="3"/>
                    <a:pt x="2" y="9"/>
                  </a:cubicBezTo>
                  <a:cubicBezTo>
                    <a:pt x="1" y="10"/>
                    <a:pt x="2" y="12"/>
                    <a:pt x="1" y="13"/>
                  </a:cubicBezTo>
                  <a:cubicBezTo>
                    <a:pt x="1" y="15"/>
                    <a:pt x="0" y="16"/>
                    <a:pt x="0" y="18"/>
                  </a:cubicBezTo>
                  <a:cubicBezTo>
                    <a:pt x="0" y="21"/>
                    <a:pt x="2" y="22"/>
                    <a:pt x="2" y="25"/>
                  </a:cubicBezTo>
                  <a:cubicBezTo>
                    <a:pt x="5" y="25"/>
                    <a:pt x="10" y="24"/>
                    <a:pt x="11" y="28"/>
                  </a:cubicBezTo>
                  <a:cubicBezTo>
                    <a:pt x="9" y="28"/>
                    <a:pt x="8" y="29"/>
                    <a:pt x="9" y="30"/>
                  </a:cubicBezTo>
                  <a:cubicBezTo>
                    <a:pt x="10" y="32"/>
                    <a:pt x="15" y="32"/>
                    <a:pt x="17" y="32"/>
                  </a:cubicBezTo>
                  <a:cubicBezTo>
                    <a:pt x="19" y="33"/>
                    <a:pt x="23" y="32"/>
                    <a:pt x="25" y="33"/>
                  </a:cubicBezTo>
                  <a:cubicBezTo>
                    <a:pt x="26" y="33"/>
                    <a:pt x="26" y="34"/>
                    <a:pt x="28" y="35"/>
                  </a:cubicBezTo>
                  <a:cubicBezTo>
                    <a:pt x="29" y="35"/>
                    <a:pt x="31" y="35"/>
                    <a:pt x="32" y="35"/>
                  </a:cubicBezTo>
                  <a:cubicBezTo>
                    <a:pt x="35" y="34"/>
                    <a:pt x="36" y="34"/>
                    <a:pt x="39" y="33"/>
                  </a:cubicBezTo>
                  <a:cubicBezTo>
                    <a:pt x="41" y="33"/>
                    <a:pt x="43" y="34"/>
                    <a:pt x="45" y="35"/>
                  </a:cubicBezTo>
                  <a:cubicBezTo>
                    <a:pt x="53" y="36"/>
                    <a:pt x="44" y="30"/>
                    <a:pt x="48" y="29"/>
                  </a:cubicBezTo>
                  <a:cubicBezTo>
                    <a:pt x="49" y="28"/>
                    <a:pt x="55" y="30"/>
                    <a:pt x="55" y="30"/>
                  </a:cubicBezTo>
                  <a:cubicBezTo>
                    <a:pt x="56" y="31"/>
                    <a:pt x="55" y="33"/>
                    <a:pt x="56" y="34"/>
                  </a:cubicBezTo>
                  <a:cubicBezTo>
                    <a:pt x="57" y="35"/>
                    <a:pt x="59" y="33"/>
                    <a:pt x="60" y="34"/>
                  </a:cubicBezTo>
                  <a:cubicBezTo>
                    <a:pt x="62" y="35"/>
                    <a:pt x="61" y="37"/>
                    <a:pt x="63" y="39"/>
                  </a:cubicBezTo>
                  <a:cubicBezTo>
                    <a:pt x="65" y="40"/>
                    <a:pt x="67" y="40"/>
                    <a:pt x="69" y="41"/>
                  </a:cubicBezTo>
                  <a:cubicBezTo>
                    <a:pt x="71" y="42"/>
                    <a:pt x="71" y="42"/>
                    <a:pt x="72" y="44"/>
                  </a:cubicBezTo>
                  <a:cubicBezTo>
                    <a:pt x="73" y="46"/>
                    <a:pt x="73" y="45"/>
                    <a:pt x="76" y="46"/>
                  </a:cubicBezTo>
                  <a:cubicBezTo>
                    <a:pt x="77" y="47"/>
                    <a:pt x="76" y="48"/>
                    <a:pt x="77" y="49"/>
                  </a:cubicBezTo>
                  <a:cubicBezTo>
                    <a:pt x="78" y="50"/>
                    <a:pt x="78" y="50"/>
                    <a:pt x="79" y="51"/>
                  </a:cubicBezTo>
                  <a:cubicBezTo>
                    <a:pt x="81" y="52"/>
                    <a:pt x="82" y="53"/>
                    <a:pt x="83" y="55"/>
                  </a:cubicBezTo>
                  <a:cubicBezTo>
                    <a:pt x="83" y="56"/>
                    <a:pt x="83" y="57"/>
                    <a:pt x="83" y="57"/>
                  </a:cubicBezTo>
                  <a:cubicBezTo>
                    <a:pt x="79" y="58"/>
                    <a:pt x="72" y="61"/>
                    <a:pt x="74" y="65"/>
                  </a:cubicBezTo>
                  <a:cubicBezTo>
                    <a:pt x="75" y="66"/>
                    <a:pt x="79" y="67"/>
                    <a:pt x="77" y="69"/>
                  </a:cubicBezTo>
                  <a:cubicBezTo>
                    <a:pt x="76" y="71"/>
                    <a:pt x="70" y="70"/>
                    <a:pt x="68" y="70"/>
                  </a:cubicBezTo>
                  <a:cubicBezTo>
                    <a:pt x="65" y="70"/>
                    <a:pt x="64" y="71"/>
                    <a:pt x="61" y="72"/>
                  </a:cubicBezTo>
                  <a:cubicBezTo>
                    <a:pt x="58" y="72"/>
                    <a:pt x="57" y="70"/>
                    <a:pt x="56" y="73"/>
                  </a:cubicBezTo>
                  <a:cubicBezTo>
                    <a:pt x="55" y="76"/>
                    <a:pt x="56" y="78"/>
                    <a:pt x="57" y="80"/>
                  </a:cubicBezTo>
                  <a:cubicBezTo>
                    <a:pt x="63" y="83"/>
                    <a:pt x="70" y="76"/>
                    <a:pt x="75" y="76"/>
                  </a:cubicBezTo>
                  <a:cubicBezTo>
                    <a:pt x="75" y="77"/>
                    <a:pt x="80" y="79"/>
                    <a:pt x="81" y="81"/>
                  </a:cubicBezTo>
                  <a:cubicBezTo>
                    <a:pt x="82" y="82"/>
                    <a:pt x="83" y="84"/>
                    <a:pt x="84" y="84"/>
                  </a:cubicBezTo>
                  <a:cubicBezTo>
                    <a:pt x="85" y="85"/>
                    <a:pt x="87" y="84"/>
                    <a:pt x="88" y="84"/>
                  </a:cubicBezTo>
                  <a:cubicBezTo>
                    <a:pt x="89" y="85"/>
                    <a:pt x="90" y="85"/>
                    <a:pt x="91" y="86"/>
                  </a:cubicBezTo>
                  <a:cubicBezTo>
                    <a:pt x="93" y="86"/>
                    <a:pt x="97" y="85"/>
                    <a:pt x="99" y="86"/>
                  </a:cubicBezTo>
                  <a:cubicBezTo>
                    <a:pt x="102" y="88"/>
                    <a:pt x="100" y="92"/>
                    <a:pt x="103" y="94"/>
                  </a:cubicBezTo>
                  <a:cubicBezTo>
                    <a:pt x="104" y="94"/>
                    <a:pt x="106" y="95"/>
                    <a:pt x="108" y="96"/>
                  </a:cubicBezTo>
                  <a:cubicBezTo>
                    <a:pt x="109" y="96"/>
                    <a:pt x="111" y="97"/>
                    <a:pt x="113" y="96"/>
                  </a:cubicBezTo>
                  <a:cubicBezTo>
                    <a:pt x="117" y="92"/>
                    <a:pt x="108" y="90"/>
                    <a:pt x="107" y="89"/>
                  </a:cubicBezTo>
                  <a:cubicBezTo>
                    <a:pt x="104" y="86"/>
                    <a:pt x="106" y="85"/>
                    <a:pt x="101" y="84"/>
                  </a:cubicBezTo>
                  <a:cubicBezTo>
                    <a:pt x="101" y="84"/>
                    <a:pt x="101" y="83"/>
                    <a:pt x="101" y="83"/>
                  </a:cubicBezTo>
                  <a:cubicBezTo>
                    <a:pt x="104" y="83"/>
                    <a:pt x="107" y="82"/>
                    <a:pt x="109" y="83"/>
                  </a:cubicBezTo>
                  <a:cubicBezTo>
                    <a:pt x="110" y="84"/>
                    <a:pt x="111" y="86"/>
                    <a:pt x="112" y="87"/>
                  </a:cubicBezTo>
                  <a:cubicBezTo>
                    <a:pt x="113" y="87"/>
                    <a:pt x="116" y="88"/>
                    <a:pt x="117" y="88"/>
                  </a:cubicBezTo>
                  <a:cubicBezTo>
                    <a:pt x="121" y="88"/>
                    <a:pt x="122" y="84"/>
                    <a:pt x="120" y="81"/>
                  </a:cubicBezTo>
                  <a:cubicBezTo>
                    <a:pt x="118" y="78"/>
                    <a:pt x="116" y="79"/>
                    <a:pt x="114" y="78"/>
                  </a:cubicBezTo>
                  <a:cubicBezTo>
                    <a:pt x="111" y="76"/>
                    <a:pt x="112" y="75"/>
                    <a:pt x="110" y="73"/>
                  </a:cubicBezTo>
                  <a:cubicBezTo>
                    <a:pt x="109" y="71"/>
                    <a:pt x="106" y="71"/>
                    <a:pt x="104" y="68"/>
                  </a:cubicBezTo>
                  <a:cubicBezTo>
                    <a:pt x="102" y="63"/>
                    <a:pt x="107" y="63"/>
                    <a:pt x="111" y="64"/>
                  </a:cubicBezTo>
                  <a:cubicBezTo>
                    <a:pt x="113" y="65"/>
                    <a:pt x="114" y="67"/>
                    <a:pt x="116" y="68"/>
                  </a:cubicBezTo>
                  <a:cubicBezTo>
                    <a:pt x="117" y="68"/>
                    <a:pt x="118" y="68"/>
                    <a:pt x="119" y="68"/>
                  </a:cubicBezTo>
                  <a:cubicBezTo>
                    <a:pt x="121" y="69"/>
                    <a:pt x="121" y="71"/>
                    <a:pt x="124" y="71"/>
                  </a:cubicBezTo>
                  <a:cubicBezTo>
                    <a:pt x="124" y="72"/>
                    <a:pt x="124" y="72"/>
                    <a:pt x="124" y="72"/>
                  </a:cubicBezTo>
                  <a:cubicBezTo>
                    <a:pt x="128" y="74"/>
                    <a:pt x="132" y="66"/>
                    <a:pt x="132" y="62"/>
                  </a:cubicBezTo>
                  <a:cubicBezTo>
                    <a:pt x="132" y="59"/>
                    <a:pt x="131" y="61"/>
                    <a:pt x="129" y="59"/>
                  </a:cubicBezTo>
                  <a:cubicBezTo>
                    <a:pt x="128" y="58"/>
                    <a:pt x="128" y="56"/>
                    <a:pt x="127" y="56"/>
                  </a:cubicBezTo>
                  <a:cubicBezTo>
                    <a:pt x="126" y="55"/>
                    <a:pt x="125" y="55"/>
                    <a:pt x="124" y="55"/>
                  </a:cubicBezTo>
                  <a:cubicBezTo>
                    <a:pt x="123" y="54"/>
                    <a:pt x="122" y="53"/>
                    <a:pt x="121" y="52"/>
                  </a:cubicBezTo>
                  <a:cubicBezTo>
                    <a:pt x="119" y="51"/>
                    <a:pt x="118" y="51"/>
                    <a:pt x="116" y="51"/>
                  </a:cubicBezTo>
                  <a:cubicBezTo>
                    <a:pt x="115" y="51"/>
                    <a:pt x="114" y="52"/>
                    <a:pt x="113" y="52"/>
                  </a:cubicBezTo>
                  <a:cubicBezTo>
                    <a:pt x="111" y="51"/>
                    <a:pt x="110" y="49"/>
                    <a:pt x="109" y="48"/>
                  </a:cubicBezTo>
                  <a:cubicBezTo>
                    <a:pt x="108" y="47"/>
                    <a:pt x="106" y="47"/>
                    <a:pt x="104" y="46"/>
                  </a:cubicBezTo>
                  <a:cubicBezTo>
                    <a:pt x="100" y="44"/>
                    <a:pt x="104" y="44"/>
                    <a:pt x="10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2" name="Freeform 62"/>
            <p:cNvSpPr>
              <a:spLocks/>
            </p:cNvSpPr>
            <p:nvPr/>
          </p:nvSpPr>
          <p:spPr bwMode="auto">
            <a:xfrm>
              <a:off x="681038" y="1668463"/>
              <a:ext cx="46038" cy="38100"/>
            </a:xfrm>
            <a:custGeom>
              <a:avLst/>
              <a:gdLst>
                <a:gd name="T0" fmla="*/ 1 w 12"/>
                <a:gd name="T1" fmla="*/ 6 h 10"/>
                <a:gd name="T2" fmla="*/ 7 w 12"/>
                <a:gd name="T3" fmla="*/ 9 h 10"/>
                <a:gd name="T4" fmla="*/ 5 w 12"/>
                <a:gd name="T5" fmla="*/ 0 h 10"/>
                <a:gd name="T6" fmla="*/ 5 w 12"/>
                <a:gd name="T7" fmla="*/ 0 h 10"/>
                <a:gd name="T8" fmla="*/ 1 w 12"/>
                <a:gd name="T9" fmla="*/ 6 h 10"/>
              </a:gdLst>
              <a:ahLst/>
              <a:cxnLst>
                <a:cxn ang="0">
                  <a:pos x="T0" y="T1"/>
                </a:cxn>
                <a:cxn ang="0">
                  <a:pos x="T2" y="T3"/>
                </a:cxn>
                <a:cxn ang="0">
                  <a:pos x="T4" y="T5"/>
                </a:cxn>
                <a:cxn ang="0">
                  <a:pos x="T6" y="T7"/>
                </a:cxn>
                <a:cxn ang="0">
                  <a:pos x="T8" y="T9"/>
                </a:cxn>
              </a:cxnLst>
              <a:rect l="0" t="0" r="r" b="b"/>
              <a:pathLst>
                <a:path w="12" h="10">
                  <a:moveTo>
                    <a:pt x="1" y="6"/>
                  </a:moveTo>
                  <a:cubicBezTo>
                    <a:pt x="0" y="9"/>
                    <a:pt x="4" y="10"/>
                    <a:pt x="7" y="9"/>
                  </a:cubicBezTo>
                  <a:cubicBezTo>
                    <a:pt x="12" y="7"/>
                    <a:pt x="8" y="2"/>
                    <a:pt x="5" y="0"/>
                  </a:cubicBezTo>
                  <a:cubicBezTo>
                    <a:pt x="5" y="0"/>
                    <a:pt x="5" y="0"/>
                    <a:pt x="5" y="0"/>
                  </a:cubicBezTo>
                  <a:cubicBezTo>
                    <a:pt x="4" y="1"/>
                    <a:pt x="1" y="4"/>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3" name="Freeform 63"/>
            <p:cNvSpPr>
              <a:spLocks/>
            </p:cNvSpPr>
            <p:nvPr/>
          </p:nvSpPr>
          <p:spPr bwMode="auto">
            <a:xfrm>
              <a:off x="501650" y="1744663"/>
              <a:ext cx="120650" cy="71438"/>
            </a:xfrm>
            <a:custGeom>
              <a:avLst/>
              <a:gdLst>
                <a:gd name="T0" fmla="*/ 0 w 32"/>
                <a:gd name="T1" fmla="*/ 17 h 19"/>
                <a:gd name="T2" fmla="*/ 7 w 32"/>
                <a:gd name="T3" fmla="*/ 17 h 19"/>
                <a:gd name="T4" fmla="*/ 12 w 32"/>
                <a:gd name="T5" fmla="*/ 19 h 19"/>
                <a:gd name="T6" fmla="*/ 21 w 32"/>
                <a:gd name="T7" fmla="*/ 14 h 19"/>
                <a:gd name="T8" fmla="*/ 26 w 32"/>
                <a:gd name="T9" fmla="*/ 17 h 19"/>
                <a:gd name="T10" fmla="*/ 29 w 32"/>
                <a:gd name="T11" fmla="*/ 18 h 19"/>
                <a:gd name="T12" fmla="*/ 31 w 32"/>
                <a:gd name="T13" fmla="*/ 14 h 19"/>
                <a:gd name="T14" fmla="*/ 23 w 32"/>
                <a:gd name="T15" fmla="*/ 9 h 19"/>
                <a:gd name="T16" fmla="*/ 18 w 32"/>
                <a:gd name="T17" fmla="*/ 4 h 19"/>
                <a:gd name="T18" fmla="*/ 11 w 32"/>
                <a:gd name="T19" fmla="*/ 3 h 19"/>
                <a:gd name="T20" fmla="*/ 10 w 32"/>
                <a:gd name="T21" fmla="*/ 3 h 19"/>
                <a:gd name="T22" fmla="*/ 6 w 32"/>
                <a:gd name="T23" fmla="*/ 1 h 19"/>
                <a:gd name="T24" fmla="*/ 5 w 32"/>
                <a:gd name="T25" fmla="*/ 8 h 19"/>
                <a:gd name="T26" fmla="*/ 2 w 32"/>
                <a:gd name="T27" fmla="*/ 11 h 19"/>
                <a:gd name="T28" fmla="*/ 2 w 32"/>
                <a:gd name="T29" fmla="*/ 13 h 19"/>
                <a:gd name="T30" fmla="*/ 0 w 32"/>
                <a:gd name="T31"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9">
                  <a:moveTo>
                    <a:pt x="0" y="17"/>
                  </a:moveTo>
                  <a:cubicBezTo>
                    <a:pt x="1" y="18"/>
                    <a:pt x="6" y="17"/>
                    <a:pt x="7" y="17"/>
                  </a:cubicBezTo>
                  <a:cubicBezTo>
                    <a:pt x="9" y="18"/>
                    <a:pt x="10" y="19"/>
                    <a:pt x="12" y="19"/>
                  </a:cubicBezTo>
                  <a:cubicBezTo>
                    <a:pt x="16" y="18"/>
                    <a:pt x="17" y="12"/>
                    <a:pt x="21" y="14"/>
                  </a:cubicBezTo>
                  <a:cubicBezTo>
                    <a:pt x="23" y="15"/>
                    <a:pt x="23" y="17"/>
                    <a:pt x="26" y="17"/>
                  </a:cubicBezTo>
                  <a:cubicBezTo>
                    <a:pt x="26" y="17"/>
                    <a:pt x="30" y="18"/>
                    <a:pt x="29" y="18"/>
                  </a:cubicBezTo>
                  <a:cubicBezTo>
                    <a:pt x="31" y="17"/>
                    <a:pt x="32" y="16"/>
                    <a:pt x="31" y="14"/>
                  </a:cubicBezTo>
                  <a:cubicBezTo>
                    <a:pt x="30" y="11"/>
                    <a:pt x="26" y="11"/>
                    <a:pt x="23" y="9"/>
                  </a:cubicBezTo>
                  <a:cubicBezTo>
                    <a:pt x="21" y="8"/>
                    <a:pt x="21" y="5"/>
                    <a:pt x="18" y="4"/>
                  </a:cubicBezTo>
                  <a:cubicBezTo>
                    <a:pt x="16" y="3"/>
                    <a:pt x="13" y="5"/>
                    <a:pt x="11" y="3"/>
                  </a:cubicBezTo>
                  <a:cubicBezTo>
                    <a:pt x="10" y="3"/>
                    <a:pt x="10" y="3"/>
                    <a:pt x="10" y="3"/>
                  </a:cubicBezTo>
                  <a:cubicBezTo>
                    <a:pt x="11" y="0"/>
                    <a:pt x="8" y="0"/>
                    <a:pt x="6" y="1"/>
                  </a:cubicBezTo>
                  <a:cubicBezTo>
                    <a:pt x="5" y="3"/>
                    <a:pt x="6" y="6"/>
                    <a:pt x="5" y="8"/>
                  </a:cubicBezTo>
                  <a:cubicBezTo>
                    <a:pt x="4" y="9"/>
                    <a:pt x="2" y="10"/>
                    <a:pt x="2" y="11"/>
                  </a:cubicBezTo>
                  <a:cubicBezTo>
                    <a:pt x="1" y="12"/>
                    <a:pt x="2" y="13"/>
                    <a:pt x="2" y="13"/>
                  </a:cubicBezTo>
                  <a:cubicBezTo>
                    <a:pt x="1" y="14"/>
                    <a:pt x="0" y="15"/>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4" name="Freeform 64"/>
            <p:cNvSpPr>
              <a:spLocks/>
            </p:cNvSpPr>
            <p:nvPr/>
          </p:nvSpPr>
          <p:spPr bwMode="auto">
            <a:xfrm>
              <a:off x="-46038" y="1376363"/>
              <a:ext cx="217488" cy="101600"/>
            </a:xfrm>
            <a:custGeom>
              <a:avLst/>
              <a:gdLst>
                <a:gd name="T0" fmla="*/ 0 w 58"/>
                <a:gd name="T1" fmla="*/ 16 h 27"/>
                <a:gd name="T2" fmla="*/ 2 w 58"/>
                <a:gd name="T3" fmla="*/ 16 h 27"/>
                <a:gd name="T4" fmla="*/ 7 w 58"/>
                <a:gd name="T5" fmla="*/ 20 h 27"/>
                <a:gd name="T6" fmla="*/ 15 w 58"/>
                <a:gd name="T7" fmla="*/ 18 h 27"/>
                <a:gd name="T8" fmla="*/ 26 w 58"/>
                <a:gd name="T9" fmla="*/ 17 h 27"/>
                <a:gd name="T10" fmla="*/ 24 w 58"/>
                <a:gd name="T11" fmla="*/ 20 h 27"/>
                <a:gd name="T12" fmla="*/ 18 w 58"/>
                <a:gd name="T13" fmla="*/ 22 h 27"/>
                <a:gd name="T14" fmla="*/ 26 w 58"/>
                <a:gd name="T15" fmla="*/ 27 h 27"/>
                <a:gd name="T16" fmla="*/ 32 w 58"/>
                <a:gd name="T17" fmla="*/ 24 h 27"/>
                <a:gd name="T18" fmla="*/ 38 w 58"/>
                <a:gd name="T19" fmla="*/ 22 h 27"/>
                <a:gd name="T20" fmla="*/ 44 w 58"/>
                <a:gd name="T21" fmla="*/ 20 h 27"/>
                <a:gd name="T22" fmla="*/ 51 w 58"/>
                <a:gd name="T23" fmla="*/ 20 h 27"/>
                <a:gd name="T24" fmla="*/ 57 w 58"/>
                <a:gd name="T25" fmla="*/ 12 h 27"/>
                <a:gd name="T26" fmla="*/ 57 w 58"/>
                <a:gd name="T27" fmla="*/ 12 h 27"/>
                <a:gd name="T28" fmla="*/ 56 w 58"/>
                <a:gd name="T29" fmla="*/ 12 h 27"/>
                <a:gd name="T30" fmla="*/ 56 w 58"/>
                <a:gd name="T31" fmla="*/ 11 h 27"/>
                <a:gd name="T32" fmla="*/ 56 w 58"/>
                <a:gd name="T33" fmla="*/ 12 h 27"/>
                <a:gd name="T34" fmla="*/ 56 w 58"/>
                <a:gd name="T35" fmla="*/ 9 h 27"/>
                <a:gd name="T36" fmla="*/ 45 w 58"/>
                <a:gd name="T37" fmla="*/ 10 h 27"/>
                <a:gd name="T38" fmla="*/ 43 w 58"/>
                <a:gd name="T39" fmla="*/ 4 h 27"/>
                <a:gd name="T40" fmla="*/ 34 w 58"/>
                <a:gd name="T41" fmla="*/ 8 h 27"/>
                <a:gd name="T42" fmla="*/ 34 w 58"/>
                <a:gd name="T43" fmla="*/ 13 h 27"/>
                <a:gd name="T44" fmla="*/ 30 w 58"/>
                <a:gd name="T45" fmla="*/ 13 h 27"/>
                <a:gd name="T46" fmla="*/ 18 w 58"/>
                <a:gd name="T47" fmla="*/ 9 h 27"/>
                <a:gd name="T48" fmla="*/ 4 w 58"/>
                <a:gd name="T49" fmla="*/ 11 h 27"/>
                <a:gd name="T50" fmla="*/ 0 w 58"/>
                <a:gd name="T51" fmla="*/ 1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27">
                  <a:moveTo>
                    <a:pt x="0" y="16"/>
                  </a:moveTo>
                  <a:cubicBezTo>
                    <a:pt x="1" y="16"/>
                    <a:pt x="1" y="16"/>
                    <a:pt x="2" y="16"/>
                  </a:cubicBezTo>
                  <a:cubicBezTo>
                    <a:pt x="2" y="17"/>
                    <a:pt x="6" y="20"/>
                    <a:pt x="7" y="20"/>
                  </a:cubicBezTo>
                  <a:cubicBezTo>
                    <a:pt x="9" y="21"/>
                    <a:pt x="13" y="19"/>
                    <a:pt x="15" y="18"/>
                  </a:cubicBezTo>
                  <a:cubicBezTo>
                    <a:pt x="17" y="17"/>
                    <a:pt x="23" y="15"/>
                    <a:pt x="26" y="17"/>
                  </a:cubicBezTo>
                  <a:cubicBezTo>
                    <a:pt x="27" y="19"/>
                    <a:pt x="26" y="19"/>
                    <a:pt x="24" y="20"/>
                  </a:cubicBezTo>
                  <a:cubicBezTo>
                    <a:pt x="22" y="21"/>
                    <a:pt x="19" y="19"/>
                    <a:pt x="18" y="22"/>
                  </a:cubicBezTo>
                  <a:cubicBezTo>
                    <a:pt x="20" y="25"/>
                    <a:pt x="22" y="27"/>
                    <a:pt x="26" y="27"/>
                  </a:cubicBezTo>
                  <a:cubicBezTo>
                    <a:pt x="29" y="27"/>
                    <a:pt x="30" y="26"/>
                    <a:pt x="32" y="24"/>
                  </a:cubicBezTo>
                  <a:cubicBezTo>
                    <a:pt x="35" y="22"/>
                    <a:pt x="36" y="23"/>
                    <a:pt x="38" y="22"/>
                  </a:cubicBezTo>
                  <a:cubicBezTo>
                    <a:pt x="40" y="21"/>
                    <a:pt x="41" y="21"/>
                    <a:pt x="44" y="20"/>
                  </a:cubicBezTo>
                  <a:cubicBezTo>
                    <a:pt x="46" y="20"/>
                    <a:pt x="49" y="21"/>
                    <a:pt x="51" y="20"/>
                  </a:cubicBezTo>
                  <a:cubicBezTo>
                    <a:pt x="56" y="19"/>
                    <a:pt x="58" y="17"/>
                    <a:pt x="57" y="12"/>
                  </a:cubicBezTo>
                  <a:cubicBezTo>
                    <a:pt x="57" y="12"/>
                    <a:pt x="57" y="12"/>
                    <a:pt x="57" y="12"/>
                  </a:cubicBezTo>
                  <a:cubicBezTo>
                    <a:pt x="56" y="12"/>
                    <a:pt x="56" y="12"/>
                    <a:pt x="56" y="12"/>
                  </a:cubicBezTo>
                  <a:cubicBezTo>
                    <a:pt x="56" y="12"/>
                    <a:pt x="56" y="12"/>
                    <a:pt x="56" y="11"/>
                  </a:cubicBezTo>
                  <a:cubicBezTo>
                    <a:pt x="56" y="12"/>
                    <a:pt x="56" y="12"/>
                    <a:pt x="56" y="12"/>
                  </a:cubicBezTo>
                  <a:cubicBezTo>
                    <a:pt x="56" y="11"/>
                    <a:pt x="56" y="10"/>
                    <a:pt x="56" y="9"/>
                  </a:cubicBezTo>
                  <a:cubicBezTo>
                    <a:pt x="53" y="10"/>
                    <a:pt x="48" y="11"/>
                    <a:pt x="45" y="10"/>
                  </a:cubicBezTo>
                  <a:cubicBezTo>
                    <a:pt x="43" y="8"/>
                    <a:pt x="44" y="6"/>
                    <a:pt x="43" y="4"/>
                  </a:cubicBezTo>
                  <a:cubicBezTo>
                    <a:pt x="40" y="0"/>
                    <a:pt x="32" y="3"/>
                    <a:pt x="34" y="8"/>
                  </a:cubicBezTo>
                  <a:cubicBezTo>
                    <a:pt x="34" y="10"/>
                    <a:pt x="36" y="11"/>
                    <a:pt x="34" y="13"/>
                  </a:cubicBezTo>
                  <a:cubicBezTo>
                    <a:pt x="34" y="14"/>
                    <a:pt x="30" y="14"/>
                    <a:pt x="30" y="13"/>
                  </a:cubicBezTo>
                  <a:cubicBezTo>
                    <a:pt x="26" y="13"/>
                    <a:pt x="22" y="11"/>
                    <a:pt x="18" y="9"/>
                  </a:cubicBezTo>
                  <a:cubicBezTo>
                    <a:pt x="14" y="7"/>
                    <a:pt x="8" y="7"/>
                    <a:pt x="4" y="11"/>
                  </a:cubicBezTo>
                  <a:cubicBezTo>
                    <a:pt x="2" y="12"/>
                    <a:pt x="0" y="13"/>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5" name="Freeform 65"/>
            <p:cNvSpPr>
              <a:spLocks/>
            </p:cNvSpPr>
            <p:nvPr/>
          </p:nvSpPr>
          <p:spPr bwMode="auto">
            <a:xfrm>
              <a:off x="163513" y="1420813"/>
              <a:ext cx="4763"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6" name="Freeform 66"/>
            <p:cNvSpPr>
              <a:spLocks/>
            </p:cNvSpPr>
            <p:nvPr/>
          </p:nvSpPr>
          <p:spPr bwMode="auto">
            <a:xfrm>
              <a:off x="168275" y="1420813"/>
              <a:ext cx="3175"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0"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7" name="Freeform 67"/>
            <p:cNvSpPr>
              <a:spLocks/>
            </p:cNvSpPr>
            <p:nvPr/>
          </p:nvSpPr>
          <p:spPr bwMode="auto">
            <a:xfrm>
              <a:off x="25400" y="1349376"/>
              <a:ext cx="71438" cy="22225"/>
            </a:xfrm>
            <a:custGeom>
              <a:avLst/>
              <a:gdLst>
                <a:gd name="T0" fmla="*/ 3 w 19"/>
                <a:gd name="T1" fmla="*/ 5 h 6"/>
                <a:gd name="T2" fmla="*/ 15 w 19"/>
                <a:gd name="T3" fmla="*/ 5 h 6"/>
                <a:gd name="T4" fmla="*/ 16 w 19"/>
                <a:gd name="T5" fmla="*/ 0 h 6"/>
                <a:gd name="T6" fmla="*/ 15 w 19"/>
                <a:gd name="T7" fmla="*/ 1 h 6"/>
                <a:gd name="T8" fmla="*/ 5 w 19"/>
                <a:gd name="T9" fmla="*/ 1 h 6"/>
                <a:gd name="T10" fmla="*/ 3 w 19"/>
                <a:gd name="T11" fmla="*/ 5 h 6"/>
              </a:gdLst>
              <a:ahLst/>
              <a:cxnLst>
                <a:cxn ang="0">
                  <a:pos x="T0" y="T1"/>
                </a:cxn>
                <a:cxn ang="0">
                  <a:pos x="T2" y="T3"/>
                </a:cxn>
                <a:cxn ang="0">
                  <a:pos x="T4" y="T5"/>
                </a:cxn>
                <a:cxn ang="0">
                  <a:pos x="T6" y="T7"/>
                </a:cxn>
                <a:cxn ang="0">
                  <a:pos x="T8" y="T9"/>
                </a:cxn>
                <a:cxn ang="0">
                  <a:pos x="T10" y="T11"/>
                </a:cxn>
              </a:cxnLst>
              <a:rect l="0" t="0" r="r" b="b"/>
              <a:pathLst>
                <a:path w="19" h="6">
                  <a:moveTo>
                    <a:pt x="3" y="5"/>
                  </a:moveTo>
                  <a:cubicBezTo>
                    <a:pt x="6" y="6"/>
                    <a:pt x="12" y="6"/>
                    <a:pt x="15" y="5"/>
                  </a:cubicBezTo>
                  <a:cubicBezTo>
                    <a:pt x="16" y="4"/>
                    <a:pt x="19" y="2"/>
                    <a:pt x="16" y="0"/>
                  </a:cubicBezTo>
                  <a:cubicBezTo>
                    <a:pt x="15" y="1"/>
                    <a:pt x="15" y="1"/>
                    <a:pt x="15" y="1"/>
                  </a:cubicBezTo>
                  <a:cubicBezTo>
                    <a:pt x="13" y="0"/>
                    <a:pt x="8" y="1"/>
                    <a:pt x="5" y="1"/>
                  </a:cubicBezTo>
                  <a:cubicBezTo>
                    <a:pt x="2" y="1"/>
                    <a:pt x="0" y="4"/>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8" name="Freeform 68"/>
            <p:cNvSpPr>
              <a:spLocks/>
            </p:cNvSpPr>
            <p:nvPr/>
          </p:nvSpPr>
          <p:spPr bwMode="auto">
            <a:xfrm>
              <a:off x="-139700" y="1357313"/>
              <a:ext cx="119063" cy="74613"/>
            </a:xfrm>
            <a:custGeom>
              <a:avLst/>
              <a:gdLst>
                <a:gd name="T0" fmla="*/ 9 w 32"/>
                <a:gd name="T1" fmla="*/ 17 h 20"/>
                <a:gd name="T2" fmla="*/ 9 w 32"/>
                <a:gd name="T3" fmla="*/ 18 h 20"/>
                <a:gd name="T4" fmla="*/ 15 w 32"/>
                <a:gd name="T5" fmla="*/ 12 h 20"/>
                <a:gd name="T6" fmla="*/ 21 w 32"/>
                <a:gd name="T7" fmla="*/ 10 h 20"/>
                <a:gd name="T8" fmla="*/ 23 w 32"/>
                <a:gd name="T9" fmla="*/ 13 h 20"/>
                <a:gd name="T10" fmla="*/ 29 w 32"/>
                <a:gd name="T11" fmla="*/ 9 h 20"/>
                <a:gd name="T12" fmla="*/ 32 w 32"/>
                <a:gd name="T13" fmla="*/ 4 h 20"/>
                <a:gd name="T14" fmla="*/ 24 w 32"/>
                <a:gd name="T15" fmla="*/ 2 h 20"/>
                <a:gd name="T16" fmla="*/ 21 w 32"/>
                <a:gd name="T17" fmla="*/ 4 h 20"/>
                <a:gd name="T18" fmla="*/ 14 w 32"/>
                <a:gd name="T19" fmla="*/ 5 h 20"/>
                <a:gd name="T20" fmla="*/ 9 w 32"/>
                <a:gd name="T21" fmla="*/ 11 h 20"/>
                <a:gd name="T22" fmla="*/ 1 w 32"/>
                <a:gd name="T23" fmla="*/ 14 h 20"/>
                <a:gd name="T24" fmla="*/ 9 w 32"/>
                <a:gd name="T25"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20">
                  <a:moveTo>
                    <a:pt x="9" y="17"/>
                  </a:moveTo>
                  <a:cubicBezTo>
                    <a:pt x="9" y="17"/>
                    <a:pt x="9" y="18"/>
                    <a:pt x="9" y="18"/>
                  </a:cubicBezTo>
                  <a:cubicBezTo>
                    <a:pt x="12" y="20"/>
                    <a:pt x="14" y="14"/>
                    <a:pt x="15" y="12"/>
                  </a:cubicBezTo>
                  <a:cubicBezTo>
                    <a:pt x="17" y="11"/>
                    <a:pt x="20" y="11"/>
                    <a:pt x="21" y="10"/>
                  </a:cubicBezTo>
                  <a:cubicBezTo>
                    <a:pt x="22" y="11"/>
                    <a:pt x="22" y="13"/>
                    <a:pt x="23" y="13"/>
                  </a:cubicBezTo>
                  <a:cubicBezTo>
                    <a:pt x="27" y="15"/>
                    <a:pt x="28" y="11"/>
                    <a:pt x="29" y="9"/>
                  </a:cubicBezTo>
                  <a:cubicBezTo>
                    <a:pt x="29" y="8"/>
                    <a:pt x="32" y="5"/>
                    <a:pt x="32" y="4"/>
                  </a:cubicBezTo>
                  <a:cubicBezTo>
                    <a:pt x="32" y="0"/>
                    <a:pt x="26" y="1"/>
                    <a:pt x="24" y="2"/>
                  </a:cubicBezTo>
                  <a:cubicBezTo>
                    <a:pt x="23" y="3"/>
                    <a:pt x="23" y="3"/>
                    <a:pt x="21" y="4"/>
                  </a:cubicBezTo>
                  <a:cubicBezTo>
                    <a:pt x="19" y="5"/>
                    <a:pt x="16" y="4"/>
                    <a:pt x="14" y="5"/>
                  </a:cubicBezTo>
                  <a:cubicBezTo>
                    <a:pt x="11" y="6"/>
                    <a:pt x="12" y="10"/>
                    <a:pt x="9" y="11"/>
                  </a:cubicBezTo>
                  <a:cubicBezTo>
                    <a:pt x="7" y="12"/>
                    <a:pt x="2" y="11"/>
                    <a:pt x="1" y="14"/>
                  </a:cubicBezTo>
                  <a:cubicBezTo>
                    <a:pt x="0" y="18"/>
                    <a:pt x="7" y="17"/>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9" name="Freeform 69"/>
            <p:cNvSpPr>
              <a:spLocks/>
            </p:cNvSpPr>
            <p:nvPr/>
          </p:nvSpPr>
          <p:spPr bwMode="auto">
            <a:xfrm>
              <a:off x="-196850" y="1470026"/>
              <a:ext cx="169863" cy="115888"/>
            </a:xfrm>
            <a:custGeom>
              <a:avLst/>
              <a:gdLst>
                <a:gd name="T0" fmla="*/ 4 w 45"/>
                <a:gd name="T1" fmla="*/ 24 h 31"/>
                <a:gd name="T2" fmla="*/ 9 w 45"/>
                <a:gd name="T3" fmla="*/ 28 h 31"/>
                <a:gd name="T4" fmla="*/ 16 w 45"/>
                <a:gd name="T5" fmla="*/ 29 h 31"/>
                <a:gd name="T6" fmla="*/ 23 w 45"/>
                <a:gd name="T7" fmla="*/ 22 h 31"/>
                <a:gd name="T8" fmla="*/ 30 w 45"/>
                <a:gd name="T9" fmla="*/ 17 h 31"/>
                <a:gd name="T10" fmla="*/ 38 w 45"/>
                <a:gd name="T11" fmla="*/ 10 h 31"/>
                <a:gd name="T12" fmla="*/ 42 w 45"/>
                <a:gd name="T13" fmla="*/ 8 h 31"/>
                <a:gd name="T14" fmla="*/ 44 w 45"/>
                <a:gd name="T15" fmla="*/ 5 h 31"/>
                <a:gd name="T16" fmla="*/ 37 w 45"/>
                <a:gd name="T17" fmla="*/ 2 h 31"/>
                <a:gd name="T18" fmla="*/ 30 w 45"/>
                <a:gd name="T19" fmla="*/ 3 h 31"/>
                <a:gd name="T20" fmla="*/ 25 w 45"/>
                <a:gd name="T21" fmla="*/ 2 h 31"/>
                <a:gd name="T22" fmla="*/ 25 w 45"/>
                <a:gd name="T23" fmla="*/ 1 h 31"/>
                <a:gd name="T24" fmla="*/ 15 w 45"/>
                <a:gd name="T25" fmla="*/ 1 h 31"/>
                <a:gd name="T26" fmla="*/ 5 w 45"/>
                <a:gd name="T27" fmla="*/ 3 h 31"/>
                <a:gd name="T28" fmla="*/ 6 w 45"/>
                <a:gd name="T29" fmla="*/ 7 h 31"/>
                <a:gd name="T30" fmla="*/ 4 w 45"/>
                <a:gd name="T31" fmla="*/ 14 h 31"/>
                <a:gd name="T32" fmla="*/ 1 w 45"/>
                <a:gd name="T33" fmla="*/ 20 h 31"/>
                <a:gd name="T34" fmla="*/ 4 w 45"/>
                <a:gd name="T35"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31">
                  <a:moveTo>
                    <a:pt x="4" y="24"/>
                  </a:moveTo>
                  <a:cubicBezTo>
                    <a:pt x="6" y="24"/>
                    <a:pt x="7" y="26"/>
                    <a:pt x="9" y="28"/>
                  </a:cubicBezTo>
                  <a:cubicBezTo>
                    <a:pt x="12" y="31"/>
                    <a:pt x="12" y="30"/>
                    <a:pt x="16" y="29"/>
                  </a:cubicBezTo>
                  <a:cubicBezTo>
                    <a:pt x="19" y="28"/>
                    <a:pt x="27" y="26"/>
                    <a:pt x="23" y="22"/>
                  </a:cubicBezTo>
                  <a:cubicBezTo>
                    <a:pt x="25" y="21"/>
                    <a:pt x="27" y="19"/>
                    <a:pt x="30" y="17"/>
                  </a:cubicBezTo>
                  <a:cubicBezTo>
                    <a:pt x="33" y="15"/>
                    <a:pt x="35" y="12"/>
                    <a:pt x="38" y="10"/>
                  </a:cubicBezTo>
                  <a:cubicBezTo>
                    <a:pt x="40" y="9"/>
                    <a:pt x="41" y="9"/>
                    <a:pt x="42" y="8"/>
                  </a:cubicBezTo>
                  <a:cubicBezTo>
                    <a:pt x="44" y="7"/>
                    <a:pt x="45" y="6"/>
                    <a:pt x="44" y="5"/>
                  </a:cubicBezTo>
                  <a:cubicBezTo>
                    <a:pt x="43" y="3"/>
                    <a:pt x="39" y="3"/>
                    <a:pt x="37" y="2"/>
                  </a:cubicBezTo>
                  <a:cubicBezTo>
                    <a:pt x="34" y="2"/>
                    <a:pt x="32" y="3"/>
                    <a:pt x="30" y="3"/>
                  </a:cubicBezTo>
                  <a:cubicBezTo>
                    <a:pt x="27" y="4"/>
                    <a:pt x="26" y="3"/>
                    <a:pt x="25" y="2"/>
                  </a:cubicBezTo>
                  <a:cubicBezTo>
                    <a:pt x="25" y="1"/>
                    <a:pt x="25" y="1"/>
                    <a:pt x="25" y="1"/>
                  </a:cubicBezTo>
                  <a:cubicBezTo>
                    <a:pt x="22" y="0"/>
                    <a:pt x="18" y="1"/>
                    <a:pt x="15" y="1"/>
                  </a:cubicBezTo>
                  <a:cubicBezTo>
                    <a:pt x="11" y="2"/>
                    <a:pt x="8" y="1"/>
                    <a:pt x="5" y="3"/>
                  </a:cubicBezTo>
                  <a:cubicBezTo>
                    <a:pt x="5" y="5"/>
                    <a:pt x="5" y="6"/>
                    <a:pt x="6" y="7"/>
                  </a:cubicBezTo>
                  <a:cubicBezTo>
                    <a:pt x="6" y="10"/>
                    <a:pt x="6" y="10"/>
                    <a:pt x="4" y="14"/>
                  </a:cubicBezTo>
                  <a:cubicBezTo>
                    <a:pt x="2" y="16"/>
                    <a:pt x="2" y="17"/>
                    <a:pt x="1" y="20"/>
                  </a:cubicBezTo>
                  <a:cubicBezTo>
                    <a:pt x="1" y="23"/>
                    <a:pt x="0" y="22"/>
                    <a:pt x="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0" name="Freeform 70"/>
            <p:cNvSpPr>
              <a:spLocks/>
            </p:cNvSpPr>
            <p:nvPr/>
          </p:nvSpPr>
          <p:spPr bwMode="auto">
            <a:xfrm>
              <a:off x="-20638" y="1511301"/>
              <a:ext cx="4763"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0" y="2"/>
                    <a:pt x="0" y="2"/>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1" name="Freeform 71"/>
            <p:cNvSpPr>
              <a:spLocks/>
            </p:cNvSpPr>
            <p:nvPr/>
          </p:nvSpPr>
          <p:spPr bwMode="auto">
            <a:xfrm>
              <a:off x="-73025" y="1511301"/>
              <a:ext cx="330200" cy="153988"/>
            </a:xfrm>
            <a:custGeom>
              <a:avLst/>
              <a:gdLst>
                <a:gd name="T0" fmla="*/ 64 w 88"/>
                <a:gd name="T1" fmla="*/ 9 h 41"/>
                <a:gd name="T2" fmla="*/ 62 w 88"/>
                <a:gd name="T3" fmla="*/ 5 h 41"/>
                <a:gd name="T4" fmla="*/ 60 w 88"/>
                <a:gd name="T5" fmla="*/ 2 h 41"/>
                <a:gd name="T6" fmla="*/ 55 w 88"/>
                <a:gd name="T7" fmla="*/ 0 h 41"/>
                <a:gd name="T8" fmla="*/ 54 w 88"/>
                <a:gd name="T9" fmla="*/ 8 h 41"/>
                <a:gd name="T10" fmla="*/ 52 w 88"/>
                <a:gd name="T11" fmla="*/ 13 h 41"/>
                <a:gd name="T12" fmla="*/ 48 w 88"/>
                <a:gd name="T13" fmla="*/ 5 h 41"/>
                <a:gd name="T14" fmla="*/ 39 w 88"/>
                <a:gd name="T15" fmla="*/ 5 h 41"/>
                <a:gd name="T16" fmla="*/ 38 w 88"/>
                <a:gd name="T17" fmla="*/ 11 h 41"/>
                <a:gd name="T18" fmla="*/ 32 w 88"/>
                <a:gd name="T19" fmla="*/ 6 h 41"/>
                <a:gd name="T20" fmla="*/ 29 w 88"/>
                <a:gd name="T21" fmla="*/ 6 h 41"/>
                <a:gd name="T22" fmla="*/ 26 w 88"/>
                <a:gd name="T23" fmla="*/ 5 h 41"/>
                <a:gd name="T24" fmla="*/ 20 w 88"/>
                <a:gd name="T25" fmla="*/ 4 h 41"/>
                <a:gd name="T26" fmla="*/ 18 w 88"/>
                <a:gd name="T27" fmla="*/ 0 h 41"/>
                <a:gd name="T28" fmla="*/ 14 w 88"/>
                <a:gd name="T29" fmla="*/ 2 h 41"/>
                <a:gd name="T30" fmla="*/ 14 w 88"/>
                <a:gd name="T31" fmla="*/ 2 h 41"/>
                <a:gd name="T32" fmla="*/ 6 w 88"/>
                <a:gd name="T33" fmla="*/ 4 h 41"/>
                <a:gd name="T34" fmla="*/ 1 w 88"/>
                <a:gd name="T35" fmla="*/ 10 h 41"/>
                <a:gd name="T36" fmla="*/ 4 w 88"/>
                <a:gd name="T37" fmla="*/ 16 h 41"/>
                <a:gd name="T38" fmla="*/ 12 w 88"/>
                <a:gd name="T39" fmla="*/ 15 h 41"/>
                <a:gd name="T40" fmla="*/ 15 w 88"/>
                <a:gd name="T41" fmla="*/ 16 h 41"/>
                <a:gd name="T42" fmla="*/ 7 w 88"/>
                <a:gd name="T43" fmla="*/ 19 h 41"/>
                <a:gd name="T44" fmla="*/ 6 w 88"/>
                <a:gd name="T45" fmla="*/ 25 h 41"/>
                <a:gd name="T46" fmla="*/ 17 w 88"/>
                <a:gd name="T47" fmla="*/ 23 h 41"/>
                <a:gd name="T48" fmla="*/ 23 w 88"/>
                <a:gd name="T49" fmla="*/ 23 h 41"/>
                <a:gd name="T50" fmla="*/ 31 w 88"/>
                <a:gd name="T51" fmla="*/ 25 h 41"/>
                <a:gd name="T52" fmla="*/ 13 w 88"/>
                <a:gd name="T53" fmla="*/ 27 h 41"/>
                <a:gd name="T54" fmla="*/ 11 w 88"/>
                <a:gd name="T55" fmla="*/ 30 h 41"/>
                <a:gd name="T56" fmla="*/ 19 w 88"/>
                <a:gd name="T57" fmla="*/ 33 h 41"/>
                <a:gd name="T58" fmla="*/ 28 w 88"/>
                <a:gd name="T59" fmla="*/ 39 h 41"/>
                <a:gd name="T60" fmla="*/ 46 w 88"/>
                <a:gd name="T61" fmla="*/ 37 h 41"/>
                <a:gd name="T62" fmla="*/ 53 w 88"/>
                <a:gd name="T63" fmla="*/ 35 h 41"/>
                <a:gd name="T64" fmla="*/ 56 w 88"/>
                <a:gd name="T65" fmla="*/ 36 h 41"/>
                <a:gd name="T66" fmla="*/ 60 w 88"/>
                <a:gd name="T67" fmla="*/ 35 h 41"/>
                <a:gd name="T68" fmla="*/ 65 w 88"/>
                <a:gd name="T69" fmla="*/ 36 h 41"/>
                <a:gd name="T70" fmla="*/ 71 w 88"/>
                <a:gd name="T71" fmla="*/ 37 h 41"/>
                <a:gd name="T72" fmla="*/ 79 w 88"/>
                <a:gd name="T73" fmla="*/ 38 h 41"/>
                <a:gd name="T74" fmla="*/ 77 w 88"/>
                <a:gd name="T75" fmla="*/ 30 h 41"/>
                <a:gd name="T76" fmla="*/ 84 w 88"/>
                <a:gd name="T77" fmla="*/ 30 h 41"/>
                <a:gd name="T78" fmla="*/ 79 w 88"/>
                <a:gd name="T79" fmla="*/ 24 h 41"/>
                <a:gd name="T80" fmla="*/ 75 w 88"/>
                <a:gd name="T81" fmla="*/ 23 h 41"/>
                <a:gd name="T82" fmla="*/ 69 w 88"/>
                <a:gd name="T83" fmla="*/ 20 h 41"/>
                <a:gd name="T84" fmla="*/ 67 w 88"/>
                <a:gd name="T85" fmla="*/ 13 h 41"/>
                <a:gd name="T86" fmla="*/ 64 w 88"/>
                <a:gd name="T87"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8" h="41">
                  <a:moveTo>
                    <a:pt x="64" y="9"/>
                  </a:moveTo>
                  <a:cubicBezTo>
                    <a:pt x="62" y="7"/>
                    <a:pt x="63" y="7"/>
                    <a:pt x="62" y="5"/>
                  </a:cubicBezTo>
                  <a:cubicBezTo>
                    <a:pt x="62" y="3"/>
                    <a:pt x="61" y="3"/>
                    <a:pt x="60" y="2"/>
                  </a:cubicBezTo>
                  <a:cubicBezTo>
                    <a:pt x="59" y="2"/>
                    <a:pt x="56" y="0"/>
                    <a:pt x="55" y="0"/>
                  </a:cubicBezTo>
                  <a:cubicBezTo>
                    <a:pt x="52" y="0"/>
                    <a:pt x="54" y="5"/>
                    <a:pt x="54" y="8"/>
                  </a:cubicBezTo>
                  <a:cubicBezTo>
                    <a:pt x="54" y="10"/>
                    <a:pt x="52" y="11"/>
                    <a:pt x="52" y="13"/>
                  </a:cubicBezTo>
                  <a:cubicBezTo>
                    <a:pt x="49" y="12"/>
                    <a:pt x="51" y="7"/>
                    <a:pt x="48" y="5"/>
                  </a:cubicBezTo>
                  <a:cubicBezTo>
                    <a:pt x="47" y="4"/>
                    <a:pt x="41" y="3"/>
                    <a:pt x="39" y="5"/>
                  </a:cubicBezTo>
                  <a:cubicBezTo>
                    <a:pt x="38" y="6"/>
                    <a:pt x="40" y="10"/>
                    <a:pt x="38" y="11"/>
                  </a:cubicBezTo>
                  <a:cubicBezTo>
                    <a:pt x="36" y="12"/>
                    <a:pt x="35" y="7"/>
                    <a:pt x="32" y="6"/>
                  </a:cubicBezTo>
                  <a:cubicBezTo>
                    <a:pt x="31" y="6"/>
                    <a:pt x="30" y="6"/>
                    <a:pt x="29" y="6"/>
                  </a:cubicBezTo>
                  <a:cubicBezTo>
                    <a:pt x="27" y="6"/>
                    <a:pt x="27" y="5"/>
                    <a:pt x="26" y="5"/>
                  </a:cubicBezTo>
                  <a:cubicBezTo>
                    <a:pt x="23" y="4"/>
                    <a:pt x="21" y="7"/>
                    <a:pt x="20" y="4"/>
                  </a:cubicBezTo>
                  <a:cubicBezTo>
                    <a:pt x="19" y="2"/>
                    <a:pt x="20" y="1"/>
                    <a:pt x="18" y="0"/>
                  </a:cubicBezTo>
                  <a:cubicBezTo>
                    <a:pt x="16" y="0"/>
                    <a:pt x="15" y="1"/>
                    <a:pt x="14" y="2"/>
                  </a:cubicBezTo>
                  <a:cubicBezTo>
                    <a:pt x="14" y="2"/>
                    <a:pt x="14" y="2"/>
                    <a:pt x="14" y="2"/>
                  </a:cubicBezTo>
                  <a:cubicBezTo>
                    <a:pt x="12" y="3"/>
                    <a:pt x="8" y="3"/>
                    <a:pt x="6" y="4"/>
                  </a:cubicBezTo>
                  <a:cubicBezTo>
                    <a:pt x="4" y="5"/>
                    <a:pt x="2" y="8"/>
                    <a:pt x="1" y="10"/>
                  </a:cubicBezTo>
                  <a:cubicBezTo>
                    <a:pt x="1" y="13"/>
                    <a:pt x="2" y="15"/>
                    <a:pt x="4" y="16"/>
                  </a:cubicBezTo>
                  <a:cubicBezTo>
                    <a:pt x="7" y="17"/>
                    <a:pt x="9" y="15"/>
                    <a:pt x="12" y="15"/>
                  </a:cubicBezTo>
                  <a:cubicBezTo>
                    <a:pt x="13" y="15"/>
                    <a:pt x="14" y="14"/>
                    <a:pt x="15" y="16"/>
                  </a:cubicBezTo>
                  <a:cubicBezTo>
                    <a:pt x="17" y="20"/>
                    <a:pt x="9" y="19"/>
                    <a:pt x="7" y="19"/>
                  </a:cubicBezTo>
                  <a:cubicBezTo>
                    <a:pt x="3" y="19"/>
                    <a:pt x="0" y="24"/>
                    <a:pt x="6" y="25"/>
                  </a:cubicBezTo>
                  <a:cubicBezTo>
                    <a:pt x="10" y="25"/>
                    <a:pt x="13" y="23"/>
                    <a:pt x="17" y="23"/>
                  </a:cubicBezTo>
                  <a:cubicBezTo>
                    <a:pt x="19" y="23"/>
                    <a:pt x="20" y="23"/>
                    <a:pt x="23" y="23"/>
                  </a:cubicBezTo>
                  <a:cubicBezTo>
                    <a:pt x="25" y="24"/>
                    <a:pt x="31" y="22"/>
                    <a:pt x="31" y="25"/>
                  </a:cubicBezTo>
                  <a:cubicBezTo>
                    <a:pt x="25" y="27"/>
                    <a:pt x="19" y="26"/>
                    <a:pt x="13" y="27"/>
                  </a:cubicBezTo>
                  <a:cubicBezTo>
                    <a:pt x="11" y="28"/>
                    <a:pt x="9" y="28"/>
                    <a:pt x="11" y="30"/>
                  </a:cubicBezTo>
                  <a:cubicBezTo>
                    <a:pt x="12" y="33"/>
                    <a:pt x="17" y="32"/>
                    <a:pt x="19" y="33"/>
                  </a:cubicBezTo>
                  <a:cubicBezTo>
                    <a:pt x="23" y="35"/>
                    <a:pt x="24" y="38"/>
                    <a:pt x="28" y="39"/>
                  </a:cubicBezTo>
                  <a:cubicBezTo>
                    <a:pt x="33" y="41"/>
                    <a:pt x="41" y="39"/>
                    <a:pt x="46" y="37"/>
                  </a:cubicBezTo>
                  <a:cubicBezTo>
                    <a:pt x="49" y="37"/>
                    <a:pt x="51" y="35"/>
                    <a:pt x="53" y="35"/>
                  </a:cubicBezTo>
                  <a:cubicBezTo>
                    <a:pt x="54" y="35"/>
                    <a:pt x="55" y="36"/>
                    <a:pt x="56" y="36"/>
                  </a:cubicBezTo>
                  <a:cubicBezTo>
                    <a:pt x="58" y="36"/>
                    <a:pt x="59" y="36"/>
                    <a:pt x="60" y="35"/>
                  </a:cubicBezTo>
                  <a:cubicBezTo>
                    <a:pt x="63" y="35"/>
                    <a:pt x="63" y="35"/>
                    <a:pt x="65" y="36"/>
                  </a:cubicBezTo>
                  <a:cubicBezTo>
                    <a:pt x="67" y="37"/>
                    <a:pt x="69" y="36"/>
                    <a:pt x="71" y="37"/>
                  </a:cubicBezTo>
                  <a:cubicBezTo>
                    <a:pt x="74" y="38"/>
                    <a:pt x="76" y="41"/>
                    <a:pt x="79" y="38"/>
                  </a:cubicBezTo>
                  <a:cubicBezTo>
                    <a:pt x="82" y="34"/>
                    <a:pt x="76" y="34"/>
                    <a:pt x="77" y="30"/>
                  </a:cubicBezTo>
                  <a:cubicBezTo>
                    <a:pt x="78" y="30"/>
                    <a:pt x="83" y="31"/>
                    <a:pt x="84" y="30"/>
                  </a:cubicBezTo>
                  <a:cubicBezTo>
                    <a:pt x="88" y="28"/>
                    <a:pt x="81" y="25"/>
                    <a:pt x="79" y="24"/>
                  </a:cubicBezTo>
                  <a:cubicBezTo>
                    <a:pt x="77" y="24"/>
                    <a:pt x="76" y="24"/>
                    <a:pt x="75" y="23"/>
                  </a:cubicBezTo>
                  <a:cubicBezTo>
                    <a:pt x="73" y="23"/>
                    <a:pt x="70" y="22"/>
                    <a:pt x="69" y="20"/>
                  </a:cubicBezTo>
                  <a:cubicBezTo>
                    <a:pt x="66" y="18"/>
                    <a:pt x="67" y="17"/>
                    <a:pt x="67" y="13"/>
                  </a:cubicBezTo>
                  <a:cubicBezTo>
                    <a:pt x="67" y="11"/>
                    <a:pt x="65" y="10"/>
                    <a:pt x="6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2" name="Freeform 72"/>
            <p:cNvSpPr>
              <a:spLocks/>
            </p:cNvSpPr>
            <p:nvPr/>
          </p:nvSpPr>
          <p:spPr bwMode="auto">
            <a:xfrm>
              <a:off x="1023938" y="1508126"/>
              <a:ext cx="44450" cy="52388"/>
            </a:xfrm>
            <a:custGeom>
              <a:avLst/>
              <a:gdLst>
                <a:gd name="T0" fmla="*/ 0 w 12"/>
                <a:gd name="T1" fmla="*/ 9 h 14"/>
                <a:gd name="T2" fmla="*/ 2 w 12"/>
                <a:gd name="T3" fmla="*/ 11 h 14"/>
                <a:gd name="T4" fmla="*/ 4 w 12"/>
                <a:gd name="T5" fmla="*/ 13 h 14"/>
                <a:gd name="T6" fmla="*/ 7 w 12"/>
                <a:gd name="T7" fmla="*/ 14 h 14"/>
                <a:gd name="T8" fmla="*/ 8 w 12"/>
                <a:gd name="T9" fmla="*/ 13 h 14"/>
                <a:gd name="T10" fmla="*/ 10 w 12"/>
                <a:gd name="T11" fmla="*/ 13 h 14"/>
                <a:gd name="T12" fmla="*/ 11 w 12"/>
                <a:gd name="T13" fmla="*/ 11 h 14"/>
                <a:gd name="T14" fmla="*/ 11 w 12"/>
                <a:gd name="T15" fmla="*/ 8 h 14"/>
                <a:gd name="T16" fmla="*/ 12 w 12"/>
                <a:gd name="T17" fmla="*/ 6 h 14"/>
                <a:gd name="T18" fmla="*/ 9 w 12"/>
                <a:gd name="T19" fmla="*/ 4 h 14"/>
                <a:gd name="T20" fmla="*/ 9 w 12"/>
                <a:gd name="T21" fmla="*/ 3 h 14"/>
                <a:gd name="T22" fmla="*/ 7 w 12"/>
                <a:gd name="T23" fmla="*/ 2 h 14"/>
                <a:gd name="T24" fmla="*/ 4 w 12"/>
                <a:gd name="T25" fmla="*/ 1 h 14"/>
                <a:gd name="T26" fmla="*/ 4 w 12"/>
                <a:gd name="T27" fmla="*/ 1 h 14"/>
                <a:gd name="T28" fmla="*/ 2 w 12"/>
                <a:gd name="T29" fmla="*/ 0 h 14"/>
                <a:gd name="T30" fmla="*/ 2 w 12"/>
                <a:gd name="T31" fmla="*/ 3 h 14"/>
                <a:gd name="T32" fmla="*/ 1 w 12"/>
                <a:gd name="T33" fmla="*/ 5 h 14"/>
                <a:gd name="T34" fmla="*/ 1 w 12"/>
                <a:gd name="T35" fmla="*/ 6 h 14"/>
                <a:gd name="T36" fmla="*/ 0 w 12"/>
                <a:gd name="T3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4">
                  <a:moveTo>
                    <a:pt x="0" y="9"/>
                  </a:moveTo>
                  <a:cubicBezTo>
                    <a:pt x="1" y="10"/>
                    <a:pt x="2" y="10"/>
                    <a:pt x="2" y="11"/>
                  </a:cubicBezTo>
                  <a:cubicBezTo>
                    <a:pt x="3" y="12"/>
                    <a:pt x="2" y="12"/>
                    <a:pt x="4" y="13"/>
                  </a:cubicBezTo>
                  <a:cubicBezTo>
                    <a:pt x="4" y="14"/>
                    <a:pt x="6" y="14"/>
                    <a:pt x="7" y="14"/>
                  </a:cubicBezTo>
                  <a:cubicBezTo>
                    <a:pt x="8" y="14"/>
                    <a:pt x="8" y="13"/>
                    <a:pt x="8" y="13"/>
                  </a:cubicBezTo>
                  <a:cubicBezTo>
                    <a:pt x="9" y="13"/>
                    <a:pt x="10" y="13"/>
                    <a:pt x="10" y="13"/>
                  </a:cubicBezTo>
                  <a:cubicBezTo>
                    <a:pt x="11" y="13"/>
                    <a:pt x="11" y="12"/>
                    <a:pt x="11" y="11"/>
                  </a:cubicBezTo>
                  <a:cubicBezTo>
                    <a:pt x="11" y="10"/>
                    <a:pt x="11" y="9"/>
                    <a:pt x="11" y="8"/>
                  </a:cubicBezTo>
                  <a:cubicBezTo>
                    <a:pt x="11" y="7"/>
                    <a:pt x="12" y="7"/>
                    <a:pt x="12" y="6"/>
                  </a:cubicBezTo>
                  <a:cubicBezTo>
                    <a:pt x="11" y="4"/>
                    <a:pt x="10" y="5"/>
                    <a:pt x="9" y="4"/>
                  </a:cubicBezTo>
                  <a:cubicBezTo>
                    <a:pt x="9" y="4"/>
                    <a:pt x="9" y="3"/>
                    <a:pt x="9" y="3"/>
                  </a:cubicBezTo>
                  <a:cubicBezTo>
                    <a:pt x="8" y="2"/>
                    <a:pt x="8" y="2"/>
                    <a:pt x="7" y="2"/>
                  </a:cubicBezTo>
                  <a:cubicBezTo>
                    <a:pt x="6" y="2"/>
                    <a:pt x="4" y="2"/>
                    <a:pt x="4" y="1"/>
                  </a:cubicBezTo>
                  <a:cubicBezTo>
                    <a:pt x="4" y="1"/>
                    <a:pt x="4" y="1"/>
                    <a:pt x="4" y="1"/>
                  </a:cubicBezTo>
                  <a:cubicBezTo>
                    <a:pt x="4" y="0"/>
                    <a:pt x="2" y="0"/>
                    <a:pt x="2" y="0"/>
                  </a:cubicBezTo>
                  <a:cubicBezTo>
                    <a:pt x="0" y="2"/>
                    <a:pt x="2" y="2"/>
                    <a:pt x="2" y="3"/>
                  </a:cubicBezTo>
                  <a:cubicBezTo>
                    <a:pt x="2" y="4"/>
                    <a:pt x="1" y="4"/>
                    <a:pt x="1" y="5"/>
                  </a:cubicBezTo>
                  <a:cubicBezTo>
                    <a:pt x="0" y="6"/>
                    <a:pt x="1" y="6"/>
                    <a:pt x="1" y="6"/>
                  </a:cubicBezTo>
                  <a:cubicBezTo>
                    <a:pt x="1" y="7"/>
                    <a:pt x="0" y="8"/>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3" name="Freeform 73"/>
            <p:cNvSpPr>
              <a:spLocks/>
            </p:cNvSpPr>
            <p:nvPr/>
          </p:nvSpPr>
          <p:spPr bwMode="auto">
            <a:xfrm>
              <a:off x="-962025" y="1560513"/>
              <a:ext cx="2085975" cy="1398588"/>
            </a:xfrm>
            <a:custGeom>
              <a:avLst/>
              <a:gdLst>
                <a:gd name="T0" fmla="*/ 433 w 556"/>
                <a:gd name="T1" fmla="*/ 371 h 372"/>
                <a:gd name="T2" fmla="*/ 406 w 556"/>
                <a:gd name="T3" fmla="*/ 346 h 372"/>
                <a:gd name="T4" fmla="*/ 386 w 556"/>
                <a:gd name="T5" fmla="*/ 316 h 372"/>
                <a:gd name="T6" fmla="*/ 367 w 556"/>
                <a:gd name="T7" fmla="*/ 317 h 372"/>
                <a:gd name="T8" fmla="*/ 340 w 556"/>
                <a:gd name="T9" fmla="*/ 284 h 372"/>
                <a:gd name="T10" fmla="*/ 371 w 556"/>
                <a:gd name="T11" fmla="*/ 265 h 372"/>
                <a:gd name="T12" fmla="*/ 400 w 556"/>
                <a:gd name="T13" fmla="*/ 262 h 372"/>
                <a:gd name="T14" fmla="*/ 419 w 556"/>
                <a:gd name="T15" fmla="*/ 257 h 372"/>
                <a:gd name="T16" fmla="*/ 453 w 556"/>
                <a:gd name="T17" fmla="*/ 209 h 372"/>
                <a:gd name="T18" fmla="*/ 492 w 556"/>
                <a:gd name="T19" fmla="*/ 184 h 372"/>
                <a:gd name="T20" fmla="*/ 516 w 556"/>
                <a:gd name="T21" fmla="*/ 174 h 372"/>
                <a:gd name="T22" fmla="*/ 479 w 556"/>
                <a:gd name="T23" fmla="*/ 166 h 372"/>
                <a:gd name="T24" fmla="*/ 495 w 556"/>
                <a:gd name="T25" fmla="*/ 151 h 372"/>
                <a:gd name="T26" fmla="*/ 527 w 556"/>
                <a:gd name="T27" fmla="*/ 164 h 372"/>
                <a:gd name="T28" fmla="*/ 552 w 556"/>
                <a:gd name="T29" fmla="*/ 157 h 372"/>
                <a:gd name="T30" fmla="*/ 526 w 556"/>
                <a:gd name="T31" fmla="*/ 126 h 372"/>
                <a:gd name="T32" fmla="*/ 507 w 556"/>
                <a:gd name="T33" fmla="*/ 99 h 372"/>
                <a:gd name="T34" fmla="*/ 470 w 556"/>
                <a:gd name="T35" fmla="*/ 85 h 372"/>
                <a:gd name="T36" fmla="*/ 430 w 556"/>
                <a:gd name="T37" fmla="*/ 78 h 372"/>
                <a:gd name="T38" fmla="*/ 429 w 556"/>
                <a:gd name="T39" fmla="*/ 133 h 372"/>
                <a:gd name="T40" fmla="*/ 410 w 556"/>
                <a:gd name="T41" fmla="*/ 120 h 372"/>
                <a:gd name="T42" fmla="*/ 365 w 556"/>
                <a:gd name="T43" fmla="*/ 110 h 372"/>
                <a:gd name="T44" fmla="*/ 361 w 556"/>
                <a:gd name="T45" fmla="*/ 75 h 372"/>
                <a:gd name="T46" fmla="*/ 387 w 556"/>
                <a:gd name="T47" fmla="*/ 55 h 372"/>
                <a:gd name="T48" fmla="*/ 388 w 556"/>
                <a:gd name="T49" fmla="*/ 50 h 372"/>
                <a:gd name="T50" fmla="*/ 413 w 556"/>
                <a:gd name="T51" fmla="*/ 43 h 372"/>
                <a:gd name="T52" fmla="*/ 413 w 556"/>
                <a:gd name="T53" fmla="*/ 22 h 372"/>
                <a:gd name="T54" fmla="*/ 384 w 556"/>
                <a:gd name="T55" fmla="*/ 33 h 372"/>
                <a:gd name="T56" fmla="*/ 368 w 556"/>
                <a:gd name="T57" fmla="*/ 13 h 372"/>
                <a:gd name="T58" fmla="*/ 346 w 556"/>
                <a:gd name="T59" fmla="*/ 14 h 372"/>
                <a:gd name="T60" fmla="*/ 352 w 556"/>
                <a:gd name="T61" fmla="*/ 36 h 372"/>
                <a:gd name="T62" fmla="*/ 333 w 556"/>
                <a:gd name="T63" fmla="*/ 22 h 372"/>
                <a:gd name="T64" fmla="*/ 323 w 556"/>
                <a:gd name="T65" fmla="*/ 34 h 372"/>
                <a:gd name="T66" fmla="*/ 293 w 556"/>
                <a:gd name="T67" fmla="*/ 39 h 372"/>
                <a:gd name="T68" fmla="*/ 262 w 556"/>
                <a:gd name="T69" fmla="*/ 34 h 372"/>
                <a:gd name="T70" fmla="*/ 234 w 556"/>
                <a:gd name="T71" fmla="*/ 22 h 372"/>
                <a:gd name="T72" fmla="*/ 211 w 556"/>
                <a:gd name="T73" fmla="*/ 21 h 372"/>
                <a:gd name="T74" fmla="*/ 189 w 556"/>
                <a:gd name="T75" fmla="*/ 17 h 372"/>
                <a:gd name="T76" fmla="*/ 146 w 556"/>
                <a:gd name="T77" fmla="*/ 24 h 372"/>
                <a:gd name="T78" fmla="*/ 108 w 556"/>
                <a:gd name="T79" fmla="*/ 14 h 372"/>
                <a:gd name="T80" fmla="*/ 65 w 556"/>
                <a:gd name="T81" fmla="*/ 8 h 372"/>
                <a:gd name="T82" fmla="*/ 37 w 556"/>
                <a:gd name="T83" fmla="*/ 14 h 372"/>
                <a:gd name="T84" fmla="*/ 22 w 556"/>
                <a:gd name="T85" fmla="*/ 38 h 372"/>
                <a:gd name="T86" fmla="*/ 5 w 556"/>
                <a:gd name="T87" fmla="*/ 47 h 372"/>
                <a:gd name="T88" fmla="*/ 15 w 556"/>
                <a:gd name="T89" fmla="*/ 73 h 372"/>
                <a:gd name="T90" fmla="*/ 50 w 556"/>
                <a:gd name="T91" fmla="*/ 101 h 372"/>
                <a:gd name="T92" fmla="*/ 17 w 556"/>
                <a:gd name="T93" fmla="*/ 127 h 372"/>
                <a:gd name="T94" fmla="*/ 65 w 556"/>
                <a:gd name="T95" fmla="*/ 104 h 372"/>
                <a:gd name="T96" fmla="*/ 96 w 556"/>
                <a:gd name="T97" fmla="*/ 83 h 372"/>
                <a:gd name="T98" fmla="*/ 133 w 556"/>
                <a:gd name="T99" fmla="*/ 94 h 372"/>
                <a:gd name="T100" fmla="*/ 172 w 556"/>
                <a:gd name="T101" fmla="*/ 112 h 372"/>
                <a:gd name="T102" fmla="*/ 195 w 556"/>
                <a:gd name="T103" fmla="*/ 147 h 372"/>
                <a:gd name="T104" fmla="*/ 222 w 556"/>
                <a:gd name="T105" fmla="*/ 165 h 372"/>
                <a:gd name="T106" fmla="*/ 191 w 556"/>
                <a:gd name="T107" fmla="*/ 155 h 372"/>
                <a:gd name="T108" fmla="*/ 210 w 556"/>
                <a:gd name="T109" fmla="*/ 194 h 372"/>
                <a:gd name="T110" fmla="*/ 227 w 556"/>
                <a:gd name="T111" fmla="*/ 233 h 372"/>
                <a:gd name="T112" fmla="*/ 255 w 556"/>
                <a:gd name="T113" fmla="*/ 267 h 372"/>
                <a:gd name="T114" fmla="*/ 278 w 556"/>
                <a:gd name="T115" fmla="*/ 288 h 372"/>
                <a:gd name="T116" fmla="*/ 255 w 556"/>
                <a:gd name="T117" fmla="*/ 254 h 372"/>
                <a:gd name="T118" fmla="*/ 289 w 556"/>
                <a:gd name="T119" fmla="*/ 285 h 372"/>
                <a:gd name="T120" fmla="*/ 313 w 556"/>
                <a:gd name="T121" fmla="*/ 321 h 372"/>
                <a:gd name="T122" fmla="*/ 359 w 556"/>
                <a:gd name="T123" fmla="*/ 330 h 372"/>
                <a:gd name="T124" fmla="*/ 393 w 556"/>
                <a:gd name="T125" fmla="*/ 353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6" h="372">
                  <a:moveTo>
                    <a:pt x="407" y="363"/>
                  </a:moveTo>
                  <a:cubicBezTo>
                    <a:pt x="410" y="364"/>
                    <a:pt x="410" y="367"/>
                    <a:pt x="414" y="368"/>
                  </a:cubicBezTo>
                  <a:cubicBezTo>
                    <a:pt x="415" y="368"/>
                    <a:pt x="420" y="369"/>
                    <a:pt x="421" y="369"/>
                  </a:cubicBezTo>
                  <a:cubicBezTo>
                    <a:pt x="422" y="368"/>
                    <a:pt x="421" y="367"/>
                    <a:pt x="422" y="366"/>
                  </a:cubicBezTo>
                  <a:cubicBezTo>
                    <a:pt x="422" y="365"/>
                    <a:pt x="424" y="365"/>
                    <a:pt x="425" y="364"/>
                  </a:cubicBezTo>
                  <a:cubicBezTo>
                    <a:pt x="427" y="364"/>
                    <a:pt x="430" y="363"/>
                    <a:pt x="432" y="366"/>
                  </a:cubicBezTo>
                  <a:cubicBezTo>
                    <a:pt x="433" y="368"/>
                    <a:pt x="432" y="370"/>
                    <a:pt x="433" y="371"/>
                  </a:cubicBezTo>
                  <a:cubicBezTo>
                    <a:pt x="434" y="372"/>
                    <a:pt x="439" y="371"/>
                    <a:pt x="440" y="371"/>
                  </a:cubicBezTo>
                  <a:cubicBezTo>
                    <a:pt x="442" y="369"/>
                    <a:pt x="440" y="367"/>
                    <a:pt x="439" y="366"/>
                  </a:cubicBezTo>
                  <a:cubicBezTo>
                    <a:pt x="438" y="365"/>
                    <a:pt x="437" y="365"/>
                    <a:pt x="437" y="365"/>
                  </a:cubicBezTo>
                  <a:cubicBezTo>
                    <a:pt x="436" y="365"/>
                    <a:pt x="437" y="363"/>
                    <a:pt x="436" y="363"/>
                  </a:cubicBezTo>
                  <a:cubicBezTo>
                    <a:pt x="435" y="362"/>
                    <a:pt x="429" y="360"/>
                    <a:pt x="427" y="360"/>
                  </a:cubicBezTo>
                  <a:cubicBezTo>
                    <a:pt x="422" y="358"/>
                    <a:pt x="415" y="364"/>
                    <a:pt x="411" y="360"/>
                  </a:cubicBezTo>
                  <a:cubicBezTo>
                    <a:pt x="407" y="356"/>
                    <a:pt x="404" y="352"/>
                    <a:pt x="406" y="346"/>
                  </a:cubicBezTo>
                  <a:cubicBezTo>
                    <a:pt x="407" y="343"/>
                    <a:pt x="407" y="341"/>
                    <a:pt x="407" y="338"/>
                  </a:cubicBezTo>
                  <a:cubicBezTo>
                    <a:pt x="407" y="334"/>
                    <a:pt x="407" y="333"/>
                    <a:pt x="402" y="332"/>
                  </a:cubicBezTo>
                  <a:cubicBezTo>
                    <a:pt x="400" y="332"/>
                    <a:pt x="398" y="333"/>
                    <a:pt x="396" y="332"/>
                  </a:cubicBezTo>
                  <a:cubicBezTo>
                    <a:pt x="395" y="332"/>
                    <a:pt x="394" y="331"/>
                    <a:pt x="393" y="330"/>
                  </a:cubicBezTo>
                  <a:cubicBezTo>
                    <a:pt x="391" y="330"/>
                    <a:pt x="389" y="331"/>
                    <a:pt x="387" y="331"/>
                  </a:cubicBezTo>
                  <a:cubicBezTo>
                    <a:pt x="386" y="331"/>
                    <a:pt x="383" y="332"/>
                    <a:pt x="382" y="332"/>
                  </a:cubicBezTo>
                  <a:cubicBezTo>
                    <a:pt x="376" y="329"/>
                    <a:pt x="386" y="319"/>
                    <a:pt x="386" y="316"/>
                  </a:cubicBezTo>
                  <a:cubicBezTo>
                    <a:pt x="387" y="315"/>
                    <a:pt x="386" y="314"/>
                    <a:pt x="387" y="312"/>
                  </a:cubicBezTo>
                  <a:cubicBezTo>
                    <a:pt x="387" y="311"/>
                    <a:pt x="388" y="309"/>
                    <a:pt x="389" y="308"/>
                  </a:cubicBezTo>
                  <a:cubicBezTo>
                    <a:pt x="389" y="306"/>
                    <a:pt x="391" y="305"/>
                    <a:pt x="388" y="303"/>
                  </a:cubicBezTo>
                  <a:cubicBezTo>
                    <a:pt x="387" y="302"/>
                    <a:pt x="382" y="303"/>
                    <a:pt x="381" y="303"/>
                  </a:cubicBezTo>
                  <a:cubicBezTo>
                    <a:pt x="378" y="304"/>
                    <a:pt x="376" y="306"/>
                    <a:pt x="375" y="309"/>
                  </a:cubicBezTo>
                  <a:cubicBezTo>
                    <a:pt x="373" y="311"/>
                    <a:pt x="373" y="314"/>
                    <a:pt x="371" y="316"/>
                  </a:cubicBezTo>
                  <a:cubicBezTo>
                    <a:pt x="370" y="317"/>
                    <a:pt x="369" y="317"/>
                    <a:pt x="367" y="317"/>
                  </a:cubicBezTo>
                  <a:cubicBezTo>
                    <a:pt x="364" y="316"/>
                    <a:pt x="361" y="316"/>
                    <a:pt x="358" y="316"/>
                  </a:cubicBezTo>
                  <a:cubicBezTo>
                    <a:pt x="354" y="317"/>
                    <a:pt x="354" y="316"/>
                    <a:pt x="351" y="315"/>
                  </a:cubicBezTo>
                  <a:cubicBezTo>
                    <a:pt x="348" y="315"/>
                    <a:pt x="346" y="315"/>
                    <a:pt x="344" y="314"/>
                  </a:cubicBezTo>
                  <a:cubicBezTo>
                    <a:pt x="341" y="311"/>
                    <a:pt x="343" y="310"/>
                    <a:pt x="341" y="307"/>
                  </a:cubicBezTo>
                  <a:cubicBezTo>
                    <a:pt x="340" y="306"/>
                    <a:pt x="339" y="306"/>
                    <a:pt x="337" y="304"/>
                  </a:cubicBezTo>
                  <a:cubicBezTo>
                    <a:pt x="336" y="302"/>
                    <a:pt x="336" y="299"/>
                    <a:pt x="336" y="297"/>
                  </a:cubicBezTo>
                  <a:cubicBezTo>
                    <a:pt x="337" y="292"/>
                    <a:pt x="341" y="289"/>
                    <a:pt x="340" y="284"/>
                  </a:cubicBezTo>
                  <a:cubicBezTo>
                    <a:pt x="340" y="283"/>
                    <a:pt x="340" y="282"/>
                    <a:pt x="340" y="281"/>
                  </a:cubicBezTo>
                  <a:cubicBezTo>
                    <a:pt x="340" y="279"/>
                    <a:pt x="342" y="278"/>
                    <a:pt x="343" y="276"/>
                  </a:cubicBezTo>
                  <a:cubicBezTo>
                    <a:pt x="343" y="274"/>
                    <a:pt x="343" y="273"/>
                    <a:pt x="344" y="271"/>
                  </a:cubicBezTo>
                  <a:cubicBezTo>
                    <a:pt x="345" y="269"/>
                    <a:pt x="347" y="267"/>
                    <a:pt x="350" y="266"/>
                  </a:cubicBezTo>
                  <a:cubicBezTo>
                    <a:pt x="354" y="265"/>
                    <a:pt x="358" y="264"/>
                    <a:pt x="362" y="265"/>
                  </a:cubicBezTo>
                  <a:cubicBezTo>
                    <a:pt x="364" y="265"/>
                    <a:pt x="366" y="265"/>
                    <a:pt x="368" y="265"/>
                  </a:cubicBezTo>
                  <a:cubicBezTo>
                    <a:pt x="368" y="265"/>
                    <a:pt x="370" y="265"/>
                    <a:pt x="371" y="265"/>
                  </a:cubicBezTo>
                  <a:cubicBezTo>
                    <a:pt x="372" y="265"/>
                    <a:pt x="372" y="266"/>
                    <a:pt x="373" y="267"/>
                  </a:cubicBezTo>
                  <a:cubicBezTo>
                    <a:pt x="375" y="267"/>
                    <a:pt x="376" y="268"/>
                    <a:pt x="377" y="265"/>
                  </a:cubicBezTo>
                  <a:cubicBezTo>
                    <a:pt x="377" y="263"/>
                    <a:pt x="375" y="263"/>
                    <a:pt x="373" y="261"/>
                  </a:cubicBezTo>
                  <a:cubicBezTo>
                    <a:pt x="377" y="260"/>
                    <a:pt x="382" y="260"/>
                    <a:pt x="386" y="259"/>
                  </a:cubicBezTo>
                  <a:cubicBezTo>
                    <a:pt x="390" y="258"/>
                    <a:pt x="390" y="258"/>
                    <a:pt x="394" y="259"/>
                  </a:cubicBezTo>
                  <a:cubicBezTo>
                    <a:pt x="395" y="259"/>
                    <a:pt x="397" y="258"/>
                    <a:pt x="398" y="259"/>
                  </a:cubicBezTo>
                  <a:cubicBezTo>
                    <a:pt x="399" y="259"/>
                    <a:pt x="399" y="261"/>
                    <a:pt x="400" y="262"/>
                  </a:cubicBezTo>
                  <a:cubicBezTo>
                    <a:pt x="402" y="264"/>
                    <a:pt x="405" y="262"/>
                    <a:pt x="408" y="263"/>
                  </a:cubicBezTo>
                  <a:cubicBezTo>
                    <a:pt x="410" y="264"/>
                    <a:pt x="412" y="270"/>
                    <a:pt x="412" y="272"/>
                  </a:cubicBezTo>
                  <a:cubicBezTo>
                    <a:pt x="413" y="275"/>
                    <a:pt x="413" y="277"/>
                    <a:pt x="415" y="280"/>
                  </a:cubicBezTo>
                  <a:cubicBezTo>
                    <a:pt x="416" y="282"/>
                    <a:pt x="422" y="289"/>
                    <a:pt x="425" y="285"/>
                  </a:cubicBezTo>
                  <a:cubicBezTo>
                    <a:pt x="428" y="282"/>
                    <a:pt x="425" y="276"/>
                    <a:pt x="423" y="274"/>
                  </a:cubicBezTo>
                  <a:cubicBezTo>
                    <a:pt x="421" y="270"/>
                    <a:pt x="419" y="269"/>
                    <a:pt x="419" y="264"/>
                  </a:cubicBezTo>
                  <a:cubicBezTo>
                    <a:pt x="419" y="262"/>
                    <a:pt x="419" y="259"/>
                    <a:pt x="419" y="257"/>
                  </a:cubicBezTo>
                  <a:cubicBezTo>
                    <a:pt x="420" y="253"/>
                    <a:pt x="422" y="253"/>
                    <a:pt x="425" y="251"/>
                  </a:cubicBezTo>
                  <a:cubicBezTo>
                    <a:pt x="427" y="249"/>
                    <a:pt x="427" y="246"/>
                    <a:pt x="429" y="243"/>
                  </a:cubicBezTo>
                  <a:cubicBezTo>
                    <a:pt x="431" y="240"/>
                    <a:pt x="434" y="241"/>
                    <a:pt x="437" y="240"/>
                  </a:cubicBezTo>
                  <a:cubicBezTo>
                    <a:pt x="440" y="238"/>
                    <a:pt x="443" y="234"/>
                    <a:pt x="443" y="231"/>
                  </a:cubicBezTo>
                  <a:cubicBezTo>
                    <a:pt x="444" y="226"/>
                    <a:pt x="442" y="224"/>
                    <a:pt x="445" y="220"/>
                  </a:cubicBezTo>
                  <a:cubicBezTo>
                    <a:pt x="448" y="218"/>
                    <a:pt x="449" y="217"/>
                    <a:pt x="450" y="213"/>
                  </a:cubicBezTo>
                  <a:cubicBezTo>
                    <a:pt x="451" y="212"/>
                    <a:pt x="452" y="211"/>
                    <a:pt x="453" y="209"/>
                  </a:cubicBezTo>
                  <a:cubicBezTo>
                    <a:pt x="453" y="209"/>
                    <a:pt x="454" y="210"/>
                    <a:pt x="454" y="210"/>
                  </a:cubicBezTo>
                  <a:cubicBezTo>
                    <a:pt x="455" y="209"/>
                    <a:pt x="455" y="208"/>
                    <a:pt x="456" y="207"/>
                  </a:cubicBezTo>
                  <a:cubicBezTo>
                    <a:pt x="458" y="203"/>
                    <a:pt x="461" y="203"/>
                    <a:pt x="465" y="203"/>
                  </a:cubicBezTo>
                  <a:cubicBezTo>
                    <a:pt x="469" y="203"/>
                    <a:pt x="472" y="204"/>
                    <a:pt x="472" y="199"/>
                  </a:cubicBezTo>
                  <a:cubicBezTo>
                    <a:pt x="472" y="194"/>
                    <a:pt x="472" y="194"/>
                    <a:pt x="476" y="191"/>
                  </a:cubicBezTo>
                  <a:cubicBezTo>
                    <a:pt x="479" y="189"/>
                    <a:pt x="483" y="186"/>
                    <a:pt x="487" y="185"/>
                  </a:cubicBezTo>
                  <a:cubicBezTo>
                    <a:pt x="489" y="184"/>
                    <a:pt x="490" y="184"/>
                    <a:pt x="492" y="184"/>
                  </a:cubicBezTo>
                  <a:cubicBezTo>
                    <a:pt x="493" y="183"/>
                    <a:pt x="494" y="182"/>
                    <a:pt x="496" y="182"/>
                  </a:cubicBezTo>
                  <a:cubicBezTo>
                    <a:pt x="494" y="184"/>
                    <a:pt x="489" y="189"/>
                    <a:pt x="494" y="191"/>
                  </a:cubicBezTo>
                  <a:cubicBezTo>
                    <a:pt x="497" y="192"/>
                    <a:pt x="499" y="190"/>
                    <a:pt x="501" y="188"/>
                  </a:cubicBezTo>
                  <a:cubicBezTo>
                    <a:pt x="504" y="185"/>
                    <a:pt x="506" y="186"/>
                    <a:pt x="509" y="185"/>
                  </a:cubicBezTo>
                  <a:cubicBezTo>
                    <a:pt x="513" y="185"/>
                    <a:pt x="521" y="179"/>
                    <a:pt x="522" y="175"/>
                  </a:cubicBezTo>
                  <a:cubicBezTo>
                    <a:pt x="522" y="174"/>
                    <a:pt x="521" y="172"/>
                    <a:pt x="520" y="171"/>
                  </a:cubicBezTo>
                  <a:cubicBezTo>
                    <a:pt x="518" y="170"/>
                    <a:pt x="517" y="173"/>
                    <a:pt x="516" y="174"/>
                  </a:cubicBezTo>
                  <a:cubicBezTo>
                    <a:pt x="515" y="176"/>
                    <a:pt x="514" y="177"/>
                    <a:pt x="512" y="178"/>
                  </a:cubicBezTo>
                  <a:cubicBezTo>
                    <a:pt x="511" y="178"/>
                    <a:pt x="505" y="178"/>
                    <a:pt x="504" y="177"/>
                  </a:cubicBezTo>
                  <a:cubicBezTo>
                    <a:pt x="501" y="176"/>
                    <a:pt x="502" y="173"/>
                    <a:pt x="500" y="171"/>
                  </a:cubicBezTo>
                  <a:cubicBezTo>
                    <a:pt x="498" y="170"/>
                    <a:pt x="496" y="171"/>
                    <a:pt x="496" y="167"/>
                  </a:cubicBezTo>
                  <a:cubicBezTo>
                    <a:pt x="496" y="164"/>
                    <a:pt x="501" y="163"/>
                    <a:pt x="497" y="159"/>
                  </a:cubicBezTo>
                  <a:cubicBezTo>
                    <a:pt x="492" y="156"/>
                    <a:pt x="483" y="159"/>
                    <a:pt x="480" y="164"/>
                  </a:cubicBezTo>
                  <a:cubicBezTo>
                    <a:pt x="480" y="164"/>
                    <a:pt x="480" y="165"/>
                    <a:pt x="479" y="166"/>
                  </a:cubicBezTo>
                  <a:cubicBezTo>
                    <a:pt x="478" y="167"/>
                    <a:pt x="476" y="168"/>
                    <a:pt x="474" y="168"/>
                  </a:cubicBezTo>
                  <a:cubicBezTo>
                    <a:pt x="472" y="169"/>
                    <a:pt x="467" y="170"/>
                    <a:pt x="466" y="171"/>
                  </a:cubicBezTo>
                  <a:cubicBezTo>
                    <a:pt x="467" y="168"/>
                    <a:pt x="471" y="164"/>
                    <a:pt x="475" y="162"/>
                  </a:cubicBezTo>
                  <a:cubicBezTo>
                    <a:pt x="478" y="161"/>
                    <a:pt x="479" y="158"/>
                    <a:pt x="483" y="156"/>
                  </a:cubicBezTo>
                  <a:cubicBezTo>
                    <a:pt x="484" y="155"/>
                    <a:pt x="486" y="155"/>
                    <a:pt x="488" y="154"/>
                  </a:cubicBezTo>
                  <a:cubicBezTo>
                    <a:pt x="488" y="153"/>
                    <a:pt x="488" y="152"/>
                    <a:pt x="489" y="151"/>
                  </a:cubicBezTo>
                  <a:cubicBezTo>
                    <a:pt x="491" y="150"/>
                    <a:pt x="494" y="151"/>
                    <a:pt x="495" y="151"/>
                  </a:cubicBezTo>
                  <a:cubicBezTo>
                    <a:pt x="498" y="151"/>
                    <a:pt x="500" y="151"/>
                    <a:pt x="503" y="151"/>
                  </a:cubicBezTo>
                  <a:cubicBezTo>
                    <a:pt x="506" y="150"/>
                    <a:pt x="508" y="150"/>
                    <a:pt x="511" y="150"/>
                  </a:cubicBezTo>
                  <a:cubicBezTo>
                    <a:pt x="512" y="151"/>
                    <a:pt x="514" y="152"/>
                    <a:pt x="515" y="151"/>
                  </a:cubicBezTo>
                  <a:cubicBezTo>
                    <a:pt x="518" y="151"/>
                    <a:pt x="520" y="150"/>
                    <a:pt x="522" y="149"/>
                  </a:cubicBezTo>
                  <a:cubicBezTo>
                    <a:pt x="526" y="147"/>
                    <a:pt x="528" y="148"/>
                    <a:pt x="532" y="148"/>
                  </a:cubicBezTo>
                  <a:cubicBezTo>
                    <a:pt x="532" y="153"/>
                    <a:pt x="530" y="153"/>
                    <a:pt x="528" y="157"/>
                  </a:cubicBezTo>
                  <a:cubicBezTo>
                    <a:pt x="527" y="159"/>
                    <a:pt x="528" y="161"/>
                    <a:pt x="527" y="164"/>
                  </a:cubicBezTo>
                  <a:cubicBezTo>
                    <a:pt x="527" y="167"/>
                    <a:pt x="526" y="168"/>
                    <a:pt x="531" y="168"/>
                  </a:cubicBezTo>
                  <a:cubicBezTo>
                    <a:pt x="534" y="168"/>
                    <a:pt x="538" y="167"/>
                    <a:pt x="541" y="167"/>
                  </a:cubicBezTo>
                  <a:cubicBezTo>
                    <a:pt x="542" y="168"/>
                    <a:pt x="543" y="169"/>
                    <a:pt x="543" y="169"/>
                  </a:cubicBezTo>
                  <a:cubicBezTo>
                    <a:pt x="545" y="170"/>
                    <a:pt x="547" y="172"/>
                    <a:pt x="549" y="173"/>
                  </a:cubicBezTo>
                  <a:cubicBezTo>
                    <a:pt x="552" y="175"/>
                    <a:pt x="556" y="173"/>
                    <a:pt x="556" y="169"/>
                  </a:cubicBezTo>
                  <a:cubicBezTo>
                    <a:pt x="556" y="166"/>
                    <a:pt x="552" y="166"/>
                    <a:pt x="552" y="163"/>
                  </a:cubicBezTo>
                  <a:cubicBezTo>
                    <a:pt x="551" y="161"/>
                    <a:pt x="552" y="159"/>
                    <a:pt x="552" y="157"/>
                  </a:cubicBezTo>
                  <a:cubicBezTo>
                    <a:pt x="551" y="153"/>
                    <a:pt x="547" y="153"/>
                    <a:pt x="543" y="153"/>
                  </a:cubicBezTo>
                  <a:cubicBezTo>
                    <a:pt x="543" y="151"/>
                    <a:pt x="540" y="149"/>
                    <a:pt x="539" y="147"/>
                  </a:cubicBezTo>
                  <a:cubicBezTo>
                    <a:pt x="539" y="145"/>
                    <a:pt x="540" y="144"/>
                    <a:pt x="540" y="143"/>
                  </a:cubicBezTo>
                  <a:cubicBezTo>
                    <a:pt x="540" y="139"/>
                    <a:pt x="533" y="140"/>
                    <a:pt x="537" y="135"/>
                  </a:cubicBezTo>
                  <a:cubicBezTo>
                    <a:pt x="536" y="134"/>
                    <a:pt x="530" y="130"/>
                    <a:pt x="528" y="130"/>
                  </a:cubicBezTo>
                  <a:cubicBezTo>
                    <a:pt x="525" y="130"/>
                    <a:pt x="524" y="134"/>
                    <a:pt x="520" y="134"/>
                  </a:cubicBezTo>
                  <a:cubicBezTo>
                    <a:pt x="517" y="133"/>
                    <a:pt x="526" y="126"/>
                    <a:pt x="526" y="126"/>
                  </a:cubicBezTo>
                  <a:cubicBezTo>
                    <a:pt x="529" y="121"/>
                    <a:pt x="522" y="121"/>
                    <a:pt x="519" y="119"/>
                  </a:cubicBezTo>
                  <a:cubicBezTo>
                    <a:pt x="519" y="118"/>
                    <a:pt x="519" y="117"/>
                    <a:pt x="518" y="116"/>
                  </a:cubicBezTo>
                  <a:cubicBezTo>
                    <a:pt x="518" y="116"/>
                    <a:pt x="517" y="116"/>
                    <a:pt x="516" y="115"/>
                  </a:cubicBezTo>
                  <a:cubicBezTo>
                    <a:pt x="515" y="115"/>
                    <a:pt x="515" y="114"/>
                    <a:pt x="514" y="113"/>
                  </a:cubicBezTo>
                  <a:cubicBezTo>
                    <a:pt x="514" y="113"/>
                    <a:pt x="511" y="112"/>
                    <a:pt x="511" y="112"/>
                  </a:cubicBezTo>
                  <a:cubicBezTo>
                    <a:pt x="510" y="109"/>
                    <a:pt x="513" y="110"/>
                    <a:pt x="514" y="108"/>
                  </a:cubicBezTo>
                  <a:cubicBezTo>
                    <a:pt x="515" y="105"/>
                    <a:pt x="508" y="102"/>
                    <a:pt x="507" y="99"/>
                  </a:cubicBezTo>
                  <a:cubicBezTo>
                    <a:pt x="506" y="97"/>
                    <a:pt x="506" y="96"/>
                    <a:pt x="504" y="94"/>
                  </a:cubicBezTo>
                  <a:cubicBezTo>
                    <a:pt x="501" y="91"/>
                    <a:pt x="498" y="88"/>
                    <a:pt x="495" y="92"/>
                  </a:cubicBezTo>
                  <a:cubicBezTo>
                    <a:pt x="493" y="94"/>
                    <a:pt x="494" y="96"/>
                    <a:pt x="492" y="99"/>
                  </a:cubicBezTo>
                  <a:cubicBezTo>
                    <a:pt x="489" y="101"/>
                    <a:pt x="485" y="104"/>
                    <a:pt x="482" y="104"/>
                  </a:cubicBezTo>
                  <a:cubicBezTo>
                    <a:pt x="478" y="104"/>
                    <a:pt x="478" y="100"/>
                    <a:pt x="474" y="99"/>
                  </a:cubicBezTo>
                  <a:cubicBezTo>
                    <a:pt x="474" y="96"/>
                    <a:pt x="475" y="94"/>
                    <a:pt x="476" y="91"/>
                  </a:cubicBezTo>
                  <a:cubicBezTo>
                    <a:pt x="476" y="87"/>
                    <a:pt x="473" y="87"/>
                    <a:pt x="470" y="85"/>
                  </a:cubicBezTo>
                  <a:cubicBezTo>
                    <a:pt x="469" y="84"/>
                    <a:pt x="469" y="82"/>
                    <a:pt x="468" y="81"/>
                  </a:cubicBezTo>
                  <a:cubicBezTo>
                    <a:pt x="467" y="81"/>
                    <a:pt x="465" y="81"/>
                    <a:pt x="464" y="81"/>
                  </a:cubicBezTo>
                  <a:cubicBezTo>
                    <a:pt x="461" y="80"/>
                    <a:pt x="460" y="79"/>
                    <a:pt x="459" y="77"/>
                  </a:cubicBezTo>
                  <a:cubicBezTo>
                    <a:pt x="458" y="76"/>
                    <a:pt x="459" y="75"/>
                    <a:pt x="458" y="74"/>
                  </a:cubicBezTo>
                  <a:cubicBezTo>
                    <a:pt x="457" y="74"/>
                    <a:pt x="454" y="75"/>
                    <a:pt x="453" y="75"/>
                  </a:cubicBezTo>
                  <a:cubicBezTo>
                    <a:pt x="449" y="75"/>
                    <a:pt x="445" y="74"/>
                    <a:pt x="442" y="74"/>
                  </a:cubicBezTo>
                  <a:cubicBezTo>
                    <a:pt x="438" y="74"/>
                    <a:pt x="428" y="71"/>
                    <a:pt x="430" y="78"/>
                  </a:cubicBezTo>
                  <a:cubicBezTo>
                    <a:pt x="431" y="79"/>
                    <a:pt x="433" y="81"/>
                    <a:pt x="434" y="82"/>
                  </a:cubicBezTo>
                  <a:cubicBezTo>
                    <a:pt x="435" y="84"/>
                    <a:pt x="437" y="85"/>
                    <a:pt x="437" y="87"/>
                  </a:cubicBezTo>
                  <a:cubicBezTo>
                    <a:pt x="438" y="90"/>
                    <a:pt x="437" y="93"/>
                    <a:pt x="436" y="95"/>
                  </a:cubicBezTo>
                  <a:cubicBezTo>
                    <a:pt x="433" y="100"/>
                    <a:pt x="436" y="100"/>
                    <a:pt x="438" y="105"/>
                  </a:cubicBezTo>
                  <a:cubicBezTo>
                    <a:pt x="441" y="111"/>
                    <a:pt x="440" y="116"/>
                    <a:pt x="436" y="121"/>
                  </a:cubicBezTo>
                  <a:cubicBezTo>
                    <a:pt x="433" y="125"/>
                    <a:pt x="427" y="124"/>
                    <a:pt x="428" y="129"/>
                  </a:cubicBezTo>
                  <a:cubicBezTo>
                    <a:pt x="428" y="130"/>
                    <a:pt x="429" y="132"/>
                    <a:pt x="429" y="133"/>
                  </a:cubicBezTo>
                  <a:cubicBezTo>
                    <a:pt x="429" y="134"/>
                    <a:pt x="429" y="136"/>
                    <a:pt x="429" y="137"/>
                  </a:cubicBezTo>
                  <a:cubicBezTo>
                    <a:pt x="429" y="139"/>
                    <a:pt x="430" y="142"/>
                    <a:pt x="429" y="144"/>
                  </a:cubicBezTo>
                  <a:cubicBezTo>
                    <a:pt x="429" y="146"/>
                    <a:pt x="425" y="147"/>
                    <a:pt x="423" y="147"/>
                  </a:cubicBezTo>
                  <a:cubicBezTo>
                    <a:pt x="422" y="147"/>
                    <a:pt x="420" y="145"/>
                    <a:pt x="419" y="144"/>
                  </a:cubicBezTo>
                  <a:cubicBezTo>
                    <a:pt x="416" y="143"/>
                    <a:pt x="415" y="142"/>
                    <a:pt x="414" y="140"/>
                  </a:cubicBezTo>
                  <a:cubicBezTo>
                    <a:pt x="411" y="135"/>
                    <a:pt x="413" y="130"/>
                    <a:pt x="413" y="125"/>
                  </a:cubicBezTo>
                  <a:cubicBezTo>
                    <a:pt x="412" y="121"/>
                    <a:pt x="413" y="121"/>
                    <a:pt x="410" y="120"/>
                  </a:cubicBezTo>
                  <a:cubicBezTo>
                    <a:pt x="408" y="120"/>
                    <a:pt x="405" y="121"/>
                    <a:pt x="403" y="121"/>
                  </a:cubicBezTo>
                  <a:cubicBezTo>
                    <a:pt x="400" y="121"/>
                    <a:pt x="398" y="120"/>
                    <a:pt x="396" y="119"/>
                  </a:cubicBezTo>
                  <a:cubicBezTo>
                    <a:pt x="392" y="118"/>
                    <a:pt x="389" y="118"/>
                    <a:pt x="386" y="115"/>
                  </a:cubicBezTo>
                  <a:cubicBezTo>
                    <a:pt x="384" y="114"/>
                    <a:pt x="383" y="113"/>
                    <a:pt x="381" y="113"/>
                  </a:cubicBezTo>
                  <a:cubicBezTo>
                    <a:pt x="380" y="113"/>
                    <a:pt x="379" y="113"/>
                    <a:pt x="378" y="113"/>
                  </a:cubicBezTo>
                  <a:cubicBezTo>
                    <a:pt x="378" y="112"/>
                    <a:pt x="377" y="111"/>
                    <a:pt x="376" y="111"/>
                  </a:cubicBezTo>
                  <a:cubicBezTo>
                    <a:pt x="372" y="108"/>
                    <a:pt x="369" y="111"/>
                    <a:pt x="365" y="110"/>
                  </a:cubicBezTo>
                  <a:cubicBezTo>
                    <a:pt x="364" y="108"/>
                    <a:pt x="365" y="105"/>
                    <a:pt x="363" y="103"/>
                  </a:cubicBezTo>
                  <a:cubicBezTo>
                    <a:pt x="363" y="102"/>
                    <a:pt x="360" y="101"/>
                    <a:pt x="359" y="100"/>
                  </a:cubicBezTo>
                  <a:cubicBezTo>
                    <a:pt x="357" y="99"/>
                    <a:pt x="355" y="98"/>
                    <a:pt x="352" y="98"/>
                  </a:cubicBezTo>
                  <a:cubicBezTo>
                    <a:pt x="350" y="97"/>
                    <a:pt x="353" y="90"/>
                    <a:pt x="353" y="90"/>
                  </a:cubicBezTo>
                  <a:cubicBezTo>
                    <a:pt x="353" y="88"/>
                    <a:pt x="352" y="87"/>
                    <a:pt x="354" y="85"/>
                  </a:cubicBezTo>
                  <a:cubicBezTo>
                    <a:pt x="355" y="84"/>
                    <a:pt x="357" y="84"/>
                    <a:pt x="359" y="82"/>
                  </a:cubicBezTo>
                  <a:cubicBezTo>
                    <a:pt x="361" y="80"/>
                    <a:pt x="359" y="77"/>
                    <a:pt x="361" y="75"/>
                  </a:cubicBezTo>
                  <a:cubicBezTo>
                    <a:pt x="362" y="74"/>
                    <a:pt x="364" y="73"/>
                    <a:pt x="365" y="71"/>
                  </a:cubicBezTo>
                  <a:cubicBezTo>
                    <a:pt x="366" y="70"/>
                    <a:pt x="367" y="69"/>
                    <a:pt x="368" y="68"/>
                  </a:cubicBezTo>
                  <a:cubicBezTo>
                    <a:pt x="369" y="68"/>
                    <a:pt x="370" y="68"/>
                    <a:pt x="371" y="67"/>
                  </a:cubicBezTo>
                  <a:cubicBezTo>
                    <a:pt x="372" y="66"/>
                    <a:pt x="371" y="65"/>
                    <a:pt x="372" y="65"/>
                  </a:cubicBezTo>
                  <a:cubicBezTo>
                    <a:pt x="375" y="63"/>
                    <a:pt x="378" y="63"/>
                    <a:pt x="380" y="61"/>
                  </a:cubicBezTo>
                  <a:cubicBezTo>
                    <a:pt x="382" y="59"/>
                    <a:pt x="383" y="58"/>
                    <a:pt x="385" y="57"/>
                  </a:cubicBezTo>
                  <a:cubicBezTo>
                    <a:pt x="386" y="57"/>
                    <a:pt x="387" y="56"/>
                    <a:pt x="387" y="55"/>
                  </a:cubicBezTo>
                  <a:cubicBezTo>
                    <a:pt x="388" y="53"/>
                    <a:pt x="387" y="54"/>
                    <a:pt x="385" y="53"/>
                  </a:cubicBezTo>
                  <a:cubicBezTo>
                    <a:pt x="383" y="53"/>
                    <a:pt x="381" y="52"/>
                    <a:pt x="380" y="51"/>
                  </a:cubicBezTo>
                  <a:cubicBezTo>
                    <a:pt x="380" y="51"/>
                    <a:pt x="379" y="50"/>
                    <a:pt x="379" y="50"/>
                  </a:cubicBezTo>
                  <a:cubicBezTo>
                    <a:pt x="378" y="50"/>
                    <a:pt x="377" y="50"/>
                    <a:pt x="377" y="49"/>
                  </a:cubicBezTo>
                  <a:cubicBezTo>
                    <a:pt x="375" y="48"/>
                    <a:pt x="376" y="47"/>
                    <a:pt x="378" y="46"/>
                  </a:cubicBezTo>
                  <a:cubicBezTo>
                    <a:pt x="380" y="46"/>
                    <a:pt x="381" y="48"/>
                    <a:pt x="383" y="49"/>
                  </a:cubicBezTo>
                  <a:cubicBezTo>
                    <a:pt x="384" y="50"/>
                    <a:pt x="386" y="51"/>
                    <a:pt x="388" y="50"/>
                  </a:cubicBezTo>
                  <a:cubicBezTo>
                    <a:pt x="393" y="50"/>
                    <a:pt x="393" y="46"/>
                    <a:pt x="394" y="42"/>
                  </a:cubicBezTo>
                  <a:cubicBezTo>
                    <a:pt x="394" y="42"/>
                    <a:pt x="393" y="41"/>
                    <a:pt x="393" y="41"/>
                  </a:cubicBezTo>
                  <a:cubicBezTo>
                    <a:pt x="395" y="41"/>
                    <a:pt x="398" y="41"/>
                    <a:pt x="400" y="42"/>
                  </a:cubicBezTo>
                  <a:cubicBezTo>
                    <a:pt x="401" y="42"/>
                    <a:pt x="401" y="43"/>
                    <a:pt x="403" y="44"/>
                  </a:cubicBezTo>
                  <a:cubicBezTo>
                    <a:pt x="403" y="44"/>
                    <a:pt x="405" y="44"/>
                    <a:pt x="406" y="44"/>
                  </a:cubicBezTo>
                  <a:cubicBezTo>
                    <a:pt x="406" y="43"/>
                    <a:pt x="406" y="42"/>
                    <a:pt x="407" y="42"/>
                  </a:cubicBezTo>
                  <a:cubicBezTo>
                    <a:pt x="409" y="41"/>
                    <a:pt x="411" y="44"/>
                    <a:pt x="413" y="43"/>
                  </a:cubicBezTo>
                  <a:cubicBezTo>
                    <a:pt x="415" y="42"/>
                    <a:pt x="418" y="40"/>
                    <a:pt x="417" y="38"/>
                  </a:cubicBezTo>
                  <a:cubicBezTo>
                    <a:pt x="417" y="36"/>
                    <a:pt x="414" y="34"/>
                    <a:pt x="413" y="33"/>
                  </a:cubicBezTo>
                  <a:cubicBezTo>
                    <a:pt x="413" y="32"/>
                    <a:pt x="413" y="32"/>
                    <a:pt x="413" y="31"/>
                  </a:cubicBezTo>
                  <a:cubicBezTo>
                    <a:pt x="412" y="31"/>
                    <a:pt x="412" y="31"/>
                    <a:pt x="411" y="30"/>
                  </a:cubicBezTo>
                  <a:cubicBezTo>
                    <a:pt x="410" y="27"/>
                    <a:pt x="414" y="28"/>
                    <a:pt x="415" y="28"/>
                  </a:cubicBezTo>
                  <a:cubicBezTo>
                    <a:pt x="417" y="28"/>
                    <a:pt x="419" y="28"/>
                    <a:pt x="417" y="25"/>
                  </a:cubicBezTo>
                  <a:cubicBezTo>
                    <a:pt x="416" y="24"/>
                    <a:pt x="414" y="24"/>
                    <a:pt x="413" y="22"/>
                  </a:cubicBezTo>
                  <a:cubicBezTo>
                    <a:pt x="411" y="20"/>
                    <a:pt x="410" y="20"/>
                    <a:pt x="407" y="20"/>
                  </a:cubicBezTo>
                  <a:cubicBezTo>
                    <a:pt x="405" y="20"/>
                    <a:pt x="403" y="20"/>
                    <a:pt x="401" y="20"/>
                  </a:cubicBezTo>
                  <a:cubicBezTo>
                    <a:pt x="399" y="20"/>
                    <a:pt x="398" y="19"/>
                    <a:pt x="398" y="21"/>
                  </a:cubicBezTo>
                  <a:cubicBezTo>
                    <a:pt x="397" y="24"/>
                    <a:pt x="401" y="24"/>
                    <a:pt x="399" y="27"/>
                  </a:cubicBezTo>
                  <a:cubicBezTo>
                    <a:pt x="398" y="29"/>
                    <a:pt x="397" y="30"/>
                    <a:pt x="396" y="31"/>
                  </a:cubicBezTo>
                  <a:cubicBezTo>
                    <a:pt x="395" y="34"/>
                    <a:pt x="394" y="36"/>
                    <a:pt x="391" y="36"/>
                  </a:cubicBezTo>
                  <a:cubicBezTo>
                    <a:pt x="390" y="38"/>
                    <a:pt x="384" y="35"/>
                    <a:pt x="384" y="33"/>
                  </a:cubicBezTo>
                  <a:cubicBezTo>
                    <a:pt x="384" y="31"/>
                    <a:pt x="387" y="29"/>
                    <a:pt x="386" y="26"/>
                  </a:cubicBezTo>
                  <a:cubicBezTo>
                    <a:pt x="385" y="26"/>
                    <a:pt x="384" y="26"/>
                    <a:pt x="382" y="25"/>
                  </a:cubicBezTo>
                  <a:cubicBezTo>
                    <a:pt x="381" y="25"/>
                    <a:pt x="380" y="23"/>
                    <a:pt x="378" y="23"/>
                  </a:cubicBezTo>
                  <a:cubicBezTo>
                    <a:pt x="375" y="23"/>
                    <a:pt x="376" y="29"/>
                    <a:pt x="373" y="27"/>
                  </a:cubicBezTo>
                  <a:cubicBezTo>
                    <a:pt x="370" y="26"/>
                    <a:pt x="371" y="24"/>
                    <a:pt x="371" y="21"/>
                  </a:cubicBezTo>
                  <a:cubicBezTo>
                    <a:pt x="370" y="19"/>
                    <a:pt x="367" y="20"/>
                    <a:pt x="366" y="17"/>
                  </a:cubicBezTo>
                  <a:cubicBezTo>
                    <a:pt x="364" y="15"/>
                    <a:pt x="368" y="15"/>
                    <a:pt x="368" y="13"/>
                  </a:cubicBezTo>
                  <a:cubicBezTo>
                    <a:pt x="368" y="12"/>
                    <a:pt x="365" y="12"/>
                    <a:pt x="364" y="11"/>
                  </a:cubicBezTo>
                  <a:cubicBezTo>
                    <a:pt x="363" y="10"/>
                    <a:pt x="364" y="8"/>
                    <a:pt x="363" y="8"/>
                  </a:cubicBezTo>
                  <a:cubicBezTo>
                    <a:pt x="362" y="7"/>
                    <a:pt x="362" y="7"/>
                    <a:pt x="361" y="6"/>
                  </a:cubicBezTo>
                  <a:cubicBezTo>
                    <a:pt x="359" y="5"/>
                    <a:pt x="358" y="3"/>
                    <a:pt x="357" y="2"/>
                  </a:cubicBezTo>
                  <a:cubicBezTo>
                    <a:pt x="354" y="0"/>
                    <a:pt x="351" y="1"/>
                    <a:pt x="349" y="3"/>
                  </a:cubicBezTo>
                  <a:cubicBezTo>
                    <a:pt x="346" y="4"/>
                    <a:pt x="346" y="9"/>
                    <a:pt x="346" y="12"/>
                  </a:cubicBezTo>
                  <a:cubicBezTo>
                    <a:pt x="346" y="12"/>
                    <a:pt x="346" y="14"/>
                    <a:pt x="346" y="14"/>
                  </a:cubicBezTo>
                  <a:cubicBezTo>
                    <a:pt x="347" y="16"/>
                    <a:pt x="347" y="15"/>
                    <a:pt x="349" y="16"/>
                  </a:cubicBezTo>
                  <a:cubicBezTo>
                    <a:pt x="351" y="16"/>
                    <a:pt x="352" y="18"/>
                    <a:pt x="354" y="19"/>
                  </a:cubicBezTo>
                  <a:cubicBezTo>
                    <a:pt x="355" y="19"/>
                    <a:pt x="359" y="18"/>
                    <a:pt x="360" y="19"/>
                  </a:cubicBezTo>
                  <a:cubicBezTo>
                    <a:pt x="362" y="21"/>
                    <a:pt x="359" y="24"/>
                    <a:pt x="358" y="25"/>
                  </a:cubicBezTo>
                  <a:cubicBezTo>
                    <a:pt x="356" y="26"/>
                    <a:pt x="354" y="28"/>
                    <a:pt x="353" y="30"/>
                  </a:cubicBezTo>
                  <a:cubicBezTo>
                    <a:pt x="353" y="31"/>
                    <a:pt x="352" y="32"/>
                    <a:pt x="352" y="33"/>
                  </a:cubicBezTo>
                  <a:cubicBezTo>
                    <a:pt x="351" y="34"/>
                    <a:pt x="352" y="35"/>
                    <a:pt x="352" y="36"/>
                  </a:cubicBezTo>
                  <a:cubicBezTo>
                    <a:pt x="351" y="39"/>
                    <a:pt x="348" y="38"/>
                    <a:pt x="347" y="37"/>
                  </a:cubicBezTo>
                  <a:cubicBezTo>
                    <a:pt x="344" y="35"/>
                    <a:pt x="346" y="33"/>
                    <a:pt x="346" y="30"/>
                  </a:cubicBezTo>
                  <a:cubicBezTo>
                    <a:pt x="346" y="30"/>
                    <a:pt x="345" y="30"/>
                    <a:pt x="345" y="30"/>
                  </a:cubicBezTo>
                  <a:cubicBezTo>
                    <a:pt x="345" y="28"/>
                    <a:pt x="347" y="27"/>
                    <a:pt x="348" y="25"/>
                  </a:cubicBezTo>
                  <a:cubicBezTo>
                    <a:pt x="349" y="21"/>
                    <a:pt x="345" y="22"/>
                    <a:pt x="343" y="21"/>
                  </a:cubicBezTo>
                  <a:cubicBezTo>
                    <a:pt x="341" y="20"/>
                    <a:pt x="342" y="18"/>
                    <a:pt x="339" y="18"/>
                  </a:cubicBezTo>
                  <a:cubicBezTo>
                    <a:pt x="336" y="17"/>
                    <a:pt x="334" y="19"/>
                    <a:pt x="333" y="22"/>
                  </a:cubicBezTo>
                  <a:cubicBezTo>
                    <a:pt x="333" y="23"/>
                    <a:pt x="333" y="25"/>
                    <a:pt x="334" y="25"/>
                  </a:cubicBezTo>
                  <a:cubicBezTo>
                    <a:pt x="335" y="27"/>
                    <a:pt x="336" y="26"/>
                    <a:pt x="337" y="27"/>
                  </a:cubicBezTo>
                  <a:cubicBezTo>
                    <a:pt x="338" y="28"/>
                    <a:pt x="338" y="31"/>
                    <a:pt x="337" y="32"/>
                  </a:cubicBezTo>
                  <a:cubicBezTo>
                    <a:pt x="337" y="34"/>
                    <a:pt x="335" y="34"/>
                    <a:pt x="332" y="34"/>
                  </a:cubicBezTo>
                  <a:cubicBezTo>
                    <a:pt x="331" y="34"/>
                    <a:pt x="330" y="33"/>
                    <a:pt x="329" y="34"/>
                  </a:cubicBezTo>
                  <a:cubicBezTo>
                    <a:pt x="328" y="34"/>
                    <a:pt x="328" y="34"/>
                    <a:pt x="327" y="35"/>
                  </a:cubicBezTo>
                  <a:cubicBezTo>
                    <a:pt x="325" y="35"/>
                    <a:pt x="324" y="34"/>
                    <a:pt x="323" y="34"/>
                  </a:cubicBezTo>
                  <a:cubicBezTo>
                    <a:pt x="321" y="34"/>
                    <a:pt x="320" y="34"/>
                    <a:pt x="318" y="34"/>
                  </a:cubicBezTo>
                  <a:cubicBezTo>
                    <a:pt x="316" y="34"/>
                    <a:pt x="314" y="35"/>
                    <a:pt x="312" y="34"/>
                  </a:cubicBezTo>
                  <a:cubicBezTo>
                    <a:pt x="310" y="33"/>
                    <a:pt x="309" y="32"/>
                    <a:pt x="308" y="32"/>
                  </a:cubicBezTo>
                  <a:cubicBezTo>
                    <a:pt x="307" y="32"/>
                    <a:pt x="305" y="32"/>
                    <a:pt x="304" y="32"/>
                  </a:cubicBezTo>
                  <a:cubicBezTo>
                    <a:pt x="301" y="31"/>
                    <a:pt x="301" y="30"/>
                    <a:pt x="298" y="31"/>
                  </a:cubicBezTo>
                  <a:cubicBezTo>
                    <a:pt x="297" y="31"/>
                    <a:pt x="292" y="32"/>
                    <a:pt x="291" y="33"/>
                  </a:cubicBezTo>
                  <a:cubicBezTo>
                    <a:pt x="291" y="34"/>
                    <a:pt x="293" y="38"/>
                    <a:pt x="293" y="39"/>
                  </a:cubicBezTo>
                  <a:cubicBezTo>
                    <a:pt x="293" y="40"/>
                    <a:pt x="293" y="41"/>
                    <a:pt x="293" y="42"/>
                  </a:cubicBezTo>
                  <a:cubicBezTo>
                    <a:pt x="289" y="43"/>
                    <a:pt x="289" y="41"/>
                    <a:pt x="288" y="38"/>
                  </a:cubicBezTo>
                  <a:cubicBezTo>
                    <a:pt x="286" y="34"/>
                    <a:pt x="283" y="36"/>
                    <a:pt x="280" y="35"/>
                  </a:cubicBezTo>
                  <a:cubicBezTo>
                    <a:pt x="278" y="35"/>
                    <a:pt x="278" y="34"/>
                    <a:pt x="276" y="34"/>
                  </a:cubicBezTo>
                  <a:cubicBezTo>
                    <a:pt x="273" y="33"/>
                    <a:pt x="270" y="34"/>
                    <a:pt x="268" y="35"/>
                  </a:cubicBezTo>
                  <a:cubicBezTo>
                    <a:pt x="267" y="35"/>
                    <a:pt x="265" y="36"/>
                    <a:pt x="264" y="35"/>
                  </a:cubicBezTo>
                  <a:cubicBezTo>
                    <a:pt x="263" y="35"/>
                    <a:pt x="263" y="35"/>
                    <a:pt x="262" y="34"/>
                  </a:cubicBezTo>
                  <a:cubicBezTo>
                    <a:pt x="261" y="34"/>
                    <a:pt x="259" y="35"/>
                    <a:pt x="258" y="35"/>
                  </a:cubicBezTo>
                  <a:cubicBezTo>
                    <a:pt x="257" y="35"/>
                    <a:pt x="252" y="35"/>
                    <a:pt x="255" y="32"/>
                  </a:cubicBezTo>
                  <a:cubicBezTo>
                    <a:pt x="255" y="32"/>
                    <a:pt x="256" y="33"/>
                    <a:pt x="257" y="32"/>
                  </a:cubicBezTo>
                  <a:cubicBezTo>
                    <a:pt x="258" y="31"/>
                    <a:pt x="258" y="29"/>
                    <a:pt x="258" y="28"/>
                  </a:cubicBezTo>
                  <a:cubicBezTo>
                    <a:pt x="257" y="26"/>
                    <a:pt x="255" y="26"/>
                    <a:pt x="253" y="26"/>
                  </a:cubicBezTo>
                  <a:cubicBezTo>
                    <a:pt x="249" y="25"/>
                    <a:pt x="244" y="25"/>
                    <a:pt x="240" y="25"/>
                  </a:cubicBezTo>
                  <a:cubicBezTo>
                    <a:pt x="238" y="24"/>
                    <a:pt x="236" y="23"/>
                    <a:pt x="234" y="22"/>
                  </a:cubicBezTo>
                  <a:cubicBezTo>
                    <a:pt x="233" y="21"/>
                    <a:pt x="232" y="22"/>
                    <a:pt x="231" y="20"/>
                  </a:cubicBezTo>
                  <a:cubicBezTo>
                    <a:pt x="231" y="20"/>
                    <a:pt x="230" y="18"/>
                    <a:pt x="230" y="18"/>
                  </a:cubicBezTo>
                  <a:cubicBezTo>
                    <a:pt x="228" y="17"/>
                    <a:pt x="226" y="18"/>
                    <a:pt x="225" y="17"/>
                  </a:cubicBezTo>
                  <a:cubicBezTo>
                    <a:pt x="223" y="17"/>
                    <a:pt x="223" y="16"/>
                    <a:pt x="221" y="16"/>
                  </a:cubicBezTo>
                  <a:cubicBezTo>
                    <a:pt x="220" y="16"/>
                    <a:pt x="219" y="17"/>
                    <a:pt x="218" y="18"/>
                  </a:cubicBezTo>
                  <a:cubicBezTo>
                    <a:pt x="217" y="19"/>
                    <a:pt x="215" y="20"/>
                    <a:pt x="214" y="20"/>
                  </a:cubicBezTo>
                  <a:cubicBezTo>
                    <a:pt x="213" y="21"/>
                    <a:pt x="212" y="21"/>
                    <a:pt x="211" y="21"/>
                  </a:cubicBezTo>
                  <a:cubicBezTo>
                    <a:pt x="210" y="21"/>
                    <a:pt x="210" y="22"/>
                    <a:pt x="209" y="22"/>
                  </a:cubicBezTo>
                  <a:cubicBezTo>
                    <a:pt x="208" y="20"/>
                    <a:pt x="209" y="17"/>
                    <a:pt x="206" y="18"/>
                  </a:cubicBezTo>
                  <a:cubicBezTo>
                    <a:pt x="204" y="18"/>
                    <a:pt x="203" y="21"/>
                    <a:pt x="201" y="20"/>
                  </a:cubicBezTo>
                  <a:cubicBezTo>
                    <a:pt x="199" y="20"/>
                    <a:pt x="199" y="14"/>
                    <a:pt x="196" y="13"/>
                  </a:cubicBezTo>
                  <a:cubicBezTo>
                    <a:pt x="195" y="13"/>
                    <a:pt x="194" y="12"/>
                    <a:pt x="193" y="12"/>
                  </a:cubicBezTo>
                  <a:cubicBezTo>
                    <a:pt x="192" y="12"/>
                    <a:pt x="192" y="11"/>
                    <a:pt x="191" y="11"/>
                  </a:cubicBezTo>
                  <a:cubicBezTo>
                    <a:pt x="191" y="13"/>
                    <a:pt x="191" y="15"/>
                    <a:pt x="189" y="17"/>
                  </a:cubicBezTo>
                  <a:cubicBezTo>
                    <a:pt x="187" y="18"/>
                    <a:pt x="185" y="17"/>
                    <a:pt x="184" y="18"/>
                  </a:cubicBezTo>
                  <a:cubicBezTo>
                    <a:pt x="181" y="19"/>
                    <a:pt x="180" y="21"/>
                    <a:pt x="177" y="21"/>
                  </a:cubicBezTo>
                  <a:cubicBezTo>
                    <a:pt x="175" y="22"/>
                    <a:pt x="173" y="22"/>
                    <a:pt x="171" y="24"/>
                  </a:cubicBezTo>
                  <a:cubicBezTo>
                    <a:pt x="168" y="26"/>
                    <a:pt x="168" y="25"/>
                    <a:pt x="165" y="23"/>
                  </a:cubicBezTo>
                  <a:cubicBezTo>
                    <a:pt x="162" y="21"/>
                    <a:pt x="158" y="21"/>
                    <a:pt x="154" y="21"/>
                  </a:cubicBezTo>
                  <a:cubicBezTo>
                    <a:pt x="154" y="22"/>
                    <a:pt x="154" y="24"/>
                    <a:pt x="154" y="25"/>
                  </a:cubicBezTo>
                  <a:cubicBezTo>
                    <a:pt x="151" y="25"/>
                    <a:pt x="149" y="24"/>
                    <a:pt x="146" y="24"/>
                  </a:cubicBezTo>
                  <a:cubicBezTo>
                    <a:pt x="143" y="24"/>
                    <a:pt x="141" y="24"/>
                    <a:pt x="138" y="22"/>
                  </a:cubicBezTo>
                  <a:cubicBezTo>
                    <a:pt x="137" y="21"/>
                    <a:pt x="136" y="21"/>
                    <a:pt x="135" y="20"/>
                  </a:cubicBezTo>
                  <a:cubicBezTo>
                    <a:pt x="133" y="20"/>
                    <a:pt x="131" y="20"/>
                    <a:pt x="129" y="20"/>
                  </a:cubicBezTo>
                  <a:cubicBezTo>
                    <a:pt x="127" y="20"/>
                    <a:pt x="127" y="18"/>
                    <a:pt x="125" y="17"/>
                  </a:cubicBezTo>
                  <a:cubicBezTo>
                    <a:pt x="124" y="15"/>
                    <a:pt x="122" y="14"/>
                    <a:pt x="120" y="14"/>
                  </a:cubicBezTo>
                  <a:cubicBezTo>
                    <a:pt x="117" y="13"/>
                    <a:pt x="116" y="14"/>
                    <a:pt x="114" y="14"/>
                  </a:cubicBezTo>
                  <a:cubicBezTo>
                    <a:pt x="112" y="15"/>
                    <a:pt x="110" y="14"/>
                    <a:pt x="108" y="14"/>
                  </a:cubicBezTo>
                  <a:cubicBezTo>
                    <a:pt x="104" y="13"/>
                    <a:pt x="100" y="13"/>
                    <a:pt x="96" y="12"/>
                  </a:cubicBezTo>
                  <a:cubicBezTo>
                    <a:pt x="94" y="12"/>
                    <a:pt x="92" y="11"/>
                    <a:pt x="90" y="11"/>
                  </a:cubicBezTo>
                  <a:cubicBezTo>
                    <a:pt x="88" y="11"/>
                    <a:pt x="86" y="11"/>
                    <a:pt x="83" y="11"/>
                  </a:cubicBezTo>
                  <a:cubicBezTo>
                    <a:pt x="81" y="11"/>
                    <a:pt x="81" y="11"/>
                    <a:pt x="79" y="10"/>
                  </a:cubicBezTo>
                  <a:cubicBezTo>
                    <a:pt x="78" y="10"/>
                    <a:pt x="77" y="9"/>
                    <a:pt x="76" y="9"/>
                  </a:cubicBezTo>
                  <a:cubicBezTo>
                    <a:pt x="76" y="7"/>
                    <a:pt x="73" y="6"/>
                    <a:pt x="72" y="6"/>
                  </a:cubicBezTo>
                  <a:cubicBezTo>
                    <a:pt x="69" y="6"/>
                    <a:pt x="68" y="7"/>
                    <a:pt x="65" y="8"/>
                  </a:cubicBezTo>
                  <a:cubicBezTo>
                    <a:pt x="64" y="9"/>
                    <a:pt x="60" y="9"/>
                    <a:pt x="60" y="10"/>
                  </a:cubicBezTo>
                  <a:cubicBezTo>
                    <a:pt x="60" y="10"/>
                    <a:pt x="60" y="10"/>
                    <a:pt x="60" y="10"/>
                  </a:cubicBezTo>
                  <a:cubicBezTo>
                    <a:pt x="59" y="9"/>
                    <a:pt x="59" y="5"/>
                    <a:pt x="58" y="4"/>
                  </a:cubicBezTo>
                  <a:cubicBezTo>
                    <a:pt x="57" y="3"/>
                    <a:pt x="53" y="3"/>
                    <a:pt x="52" y="3"/>
                  </a:cubicBezTo>
                  <a:cubicBezTo>
                    <a:pt x="49" y="3"/>
                    <a:pt x="50" y="4"/>
                    <a:pt x="49" y="6"/>
                  </a:cubicBezTo>
                  <a:cubicBezTo>
                    <a:pt x="47" y="8"/>
                    <a:pt x="44" y="8"/>
                    <a:pt x="41" y="9"/>
                  </a:cubicBezTo>
                  <a:cubicBezTo>
                    <a:pt x="37" y="10"/>
                    <a:pt x="37" y="10"/>
                    <a:pt x="37" y="14"/>
                  </a:cubicBezTo>
                  <a:cubicBezTo>
                    <a:pt x="33" y="15"/>
                    <a:pt x="27" y="13"/>
                    <a:pt x="24" y="16"/>
                  </a:cubicBezTo>
                  <a:cubicBezTo>
                    <a:pt x="21" y="19"/>
                    <a:pt x="23" y="22"/>
                    <a:pt x="18" y="24"/>
                  </a:cubicBezTo>
                  <a:cubicBezTo>
                    <a:pt x="16" y="24"/>
                    <a:pt x="2" y="24"/>
                    <a:pt x="6" y="30"/>
                  </a:cubicBezTo>
                  <a:cubicBezTo>
                    <a:pt x="7" y="31"/>
                    <a:pt x="10" y="30"/>
                    <a:pt x="11" y="31"/>
                  </a:cubicBezTo>
                  <a:cubicBezTo>
                    <a:pt x="12" y="31"/>
                    <a:pt x="12" y="32"/>
                    <a:pt x="14" y="33"/>
                  </a:cubicBezTo>
                  <a:cubicBezTo>
                    <a:pt x="15" y="35"/>
                    <a:pt x="15" y="34"/>
                    <a:pt x="17" y="35"/>
                  </a:cubicBezTo>
                  <a:cubicBezTo>
                    <a:pt x="20" y="36"/>
                    <a:pt x="20" y="37"/>
                    <a:pt x="22" y="38"/>
                  </a:cubicBezTo>
                  <a:cubicBezTo>
                    <a:pt x="24" y="40"/>
                    <a:pt x="28" y="39"/>
                    <a:pt x="31" y="40"/>
                  </a:cubicBezTo>
                  <a:cubicBezTo>
                    <a:pt x="33" y="41"/>
                    <a:pt x="36" y="42"/>
                    <a:pt x="37" y="43"/>
                  </a:cubicBezTo>
                  <a:cubicBezTo>
                    <a:pt x="34" y="47"/>
                    <a:pt x="29" y="45"/>
                    <a:pt x="26" y="45"/>
                  </a:cubicBezTo>
                  <a:cubicBezTo>
                    <a:pt x="23" y="45"/>
                    <a:pt x="18" y="48"/>
                    <a:pt x="19" y="43"/>
                  </a:cubicBezTo>
                  <a:cubicBezTo>
                    <a:pt x="18" y="43"/>
                    <a:pt x="16" y="42"/>
                    <a:pt x="15" y="43"/>
                  </a:cubicBezTo>
                  <a:cubicBezTo>
                    <a:pt x="14" y="43"/>
                    <a:pt x="13" y="45"/>
                    <a:pt x="12" y="45"/>
                  </a:cubicBezTo>
                  <a:cubicBezTo>
                    <a:pt x="10" y="47"/>
                    <a:pt x="7" y="45"/>
                    <a:pt x="5" y="47"/>
                  </a:cubicBezTo>
                  <a:cubicBezTo>
                    <a:pt x="0" y="50"/>
                    <a:pt x="6" y="60"/>
                    <a:pt x="11" y="59"/>
                  </a:cubicBezTo>
                  <a:cubicBezTo>
                    <a:pt x="14" y="58"/>
                    <a:pt x="17" y="56"/>
                    <a:pt x="19" y="56"/>
                  </a:cubicBezTo>
                  <a:cubicBezTo>
                    <a:pt x="21" y="56"/>
                    <a:pt x="22" y="58"/>
                    <a:pt x="25" y="58"/>
                  </a:cubicBezTo>
                  <a:cubicBezTo>
                    <a:pt x="29" y="57"/>
                    <a:pt x="34" y="53"/>
                    <a:pt x="34" y="60"/>
                  </a:cubicBezTo>
                  <a:cubicBezTo>
                    <a:pt x="34" y="64"/>
                    <a:pt x="30" y="64"/>
                    <a:pt x="27" y="65"/>
                  </a:cubicBezTo>
                  <a:cubicBezTo>
                    <a:pt x="25" y="66"/>
                    <a:pt x="23" y="67"/>
                    <a:pt x="21" y="68"/>
                  </a:cubicBezTo>
                  <a:cubicBezTo>
                    <a:pt x="18" y="70"/>
                    <a:pt x="16" y="70"/>
                    <a:pt x="15" y="73"/>
                  </a:cubicBezTo>
                  <a:cubicBezTo>
                    <a:pt x="15" y="74"/>
                    <a:pt x="16" y="76"/>
                    <a:pt x="15" y="77"/>
                  </a:cubicBezTo>
                  <a:cubicBezTo>
                    <a:pt x="14" y="79"/>
                    <a:pt x="13" y="79"/>
                    <a:pt x="12" y="82"/>
                  </a:cubicBezTo>
                  <a:cubicBezTo>
                    <a:pt x="11" y="90"/>
                    <a:pt x="24" y="87"/>
                    <a:pt x="27" y="90"/>
                  </a:cubicBezTo>
                  <a:cubicBezTo>
                    <a:pt x="29" y="93"/>
                    <a:pt x="27" y="96"/>
                    <a:pt x="32" y="97"/>
                  </a:cubicBezTo>
                  <a:cubicBezTo>
                    <a:pt x="35" y="98"/>
                    <a:pt x="38" y="97"/>
                    <a:pt x="41" y="97"/>
                  </a:cubicBezTo>
                  <a:cubicBezTo>
                    <a:pt x="43" y="98"/>
                    <a:pt x="44" y="99"/>
                    <a:pt x="47" y="100"/>
                  </a:cubicBezTo>
                  <a:cubicBezTo>
                    <a:pt x="49" y="100"/>
                    <a:pt x="49" y="98"/>
                    <a:pt x="50" y="101"/>
                  </a:cubicBezTo>
                  <a:cubicBezTo>
                    <a:pt x="51" y="103"/>
                    <a:pt x="50" y="106"/>
                    <a:pt x="49" y="108"/>
                  </a:cubicBezTo>
                  <a:cubicBezTo>
                    <a:pt x="48" y="108"/>
                    <a:pt x="47" y="108"/>
                    <a:pt x="46" y="109"/>
                  </a:cubicBezTo>
                  <a:cubicBezTo>
                    <a:pt x="45" y="110"/>
                    <a:pt x="45" y="111"/>
                    <a:pt x="43" y="112"/>
                  </a:cubicBezTo>
                  <a:cubicBezTo>
                    <a:pt x="40" y="114"/>
                    <a:pt x="35" y="114"/>
                    <a:pt x="32" y="116"/>
                  </a:cubicBezTo>
                  <a:cubicBezTo>
                    <a:pt x="29" y="117"/>
                    <a:pt x="28" y="119"/>
                    <a:pt x="25" y="120"/>
                  </a:cubicBezTo>
                  <a:cubicBezTo>
                    <a:pt x="23" y="121"/>
                    <a:pt x="20" y="120"/>
                    <a:pt x="19" y="122"/>
                  </a:cubicBezTo>
                  <a:cubicBezTo>
                    <a:pt x="18" y="124"/>
                    <a:pt x="18" y="126"/>
                    <a:pt x="17" y="127"/>
                  </a:cubicBezTo>
                  <a:cubicBezTo>
                    <a:pt x="20" y="128"/>
                    <a:pt x="21" y="125"/>
                    <a:pt x="23" y="124"/>
                  </a:cubicBezTo>
                  <a:cubicBezTo>
                    <a:pt x="25" y="123"/>
                    <a:pt x="27" y="123"/>
                    <a:pt x="29" y="122"/>
                  </a:cubicBezTo>
                  <a:cubicBezTo>
                    <a:pt x="31" y="122"/>
                    <a:pt x="32" y="122"/>
                    <a:pt x="34" y="121"/>
                  </a:cubicBezTo>
                  <a:cubicBezTo>
                    <a:pt x="37" y="119"/>
                    <a:pt x="38" y="116"/>
                    <a:pt x="41" y="115"/>
                  </a:cubicBezTo>
                  <a:cubicBezTo>
                    <a:pt x="43" y="114"/>
                    <a:pt x="45" y="114"/>
                    <a:pt x="46" y="114"/>
                  </a:cubicBezTo>
                  <a:cubicBezTo>
                    <a:pt x="49" y="113"/>
                    <a:pt x="50" y="111"/>
                    <a:pt x="53" y="110"/>
                  </a:cubicBezTo>
                  <a:cubicBezTo>
                    <a:pt x="57" y="108"/>
                    <a:pt x="61" y="106"/>
                    <a:pt x="65" y="104"/>
                  </a:cubicBezTo>
                  <a:cubicBezTo>
                    <a:pt x="71" y="101"/>
                    <a:pt x="68" y="99"/>
                    <a:pt x="67" y="95"/>
                  </a:cubicBezTo>
                  <a:cubicBezTo>
                    <a:pt x="66" y="92"/>
                    <a:pt x="72" y="90"/>
                    <a:pt x="75" y="87"/>
                  </a:cubicBezTo>
                  <a:cubicBezTo>
                    <a:pt x="76" y="86"/>
                    <a:pt x="78" y="81"/>
                    <a:pt x="80" y="83"/>
                  </a:cubicBezTo>
                  <a:cubicBezTo>
                    <a:pt x="84" y="86"/>
                    <a:pt x="77" y="90"/>
                    <a:pt x="78" y="93"/>
                  </a:cubicBezTo>
                  <a:cubicBezTo>
                    <a:pt x="79" y="93"/>
                    <a:pt x="79" y="94"/>
                    <a:pt x="80" y="95"/>
                  </a:cubicBezTo>
                  <a:cubicBezTo>
                    <a:pt x="86" y="95"/>
                    <a:pt x="90" y="93"/>
                    <a:pt x="93" y="87"/>
                  </a:cubicBezTo>
                  <a:cubicBezTo>
                    <a:pt x="93" y="85"/>
                    <a:pt x="92" y="82"/>
                    <a:pt x="96" y="83"/>
                  </a:cubicBezTo>
                  <a:cubicBezTo>
                    <a:pt x="98" y="84"/>
                    <a:pt x="98" y="86"/>
                    <a:pt x="100" y="86"/>
                  </a:cubicBezTo>
                  <a:cubicBezTo>
                    <a:pt x="100" y="87"/>
                    <a:pt x="107" y="87"/>
                    <a:pt x="103" y="89"/>
                  </a:cubicBezTo>
                  <a:cubicBezTo>
                    <a:pt x="106" y="91"/>
                    <a:pt x="111" y="90"/>
                    <a:pt x="115" y="90"/>
                  </a:cubicBezTo>
                  <a:cubicBezTo>
                    <a:pt x="119" y="90"/>
                    <a:pt x="122" y="90"/>
                    <a:pt x="126" y="92"/>
                  </a:cubicBezTo>
                  <a:cubicBezTo>
                    <a:pt x="127" y="92"/>
                    <a:pt x="127" y="93"/>
                    <a:pt x="129" y="93"/>
                  </a:cubicBezTo>
                  <a:cubicBezTo>
                    <a:pt x="130" y="93"/>
                    <a:pt x="131" y="92"/>
                    <a:pt x="132" y="92"/>
                  </a:cubicBezTo>
                  <a:cubicBezTo>
                    <a:pt x="132" y="92"/>
                    <a:pt x="133" y="94"/>
                    <a:pt x="133" y="94"/>
                  </a:cubicBezTo>
                  <a:cubicBezTo>
                    <a:pt x="135" y="94"/>
                    <a:pt x="137" y="94"/>
                    <a:pt x="138" y="95"/>
                  </a:cubicBezTo>
                  <a:cubicBezTo>
                    <a:pt x="142" y="96"/>
                    <a:pt x="145" y="102"/>
                    <a:pt x="149" y="102"/>
                  </a:cubicBezTo>
                  <a:cubicBezTo>
                    <a:pt x="153" y="102"/>
                    <a:pt x="159" y="95"/>
                    <a:pt x="162" y="99"/>
                  </a:cubicBezTo>
                  <a:cubicBezTo>
                    <a:pt x="163" y="100"/>
                    <a:pt x="162" y="102"/>
                    <a:pt x="163" y="104"/>
                  </a:cubicBezTo>
                  <a:cubicBezTo>
                    <a:pt x="164" y="105"/>
                    <a:pt x="166" y="104"/>
                    <a:pt x="167" y="105"/>
                  </a:cubicBezTo>
                  <a:cubicBezTo>
                    <a:pt x="169" y="106"/>
                    <a:pt x="169" y="107"/>
                    <a:pt x="170" y="109"/>
                  </a:cubicBezTo>
                  <a:cubicBezTo>
                    <a:pt x="170" y="110"/>
                    <a:pt x="170" y="110"/>
                    <a:pt x="172" y="112"/>
                  </a:cubicBezTo>
                  <a:cubicBezTo>
                    <a:pt x="172" y="113"/>
                    <a:pt x="173" y="114"/>
                    <a:pt x="174" y="114"/>
                  </a:cubicBezTo>
                  <a:cubicBezTo>
                    <a:pt x="175" y="115"/>
                    <a:pt x="177" y="115"/>
                    <a:pt x="177" y="116"/>
                  </a:cubicBezTo>
                  <a:cubicBezTo>
                    <a:pt x="179" y="117"/>
                    <a:pt x="178" y="121"/>
                    <a:pt x="180" y="122"/>
                  </a:cubicBezTo>
                  <a:cubicBezTo>
                    <a:pt x="182" y="124"/>
                    <a:pt x="183" y="125"/>
                    <a:pt x="184" y="127"/>
                  </a:cubicBezTo>
                  <a:cubicBezTo>
                    <a:pt x="185" y="130"/>
                    <a:pt x="185" y="131"/>
                    <a:pt x="188" y="132"/>
                  </a:cubicBezTo>
                  <a:cubicBezTo>
                    <a:pt x="191" y="134"/>
                    <a:pt x="192" y="135"/>
                    <a:pt x="193" y="139"/>
                  </a:cubicBezTo>
                  <a:cubicBezTo>
                    <a:pt x="193" y="141"/>
                    <a:pt x="193" y="145"/>
                    <a:pt x="195" y="147"/>
                  </a:cubicBezTo>
                  <a:cubicBezTo>
                    <a:pt x="196" y="147"/>
                    <a:pt x="199" y="148"/>
                    <a:pt x="200" y="148"/>
                  </a:cubicBezTo>
                  <a:cubicBezTo>
                    <a:pt x="202" y="149"/>
                    <a:pt x="203" y="149"/>
                    <a:pt x="205" y="150"/>
                  </a:cubicBezTo>
                  <a:cubicBezTo>
                    <a:pt x="206" y="150"/>
                    <a:pt x="208" y="150"/>
                    <a:pt x="210" y="151"/>
                  </a:cubicBezTo>
                  <a:cubicBezTo>
                    <a:pt x="211" y="151"/>
                    <a:pt x="212" y="153"/>
                    <a:pt x="212" y="154"/>
                  </a:cubicBezTo>
                  <a:cubicBezTo>
                    <a:pt x="213" y="155"/>
                    <a:pt x="215" y="155"/>
                    <a:pt x="216" y="156"/>
                  </a:cubicBezTo>
                  <a:cubicBezTo>
                    <a:pt x="218" y="157"/>
                    <a:pt x="218" y="159"/>
                    <a:pt x="219" y="161"/>
                  </a:cubicBezTo>
                  <a:cubicBezTo>
                    <a:pt x="220" y="163"/>
                    <a:pt x="222" y="163"/>
                    <a:pt x="222" y="165"/>
                  </a:cubicBezTo>
                  <a:cubicBezTo>
                    <a:pt x="222" y="170"/>
                    <a:pt x="218" y="168"/>
                    <a:pt x="216" y="166"/>
                  </a:cubicBezTo>
                  <a:cubicBezTo>
                    <a:pt x="215" y="165"/>
                    <a:pt x="215" y="164"/>
                    <a:pt x="214" y="164"/>
                  </a:cubicBezTo>
                  <a:cubicBezTo>
                    <a:pt x="213" y="163"/>
                    <a:pt x="212" y="163"/>
                    <a:pt x="212" y="162"/>
                  </a:cubicBezTo>
                  <a:cubicBezTo>
                    <a:pt x="209" y="161"/>
                    <a:pt x="209" y="160"/>
                    <a:pt x="206" y="159"/>
                  </a:cubicBezTo>
                  <a:cubicBezTo>
                    <a:pt x="202" y="159"/>
                    <a:pt x="202" y="159"/>
                    <a:pt x="200" y="156"/>
                  </a:cubicBezTo>
                  <a:cubicBezTo>
                    <a:pt x="198" y="154"/>
                    <a:pt x="194" y="151"/>
                    <a:pt x="192" y="152"/>
                  </a:cubicBezTo>
                  <a:cubicBezTo>
                    <a:pt x="190" y="153"/>
                    <a:pt x="190" y="153"/>
                    <a:pt x="191" y="155"/>
                  </a:cubicBezTo>
                  <a:cubicBezTo>
                    <a:pt x="192" y="156"/>
                    <a:pt x="194" y="156"/>
                    <a:pt x="196" y="157"/>
                  </a:cubicBezTo>
                  <a:cubicBezTo>
                    <a:pt x="198" y="158"/>
                    <a:pt x="198" y="159"/>
                    <a:pt x="200" y="161"/>
                  </a:cubicBezTo>
                  <a:cubicBezTo>
                    <a:pt x="202" y="163"/>
                    <a:pt x="205" y="164"/>
                    <a:pt x="207" y="166"/>
                  </a:cubicBezTo>
                  <a:cubicBezTo>
                    <a:pt x="208" y="167"/>
                    <a:pt x="210" y="171"/>
                    <a:pt x="211" y="172"/>
                  </a:cubicBezTo>
                  <a:cubicBezTo>
                    <a:pt x="213" y="175"/>
                    <a:pt x="212" y="174"/>
                    <a:pt x="211" y="178"/>
                  </a:cubicBezTo>
                  <a:cubicBezTo>
                    <a:pt x="211" y="180"/>
                    <a:pt x="211" y="183"/>
                    <a:pt x="211" y="186"/>
                  </a:cubicBezTo>
                  <a:cubicBezTo>
                    <a:pt x="211" y="189"/>
                    <a:pt x="210" y="191"/>
                    <a:pt x="210" y="194"/>
                  </a:cubicBezTo>
                  <a:cubicBezTo>
                    <a:pt x="210" y="196"/>
                    <a:pt x="211" y="197"/>
                    <a:pt x="211" y="199"/>
                  </a:cubicBezTo>
                  <a:cubicBezTo>
                    <a:pt x="211" y="201"/>
                    <a:pt x="210" y="202"/>
                    <a:pt x="210" y="203"/>
                  </a:cubicBezTo>
                  <a:cubicBezTo>
                    <a:pt x="210" y="205"/>
                    <a:pt x="211" y="206"/>
                    <a:pt x="212" y="207"/>
                  </a:cubicBezTo>
                  <a:cubicBezTo>
                    <a:pt x="213" y="208"/>
                    <a:pt x="213" y="210"/>
                    <a:pt x="213" y="212"/>
                  </a:cubicBezTo>
                  <a:cubicBezTo>
                    <a:pt x="214" y="215"/>
                    <a:pt x="215" y="218"/>
                    <a:pt x="216" y="221"/>
                  </a:cubicBezTo>
                  <a:cubicBezTo>
                    <a:pt x="218" y="226"/>
                    <a:pt x="221" y="228"/>
                    <a:pt x="225" y="231"/>
                  </a:cubicBezTo>
                  <a:cubicBezTo>
                    <a:pt x="225" y="232"/>
                    <a:pt x="227" y="233"/>
                    <a:pt x="227" y="233"/>
                  </a:cubicBezTo>
                  <a:cubicBezTo>
                    <a:pt x="229" y="235"/>
                    <a:pt x="228" y="238"/>
                    <a:pt x="229" y="240"/>
                  </a:cubicBezTo>
                  <a:cubicBezTo>
                    <a:pt x="231" y="243"/>
                    <a:pt x="234" y="243"/>
                    <a:pt x="236" y="245"/>
                  </a:cubicBezTo>
                  <a:cubicBezTo>
                    <a:pt x="237" y="246"/>
                    <a:pt x="237" y="247"/>
                    <a:pt x="238" y="247"/>
                  </a:cubicBezTo>
                  <a:cubicBezTo>
                    <a:pt x="239" y="247"/>
                    <a:pt x="240" y="247"/>
                    <a:pt x="241" y="247"/>
                  </a:cubicBezTo>
                  <a:cubicBezTo>
                    <a:pt x="244" y="248"/>
                    <a:pt x="244" y="252"/>
                    <a:pt x="245" y="254"/>
                  </a:cubicBezTo>
                  <a:cubicBezTo>
                    <a:pt x="246" y="256"/>
                    <a:pt x="249" y="257"/>
                    <a:pt x="250" y="260"/>
                  </a:cubicBezTo>
                  <a:cubicBezTo>
                    <a:pt x="252" y="262"/>
                    <a:pt x="253" y="265"/>
                    <a:pt x="255" y="267"/>
                  </a:cubicBezTo>
                  <a:cubicBezTo>
                    <a:pt x="257" y="269"/>
                    <a:pt x="260" y="273"/>
                    <a:pt x="259" y="275"/>
                  </a:cubicBezTo>
                  <a:cubicBezTo>
                    <a:pt x="259" y="280"/>
                    <a:pt x="256" y="278"/>
                    <a:pt x="260" y="280"/>
                  </a:cubicBezTo>
                  <a:cubicBezTo>
                    <a:pt x="263" y="282"/>
                    <a:pt x="266" y="284"/>
                    <a:pt x="268" y="286"/>
                  </a:cubicBezTo>
                  <a:cubicBezTo>
                    <a:pt x="270" y="288"/>
                    <a:pt x="272" y="289"/>
                    <a:pt x="274" y="291"/>
                  </a:cubicBezTo>
                  <a:cubicBezTo>
                    <a:pt x="275" y="293"/>
                    <a:pt x="275" y="295"/>
                    <a:pt x="276" y="296"/>
                  </a:cubicBezTo>
                  <a:cubicBezTo>
                    <a:pt x="277" y="296"/>
                    <a:pt x="277" y="296"/>
                    <a:pt x="277" y="296"/>
                  </a:cubicBezTo>
                  <a:cubicBezTo>
                    <a:pt x="278" y="294"/>
                    <a:pt x="279" y="291"/>
                    <a:pt x="278" y="288"/>
                  </a:cubicBezTo>
                  <a:cubicBezTo>
                    <a:pt x="277" y="285"/>
                    <a:pt x="273" y="284"/>
                    <a:pt x="271" y="280"/>
                  </a:cubicBezTo>
                  <a:cubicBezTo>
                    <a:pt x="270" y="279"/>
                    <a:pt x="270" y="277"/>
                    <a:pt x="269" y="276"/>
                  </a:cubicBezTo>
                  <a:cubicBezTo>
                    <a:pt x="268" y="275"/>
                    <a:pt x="267" y="275"/>
                    <a:pt x="267" y="274"/>
                  </a:cubicBezTo>
                  <a:cubicBezTo>
                    <a:pt x="266" y="273"/>
                    <a:pt x="266" y="271"/>
                    <a:pt x="265" y="270"/>
                  </a:cubicBezTo>
                  <a:cubicBezTo>
                    <a:pt x="263" y="269"/>
                    <a:pt x="261" y="270"/>
                    <a:pt x="259" y="268"/>
                  </a:cubicBezTo>
                  <a:cubicBezTo>
                    <a:pt x="258" y="267"/>
                    <a:pt x="257" y="263"/>
                    <a:pt x="256" y="262"/>
                  </a:cubicBezTo>
                  <a:cubicBezTo>
                    <a:pt x="256" y="260"/>
                    <a:pt x="254" y="256"/>
                    <a:pt x="255" y="254"/>
                  </a:cubicBezTo>
                  <a:cubicBezTo>
                    <a:pt x="256" y="254"/>
                    <a:pt x="260" y="254"/>
                    <a:pt x="261" y="254"/>
                  </a:cubicBezTo>
                  <a:cubicBezTo>
                    <a:pt x="263" y="255"/>
                    <a:pt x="265" y="259"/>
                    <a:pt x="267" y="261"/>
                  </a:cubicBezTo>
                  <a:cubicBezTo>
                    <a:pt x="270" y="265"/>
                    <a:pt x="272" y="269"/>
                    <a:pt x="275" y="273"/>
                  </a:cubicBezTo>
                  <a:cubicBezTo>
                    <a:pt x="276" y="275"/>
                    <a:pt x="277" y="277"/>
                    <a:pt x="279" y="279"/>
                  </a:cubicBezTo>
                  <a:cubicBezTo>
                    <a:pt x="280" y="280"/>
                    <a:pt x="281" y="280"/>
                    <a:pt x="282" y="281"/>
                  </a:cubicBezTo>
                  <a:cubicBezTo>
                    <a:pt x="283" y="282"/>
                    <a:pt x="284" y="284"/>
                    <a:pt x="285" y="284"/>
                  </a:cubicBezTo>
                  <a:cubicBezTo>
                    <a:pt x="286" y="285"/>
                    <a:pt x="288" y="285"/>
                    <a:pt x="289" y="285"/>
                  </a:cubicBezTo>
                  <a:cubicBezTo>
                    <a:pt x="291" y="286"/>
                    <a:pt x="290" y="288"/>
                    <a:pt x="291" y="290"/>
                  </a:cubicBezTo>
                  <a:cubicBezTo>
                    <a:pt x="292" y="292"/>
                    <a:pt x="296" y="293"/>
                    <a:pt x="297" y="295"/>
                  </a:cubicBezTo>
                  <a:cubicBezTo>
                    <a:pt x="299" y="298"/>
                    <a:pt x="300" y="301"/>
                    <a:pt x="300" y="303"/>
                  </a:cubicBezTo>
                  <a:cubicBezTo>
                    <a:pt x="300" y="307"/>
                    <a:pt x="300" y="308"/>
                    <a:pt x="302" y="311"/>
                  </a:cubicBezTo>
                  <a:cubicBezTo>
                    <a:pt x="303" y="313"/>
                    <a:pt x="303" y="313"/>
                    <a:pt x="304" y="315"/>
                  </a:cubicBezTo>
                  <a:cubicBezTo>
                    <a:pt x="304" y="316"/>
                    <a:pt x="303" y="317"/>
                    <a:pt x="304" y="318"/>
                  </a:cubicBezTo>
                  <a:cubicBezTo>
                    <a:pt x="306" y="320"/>
                    <a:pt x="311" y="320"/>
                    <a:pt x="313" y="321"/>
                  </a:cubicBezTo>
                  <a:cubicBezTo>
                    <a:pt x="316" y="323"/>
                    <a:pt x="320" y="325"/>
                    <a:pt x="323" y="326"/>
                  </a:cubicBezTo>
                  <a:cubicBezTo>
                    <a:pt x="325" y="327"/>
                    <a:pt x="326" y="326"/>
                    <a:pt x="328" y="327"/>
                  </a:cubicBezTo>
                  <a:cubicBezTo>
                    <a:pt x="330" y="327"/>
                    <a:pt x="331" y="329"/>
                    <a:pt x="333" y="330"/>
                  </a:cubicBezTo>
                  <a:cubicBezTo>
                    <a:pt x="337" y="332"/>
                    <a:pt x="342" y="331"/>
                    <a:pt x="347" y="331"/>
                  </a:cubicBezTo>
                  <a:cubicBezTo>
                    <a:pt x="348" y="331"/>
                    <a:pt x="349" y="331"/>
                    <a:pt x="351" y="331"/>
                  </a:cubicBezTo>
                  <a:cubicBezTo>
                    <a:pt x="352" y="331"/>
                    <a:pt x="354" y="332"/>
                    <a:pt x="355" y="332"/>
                  </a:cubicBezTo>
                  <a:cubicBezTo>
                    <a:pt x="356" y="331"/>
                    <a:pt x="357" y="330"/>
                    <a:pt x="359" y="330"/>
                  </a:cubicBezTo>
                  <a:cubicBezTo>
                    <a:pt x="361" y="331"/>
                    <a:pt x="362" y="334"/>
                    <a:pt x="364" y="336"/>
                  </a:cubicBezTo>
                  <a:cubicBezTo>
                    <a:pt x="365" y="337"/>
                    <a:pt x="366" y="337"/>
                    <a:pt x="367" y="338"/>
                  </a:cubicBezTo>
                  <a:cubicBezTo>
                    <a:pt x="368" y="339"/>
                    <a:pt x="369" y="341"/>
                    <a:pt x="369" y="341"/>
                  </a:cubicBezTo>
                  <a:cubicBezTo>
                    <a:pt x="371" y="342"/>
                    <a:pt x="374" y="341"/>
                    <a:pt x="376" y="342"/>
                  </a:cubicBezTo>
                  <a:cubicBezTo>
                    <a:pt x="379" y="342"/>
                    <a:pt x="382" y="342"/>
                    <a:pt x="385" y="342"/>
                  </a:cubicBezTo>
                  <a:cubicBezTo>
                    <a:pt x="388" y="342"/>
                    <a:pt x="387" y="343"/>
                    <a:pt x="388" y="347"/>
                  </a:cubicBezTo>
                  <a:cubicBezTo>
                    <a:pt x="389" y="349"/>
                    <a:pt x="391" y="351"/>
                    <a:pt x="393" y="353"/>
                  </a:cubicBezTo>
                  <a:cubicBezTo>
                    <a:pt x="394" y="354"/>
                    <a:pt x="394" y="355"/>
                    <a:pt x="395" y="356"/>
                  </a:cubicBezTo>
                  <a:cubicBezTo>
                    <a:pt x="396" y="356"/>
                    <a:pt x="396" y="356"/>
                    <a:pt x="397" y="356"/>
                  </a:cubicBezTo>
                  <a:cubicBezTo>
                    <a:pt x="399" y="358"/>
                    <a:pt x="397" y="358"/>
                    <a:pt x="399" y="360"/>
                  </a:cubicBezTo>
                  <a:cubicBezTo>
                    <a:pt x="400" y="362"/>
                    <a:pt x="404" y="361"/>
                    <a:pt x="407"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4" name="Freeform 74"/>
            <p:cNvSpPr>
              <a:spLocks/>
            </p:cNvSpPr>
            <p:nvPr/>
          </p:nvSpPr>
          <p:spPr bwMode="auto">
            <a:xfrm>
              <a:off x="-722313" y="1951038"/>
              <a:ext cx="49213" cy="33338"/>
            </a:xfrm>
            <a:custGeom>
              <a:avLst/>
              <a:gdLst>
                <a:gd name="T0" fmla="*/ 8 w 13"/>
                <a:gd name="T1" fmla="*/ 1 h 9"/>
                <a:gd name="T2" fmla="*/ 10 w 13"/>
                <a:gd name="T3" fmla="*/ 0 h 9"/>
                <a:gd name="T4" fmla="*/ 6 w 13"/>
                <a:gd name="T5" fmla="*/ 2 h 9"/>
                <a:gd name="T6" fmla="*/ 3 w 13"/>
                <a:gd name="T7" fmla="*/ 3 h 9"/>
                <a:gd name="T8" fmla="*/ 0 w 13"/>
                <a:gd name="T9" fmla="*/ 5 h 9"/>
                <a:gd name="T10" fmla="*/ 1 w 13"/>
                <a:gd name="T11" fmla="*/ 8 h 9"/>
                <a:gd name="T12" fmla="*/ 5 w 13"/>
                <a:gd name="T13" fmla="*/ 6 h 9"/>
                <a:gd name="T14" fmla="*/ 10 w 13"/>
                <a:gd name="T15" fmla="*/ 5 h 9"/>
                <a:gd name="T16" fmla="*/ 8 w 13"/>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8" y="1"/>
                  </a:moveTo>
                  <a:cubicBezTo>
                    <a:pt x="10" y="0"/>
                    <a:pt x="10" y="0"/>
                    <a:pt x="10" y="0"/>
                  </a:cubicBezTo>
                  <a:cubicBezTo>
                    <a:pt x="8" y="0"/>
                    <a:pt x="7" y="1"/>
                    <a:pt x="6" y="2"/>
                  </a:cubicBezTo>
                  <a:cubicBezTo>
                    <a:pt x="5" y="3"/>
                    <a:pt x="4" y="2"/>
                    <a:pt x="3" y="3"/>
                  </a:cubicBezTo>
                  <a:cubicBezTo>
                    <a:pt x="2" y="3"/>
                    <a:pt x="0" y="5"/>
                    <a:pt x="0" y="5"/>
                  </a:cubicBezTo>
                  <a:cubicBezTo>
                    <a:pt x="0" y="6"/>
                    <a:pt x="0" y="7"/>
                    <a:pt x="1" y="8"/>
                  </a:cubicBezTo>
                  <a:cubicBezTo>
                    <a:pt x="3" y="9"/>
                    <a:pt x="4" y="6"/>
                    <a:pt x="5" y="6"/>
                  </a:cubicBezTo>
                  <a:cubicBezTo>
                    <a:pt x="6" y="5"/>
                    <a:pt x="9" y="6"/>
                    <a:pt x="10" y="5"/>
                  </a:cubicBezTo>
                  <a:cubicBezTo>
                    <a:pt x="13" y="3"/>
                    <a:pt x="10" y="0"/>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5" name="Freeform 75"/>
            <p:cNvSpPr>
              <a:spLocks/>
            </p:cNvSpPr>
            <p:nvPr/>
          </p:nvSpPr>
          <p:spPr bwMode="auto">
            <a:xfrm>
              <a:off x="-973138" y="2038351"/>
              <a:ext cx="41275" cy="30163"/>
            </a:xfrm>
            <a:custGeom>
              <a:avLst/>
              <a:gdLst>
                <a:gd name="T0" fmla="*/ 10 w 11"/>
                <a:gd name="T1" fmla="*/ 3 h 8"/>
                <a:gd name="T2" fmla="*/ 9 w 11"/>
                <a:gd name="T3" fmla="*/ 0 h 8"/>
                <a:gd name="T4" fmla="*/ 8 w 11"/>
                <a:gd name="T5" fmla="*/ 1 h 8"/>
                <a:gd name="T6" fmla="*/ 9 w 11"/>
                <a:gd name="T7" fmla="*/ 2 h 8"/>
                <a:gd name="T8" fmla="*/ 7 w 11"/>
                <a:gd name="T9" fmla="*/ 4 h 8"/>
                <a:gd name="T10" fmla="*/ 5 w 11"/>
                <a:gd name="T11" fmla="*/ 4 h 8"/>
                <a:gd name="T12" fmla="*/ 1 w 11"/>
                <a:gd name="T13" fmla="*/ 8 h 8"/>
                <a:gd name="T14" fmla="*/ 7 w 11"/>
                <a:gd name="T15" fmla="*/ 8 h 8"/>
                <a:gd name="T16" fmla="*/ 11 w 11"/>
                <a:gd name="T17" fmla="*/ 3 h 8"/>
                <a:gd name="T18" fmla="*/ 10 w 11"/>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10" y="3"/>
                  </a:moveTo>
                  <a:cubicBezTo>
                    <a:pt x="9" y="2"/>
                    <a:pt x="9" y="1"/>
                    <a:pt x="9" y="0"/>
                  </a:cubicBezTo>
                  <a:cubicBezTo>
                    <a:pt x="8" y="1"/>
                    <a:pt x="8" y="1"/>
                    <a:pt x="8" y="1"/>
                  </a:cubicBezTo>
                  <a:cubicBezTo>
                    <a:pt x="9" y="2"/>
                    <a:pt x="9" y="2"/>
                    <a:pt x="9" y="2"/>
                  </a:cubicBezTo>
                  <a:cubicBezTo>
                    <a:pt x="8" y="2"/>
                    <a:pt x="8" y="4"/>
                    <a:pt x="7" y="4"/>
                  </a:cubicBezTo>
                  <a:cubicBezTo>
                    <a:pt x="6" y="5"/>
                    <a:pt x="6" y="4"/>
                    <a:pt x="5" y="4"/>
                  </a:cubicBezTo>
                  <a:cubicBezTo>
                    <a:pt x="3" y="4"/>
                    <a:pt x="0" y="6"/>
                    <a:pt x="1" y="8"/>
                  </a:cubicBezTo>
                  <a:cubicBezTo>
                    <a:pt x="2" y="8"/>
                    <a:pt x="6" y="8"/>
                    <a:pt x="7" y="8"/>
                  </a:cubicBezTo>
                  <a:cubicBezTo>
                    <a:pt x="10" y="8"/>
                    <a:pt x="11" y="6"/>
                    <a:pt x="11" y="3"/>
                  </a:cubicBezTo>
                  <a:cubicBezTo>
                    <a:pt x="11" y="3"/>
                    <a:pt x="10" y="3"/>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6" name="Freeform 76"/>
            <p:cNvSpPr>
              <a:spLocks/>
            </p:cNvSpPr>
            <p:nvPr/>
          </p:nvSpPr>
          <p:spPr bwMode="auto">
            <a:xfrm>
              <a:off x="-392113" y="1947863"/>
              <a:ext cx="34925" cy="41275"/>
            </a:xfrm>
            <a:custGeom>
              <a:avLst/>
              <a:gdLst>
                <a:gd name="T0" fmla="*/ 6 w 9"/>
                <a:gd name="T1" fmla="*/ 4 h 11"/>
                <a:gd name="T2" fmla="*/ 5 w 9"/>
                <a:gd name="T3" fmla="*/ 1 h 11"/>
                <a:gd name="T4" fmla="*/ 0 w 9"/>
                <a:gd name="T5" fmla="*/ 1 h 11"/>
                <a:gd name="T6" fmla="*/ 0 w 9"/>
                <a:gd name="T7" fmla="*/ 1 h 11"/>
                <a:gd name="T8" fmla="*/ 2 w 9"/>
                <a:gd name="T9" fmla="*/ 4 h 11"/>
                <a:gd name="T10" fmla="*/ 4 w 9"/>
                <a:gd name="T11" fmla="*/ 8 h 11"/>
                <a:gd name="T12" fmla="*/ 8 w 9"/>
                <a:gd name="T13" fmla="*/ 6 h 11"/>
                <a:gd name="T14" fmla="*/ 6 w 9"/>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6" y="4"/>
                  </a:moveTo>
                  <a:cubicBezTo>
                    <a:pt x="6" y="2"/>
                    <a:pt x="7" y="2"/>
                    <a:pt x="5" y="1"/>
                  </a:cubicBezTo>
                  <a:cubicBezTo>
                    <a:pt x="3" y="0"/>
                    <a:pt x="2" y="0"/>
                    <a:pt x="0" y="1"/>
                  </a:cubicBezTo>
                  <a:cubicBezTo>
                    <a:pt x="0" y="1"/>
                    <a:pt x="0" y="1"/>
                    <a:pt x="0" y="1"/>
                  </a:cubicBezTo>
                  <a:cubicBezTo>
                    <a:pt x="0" y="2"/>
                    <a:pt x="2" y="2"/>
                    <a:pt x="2" y="4"/>
                  </a:cubicBezTo>
                  <a:cubicBezTo>
                    <a:pt x="3" y="5"/>
                    <a:pt x="3" y="7"/>
                    <a:pt x="4" y="8"/>
                  </a:cubicBezTo>
                  <a:cubicBezTo>
                    <a:pt x="6" y="11"/>
                    <a:pt x="9" y="10"/>
                    <a:pt x="8" y="6"/>
                  </a:cubicBezTo>
                  <a:cubicBezTo>
                    <a:pt x="8" y="5"/>
                    <a:pt x="7"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7" name="Freeform 77"/>
            <p:cNvSpPr>
              <a:spLocks/>
            </p:cNvSpPr>
            <p:nvPr/>
          </p:nvSpPr>
          <p:spPr bwMode="auto">
            <a:xfrm>
              <a:off x="-334963" y="1992313"/>
              <a:ext cx="22225" cy="38100"/>
            </a:xfrm>
            <a:custGeom>
              <a:avLst/>
              <a:gdLst>
                <a:gd name="T0" fmla="*/ 3 w 6"/>
                <a:gd name="T1" fmla="*/ 9 h 10"/>
                <a:gd name="T2" fmla="*/ 5 w 6"/>
                <a:gd name="T3" fmla="*/ 7 h 10"/>
                <a:gd name="T4" fmla="*/ 4 w 6"/>
                <a:gd name="T5" fmla="*/ 5 h 10"/>
                <a:gd name="T6" fmla="*/ 3 w 6"/>
                <a:gd name="T7" fmla="*/ 3 h 10"/>
                <a:gd name="T8" fmla="*/ 1 w 6"/>
                <a:gd name="T9" fmla="*/ 1 h 10"/>
                <a:gd name="T10" fmla="*/ 1 w 6"/>
                <a:gd name="T11" fmla="*/ 1 h 10"/>
                <a:gd name="T12" fmla="*/ 0 w 6"/>
                <a:gd name="T13" fmla="*/ 1 h 10"/>
                <a:gd name="T14" fmla="*/ 1 w 6"/>
                <a:gd name="T15" fmla="*/ 4 h 10"/>
                <a:gd name="T16" fmla="*/ 3 w 6"/>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3" y="9"/>
                  </a:moveTo>
                  <a:cubicBezTo>
                    <a:pt x="4" y="10"/>
                    <a:pt x="6" y="9"/>
                    <a:pt x="5" y="7"/>
                  </a:cubicBezTo>
                  <a:cubicBezTo>
                    <a:pt x="5" y="6"/>
                    <a:pt x="4" y="6"/>
                    <a:pt x="4" y="5"/>
                  </a:cubicBezTo>
                  <a:cubicBezTo>
                    <a:pt x="4" y="5"/>
                    <a:pt x="4" y="4"/>
                    <a:pt x="3" y="3"/>
                  </a:cubicBezTo>
                  <a:cubicBezTo>
                    <a:pt x="3" y="2"/>
                    <a:pt x="1" y="2"/>
                    <a:pt x="1" y="1"/>
                  </a:cubicBezTo>
                  <a:cubicBezTo>
                    <a:pt x="0" y="0"/>
                    <a:pt x="0" y="1"/>
                    <a:pt x="1" y="1"/>
                  </a:cubicBezTo>
                  <a:cubicBezTo>
                    <a:pt x="0" y="1"/>
                    <a:pt x="0" y="1"/>
                    <a:pt x="0" y="1"/>
                  </a:cubicBezTo>
                  <a:cubicBezTo>
                    <a:pt x="0" y="1"/>
                    <a:pt x="0" y="4"/>
                    <a:pt x="1" y="4"/>
                  </a:cubicBezTo>
                  <a:cubicBezTo>
                    <a:pt x="1" y="6"/>
                    <a:pt x="2" y="8"/>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8" name="Freeform 78"/>
            <p:cNvSpPr>
              <a:spLocks/>
            </p:cNvSpPr>
            <p:nvPr/>
          </p:nvSpPr>
          <p:spPr bwMode="auto">
            <a:xfrm>
              <a:off x="-328613" y="2041526"/>
              <a:ext cx="26988" cy="33338"/>
            </a:xfrm>
            <a:custGeom>
              <a:avLst/>
              <a:gdLst>
                <a:gd name="T0" fmla="*/ 1 w 7"/>
                <a:gd name="T1" fmla="*/ 1 h 9"/>
                <a:gd name="T2" fmla="*/ 5 w 7"/>
                <a:gd name="T3" fmla="*/ 6 h 9"/>
                <a:gd name="T4" fmla="*/ 1 w 7"/>
                <a:gd name="T5" fmla="*/ 1 h 9"/>
              </a:gdLst>
              <a:ahLst/>
              <a:cxnLst>
                <a:cxn ang="0">
                  <a:pos x="T0" y="T1"/>
                </a:cxn>
                <a:cxn ang="0">
                  <a:pos x="T2" y="T3"/>
                </a:cxn>
                <a:cxn ang="0">
                  <a:pos x="T4" y="T5"/>
                </a:cxn>
              </a:cxnLst>
              <a:rect l="0" t="0" r="r" b="b"/>
              <a:pathLst>
                <a:path w="7" h="9">
                  <a:moveTo>
                    <a:pt x="1" y="1"/>
                  </a:moveTo>
                  <a:cubicBezTo>
                    <a:pt x="0" y="3"/>
                    <a:pt x="3" y="9"/>
                    <a:pt x="5" y="6"/>
                  </a:cubicBezTo>
                  <a:cubicBezTo>
                    <a:pt x="7" y="3"/>
                    <a:pt x="3"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9" name="Freeform 79"/>
            <p:cNvSpPr>
              <a:spLocks/>
            </p:cNvSpPr>
            <p:nvPr/>
          </p:nvSpPr>
          <p:spPr bwMode="auto">
            <a:xfrm>
              <a:off x="-328613" y="2044701"/>
              <a:ext cx="4763"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0" name="Freeform 80"/>
            <p:cNvSpPr>
              <a:spLocks/>
            </p:cNvSpPr>
            <p:nvPr/>
          </p:nvSpPr>
          <p:spPr bwMode="auto">
            <a:xfrm>
              <a:off x="-323850" y="2041526"/>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1" name="Freeform 81"/>
            <p:cNvSpPr>
              <a:spLocks/>
            </p:cNvSpPr>
            <p:nvPr/>
          </p:nvSpPr>
          <p:spPr bwMode="auto">
            <a:xfrm>
              <a:off x="539750" y="2670176"/>
              <a:ext cx="187325" cy="55563"/>
            </a:xfrm>
            <a:custGeom>
              <a:avLst/>
              <a:gdLst>
                <a:gd name="T0" fmla="*/ 48 w 50"/>
                <a:gd name="T1" fmla="*/ 14 h 15"/>
                <a:gd name="T2" fmla="*/ 41 w 50"/>
                <a:gd name="T3" fmla="*/ 9 h 15"/>
                <a:gd name="T4" fmla="*/ 22 w 50"/>
                <a:gd name="T5" fmla="*/ 1 h 15"/>
                <a:gd name="T6" fmla="*/ 24 w 50"/>
                <a:gd name="T7" fmla="*/ 2 h 15"/>
                <a:gd name="T8" fmla="*/ 17 w 50"/>
                <a:gd name="T9" fmla="*/ 1 h 15"/>
                <a:gd name="T10" fmla="*/ 11 w 50"/>
                <a:gd name="T11" fmla="*/ 0 h 15"/>
                <a:gd name="T12" fmla="*/ 0 w 50"/>
                <a:gd name="T13" fmla="*/ 5 h 15"/>
                <a:gd name="T14" fmla="*/ 13 w 50"/>
                <a:gd name="T15" fmla="*/ 5 h 15"/>
                <a:gd name="T16" fmla="*/ 27 w 50"/>
                <a:gd name="T17" fmla="*/ 10 h 15"/>
                <a:gd name="T18" fmla="*/ 36 w 50"/>
                <a:gd name="T19" fmla="*/ 12 h 15"/>
                <a:gd name="T20" fmla="*/ 37 w 50"/>
                <a:gd name="T21" fmla="*/ 13 h 15"/>
                <a:gd name="T22" fmla="*/ 39 w 50"/>
                <a:gd name="T23" fmla="*/ 14 h 15"/>
                <a:gd name="T24" fmla="*/ 43 w 50"/>
                <a:gd name="T25" fmla="*/ 15 h 15"/>
                <a:gd name="T26" fmla="*/ 48 w 5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15">
                  <a:moveTo>
                    <a:pt x="48" y="14"/>
                  </a:moveTo>
                  <a:cubicBezTo>
                    <a:pt x="50" y="11"/>
                    <a:pt x="43" y="9"/>
                    <a:pt x="41" y="9"/>
                  </a:cubicBezTo>
                  <a:cubicBezTo>
                    <a:pt x="34" y="7"/>
                    <a:pt x="29" y="4"/>
                    <a:pt x="22" y="1"/>
                  </a:cubicBezTo>
                  <a:cubicBezTo>
                    <a:pt x="24" y="2"/>
                    <a:pt x="24" y="2"/>
                    <a:pt x="24" y="2"/>
                  </a:cubicBezTo>
                  <a:cubicBezTo>
                    <a:pt x="21" y="0"/>
                    <a:pt x="19" y="1"/>
                    <a:pt x="17" y="1"/>
                  </a:cubicBezTo>
                  <a:cubicBezTo>
                    <a:pt x="14" y="1"/>
                    <a:pt x="13" y="0"/>
                    <a:pt x="11" y="0"/>
                  </a:cubicBezTo>
                  <a:cubicBezTo>
                    <a:pt x="8" y="1"/>
                    <a:pt x="1" y="0"/>
                    <a:pt x="0" y="5"/>
                  </a:cubicBezTo>
                  <a:cubicBezTo>
                    <a:pt x="0" y="9"/>
                    <a:pt x="11" y="5"/>
                    <a:pt x="13" y="5"/>
                  </a:cubicBezTo>
                  <a:cubicBezTo>
                    <a:pt x="19" y="5"/>
                    <a:pt x="23" y="6"/>
                    <a:pt x="27" y="10"/>
                  </a:cubicBezTo>
                  <a:cubicBezTo>
                    <a:pt x="30" y="12"/>
                    <a:pt x="33" y="10"/>
                    <a:pt x="36" y="12"/>
                  </a:cubicBezTo>
                  <a:cubicBezTo>
                    <a:pt x="36" y="12"/>
                    <a:pt x="36" y="13"/>
                    <a:pt x="37" y="13"/>
                  </a:cubicBezTo>
                  <a:cubicBezTo>
                    <a:pt x="37" y="14"/>
                    <a:pt x="38" y="14"/>
                    <a:pt x="39" y="14"/>
                  </a:cubicBezTo>
                  <a:cubicBezTo>
                    <a:pt x="40" y="14"/>
                    <a:pt x="41" y="15"/>
                    <a:pt x="43" y="15"/>
                  </a:cubicBezTo>
                  <a:cubicBezTo>
                    <a:pt x="44" y="15"/>
                    <a:pt x="47" y="15"/>
                    <a:pt x="4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2" name="Freeform 82"/>
            <p:cNvSpPr>
              <a:spLocks/>
            </p:cNvSpPr>
            <p:nvPr/>
          </p:nvSpPr>
          <p:spPr bwMode="auto">
            <a:xfrm>
              <a:off x="681038" y="2752726"/>
              <a:ext cx="4763" cy="3175"/>
            </a:xfrm>
            <a:custGeom>
              <a:avLst/>
              <a:gdLst>
                <a:gd name="T0" fmla="*/ 1 w 1"/>
                <a:gd name="T1" fmla="*/ 0 h 1"/>
                <a:gd name="T2" fmla="*/ 1 w 1"/>
                <a:gd name="T3" fmla="*/ 1 h 1"/>
                <a:gd name="T4" fmla="*/ 1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1"/>
                    <a:pt x="1" y="1"/>
                    <a:pt x="1" y="1"/>
                  </a:cubicBezTo>
                  <a:cubicBezTo>
                    <a:pt x="1" y="1"/>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3" name="Freeform 83"/>
            <p:cNvSpPr>
              <a:spLocks/>
            </p:cNvSpPr>
            <p:nvPr/>
          </p:nvSpPr>
          <p:spPr bwMode="auto">
            <a:xfrm>
              <a:off x="652463" y="2747963"/>
              <a:ext cx="36513" cy="26988"/>
            </a:xfrm>
            <a:custGeom>
              <a:avLst/>
              <a:gdLst>
                <a:gd name="T0" fmla="*/ 3 w 10"/>
                <a:gd name="T1" fmla="*/ 1 h 7"/>
                <a:gd name="T2" fmla="*/ 1 w 10"/>
                <a:gd name="T3" fmla="*/ 5 h 7"/>
                <a:gd name="T4" fmla="*/ 7 w 10"/>
                <a:gd name="T5" fmla="*/ 4 h 7"/>
                <a:gd name="T6" fmla="*/ 10 w 10"/>
                <a:gd name="T7" fmla="*/ 2 h 7"/>
                <a:gd name="T8" fmla="*/ 3 w 10"/>
                <a:gd name="T9" fmla="*/ 1 h 7"/>
              </a:gdLst>
              <a:ahLst/>
              <a:cxnLst>
                <a:cxn ang="0">
                  <a:pos x="T0" y="T1"/>
                </a:cxn>
                <a:cxn ang="0">
                  <a:pos x="T2" y="T3"/>
                </a:cxn>
                <a:cxn ang="0">
                  <a:pos x="T4" y="T5"/>
                </a:cxn>
                <a:cxn ang="0">
                  <a:pos x="T6" y="T7"/>
                </a:cxn>
                <a:cxn ang="0">
                  <a:pos x="T8" y="T9"/>
                </a:cxn>
              </a:cxnLst>
              <a:rect l="0" t="0" r="r" b="b"/>
              <a:pathLst>
                <a:path w="10" h="7">
                  <a:moveTo>
                    <a:pt x="3" y="1"/>
                  </a:moveTo>
                  <a:cubicBezTo>
                    <a:pt x="2" y="2"/>
                    <a:pt x="0" y="3"/>
                    <a:pt x="1" y="5"/>
                  </a:cubicBezTo>
                  <a:cubicBezTo>
                    <a:pt x="1" y="7"/>
                    <a:pt x="6" y="4"/>
                    <a:pt x="7" y="4"/>
                  </a:cubicBezTo>
                  <a:cubicBezTo>
                    <a:pt x="9" y="4"/>
                    <a:pt x="10" y="3"/>
                    <a:pt x="10" y="2"/>
                  </a:cubicBezTo>
                  <a:cubicBezTo>
                    <a:pt x="7" y="1"/>
                    <a:pt x="6"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4" name="Freeform 84"/>
            <p:cNvSpPr>
              <a:spLocks/>
            </p:cNvSpPr>
            <p:nvPr/>
          </p:nvSpPr>
          <p:spPr bwMode="auto">
            <a:xfrm>
              <a:off x="685800" y="2755901"/>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5" name="Freeform 85"/>
            <p:cNvSpPr>
              <a:spLocks/>
            </p:cNvSpPr>
            <p:nvPr/>
          </p:nvSpPr>
          <p:spPr bwMode="auto">
            <a:xfrm>
              <a:off x="719138" y="2728913"/>
              <a:ext cx="115888" cy="49213"/>
            </a:xfrm>
            <a:custGeom>
              <a:avLst/>
              <a:gdLst>
                <a:gd name="T0" fmla="*/ 4 w 31"/>
                <a:gd name="T1" fmla="*/ 11 h 13"/>
                <a:gd name="T2" fmla="*/ 15 w 31"/>
                <a:gd name="T3" fmla="*/ 8 h 13"/>
                <a:gd name="T4" fmla="*/ 19 w 31"/>
                <a:gd name="T5" fmla="*/ 11 h 13"/>
                <a:gd name="T6" fmla="*/ 26 w 31"/>
                <a:gd name="T7" fmla="*/ 9 h 13"/>
                <a:gd name="T8" fmla="*/ 31 w 31"/>
                <a:gd name="T9" fmla="*/ 8 h 13"/>
                <a:gd name="T10" fmla="*/ 25 w 31"/>
                <a:gd name="T11" fmla="*/ 3 h 13"/>
                <a:gd name="T12" fmla="*/ 22 w 31"/>
                <a:gd name="T13" fmla="*/ 2 h 13"/>
                <a:gd name="T14" fmla="*/ 23 w 31"/>
                <a:gd name="T15" fmla="*/ 2 h 13"/>
                <a:gd name="T16" fmla="*/ 16 w 31"/>
                <a:gd name="T17" fmla="*/ 0 h 13"/>
                <a:gd name="T18" fmla="*/ 8 w 31"/>
                <a:gd name="T19" fmla="*/ 2 h 13"/>
                <a:gd name="T20" fmla="*/ 8 w 31"/>
                <a:gd name="T21" fmla="*/ 5 h 13"/>
                <a:gd name="T22" fmla="*/ 4 w 31"/>
                <a:gd name="T2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3">
                  <a:moveTo>
                    <a:pt x="4" y="11"/>
                  </a:moveTo>
                  <a:cubicBezTo>
                    <a:pt x="7" y="13"/>
                    <a:pt x="12" y="6"/>
                    <a:pt x="15" y="8"/>
                  </a:cubicBezTo>
                  <a:cubicBezTo>
                    <a:pt x="17" y="9"/>
                    <a:pt x="17" y="11"/>
                    <a:pt x="19" y="11"/>
                  </a:cubicBezTo>
                  <a:cubicBezTo>
                    <a:pt x="21" y="10"/>
                    <a:pt x="24" y="9"/>
                    <a:pt x="26" y="9"/>
                  </a:cubicBezTo>
                  <a:cubicBezTo>
                    <a:pt x="28" y="9"/>
                    <a:pt x="30" y="9"/>
                    <a:pt x="31" y="8"/>
                  </a:cubicBezTo>
                  <a:cubicBezTo>
                    <a:pt x="31" y="6"/>
                    <a:pt x="27" y="4"/>
                    <a:pt x="25" y="3"/>
                  </a:cubicBezTo>
                  <a:cubicBezTo>
                    <a:pt x="24" y="3"/>
                    <a:pt x="22" y="3"/>
                    <a:pt x="22" y="2"/>
                  </a:cubicBezTo>
                  <a:cubicBezTo>
                    <a:pt x="23" y="2"/>
                    <a:pt x="23" y="2"/>
                    <a:pt x="23" y="2"/>
                  </a:cubicBezTo>
                  <a:cubicBezTo>
                    <a:pt x="24" y="0"/>
                    <a:pt x="17" y="0"/>
                    <a:pt x="16" y="0"/>
                  </a:cubicBezTo>
                  <a:cubicBezTo>
                    <a:pt x="13" y="1"/>
                    <a:pt x="11" y="2"/>
                    <a:pt x="8" y="2"/>
                  </a:cubicBezTo>
                  <a:cubicBezTo>
                    <a:pt x="7" y="3"/>
                    <a:pt x="8" y="4"/>
                    <a:pt x="8" y="5"/>
                  </a:cubicBezTo>
                  <a:cubicBezTo>
                    <a:pt x="6" y="5"/>
                    <a:pt x="0" y="8"/>
                    <a:pt x="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6" name="Freeform 86"/>
            <p:cNvSpPr>
              <a:spLocks/>
            </p:cNvSpPr>
            <p:nvPr/>
          </p:nvSpPr>
          <p:spPr bwMode="auto">
            <a:xfrm>
              <a:off x="876300" y="27527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7" name="Freeform 87"/>
            <p:cNvSpPr>
              <a:spLocks/>
            </p:cNvSpPr>
            <p:nvPr/>
          </p:nvSpPr>
          <p:spPr bwMode="auto">
            <a:xfrm>
              <a:off x="858838" y="2747963"/>
              <a:ext cx="28575" cy="26988"/>
            </a:xfrm>
            <a:custGeom>
              <a:avLst/>
              <a:gdLst>
                <a:gd name="T0" fmla="*/ 0 w 8"/>
                <a:gd name="T1" fmla="*/ 2 h 7"/>
                <a:gd name="T2" fmla="*/ 1 w 8"/>
                <a:gd name="T3" fmla="*/ 6 h 7"/>
                <a:gd name="T4" fmla="*/ 5 w 8"/>
                <a:gd name="T5" fmla="*/ 1 h 7"/>
                <a:gd name="T6" fmla="*/ 0 w 8"/>
                <a:gd name="T7" fmla="*/ 2 h 7"/>
              </a:gdLst>
              <a:ahLst/>
              <a:cxnLst>
                <a:cxn ang="0">
                  <a:pos x="T0" y="T1"/>
                </a:cxn>
                <a:cxn ang="0">
                  <a:pos x="T2" y="T3"/>
                </a:cxn>
                <a:cxn ang="0">
                  <a:pos x="T4" y="T5"/>
                </a:cxn>
                <a:cxn ang="0">
                  <a:pos x="T6" y="T7"/>
                </a:cxn>
              </a:cxnLst>
              <a:rect l="0" t="0" r="r" b="b"/>
              <a:pathLst>
                <a:path w="8" h="7">
                  <a:moveTo>
                    <a:pt x="0" y="2"/>
                  </a:moveTo>
                  <a:cubicBezTo>
                    <a:pt x="0" y="3"/>
                    <a:pt x="1" y="5"/>
                    <a:pt x="1" y="6"/>
                  </a:cubicBezTo>
                  <a:cubicBezTo>
                    <a:pt x="4" y="7"/>
                    <a:pt x="8" y="2"/>
                    <a:pt x="5" y="1"/>
                  </a:cubicBezTo>
                  <a:cubicBezTo>
                    <a:pt x="3" y="1"/>
                    <a:pt x="1"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8" name="Freeform 88"/>
            <p:cNvSpPr>
              <a:spLocks/>
            </p:cNvSpPr>
            <p:nvPr/>
          </p:nvSpPr>
          <p:spPr bwMode="auto">
            <a:xfrm>
              <a:off x="531813" y="2928938"/>
              <a:ext cx="828675" cy="1271588"/>
            </a:xfrm>
            <a:custGeom>
              <a:avLst/>
              <a:gdLst>
                <a:gd name="T0" fmla="*/ 208 w 221"/>
                <a:gd name="T1" fmla="*/ 75 h 338"/>
                <a:gd name="T2" fmla="*/ 200 w 221"/>
                <a:gd name="T3" fmla="*/ 69 h 338"/>
                <a:gd name="T4" fmla="*/ 181 w 221"/>
                <a:gd name="T5" fmla="*/ 65 h 338"/>
                <a:gd name="T6" fmla="*/ 169 w 221"/>
                <a:gd name="T7" fmla="*/ 60 h 338"/>
                <a:gd name="T8" fmla="*/ 159 w 221"/>
                <a:gd name="T9" fmla="*/ 58 h 338"/>
                <a:gd name="T10" fmla="*/ 147 w 221"/>
                <a:gd name="T11" fmla="*/ 55 h 338"/>
                <a:gd name="T12" fmla="*/ 142 w 221"/>
                <a:gd name="T13" fmla="*/ 56 h 338"/>
                <a:gd name="T14" fmla="*/ 145 w 221"/>
                <a:gd name="T15" fmla="*/ 43 h 338"/>
                <a:gd name="T16" fmla="*/ 137 w 221"/>
                <a:gd name="T17" fmla="*/ 32 h 338"/>
                <a:gd name="T18" fmla="*/ 110 w 221"/>
                <a:gd name="T19" fmla="*/ 26 h 338"/>
                <a:gd name="T20" fmla="*/ 100 w 221"/>
                <a:gd name="T21" fmla="*/ 16 h 338"/>
                <a:gd name="T22" fmla="*/ 86 w 221"/>
                <a:gd name="T23" fmla="*/ 7 h 338"/>
                <a:gd name="T24" fmla="*/ 70 w 221"/>
                <a:gd name="T25" fmla="*/ 7 h 338"/>
                <a:gd name="T26" fmla="*/ 63 w 221"/>
                <a:gd name="T27" fmla="*/ 4 h 338"/>
                <a:gd name="T28" fmla="*/ 46 w 221"/>
                <a:gd name="T29" fmla="*/ 14 h 338"/>
                <a:gd name="T30" fmla="*/ 36 w 221"/>
                <a:gd name="T31" fmla="*/ 3 h 338"/>
                <a:gd name="T32" fmla="*/ 20 w 221"/>
                <a:gd name="T33" fmla="*/ 15 h 338"/>
                <a:gd name="T34" fmla="*/ 16 w 221"/>
                <a:gd name="T35" fmla="*/ 38 h 338"/>
                <a:gd name="T36" fmla="*/ 3 w 221"/>
                <a:gd name="T37" fmla="*/ 57 h 338"/>
                <a:gd name="T38" fmla="*/ 6 w 221"/>
                <a:gd name="T39" fmla="*/ 69 h 338"/>
                <a:gd name="T40" fmla="*/ 3 w 221"/>
                <a:gd name="T41" fmla="*/ 84 h 338"/>
                <a:gd name="T42" fmla="*/ 22 w 221"/>
                <a:gd name="T43" fmla="*/ 118 h 338"/>
                <a:gd name="T44" fmla="*/ 37 w 221"/>
                <a:gd name="T45" fmla="*/ 130 h 338"/>
                <a:gd name="T46" fmla="*/ 52 w 221"/>
                <a:gd name="T47" fmla="*/ 141 h 338"/>
                <a:gd name="T48" fmla="*/ 48 w 221"/>
                <a:gd name="T49" fmla="*/ 176 h 338"/>
                <a:gd name="T50" fmla="*/ 42 w 221"/>
                <a:gd name="T51" fmla="*/ 217 h 338"/>
                <a:gd name="T52" fmla="*/ 37 w 221"/>
                <a:gd name="T53" fmla="*/ 231 h 338"/>
                <a:gd name="T54" fmla="*/ 34 w 221"/>
                <a:gd name="T55" fmla="*/ 253 h 338"/>
                <a:gd name="T56" fmla="*/ 40 w 221"/>
                <a:gd name="T57" fmla="*/ 269 h 338"/>
                <a:gd name="T58" fmla="*/ 29 w 221"/>
                <a:gd name="T59" fmla="*/ 280 h 338"/>
                <a:gd name="T60" fmla="*/ 32 w 221"/>
                <a:gd name="T61" fmla="*/ 295 h 338"/>
                <a:gd name="T62" fmla="*/ 32 w 221"/>
                <a:gd name="T63" fmla="*/ 308 h 338"/>
                <a:gd name="T64" fmla="*/ 41 w 221"/>
                <a:gd name="T65" fmla="*/ 325 h 338"/>
                <a:gd name="T66" fmla="*/ 51 w 221"/>
                <a:gd name="T67" fmla="*/ 325 h 338"/>
                <a:gd name="T68" fmla="*/ 55 w 221"/>
                <a:gd name="T69" fmla="*/ 334 h 338"/>
                <a:gd name="T70" fmla="*/ 71 w 221"/>
                <a:gd name="T71" fmla="*/ 332 h 338"/>
                <a:gd name="T72" fmla="*/ 58 w 221"/>
                <a:gd name="T73" fmla="*/ 319 h 338"/>
                <a:gd name="T74" fmla="*/ 59 w 221"/>
                <a:gd name="T75" fmla="*/ 306 h 338"/>
                <a:gd name="T76" fmla="*/ 70 w 221"/>
                <a:gd name="T77" fmla="*/ 293 h 338"/>
                <a:gd name="T78" fmla="*/ 69 w 221"/>
                <a:gd name="T79" fmla="*/ 277 h 338"/>
                <a:gd name="T80" fmla="*/ 77 w 221"/>
                <a:gd name="T81" fmla="*/ 264 h 338"/>
                <a:gd name="T82" fmla="*/ 80 w 221"/>
                <a:gd name="T83" fmla="*/ 251 h 338"/>
                <a:gd name="T84" fmla="*/ 89 w 221"/>
                <a:gd name="T85" fmla="*/ 243 h 338"/>
                <a:gd name="T86" fmla="*/ 112 w 221"/>
                <a:gd name="T87" fmla="*/ 236 h 338"/>
                <a:gd name="T88" fmla="*/ 114 w 221"/>
                <a:gd name="T89" fmla="*/ 219 h 338"/>
                <a:gd name="T90" fmla="*/ 135 w 221"/>
                <a:gd name="T91" fmla="*/ 209 h 338"/>
                <a:gd name="T92" fmla="*/ 151 w 221"/>
                <a:gd name="T93" fmla="*/ 194 h 338"/>
                <a:gd name="T94" fmla="*/ 157 w 221"/>
                <a:gd name="T95" fmla="*/ 178 h 338"/>
                <a:gd name="T96" fmla="*/ 169 w 221"/>
                <a:gd name="T97" fmla="*/ 163 h 338"/>
                <a:gd name="T98" fmla="*/ 180 w 221"/>
                <a:gd name="T99" fmla="*/ 161 h 338"/>
                <a:gd name="T100" fmla="*/ 194 w 221"/>
                <a:gd name="T101" fmla="*/ 149 h 338"/>
                <a:gd name="T102" fmla="*/ 201 w 221"/>
                <a:gd name="T103" fmla="*/ 121 h 338"/>
                <a:gd name="T104" fmla="*/ 218 w 221"/>
                <a:gd name="T105" fmla="*/ 98 h 338"/>
                <a:gd name="T106" fmla="*/ 221 w 221"/>
                <a:gd name="T107" fmla="*/ 8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338">
                  <a:moveTo>
                    <a:pt x="216" y="78"/>
                  </a:moveTo>
                  <a:cubicBezTo>
                    <a:pt x="214" y="77"/>
                    <a:pt x="212" y="78"/>
                    <a:pt x="210" y="77"/>
                  </a:cubicBezTo>
                  <a:cubicBezTo>
                    <a:pt x="209" y="77"/>
                    <a:pt x="209" y="76"/>
                    <a:pt x="208" y="75"/>
                  </a:cubicBezTo>
                  <a:cubicBezTo>
                    <a:pt x="208" y="75"/>
                    <a:pt x="207" y="75"/>
                    <a:pt x="206" y="74"/>
                  </a:cubicBezTo>
                  <a:cubicBezTo>
                    <a:pt x="206" y="74"/>
                    <a:pt x="206" y="73"/>
                    <a:pt x="206" y="72"/>
                  </a:cubicBezTo>
                  <a:cubicBezTo>
                    <a:pt x="205" y="70"/>
                    <a:pt x="203" y="70"/>
                    <a:pt x="200" y="69"/>
                  </a:cubicBezTo>
                  <a:cubicBezTo>
                    <a:pt x="196" y="69"/>
                    <a:pt x="195" y="66"/>
                    <a:pt x="191" y="66"/>
                  </a:cubicBezTo>
                  <a:cubicBezTo>
                    <a:pt x="189" y="67"/>
                    <a:pt x="188" y="67"/>
                    <a:pt x="186" y="66"/>
                  </a:cubicBezTo>
                  <a:cubicBezTo>
                    <a:pt x="184" y="66"/>
                    <a:pt x="183" y="65"/>
                    <a:pt x="181" y="65"/>
                  </a:cubicBezTo>
                  <a:cubicBezTo>
                    <a:pt x="179" y="65"/>
                    <a:pt x="178" y="68"/>
                    <a:pt x="176" y="66"/>
                  </a:cubicBezTo>
                  <a:cubicBezTo>
                    <a:pt x="174" y="65"/>
                    <a:pt x="176" y="62"/>
                    <a:pt x="174" y="60"/>
                  </a:cubicBezTo>
                  <a:cubicBezTo>
                    <a:pt x="173" y="59"/>
                    <a:pt x="170" y="61"/>
                    <a:pt x="169" y="60"/>
                  </a:cubicBezTo>
                  <a:cubicBezTo>
                    <a:pt x="168" y="59"/>
                    <a:pt x="168" y="58"/>
                    <a:pt x="167" y="57"/>
                  </a:cubicBezTo>
                  <a:cubicBezTo>
                    <a:pt x="166" y="57"/>
                    <a:pt x="164" y="57"/>
                    <a:pt x="163" y="57"/>
                  </a:cubicBezTo>
                  <a:cubicBezTo>
                    <a:pt x="161" y="57"/>
                    <a:pt x="160" y="57"/>
                    <a:pt x="159" y="58"/>
                  </a:cubicBezTo>
                  <a:cubicBezTo>
                    <a:pt x="158" y="59"/>
                    <a:pt x="157" y="63"/>
                    <a:pt x="154" y="61"/>
                  </a:cubicBezTo>
                  <a:cubicBezTo>
                    <a:pt x="154" y="58"/>
                    <a:pt x="157" y="55"/>
                    <a:pt x="153" y="55"/>
                  </a:cubicBezTo>
                  <a:cubicBezTo>
                    <a:pt x="151" y="55"/>
                    <a:pt x="149" y="54"/>
                    <a:pt x="147" y="55"/>
                  </a:cubicBezTo>
                  <a:cubicBezTo>
                    <a:pt x="144" y="56"/>
                    <a:pt x="145" y="57"/>
                    <a:pt x="144" y="59"/>
                  </a:cubicBezTo>
                  <a:cubicBezTo>
                    <a:pt x="144" y="61"/>
                    <a:pt x="141" y="63"/>
                    <a:pt x="139" y="62"/>
                  </a:cubicBezTo>
                  <a:cubicBezTo>
                    <a:pt x="137" y="59"/>
                    <a:pt x="141" y="57"/>
                    <a:pt x="142" y="56"/>
                  </a:cubicBezTo>
                  <a:cubicBezTo>
                    <a:pt x="144" y="55"/>
                    <a:pt x="147" y="53"/>
                    <a:pt x="147" y="50"/>
                  </a:cubicBezTo>
                  <a:cubicBezTo>
                    <a:pt x="147" y="48"/>
                    <a:pt x="146" y="47"/>
                    <a:pt x="145" y="45"/>
                  </a:cubicBezTo>
                  <a:cubicBezTo>
                    <a:pt x="145" y="45"/>
                    <a:pt x="145" y="44"/>
                    <a:pt x="145" y="43"/>
                  </a:cubicBezTo>
                  <a:cubicBezTo>
                    <a:pt x="145" y="43"/>
                    <a:pt x="144" y="43"/>
                    <a:pt x="144" y="42"/>
                  </a:cubicBezTo>
                  <a:cubicBezTo>
                    <a:pt x="143" y="41"/>
                    <a:pt x="144" y="40"/>
                    <a:pt x="143" y="39"/>
                  </a:cubicBezTo>
                  <a:cubicBezTo>
                    <a:pt x="143" y="36"/>
                    <a:pt x="139" y="33"/>
                    <a:pt x="137" y="32"/>
                  </a:cubicBezTo>
                  <a:cubicBezTo>
                    <a:pt x="133" y="30"/>
                    <a:pt x="127" y="33"/>
                    <a:pt x="123" y="31"/>
                  </a:cubicBezTo>
                  <a:cubicBezTo>
                    <a:pt x="120" y="29"/>
                    <a:pt x="120" y="26"/>
                    <a:pt x="117" y="25"/>
                  </a:cubicBezTo>
                  <a:cubicBezTo>
                    <a:pt x="114" y="24"/>
                    <a:pt x="113" y="27"/>
                    <a:pt x="110" y="26"/>
                  </a:cubicBezTo>
                  <a:cubicBezTo>
                    <a:pt x="107" y="26"/>
                    <a:pt x="109" y="22"/>
                    <a:pt x="106" y="20"/>
                  </a:cubicBezTo>
                  <a:cubicBezTo>
                    <a:pt x="106" y="19"/>
                    <a:pt x="105" y="18"/>
                    <a:pt x="104" y="18"/>
                  </a:cubicBezTo>
                  <a:cubicBezTo>
                    <a:pt x="103" y="17"/>
                    <a:pt x="102" y="16"/>
                    <a:pt x="100" y="16"/>
                  </a:cubicBezTo>
                  <a:cubicBezTo>
                    <a:pt x="98" y="16"/>
                    <a:pt x="96" y="18"/>
                    <a:pt x="95" y="15"/>
                  </a:cubicBezTo>
                  <a:cubicBezTo>
                    <a:pt x="94" y="12"/>
                    <a:pt x="96" y="10"/>
                    <a:pt x="92" y="9"/>
                  </a:cubicBezTo>
                  <a:cubicBezTo>
                    <a:pt x="90" y="8"/>
                    <a:pt x="88" y="7"/>
                    <a:pt x="86" y="7"/>
                  </a:cubicBezTo>
                  <a:cubicBezTo>
                    <a:pt x="84" y="6"/>
                    <a:pt x="82" y="9"/>
                    <a:pt x="79" y="9"/>
                  </a:cubicBezTo>
                  <a:cubicBezTo>
                    <a:pt x="77" y="9"/>
                    <a:pt x="75" y="7"/>
                    <a:pt x="73" y="7"/>
                  </a:cubicBezTo>
                  <a:cubicBezTo>
                    <a:pt x="72" y="7"/>
                    <a:pt x="71" y="7"/>
                    <a:pt x="70" y="7"/>
                  </a:cubicBezTo>
                  <a:cubicBezTo>
                    <a:pt x="70" y="7"/>
                    <a:pt x="69" y="7"/>
                    <a:pt x="69" y="7"/>
                  </a:cubicBezTo>
                  <a:cubicBezTo>
                    <a:pt x="68" y="7"/>
                    <a:pt x="68" y="6"/>
                    <a:pt x="68" y="5"/>
                  </a:cubicBezTo>
                  <a:cubicBezTo>
                    <a:pt x="66" y="4"/>
                    <a:pt x="65" y="4"/>
                    <a:pt x="63" y="4"/>
                  </a:cubicBezTo>
                  <a:cubicBezTo>
                    <a:pt x="60" y="4"/>
                    <a:pt x="60" y="4"/>
                    <a:pt x="58" y="3"/>
                  </a:cubicBezTo>
                  <a:cubicBezTo>
                    <a:pt x="55" y="0"/>
                    <a:pt x="50" y="0"/>
                    <a:pt x="48" y="4"/>
                  </a:cubicBezTo>
                  <a:cubicBezTo>
                    <a:pt x="47" y="6"/>
                    <a:pt x="50" y="15"/>
                    <a:pt x="46" y="14"/>
                  </a:cubicBezTo>
                  <a:cubicBezTo>
                    <a:pt x="45" y="13"/>
                    <a:pt x="44" y="10"/>
                    <a:pt x="44" y="9"/>
                  </a:cubicBezTo>
                  <a:cubicBezTo>
                    <a:pt x="44" y="6"/>
                    <a:pt x="44" y="4"/>
                    <a:pt x="41" y="4"/>
                  </a:cubicBezTo>
                  <a:cubicBezTo>
                    <a:pt x="39" y="3"/>
                    <a:pt x="37" y="3"/>
                    <a:pt x="36" y="3"/>
                  </a:cubicBezTo>
                  <a:cubicBezTo>
                    <a:pt x="35" y="3"/>
                    <a:pt x="31" y="3"/>
                    <a:pt x="30" y="4"/>
                  </a:cubicBezTo>
                  <a:cubicBezTo>
                    <a:pt x="27" y="6"/>
                    <a:pt x="27" y="10"/>
                    <a:pt x="25" y="12"/>
                  </a:cubicBezTo>
                  <a:cubicBezTo>
                    <a:pt x="24" y="13"/>
                    <a:pt x="22" y="14"/>
                    <a:pt x="20" y="15"/>
                  </a:cubicBezTo>
                  <a:cubicBezTo>
                    <a:pt x="18" y="17"/>
                    <a:pt x="16" y="19"/>
                    <a:pt x="15" y="22"/>
                  </a:cubicBezTo>
                  <a:cubicBezTo>
                    <a:pt x="15" y="26"/>
                    <a:pt x="18" y="27"/>
                    <a:pt x="18" y="30"/>
                  </a:cubicBezTo>
                  <a:cubicBezTo>
                    <a:pt x="18" y="33"/>
                    <a:pt x="17" y="36"/>
                    <a:pt x="16" y="38"/>
                  </a:cubicBezTo>
                  <a:cubicBezTo>
                    <a:pt x="15" y="41"/>
                    <a:pt x="13" y="45"/>
                    <a:pt x="10" y="47"/>
                  </a:cubicBezTo>
                  <a:cubicBezTo>
                    <a:pt x="8" y="49"/>
                    <a:pt x="5" y="50"/>
                    <a:pt x="4" y="53"/>
                  </a:cubicBezTo>
                  <a:cubicBezTo>
                    <a:pt x="3" y="55"/>
                    <a:pt x="3" y="56"/>
                    <a:pt x="3" y="57"/>
                  </a:cubicBezTo>
                  <a:cubicBezTo>
                    <a:pt x="2" y="58"/>
                    <a:pt x="1" y="59"/>
                    <a:pt x="1" y="60"/>
                  </a:cubicBezTo>
                  <a:cubicBezTo>
                    <a:pt x="0" y="63"/>
                    <a:pt x="0" y="65"/>
                    <a:pt x="3" y="66"/>
                  </a:cubicBezTo>
                  <a:cubicBezTo>
                    <a:pt x="4" y="67"/>
                    <a:pt x="7" y="67"/>
                    <a:pt x="6" y="69"/>
                  </a:cubicBezTo>
                  <a:cubicBezTo>
                    <a:pt x="5" y="70"/>
                    <a:pt x="3" y="70"/>
                    <a:pt x="2" y="71"/>
                  </a:cubicBezTo>
                  <a:cubicBezTo>
                    <a:pt x="1" y="72"/>
                    <a:pt x="1" y="74"/>
                    <a:pt x="0" y="75"/>
                  </a:cubicBezTo>
                  <a:cubicBezTo>
                    <a:pt x="0" y="79"/>
                    <a:pt x="0" y="82"/>
                    <a:pt x="3" y="84"/>
                  </a:cubicBezTo>
                  <a:cubicBezTo>
                    <a:pt x="7" y="88"/>
                    <a:pt x="10" y="92"/>
                    <a:pt x="12" y="97"/>
                  </a:cubicBezTo>
                  <a:cubicBezTo>
                    <a:pt x="14" y="100"/>
                    <a:pt x="16" y="102"/>
                    <a:pt x="18" y="104"/>
                  </a:cubicBezTo>
                  <a:cubicBezTo>
                    <a:pt x="21" y="108"/>
                    <a:pt x="19" y="114"/>
                    <a:pt x="22" y="118"/>
                  </a:cubicBezTo>
                  <a:cubicBezTo>
                    <a:pt x="24" y="120"/>
                    <a:pt x="27" y="122"/>
                    <a:pt x="29" y="124"/>
                  </a:cubicBezTo>
                  <a:cubicBezTo>
                    <a:pt x="30" y="125"/>
                    <a:pt x="31" y="127"/>
                    <a:pt x="33" y="128"/>
                  </a:cubicBezTo>
                  <a:cubicBezTo>
                    <a:pt x="34" y="129"/>
                    <a:pt x="35" y="129"/>
                    <a:pt x="37" y="130"/>
                  </a:cubicBezTo>
                  <a:cubicBezTo>
                    <a:pt x="38" y="131"/>
                    <a:pt x="39" y="131"/>
                    <a:pt x="41" y="132"/>
                  </a:cubicBezTo>
                  <a:cubicBezTo>
                    <a:pt x="43" y="133"/>
                    <a:pt x="44" y="136"/>
                    <a:pt x="46" y="138"/>
                  </a:cubicBezTo>
                  <a:cubicBezTo>
                    <a:pt x="48" y="139"/>
                    <a:pt x="50" y="139"/>
                    <a:pt x="52" y="141"/>
                  </a:cubicBezTo>
                  <a:cubicBezTo>
                    <a:pt x="53" y="144"/>
                    <a:pt x="52" y="148"/>
                    <a:pt x="51" y="151"/>
                  </a:cubicBezTo>
                  <a:cubicBezTo>
                    <a:pt x="51" y="155"/>
                    <a:pt x="51" y="158"/>
                    <a:pt x="51" y="162"/>
                  </a:cubicBezTo>
                  <a:cubicBezTo>
                    <a:pt x="50" y="167"/>
                    <a:pt x="46" y="171"/>
                    <a:pt x="48" y="176"/>
                  </a:cubicBezTo>
                  <a:cubicBezTo>
                    <a:pt x="51" y="182"/>
                    <a:pt x="51" y="189"/>
                    <a:pt x="48" y="194"/>
                  </a:cubicBezTo>
                  <a:cubicBezTo>
                    <a:pt x="46" y="198"/>
                    <a:pt x="45" y="201"/>
                    <a:pt x="44" y="205"/>
                  </a:cubicBezTo>
                  <a:cubicBezTo>
                    <a:pt x="44" y="209"/>
                    <a:pt x="43" y="213"/>
                    <a:pt x="42" y="217"/>
                  </a:cubicBezTo>
                  <a:cubicBezTo>
                    <a:pt x="42" y="219"/>
                    <a:pt x="43" y="222"/>
                    <a:pt x="43" y="224"/>
                  </a:cubicBezTo>
                  <a:cubicBezTo>
                    <a:pt x="42" y="225"/>
                    <a:pt x="40" y="226"/>
                    <a:pt x="39" y="227"/>
                  </a:cubicBezTo>
                  <a:cubicBezTo>
                    <a:pt x="38" y="229"/>
                    <a:pt x="38" y="230"/>
                    <a:pt x="37" y="231"/>
                  </a:cubicBezTo>
                  <a:cubicBezTo>
                    <a:pt x="36" y="236"/>
                    <a:pt x="36" y="242"/>
                    <a:pt x="36" y="247"/>
                  </a:cubicBezTo>
                  <a:cubicBezTo>
                    <a:pt x="36" y="248"/>
                    <a:pt x="36" y="249"/>
                    <a:pt x="36" y="250"/>
                  </a:cubicBezTo>
                  <a:cubicBezTo>
                    <a:pt x="35" y="251"/>
                    <a:pt x="34" y="252"/>
                    <a:pt x="34" y="253"/>
                  </a:cubicBezTo>
                  <a:cubicBezTo>
                    <a:pt x="34" y="256"/>
                    <a:pt x="38" y="255"/>
                    <a:pt x="39" y="256"/>
                  </a:cubicBezTo>
                  <a:cubicBezTo>
                    <a:pt x="42" y="258"/>
                    <a:pt x="41" y="260"/>
                    <a:pt x="39" y="262"/>
                  </a:cubicBezTo>
                  <a:cubicBezTo>
                    <a:pt x="38" y="265"/>
                    <a:pt x="39" y="266"/>
                    <a:pt x="40" y="269"/>
                  </a:cubicBezTo>
                  <a:cubicBezTo>
                    <a:pt x="40" y="272"/>
                    <a:pt x="38" y="273"/>
                    <a:pt x="37" y="275"/>
                  </a:cubicBezTo>
                  <a:cubicBezTo>
                    <a:pt x="35" y="277"/>
                    <a:pt x="35" y="280"/>
                    <a:pt x="34" y="282"/>
                  </a:cubicBezTo>
                  <a:cubicBezTo>
                    <a:pt x="31" y="282"/>
                    <a:pt x="31" y="279"/>
                    <a:pt x="29" y="280"/>
                  </a:cubicBezTo>
                  <a:cubicBezTo>
                    <a:pt x="29" y="281"/>
                    <a:pt x="28" y="284"/>
                    <a:pt x="28" y="284"/>
                  </a:cubicBezTo>
                  <a:cubicBezTo>
                    <a:pt x="28" y="286"/>
                    <a:pt x="28" y="285"/>
                    <a:pt x="29" y="286"/>
                  </a:cubicBezTo>
                  <a:cubicBezTo>
                    <a:pt x="32" y="289"/>
                    <a:pt x="31" y="291"/>
                    <a:pt x="32" y="295"/>
                  </a:cubicBezTo>
                  <a:cubicBezTo>
                    <a:pt x="32" y="296"/>
                    <a:pt x="33" y="296"/>
                    <a:pt x="33" y="298"/>
                  </a:cubicBezTo>
                  <a:cubicBezTo>
                    <a:pt x="33" y="299"/>
                    <a:pt x="33" y="301"/>
                    <a:pt x="33" y="302"/>
                  </a:cubicBezTo>
                  <a:cubicBezTo>
                    <a:pt x="33" y="304"/>
                    <a:pt x="32" y="306"/>
                    <a:pt x="32" y="308"/>
                  </a:cubicBezTo>
                  <a:cubicBezTo>
                    <a:pt x="33" y="310"/>
                    <a:pt x="34" y="310"/>
                    <a:pt x="36" y="312"/>
                  </a:cubicBezTo>
                  <a:cubicBezTo>
                    <a:pt x="38" y="313"/>
                    <a:pt x="39" y="317"/>
                    <a:pt x="39" y="319"/>
                  </a:cubicBezTo>
                  <a:cubicBezTo>
                    <a:pt x="39" y="322"/>
                    <a:pt x="38" y="323"/>
                    <a:pt x="41" y="325"/>
                  </a:cubicBezTo>
                  <a:cubicBezTo>
                    <a:pt x="42" y="325"/>
                    <a:pt x="44" y="326"/>
                    <a:pt x="45" y="326"/>
                  </a:cubicBezTo>
                  <a:cubicBezTo>
                    <a:pt x="46" y="327"/>
                    <a:pt x="46" y="328"/>
                    <a:pt x="47" y="328"/>
                  </a:cubicBezTo>
                  <a:cubicBezTo>
                    <a:pt x="48" y="327"/>
                    <a:pt x="49" y="325"/>
                    <a:pt x="51" y="325"/>
                  </a:cubicBezTo>
                  <a:cubicBezTo>
                    <a:pt x="53" y="325"/>
                    <a:pt x="55" y="328"/>
                    <a:pt x="55" y="330"/>
                  </a:cubicBezTo>
                  <a:cubicBezTo>
                    <a:pt x="53" y="331"/>
                    <a:pt x="50" y="331"/>
                    <a:pt x="50" y="333"/>
                  </a:cubicBezTo>
                  <a:cubicBezTo>
                    <a:pt x="50" y="335"/>
                    <a:pt x="54" y="334"/>
                    <a:pt x="55" y="334"/>
                  </a:cubicBezTo>
                  <a:cubicBezTo>
                    <a:pt x="59" y="334"/>
                    <a:pt x="63" y="338"/>
                    <a:pt x="68" y="337"/>
                  </a:cubicBezTo>
                  <a:cubicBezTo>
                    <a:pt x="69" y="337"/>
                    <a:pt x="73" y="336"/>
                    <a:pt x="73" y="336"/>
                  </a:cubicBezTo>
                  <a:cubicBezTo>
                    <a:pt x="76" y="333"/>
                    <a:pt x="72" y="332"/>
                    <a:pt x="71" y="332"/>
                  </a:cubicBezTo>
                  <a:cubicBezTo>
                    <a:pt x="67" y="330"/>
                    <a:pt x="63" y="329"/>
                    <a:pt x="61" y="326"/>
                  </a:cubicBezTo>
                  <a:cubicBezTo>
                    <a:pt x="60" y="325"/>
                    <a:pt x="59" y="324"/>
                    <a:pt x="59" y="323"/>
                  </a:cubicBezTo>
                  <a:cubicBezTo>
                    <a:pt x="58" y="322"/>
                    <a:pt x="59" y="320"/>
                    <a:pt x="58" y="319"/>
                  </a:cubicBezTo>
                  <a:cubicBezTo>
                    <a:pt x="58" y="318"/>
                    <a:pt x="57" y="318"/>
                    <a:pt x="56" y="317"/>
                  </a:cubicBezTo>
                  <a:cubicBezTo>
                    <a:pt x="55" y="315"/>
                    <a:pt x="56" y="312"/>
                    <a:pt x="57" y="311"/>
                  </a:cubicBezTo>
                  <a:cubicBezTo>
                    <a:pt x="57" y="309"/>
                    <a:pt x="58" y="307"/>
                    <a:pt x="59" y="306"/>
                  </a:cubicBezTo>
                  <a:cubicBezTo>
                    <a:pt x="60" y="306"/>
                    <a:pt x="61" y="307"/>
                    <a:pt x="61" y="306"/>
                  </a:cubicBezTo>
                  <a:cubicBezTo>
                    <a:pt x="63" y="305"/>
                    <a:pt x="64" y="301"/>
                    <a:pt x="64" y="299"/>
                  </a:cubicBezTo>
                  <a:cubicBezTo>
                    <a:pt x="65" y="297"/>
                    <a:pt x="67" y="294"/>
                    <a:pt x="70" y="293"/>
                  </a:cubicBezTo>
                  <a:cubicBezTo>
                    <a:pt x="72" y="292"/>
                    <a:pt x="73" y="293"/>
                    <a:pt x="74" y="291"/>
                  </a:cubicBezTo>
                  <a:cubicBezTo>
                    <a:pt x="75" y="285"/>
                    <a:pt x="61" y="287"/>
                    <a:pt x="63" y="279"/>
                  </a:cubicBezTo>
                  <a:cubicBezTo>
                    <a:pt x="65" y="278"/>
                    <a:pt x="67" y="277"/>
                    <a:pt x="69" y="277"/>
                  </a:cubicBezTo>
                  <a:cubicBezTo>
                    <a:pt x="70" y="276"/>
                    <a:pt x="70" y="277"/>
                    <a:pt x="72" y="276"/>
                  </a:cubicBezTo>
                  <a:cubicBezTo>
                    <a:pt x="72" y="275"/>
                    <a:pt x="73" y="273"/>
                    <a:pt x="73" y="271"/>
                  </a:cubicBezTo>
                  <a:cubicBezTo>
                    <a:pt x="74" y="268"/>
                    <a:pt x="75" y="266"/>
                    <a:pt x="77" y="264"/>
                  </a:cubicBezTo>
                  <a:cubicBezTo>
                    <a:pt x="78" y="263"/>
                    <a:pt x="80" y="263"/>
                    <a:pt x="81" y="262"/>
                  </a:cubicBezTo>
                  <a:cubicBezTo>
                    <a:pt x="83" y="258"/>
                    <a:pt x="77" y="258"/>
                    <a:pt x="76" y="256"/>
                  </a:cubicBezTo>
                  <a:cubicBezTo>
                    <a:pt x="74" y="254"/>
                    <a:pt x="77" y="251"/>
                    <a:pt x="80" y="251"/>
                  </a:cubicBezTo>
                  <a:cubicBezTo>
                    <a:pt x="81" y="251"/>
                    <a:pt x="82" y="252"/>
                    <a:pt x="83" y="253"/>
                  </a:cubicBezTo>
                  <a:cubicBezTo>
                    <a:pt x="85" y="253"/>
                    <a:pt x="87" y="253"/>
                    <a:pt x="88" y="252"/>
                  </a:cubicBezTo>
                  <a:cubicBezTo>
                    <a:pt x="91" y="250"/>
                    <a:pt x="92" y="246"/>
                    <a:pt x="89" y="243"/>
                  </a:cubicBezTo>
                  <a:cubicBezTo>
                    <a:pt x="91" y="242"/>
                    <a:pt x="93" y="243"/>
                    <a:pt x="95" y="243"/>
                  </a:cubicBezTo>
                  <a:cubicBezTo>
                    <a:pt x="98" y="244"/>
                    <a:pt x="99" y="244"/>
                    <a:pt x="102" y="243"/>
                  </a:cubicBezTo>
                  <a:cubicBezTo>
                    <a:pt x="106" y="241"/>
                    <a:pt x="109" y="239"/>
                    <a:pt x="112" y="236"/>
                  </a:cubicBezTo>
                  <a:cubicBezTo>
                    <a:pt x="114" y="234"/>
                    <a:pt x="117" y="233"/>
                    <a:pt x="115" y="230"/>
                  </a:cubicBezTo>
                  <a:cubicBezTo>
                    <a:pt x="115" y="229"/>
                    <a:pt x="113" y="228"/>
                    <a:pt x="113" y="226"/>
                  </a:cubicBezTo>
                  <a:cubicBezTo>
                    <a:pt x="112" y="224"/>
                    <a:pt x="113" y="222"/>
                    <a:pt x="114" y="219"/>
                  </a:cubicBezTo>
                  <a:cubicBezTo>
                    <a:pt x="113" y="219"/>
                    <a:pt x="111" y="219"/>
                    <a:pt x="111" y="218"/>
                  </a:cubicBezTo>
                  <a:cubicBezTo>
                    <a:pt x="118" y="212"/>
                    <a:pt x="128" y="225"/>
                    <a:pt x="133" y="215"/>
                  </a:cubicBezTo>
                  <a:cubicBezTo>
                    <a:pt x="134" y="213"/>
                    <a:pt x="134" y="211"/>
                    <a:pt x="135" y="209"/>
                  </a:cubicBezTo>
                  <a:cubicBezTo>
                    <a:pt x="136" y="207"/>
                    <a:pt x="137" y="207"/>
                    <a:pt x="139" y="205"/>
                  </a:cubicBezTo>
                  <a:cubicBezTo>
                    <a:pt x="142" y="204"/>
                    <a:pt x="144" y="202"/>
                    <a:pt x="147" y="200"/>
                  </a:cubicBezTo>
                  <a:cubicBezTo>
                    <a:pt x="150" y="198"/>
                    <a:pt x="151" y="197"/>
                    <a:pt x="151" y="194"/>
                  </a:cubicBezTo>
                  <a:cubicBezTo>
                    <a:pt x="151" y="192"/>
                    <a:pt x="151" y="191"/>
                    <a:pt x="151" y="189"/>
                  </a:cubicBezTo>
                  <a:cubicBezTo>
                    <a:pt x="152" y="187"/>
                    <a:pt x="154" y="186"/>
                    <a:pt x="155" y="185"/>
                  </a:cubicBezTo>
                  <a:cubicBezTo>
                    <a:pt x="157" y="183"/>
                    <a:pt x="158" y="180"/>
                    <a:pt x="157" y="178"/>
                  </a:cubicBezTo>
                  <a:cubicBezTo>
                    <a:pt x="156" y="175"/>
                    <a:pt x="156" y="172"/>
                    <a:pt x="159" y="170"/>
                  </a:cubicBezTo>
                  <a:cubicBezTo>
                    <a:pt x="160" y="168"/>
                    <a:pt x="162" y="167"/>
                    <a:pt x="164" y="166"/>
                  </a:cubicBezTo>
                  <a:cubicBezTo>
                    <a:pt x="166" y="165"/>
                    <a:pt x="167" y="163"/>
                    <a:pt x="169" y="163"/>
                  </a:cubicBezTo>
                  <a:cubicBezTo>
                    <a:pt x="170" y="163"/>
                    <a:pt x="170" y="163"/>
                    <a:pt x="170" y="163"/>
                  </a:cubicBezTo>
                  <a:cubicBezTo>
                    <a:pt x="171" y="163"/>
                    <a:pt x="172" y="162"/>
                    <a:pt x="173" y="162"/>
                  </a:cubicBezTo>
                  <a:cubicBezTo>
                    <a:pt x="175" y="161"/>
                    <a:pt x="178" y="161"/>
                    <a:pt x="180" y="161"/>
                  </a:cubicBezTo>
                  <a:cubicBezTo>
                    <a:pt x="181" y="161"/>
                    <a:pt x="183" y="162"/>
                    <a:pt x="185" y="161"/>
                  </a:cubicBezTo>
                  <a:cubicBezTo>
                    <a:pt x="187" y="161"/>
                    <a:pt x="189" y="158"/>
                    <a:pt x="190" y="156"/>
                  </a:cubicBezTo>
                  <a:cubicBezTo>
                    <a:pt x="192" y="153"/>
                    <a:pt x="193" y="151"/>
                    <a:pt x="194" y="149"/>
                  </a:cubicBezTo>
                  <a:cubicBezTo>
                    <a:pt x="196" y="146"/>
                    <a:pt x="199" y="144"/>
                    <a:pt x="200" y="142"/>
                  </a:cubicBezTo>
                  <a:cubicBezTo>
                    <a:pt x="202" y="138"/>
                    <a:pt x="201" y="134"/>
                    <a:pt x="201" y="130"/>
                  </a:cubicBezTo>
                  <a:cubicBezTo>
                    <a:pt x="201" y="128"/>
                    <a:pt x="200" y="124"/>
                    <a:pt x="201" y="121"/>
                  </a:cubicBezTo>
                  <a:cubicBezTo>
                    <a:pt x="202" y="119"/>
                    <a:pt x="204" y="116"/>
                    <a:pt x="205" y="114"/>
                  </a:cubicBezTo>
                  <a:cubicBezTo>
                    <a:pt x="207" y="110"/>
                    <a:pt x="210" y="107"/>
                    <a:pt x="212" y="104"/>
                  </a:cubicBezTo>
                  <a:cubicBezTo>
                    <a:pt x="214" y="102"/>
                    <a:pt x="217" y="101"/>
                    <a:pt x="218" y="98"/>
                  </a:cubicBezTo>
                  <a:cubicBezTo>
                    <a:pt x="218" y="97"/>
                    <a:pt x="218" y="95"/>
                    <a:pt x="218" y="94"/>
                  </a:cubicBezTo>
                  <a:cubicBezTo>
                    <a:pt x="219" y="92"/>
                    <a:pt x="220" y="92"/>
                    <a:pt x="220" y="90"/>
                  </a:cubicBezTo>
                  <a:cubicBezTo>
                    <a:pt x="221" y="90"/>
                    <a:pt x="221" y="88"/>
                    <a:pt x="221" y="87"/>
                  </a:cubicBezTo>
                  <a:cubicBezTo>
                    <a:pt x="221" y="85"/>
                    <a:pt x="221" y="86"/>
                    <a:pt x="220" y="84"/>
                  </a:cubicBezTo>
                  <a:cubicBezTo>
                    <a:pt x="219" y="82"/>
                    <a:pt x="218" y="79"/>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9" name="Freeform 89"/>
            <p:cNvSpPr>
              <a:spLocks/>
            </p:cNvSpPr>
            <p:nvPr/>
          </p:nvSpPr>
          <p:spPr bwMode="auto">
            <a:xfrm>
              <a:off x="639763" y="3921126"/>
              <a:ext cx="4763"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90" name="Freeform 90"/>
            <p:cNvSpPr>
              <a:spLocks/>
            </p:cNvSpPr>
            <p:nvPr/>
          </p:nvSpPr>
          <p:spPr bwMode="auto">
            <a:xfrm>
              <a:off x="633413" y="3921126"/>
              <a:ext cx="19050" cy="38100"/>
            </a:xfrm>
            <a:custGeom>
              <a:avLst/>
              <a:gdLst>
                <a:gd name="T0" fmla="*/ 1 w 5"/>
                <a:gd name="T1" fmla="*/ 7 h 10"/>
                <a:gd name="T2" fmla="*/ 1 w 5"/>
                <a:gd name="T3" fmla="*/ 10 h 10"/>
                <a:gd name="T4" fmla="*/ 2 w 5"/>
                <a:gd name="T5" fmla="*/ 0 h 10"/>
                <a:gd name="T6" fmla="*/ 2 w 5"/>
                <a:gd name="T7" fmla="*/ 0 h 10"/>
                <a:gd name="T8" fmla="*/ 2 w 5"/>
                <a:gd name="T9" fmla="*/ 3 h 10"/>
                <a:gd name="T10" fmla="*/ 1 w 5"/>
                <a:gd name="T11" fmla="*/ 5 h 10"/>
                <a:gd name="T12" fmla="*/ 1 w 5"/>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1" y="7"/>
                  </a:moveTo>
                  <a:cubicBezTo>
                    <a:pt x="1" y="8"/>
                    <a:pt x="1" y="9"/>
                    <a:pt x="1" y="10"/>
                  </a:cubicBezTo>
                  <a:cubicBezTo>
                    <a:pt x="5" y="10"/>
                    <a:pt x="5" y="1"/>
                    <a:pt x="2" y="0"/>
                  </a:cubicBezTo>
                  <a:cubicBezTo>
                    <a:pt x="2" y="0"/>
                    <a:pt x="2" y="0"/>
                    <a:pt x="2" y="0"/>
                  </a:cubicBezTo>
                  <a:cubicBezTo>
                    <a:pt x="2" y="1"/>
                    <a:pt x="2" y="2"/>
                    <a:pt x="2" y="3"/>
                  </a:cubicBezTo>
                  <a:cubicBezTo>
                    <a:pt x="1" y="4"/>
                    <a:pt x="1" y="4"/>
                    <a:pt x="1" y="5"/>
                  </a:cubicBezTo>
                  <a:cubicBezTo>
                    <a:pt x="0" y="6"/>
                    <a:pt x="1" y="6"/>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grpSp>
        <p:nvGrpSpPr>
          <p:cNvPr id="374" name="组合 373"/>
          <p:cNvGrpSpPr/>
          <p:nvPr/>
        </p:nvGrpSpPr>
        <p:grpSpPr>
          <a:xfrm>
            <a:off x="1488775" y="2287150"/>
            <a:ext cx="3986949" cy="3086486"/>
            <a:chOff x="2336800" y="842963"/>
            <a:chExt cx="4470400" cy="3460750"/>
          </a:xfrm>
        </p:grpSpPr>
        <p:grpSp>
          <p:nvGrpSpPr>
            <p:cNvPr id="95" name="Group 294"/>
            <p:cNvGrpSpPr>
              <a:grpSpLocks/>
            </p:cNvGrpSpPr>
            <p:nvPr/>
          </p:nvGrpSpPr>
          <p:grpSpPr bwMode="auto">
            <a:xfrm>
              <a:off x="2649538" y="1166813"/>
              <a:ext cx="3773488" cy="3136900"/>
              <a:chOff x="1669" y="735"/>
              <a:chExt cx="2377" cy="1976"/>
            </a:xfrm>
          </p:grpSpPr>
          <p:sp>
            <p:nvSpPr>
              <p:cNvPr id="174" name="Freeform 94"/>
              <p:cNvSpPr>
                <a:spLocks/>
              </p:cNvSpPr>
              <p:nvPr/>
            </p:nvSpPr>
            <p:spPr bwMode="auto">
              <a:xfrm>
                <a:off x="3790" y="1489"/>
                <a:ext cx="34" cy="37"/>
              </a:xfrm>
              <a:custGeom>
                <a:avLst/>
                <a:gdLst>
                  <a:gd name="T0" fmla="*/ 3 w 14"/>
                  <a:gd name="T1" fmla="*/ 0 h 16"/>
                  <a:gd name="T2" fmla="*/ 0 w 14"/>
                  <a:gd name="T3" fmla="*/ 2 h 16"/>
                  <a:gd name="T4" fmla="*/ 10 w 14"/>
                  <a:gd name="T5" fmla="*/ 16 h 16"/>
                  <a:gd name="T6" fmla="*/ 14 w 14"/>
                  <a:gd name="T7" fmla="*/ 16 h 16"/>
                  <a:gd name="T8" fmla="*/ 14 w 14"/>
                  <a:gd name="T9" fmla="*/ 16 h 16"/>
                  <a:gd name="T10" fmla="*/ 13 w 14"/>
                  <a:gd name="T11" fmla="*/ 16 h 16"/>
                  <a:gd name="T12" fmla="*/ 14 w 14"/>
                  <a:gd name="T13" fmla="*/ 16 h 16"/>
                  <a:gd name="T14" fmla="*/ 3 w 14"/>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3" y="0"/>
                    </a:moveTo>
                    <a:cubicBezTo>
                      <a:pt x="0" y="2"/>
                      <a:pt x="0" y="2"/>
                      <a:pt x="0" y="2"/>
                    </a:cubicBezTo>
                    <a:cubicBezTo>
                      <a:pt x="3" y="7"/>
                      <a:pt x="6" y="11"/>
                      <a:pt x="10" y="16"/>
                    </a:cubicBezTo>
                    <a:cubicBezTo>
                      <a:pt x="14" y="16"/>
                      <a:pt x="14" y="16"/>
                      <a:pt x="14" y="16"/>
                    </a:cubicBezTo>
                    <a:cubicBezTo>
                      <a:pt x="14" y="16"/>
                      <a:pt x="14" y="16"/>
                      <a:pt x="14" y="16"/>
                    </a:cubicBezTo>
                    <a:cubicBezTo>
                      <a:pt x="14" y="16"/>
                      <a:pt x="14" y="16"/>
                      <a:pt x="13" y="16"/>
                    </a:cubicBezTo>
                    <a:cubicBezTo>
                      <a:pt x="14" y="16"/>
                      <a:pt x="14" y="16"/>
                      <a:pt x="14" y="16"/>
                    </a:cubicBezTo>
                    <a:cubicBezTo>
                      <a:pt x="11" y="10"/>
                      <a:pt x="7" y="5"/>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5" name="Freeform 95"/>
              <p:cNvSpPr>
                <a:spLocks/>
              </p:cNvSpPr>
              <p:nvPr/>
            </p:nvSpPr>
            <p:spPr bwMode="auto">
              <a:xfrm>
                <a:off x="3187" y="1048"/>
                <a:ext cx="61" cy="31"/>
              </a:xfrm>
              <a:custGeom>
                <a:avLst/>
                <a:gdLst>
                  <a:gd name="T0" fmla="*/ 1 w 26"/>
                  <a:gd name="T1" fmla="*/ 0 h 13"/>
                  <a:gd name="T2" fmla="*/ 0 w 26"/>
                  <a:gd name="T3" fmla="*/ 4 h 13"/>
                  <a:gd name="T4" fmla="*/ 25 w 26"/>
                  <a:gd name="T5" fmla="*/ 13 h 13"/>
                  <a:gd name="T6" fmla="*/ 26 w 26"/>
                  <a:gd name="T7" fmla="*/ 9 h 13"/>
                  <a:gd name="T8" fmla="*/ 1 w 26"/>
                  <a:gd name="T9" fmla="*/ 0 h 13"/>
                </a:gdLst>
                <a:ahLst/>
                <a:cxnLst>
                  <a:cxn ang="0">
                    <a:pos x="T0" y="T1"/>
                  </a:cxn>
                  <a:cxn ang="0">
                    <a:pos x="T2" y="T3"/>
                  </a:cxn>
                  <a:cxn ang="0">
                    <a:pos x="T4" y="T5"/>
                  </a:cxn>
                  <a:cxn ang="0">
                    <a:pos x="T6" y="T7"/>
                  </a:cxn>
                  <a:cxn ang="0">
                    <a:pos x="T8" y="T9"/>
                  </a:cxn>
                </a:cxnLst>
                <a:rect l="0" t="0" r="r" b="b"/>
                <a:pathLst>
                  <a:path w="26" h="13">
                    <a:moveTo>
                      <a:pt x="1" y="0"/>
                    </a:moveTo>
                    <a:cubicBezTo>
                      <a:pt x="0" y="4"/>
                      <a:pt x="0" y="4"/>
                      <a:pt x="0" y="4"/>
                    </a:cubicBezTo>
                    <a:cubicBezTo>
                      <a:pt x="8" y="7"/>
                      <a:pt x="17" y="10"/>
                      <a:pt x="25" y="13"/>
                    </a:cubicBezTo>
                    <a:cubicBezTo>
                      <a:pt x="26" y="9"/>
                      <a:pt x="26" y="9"/>
                      <a:pt x="26" y="9"/>
                    </a:cubicBezTo>
                    <a:cubicBezTo>
                      <a:pt x="18" y="6"/>
                      <a:pt x="10" y="3"/>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6" name="Freeform 96"/>
              <p:cNvSpPr>
                <a:spLocks/>
              </p:cNvSpPr>
              <p:nvPr/>
            </p:nvSpPr>
            <p:spPr bwMode="auto">
              <a:xfrm>
                <a:off x="3996" y="1958"/>
                <a:ext cx="22" cy="64"/>
              </a:xfrm>
              <a:custGeom>
                <a:avLst/>
                <a:gdLst>
                  <a:gd name="T0" fmla="*/ 4 w 9"/>
                  <a:gd name="T1" fmla="*/ 0 h 27"/>
                  <a:gd name="T2" fmla="*/ 0 w 9"/>
                  <a:gd name="T3" fmla="*/ 0 h 27"/>
                  <a:gd name="T4" fmla="*/ 5 w 9"/>
                  <a:gd name="T5" fmla="*/ 27 h 27"/>
                  <a:gd name="T6" fmla="*/ 9 w 9"/>
                  <a:gd name="T7" fmla="*/ 27 h 27"/>
                  <a:gd name="T8" fmla="*/ 4 w 9"/>
                  <a:gd name="T9" fmla="*/ 0 h 27"/>
                </a:gdLst>
                <a:ahLst/>
                <a:cxnLst>
                  <a:cxn ang="0">
                    <a:pos x="T0" y="T1"/>
                  </a:cxn>
                  <a:cxn ang="0">
                    <a:pos x="T2" y="T3"/>
                  </a:cxn>
                  <a:cxn ang="0">
                    <a:pos x="T4" y="T5"/>
                  </a:cxn>
                  <a:cxn ang="0">
                    <a:pos x="T6" y="T7"/>
                  </a:cxn>
                  <a:cxn ang="0">
                    <a:pos x="T8" y="T9"/>
                  </a:cxn>
                </a:cxnLst>
                <a:rect l="0" t="0" r="r" b="b"/>
                <a:pathLst>
                  <a:path w="9" h="27">
                    <a:moveTo>
                      <a:pt x="4" y="0"/>
                    </a:moveTo>
                    <a:cubicBezTo>
                      <a:pt x="0" y="0"/>
                      <a:pt x="0" y="0"/>
                      <a:pt x="0" y="0"/>
                    </a:cubicBezTo>
                    <a:cubicBezTo>
                      <a:pt x="2" y="9"/>
                      <a:pt x="3" y="18"/>
                      <a:pt x="5" y="27"/>
                    </a:cubicBezTo>
                    <a:cubicBezTo>
                      <a:pt x="9" y="27"/>
                      <a:pt x="9" y="27"/>
                      <a:pt x="9" y="27"/>
                    </a:cubicBezTo>
                    <a:cubicBezTo>
                      <a:pt x="7" y="18"/>
                      <a:pt x="5" y="8"/>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7" name="Freeform 97"/>
              <p:cNvSpPr>
                <a:spLocks/>
              </p:cNvSpPr>
              <p:nvPr/>
            </p:nvSpPr>
            <p:spPr bwMode="auto">
              <a:xfrm>
                <a:off x="3305" y="1093"/>
                <a:ext cx="59" cy="35"/>
              </a:xfrm>
              <a:custGeom>
                <a:avLst/>
                <a:gdLst>
                  <a:gd name="T0" fmla="*/ 1 w 25"/>
                  <a:gd name="T1" fmla="*/ 0 h 15"/>
                  <a:gd name="T2" fmla="*/ 0 w 25"/>
                  <a:gd name="T3" fmla="*/ 3 h 15"/>
                  <a:gd name="T4" fmla="*/ 24 w 25"/>
                  <a:gd name="T5" fmla="*/ 15 h 15"/>
                  <a:gd name="T6" fmla="*/ 25 w 25"/>
                  <a:gd name="T7" fmla="*/ 11 h 15"/>
                  <a:gd name="T8" fmla="*/ 1 w 25"/>
                  <a:gd name="T9" fmla="*/ 0 h 15"/>
                </a:gdLst>
                <a:ahLst/>
                <a:cxnLst>
                  <a:cxn ang="0">
                    <a:pos x="T0" y="T1"/>
                  </a:cxn>
                  <a:cxn ang="0">
                    <a:pos x="T2" y="T3"/>
                  </a:cxn>
                  <a:cxn ang="0">
                    <a:pos x="T4" y="T5"/>
                  </a:cxn>
                  <a:cxn ang="0">
                    <a:pos x="T6" y="T7"/>
                  </a:cxn>
                  <a:cxn ang="0">
                    <a:pos x="T8" y="T9"/>
                  </a:cxn>
                </a:cxnLst>
                <a:rect l="0" t="0" r="r" b="b"/>
                <a:pathLst>
                  <a:path w="25" h="15">
                    <a:moveTo>
                      <a:pt x="1" y="0"/>
                    </a:moveTo>
                    <a:cubicBezTo>
                      <a:pt x="0" y="3"/>
                      <a:pt x="0" y="3"/>
                      <a:pt x="0" y="3"/>
                    </a:cubicBezTo>
                    <a:cubicBezTo>
                      <a:pt x="8" y="7"/>
                      <a:pt x="16" y="11"/>
                      <a:pt x="24" y="15"/>
                    </a:cubicBezTo>
                    <a:cubicBezTo>
                      <a:pt x="25" y="11"/>
                      <a:pt x="25" y="11"/>
                      <a:pt x="25" y="11"/>
                    </a:cubicBezTo>
                    <a:cubicBezTo>
                      <a:pt x="17" y="7"/>
                      <a:pt x="9" y="3"/>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8" name="Freeform 98"/>
              <p:cNvSpPr>
                <a:spLocks/>
              </p:cNvSpPr>
              <p:nvPr/>
            </p:nvSpPr>
            <p:spPr bwMode="auto">
              <a:xfrm>
                <a:off x="3963" y="1832"/>
                <a:ext cx="26" cy="64"/>
              </a:xfrm>
              <a:custGeom>
                <a:avLst/>
                <a:gdLst>
                  <a:gd name="T0" fmla="*/ 4 w 11"/>
                  <a:gd name="T1" fmla="*/ 0 h 27"/>
                  <a:gd name="T2" fmla="*/ 0 w 11"/>
                  <a:gd name="T3" fmla="*/ 1 h 27"/>
                  <a:gd name="T4" fmla="*/ 8 w 11"/>
                  <a:gd name="T5" fmla="*/ 27 h 27"/>
                  <a:gd name="T6" fmla="*/ 11 w 11"/>
                  <a:gd name="T7" fmla="*/ 26 h 27"/>
                  <a:gd name="T8" fmla="*/ 4 w 11"/>
                  <a:gd name="T9" fmla="*/ 0 h 27"/>
                </a:gdLst>
                <a:ahLst/>
                <a:cxnLst>
                  <a:cxn ang="0">
                    <a:pos x="T0" y="T1"/>
                  </a:cxn>
                  <a:cxn ang="0">
                    <a:pos x="T2" y="T3"/>
                  </a:cxn>
                  <a:cxn ang="0">
                    <a:pos x="T4" y="T5"/>
                  </a:cxn>
                  <a:cxn ang="0">
                    <a:pos x="T6" y="T7"/>
                  </a:cxn>
                  <a:cxn ang="0">
                    <a:pos x="T8" y="T9"/>
                  </a:cxn>
                </a:cxnLst>
                <a:rect l="0" t="0" r="r" b="b"/>
                <a:pathLst>
                  <a:path w="11" h="27">
                    <a:moveTo>
                      <a:pt x="4" y="0"/>
                    </a:moveTo>
                    <a:cubicBezTo>
                      <a:pt x="0" y="1"/>
                      <a:pt x="0" y="1"/>
                      <a:pt x="0" y="1"/>
                    </a:cubicBezTo>
                    <a:cubicBezTo>
                      <a:pt x="3" y="10"/>
                      <a:pt x="5" y="18"/>
                      <a:pt x="8" y="27"/>
                    </a:cubicBezTo>
                    <a:cubicBezTo>
                      <a:pt x="11" y="26"/>
                      <a:pt x="11" y="26"/>
                      <a:pt x="11" y="26"/>
                    </a:cubicBezTo>
                    <a:cubicBezTo>
                      <a:pt x="9" y="17"/>
                      <a:pt x="6" y="8"/>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9" name="Freeform 99"/>
              <p:cNvSpPr>
                <a:spLocks/>
              </p:cNvSpPr>
              <p:nvPr/>
            </p:nvSpPr>
            <p:spPr bwMode="auto">
              <a:xfrm>
                <a:off x="3416" y="1150"/>
                <a:ext cx="59" cy="40"/>
              </a:xfrm>
              <a:custGeom>
                <a:avLst/>
                <a:gdLst>
                  <a:gd name="T0" fmla="*/ 2 w 25"/>
                  <a:gd name="T1" fmla="*/ 0 h 17"/>
                  <a:gd name="T2" fmla="*/ 0 w 25"/>
                  <a:gd name="T3" fmla="*/ 3 h 17"/>
                  <a:gd name="T4" fmla="*/ 23 w 25"/>
                  <a:gd name="T5" fmla="*/ 17 h 17"/>
                  <a:gd name="T6" fmla="*/ 25 w 25"/>
                  <a:gd name="T7" fmla="*/ 14 h 17"/>
                  <a:gd name="T8" fmla="*/ 2 w 25"/>
                  <a:gd name="T9" fmla="*/ 0 h 17"/>
                </a:gdLst>
                <a:ahLst/>
                <a:cxnLst>
                  <a:cxn ang="0">
                    <a:pos x="T0" y="T1"/>
                  </a:cxn>
                  <a:cxn ang="0">
                    <a:pos x="T2" y="T3"/>
                  </a:cxn>
                  <a:cxn ang="0">
                    <a:pos x="T4" y="T5"/>
                  </a:cxn>
                  <a:cxn ang="0">
                    <a:pos x="T6" y="T7"/>
                  </a:cxn>
                  <a:cxn ang="0">
                    <a:pos x="T8" y="T9"/>
                  </a:cxn>
                </a:cxnLst>
                <a:rect l="0" t="0" r="r" b="b"/>
                <a:pathLst>
                  <a:path w="25" h="17">
                    <a:moveTo>
                      <a:pt x="2" y="0"/>
                    </a:moveTo>
                    <a:cubicBezTo>
                      <a:pt x="0" y="3"/>
                      <a:pt x="0" y="3"/>
                      <a:pt x="0" y="3"/>
                    </a:cubicBezTo>
                    <a:cubicBezTo>
                      <a:pt x="8" y="8"/>
                      <a:pt x="16" y="12"/>
                      <a:pt x="23" y="17"/>
                    </a:cubicBezTo>
                    <a:cubicBezTo>
                      <a:pt x="25" y="14"/>
                      <a:pt x="25" y="14"/>
                      <a:pt x="25" y="14"/>
                    </a:cubicBezTo>
                    <a:cubicBezTo>
                      <a:pt x="17" y="9"/>
                      <a:pt x="10" y="4"/>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0" name="Freeform 100"/>
              <p:cNvSpPr>
                <a:spLocks/>
              </p:cNvSpPr>
              <p:nvPr/>
            </p:nvSpPr>
            <p:spPr bwMode="auto">
              <a:xfrm>
                <a:off x="3982" y="2472"/>
                <a:ext cx="24" cy="66"/>
              </a:xfrm>
              <a:custGeom>
                <a:avLst/>
                <a:gdLst>
                  <a:gd name="T0" fmla="*/ 6 w 10"/>
                  <a:gd name="T1" fmla="*/ 0 h 28"/>
                  <a:gd name="T2" fmla="*/ 0 w 10"/>
                  <a:gd name="T3" fmla="*/ 27 h 28"/>
                  <a:gd name="T4" fmla="*/ 4 w 10"/>
                  <a:gd name="T5" fmla="*/ 28 h 28"/>
                  <a:gd name="T6" fmla="*/ 10 w 10"/>
                  <a:gd name="T7" fmla="*/ 1 h 28"/>
                  <a:gd name="T8" fmla="*/ 6 w 10"/>
                  <a:gd name="T9" fmla="*/ 0 h 28"/>
                </a:gdLst>
                <a:ahLst/>
                <a:cxnLst>
                  <a:cxn ang="0">
                    <a:pos x="T0" y="T1"/>
                  </a:cxn>
                  <a:cxn ang="0">
                    <a:pos x="T2" y="T3"/>
                  </a:cxn>
                  <a:cxn ang="0">
                    <a:pos x="T4" y="T5"/>
                  </a:cxn>
                  <a:cxn ang="0">
                    <a:pos x="T6" y="T7"/>
                  </a:cxn>
                  <a:cxn ang="0">
                    <a:pos x="T8" y="T9"/>
                  </a:cxn>
                </a:cxnLst>
                <a:rect l="0" t="0" r="r" b="b"/>
                <a:pathLst>
                  <a:path w="10" h="28">
                    <a:moveTo>
                      <a:pt x="6" y="0"/>
                    </a:moveTo>
                    <a:cubicBezTo>
                      <a:pt x="4" y="9"/>
                      <a:pt x="2" y="18"/>
                      <a:pt x="0" y="27"/>
                    </a:cubicBezTo>
                    <a:cubicBezTo>
                      <a:pt x="4" y="28"/>
                      <a:pt x="4" y="28"/>
                      <a:pt x="4" y="28"/>
                    </a:cubicBezTo>
                    <a:cubicBezTo>
                      <a:pt x="6" y="19"/>
                      <a:pt x="8" y="10"/>
                      <a:pt x="10" y="1"/>
                    </a:cubicBezTo>
                    <a:cubicBezTo>
                      <a:pt x="6" y="0"/>
                      <a:pt x="6" y="0"/>
                      <a:pt x="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1" name="Freeform 101"/>
              <p:cNvSpPr>
                <a:spLocks/>
              </p:cNvSpPr>
              <p:nvPr/>
            </p:nvSpPr>
            <p:spPr bwMode="auto">
              <a:xfrm>
                <a:off x="2817" y="998"/>
                <a:ext cx="62" cy="10"/>
              </a:xfrm>
              <a:custGeom>
                <a:avLst/>
                <a:gdLst>
                  <a:gd name="T0" fmla="*/ 14 w 26"/>
                  <a:gd name="T1" fmla="*/ 0 h 4"/>
                  <a:gd name="T2" fmla="*/ 0 w 26"/>
                  <a:gd name="T3" fmla="*/ 0 h 4"/>
                  <a:gd name="T4" fmla="*/ 0 w 26"/>
                  <a:gd name="T5" fmla="*/ 4 h 4"/>
                  <a:gd name="T6" fmla="*/ 14 w 26"/>
                  <a:gd name="T7" fmla="*/ 4 h 4"/>
                  <a:gd name="T8" fmla="*/ 26 w 26"/>
                  <a:gd name="T9" fmla="*/ 4 h 4"/>
                  <a:gd name="T10" fmla="*/ 26 w 26"/>
                  <a:gd name="T11" fmla="*/ 0 h 4"/>
                  <a:gd name="T12" fmla="*/ 14 w 2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14" y="0"/>
                    </a:moveTo>
                    <a:cubicBezTo>
                      <a:pt x="9" y="0"/>
                      <a:pt x="4" y="0"/>
                      <a:pt x="0" y="0"/>
                    </a:cubicBezTo>
                    <a:cubicBezTo>
                      <a:pt x="0" y="4"/>
                      <a:pt x="0" y="4"/>
                      <a:pt x="0" y="4"/>
                    </a:cubicBezTo>
                    <a:cubicBezTo>
                      <a:pt x="5" y="4"/>
                      <a:pt x="9" y="4"/>
                      <a:pt x="14" y="4"/>
                    </a:cubicBezTo>
                    <a:cubicBezTo>
                      <a:pt x="18" y="4"/>
                      <a:pt x="22" y="4"/>
                      <a:pt x="26" y="4"/>
                    </a:cubicBezTo>
                    <a:cubicBezTo>
                      <a:pt x="26" y="0"/>
                      <a:pt x="26" y="0"/>
                      <a:pt x="26" y="0"/>
                    </a:cubicBezTo>
                    <a:cubicBezTo>
                      <a:pt x="22" y="0"/>
                      <a:pt x="18" y="0"/>
                      <a:pt x="1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2" name="Freeform 102"/>
              <p:cNvSpPr>
                <a:spLocks/>
              </p:cNvSpPr>
              <p:nvPr/>
            </p:nvSpPr>
            <p:spPr bwMode="auto">
              <a:xfrm>
                <a:off x="3523" y="1218"/>
                <a:ext cx="54" cy="45"/>
              </a:xfrm>
              <a:custGeom>
                <a:avLst/>
                <a:gdLst>
                  <a:gd name="T0" fmla="*/ 2 w 23"/>
                  <a:gd name="T1" fmla="*/ 0 h 19"/>
                  <a:gd name="T2" fmla="*/ 0 w 23"/>
                  <a:gd name="T3" fmla="*/ 3 h 19"/>
                  <a:gd name="T4" fmla="*/ 21 w 23"/>
                  <a:gd name="T5" fmla="*/ 19 h 19"/>
                  <a:gd name="T6" fmla="*/ 23 w 23"/>
                  <a:gd name="T7" fmla="*/ 16 h 19"/>
                  <a:gd name="T8" fmla="*/ 2 w 23"/>
                  <a:gd name="T9" fmla="*/ 0 h 19"/>
                </a:gdLst>
                <a:ahLst/>
                <a:cxnLst>
                  <a:cxn ang="0">
                    <a:pos x="T0" y="T1"/>
                  </a:cxn>
                  <a:cxn ang="0">
                    <a:pos x="T2" y="T3"/>
                  </a:cxn>
                  <a:cxn ang="0">
                    <a:pos x="T4" y="T5"/>
                  </a:cxn>
                  <a:cxn ang="0">
                    <a:pos x="T6" y="T7"/>
                  </a:cxn>
                  <a:cxn ang="0">
                    <a:pos x="T8" y="T9"/>
                  </a:cxn>
                </a:cxnLst>
                <a:rect l="0" t="0" r="r" b="b"/>
                <a:pathLst>
                  <a:path w="23" h="19">
                    <a:moveTo>
                      <a:pt x="2" y="0"/>
                    </a:moveTo>
                    <a:cubicBezTo>
                      <a:pt x="0" y="3"/>
                      <a:pt x="0" y="3"/>
                      <a:pt x="0" y="3"/>
                    </a:cubicBezTo>
                    <a:cubicBezTo>
                      <a:pt x="7" y="8"/>
                      <a:pt x="14" y="14"/>
                      <a:pt x="21" y="19"/>
                    </a:cubicBezTo>
                    <a:cubicBezTo>
                      <a:pt x="23" y="16"/>
                      <a:pt x="23" y="16"/>
                      <a:pt x="23" y="16"/>
                    </a:cubicBezTo>
                    <a:cubicBezTo>
                      <a:pt x="17" y="11"/>
                      <a:pt x="9" y="5"/>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3" name="Freeform 103"/>
              <p:cNvSpPr>
                <a:spLocks/>
              </p:cNvSpPr>
              <p:nvPr/>
            </p:nvSpPr>
            <p:spPr bwMode="auto">
              <a:xfrm>
                <a:off x="3066" y="1017"/>
                <a:ext cx="61" cy="24"/>
              </a:xfrm>
              <a:custGeom>
                <a:avLst/>
                <a:gdLst>
                  <a:gd name="T0" fmla="*/ 1 w 26"/>
                  <a:gd name="T1" fmla="*/ 0 h 10"/>
                  <a:gd name="T2" fmla="*/ 0 w 26"/>
                  <a:gd name="T3" fmla="*/ 4 h 10"/>
                  <a:gd name="T4" fmla="*/ 26 w 26"/>
                  <a:gd name="T5" fmla="*/ 10 h 10"/>
                  <a:gd name="T6" fmla="*/ 26 w 26"/>
                  <a:gd name="T7" fmla="*/ 6 h 10"/>
                  <a:gd name="T8" fmla="*/ 1 w 26"/>
                  <a:gd name="T9" fmla="*/ 0 h 10"/>
                </a:gdLst>
                <a:ahLst/>
                <a:cxnLst>
                  <a:cxn ang="0">
                    <a:pos x="T0" y="T1"/>
                  </a:cxn>
                  <a:cxn ang="0">
                    <a:pos x="T2" y="T3"/>
                  </a:cxn>
                  <a:cxn ang="0">
                    <a:pos x="T4" y="T5"/>
                  </a:cxn>
                  <a:cxn ang="0">
                    <a:pos x="T6" y="T7"/>
                  </a:cxn>
                  <a:cxn ang="0">
                    <a:pos x="T8" y="T9"/>
                  </a:cxn>
                </a:cxnLst>
                <a:rect l="0" t="0" r="r" b="b"/>
                <a:pathLst>
                  <a:path w="26" h="10">
                    <a:moveTo>
                      <a:pt x="1" y="0"/>
                    </a:moveTo>
                    <a:cubicBezTo>
                      <a:pt x="0" y="4"/>
                      <a:pt x="0" y="4"/>
                      <a:pt x="0" y="4"/>
                    </a:cubicBezTo>
                    <a:cubicBezTo>
                      <a:pt x="8" y="6"/>
                      <a:pt x="17" y="8"/>
                      <a:pt x="26" y="10"/>
                    </a:cubicBezTo>
                    <a:cubicBezTo>
                      <a:pt x="26" y="6"/>
                      <a:pt x="26" y="6"/>
                      <a:pt x="26" y="6"/>
                    </a:cubicBezTo>
                    <a:cubicBezTo>
                      <a:pt x="18" y="4"/>
                      <a:pt x="9" y="2"/>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4" name="Freeform 104"/>
              <p:cNvSpPr>
                <a:spLocks/>
              </p:cNvSpPr>
              <p:nvPr/>
            </p:nvSpPr>
            <p:spPr bwMode="auto">
              <a:xfrm>
                <a:off x="2943" y="1001"/>
                <a:ext cx="61" cy="16"/>
              </a:xfrm>
              <a:custGeom>
                <a:avLst/>
                <a:gdLst>
                  <a:gd name="T0" fmla="*/ 0 w 26"/>
                  <a:gd name="T1" fmla="*/ 0 h 7"/>
                  <a:gd name="T2" fmla="*/ 0 w 26"/>
                  <a:gd name="T3" fmla="*/ 4 h 7"/>
                  <a:gd name="T4" fmla="*/ 26 w 26"/>
                  <a:gd name="T5" fmla="*/ 7 h 7"/>
                  <a:gd name="T6" fmla="*/ 26 w 26"/>
                  <a:gd name="T7" fmla="*/ 3 h 7"/>
                  <a:gd name="T8" fmla="*/ 0 w 26"/>
                  <a:gd name="T9" fmla="*/ 0 h 7"/>
                </a:gdLst>
                <a:ahLst/>
                <a:cxnLst>
                  <a:cxn ang="0">
                    <a:pos x="T0" y="T1"/>
                  </a:cxn>
                  <a:cxn ang="0">
                    <a:pos x="T2" y="T3"/>
                  </a:cxn>
                  <a:cxn ang="0">
                    <a:pos x="T4" y="T5"/>
                  </a:cxn>
                  <a:cxn ang="0">
                    <a:pos x="T6" y="T7"/>
                  </a:cxn>
                  <a:cxn ang="0">
                    <a:pos x="T8" y="T9"/>
                  </a:cxn>
                </a:cxnLst>
                <a:rect l="0" t="0" r="r" b="b"/>
                <a:pathLst>
                  <a:path w="26" h="7">
                    <a:moveTo>
                      <a:pt x="0" y="0"/>
                    </a:moveTo>
                    <a:cubicBezTo>
                      <a:pt x="0" y="4"/>
                      <a:pt x="0" y="4"/>
                      <a:pt x="0" y="4"/>
                    </a:cubicBezTo>
                    <a:cubicBezTo>
                      <a:pt x="8" y="5"/>
                      <a:pt x="17" y="6"/>
                      <a:pt x="26" y="7"/>
                    </a:cubicBezTo>
                    <a:cubicBezTo>
                      <a:pt x="26" y="3"/>
                      <a:pt x="26" y="3"/>
                      <a:pt x="26" y="3"/>
                    </a:cubicBezTo>
                    <a:cubicBezTo>
                      <a:pt x="18" y="2"/>
                      <a:pt x="9"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5" name="Freeform 105"/>
              <p:cNvSpPr>
                <a:spLocks/>
              </p:cNvSpPr>
              <p:nvPr/>
            </p:nvSpPr>
            <p:spPr bwMode="auto">
              <a:xfrm>
                <a:off x="4008" y="2346"/>
                <a:ext cx="17" cy="64"/>
              </a:xfrm>
              <a:custGeom>
                <a:avLst/>
                <a:gdLst>
                  <a:gd name="T0" fmla="*/ 3 w 7"/>
                  <a:gd name="T1" fmla="*/ 0 h 27"/>
                  <a:gd name="T2" fmla="*/ 0 w 7"/>
                  <a:gd name="T3" fmla="*/ 27 h 27"/>
                  <a:gd name="T4" fmla="*/ 4 w 7"/>
                  <a:gd name="T5" fmla="*/ 27 h 27"/>
                  <a:gd name="T6" fmla="*/ 7 w 7"/>
                  <a:gd name="T7" fmla="*/ 0 h 27"/>
                  <a:gd name="T8" fmla="*/ 3 w 7"/>
                  <a:gd name="T9" fmla="*/ 0 h 27"/>
                </a:gdLst>
                <a:ahLst/>
                <a:cxnLst>
                  <a:cxn ang="0">
                    <a:pos x="T0" y="T1"/>
                  </a:cxn>
                  <a:cxn ang="0">
                    <a:pos x="T2" y="T3"/>
                  </a:cxn>
                  <a:cxn ang="0">
                    <a:pos x="T4" y="T5"/>
                  </a:cxn>
                  <a:cxn ang="0">
                    <a:pos x="T6" y="T7"/>
                  </a:cxn>
                  <a:cxn ang="0">
                    <a:pos x="T8" y="T9"/>
                  </a:cxn>
                </a:cxnLst>
                <a:rect l="0" t="0" r="r" b="b"/>
                <a:pathLst>
                  <a:path w="7" h="27">
                    <a:moveTo>
                      <a:pt x="3" y="0"/>
                    </a:moveTo>
                    <a:cubicBezTo>
                      <a:pt x="2" y="9"/>
                      <a:pt x="1" y="18"/>
                      <a:pt x="0" y="27"/>
                    </a:cubicBezTo>
                    <a:cubicBezTo>
                      <a:pt x="4" y="27"/>
                      <a:pt x="4" y="27"/>
                      <a:pt x="4" y="27"/>
                    </a:cubicBezTo>
                    <a:cubicBezTo>
                      <a:pt x="5" y="18"/>
                      <a:pt x="6" y="9"/>
                      <a:pt x="7" y="0"/>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6" name="Freeform 106"/>
              <p:cNvSpPr>
                <a:spLocks/>
              </p:cNvSpPr>
              <p:nvPr/>
            </p:nvSpPr>
            <p:spPr bwMode="auto">
              <a:xfrm>
                <a:off x="4020" y="2213"/>
                <a:ext cx="12" cy="69"/>
              </a:xfrm>
              <a:custGeom>
                <a:avLst/>
                <a:gdLst>
                  <a:gd name="T0" fmla="*/ 5 w 5"/>
                  <a:gd name="T1" fmla="*/ 0 h 29"/>
                  <a:gd name="T2" fmla="*/ 1 w 5"/>
                  <a:gd name="T3" fmla="*/ 0 h 29"/>
                  <a:gd name="T4" fmla="*/ 1 w 5"/>
                  <a:gd name="T5" fmla="*/ 2 h 29"/>
                  <a:gd name="T6" fmla="*/ 0 w 5"/>
                  <a:gd name="T7" fmla="*/ 29 h 29"/>
                  <a:gd name="T8" fmla="*/ 4 w 5"/>
                  <a:gd name="T9" fmla="*/ 29 h 29"/>
                  <a:gd name="T10" fmla="*/ 5 w 5"/>
                  <a:gd name="T11" fmla="*/ 1 h 29"/>
                  <a:gd name="T12" fmla="*/ 5 w 5"/>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5" h="29">
                    <a:moveTo>
                      <a:pt x="5" y="0"/>
                    </a:moveTo>
                    <a:cubicBezTo>
                      <a:pt x="1" y="0"/>
                      <a:pt x="1" y="0"/>
                      <a:pt x="1" y="0"/>
                    </a:cubicBezTo>
                    <a:cubicBezTo>
                      <a:pt x="1" y="2"/>
                      <a:pt x="1" y="2"/>
                      <a:pt x="1" y="2"/>
                    </a:cubicBezTo>
                    <a:cubicBezTo>
                      <a:pt x="1" y="11"/>
                      <a:pt x="1" y="20"/>
                      <a:pt x="0" y="29"/>
                    </a:cubicBezTo>
                    <a:cubicBezTo>
                      <a:pt x="4" y="29"/>
                      <a:pt x="4" y="29"/>
                      <a:pt x="4" y="29"/>
                    </a:cubicBezTo>
                    <a:cubicBezTo>
                      <a:pt x="5" y="20"/>
                      <a:pt x="5" y="11"/>
                      <a:pt x="5" y="1"/>
                    </a:cubicBezTo>
                    <a:cubicBezTo>
                      <a:pt x="5" y="0"/>
                      <a:pt x="5" y="0"/>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7" name="Freeform 107"/>
              <p:cNvSpPr>
                <a:spLocks/>
              </p:cNvSpPr>
              <p:nvPr/>
            </p:nvSpPr>
            <p:spPr bwMode="auto">
              <a:xfrm>
                <a:off x="3866" y="1614"/>
                <a:ext cx="31" cy="43"/>
              </a:xfrm>
              <a:custGeom>
                <a:avLst/>
                <a:gdLst>
                  <a:gd name="T0" fmla="*/ 5 w 13"/>
                  <a:gd name="T1" fmla="*/ 0 h 18"/>
                  <a:gd name="T2" fmla="*/ 0 w 13"/>
                  <a:gd name="T3" fmla="*/ 0 h 18"/>
                  <a:gd name="T4" fmla="*/ 10 w 13"/>
                  <a:gd name="T5" fmla="*/ 18 h 18"/>
                  <a:gd name="T6" fmla="*/ 13 w 13"/>
                  <a:gd name="T7" fmla="*/ 16 h 18"/>
                  <a:gd name="T8" fmla="*/ 5 w 13"/>
                  <a:gd name="T9" fmla="*/ 0 h 18"/>
                </a:gdLst>
                <a:ahLst/>
                <a:cxnLst>
                  <a:cxn ang="0">
                    <a:pos x="T0" y="T1"/>
                  </a:cxn>
                  <a:cxn ang="0">
                    <a:pos x="T2" y="T3"/>
                  </a:cxn>
                  <a:cxn ang="0">
                    <a:pos x="T4" y="T5"/>
                  </a:cxn>
                  <a:cxn ang="0">
                    <a:pos x="T6" y="T7"/>
                  </a:cxn>
                  <a:cxn ang="0">
                    <a:pos x="T8" y="T9"/>
                  </a:cxn>
                </a:cxnLst>
                <a:rect l="0" t="0" r="r" b="b"/>
                <a:pathLst>
                  <a:path w="13" h="18">
                    <a:moveTo>
                      <a:pt x="5" y="0"/>
                    </a:moveTo>
                    <a:cubicBezTo>
                      <a:pt x="0" y="0"/>
                      <a:pt x="0" y="0"/>
                      <a:pt x="0" y="0"/>
                    </a:cubicBezTo>
                    <a:cubicBezTo>
                      <a:pt x="4" y="6"/>
                      <a:pt x="7" y="12"/>
                      <a:pt x="10" y="18"/>
                    </a:cubicBezTo>
                    <a:cubicBezTo>
                      <a:pt x="13" y="16"/>
                      <a:pt x="13" y="16"/>
                      <a:pt x="13" y="16"/>
                    </a:cubicBezTo>
                    <a:cubicBezTo>
                      <a:pt x="11" y="11"/>
                      <a:pt x="8" y="5"/>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8" name="Freeform 108"/>
              <p:cNvSpPr>
                <a:spLocks/>
              </p:cNvSpPr>
              <p:nvPr/>
            </p:nvSpPr>
            <p:spPr bwMode="auto">
              <a:xfrm>
                <a:off x="3620" y="1299"/>
                <a:ext cx="54" cy="50"/>
              </a:xfrm>
              <a:custGeom>
                <a:avLst/>
                <a:gdLst>
                  <a:gd name="T0" fmla="*/ 3 w 23"/>
                  <a:gd name="T1" fmla="*/ 0 h 21"/>
                  <a:gd name="T2" fmla="*/ 0 w 23"/>
                  <a:gd name="T3" fmla="*/ 3 h 21"/>
                  <a:gd name="T4" fmla="*/ 20 w 23"/>
                  <a:gd name="T5" fmla="*/ 21 h 21"/>
                  <a:gd name="T6" fmla="*/ 23 w 23"/>
                  <a:gd name="T7" fmla="*/ 18 h 21"/>
                  <a:gd name="T8" fmla="*/ 3 w 23"/>
                  <a:gd name="T9" fmla="*/ 0 h 21"/>
                </a:gdLst>
                <a:ahLst/>
                <a:cxnLst>
                  <a:cxn ang="0">
                    <a:pos x="T0" y="T1"/>
                  </a:cxn>
                  <a:cxn ang="0">
                    <a:pos x="T2" y="T3"/>
                  </a:cxn>
                  <a:cxn ang="0">
                    <a:pos x="T4" y="T5"/>
                  </a:cxn>
                  <a:cxn ang="0">
                    <a:pos x="T6" y="T7"/>
                  </a:cxn>
                  <a:cxn ang="0">
                    <a:pos x="T8" y="T9"/>
                  </a:cxn>
                </a:cxnLst>
                <a:rect l="0" t="0" r="r" b="b"/>
                <a:pathLst>
                  <a:path w="23" h="21">
                    <a:moveTo>
                      <a:pt x="3" y="0"/>
                    </a:moveTo>
                    <a:cubicBezTo>
                      <a:pt x="0" y="3"/>
                      <a:pt x="0" y="3"/>
                      <a:pt x="0" y="3"/>
                    </a:cubicBezTo>
                    <a:cubicBezTo>
                      <a:pt x="7" y="9"/>
                      <a:pt x="14" y="15"/>
                      <a:pt x="20" y="21"/>
                    </a:cubicBezTo>
                    <a:cubicBezTo>
                      <a:pt x="23" y="18"/>
                      <a:pt x="23" y="18"/>
                      <a:pt x="23" y="18"/>
                    </a:cubicBezTo>
                    <a:cubicBezTo>
                      <a:pt x="16" y="12"/>
                      <a:pt x="10" y="6"/>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9" name="Freeform 109"/>
              <p:cNvSpPr>
                <a:spLocks/>
              </p:cNvSpPr>
              <p:nvPr/>
            </p:nvSpPr>
            <p:spPr bwMode="auto">
              <a:xfrm>
                <a:off x="3710" y="1389"/>
                <a:ext cx="50" cy="55"/>
              </a:xfrm>
              <a:custGeom>
                <a:avLst/>
                <a:gdLst>
                  <a:gd name="T0" fmla="*/ 3 w 21"/>
                  <a:gd name="T1" fmla="*/ 0 h 23"/>
                  <a:gd name="T2" fmla="*/ 0 w 21"/>
                  <a:gd name="T3" fmla="*/ 2 h 23"/>
                  <a:gd name="T4" fmla="*/ 18 w 21"/>
                  <a:gd name="T5" fmla="*/ 23 h 23"/>
                  <a:gd name="T6" fmla="*/ 21 w 21"/>
                  <a:gd name="T7" fmla="*/ 20 h 23"/>
                  <a:gd name="T8" fmla="*/ 3 w 21"/>
                  <a:gd name="T9" fmla="*/ 0 h 23"/>
                </a:gdLst>
                <a:ahLst/>
                <a:cxnLst>
                  <a:cxn ang="0">
                    <a:pos x="T0" y="T1"/>
                  </a:cxn>
                  <a:cxn ang="0">
                    <a:pos x="T2" y="T3"/>
                  </a:cxn>
                  <a:cxn ang="0">
                    <a:pos x="T4" y="T5"/>
                  </a:cxn>
                  <a:cxn ang="0">
                    <a:pos x="T6" y="T7"/>
                  </a:cxn>
                  <a:cxn ang="0">
                    <a:pos x="T8" y="T9"/>
                  </a:cxn>
                </a:cxnLst>
                <a:rect l="0" t="0" r="r" b="b"/>
                <a:pathLst>
                  <a:path w="21" h="23">
                    <a:moveTo>
                      <a:pt x="3" y="0"/>
                    </a:moveTo>
                    <a:cubicBezTo>
                      <a:pt x="0" y="2"/>
                      <a:pt x="0" y="2"/>
                      <a:pt x="0" y="2"/>
                    </a:cubicBezTo>
                    <a:cubicBezTo>
                      <a:pt x="6" y="9"/>
                      <a:pt x="12" y="16"/>
                      <a:pt x="18" y="23"/>
                    </a:cubicBezTo>
                    <a:cubicBezTo>
                      <a:pt x="21" y="20"/>
                      <a:pt x="21" y="20"/>
                      <a:pt x="21" y="20"/>
                    </a:cubicBezTo>
                    <a:cubicBezTo>
                      <a:pt x="15" y="13"/>
                      <a:pt x="9" y="6"/>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0" name="Freeform 110"/>
              <p:cNvSpPr>
                <a:spLocks/>
              </p:cNvSpPr>
              <p:nvPr/>
            </p:nvSpPr>
            <p:spPr bwMode="auto">
              <a:xfrm>
                <a:off x="3918" y="1711"/>
                <a:ext cx="31" cy="62"/>
              </a:xfrm>
              <a:custGeom>
                <a:avLst/>
                <a:gdLst>
                  <a:gd name="T0" fmla="*/ 3 w 13"/>
                  <a:gd name="T1" fmla="*/ 0 h 26"/>
                  <a:gd name="T2" fmla="*/ 0 w 13"/>
                  <a:gd name="T3" fmla="*/ 1 h 26"/>
                  <a:gd name="T4" fmla="*/ 10 w 13"/>
                  <a:gd name="T5" fmla="*/ 26 h 26"/>
                  <a:gd name="T6" fmla="*/ 13 w 13"/>
                  <a:gd name="T7" fmla="*/ 25 h 26"/>
                  <a:gd name="T8" fmla="*/ 3 w 13"/>
                  <a:gd name="T9" fmla="*/ 0 h 26"/>
                </a:gdLst>
                <a:ahLst/>
                <a:cxnLst>
                  <a:cxn ang="0">
                    <a:pos x="T0" y="T1"/>
                  </a:cxn>
                  <a:cxn ang="0">
                    <a:pos x="T2" y="T3"/>
                  </a:cxn>
                  <a:cxn ang="0">
                    <a:pos x="T4" y="T5"/>
                  </a:cxn>
                  <a:cxn ang="0">
                    <a:pos x="T6" y="T7"/>
                  </a:cxn>
                  <a:cxn ang="0">
                    <a:pos x="T8" y="T9"/>
                  </a:cxn>
                </a:cxnLst>
                <a:rect l="0" t="0" r="r" b="b"/>
                <a:pathLst>
                  <a:path w="13" h="26">
                    <a:moveTo>
                      <a:pt x="3" y="0"/>
                    </a:moveTo>
                    <a:cubicBezTo>
                      <a:pt x="0" y="1"/>
                      <a:pt x="0" y="1"/>
                      <a:pt x="0" y="1"/>
                    </a:cubicBezTo>
                    <a:cubicBezTo>
                      <a:pt x="3" y="10"/>
                      <a:pt x="7" y="18"/>
                      <a:pt x="10" y="26"/>
                    </a:cubicBezTo>
                    <a:cubicBezTo>
                      <a:pt x="13" y="25"/>
                      <a:pt x="13" y="25"/>
                      <a:pt x="13" y="25"/>
                    </a:cubicBezTo>
                    <a:cubicBezTo>
                      <a:pt x="10" y="17"/>
                      <a:pt x="7" y="8"/>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1" name="Freeform 111"/>
              <p:cNvSpPr>
                <a:spLocks/>
              </p:cNvSpPr>
              <p:nvPr/>
            </p:nvSpPr>
            <p:spPr bwMode="auto">
              <a:xfrm>
                <a:off x="4015" y="2086"/>
                <a:ext cx="15" cy="64"/>
              </a:xfrm>
              <a:custGeom>
                <a:avLst/>
                <a:gdLst>
                  <a:gd name="T0" fmla="*/ 4 w 6"/>
                  <a:gd name="T1" fmla="*/ 0 h 27"/>
                  <a:gd name="T2" fmla="*/ 0 w 6"/>
                  <a:gd name="T3" fmla="*/ 0 h 27"/>
                  <a:gd name="T4" fmla="*/ 2 w 6"/>
                  <a:gd name="T5" fmla="*/ 27 h 27"/>
                  <a:gd name="T6" fmla="*/ 6 w 6"/>
                  <a:gd name="T7" fmla="*/ 27 h 27"/>
                  <a:gd name="T8" fmla="*/ 4 w 6"/>
                  <a:gd name="T9" fmla="*/ 0 h 27"/>
                </a:gdLst>
                <a:ahLst/>
                <a:cxnLst>
                  <a:cxn ang="0">
                    <a:pos x="T0" y="T1"/>
                  </a:cxn>
                  <a:cxn ang="0">
                    <a:pos x="T2" y="T3"/>
                  </a:cxn>
                  <a:cxn ang="0">
                    <a:pos x="T4" y="T5"/>
                  </a:cxn>
                  <a:cxn ang="0">
                    <a:pos x="T6" y="T7"/>
                  </a:cxn>
                  <a:cxn ang="0">
                    <a:pos x="T8" y="T9"/>
                  </a:cxn>
                </a:cxnLst>
                <a:rect l="0" t="0" r="r" b="b"/>
                <a:pathLst>
                  <a:path w="6" h="27">
                    <a:moveTo>
                      <a:pt x="4" y="0"/>
                    </a:moveTo>
                    <a:cubicBezTo>
                      <a:pt x="0" y="0"/>
                      <a:pt x="0" y="0"/>
                      <a:pt x="0" y="0"/>
                    </a:cubicBezTo>
                    <a:cubicBezTo>
                      <a:pt x="1" y="9"/>
                      <a:pt x="2" y="18"/>
                      <a:pt x="2" y="27"/>
                    </a:cubicBezTo>
                    <a:cubicBezTo>
                      <a:pt x="6" y="27"/>
                      <a:pt x="6" y="27"/>
                      <a:pt x="6" y="27"/>
                    </a:cubicBezTo>
                    <a:cubicBezTo>
                      <a:pt x="6" y="18"/>
                      <a:pt x="5" y="9"/>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2" name="Freeform 112"/>
              <p:cNvSpPr>
                <a:spLocks/>
              </p:cNvSpPr>
              <p:nvPr/>
            </p:nvSpPr>
            <p:spPr bwMode="auto">
              <a:xfrm>
                <a:off x="1683" y="1960"/>
                <a:ext cx="21" cy="66"/>
              </a:xfrm>
              <a:custGeom>
                <a:avLst/>
                <a:gdLst>
                  <a:gd name="T0" fmla="*/ 5 w 9"/>
                  <a:gd name="T1" fmla="*/ 0 h 28"/>
                  <a:gd name="T2" fmla="*/ 0 w 9"/>
                  <a:gd name="T3" fmla="*/ 27 h 28"/>
                  <a:gd name="T4" fmla="*/ 4 w 9"/>
                  <a:gd name="T5" fmla="*/ 28 h 28"/>
                  <a:gd name="T6" fmla="*/ 9 w 9"/>
                  <a:gd name="T7" fmla="*/ 1 h 28"/>
                  <a:gd name="T8" fmla="*/ 5 w 9"/>
                  <a:gd name="T9" fmla="*/ 0 h 28"/>
                </a:gdLst>
                <a:ahLst/>
                <a:cxnLst>
                  <a:cxn ang="0">
                    <a:pos x="T0" y="T1"/>
                  </a:cxn>
                  <a:cxn ang="0">
                    <a:pos x="T2" y="T3"/>
                  </a:cxn>
                  <a:cxn ang="0">
                    <a:pos x="T4" y="T5"/>
                  </a:cxn>
                  <a:cxn ang="0">
                    <a:pos x="T6" y="T7"/>
                  </a:cxn>
                  <a:cxn ang="0">
                    <a:pos x="T8" y="T9"/>
                  </a:cxn>
                </a:cxnLst>
                <a:rect l="0" t="0" r="r" b="b"/>
                <a:pathLst>
                  <a:path w="9" h="28">
                    <a:moveTo>
                      <a:pt x="5" y="0"/>
                    </a:moveTo>
                    <a:cubicBezTo>
                      <a:pt x="3" y="9"/>
                      <a:pt x="1" y="18"/>
                      <a:pt x="0" y="27"/>
                    </a:cubicBezTo>
                    <a:cubicBezTo>
                      <a:pt x="4" y="28"/>
                      <a:pt x="4" y="28"/>
                      <a:pt x="4" y="28"/>
                    </a:cubicBezTo>
                    <a:cubicBezTo>
                      <a:pt x="5" y="19"/>
                      <a:pt x="7" y="10"/>
                      <a:pt x="9" y="1"/>
                    </a:cubicBezTo>
                    <a:cubicBezTo>
                      <a:pt x="5" y="0"/>
                      <a:pt x="5" y="0"/>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3" name="Freeform 113"/>
              <p:cNvSpPr>
                <a:spLocks/>
              </p:cNvSpPr>
              <p:nvPr/>
            </p:nvSpPr>
            <p:spPr bwMode="auto">
              <a:xfrm>
                <a:off x="1801" y="1600"/>
                <a:ext cx="38" cy="59"/>
              </a:xfrm>
              <a:custGeom>
                <a:avLst/>
                <a:gdLst>
                  <a:gd name="T0" fmla="*/ 13 w 16"/>
                  <a:gd name="T1" fmla="*/ 0 h 25"/>
                  <a:gd name="T2" fmla="*/ 0 w 16"/>
                  <a:gd name="T3" fmla="*/ 24 h 25"/>
                  <a:gd name="T4" fmla="*/ 3 w 16"/>
                  <a:gd name="T5" fmla="*/ 25 h 25"/>
                  <a:gd name="T6" fmla="*/ 16 w 16"/>
                  <a:gd name="T7" fmla="*/ 2 h 25"/>
                  <a:gd name="T8" fmla="*/ 13 w 16"/>
                  <a:gd name="T9" fmla="*/ 0 h 25"/>
                </a:gdLst>
                <a:ahLst/>
                <a:cxnLst>
                  <a:cxn ang="0">
                    <a:pos x="T0" y="T1"/>
                  </a:cxn>
                  <a:cxn ang="0">
                    <a:pos x="T2" y="T3"/>
                  </a:cxn>
                  <a:cxn ang="0">
                    <a:pos x="T4" y="T5"/>
                  </a:cxn>
                  <a:cxn ang="0">
                    <a:pos x="T6" y="T7"/>
                  </a:cxn>
                  <a:cxn ang="0">
                    <a:pos x="T8" y="T9"/>
                  </a:cxn>
                </a:cxnLst>
                <a:rect l="0" t="0" r="r" b="b"/>
                <a:pathLst>
                  <a:path w="16" h="25">
                    <a:moveTo>
                      <a:pt x="13" y="0"/>
                    </a:moveTo>
                    <a:cubicBezTo>
                      <a:pt x="8" y="7"/>
                      <a:pt x="4" y="16"/>
                      <a:pt x="0" y="24"/>
                    </a:cubicBezTo>
                    <a:cubicBezTo>
                      <a:pt x="3" y="25"/>
                      <a:pt x="3" y="25"/>
                      <a:pt x="3" y="25"/>
                    </a:cubicBezTo>
                    <a:cubicBezTo>
                      <a:pt x="7" y="17"/>
                      <a:pt x="11" y="9"/>
                      <a:pt x="16" y="2"/>
                    </a:cubicBezTo>
                    <a:cubicBezTo>
                      <a:pt x="13" y="0"/>
                      <a:pt x="13" y="0"/>
                      <a:pt x="1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4" name="Freeform 114"/>
              <p:cNvSpPr>
                <a:spLocks/>
              </p:cNvSpPr>
              <p:nvPr/>
            </p:nvSpPr>
            <p:spPr bwMode="auto">
              <a:xfrm>
                <a:off x="1749" y="1714"/>
                <a:ext cx="33" cy="64"/>
              </a:xfrm>
              <a:custGeom>
                <a:avLst/>
                <a:gdLst>
                  <a:gd name="T0" fmla="*/ 10 w 14"/>
                  <a:gd name="T1" fmla="*/ 0 h 27"/>
                  <a:gd name="T2" fmla="*/ 0 w 14"/>
                  <a:gd name="T3" fmla="*/ 26 h 27"/>
                  <a:gd name="T4" fmla="*/ 3 w 14"/>
                  <a:gd name="T5" fmla="*/ 27 h 27"/>
                  <a:gd name="T6" fmla="*/ 14 w 14"/>
                  <a:gd name="T7" fmla="*/ 2 h 27"/>
                  <a:gd name="T8" fmla="*/ 10 w 14"/>
                  <a:gd name="T9" fmla="*/ 0 h 27"/>
                </a:gdLst>
                <a:ahLst/>
                <a:cxnLst>
                  <a:cxn ang="0">
                    <a:pos x="T0" y="T1"/>
                  </a:cxn>
                  <a:cxn ang="0">
                    <a:pos x="T2" y="T3"/>
                  </a:cxn>
                  <a:cxn ang="0">
                    <a:pos x="T4" y="T5"/>
                  </a:cxn>
                  <a:cxn ang="0">
                    <a:pos x="T6" y="T7"/>
                  </a:cxn>
                  <a:cxn ang="0">
                    <a:pos x="T8" y="T9"/>
                  </a:cxn>
                </a:cxnLst>
                <a:rect l="0" t="0" r="r" b="b"/>
                <a:pathLst>
                  <a:path w="14" h="27">
                    <a:moveTo>
                      <a:pt x="10" y="0"/>
                    </a:moveTo>
                    <a:cubicBezTo>
                      <a:pt x="6" y="9"/>
                      <a:pt x="3" y="17"/>
                      <a:pt x="0" y="26"/>
                    </a:cubicBezTo>
                    <a:cubicBezTo>
                      <a:pt x="3" y="27"/>
                      <a:pt x="3" y="27"/>
                      <a:pt x="3" y="27"/>
                    </a:cubicBezTo>
                    <a:cubicBezTo>
                      <a:pt x="6" y="19"/>
                      <a:pt x="10" y="10"/>
                      <a:pt x="14" y="2"/>
                    </a:cubicBezTo>
                    <a:cubicBezTo>
                      <a:pt x="10" y="0"/>
                      <a:pt x="10" y="0"/>
                      <a:pt x="1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5" name="Freeform 115"/>
              <p:cNvSpPr>
                <a:spLocks/>
              </p:cNvSpPr>
              <p:nvPr/>
            </p:nvSpPr>
            <p:spPr bwMode="auto">
              <a:xfrm>
                <a:off x="1709" y="1834"/>
                <a:ext cx="26" cy="67"/>
              </a:xfrm>
              <a:custGeom>
                <a:avLst/>
                <a:gdLst>
                  <a:gd name="T0" fmla="*/ 8 w 11"/>
                  <a:gd name="T1" fmla="*/ 0 h 28"/>
                  <a:gd name="T2" fmla="*/ 0 w 11"/>
                  <a:gd name="T3" fmla="*/ 27 h 28"/>
                  <a:gd name="T4" fmla="*/ 4 w 11"/>
                  <a:gd name="T5" fmla="*/ 28 h 28"/>
                  <a:gd name="T6" fmla="*/ 11 w 11"/>
                  <a:gd name="T7" fmla="*/ 2 h 28"/>
                  <a:gd name="T8" fmla="*/ 8 w 11"/>
                  <a:gd name="T9" fmla="*/ 0 h 28"/>
                </a:gdLst>
                <a:ahLst/>
                <a:cxnLst>
                  <a:cxn ang="0">
                    <a:pos x="T0" y="T1"/>
                  </a:cxn>
                  <a:cxn ang="0">
                    <a:pos x="T2" y="T3"/>
                  </a:cxn>
                  <a:cxn ang="0">
                    <a:pos x="T4" y="T5"/>
                  </a:cxn>
                  <a:cxn ang="0">
                    <a:pos x="T6" y="T7"/>
                  </a:cxn>
                  <a:cxn ang="0">
                    <a:pos x="T8" y="T9"/>
                  </a:cxn>
                </a:cxnLst>
                <a:rect l="0" t="0" r="r" b="b"/>
                <a:pathLst>
                  <a:path w="11" h="28">
                    <a:moveTo>
                      <a:pt x="8" y="0"/>
                    </a:moveTo>
                    <a:cubicBezTo>
                      <a:pt x="5" y="9"/>
                      <a:pt x="2" y="18"/>
                      <a:pt x="0" y="27"/>
                    </a:cubicBezTo>
                    <a:cubicBezTo>
                      <a:pt x="4" y="28"/>
                      <a:pt x="4" y="28"/>
                      <a:pt x="4" y="28"/>
                    </a:cubicBezTo>
                    <a:cubicBezTo>
                      <a:pt x="6" y="19"/>
                      <a:pt x="9" y="10"/>
                      <a:pt x="11" y="2"/>
                    </a:cubicBezTo>
                    <a:cubicBezTo>
                      <a:pt x="8" y="0"/>
                      <a:pt x="8" y="0"/>
                      <a:pt x="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6" name="Freeform 116"/>
              <p:cNvSpPr>
                <a:spLocks/>
              </p:cNvSpPr>
              <p:nvPr/>
            </p:nvSpPr>
            <p:spPr bwMode="auto">
              <a:xfrm>
                <a:off x="1865" y="1491"/>
                <a:ext cx="43" cy="59"/>
              </a:xfrm>
              <a:custGeom>
                <a:avLst/>
                <a:gdLst>
                  <a:gd name="T0" fmla="*/ 15 w 18"/>
                  <a:gd name="T1" fmla="*/ 0 h 25"/>
                  <a:gd name="T2" fmla="*/ 0 w 18"/>
                  <a:gd name="T3" fmla="*/ 22 h 25"/>
                  <a:gd name="T4" fmla="*/ 3 w 18"/>
                  <a:gd name="T5" fmla="*/ 25 h 25"/>
                  <a:gd name="T6" fmla="*/ 18 w 18"/>
                  <a:gd name="T7" fmla="*/ 2 h 25"/>
                  <a:gd name="T8" fmla="*/ 15 w 18"/>
                  <a:gd name="T9" fmla="*/ 0 h 25"/>
                </a:gdLst>
                <a:ahLst/>
                <a:cxnLst>
                  <a:cxn ang="0">
                    <a:pos x="T0" y="T1"/>
                  </a:cxn>
                  <a:cxn ang="0">
                    <a:pos x="T2" y="T3"/>
                  </a:cxn>
                  <a:cxn ang="0">
                    <a:pos x="T4" y="T5"/>
                  </a:cxn>
                  <a:cxn ang="0">
                    <a:pos x="T6" y="T7"/>
                  </a:cxn>
                  <a:cxn ang="0">
                    <a:pos x="T8" y="T9"/>
                  </a:cxn>
                </a:cxnLst>
                <a:rect l="0" t="0" r="r" b="b"/>
                <a:pathLst>
                  <a:path w="18" h="25">
                    <a:moveTo>
                      <a:pt x="15" y="0"/>
                    </a:moveTo>
                    <a:cubicBezTo>
                      <a:pt x="10" y="7"/>
                      <a:pt x="5" y="15"/>
                      <a:pt x="0" y="22"/>
                    </a:cubicBezTo>
                    <a:cubicBezTo>
                      <a:pt x="3" y="25"/>
                      <a:pt x="3" y="25"/>
                      <a:pt x="3" y="25"/>
                    </a:cubicBezTo>
                    <a:cubicBezTo>
                      <a:pt x="8" y="17"/>
                      <a:pt x="13" y="10"/>
                      <a:pt x="18" y="2"/>
                    </a:cubicBezTo>
                    <a:cubicBezTo>
                      <a:pt x="15" y="0"/>
                      <a:pt x="15" y="0"/>
                      <a:pt x="1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7" name="Freeform 117"/>
              <p:cNvSpPr>
                <a:spLocks/>
              </p:cNvSpPr>
              <p:nvPr/>
            </p:nvSpPr>
            <p:spPr bwMode="auto">
              <a:xfrm>
                <a:off x="1676" y="2346"/>
                <a:ext cx="16" cy="66"/>
              </a:xfrm>
              <a:custGeom>
                <a:avLst/>
                <a:gdLst>
                  <a:gd name="T0" fmla="*/ 3 w 7"/>
                  <a:gd name="T1" fmla="*/ 0 h 28"/>
                  <a:gd name="T2" fmla="*/ 0 w 7"/>
                  <a:gd name="T3" fmla="*/ 1 h 28"/>
                  <a:gd name="T4" fmla="*/ 3 w 7"/>
                  <a:gd name="T5" fmla="*/ 28 h 28"/>
                  <a:gd name="T6" fmla="*/ 7 w 7"/>
                  <a:gd name="T7" fmla="*/ 27 h 28"/>
                  <a:gd name="T8" fmla="*/ 3 w 7"/>
                  <a:gd name="T9" fmla="*/ 0 h 28"/>
                </a:gdLst>
                <a:ahLst/>
                <a:cxnLst>
                  <a:cxn ang="0">
                    <a:pos x="T0" y="T1"/>
                  </a:cxn>
                  <a:cxn ang="0">
                    <a:pos x="T2" y="T3"/>
                  </a:cxn>
                  <a:cxn ang="0">
                    <a:pos x="T4" y="T5"/>
                  </a:cxn>
                  <a:cxn ang="0">
                    <a:pos x="T6" y="T7"/>
                  </a:cxn>
                  <a:cxn ang="0">
                    <a:pos x="T8" y="T9"/>
                  </a:cxn>
                </a:cxnLst>
                <a:rect l="0" t="0" r="r" b="b"/>
                <a:pathLst>
                  <a:path w="7" h="28">
                    <a:moveTo>
                      <a:pt x="3" y="0"/>
                    </a:moveTo>
                    <a:cubicBezTo>
                      <a:pt x="0" y="1"/>
                      <a:pt x="0" y="1"/>
                      <a:pt x="0" y="1"/>
                    </a:cubicBezTo>
                    <a:cubicBezTo>
                      <a:pt x="1" y="10"/>
                      <a:pt x="2" y="19"/>
                      <a:pt x="3" y="28"/>
                    </a:cubicBezTo>
                    <a:cubicBezTo>
                      <a:pt x="7" y="27"/>
                      <a:pt x="7" y="27"/>
                      <a:pt x="7" y="27"/>
                    </a:cubicBezTo>
                    <a:cubicBezTo>
                      <a:pt x="6" y="18"/>
                      <a:pt x="4" y="9"/>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8" name="Freeform 118"/>
              <p:cNvSpPr>
                <a:spLocks/>
              </p:cNvSpPr>
              <p:nvPr/>
            </p:nvSpPr>
            <p:spPr bwMode="auto">
              <a:xfrm>
                <a:off x="1695" y="2474"/>
                <a:ext cx="24" cy="64"/>
              </a:xfrm>
              <a:custGeom>
                <a:avLst/>
                <a:gdLst>
                  <a:gd name="T0" fmla="*/ 4 w 10"/>
                  <a:gd name="T1" fmla="*/ 0 h 27"/>
                  <a:gd name="T2" fmla="*/ 0 w 10"/>
                  <a:gd name="T3" fmla="*/ 1 h 27"/>
                  <a:gd name="T4" fmla="*/ 6 w 10"/>
                  <a:gd name="T5" fmla="*/ 27 h 27"/>
                  <a:gd name="T6" fmla="*/ 10 w 10"/>
                  <a:gd name="T7" fmla="*/ 26 h 27"/>
                  <a:gd name="T8" fmla="*/ 4 w 10"/>
                  <a:gd name="T9" fmla="*/ 0 h 27"/>
                </a:gdLst>
                <a:ahLst/>
                <a:cxnLst>
                  <a:cxn ang="0">
                    <a:pos x="T0" y="T1"/>
                  </a:cxn>
                  <a:cxn ang="0">
                    <a:pos x="T2" y="T3"/>
                  </a:cxn>
                  <a:cxn ang="0">
                    <a:pos x="T4" y="T5"/>
                  </a:cxn>
                  <a:cxn ang="0">
                    <a:pos x="T6" y="T7"/>
                  </a:cxn>
                  <a:cxn ang="0">
                    <a:pos x="T8" y="T9"/>
                  </a:cxn>
                </a:cxnLst>
                <a:rect l="0" t="0" r="r" b="b"/>
                <a:pathLst>
                  <a:path w="10" h="27">
                    <a:moveTo>
                      <a:pt x="4" y="0"/>
                    </a:moveTo>
                    <a:cubicBezTo>
                      <a:pt x="0" y="1"/>
                      <a:pt x="0" y="1"/>
                      <a:pt x="0" y="1"/>
                    </a:cubicBezTo>
                    <a:cubicBezTo>
                      <a:pt x="2" y="10"/>
                      <a:pt x="4" y="19"/>
                      <a:pt x="6" y="27"/>
                    </a:cubicBezTo>
                    <a:cubicBezTo>
                      <a:pt x="10" y="26"/>
                      <a:pt x="10" y="26"/>
                      <a:pt x="10" y="26"/>
                    </a:cubicBezTo>
                    <a:cubicBezTo>
                      <a:pt x="8" y="18"/>
                      <a:pt x="6" y="9"/>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9" name="Freeform 119"/>
              <p:cNvSpPr>
                <a:spLocks/>
              </p:cNvSpPr>
              <p:nvPr/>
            </p:nvSpPr>
            <p:spPr bwMode="auto">
              <a:xfrm>
                <a:off x="1939" y="1396"/>
                <a:ext cx="49" cy="50"/>
              </a:xfrm>
              <a:custGeom>
                <a:avLst/>
                <a:gdLst>
                  <a:gd name="T0" fmla="*/ 20 w 21"/>
                  <a:gd name="T1" fmla="*/ 0 h 21"/>
                  <a:gd name="T2" fmla="*/ 16 w 21"/>
                  <a:gd name="T3" fmla="*/ 0 h 21"/>
                  <a:gd name="T4" fmla="*/ 0 w 21"/>
                  <a:gd name="T5" fmla="*/ 18 h 21"/>
                  <a:gd name="T6" fmla="*/ 3 w 21"/>
                  <a:gd name="T7" fmla="*/ 21 h 21"/>
                  <a:gd name="T8" fmla="*/ 21 w 21"/>
                  <a:gd name="T9" fmla="*/ 0 h 21"/>
                  <a:gd name="T10" fmla="*/ 20 w 21"/>
                  <a:gd name="T11" fmla="*/ 0 h 21"/>
                </a:gdLst>
                <a:ahLst/>
                <a:cxnLst>
                  <a:cxn ang="0">
                    <a:pos x="T0" y="T1"/>
                  </a:cxn>
                  <a:cxn ang="0">
                    <a:pos x="T2" y="T3"/>
                  </a:cxn>
                  <a:cxn ang="0">
                    <a:pos x="T4" y="T5"/>
                  </a:cxn>
                  <a:cxn ang="0">
                    <a:pos x="T6" y="T7"/>
                  </a:cxn>
                  <a:cxn ang="0">
                    <a:pos x="T8" y="T9"/>
                  </a:cxn>
                  <a:cxn ang="0">
                    <a:pos x="T10" y="T11"/>
                  </a:cxn>
                </a:cxnLst>
                <a:rect l="0" t="0" r="r" b="b"/>
                <a:pathLst>
                  <a:path w="21" h="21">
                    <a:moveTo>
                      <a:pt x="20" y="0"/>
                    </a:moveTo>
                    <a:cubicBezTo>
                      <a:pt x="16" y="0"/>
                      <a:pt x="16" y="0"/>
                      <a:pt x="16" y="0"/>
                    </a:cubicBezTo>
                    <a:cubicBezTo>
                      <a:pt x="10" y="6"/>
                      <a:pt x="5" y="12"/>
                      <a:pt x="0" y="18"/>
                    </a:cubicBezTo>
                    <a:cubicBezTo>
                      <a:pt x="3" y="21"/>
                      <a:pt x="3" y="21"/>
                      <a:pt x="3" y="21"/>
                    </a:cubicBezTo>
                    <a:cubicBezTo>
                      <a:pt x="9" y="14"/>
                      <a:pt x="15" y="7"/>
                      <a:pt x="21" y="0"/>
                    </a:cubicBezTo>
                    <a:cubicBezTo>
                      <a:pt x="20" y="0"/>
                      <a:pt x="20" y="0"/>
                      <a:pt x="2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0" name="Freeform 120"/>
              <p:cNvSpPr>
                <a:spLocks/>
              </p:cNvSpPr>
              <p:nvPr/>
            </p:nvSpPr>
            <p:spPr bwMode="auto">
              <a:xfrm>
                <a:off x="1669" y="2218"/>
                <a:ext cx="9" cy="64"/>
              </a:xfrm>
              <a:custGeom>
                <a:avLst/>
                <a:gdLst>
                  <a:gd name="T0" fmla="*/ 4 w 4"/>
                  <a:gd name="T1" fmla="*/ 0 h 27"/>
                  <a:gd name="T2" fmla="*/ 0 w 4"/>
                  <a:gd name="T3" fmla="*/ 0 h 27"/>
                  <a:gd name="T4" fmla="*/ 1 w 4"/>
                  <a:gd name="T5" fmla="*/ 27 h 27"/>
                  <a:gd name="T6" fmla="*/ 4 w 4"/>
                  <a:gd name="T7" fmla="*/ 27 h 27"/>
                  <a:gd name="T8" fmla="*/ 4 w 4"/>
                  <a:gd name="T9" fmla="*/ 0 h 27"/>
                </a:gdLst>
                <a:ahLst/>
                <a:cxnLst>
                  <a:cxn ang="0">
                    <a:pos x="T0" y="T1"/>
                  </a:cxn>
                  <a:cxn ang="0">
                    <a:pos x="T2" y="T3"/>
                  </a:cxn>
                  <a:cxn ang="0">
                    <a:pos x="T4" y="T5"/>
                  </a:cxn>
                  <a:cxn ang="0">
                    <a:pos x="T6" y="T7"/>
                  </a:cxn>
                  <a:cxn ang="0">
                    <a:pos x="T8" y="T9"/>
                  </a:cxn>
                </a:cxnLst>
                <a:rect l="0" t="0" r="r" b="b"/>
                <a:pathLst>
                  <a:path w="4" h="27">
                    <a:moveTo>
                      <a:pt x="4" y="0"/>
                    </a:moveTo>
                    <a:cubicBezTo>
                      <a:pt x="0" y="0"/>
                      <a:pt x="0" y="0"/>
                      <a:pt x="0" y="0"/>
                    </a:cubicBezTo>
                    <a:cubicBezTo>
                      <a:pt x="0" y="9"/>
                      <a:pt x="0" y="18"/>
                      <a:pt x="1" y="27"/>
                    </a:cubicBezTo>
                    <a:cubicBezTo>
                      <a:pt x="4" y="27"/>
                      <a:pt x="4" y="27"/>
                      <a:pt x="4" y="27"/>
                    </a:cubicBezTo>
                    <a:cubicBezTo>
                      <a:pt x="4" y="18"/>
                      <a:pt x="4" y="9"/>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1" name="Freeform 121"/>
              <p:cNvSpPr>
                <a:spLocks/>
              </p:cNvSpPr>
              <p:nvPr/>
            </p:nvSpPr>
            <p:spPr bwMode="auto">
              <a:xfrm>
                <a:off x="1669" y="2088"/>
                <a:ext cx="14" cy="66"/>
              </a:xfrm>
              <a:custGeom>
                <a:avLst/>
                <a:gdLst>
                  <a:gd name="T0" fmla="*/ 3 w 6"/>
                  <a:gd name="T1" fmla="*/ 0 h 28"/>
                  <a:gd name="T2" fmla="*/ 0 w 6"/>
                  <a:gd name="T3" fmla="*/ 28 h 28"/>
                  <a:gd name="T4" fmla="*/ 4 w 6"/>
                  <a:gd name="T5" fmla="*/ 28 h 28"/>
                  <a:gd name="T6" fmla="*/ 6 w 6"/>
                  <a:gd name="T7" fmla="*/ 1 h 28"/>
                  <a:gd name="T8" fmla="*/ 3 w 6"/>
                  <a:gd name="T9" fmla="*/ 0 h 28"/>
                </a:gdLst>
                <a:ahLst/>
                <a:cxnLst>
                  <a:cxn ang="0">
                    <a:pos x="T0" y="T1"/>
                  </a:cxn>
                  <a:cxn ang="0">
                    <a:pos x="T2" y="T3"/>
                  </a:cxn>
                  <a:cxn ang="0">
                    <a:pos x="T4" y="T5"/>
                  </a:cxn>
                  <a:cxn ang="0">
                    <a:pos x="T6" y="T7"/>
                  </a:cxn>
                  <a:cxn ang="0">
                    <a:pos x="T8" y="T9"/>
                  </a:cxn>
                </a:cxnLst>
                <a:rect l="0" t="0" r="r" b="b"/>
                <a:pathLst>
                  <a:path w="6" h="28">
                    <a:moveTo>
                      <a:pt x="3" y="0"/>
                    </a:moveTo>
                    <a:cubicBezTo>
                      <a:pt x="2" y="9"/>
                      <a:pt x="1" y="19"/>
                      <a:pt x="0" y="28"/>
                    </a:cubicBezTo>
                    <a:cubicBezTo>
                      <a:pt x="4" y="28"/>
                      <a:pt x="4" y="28"/>
                      <a:pt x="4" y="28"/>
                    </a:cubicBezTo>
                    <a:cubicBezTo>
                      <a:pt x="5" y="19"/>
                      <a:pt x="5" y="10"/>
                      <a:pt x="6"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2" name="Freeform 122"/>
              <p:cNvSpPr>
                <a:spLocks/>
              </p:cNvSpPr>
              <p:nvPr/>
            </p:nvSpPr>
            <p:spPr bwMode="auto">
              <a:xfrm>
                <a:off x="2043" y="1299"/>
                <a:ext cx="33" cy="40"/>
              </a:xfrm>
              <a:custGeom>
                <a:avLst/>
                <a:gdLst>
                  <a:gd name="T0" fmla="*/ 12 w 14"/>
                  <a:gd name="T1" fmla="*/ 0 h 17"/>
                  <a:gd name="T2" fmla="*/ 0 w 14"/>
                  <a:gd name="T3" fmla="*/ 11 h 17"/>
                  <a:gd name="T4" fmla="*/ 0 w 14"/>
                  <a:gd name="T5" fmla="*/ 17 h 17"/>
                  <a:gd name="T6" fmla="*/ 14 w 14"/>
                  <a:gd name="T7" fmla="*/ 3 h 17"/>
                  <a:gd name="T8" fmla="*/ 12 w 14"/>
                  <a:gd name="T9" fmla="*/ 0 h 17"/>
                </a:gdLst>
                <a:ahLst/>
                <a:cxnLst>
                  <a:cxn ang="0">
                    <a:pos x="T0" y="T1"/>
                  </a:cxn>
                  <a:cxn ang="0">
                    <a:pos x="T2" y="T3"/>
                  </a:cxn>
                  <a:cxn ang="0">
                    <a:pos x="T4" y="T5"/>
                  </a:cxn>
                  <a:cxn ang="0">
                    <a:pos x="T6" y="T7"/>
                  </a:cxn>
                  <a:cxn ang="0">
                    <a:pos x="T8" y="T9"/>
                  </a:cxn>
                </a:cxnLst>
                <a:rect l="0" t="0" r="r" b="b"/>
                <a:pathLst>
                  <a:path w="14" h="17">
                    <a:moveTo>
                      <a:pt x="12" y="0"/>
                    </a:moveTo>
                    <a:cubicBezTo>
                      <a:pt x="8" y="4"/>
                      <a:pt x="4" y="8"/>
                      <a:pt x="0" y="11"/>
                    </a:cubicBezTo>
                    <a:cubicBezTo>
                      <a:pt x="0" y="17"/>
                      <a:pt x="0" y="17"/>
                      <a:pt x="0" y="17"/>
                    </a:cubicBezTo>
                    <a:cubicBezTo>
                      <a:pt x="5" y="12"/>
                      <a:pt x="10" y="8"/>
                      <a:pt x="14" y="3"/>
                    </a:cubicBezTo>
                    <a:cubicBezTo>
                      <a:pt x="12" y="0"/>
                      <a:pt x="12" y="0"/>
                      <a:pt x="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3" name="Freeform 123"/>
              <p:cNvSpPr>
                <a:spLocks/>
              </p:cNvSpPr>
              <p:nvPr/>
            </p:nvSpPr>
            <p:spPr bwMode="auto">
              <a:xfrm>
                <a:off x="2119" y="1221"/>
                <a:ext cx="57" cy="45"/>
              </a:xfrm>
              <a:custGeom>
                <a:avLst/>
                <a:gdLst>
                  <a:gd name="T0" fmla="*/ 22 w 24"/>
                  <a:gd name="T1" fmla="*/ 0 h 19"/>
                  <a:gd name="T2" fmla="*/ 0 w 24"/>
                  <a:gd name="T3" fmla="*/ 16 h 19"/>
                  <a:gd name="T4" fmla="*/ 3 w 24"/>
                  <a:gd name="T5" fmla="*/ 19 h 19"/>
                  <a:gd name="T6" fmla="*/ 24 w 24"/>
                  <a:gd name="T7" fmla="*/ 3 h 19"/>
                  <a:gd name="T8" fmla="*/ 22 w 24"/>
                  <a:gd name="T9" fmla="*/ 0 h 19"/>
                </a:gdLst>
                <a:ahLst/>
                <a:cxnLst>
                  <a:cxn ang="0">
                    <a:pos x="T0" y="T1"/>
                  </a:cxn>
                  <a:cxn ang="0">
                    <a:pos x="T2" y="T3"/>
                  </a:cxn>
                  <a:cxn ang="0">
                    <a:pos x="T4" y="T5"/>
                  </a:cxn>
                  <a:cxn ang="0">
                    <a:pos x="T6" y="T7"/>
                  </a:cxn>
                  <a:cxn ang="0">
                    <a:pos x="T8" y="T9"/>
                  </a:cxn>
                </a:cxnLst>
                <a:rect l="0" t="0" r="r" b="b"/>
                <a:pathLst>
                  <a:path w="24" h="19">
                    <a:moveTo>
                      <a:pt x="22" y="0"/>
                    </a:moveTo>
                    <a:cubicBezTo>
                      <a:pt x="14" y="5"/>
                      <a:pt x="7" y="10"/>
                      <a:pt x="0" y="16"/>
                    </a:cubicBezTo>
                    <a:cubicBezTo>
                      <a:pt x="3" y="19"/>
                      <a:pt x="3" y="19"/>
                      <a:pt x="3" y="19"/>
                    </a:cubicBezTo>
                    <a:cubicBezTo>
                      <a:pt x="10" y="13"/>
                      <a:pt x="17" y="8"/>
                      <a:pt x="24" y="3"/>
                    </a:cubicBezTo>
                    <a:cubicBezTo>
                      <a:pt x="22" y="0"/>
                      <a:pt x="22" y="0"/>
                      <a:pt x="2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4" name="Freeform 124"/>
              <p:cNvSpPr>
                <a:spLocks/>
              </p:cNvSpPr>
              <p:nvPr/>
            </p:nvSpPr>
            <p:spPr bwMode="auto">
              <a:xfrm>
                <a:off x="3748" y="2114"/>
                <a:ext cx="12" cy="52"/>
              </a:xfrm>
              <a:custGeom>
                <a:avLst/>
                <a:gdLst>
                  <a:gd name="T0" fmla="*/ 3 w 5"/>
                  <a:gd name="T1" fmla="*/ 0 h 22"/>
                  <a:gd name="T2" fmla="*/ 0 w 5"/>
                  <a:gd name="T3" fmla="*/ 1 h 22"/>
                  <a:gd name="T4" fmla="*/ 2 w 5"/>
                  <a:gd name="T5" fmla="*/ 22 h 22"/>
                  <a:gd name="T6" fmla="*/ 5 w 5"/>
                  <a:gd name="T7" fmla="*/ 22 h 22"/>
                  <a:gd name="T8" fmla="*/ 3 w 5"/>
                  <a:gd name="T9" fmla="*/ 0 h 22"/>
                </a:gdLst>
                <a:ahLst/>
                <a:cxnLst>
                  <a:cxn ang="0">
                    <a:pos x="T0" y="T1"/>
                  </a:cxn>
                  <a:cxn ang="0">
                    <a:pos x="T2" y="T3"/>
                  </a:cxn>
                  <a:cxn ang="0">
                    <a:pos x="T4" y="T5"/>
                  </a:cxn>
                  <a:cxn ang="0">
                    <a:pos x="T6" y="T7"/>
                  </a:cxn>
                  <a:cxn ang="0">
                    <a:pos x="T8" y="T9"/>
                  </a:cxn>
                </a:cxnLst>
                <a:rect l="0" t="0" r="r" b="b"/>
                <a:pathLst>
                  <a:path w="5" h="22">
                    <a:moveTo>
                      <a:pt x="3" y="0"/>
                    </a:moveTo>
                    <a:cubicBezTo>
                      <a:pt x="0" y="1"/>
                      <a:pt x="0" y="1"/>
                      <a:pt x="0" y="1"/>
                    </a:cubicBezTo>
                    <a:cubicBezTo>
                      <a:pt x="1" y="8"/>
                      <a:pt x="1" y="15"/>
                      <a:pt x="2" y="22"/>
                    </a:cubicBezTo>
                    <a:cubicBezTo>
                      <a:pt x="5" y="22"/>
                      <a:pt x="5" y="22"/>
                      <a:pt x="5" y="22"/>
                    </a:cubicBezTo>
                    <a:cubicBezTo>
                      <a:pt x="4" y="15"/>
                      <a:pt x="4" y="7"/>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5" name="Freeform 125"/>
              <p:cNvSpPr>
                <a:spLocks/>
              </p:cNvSpPr>
              <p:nvPr/>
            </p:nvSpPr>
            <p:spPr bwMode="auto">
              <a:xfrm>
                <a:off x="2824" y="1278"/>
                <a:ext cx="48" cy="7"/>
              </a:xfrm>
              <a:custGeom>
                <a:avLst/>
                <a:gdLst>
                  <a:gd name="T0" fmla="*/ 11 w 20"/>
                  <a:gd name="T1" fmla="*/ 0 h 3"/>
                  <a:gd name="T2" fmla="*/ 0 w 20"/>
                  <a:gd name="T3" fmla="*/ 0 h 3"/>
                  <a:gd name="T4" fmla="*/ 0 w 20"/>
                  <a:gd name="T5" fmla="*/ 3 h 3"/>
                  <a:gd name="T6" fmla="*/ 11 w 20"/>
                  <a:gd name="T7" fmla="*/ 3 h 3"/>
                  <a:gd name="T8" fmla="*/ 20 w 20"/>
                  <a:gd name="T9" fmla="*/ 3 h 3"/>
                  <a:gd name="T10" fmla="*/ 20 w 20"/>
                  <a:gd name="T11" fmla="*/ 0 h 3"/>
                  <a:gd name="T12" fmla="*/ 11 w 2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0" h="3">
                    <a:moveTo>
                      <a:pt x="11" y="0"/>
                    </a:moveTo>
                    <a:cubicBezTo>
                      <a:pt x="7" y="0"/>
                      <a:pt x="4" y="0"/>
                      <a:pt x="0" y="0"/>
                    </a:cubicBezTo>
                    <a:cubicBezTo>
                      <a:pt x="0" y="3"/>
                      <a:pt x="0" y="3"/>
                      <a:pt x="0" y="3"/>
                    </a:cubicBezTo>
                    <a:cubicBezTo>
                      <a:pt x="4" y="3"/>
                      <a:pt x="7" y="3"/>
                      <a:pt x="11" y="3"/>
                    </a:cubicBezTo>
                    <a:cubicBezTo>
                      <a:pt x="14" y="3"/>
                      <a:pt x="17" y="3"/>
                      <a:pt x="20" y="3"/>
                    </a:cubicBezTo>
                    <a:cubicBezTo>
                      <a:pt x="20" y="0"/>
                      <a:pt x="20" y="0"/>
                      <a:pt x="20" y="0"/>
                    </a:cubicBezTo>
                    <a:cubicBezTo>
                      <a:pt x="17" y="0"/>
                      <a:pt x="14"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6" name="Freeform 126"/>
              <p:cNvSpPr>
                <a:spLocks/>
              </p:cNvSpPr>
              <p:nvPr/>
            </p:nvSpPr>
            <p:spPr bwMode="auto">
              <a:xfrm>
                <a:off x="2921" y="1280"/>
                <a:ext cx="48" cy="12"/>
              </a:xfrm>
              <a:custGeom>
                <a:avLst/>
                <a:gdLst>
                  <a:gd name="T0" fmla="*/ 0 w 20"/>
                  <a:gd name="T1" fmla="*/ 0 h 5"/>
                  <a:gd name="T2" fmla="*/ 0 w 20"/>
                  <a:gd name="T3" fmla="*/ 3 h 5"/>
                  <a:gd name="T4" fmla="*/ 20 w 20"/>
                  <a:gd name="T5" fmla="*/ 5 h 5"/>
                  <a:gd name="T6" fmla="*/ 20 w 20"/>
                  <a:gd name="T7" fmla="*/ 2 h 5"/>
                  <a:gd name="T8" fmla="*/ 0 w 20"/>
                  <a:gd name="T9" fmla="*/ 0 h 5"/>
                </a:gdLst>
                <a:ahLst/>
                <a:cxnLst>
                  <a:cxn ang="0">
                    <a:pos x="T0" y="T1"/>
                  </a:cxn>
                  <a:cxn ang="0">
                    <a:pos x="T2" y="T3"/>
                  </a:cxn>
                  <a:cxn ang="0">
                    <a:pos x="T4" y="T5"/>
                  </a:cxn>
                  <a:cxn ang="0">
                    <a:pos x="T6" y="T7"/>
                  </a:cxn>
                  <a:cxn ang="0">
                    <a:pos x="T8" y="T9"/>
                  </a:cxn>
                </a:cxnLst>
                <a:rect l="0" t="0" r="r" b="b"/>
                <a:pathLst>
                  <a:path w="20" h="5">
                    <a:moveTo>
                      <a:pt x="0" y="0"/>
                    </a:moveTo>
                    <a:cubicBezTo>
                      <a:pt x="0" y="3"/>
                      <a:pt x="0" y="3"/>
                      <a:pt x="0" y="3"/>
                    </a:cubicBezTo>
                    <a:cubicBezTo>
                      <a:pt x="6" y="4"/>
                      <a:pt x="13" y="5"/>
                      <a:pt x="20" y="5"/>
                    </a:cubicBezTo>
                    <a:cubicBezTo>
                      <a:pt x="20" y="2"/>
                      <a:pt x="20" y="2"/>
                      <a:pt x="20" y="2"/>
                    </a:cubicBezTo>
                    <a:cubicBezTo>
                      <a:pt x="14" y="2"/>
                      <a:pt x="7"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7" name="Freeform 127"/>
              <p:cNvSpPr>
                <a:spLocks/>
              </p:cNvSpPr>
              <p:nvPr/>
            </p:nvSpPr>
            <p:spPr bwMode="auto">
              <a:xfrm>
                <a:off x="3707" y="1920"/>
                <a:ext cx="22" cy="49"/>
              </a:xfrm>
              <a:custGeom>
                <a:avLst/>
                <a:gdLst>
                  <a:gd name="T0" fmla="*/ 3 w 9"/>
                  <a:gd name="T1" fmla="*/ 0 h 21"/>
                  <a:gd name="T2" fmla="*/ 0 w 9"/>
                  <a:gd name="T3" fmla="*/ 1 h 21"/>
                  <a:gd name="T4" fmla="*/ 6 w 9"/>
                  <a:gd name="T5" fmla="*/ 21 h 21"/>
                  <a:gd name="T6" fmla="*/ 9 w 9"/>
                  <a:gd name="T7" fmla="*/ 20 h 21"/>
                  <a:gd name="T8" fmla="*/ 3 w 9"/>
                  <a:gd name="T9" fmla="*/ 0 h 21"/>
                </a:gdLst>
                <a:ahLst/>
                <a:cxnLst>
                  <a:cxn ang="0">
                    <a:pos x="T0" y="T1"/>
                  </a:cxn>
                  <a:cxn ang="0">
                    <a:pos x="T2" y="T3"/>
                  </a:cxn>
                  <a:cxn ang="0">
                    <a:pos x="T4" y="T5"/>
                  </a:cxn>
                  <a:cxn ang="0">
                    <a:pos x="T6" y="T7"/>
                  </a:cxn>
                  <a:cxn ang="0">
                    <a:pos x="T8" y="T9"/>
                  </a:cxn>
                </a:cxnLst>
                <a:rect l="0" t="0" r="r" b="b"/>
                <a:pathLst>
                  <a:path w="9" h="21">
                    <a:moveTo>
                      <a:pt x="3" y="0"/>
                    </a:moveTo>
                    <a:cubicBezTo>
                      <a:pt x="0" y="1"/>
                      <a:pt x="0" y="1"/>
                      <a:pt x="0" y="1"/>
                    </a:cubicBezTo>
                    <a:cubicBezTo>
                      <a:pt x="2" y="8"/>
                      <a:pt x="4" y="14"/>
                      <a:pt x="6" y="21"/>
                    </a:cubicBezTo>
                    <a:cubicBezTo>
                      <a:pt x="9" y="20"/>
                      <a:pt x="9" y="20"/>
                      <a:pt x="9" y="20"/>
                    </a:cubicBezTo>
                    <a:cubicBezTo>
                      <a:pt x="7" y="14"/>
                      <a:pt x="5" y="7"/>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8" name="Freeform 128"/>
              <p:cNvSpPr>
                <a:spLocks/>
              </p:cNvSpPr>
              <p:nvPr/>
            </p:nvSpPr>
            <p:spPr bwMode="auto">
              <a:xfrm>
                <a:off x="3627" y="1740"/>
                <a:ext cx="31" cy="45"/>
              </a:xfrm>
              <a:custGeom>
                <a:avLst/>
                <a:gdLst>
                  <a:gd name="T0" fmla="*/ 3 w 13"/>
                  <a:gd name="T1" fmla="*/ 0 h 19"/>
                  <a:gd name="T2" fmla="*/ 0 w 13"/>
                  <a:gd name="T3" fmla="*/ 1 h 19"/>
                  <a:gd name="T4" fmla="*/ 10 w 13"/>
                  <a:gd name="T5" fmla="*/ 19 h 19"/>
                  <a:gd name="T6" fmla="*/ 13 w 13"/>
                  <a:gd name="T7" fmla="*/ 18 h 19"/>
                  <a:gd name="T8" fmla="*/ 3 w 13"/>
                  <a:gd name="T9" fmla="*/ 0 h 19"/>
                </a:gdLst>
                <a:ahLst/>
                <a:cxnLst>
                  <a:cxn ang="0">
                    <a:pos x="T0" y="T1"/>
                  </a:cxn>
                  <a:cxn ang="0">
                    <a:pos x="T2" y="T3"/>
                  </a:cxn>
                  <a:cxn ang="0">
                    <a:pos x="T4" y="T5"/>
                  </a:cxn>
                  <a:cxn ang="0">
                    <a:pos x="T6" y="T7"/>
                  </a:cxn>
                  <a:cxn ang="0">
                    <a:pos x="T8" y="T9"/>
                  </a:cxn>
                </a:cxnLst>
                <a:rect l="0" t="0" r="r" b="b"/>
                <a:pathLst>
                  <a:path w="13" h="19">
                    <a:moveTo>
                      <a:pt x="3" y="0"/>
                    </a:moveTo>
                    <a:cubicBezTo>
                      <a:pt x="0" y="1"/>
                      <a:pt x="0" y="1"/>
                      <a:pt x="0" y="1"/>
                    </a:cubicBezTo>
                    <a:cubicBezTo>
                      <a:pt x="4" y="7"/>
                      <a:pt x="7" y="13"/>
                      <a:pt x="10" y="19"/>
                    </a:cubicBezTo>
                    <a:cubicBezTo>
                      <a:pt x="13" y="18"/>
                      <a:pt x="13" y="18"/>
                      <a:pt x="13" y="18"/>
                    </a:cubicBezTo>
                    <a:cubicBezTo>
                      <a:pt x="10" y="12"/>
                      <a:pt x="6" y="6"/>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9" name="Freeform 129"/>
              <p:cNvSpPr>
                <a:spLocks/>
              </p:cNvSpPr>
              <p:nvPr/>
            </p:nvSpPr>
            <p:spPr bwMode="auto">
              <a:xfrm>
                <a:off x="3734" y="2017"/>
                <a:ext cx="14" cy="50"/>
              </a:xfrm>
              <a:custGeom>
                <a:avLst/>
                <a:gdLst>
                  <a:gd name="T0" fmla="*/ 3 w 6"/>
                  <a:gd name="T1" fmla="*/ 0 h 21"/>
                  <a:gd name="T2" fmla="*/ 0 w 6"/>
                  <a:gd name="T3" fmla="*/ 1 h 21"/>
                  <a:gd name="T4" fmla="*/ 3 w 6"/>
                  <a:gd name="T5" fmla="*/ 21 h 21"/>
                  <a:gd name="T6" fmla="*/ 6 w 6"/>
                  <a:gd name="T7" fmla="*/ 21 h 21"/>
                  <a:gd name="T8" fmla="*/ 3 w 6"/>
                  <a:gd name="T9" fmla="*/ 0 h 21"/>
                </a:gdLst>
                <a:ahLst/>
                <a:cxnLst>
                  <a:cxn ang="0">
                    <a:pos x="T0" y="T1"/>
                  </a:cxn>
                  <a:cxn ang="0">
                    <a:pos x="T2" y="T3"/>
                  </a:cxn>
                  <a:cxn ang="0">
                    <a:pos x="T4" y="T5"/>
                  </a:cxn>
                  <a:cxn ang="0">
                    <a:pos x="T6" y="T7"/>
                  </a:cxn>
                  <a:cxn ang="0">
                    <a:pos x="T8" y="T9"/>
                  </a:cxn>
                </a:cxnLst>
                <a:rect l="0" t="0" r="r" b="b"/>
                <a:pathLst>
                  <a:path w="6" h="21">
                    <a:moveTo>
                      <a:pt x="3" y="0"/>
                    </a:moveTo>
                    <a:cubicBezTo>
                      <a:pt x="0" y="1"/>
                      <a:pt x="0" y="1"/>
                      <a:pt x="0" y="1"/>
                    </a:cubicBezTo>
                    <a:cubicBezTo>
                      <a:pt x="1" y="7"/>
                      <a:pt x="2" y="14"/>
                      <a:pt x="3" y="21"/>
                    </a:cubicBezTo>
                    <a:cubicBezTo>
                      <a:pt x="6" y="21"/>
                      <a:pt x="6" y="21"/>
                      <a:pt x="6" y="21"/>
                    </a:cubicBezTo>
                    <a:cubicBezTo>
                      <a:pt x="5" y="14"/>
                      <a:pt x="4" y="7"/>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0" name="Freeform 130"/>
              <p:cNvSpPr>
                <a:spLocks/>
              </p:cNvSpPr>
              <p:nvPr/>
            </p:nvSpPr>
            <p:spPr bwMode="auto">
              <a:xfrm>
                <a:off x="3201" y="1351"/>
                <a:ext cx="45" cy="26"/>
              </a:xfrm>
              <a:custGeom>
                <a:avLst/>
                <a:gdLst>
                  <a:gd name="T0" fmla="*/ 1 w 19"/>
                  <a:gd name="T1" fmla="*/ 0 h 11"/>
                  <a:gd name="T2" fmla="*/ 0 w 19"/>
                  <a:gd name="T3" fmla="*/ 3 h 11"/>
                  <a:gd name="T4" fmla="*/ 18 w 19"/>
                  <a:gd name="T5" fmla="*/ 11 h 11"/>
                  <a:gd name="T6" fmla="*/ 19 w 19"/>
                  <a:gd name="T7" fmla="*/ 9 h 11"/>
                  <a:gd name="T8" fmla="*/ 1 w 19"/>
                  <a:gd name="T9" fmla="*/ 0 h 11"/>
                </a:gdLst>
                <a:ahLst/>
                <a:cxnLst>
                  <a:cxn ang="0">
                    <a:pos x="T0" y="T1"/>
                  </a:cxn>
                  <a:cxn ang="0">
                    <a:pos x="T2" y="T3"/>
                  </a:cxn>
                  <a:cxn ang="0">
                    <a:pos x="T4" y="T5"/>
                  </a:cxn>
                  <a:cxn ang="0">
                    <a:pos x="T6" y="T7"/>
                  </a:cxn>
                  <a:cxn ang="0">
                    <a:pos x="T8" y="T9"/>
                  </a:cxn>
                </a:cxnLst>
                <a:rect l="0" t="0" r="r" b="b"/>
                <a:pathLst>
                  <a:path w="19" h="11">
                    <a:moveTo>
                      <a:pt x="1" y="0"/>
                    </a:moveTo>
                    <a:cubicBezTo>
                      <a:pt x="0" y="3"/>
                      <a:pt x="0" y="3"/>
                      <a:pt x="0" y="3"/>
                    </a:cubicBezTo>
                    <a:cubicBezTo>
                      <a:pt x="6" y="5"/>
                      <a:pt x="12" y="8"/>
                      <a:pt x="18" y="11"/>
                    </a:cubicBezTo>
                    <a:cubicBezTo>
                      <a:pt x="19" y="9"/>
                      <a:pt x="19" y="9"/>
                      <a:pt x="19" y="9"/>
                    </a:cubicBezTo>
                    <a:cubicBezTo>
                      <a:pt x="13" y="6"/>
                      <a:pt x="7" y="3"/>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1" name="Freeform 131"/>
              <p:cNvSpPr>
                <a:spLocks/>
              </p:cNvSpPr>
              <p:nvPr/>
            </p:nvSpPr>
            <p:spPr bwMode="auto">
              <a:xfrm>
                <a:off x="3743" y="2315"/>
                <a:ext cx="12" cy="52"/>
              </a:xfrm>
              <a:custGeom>
                <a:avLst/>
                <a:gdLst>
                  <a:gd name="T0" fmla="*/ 2 w 5"/>
                  <a:gd name="T1" fmla="*/ 0 h 22"/>
                  <a:gd name="T2" fmla="*/ 0 w 5"/>
                  <a:gd name="T3" fmla="*/ 21 h 22"/>
                  <a:gd name="T4" fmla="*/ 2 w 5"/>
                  <a:gd name="T5" fmla="*/ 22 h 22"/>
                  <a:gd name="T6" fmla="*/ 5 w 5"/>
                  <a:gd name="T7" fmla="*/ 1 h 22"/>
                  <a:gd name="T8" fmla="*/ 2 w 5"/>
                  <a:gd name="T9" fmla="*/ 0 h 22"/>
                </a:gdLst>
                <a:ahLst/>
                <a:cxnLst>
                  <a:cxn ang="0">
                    <a:pos x="T0" y="T1"/>
                  </a:cxn>
                  <a:cxn ang="0">
                    <a:pos x="T2" y="T3"/>
                  </a:cxn>
                  <a:cxn ang="0">
                    <a:pos x="T4" y="T5"/>
                  </a:cxn>
                  <a:cxn ang="0">
                    <a:pos x="T6" y="T7"/>
                  </a:cxn>
                  <a:cxn ang="0">
                    <a:pos x="T8" y="T9"/>
                  </a:cxn>
                </a:cxnLst>
                <a:rect l="0" t="0" r="r" b="b"/>
                <a:pathLst>
                  <a:path w="5" h="22">
                    <a:moveTo>
                      <a:pt x="2" y="0"/>
                    </a:moveTo>
                    <a:cubicBezTo>
                      <a:pt x="2" y="7"/>
                      <a:pt x="1" y="14"/>
                      <a:pt x="0" y="21"/>
                    </a:cubicBezTo>
                    <a:cubicBezTo>
                      <a:pt x="2" y="22"/>
                      <a:pt x="2" y="22"/>
                      <a:pt x="2" y="22"/>
                    </a:cubicBezTo>
                    <a:cubicBezTo>
                      <a:pt x="4" y="15"/>
                      <a:pt x="4" y="8"/>
                      <a:pt x="5"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2" name="Freeform 132"/>
              <p:cNvSpPr>
                <a:spLocks/>
              </p:cNvSpPr>
              <p:nvPr/>
            </p:nvSpPr>
            <p:spPr bwMode="auto">
              <a:xfrm>
                <a:off x="3722" y="2415"/>
                <a:ext cx="19" cy="50"/>
              </a:xfrm>
              <a:custGeom>
                <a:avLst/>
                <a:gdLst>
                  <a:gd name="T0" fmla="*/ 5 w 8"/>
                  <a:gd name="T1" fmla="*/ 0 h 21"/>
                  <a:gd name="T2" fmla="*/ 0 w 8"/>
                  <a:gd name="T3" fmla="*/ 20 h 21"/>
                  <a:gd name="T4" fmla="*/ 3 w 8"/>
                  <a:gd name="T5" fmla="*/ 21 h 21"/>
                  <a:gd name="T6" fmla="*/ 8 w 8"/>
                  <a:gd name="T7" fmla="*/ 0 h 21"/>
                  <a:gd name="T8" fmla="*/ 5 w 8"/>
                  <a:gd name="T9" fmla="*/ 0 h 21"/>
                </a:gdLst>
                <a:ahLst/>
                <a:cxnLst>
                  <a:cxn ang="0">
                    <a:pos x="T0" y="T1"/>
                  </a:cxn>
                  <a:cxn ang="0">
                    <a:pos x="T2" y="T3"/>
                  </a:cxn>
                  <a:cxn ang="0">
                    <a:pos x="T4" y="T5"/>
                  </a:cxn>
                  <a:cxn ang="0">
                    <a:pos x="T6" y="T7"/>
                  </a:cxn>
                  <a:cxn ang="0">
                    <a:pos x="T8" y="T9"/>
                  </a:cxn>
                </a:cxnLst>
                <a:rect l="0" t="0" r="r" b="b"/>
                <a:pathLst>
                  <a:path w="8" h="21">
                    <a:moveTo>
                      <a:pt x="5" y="0"/>
                    </a:moveTo>
                    <a:cubicBezTo>
                      <a:pt x="3" y="6"/>
                      <a:pt x="2" y="13"/>
                      <a:pt x="0" y="20"/>
                    </a:cubicBezTo>
                    <a:cubicBezTo>
                      <a:pt x="3" y="21"/>
                      <a:pt x="3" y="21"/>
                      <a:pt x="3" y="21"/>
                    </a:cubicBezTo>
                    <a:cubicBezTo>
                      <a:pt x="5" y="14"/>
                      <a:pt x="6" y="7"/>
                      <a:pt x="8" y="0"/>
                    </a:cubicBezTo>
                    <a:cubicBezTo>
                      <a:pt x="5" y="0"/>
                      <a:pt x="5" y="0"/>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3" name="Freeform 133"/>
              <p:cNvSpPr>
                <a:spLocks/>
              </p:cNvSpPr>
              <p:nvPr/>
            </p:nvSpPr>
            <p:spPr bwMode="auto">
              <a:xfrm>
                <a:off x="3286" y="1394"/>
                <a:ext cx="45" cy="33"/>
              </a:xfrm>
              <a:custGeom>
                <a:avLst/>
                <a:gdLst>
                  <a:gd name="T0" fmla="*/ 2 w 19"/>
                  <a:gd name="T1" fmla="*/ 0 h 14"/>
                  <a:gd name="T2" fmla="*/ 0 w 19"/>
                  <a:gd name="T3" fmla="*/ 3 h 14"/>
                  <a:gd name="T4" fmla="*/ 18 w 19"/>
                  <a:gd name="T5" fmla="*/ 14 h 14"/>
                  <a:gd name="T6" fmla="*/ 19 w 19"/>
                  <a:gd name="T7" fmla="*/ 11 h 14"/>
                  <a:gd name="T8" fmla="*/ 2 w 19"/>
                  <a:gd name="T9" fmla="*/ 0 h 14"/>
                </a:gdLst>
                <a:ahLst/>
                <a:cxnLst>
                  <a:cxn ang="0">
                    <a:pos x="T0" y="T1"/>
                  </a:cxn>
                  <a:cxn ang="0">
                    <a:pos x="T2" y="T3"/>
                  </a:cxn>
                  <a:cxn ang="0">
                    <a:pos x="T4" y="T5"/>
                  </a:cxn>
                  <a:cxn ang="0">
                    <a:pos x="T6" y="T7"/>
                  </a:cxn>
                  <a:cxn ang="0">
                    <a:pos x="T8" y="T9"/>
                  </a:cxn>
                </a:cxnLst>
                <a:rect l="0" t="0" r="r" b="b"/>
                <a:pathLst>
                  <a:path w="19" h="14">
                    <a:moveTo>
                      <a:pt x="2" y="0"/>
                    </a:moveTo>
                    <a:cubicBezTo>
                      <a:pt x="0" y="3"/>
                      <a:pt x="0" y="3"/>
                      <a:pt x="0" y="3"/>
                    </a:cubicBezTo>
                    <a:cubicBezTo>
                      <a:pt x="6" y="6"/>
                      <a:pt x="12" y="10"/>
                      <a:pt x="18" y="14"/>
                    </a:cubicBezTo>
                    <a:cubicBezTo>
                      <a:pt x="19" y="11"/>
                      <a:pt x="19" y="11"/>
                      <a:pt x="19" y="11"/>
                    </a:cubicBezTo>
                    <a:cubicBezTo>
                      <a:pt x="14" y="7"/>
                      <a:pt x="8" y="4"/>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4" name="Freeform 134"/>
              <p:cNvSpPr>
                <a:spLocks/>
              </p:cNvSpPr>
              <p:nvPr/>
            </p:nvSpPr>
            <p:spPr bwMode="auto">
              <a:xfrm>
                <a:off x="3752" y="2216"/>
                <a:ext cx="8" cy="52"/>
              </a:xfrm>
              <a:custGeom>
                <a:avLst/>
                <a:gdLst>
                  <a:gd name="T0" fmla="*/ 3 w 3"/>
                  <a:gd name="T1" fmla="*/ 0 h 22"/>
                  <a:gd name="T2" fmla="*/ 0 w 3"/>
                  <a:gd name="T3" fmla="*/ 0 h 22"/>
                  <a:gd name="T4" fmla="*/ 0 w 3"/>
                  <a:gd name="T5" fmla="*/ 1 h 22"/>
                  <a:gd name="T6" fmla="*/ 0 w 3"/>
                  <a:gd name="T7" fmla="*/ 21 h 22"/>
                  <a:gd name="T8" fmla="*/ 3 w 3"/>
                  <a:gd name="T9" fmla="*/ 22 h 22"/>
                  <a:gd name="T10" fmla="*/ 3 w 3"/>
                  <a:gd name="T11" fmla="*/ 1 h 22"/>
                  <a:gd name="T12" fmla="*/ 3 w 3"/>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 h="22">
                    <a:moveTo>
                      <a:pt x="3" y="0"/>
                    </a:moveTo>
                    <a:cubicBezTo>
                      <a:pt x="0" y="0"/>
                      <a:pt x="0" y="0"/>
                      <a:pt x="0" y="0"/>
                    </a:cubicBezTo>
                    <a:cubicBezTo>
                      <a:pt x="0" y="1"/>
                      <a:pt x="0" y="1"/>
                      <a:pt x="0" y="1"/>
                    </a:cubicBezTo>
                    <a:cubicBezTo>
                      <a:pt x="0" y="8"/>
                      <a:pt x="0" y="15"/>
                      <a:pt x="0" y="21"/>
                    </a:cubicBezTo>
                    <a:cubicBezTo>
                      <a:pt x="3" y="22"/>
                      <a:pt x="3" y="22"/>
                      <a:pt x="3" y="22"/>
                    </a:cubicBezTo>
                    <a:cubicBezTo>
                      <a:pt x="3" y="15"/>
                      <a:pt x="3" y="8"/>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5" name="Freeform 135"/>
              <p:cNvSpPr>
                <a:spLocks/>
              </p:cNvSpPr>
              <p:nvPr/>
            </p:nvSpPr>
            <p:spPr bwMode="auto">
              <a:xfrm>
                <a:off x="3016" y="1294"/>
                <a:ext cx="47" cy="17"/>
              </a:xfrm>
              <a:custGeom>
                <a:avLst/>
                <a:gdLst>
                  <a:gd name="T0" fmla="*/ 0 w 20"/>
                  <a:gd name="T1" fmla="*/ 0 h 7"/>
                  <a:gd name="T2" fmla="*/ 0 w 20"/>
                  <a:gd name="T3" fmla="*/ 3 h 7"/>
                  <a:gd name="T4" fmla="*/ 20 w 20"/>
                  <a:gd name="T5" fmla="*/ 7 h 7"/>
                  <a:gd name="T6" fmla="*/ 20 w 20"/>
                  <a:gd name="T7" fmla="*/ 4 h 7"/>
                  <a:gd name="T8" fmla="*/ 0 w 20"/>
                  <a:gd name="T9" fmla="*/ 0 h 7"/>
                </a:gdLst>
                <a:ahLst/>
                <a:cxnLst>
                  <a:cxn ang="0">
                    <a:pos x="T0" y="T1"/>
                  </a:cxn>
                  <a:cxn ang="0">
                    <a:pos x="T2" y="T3"/>
                  </a:cxn>
                  <a:cxn ang="0">
                    <a:pos x="T4" y="T5"/>
                  </a:cxn>
                  <a:cxn ang="0">
                    <a:pos x="T6" y="T7"/>
                  </a:cxn>
                  <a:cxn ang="0">
                    <a:pos x="T8" y="T9"/>
                  </a:cxn>
                </a:cxnLst>
                <a:rect l="0" t="0" r="r" b="b"/>
                <a:pathLst>
                  <a:path w="20" h="7">
                    <a:moveTo>
                      <a:pt x="0" y="0"/>
                    </a:moveTo>
                    <a:cubicBezTo>
                      <a:pt x="0" y="3"/>
                      <a:pt x="0" y="3"/>
                      <a:pt x="0" y="3"/>
                    </a:cubicBezTo>
                    <a:cubicBezTo>
                      <a:pt x="7" y="4"/>
                      <a:pt x="13" y="5"/>
                      <a:pt x="20" y="7"/>
                    </a:cubicBezTo>
                    <a:cubicBezTo>
                      <a:pt x="20" y="4"/>
                      <a:pt x="20" y="4"/>
                      <a:pt x="20" y="4"/>
                    </a:cubicBezTo>
                    <a:cubicBezTo>
                      <a:pt x="14" y="2"/>
                      <a:pt x="7"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6" name="Freeform 136"/>
              <p:cNvSpPr>
                <a:spLocks/>
              </p:cNvSpPr>
              <p:nvPr/>
            </p:nvSpPr>
            <p:spPr bwMode="auto">
              <a:xfrm>
                <a:off x="3108" y="1318"/>
                <a:ext cx="50" cy="21"/>
              </a:xfrm>
              <a:custGeom>
                <a:avLst/>
                <a:gdLst>
                  <a:gd name="T0" fmla="*/ 1 w 21"/>
                  <a:gd name="T1" fmla="*/ 0 h 9"/>
                  <a:gd name="T2" fmla="*/ 0 w 21"/>
                  <a:gd name="T3" fmla="*/ 3 h 9"/>
                  <a:gd name="T4" fmla="*/ 20 w 21"/>
                  <a:gd name="T5" fmla="*/ 9 h 9"/>
                  <a:gd name="T6" fmla="*/ 21 w 21"/>
                  <a:gd name="T7" fmla="*/ 6 h 9"/>
                  <a:gd name="T8" fmla="*/ 1 w 21"/>
                  <a:gd name="T9" fmla="*/ 0 h 9"/>
                </a:gdLst>
                <a:ahLst/>
                <a:cxnLst>
                  <a:cxn ang="0">
                    <a:pos x="T0" y="T1"/>
                  </a:cxn>
                  <a:cxn ang="0">
                    <a:pos x="T2" y="T3"/>
                  </a:cxn>
                  <a:cxn ang="0">
                    <a:pos x="T4" y="T5"/>
                  </a:cxn>
                  <a:cxn ang="0">
                    <a:pos x="T6" y="T7"/>
                  </a:cxn>
                  <a:cxn ang="0">
                    <a:pos x="T8" y="T9"/>
                  </a:cxn>
                </a:cxnLst>
                <a:rect l="0" t="0" r="r" b="b"/>
                <a:pathLst>
                  <a:path w="21" h="9">
                    <a:moveTo>
                      <a:pt x="1" y="0"/>
                    </a:moveTo>
                    <a:cubicBezTo>
                      <a:pt x="0" y="3"/>
                      <a:pt x="0" y="3"/>
                      <a:pt x="0" y="3"/>
                    </a:cubicBezTo>
                    <a:cubicBezTo>
                      <a:pt x="7" y="5"/>
                      <a:pt x="13" y="7"/>
                      <a:pt x="20" y="9"/>
                    </a:cubicBezTo>
                    <a:cubicBezTo>
                      <a:pt x="21" y="6"/>
                      <a:pt x="21" y="6"/>
                      <a:pt x="21" y="6"/>
                    </a:cubicBezTo>
                    <a:cubicBezTo>
                      <a:pt x="14" y="4"/>
                      <a:pt x="8" y="2"/>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7" name="Freeform 137"/>
              <p:cNvSpPr>
                <a:spLocks/>
              </p:cNvSpPr>
              <p:nvPr/>
            </p:nvSpPr>
            <p:spPr bwMode="auto">
              <a:xfrm>
                <a:off x="3672" y="1827"/>
                <a:ext cx="26" cy="48"/>
              </a:xfrm>
              <a:custGeom>
                <a:avLst/>
                <a:gdLst>
                  <a:gd name="T0" fmla="*/ 3 w 11"/>
                  <a:gd name="T1" fmla="*/ 0 h 20"/>
                  <a:gd name="T2" fmla="*/ 0 w 11"/>
                  <a:gd name="T3" fmla="*/ 1 h 20"/>
                  <a:gd name="T4" fmla="*/ 8 w 11"/>
                  <a:gd name="T5" fmla="*/ 20 h 20"/>
                  <a:gd name="T6" fmla="*/ 11 w 11"/>
                  <a:gd name="T7" fmla="*/ 19 h 20"/>
                  <a:gd name="T8" fmla="*/ 3 w 11"/>
                  <a:gd name="T9" fmla="*/ 0 h 20"/>
                </a:gdLst>
                <a:ahLst/>
                <a:cxnLst>
                  <a:cxn ang="0">
                    <a:pos x="T0" y="T1"/>
                  </a:cxn>
                  <a:cxn ang="0">
                    <a:pos x="T2" y="T3"/>
                  </a:cxn>
                  <a:cxn ang="0">
                    <a:pos x="T4" y="T5"/>
                  </a:cxn>
                  <a:cxn ang="0">
                    <a:pos x="T6" y="T7"/>
                  </a:cxn>
                  <a:cxn ang="0">
                    <a:pos x="T8" y="T9"/>
                  </a:cxn>
                </a:cxnLst>
                <a:rect l="0" t="0" r="r" b="b"/>
                <a:pathLst>
                  <a:path w="11" h="20">
                    <a:moveTo>
                      <a:pt x="3" y="0"/>
                    </a:moveTo>
                    <a:cubicBezTo>
                      <a:pt x="0" y="1"/>
                      <a:pt x="0" y="1"/>
                      <a:pt x="0" y="1"/>
                    </a:cubicBezTo>
                    <a:cubicBezTo>
                      <a:pt x="3" y="8"/>
                      <a:pt x="6" y="14"/>
                      <a:pt x="8" y="20"/>
                    </a:cubicBezTo>
                    <a:cubicBezTo>
                      <a:pt x="11" y="19"/>
                      <a:pt x="11" y="19"/>
                      <a:pt x="11" y="19"/>
                    </a:cubicBezTo>
                    <a:cubicBezTo>
                      <a:pt x="8" y="13"/>
                      <a:pt x="6" y="6"/>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8" name="Freeform 138"/>
              <p:cNvSpPr>
                <a:spLocks/>
              </p:cNvSpPr>
              <p:nvPr/>
            </p:nvSpPr>
            <p:spPr bwMode="auto">
              <a:xfrm>
                <a:off x="3691" y="2510"/>
                <a:ext cx="24" cy="49"/>
              </a:xfrm>
              <a:custGeom>
                <a:avLst/>
                <a:gdLst>
                  <a:gd name="T0" fmla="*/ 7 w 10"/>
                  <a:gd name="T1" fmla="*/ 0 h 21"/>
                  <a:gd name="T2" fmla="*/ 0 w 10"/>
                  <a:gd name="T3" fmla="*/ 20 h 21"/>
                  <a:gd name="T4" fmla="*/ 3 w 10"/>
                  <a:gd name="T5" fmla="*/ 21 h 21"/>
                  <a:gd name="T6" fmla="*/ 10 w 10"/>
                  <a:gd name="T7" fmla="*/ 1 h 21"/>
                  <a:gd name="T8" fmla="*/ 7 w 10"/>
                  <a:gd name="T9" fmla="*/ 0 h 21"/>
                </a:gdLst>
                <a:ahLst/>
                <a:cxnLst>
                  <a:cxn ang="0">
                    <a:pos x="T0" y="T1"/>
                  </a:cxn>
                  <a:cxn ang="0">
                    <a:pos x="T2" y="T3"/>
                  </a:cxn>
                  <a:cxn ang="0">
                    <a:pos x="T4" y="T5"/>
                  </a:cxn>
                  <a:cxn ang="0">
                    <a:pos x="T6" y="T7"/>
                  </a:cxn>
                  <a:cxn ang="0">
                    <a:pos x="T8" y="T9"/>
                  </a:cxn>
                </a:cxnLst>
                <a:rect l="0" t="0" r="r" b="b"/>
                <a:pathLst>
                  <a:path w="10" h="21">
                    <a:moveTo>
                      <a:pt x="7" y="0"/>
                    </a:moveTo>
                    <a:cubicBezTo>
                      <a:pt x="5" y="7"/>
                      <a:pt x="3" y="13"/>
                      <a:pt x="0" y="20"/>
                    </a:cubicBezTo>
                    <a:cubicBezTo>
                      <a:pt x="3" y="21"/>
                      <a:pt x="3" y="21"/>
                      <a:pt x="3" y="21"/>
                    </a:cubicBezTo>
                    <a:cubicBezTo>
                      <a:pt x="5" y="14"/>
                      <a:pt x="8" y="8"/>
                      <a:pt x="10" y="1"/>
                    </a:cubicBezTo>
                    <a:cubicBezTo>
                      <a:pt x="7" y="0"/>
                      <a:pt x="7" y="0"/>
                      <a:pt x="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9" name="Freeform 139"/>
              <p:cNvSpPr>
                <a:spLocks/>
              </p:cNvSpPr>
              <p:nvPr/>
            </p:nvSpPr>
            <p:spPr bwMode="auto">
              <a:xfrm>
                <a:off x="1939" y="2218"/>
                <a:ext cx="9" cy="50"/>
              </a:xfrm>
              <a:custGeom>
                <a:avLst/>
                <a:gdLst>
                  <a:gd name="T0" fmla="*/ 3 w 4"/>
                  <a:gd name="T1" fmla="*/ 0 h 21"/>
                  <a:gd name="T2" fmla="*/ 0 w 4"/>
                  <a:gd name="T3" fmla="*/ 0 h 21"/>
                  <a:gd name="T4" fmla="*/ 1 w 4"/>
                  <a:gd name="T5" fmla="*/ 21 h 21"/>
                  <a:gd name="T6" fmla="*/ 4 w 4"/>
                  <a:gd name="T7" fmla="*/ 21 h 21"/>
                  <a:gd name="T8" fmla="*/ 3 w 4"/>
                  <a:gd name="T9" fmla="*/ 0 h 21"/>
                </a:gdLst>
                <a:ahLst/>
                <a:cxnLst>
                  <a:cxn ang="0">
                    <a:pos x="T0" y="T1"/>
                  </a:cxn>
                  <a:cxn ang="0">
                    <a:pos x="T2" y="T3"/>
                  </a:cxn>
                  <a:cxn ang="0">
                    <a:pos x="T4" y="T5"/>
                  </a:cxn>
                  <a:cxn ang="0">
                    <a:pos x="T6" y="T7"/>
                  </a:cxn>
                  <a:cxn ang="0">
                    <a:pos x="T8" y="T9"/>
                  </a:cxn>
                </a:cxnLst>
                <a:rect l="0" t="0" r="r" b="b"/>
                <a:pathLst>
                  <a:path w="4" h="21">
                    <a:moveTo>
                      <a:pt x="3" y="0"/>
                    </a:moveTo>
                    <a:cubicBezTo>
                      <a:pt x="0" y="0"/>
                      <a:pt x="0" y="0"/>
                      <a:pt x="0" y="0"/>
                    </a:cubicBezTo>
                    <a:cubicBezTo>
                      <a:pt x="0" y="7"/>
                      <a:pt x="1" y="14"/>
                      <a:pt x="1" y="21"/>
                    </a:cubicBezTo>
                    <a:cubicBezTo>
                      <a:pt x="4" y="21"/>
                      <a:pt x="4" y="21"/>
                      <a:pt x="4" y="21"/>
                    </a:cubicBezTo>
                    <a:cubicBezTo>
                      <a:pt x="4" y="14"/>
                      <a:pt x="3" y="7"/>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0" name="Freeform 140"/>
              <p:cNvSpPr>
                <a:spLocks/>
              </p:cNvSpPr>
              <p:nvPr/>
            </p:nvSpPr>
            <p:spPr bwMode="auto">
              <a:xfrm>
                <a:off x="1972" y="1922"/>
                <a:ext cx="19" cy="50"/>
              </a:xfrm>
              <a:custGeom>
                <a:avLst/>
                <a:gdLst>
                  <a:gd name="T0" fmla="*/ 6 w 8"/>
                  <a:gd name="T1" fmla="*/ 0 h 21"/>
                  <a:gd name="T2" fmla="*/ 0 w 8"/>
                  <a:gd name="T3" fmla="*/ 21 h 21"/>
                  <a:gd name="T4" fmla="*/ 3 w 8"/>
                  <a:gd name="T5" fmla="*/ 21 h 21"/>
                  <a:gd name="T6" fmla="*/ 8 w 8"/>
                  <a:gd name="T7" fmla="*/ 1 h 21"/>
                  <a:gd name="T8" fmla="*/ 6 w 8"/>
                  <a:gd name="T9" fmla="*/ 0 h 21"/>
                </a:gdLst>
                <a:ahLst/>
                <a:cxnLst>
                  <a:cxn ang="0">
                    <a:pos x="T0" y="T1"/>
                  </a:cxn>
                  <a:cxn ang="0">
                    <a:pos x="T2" y="T3"/>
                  </a:cxn>
                  <a:cxn ang="0">
                    <a:pos x="T4" y="T5"/>
                  </a:cxn>
                  <a:cxn ang="0">
                    <a:pos x="T6" y="T7"/>
                  </a:cxn>
                  <a:cxn ang="0">
                    <a:pos x="T8" y="T9"/>
                  </a:cxn>
                </a:cxnLst>
                <a:rect l="0" t="0" r="r" b="b"/>
                <a:pathLst>
                  <a:path w="8" h="21">
                    <a:moveTo>
                      <a:pt x="6" y="0"/>
                    </a:moveTo>
                    <a:cubicBezTo>
                      <a:pt x="4" y="7"/>
                      <a:pt x="2" y="14"/>
                      <a:pt x="0" y="21"/>
                    </a:cubicBezTo>
                    <a:cubicBezTo>
                      <a:pt x="3" y="21"/>
                      <a:pt x="3" y="21"/>
                      <a:pt x="3" y="21"/>
                    </a:cubicBezTo>
                    <a:cubicBezTo>
                      <a:pt x="4" y="15"/>
                      <a:pt x="6" y="8"/>
                      <a:pt x="8" y="1"/>
                    </a:cubicBezTo>
                    <a:cubicBezTo>
                      <a:pt x="6" y="0"/>
                      <a:pt x="6" y="0"/>
                      <a:pt x="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1" name="Freeform 141"/>
              <p:cNvSpPr>
                <a:spLocks/>
              </p:cNvSpPr>
              <p:nvPr/>
            </p:nvSpPr>
            <p:spPr bwMode="auto">
              <a:xfrm>
                <a:off x="1951" y="2019"/>
                <a:ext cx="16" cy="50"/>
              </a:xfrm>
              <a:custGeom>
                <a:avLst/>
                <a:gdLst>
                  <a:gd name="T0" fmla="*/ 4 w 7"/>
                  <a:gd name="T1" fmla="*/ 0 h 21"/>
                  <a:gd name="T2" fmla="*/ 0 w 7"/>
                  <a:gd name="T3" fmla="*/ 21 h 21"/>
                  <a:gd name="T4" fmla="*/ 3 w 7"/>
                  <a:gd name="T5" fmla="*/ 21 h 21"/>
                  <a:gd name="T6" fmla="*/ 7 w 7"/>
                  <a:gd name="T7" fmla="*/ 1 h 21"/>
                  <a:gd name="T8" fmla="*/ 4 w 7"/>
                  <a:gd name="T9" fmla="*/ 0 h 21"/>
                </a:gdLst>
                <a:ahLst/>
                <a:cxnLst>
                  <a:cxn ang="0">
                    <a:pos x="T0" y="T1"/>
                  </a:cxn>
                  <a:cxn ang="0">
                    <a:pos x="T2" y="T3"/>
                  </a:cxn>
                  <a:cxn ang="0">
                    <a:pos x="T4" y="T5"/>
                  </a:cxn>
                  <a:cxn ang="0">
                    <a:pos x="T6" y="T7"/>
                  </a:cxn>
                  <a:cxn ang="0">
                    <a:pos x="T8" y="T9"/>
                  </a:cxn>
                </a:cxnLst>
                <a:rect l="0" t="0" r="r" b="b"/>
                <a:pathLst>
                  <a:path w="7" h="21">
                    <a:moveTo>
                      <a:pt x="4" y="0"/>
                    </a:moveTo>
                    <a:cubicBezTo>
                      <a:pt x="3" y="7"/>
                      <a:pt x="1" y="14"/>
                      <a:pt x="0" y="21"/>
                    </a:cubicBezTo>
                    <a:cubicBezTo>
                      <a:pt x="3" y="21"/>
                      <a:pt x="3" y="21"/>
                      <a:pt x="3" y="21"/>
                    </a:cubicBezTo>
                    <a:cubicBezTo>
                      <a:pt x="4" y="15"/>
                      <a:pt x="5" y="8"/>
                      <a:pt x="7" y="1"/>
                    </a:cubicBezTo>
                    <a:cubicBezTo>
                      <a:pt x="4" y="0"/>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2" name="Freeform 142"/>
              <p:cNvSpPr>
                <a:spLocks/>
              </p:cNvSpPr>
              <p:nvPr/>
            </p:nvSpPr>
            <p:spPr bwMode="auto">
              <a:xfrm>
                <a:off x="1960" y="2415"/>
                <a:ext cx="19" cy="50"/>
              </a:xfrm>
              <a:custGeom>
                <a:avLst/>
                <a:gdLst>
                  <a:gd name="T0" fmla="*/ 3 w 8"/>
                  <a:gd name="T1" fmla="*/ 0 h 21"/>
                  <a:gd name="T2" fmla="*/ 0 w 8"/>
                  <a:gd name="T3" fmla="*/ 1 h 21"/>
                  <a:gd name="T4" fmla="*/ 5 w 8"/>
                  <a:gd name="T5" fmla="*/ 21 h 21"/>
                  <a:gd name="T6" fmla="*/ 8 w 8"/>
                  <a:gd name="T7" fmla="*/ 20 h 21"/>
                  <a:gd name="T8" fmla="*/ 3 w 8"/>
                  <a:gd name="T9" fmla="*/ 0 h 21"/>
                </a:gdLst>
                <a:ahLst/>
                <a:cxnLst>
                  <a:cxn ang="0">
                    <a:pos x="T0" y="T1"/>
                  </a:cxn>
                  <a:cxn ang="0">
                    <a:pos x="T2" y="T3"/>
                  </a:cxn>
                  <a:cxn ang="0">
                    <a:pos x="T4" y="T5"/>
                  </a:cxn>
                  <a:cxn ang="0">
                    <a:pos x="T6" y="T7"/>
                  </a:cxn>
                  <a:cxn ang="0">
                    <a:pos x="T8" y="T9"/>
                  </a:cxn>
                </a:cxnLst>
                <a:rect l="0" t="0" r="r" b="b"/>
                <a:pathLst>
                  <a:path w="8" h="21">
                    <a:moveTo>
                      <a:pt x="3" y="0"/>
                    </a:moveTo>
                    <a:cubicBezTo>
                      <a:pt x="0" y="1"/>
                      <a:pt x="0" y="1"/>
                      <a:pt x="0" y="1"/>
                    </a:cubicBezTo>
                    <a:cubicBezTo>
                      <a:pt x="2" y="8"/>
                      <a:pt x="3" y="14"/>
                      <a:pt x="5" y="21"/>
                    </a:cubicBezTo>
                    <a:cubicBezTo>
                      <a:pt x="8" y="20"/>
                      <a:pt x="8" y="20"/>
                      <a:pt x="8" y="20"/>
                    </a:cubicBezTo>
                    <a:cubicBezTo>
                      <a:pt x="6" y="14"/>
                      <a:pt x="4" y="7"/>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3" name="Freeform 143"/>
              <p:cNvSpPr>
                <a:spLocks/>
              </p:cNvSpPr>
              <p:nvPr/>
            </p:nvSpPr>
            <p:spPr bwMode="auto">
              <a:xfrm>
                <a:off x="1946" y="2318"/>
                <a:ext cx="12" cy="49"/>
              </a:xfrm>
              <a:custGeom>
                <a:avLst/>
                <a:gdLst>
                  <a:gd name="T0" fmla="*/ 3 w 5"/>
                  <a:gd name="T1" fmla="*/ 0 h 21"/>
                  <a:gd name="T2" fmla="*/ 0 w 5"/>
                  <a:gd name="T3" fmla="*/ 0 h 21"/>
                  <a:gd name="T4" fmla="*/ 2 w 5"/>
                  <a:gd name="T5" fmla="*/ 21 h 21"/>
                  <a:gd name="T6" fmla="*/ 5 w 5"/>
                  <a:gd name="T7" fmla="*/ 21 h 21"/>
                  <a:gd name="T8" fmla="*/ 3 w 5"/>
                  <a:gd name="T9" fmla="*/ 0 h 21"/>
                </a:gdLst>
                <a:ahLst/>
                <a:cxnLst>
                  <a:cxn ang="0">
                    <a:pos x="T0" y="T1"/>
                  </a:cxn>
                  <a:cxn ang="0">
                    <a:pos x="T2" y="T3"/>
                  </a:cxn>
                  <a:cxn ang="0">
                    <a:pos x="T4" y="T5"/>
                  </a:cxn>
                  <a:cxn ang="0">
                    <a:pos x="T6" y="T7"/>
                  </a:cxn>
                  <a:cxn ang="0">
                    <a:pos x="T8" y="T9"/>
                  </a:cxn>
                </a:cxnLst>
                <a:rect l="0" t="0" r="r" b="b"/>
                <a:pathLst>
                  <a:path w="5" h="21">
                    <a:moveTo>
                      <a:pt x="3" y="0"/>
                    </a:moveTo>
                    <a:cubicBezTo>
                      <a:pt x="0" y="0"/>
                      <a:pt x="0" y="0"/>
                      <a:pt x="0" y="0"/>
                    </a:cubicBezTo>
                    <a:cubicBezTo>
                      <a:pt x="0" y="7"/>
                      <a:pt x="1" y="14"/>
                      <a:pt x="2" y="21"/>
                    </a:cubicBezTo>
                    <a:cubicBezTo>
                      <a:pt x="5" y="21"/>
                      <a:pt x="5" y="21"/>
                      <a:pt x="5" y="21"/>
                    </a:cubicBezTo>
                    <a:cubicBezTo>
                      <a:pt x="4" y="14"/>
                      <a:pt x="3" y="7"/>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4" name="Freeform 144"/>
              <p:cNvSpPr>
                <a:spLocks/>
              </p:cNvSpPr>
              <p:nvPr/>
            </p:nvSpPr>
            <p:spPr bwMode="auto">
              <a:xfrm>
                <a:off x="1941" y="2119"/>
                <a:ext cx="10" cy="49"/>
              </a:xfrm>
              <a:custGeom>
                <a:avLst/>
                <a:gdLst>
                  <a:gd name="T0" fmla="*/ 2 w 4"/>
                  <a:gd name="T1" fmla="*/ 0 h 21"/>
                  <a:gd name="T2" fmla="*/ 0 w 4"/>
                  <a:gd name="T3" fmla="*/ 21 h 21"/>
                  <a:gd name="T4" fmla="*/ 3 w 4"/>
                  <a:gd name="T5" fmla="*/ 21 h 21"/>
                  <a:gd name="T6" fmla="*/ 4 w 4"/>
                  <a:gd name="T7" fmla="*/ 0 h 21"/>
                  <a:gd name="T8" fmla="*/ 2 w 4"/>
                  <a:gd name="T9" fmla="*/ 0 h 21"/>
                </a:gdLst>
                <a:ahLst/>
                <a:cxnLst>
                  <a:cxn ang="0">
                    <a:pos x="T0" y="T1"/>
                  </a:cxn>
                  <a:cxn ang="0">
                    <a:pos x="T2" y="T3"/>
                  </a:cxn>
                  <a:cxn ang="0">
                    <a:pos x="T4" y="T5"/>
                  </a:cxn>
                  <a:cxn ang="0">
                    <a:pos x="T6" y="T7"/>
                  </a:cxn>
                  <a:cxn ang="0">
                    <a:pos x="T8" y="T9"/>
                  </a:cxn>
                </a:cxnLst>
                <a:rect l="0" t="0" r="r" b="b"/>
                <a:pathLst>
                  <a:path w="4" h="21">
                    <a:moveTo>
                      <a:pt x="2" y="0"/>
                    </a:moveTo>
                    <a:cubicBezTo>
                      <a:pt x="1" y="7"/>
                      <a:pt x="0" y="14"/>
                      <a:pt x="0" y="21"/>
                    </a:cubicBezTo>
                    <a:cubicBezTo>
                      <a:pt x="3" y="21"/>
                      <a:pt x="3" y="21"/>
                      <a:pt x="3" y="21"/>
                    </a:cubicBezTo>
                    <a:cubicBezTo>
                      <a:pt x="3" y="14"/>
                      <a:pt x="4" y="7"/>
                      <a:pt x="4"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5" name="Freeform 145"/>
              <p:cNvSpPr>
                <a:spLocks/>
              </p:cNvSpPr>
              <p:nvPr/>
            </p:nvSpPr>
            <p:spPr bwMode="auto">
              <a:xfrm>
                <a:off x="2090" y="1657"/>
                <a:ext cx="33" cy="45"/>
              </a:xfrm>
              <a:custGeom>
                <a:avLst/>
                <a:gdLst>
                  <a:gd name="T0" fmla="*/ 12 w 14"/>
                  <a:gd name="T1" fmla="*/ 0 h 19"/>
                  <a:gd name="T2" fmla="*/ 0 w 14"/>
                  <a:gd name="T3" fmla="*/ 18 h 19"/>
                  <a:gd name="T4" fmla="*/ 3 w 14"/>
                  <a:gd name="T5" fmla="*/ 19 h 19"/>
                  <a:gd name="T6" fmla="*/ 14 w 14"/>
                  <a:gd name="T7" fmla="*/ 3 h 19"/>
                  <a:gd name="T8" fmla="*/ 14 w 14"/>
                  <a:gd name="T9" fmla="*/ 2 h 19"/>
                  <a:gd name="T10" fmla="*/ 12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12" y="0"/>
                    </a:moveTo>
                    <a:cubicBezTo>
                      <a:pt x="8" y="6"/>
                      <a:pt x="4" y="12"/>
                      <a:pt x="0" y="18"/>
                    </a:cubicBezTo>
                    <a:cubicBezTo>
                      <a:pt x="3" y="19"/>
                      <a:pt x="3" y="19"/>
                      <a:pt x="3" y="19"/>
                    </a:cubicBezTo>
                    <a:cubicBezTo>
                      <a:pt x="6" y="14"/>
                      <a:pt x="10" y="8"/>
                      <a:pt x="14" y="3"/>
                    </a:cubicBezTo>
                    <a:cubicBezTo>
                      <a:pt x="14" y="2"/>
                      <a:pt x="14" y="2"/>
                      <a:pt x="14" y="2"/>
                    </a:cubicBezTo>
                    <a:cubicBezTo>
                      <a:pt x="12" y="0"/>
                      <a:pt x="12" y="0"/>
                      <a:pt x="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6" name="Freeform 146"/>
              <p:cNvSpPr>
                <a:spLocks/>
              </p:cNvSpPr>
              <p:nvPr/>
            </p:nvSpPr>
            <p:spPr bwMode="auto">
              <a:xfrm>
                <a:off x="2003" y="1830"/>
                <a:ext cx="23" cy="49"/>
              </a:xfrm>
              <a:custGeom>
                <a:avLst/>
                <a:gdLst>
                  <a:gd name="T0" fmla="*/ 8 w 10"/>
                  <a:gd name="T1" fmla="*/ 0 h 21"/>
                  <a:gd name="T2" fmla="*/ 0 w 10"/>
                  <a:gd name="T3" fmla="*/ 20 h 21"/>
                  <a:gd name="T4" fmla="*/ 2 w 10"/>
                  <a:gd name="T5" fmla="*/ 21 h 21"/>
                  <a:gd name="T6" fmla="*/ 10 w 10"/>
                  <a:gd name="T7" fmla="*/ 1 h 21"/>
                  <a:gd name="T8" fmla="*/ 8 w 10"/>
                  <a:gd name="T9" fmla="*/ 0 h 21"/>
                </a:gdLst>
                <a:ahLst/>
                <a:cxnLst>
                  <a:cxn ang="0">
                    <a:pos x="T0" y="T1"/>
                  </a:cxn>
                  <a:cxn ang="0">
                    <a:pos x="T2" y="T3"/>
                  </a:cxn>
                  <a:cxn ang="0">
                    <a:pos x="T4" y="T5"/>
                  </a:cxn>
                  <a:cxn ang="0">
                    <a:pos x="T6" y="T7"/>
                  </a:cxn>
                  <a:cxn ang="0">
                    <a:pos x="T8" y="T9"/>
                  </a:cxn>
                </a:cxnLst>
                <a:rect l="0" t="0" r="r" b="b"/>
                <a:pathLst>
                  <a:path w="10" h="21">
                    <a:moveTo>
                      <a:pt x="8" y="0"/>
                    </a:moveTo>
                    <a:cubicBezTo>
                      <a:pt x="5" y="6"/>
                      <a:pt x="2" y="13"/>
                      <a:pt x="0" y="20"/>
                    </a:cubicBezTo>
                    <a:cubicBezTo>
                      <a:pt x="2" y="21"/>
                      <a:pt x="2" y="21"/>
                      <a:pt x="2" y="21"/>
                    </a:cubicBezTo>
                    <a:cubicBezTo>
                      <a:pt x="5" y="14"/>
                      <a:pt x="7" y="8"/>
                      <a:pt x="10" y="1"/>
                    </a:cubicBezTo>
                    <a:cubicBezTo>
                      <a:pt x="8" y="0"/>
                      <a:pt x="8" y="0"/>
                      <a:pt x="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7" name="Freeform 147"/>
              <p:cNvSpPr>
                <a:spLocks/>
              </p:cNvSpPr>
              <p:nvPr/>
            </p:nvSpPr>
            <p:spPr bwMode="auto">
              <a:xfrm>
                <a:off x="1986" y="2510"/>
                <a:ext cx="24" cy="49"/>
              </a:xfrm>
              <a:custGeom>
                <a:avLst/>
                <a:gdLst>
                  <a:gd name="T0" fmla="*/ 3 w 10"/>
                  <a:gd name="T1" fmla="*/ 0 h 21"/>
                  <a:gd name="T2" fmla="*/ 0 w 10"/>
                  <a:gd name="T3" fmla="*/ 1 h 21"/>
                  <a:gd name="T4" fmla="*/ 7 w 10"/>
                  <a:gd name="T5" fmla="*/ 21 h 21"/>
                  <a:gd name="T6" fmla="*/ 10 w 10"/>
                  <a:gd name="T7" fmla="*/ 20 h 21"/>
                  <a:gd name="T8" fmla="*/ 3 w 10"/>
                  <a:gd name="T9" fmla="*/ 0 h 21"/>
                </a:gdLst>
                <a:ahLst/>
                <a:cxnLst>
                  <a:cxn ang="0">
                    <a:pos x="T0" y="T1"/>
                  </a:cxn>
                  <a:cxn ang="0">
                    <a:pos x="T2" y="T3"/>
                  </a:cxn>
                  <a:cxn ang="0">
                    <a:pos x="T4" y="T5"/>
                  </a:cxn>
                  <a:cxn ang="0">
                    <a:pos x="T6" y="T7"/>
                  </a:cxn>
                  <a:cxn ang="0">
                    <a:pos x="T8" y="T9"/>
                  </a:cxn>
                </a:cxnLst>
                <a:rect l="0" t="0" r="r" b="b"/>
                <a:pathLst>
                  <a:path w="10" h="21">
                    <a:moveTo>
                      <a:pt x="3" y="0"/>
                    </a:moveTo>
                    <a:cubicBezTo>
                      <a:pt x="0" y="1"/>
                      <a:pt x="0" y="1"/>
                      <a:pt x="0" y="1"/>
                    </a:cubicBezTo>
                    <a:cubicBezTo>
                      <a:pt x="2" y="8"/>
                      <a:pt x="4" y="15"/>
                      <a:pt x="7" y="21"/>
                    </a:cubicBezTo>
                    <a:cubicBezTo>
                      <a:pt x="10" y="20"/>
                      <a:pt x="10" y="20"/>
                      <a:pt x="10" y="20"/>
                    </a:cubicBezTo>
                    <a:cubicBezTo>
                      <a:pt x="7" y="14"/>
                      <a:pt x="5" y="7"/>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8" name="Freeform 148"/>
              <p:cNvSpPr>
                <a:spLocks/>
              </p:cNvSpPr>
              <p:nvPr/>
            </p:nvSpPr>
            <p:spPr bwMode="auto">
              <a:xfrm>
                <a:off x="2043" y="1742"/>
                <a:ext cx="28" cy="45"/>
              </a:xfrm>
              <a:custGeom>
                <a:avLst/>
                <a:gdLst>
                  <a:gd name="T0" fmla="*/ 9 w 12"/>
                  <a:gd name="T1" fmla="*/ 0 h 19"/>
                  <a:gd name="T2" fmla="*/ 0 w 12"/>
                  <a:gd name="T3" fmla="*/ 18 h 19"/>
                  <a:gd name="T4" fmla="*/ 2 w 12"/>
                  <a:gd name="T5" fmla="*/ 19 h 19"/>
                  <a:gd name="T6" fmla="*/ 12 w 12"/>
                  <a:gd name="T7" fmla="*/ 1 h 19"/>
                  <a:gd name="T8" fmla="*/ 9 w 12"/>
                  <a:gd name="T9" fmla="*/ 0 h 19"/>
                </a:gdLst>
                <a:ahLst/>
                <a:cxnLst>
                  <a:cxn ang="0">
                    <a:pos x="T0" y="T1"/>
                  </a:cxn>
                  <a:cxn ang="0">
                    <a:pos x="T2" y="T3"/>
                  </a:cxn>
                  <a:cxn ang="0">
                    <a:pos x="T4" y="T5"/>
                  </a:cxn>
                  <a:cxn ang="0">
                    <a:pos x="T6" y="T7"/>
                  </a:cxn>
                  <a:cxn ang="0">
                    <a:pos x="T8" y="T9"/>
                  </a:cxn>
                </a:cxnLst>
                <a:rect l="0" t="0" r="r" b="b"/>
                <a:pathLst>
                  <a:path w="12" h="19">
                    <a:moveTo>
                      <a:pt x="9" y="0"/>
                    </a:moveTo>
                    <a:cubicBezTo>
                      <a:pt x="6" y="6"/>
                      <a:pt x="3" y="12"/>
                      <a:pt x="0" y="18"/>
                    </a:cubicBezTo>
                    <a:cubicBezTo>
                      <a:pt x="2" y="19"/>
                      <a:pt x="2" y="19"/>
                      <a:pt x="2" y="19"/>
                    </a:cubicBezTo>
                    <a:cubicBezTo>
                      <a:pt x="5" y="13"/>
                      <a:pt x="9" y="7"/>
                      <a:pt x="12" y="1"/>
                    </a:cubicBezTo>
                    <a:cubicBezTo>
                      <a:pt x="9" y="0"/>
                      <a:pt x="9" y="0"/>
                      <a:pt x="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9" name="Freeform 149"/>
              <p:cNvSpPr>
                <a:spLocks/>
              </p:cNvSpPr>
              <p:nvPr/>
            </p:nvSpPr>
            <p:spPr bwMode="auto">
              <a:xfrm>
                <a:off x="2123" y="1444"/>
                <a:ext cx="1492" cy="1016"/>
              </a:xfrm>
              <a:custGeom>
                <a:avLst/>
                <a:gdLst>
                  <a:gd name="T0" fmla="*/ 630 w 630"/>
                  <a:gd name="T1" fmla="*/ 360 h 429"/>
                  <a:gd name="T2" fmla="*/ 630 w 630"/>
                  <a:gd name="T3" fmla="*/ 39 h 429"/>
                  <a:gd name="T4" fmla="*/ 591 w 630"/>
                  <a:gd name="T5" fmla="*/ 0 h 429"/>
                  <a:gd name="T6" fmla="*/ 39 w 630"/>
                  <a:gd name="T7" fmla="*/ 0 h 429"/>
                  <a:gd name="T8" fmla="*/ 0 w 630"/>
                  <a:gd name="T9" fmla="*/ 39 h 429"/>
                  <a:gd name="T10" fmla="*/ 0 w 630"/>
                  <a:gd name="T11" fmla="*/ 360 h 429"/>
                  <a:gd name="T12" fmla="*/ 0 w 630"/>
                  <a:gd name="T13" fmla="*/ 429 h 429"/>
                  <a:gd name="T14" fmla="*/ 630 w 630"/>
                  <a:gd name="T15" fmla="*/ 429 h 429"/>
                  <a:gd name="T16" fmla="*/ 630 w 630"/>
                  <a:gd name="T17" fmla="*/ 36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0" h="429">
                    <a:moveTo>
                      <a:pt x="630" y="360"/>
                    </a:moveTo>
                    <a:cubicBezTo>
                      <a:pt x="630" y="39"/>
                      <a:pt x="630" y="39"/>
                      <a:pt x="630" y="39"/>
                    </a:cubicBezTo>
                    <a:cubicBezTo>
                      <a:pt x="630" y="18"/>
                      <a:pt x="613" y="0"/>
                      <a:pt x="591" y="0"/>
                    </a:cubicBezTo>
                    <a:cubicBezTo>
                      <a:pt x="39" y="0"/>
                      <a:pt x="39" y="0"/>
                      <a:pt x="39" y="0"/>
                    </a:cubicBezTo>
                    <a:cubicBezTo>
                      <a:pt x="17" y="0"/>
                      <a:pt x="0" y="18"/>
                      <a:pt x="0" y="39"/>
                    </a:cubicBezTo>
                    <a:cubicBezTo>
                      <a:pt x="0" y="360"/>
                      <a:pt x="0" y="360"/>
                      <a:pt x="0" y="360"/>
                    </a:cubicBezTo>
                    <a:cubicBezTo>
                      <a:pt x="0" y="361"/>
                      <a:pt x="0" y="428"/>
                      <a:pt x="0" y="429"/>
                    </a:cubicBezTo>
                    <a:cubicBezTo>
                      <a:pt x="630" y="429"/>
                      <a:pt x="630" y="429"/>
                      <a:pt x="630" y="429"/>
                    </a:cubicBezTo>
                    <a:cubicBezTo>
                      <a:pt x="630" y="428"/>
                      <a:pt x="630" y="361"/>
                      <a:pt x="630" y="360"/>
                    </a:cubicBezTo>
                  </a:path>
                </a:pathLst>
              </a:custGeom>
              <a:solidFill>
                <a:srgbClr val="2E2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0" name="Rectangle 150"/>
              <p:cNvSpPr>
                <a:spLocks noChangeArrowheads="1"/>
              </p:cNvSpPr>
              <p:nvPr/>
            </p:nvSpPr>
            <p:spPr bwMode="auto">
              <a:xfrm>
                <a:off x="2230" y="1548"/>
                <a:ext cx="1274" cy="822"/>
              </a:xfrm>
              <a:prstGeom prst="rect">
                <a:avLst/>
              </a:prstGeom>
              <a:solidFill>
                <a:srgbClr val="FBE1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1" name="Rectangle 151"/>
              <p:cNvSpPr>
                <a:spLocks noChangeArrowheads="1"/>
              </p:cNvSpPr>
              <p:nvPr/>
            </p:nvSpPr>
            <p:spPr bwMode="auto">
              <a:xfrm>
                <a:off x="2230" y="1548"/>
                <a:ext cx="1274"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2" name="Freeform 152"/>
              <p:cNvSpPr>
                <a:spLocks/>
              </p:cNvSpPr>
              <p:nvPr/>
            </p:nvSpPr>
            <p:spPr bwMode="auto">
              <a:xfrm>
                <a:off x="1996" y="2460"/>
                <a:ext cx="1747" cy="128"/>
              </a:xfrm>
              <a:custGeom>
                <a:avLst/>
                <a:gdLst>
                  <a:gd name="T0" fmla="*/ 0 w 738"/>
                  <a:gd name="T1" fmla="*/ 8 h 54"/>
                  <a:gd name="T2" fmla="*/ 46 w 738"/>
                  <a:gd name="T3" fmla="*/ 54 h 54"/>
                  <a:gd name="T4" fmla="*/ 692 w 738"/>
                  <a:gd name="T5" fmla="*/ 54 h 54"/>
                  <a:gd name="T6" fmla="*/ 738 w 738"/>
                  <a:gd name="T7" fmla="*/ 8 h 54"/>
                  <a:gd name="T8" fmla="*/ 738 w 738"/>
                  <a:gd name="T9" fmla="*/ 0 h 54"/>
                  <a:gd name="T10" fmla="*/ 0 w 738"/>
                  <a:gd name="T11" fmla="*/ 0 h 54"/>
                  <a:gd name="T12" fmla="*/ 0 w 738"/>
                  <a:gd name="T13" fmla="*/ 8 h 54"/>
                </a:gdLst>
                <a:ahLst/>
                <a:cxnLst>
                  <a:cxn ang="0">
                    <a:pos x="T0" y="T1"/>
                  </a:cxn>
                  <a:cxn ang="0">
                    <a:pos x="T2" y="T3"/>
                  </a:cxn>
                  <a:cxn ang="0">
                    <a:pos x="T4" y="T5"/>
                  </a:cxn>
                  <a:cxn ang="0">
                    <a:pos x="T6" y="T7"/>
                  </a:cxn>
                  <a:cxn ang="0">
                    <a:pos x="T8" y="T9"/>
                  </a:cxn>
                  <a:cxn ang="0">
                    <a:pos x="T10" y="T11"/>
                  </a:cxn>
                  <a:cxn ang="0">
                    <a:pos x="T12" y="T13"/>
                  </a:cxn>
                </a:cxnLst>
                <a:rect l="0" t="0" r="r" b="b"/>
                <a:pathLst>
                  <a:path w="738" h="54">
                    <a:moveTo>
                      <a:pt x="0" y="8"/>
                    </a:moveTo>
                    <a:cubicBezTo>
                      <a:pt x="0" y="34"/>
                      <a:pt x="21" y="54"/>
                      <a:pt x="46" y="54"/>
                    </a:cubicBezTo>
                    <a:cubicBezTo>
                      <a:pt x="692" y="54"/>
                      <a:pt x="692" y="54"/>
                      <a:pt x="692" y="54"/>
                    </a:cubicBezTo>
                    <a:cubicBezTo>
                      <a:pt x="717" y="54"/>
                      <a:pt x="738" y="34"/>
                      <a:pt x="738" y="8"/>
                    </a:cubicBezTo>
                    <a:cubicBezTo>
                      <a:pt x="738" y="0"/>
                      <a:pt x="738" y="0"/>
                      <a:pt x="738" y="0"/>
                    </a:cubicBezTo>
                    <a:cubicBezTo>
                      <a:pt x="0" y="0"/>
                      <a:pt x="0" y="0"/>
                      <a:pt x="0" y="0"/>
                    </a:cubicBez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3" name="Freeform 153"/>
              <p:cNvSpPr>
                <a:spLocks/>
              </p:cNvSpPr>
              <p:nvPr/>
            </p:nvSpPr>
            <p:spPr bwMode="auto">
              <a:xfrm>
                <a:off x="2753" y="2517"/>
                <a:ext cx="225" cy="23"/>
              </a:xfrm>
              <a:custGeom>
                <a:avLst/>
                <a:gdLst>
                  <a:gd name="T0" fmla="*/ 95 w 95"/>
                  <a:gd name="T1" fmla="*/ 5 h 10"/>
                  <a:gd name="T2" fmla="*/ 90 w 95"/>
                  <a:gd name="T3" fmla="*/ 10 h 10"/>
                  <a:gd name="T4" fmla="*/ 6 w 95"/>
                  <a:gd name="T5" fmla="*/ 10 h 10"/>
                  <a:gd name="T6" fmla="*/ 0 w 95"/>
                  <a:gd name="T7" fmla="*/ 5 h 10"/>
                  <a:gd name="T8" fmla="*/ 6 w 95"/>
                  <a:gd name="T9" fmla="*/ 0 h 10"/>
                  <a:gd name="T10" fmla="*/ 90 w 95"/>
                  <a:gd name="T11" fmla="*/ 0 h 10"/>
                  <a:gd name="T12" fmla="*/ 95 w 95"/>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95" y="5"/>
                    </a:moveTo>
                    <a:cubicBezTo>
                      <a:pt x="95" y="7"/>
                      <a:pt x="93" y="10"/>
                      <a:pt x="90" y="10"/>
                    </a:cubicBezTo>
                    <a:cubicBezTo>
                      <a:pt x="6" y="10"/>
                      <a:pt x="6" y="10"/>
                      <a:pt x="6" y="10"/>
                    </a:cubicBezTo>
                    <a:cubicBezTo>
                      <a:pt x="2" y="10"/>
                      <a:pt x="0" y="7"/>
                      <a:pt x="0" y="5"/>
                    </a:cubicBezTo>
                    <a:cubicBezTo>
                      <a:pt x="0" y="2"/>
                      <a:pt x="2" y="0"/>
                      <a:pt x="6" y="0"/>
                    </a:cubicBezTo>
                    <a:cubicBezTo>
                      <a:pt x="90" y="0"/>
                      <a:pt x="90" y="0"/>
                      <a:pt x="90" y="0"/>
                    </a:cubicBezTo>
                    <a:cubicBezTo>
                      <a:pt x="93" y="0"/>
                      <a:pt x="95" y="2"/>
                      <a:pt x="95" y="5"/>
                    </a:cubicBezTo>
                    <a:close/>
                  </a:path>
                </a:pathLst>
              </a:custGeom>
              <a:solidFill>
                <a:srgbClr val="C4C6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4" name="Freeform 154"/>
              <p:cNvSpPr>
                <a:spLocks noEditPoints="1"/>
              </p:cNvSpPr>
              <p:nvPr/>
            </p:nvSpPr>
            <p:spPr bwMode="auto">
              <a:xfrm>
                <a:off x="2230" y="1548"/>
                <a:ext cx="1274" cy="713"/>
              </a:xfrm>
              <a:custGeom>
                <a:avLst/>
                <a:gdLst>
                  <a:gd name="T0" fmla="*/ 15 w 538"/>
                  <a:gd name="T1" fmla="*/ 274 h 301"/>
                  <a:gd name="T2" fmla="*/ 0 w 538"/>
                  <a:gd name="T3" fmla="*/ 274 h 301"/>
                  <a:gd name="T4" fmla="*/ 0 w 538"/>
                  <a:gd name="T5" fmla="*/ 301 h 301"/>
                  <a:gd name="T6" fmla="*/ 15 w 538"/>
                  <a:gd name="T7" fmla="*/ 274 h 301"/>
                  <a:gd name="T8" fmla="*/ 538 w 538"/>
                  <a:gd name="T9" fmla="*/ 0 h 301"/>
                  <a:gd name="T10" fmla="*/ 245 w 538"/>
                  <a:gd name="T11" fmla="*/ 0 h 301"/>
                  <a:gd name="T12" fmla="*/ 245 w 538"/>
                  <a:gd name="T13" fmla="*/ 85 h 301"/>
                  <a:gd name="T14" fmla="*/ 538 w 538"/>
                  <a:gd name="T15" fmla="*/ 0 h 301"/>
                  <a:gd name="T16" fmla="*/ 538 w 538"/>
                  <a:gd name="T17"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301">
                    <a:moveTo>
                      <a:pt x="15" y="274"/>
                    </a:moveTo>
                    <a:cubicBezTo>
                      <a:pt x="0" y="274"/>
                      <a:pt x="0" y="274"/>
                      <a:pt x="0" y="274"/>
                    </a:cubicBezTo>
                    <a:cubicBezTo>
                      <a:pt x="0" y="301"/>
                      <a:pt x="0" y="301"/>
                      <a:pt x="0" y="301"/>
                    </a:cubicBezTo>
                    <a:cubicBezTo>
                      <a:pt x="4" y="292"/>
                      <a:pt x="9" y="283"/>
                      <a:pt x="15" y="274"/>
                    </a:cubicBezTo>
                    <a:moveTo>
                      <a:pt x="538" y="0"/>
                    </a:moveTo>
                    <a:cubicBezTo>
                      <a:pt x="245" y="0"/>
                      <a:pt x="245" y="0"/>
                      <a:pt x="245" y="0"/>
                    </a:cubicBezTo>
                    <a:cubicBezTo>
                      <a:pt x="245" y="85"/>
                      <a:pt x="245" y="85"/>
                      <a:pt x="245" y="85"/>
                    </a:cubicBezTo>
                    <a:cubicBezTo>
                      <a:pt x="329" y="45"/>
                      <a:pt x="429" y="15"/>
                      <a:pt x="538" y="0"/>
                    </a:cubicBezTo>
                    <a:cubicBezTo>
                      <a:pt x="538" y="0"/>
                      <a:pt x="538" y="0"/>
                      <a:pt x="538" y="0"/>
                    </a:cubicBezTo>
                  </a:path>
                </a:pathLst>
              </a:custGeom>
              <a:solidFill>
                <a:srgbClr val="FBD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5" name="Freeform 155"/>
              <p:cNvSpPr>
                <a:spLocks/>
              </p:cNvSpPr>
              <p:nvPr/>
            </p:nvSpPr>
            <p:spPr bwMode="auto">
              <a:xfrm>
                <a:off x="3750" y="1313"/>
                <a:ext cx="62" cy="88"/>
              </a:xfrm>
              <a:custGeom>
                <a:avLst/>
                <a:gdLst>
                  <a:gd name="T0" fmla="*/ 26 w 26"/>
                  <a:gd name="T1" fmla="*/ 37 h 37"/>
                  <a:gd name="T2" fmla="*/ 9 w 26"/>
                  <a:gd name="T3" fmla="*/ 30 h 37"/>
                  <a:gd name="T4" fmla="*/ 3 w 26"/>
                  <a:gd name="T5" fmla="*/ 2 h 37"/>
                  <a:gd name="T6" fmla="*/ 4 w 26"/>
                  <a:gd name="T7" fmla="*/ 0 h 37"/>
                  <a:gd name="T8" fmla="*/ 26 w 26"/>
                  <a:gd name="T9" fmla="*/ 0 h 37"/>
                  <a:gd name="T10" fmla="*/ 26 w 26"/>
                  <a:gd name="T11" fmla="*/ 5 h 37"/>
                  <a:gd name="T12" fmla="*/ 8 w 26"/>
                  <a:gd name="T13" fmla="*/ 5 h 37"/>
                  <a:gd name="T14" fmla="*/ 12 w 26"/>
                  <a:gd name="T15" fmla="*/ 27 h 37"/>
                  <a:gd name="T16" fmla="*/ 26 w 26"/>
                  <a:gd name="T17" fmla="*/ 32 h 37"/>
                  <a:gd name="T18" fmla="*/ 26 w 26"/>
                  <a:gd name="T1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7">
                    <a:moveTo>
                      <a:pt x="26" y="37"/>
                    </a:moveTo>
                    <a:cubicBezTo>
                      <a:pt x="19" y="37"/>
                      <a:pt x="13" y="35"/>
                      <a:pt x="9" y="30"/>
                    </a:cubicBezTo>
                    <a:cubicBezTo>
                      <a:pt x="0" y="20"/>
                      <a:pt x="3" y="3"/>
                      <a:pt x="3" y="2"/>
                    </a:cubicBezTo>
                    <a:cubicBezTo>
                      <a:pt x="4" y="0"/>
                      <a:pt x="4" y="0"/>
                      <a:pt x="4" y="0"/>
                    </a:cubicBezTo>
                    <a:cubicBezTo>
                      <a:pt x="26" y="0"/>
                      <a:pt x="26" y="0"/>
                      <a:pt x="26" y="0"/>
                    </a:cubicBezTo>
                    <a:cubicBezTo>
                      <a:pt x="26" y="5"/>
                      <a:pt x="26" y="5"/>
                      <a:pt x="26" y="5"/>
                    </a:cubicBezTo>
                    <a:cubicBezTo>
                      <a:pt x="8" y="5"/>
                      <a:pt x="8" y="5"/>
                      <a:pt x="8" y="5"/>
                    </a:cubicBezTo>
                    <a:cubicBezTo>
                      <a:pt x="7" y="10"/>
                      <a:pt x="7" y="20"/>
                      <a:pt x="12" y="27"/>
                    </a:cubicBezTo>
                    <a:cubicBezTo>
                      <a:pt x="15" y="30"/>
                      <a:pt x="20" y="32"/>
                      <a:pt x="26" y="32"/>
                    </a:cubicBezTo>
                    <a:cubicBezTo>
                      <a:pt x="26" y="37"/>
                      <a:pt x="26" y="37"/>
                      <a:pt x="26" y="37"/>
                    </a:cubicBezTo>
                  </a:path>
                </a:pathLst>
              </a:custGeom>
              <a:solidFill>
                <a:srgbClr val="FFD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6" name="Freeform 156"/>
              <p:cNvSpPr>
                <a:spLocks/>
              </p:cNvSpPr>
              <p:nvPr/>
            </p:nvSpPr>
            <p:spPr bwMode="auto">
              <a:xfrm>
                <a:off x="3928" y="1313"/>
                <a:ext cx="61" cy="88"/>
              </a:xfrm>
              <a:custGeom>
                <a:avLst/>
                <a:gdLst>
                  <a:gd name="T0" fmla="*/ 0 w 26"/>
                  <a:gd name="T1" fmla="*/ 37 h 37"/>
                  <a:gd name="T2" fmla="*/ 17 w 26"/>
                  <a:gd name="T3" fmla="*/ 30 h 37"/>
                  <a:gd name="T4" fmla="*/ 23 w 26"/>
                  <a:gd name="T5" fmla="*/ 2 h 37"/>
                  <a:gd name="T6" fmla="*/ 23 w 26"/>
                  <a:gd name="T7" fmla="*/ 0 h 37"/>
                  <a:gd name="T8" fmla="*/ 0 w 26"/>
                  <a:gd name="T9" fmla="*/ 0 h 37"/>
                  <a:gd name="T10" fmla="*/ 0 w 26"/>
                  <a:gd name="T11" fmla="*/ 5 h 37"/>
                  <a:gd name="T12" fmla="*/ 18 w 26"/>
                  <a:gd name="T13" fmla="*/ 5 h 37"/>
                  <a:gd name="T14" fmla="*/ 14 w 26"/>
                  <a:gd name="T15" fmla="*/ 27 h 37"/>
                  <a:gd name="T16" fmla="*/ 0 w 26"/>
                  <a:gd name="T17" fmla="*/ 32 h 37"/>
                  <a:gd name="T18" fmla="*/ 0 w 26"/>
                  <a:gd name="T1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7">
                    <a:moveTo>
                      <a:pt x="0" y="37"/>
                    </a:moveTo>
                    <a:cubicBezTo>
                      <a:pt x="8" y="37"/>
                      <a:pt x="13" y="35"/>
                      <a:pt x="17" y="30"/>
                    </a:cubicBezTo>
                    <a:cubicBezTo>
                      <a:pt x="26" y="20"/>
                      <a:pt x="23" y="3"/>
                      <a:pt x="23" y="2"/>
                    </a:cubicBezTo>
                    <a:cubicBezTo>
                      <a:pt x="23" y="0"/>
                      <a:pt x="23" y="0"/>
                      <a:pt x="23" y="0"/>
                    </a:cubicBezTo>
                    <a:cubicBezTo>
                      <a:pt x="0" y="0"/>
                      <a:pt x="0" y="0"/>
                      <a:pt x="0" y="0"/>
                    </a:cubicBezTo>
                    <a:cubicBezTo>
                      <a:pt x="0" y="5"/>
                      <a:pt x="0" y="5"/>
                      <a:pt x="0" y="5"/>
                    </a:cubicBezTo>
                    <a:cubicBezTo>
                      <a:pt x="18" y="5"/>
                      <a:pt x="18" y="5"/>
                      <a:pt x="18" y="5"/>
                    </a:cubicBezTo>
                    <a:cubicBezTo>
                      <a:pt x="19" y="10"/>
                      <a:pt x="19" y="20"/>
                      <a:pt x="14" y="27"/>
                    </a:cubicBezTo>
                    <a:cubicBezTo>
                      <a:pt x="11" y="30"/>
                      <a:pt x="6" y="32"/>
                      <a:pt x="0" y="32"/>
                    </a:cubicBezTo>
                    <a:lnTo>
                      <a:pt x="0" y="37"/>
                    </a:lnTo>
                    <a:close/>
                  </a:path>
                </a:pathLst>
              </a:custGeom>
              <a:solidFill>
                <a:srgbClr val="FFD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7" name="Freeform 157"/>
              <p:cNvSpPr>
                <a:spLocks/>
              </p:cNvSpPr>
              <p:nvPr/>
            </p:nvSpPr>
            <p:spPr bwMode="auto">
              <a:xfrm>
                <a:off x="3805" y="1301"/>
                <a:ext cx="135" cy="157"/>
              </a:xfrm>
              <a:custGeom>
                <a:avLst/>
                <a:gdLst>
                  <a:gd name="T0" fmla="*/ 0 w 57"/>
                  <a:gd name="T1" fmla="*/ 0 h 66"/>
                  <a:gd name="T2" fmla="*/ 0 w 57"/>
                  <a:gd name="T3" fmla="*/ 36 h 66"/>
                  <a:gd name="T4" fmla="*/ 17 w 57"/>
                  <a:gd name="T5" fmla="*/ 62 h 66"/>
                  <a:gd name="T6" fmla="*/ 17 w 57"/>
                  <a:gd name="T7" fmla="*/ 63 h 66"/>
                  <a:gd name="T8" fmla="*/ 17 w 57"/>
                  <a:gd name="T9" fmla="*/ 63 h 66"/>
                  <a:gd name="T10" fmla="*/ 21 w 57"/>
                  <a:gd name="T11" fmla="*/ 66 h 66"/>
                  <a:gd name="T12" fmla="*/ 36 w 57"/>
                  <a:gd name="T13" fmla="*/ 66 h 66"/>
                  <a:gd name="T14" fmla="*/ 40 w 57"/>
                  <a:gd name="T15" fmla="*/ 63 h 66"/>
                  <a:gd name="T16" fmla="*/ 40 w 57"/>
                  <a:gd name="T17" fmla="*/ 63 h 66"/>
                  <a:gd name="T18" fmla="*/ 40 w 57"/>
                  <a:gd name="T19" fmla="*/ 62 h 66"/>
                  <a:gd name="T20" fmla="*/ 57 w 57"/>
                  <a:gd name="T21" fmla="*/ 36 h 66"/>
                  <a:gd name="T22" fmla="*/ 57 w 57"/>
                  <a:gd name="T23" fmla="*/ 0 h 66"/>
                  <a:gd name="T24" fmla="*/ 0 w 57"/>
                  <a:gd name="T2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6">
                    <a:moveTo>
                      <a:pt x="0" y="0"/>
                    </a:moveTo>
                    <a:cubicBezTo>
                      <a:pt x="0" y="36"/>
                      <a:pt x="0" y="36"/>
                      <a:pt x="0" y="36"/>
                    </a:cubicBezTo>
                    <a:cubicBezTo>
                      <a:pt x="0" y="48"/>
                      <a:pt x="7" y="58"/>
                      <a:pt x="17" y="62"/>
                    </a:cubicBezTo>
                    <a:cubicBezTo>
                      <a:pt x="17" y="63"/>
                      <a:pt x="17" y="63"/>
                      <a:pt x="17" y="63"/>
                    </a:cubicBezTo>
                    <a:cubicBezTo>
                      <a:pt x="17" y="63"/>
                      <a:pt x="17" y="63"/>
                      <a:pt x="17" y="63"/>
                    </a:cubicBezTo>
                    <a:cubicBezTo>
                      <a:pt x="17" y="65"/>
                      <a:pt x="19" y="66"/>
                      <a:pt x="21" y="66"/>
                    </a:cubicBezTo>
                    <a:cubicBezTo>
                      <a:pt x="36" y="66"/>
                      <a:pt x="36" y="66"/>
                      <a:pt x="36" y="66"/>
                    </a:cubicBezTo>
                    <a:cubicBezTo>
                      <a:pt x="38" y="66"/>
                      <a:pt x="40" y="65"/>
                      <a:pt x="40" y="63"/>
                    </a:cubicBezTo>
                    <a:cubicBezTo>
                      <a:pt x="40" y="63"/>
                      <a:pt x="40" y="63"/>
                      <a:pt x="40" y="63"/>
                    </a:cubicBezTo>
                    <a:cubicBezTo>
                      <a:pt x="40" y="62"/>
                      <a:pt x="40" y="62"/>
                      <a:pt x="40" y="62"/>
                    </a:cubicBezTo>
                    <a:cubicBezTo>
                      <a:pt x="50" y="58"/>
                      <a:pt x="57" y="48"/>
                      <a:pt x="57" y="36"/>
                    </a:cubicBezTo>
                    <a:cubicBezTo>
                      <a:pt x="57" y="0"/>
                      <a:pt x="57" y="0"/>
                      <a:pt x="57" y="0"/>
                    </a:cubicBezTo>
                    <a:cubicBezTo>
                      <a:pt x="0" y="0"/>
                      <a:pt x="0" y="0"/>
                      <a:pt x="0" y="0"/>
                    </a:cubicBezTo>
                  </a:path>
                </a:pathLst>
              </a:custGeom>
              <a:solidFill>
                <a:srgbClr val="FFD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8" name="Freeform 158"/>
              <p:cNvSpPr>
                <a:spLocks/>
              </p:cNvSpPr>
              <p:nvPr/>
            </p:nvSpPr>
            <p:spPr bwMode="auto">
              <a:xfrm>
                <a:off x="3805" y="1526"/>
                <a:ext cx="135" cy="88"/>
              </a:xfrm>
              <a:custGeom>
                <a:avLst/>
                <a:gdLst>
                  <a:gd name="T0" fmla="*/ 0 w 57"/>
                  <a:gd name="T1" fmla="*/ 34 h 37"/>
                  <a:gd name="T2" fmla="*/ 2 w 57"/>
                  <a:gd name="T3" fmla="*/ 37 h 37"/>
                  <a:gd name="T4" fmla="*/ 54 w 57"/>
                  <a:gd name="T5" fmla="*/ 37 h 37"/>
                  <a:gd name="T6" fmla="*/ 57 w 57"/>
                  <a:gd name="T7" fmla="*/ 34 h 37"/>
                  <a:gd name="T8" fmla="*/ 57 w 57"/>
                  <a:gd name="T9" fmla="*/ 3 h 37"/>
                  <a:gd name="T10" fmla="*/ 54 w 57"/>
                  <a:gd name="T11" fmla="*/ 0 h 37"/>
                  <a:gd name="T12" fmla="*/ 2 w 57"/>
                  <a:gd name="T13" fmla="*/ 0 h 37"/>
                  <a:gd name="T14" fmla="*/ 0 w 57"/>
                  <a:gd name="T15" fmla="*/ 3 h 37"/>
                  <a:gd name="T16" fmla="*/ 0 w 57"/>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37">
                    <a:moveTo>
                      <a:pt x="0" y="34"/>
                    </a:moveTo>
                    <a:cubicBezTo>
                      <a:pt x="0" y="36"/>
                      <a:pt x="1" y="37"/>
                      <a:pt x="2" y="37"/>
                    </a:cubicBezTo>
                    <a:cubicBezTo>
                      <a:pt x="54" y="37"/>
                      <a:pt x="54" y="37"/>
                      <a:pt x="54" y="37"/>
                    </a:cubicBezTo>
                    <a:cubicBezTo>
                      <a:pt x="56" y="37"/>
                      <a:pt x="57" y="36"/>
                      <a:pt x="57" y="34"/>
                    </a:cubicBezTo>
                    <a:cubicBezTo>
                      <a:pt x="57" y="3"/>
                      <a:pt x="57" y="3"/>
                      <a:pt x="57" y="3"/>
                    </a:cubicBezTo>
                    <a:cubicBezTo>
                      <a:pt x="57" y="1"/>
                      <a:pt x="56" y="0"/>
                      <a:pt x="54" y="0"/>
                    </a:cubicBezTo>
                    <a:cubicBezTo>
                      <a:pt x="2" y="0"/>
                      <a:pt x="2" y="0"/>
                      <a:pt x="2" y="0"/>
                    </a:cubicBezTo>
                    <a:cubicBezTo>
                      <a:pt x="1" y="0"/>
                      <a:pt x="0" y="1"/>
                      <a:pt x="0" y="3"/>
                    </a:cubicBezTo>
                    <a:cubicBezTo>
                      <a:pt x="0" y="34"/>
                      <a:pt x="0" y="34"/>
                      <a:pt x="0" y="34"/>
                    </a:cubicBezTo>
                  </a:path>
                </a:pathLst>
              </a:custGeom>
              <a:solidFill>
                <a:srgbClr val="3E4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9" name="Freeform 159"/>
              <p:cNvSpPr>
                <a:spLocks/>
              </p:cNvSpPr>
              <p:nvPr/>
            </p:nvSpPr>
            <p:spPr bwMode="auto">
              <a:xfrm>
                <a:off x="3797" y="1605"/>
                <a:ext cx="150" cy="11"/>
              </a:xfrm>
              <a:custGeom>
                <a:avLst/>
                <a:gdLst>
                  <a:gd name="T0" fmla="*/ 0 w 63"/>
                  <a:gd name="T1" fmla="*/ 4 h 5"/>
                  <a:gd name="T2" fmla="*/ 1 w 63"/>
                  <a:gd name="T3" fmla="*/ 5 h 5"/>
                  <a:gd name="T4" fmla="*/ 62 w 63"/>
                  <a:gd name="T5" fmla="*/ 5 h 5"/>
                  <a:gd name="T6" fmla="*/ 63 w 63"/>
                  <a:gd name="T7" fmla="*/ 4 h 5"/>
                  <a:gd name="T8" fmla="*/ 63 w 63"/>
                  <a:gd name="T9" fmla="*/ 1 h 5"/>
                  <a:gd name="T10" fmla="*/ 62 w 63"/>
                  <a:gd name="T11" fmla="*/ 0 h 5"/>
                  <a:gd name="T12" fmla="*/ 1 w 63"/>
                  <a:gd name="T13" fmla="*/ 0 h 5"/>
                  <a:gd name="T14" fmla="*/ 0 w 63"/>
                  <a:gd name="T15" fmla="*/ 1 h 5"/>
                  <a:gd name="T16" fmla="*/ 0 w 63"/>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5">
                    <a:moveTo>
                      <a:pt x="0" y="4"/>
                    </a:moveTo>
                    <a:cubicBezTo>
                      <a:pt x="0" y="5"/>
                      <a:pt x="0" y="5"/>
                      <a:pt x="1" y="5"/>
                    </a:cubicBezTo>
                    <a:cubicBezTo>
                      <a:pt x="62" y="5"/>
                      <a:pt x="62" y="5"/>
                      <a:pt x="62" y="5"/>
                    </a:cubicBezTo>
                    <a:cubicBezTo>
                      <a:pt x="62" y="5"/>
                      <a:pt x="63" y="5"/>
                      <a:pt x="63" y="4"/>
                    </a:cubicBezTo>
                    <a:cubicBezTo>
                      <a:pt x="63" y="1"/>
                      <a:pt x="63" y="1"/>
                      <a:pt x="63" y="1"/>
                    </a:cubicBezTo>
                    <a:cubicBezTo>
                      <a:pt x="63" y="0"/>
                      <a:pt x="62" y="0"/>
                      <a:pt x="62" y="0"/>
                    </a:cubicBezTo>
                    <a:cubicBezTo>
                      <a:pt x="1" y="0"/>
                      <a:pt x="1" y="0"/>
                      <a:pt x="1" y="0"/>
                    </a:cubicBezTo>
                    <a:cubicBezTo>
                      <a:pt x="0" y="0"/>
                      <a:pt x="0" y="0"/>
                      <a:pt x="0" y="1"/>
                    </a:cubicBezTo>
                    <a:lnTo>
                      <a:pt x="0" y="4"/>
                    </a:lnTo>
                    <a:close/>
                  </a:path>
                </a:pathLst>
              </a:custGeom>
              <a:solidFill>
                <a:srgbClr val="393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0" name="Rectangle 160"/>
              <p:cNvSpPr>
                <a:spLocks noChangeArrowheads="1"/>
              </p:cNvSpPr>
              <p:nvPr/>
            </p:nvSpPr>
            <p:spPr bwMode="auto">
              <a:xfrm>
                <a:off x="3859" y="1458"/>
                <a:ext cx="26" cy="59"/>
              </a:xfrm>
              <a:prstGeom prst="rect">
                <a:avLst/>
              </a:prstGeom>
              <a:solidFill>
                <a:srgbClr val="FFD6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1" name="Rectangle 161"/>
              <p:cNvSpPr>
                <a:spLocks noChangeArrowheads="1"/>
              </p:cNvSpPr>
              <p:nvPr/>
            </p:nvSpPr>
            <p:spPr bwMode="auto">
              <a:xfrm>
                <a:off x="3859" y="1458"/>
                <a:ext cx="26" cy="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2" name="Freeform 162"/>
              <p:cNvSpPr>
                <a:spLocks/>
              </p:cNvSpPr>
              <p:nvPr/>
            </p:nvSpPr>
            <p:spPr bwMode="auto">
              <a:xfrm>
                <a:off x="3850" y="1517"/>
                <a:ext cx="45" cy="9"/>
              </a:xfrm>
              <a:custGeom>
                <a:avLst/>
                <a:gdLst>
                  <a:gd name="T0" fmla="*/ 40 w 45"/>
                  <a:gd name="T1" fmla="*/ 0 h 9"/>
                  <a:gd name="T2" fmla="*/ 4 w 45"/>
                  <a:gd name="T3" fmla="*/ 0 h 9"/>
                  <a:gd name="T4" fmla="*/ 0 w 45"/>
                  <a:gd name="T5" fmla="*/ 9 h 9"/>
                  <a:gd name="T6" fmla="*/ 45 w 45"/>
                  <a:gd name="T7" fmla="*/ 9 h 9"/>
                  <a:gd name="T8" fmla="*/ 40 w 45"/>
                  <a:gd name="T9" fmla="*/ 0 h 9"/>
                </a:gdLst>
                <a:ahLst/>
                <a:cxnLst>
                  <a:cxn ang="0">
                    <a:pos x="T0" y="T1"/>
                  </a:cxn>
                  <a:cxn ang="0">
                    <a:pos x="T2" y="T3"/>
                  </a:cxn>
                  <a:cxn ang="0">
                    <a:pos x="T4" y="T5"/>
                  </a:cxn>
                  <a:cxn ang="0">
                    <a:pos x="T6" y="T7"/>
                  </a:cxn>
                  <a:cxn ang="0">
                    <a:pos x="T8" y="T9"/>
                  </a:cxn>
                </a:cxnLst>
                <a:rect l="0" t="0" r="r" b="b"/>
                <a:pathLst>
                  <a:path w="45" h="9">
                    <a:moveTo>
                      <a:pt x="40" y="0"/>
                    </a:moveTo>
                    <a:lnTo>
                      <a:pt x="4" y="0"/>
                    </a:lnTo>
                    <a:lnTo>
                      <a:pt x="0" y="9"/>
                    </a:lnTo>
                    <a:lnTo>
                      <a:pt x="45" y="9"/>
                    </a:lnTo>
                    <a:lnTo>
                      <a:pt x="40" y="0"/>
                    </a:lnTo>
                    <a:close/>
                  </a:path>
                </a:pathLst>
              </a:custGeom>
              <a:solidFill>
                <a:srgbClr val="FFD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3" name="Freeform 163"/>
              <p:cNvSpPr>
                <a:spLocks/>
              </p:cNvSpPr>
              <p:nvPr/>
            </p:nvSpPr>
            <p:spPr bwMode="auto">
              <a:xfrm>
                <a:off x="3850" y="1517"/>
                <a:ext cx="45" cy="9"/>
              </a:xfrm>
              <a:custGeom>
                <a:avLst/>
                <a:gdLst>
                  <a:gd name="T0" fmla="*/ 40 w 45"/>
                  <a:gd name="T1" fmla="*/ 0 h 9"/>
                  <a:gd name="T2" fmla="*/ 4 w 45"/>
                  <a:gd name="T3" fmla="*/ 0 h 9"/>
                  <a:gd name="T4" fmla="*/ 0 w 45"/>
                  <a:gd name="T5" fmla="*/ 9 h 9"/>
                  <a:gd name="T6" fmla="*/ 45 w 45"/>
                  <a:gd name="T7" fmla="*/ 9 h 9"/>
                  <a:gd name="T8" fmla="*/ 40 w 45"/>
                  <a:gd name="T9" fmla="*/ 0 h 9"/>
                </a:gdLst>
                <a:ahLst/>
                <a:cxnLst>
                  <a:cxn ang="0">
                    <a:pos x="T0" y="T1"/>
                  </a:cxn>
                  <a:cxn ang="0">
                    <a:pos x="T2" y="T3"/>
                  </a:cxn>
                  <a:cxn ang="0">
                    <a:pos x="T4" y="T5"/>
                  </a:cxn>
                  <a:cxn ang="0">
                    <a:pos x="T6" y="T7"/>
                  </a:cxn>
                  <a:cxn ang="0">
                    <a:pos x="T8" y="T9"/>
                  </a:cxn>
                </a:cxnLst>
                <a:rect l="0" t="0" r="r" b="b"/>
                <a:pathLst>
                  <a:path w="45" h="9">
                    <a:moveTo>
                      <a:pt x="40" y="0"/>
                    </a:moveTo>
                    <a:lnTo>
                      <a:pt x="4" y="0"/>
                    </a:lnTo>
                    <a:lnTo>
                      <a:pt x="0" y="9"/>
                    </a:lnTo>
                    <a:lnTo>
                      <a:pt x="45" y="9"/>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4" name="Freeform 164"/>
              <p:cNvSpPr>
                <a:spLocks/>
              </p:cNvSpPr>
              <p:nvPr/>
            </p:nvSpPr>
            <p:spPr bwMode="auto">
              <a:xfrm>
                <a:off x="3824" y="1545"/>
                <a:ext cx="94" cy="45"/>
              </a:xfrm>
              <a:custGeom>
                <a:avLst/>
                <a:gdLst>
                  <a:gd name="T0" fmla="*/ 0 w 40"/>
                  <a:gd name="T1" fmla="*/ 18 h 19"/>
                  <a:gd name="T2" fmla="*/ 1 w 40"/>
                  <a:gd name="T3" fmla="*/ 19 h 19"/>
                  <a:gd name="T4" fmla="*/ 39 w 40"/>
                  <a:gd name="T5" fmla="*/ 19 h 19"/>
                  <a:gd name="T6" fmla="*/ 40 w 40"/>
                  <a:gd name="T7" fmla="*/ 18 h 19"/>
                  <a:gd name="T8" fmla="*/ 40 w 40"/>
                  <a:gd name="T9" fmla="*/ 2 h 19"/>
                  <a:gd name="T10" fmla="*/ 39 w 40"/>
                  <a:gd name="T11" fmla="*/ 0 h 19"/>
                  <a:gd name="T12" fmla="*/ 1 w 40"/>
                  <a:gd name="T13" fmla="*/ 0 h 19"/>
                  <a:gd name="T14" fmla="*/ 0 w 40"/>
                  <a:gd name="T15" fmla="*/ 2 h 19"/>
                  <a:gd name="T16" fmla="*/ 0 w 40"/>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9">
                    <a:moveTo>
                      <a:pt x="0" y="18"/>
                    </a:moveTo>
                    <a:cubicBezTo>
                      <a:pt x="0" y="19"/>
                      <a:pt x="0" y="19"/>
                      <a:pt x="1" y="19"/>
                    </a:cubicBezTo>
                    <a:cubicBezTo>
                      <a:pt x="39" y="19"/>
                      <a:pt x="39" y="19"/>
                      <a:pt x="39" y="19"/>
                    </a:cubicBezTo>
                    <a:cubicBezTo>
                      <a:pt x="40" y="19"/>
                      <a:pt x="40" y="19"/>
                      <a:pt x="40" y="18"/>
                    </a:cubicBezTo>
                    <a:cubicBezTo>
                      <a:pt x="40" y="2"/>
                      <a:pt x="40" y="2"/>
                      <a:pt x="40" y="2"/>
                    </a:cubicBezTo>
                    <a:cubicBezTo>
                      <a:pt x="40" y="1"/>
                      <a:pt x="40" y="0"/>
                      <a:pt x="39" y="0"/>
                    </a:cubicBezTo>
                    <a:cubicBezTo>
                      <a:pt x="1" y="0"/>
                      <a:pt x="1" y="0"/>
                      <a:pt x="1" y="0"/>
                    </a:cubicBezTo>
                    <a:cubicBezTo>
                      <a:pt x="0" y="0"/>
                      <a:pt x="0" y="1"/>
                      <a:pt x="0" y="2"/>
                    </a:cubicBezTo>
                    <a:cubicBezTo>
                      <a:pt x="0" y="18"/>
                      <a:pt x="0" y="18"/>
                      <a:pt x="0" y="18"/>
                    </a:cubicBezTo>
                  </a:path>
                </a:pathLst>
              </a:custGeom>
              <a:solidFill>
                <a:srgbClr val="FDC9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5" name="Freeform 165"/>
              <p:cNvSpPr>
                <a:spLocks/>
              </p:cNvSpPr>
              <p:nvPr/>
            </p:nvSpPr>
            <p:spPr bwMode="auto">
              <a:xfrm>
                <a:off x="3805" y="1526"/>
                <a:ext cx="19" cy="79"/>
              </a:xfrm>
              <a:custGeom>
                <a:avLst/>
                <a:gdLst>
                  <a:gd name="T0" fmla="*/ 5 w 8"/>
                  <a:gd name="T1" fmla="*/ 33 h 33"/>
                  <a:gd name="T2" fmla="*/ 5 w 8"/>
                  <a:gd name="T3" fmla="*/ 3 h 33"/>
                  <a:gd name="T4" fmla="*/ 8 w 8"/>
                  <a:gd name="T5" fmla="*/ 0 h 33"/>
                  <a:gd name="T6" fmla="*/ 2 w 8"/>
                  <a:gd name="T7" fmla="*/ 0 h 33"/>
                  <a:gd name="T8" fmla="*/ 0 w 8"/>
                  <a:gd name="T9" fmla="*/ 3 h 33"/>
                  <a:gd name="T10" fmla="*/ 0 w 8"/>
                  <a:gd name="T11" fmla="*/ 33 h 33"/>
                  <a:gd name="T12" fmla="*/ 4 w 8"/>
                  <a:gd name="T13" fmla="*/ 33 h 33"/>
                  <a:gd name="T14" fmla="*/ 5 w 8"/>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3">
                    <a:moveTo>
                      <a:pt x="5" y="33"/>
                    </a:moveTo>
                    <a:cubicBezTo>
                      <a:pt x="5" y="3"/>
                      <a:pt x="5" y="3"/>
                      <a:pt x="5" y="3"/>
                    </a:cubicBezTo>
                    <a:cubicBezTo>
                      <a:pt x="5" y="1"/>
                      <a:pt x="6" y="0"/>
                      <a:pt x="8" y="0"/>
                    </a:cubicBezTo>
                    <a:cubicBezTo>
                      <a:pt x="2" y="0"/>
                      <a:pt x="2" y="0"/>
                      <a:pt x="2" y="0"/>
                    </a:cubicBezTo>
                    <a:cubicBezTo>
                      <a:pt x="1" y="0"/>
                      <a:pt x="0" y="1"/>
                      <a:pt x="0" y="3"/>
                    </a:cubicBezTo>
                    <a:cubicBezTo>
                      <a:pt x="0" y="33"/>
                      <a:pt x="0" y="33"/>
                      <a:pt x="0" y="33"/>
                    </a:cubicBezTo>
                    <a:cubicBezTo>
                      <a:pt x="4" y="33"/>
                      <a:pt x="4" y="33"/>
                      <a:pt x="4" y="33"/>
                    </a:cubicBezTo>
                    <a:cubicBezTo>
                      <a:pt x="5" y="33"/>
                      <a:pt x="5" y="33"/>
                      <a:pt x="5" y="33"/>
                    </a:cubicBezTo>
                  </a:path>
                </a:pathLst>
              </a:custGeom>
              <a:solidFill>
                <a:srgbClr val="3438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6" name="Freeform 166"/>
              <p:cNvSpPr>
                <a:spLocks/>
              </p:cNvSpPr>
              <p:nvPr/>
            </p:nvSpPr>
            <p:spPr bwMode="auto">
              <a:xfrm>
                <a:off x="3797" y="1605"/>
                <a:ext cx="17" cy="11"/>
              </a:xfrm>
              <a:custGeom>
                <a:avLst/>
                <a:gdLst>
                  <a:gd name="T0" fmla="*/ 5 w 7"/>
                  <a:gd name="T1" fmla="*/ 4 h 5"/>
                  <a:gd name="T2" fmla="*/ 5 w 7"/>
                  <a:gd name="T3" fmla="*/ 1 h 5"/>
                  <a:gd name="T4" fmla="*/ 7 w 7"/>
                  <a:gd name="T5" fmla="*/ 0 h 5"/>
                  <a:gd name="T6" fmla="*/ 3 w 7"/>
                  <a:gd name="T7" fmla="*/ 0 h 5"/>
                  <a:gd name="T8" fmla="*/ 1 w 7"/>
                  <a:gd name="T9" fmla="*/ 0 h 5"/>
                  <a:gd name="T10" fmla="*/ 0 w 7"/>
                  <a:gd name="T11" fmla="*/ 1 h 5"/>
                  <a:gd name="T12" fmla="*/ 0 w 7"/>
                  <a:gd name="T13" fmla="*/ 4 h 5"/>
                  <a:gd name="T14" fmla="*/ 1 w 7"/>
                  <a:gd name="T15" fmla="*/ 5 h 5"/>
                  <a:gd name="T16" fmla="*/ 7 w 7"/>
                  <a:gd name="T17" fmla="*/ 5 h 5"/>
                  <a:gd name="T18" fmla="*/ 5 w 7"/>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5" y="4"/>
                    </a:moveTo>
                    <a:cubicBezTo>
                      <a:pt x="5" y="1"/>
                      <a:pt x="5" y="1"/>
                      <a:pt x="5" y="1"/>
                    </a:cubicBezTo>
                    <a:cubicBezTo>
                      <a:pt x="5" y="0"/>
                      <a:pt x="6" y="0"/>
                      <a:pt x="7" y="0"/>
                    </a:cubicBezTo>
                    <a:cubicBezTo>
                      <a:pt x="3" y="0"/>
                      <a:pt x="3" y="0"/>
                      <a:pt x="3" y="0"/>
                    </a:cubicBezTo>
                    <a:cubicBezTo>
                      <a:pt x="1" y="0"/>
                      <a:pt x="1" y="0"/>
                      <a:pt x="1" y="0"/>
                    </a:cubicBezTo>
                    <a:cubicBezTo>
                      <a:pt x="0" y="0"/>
                      <a:pt x="0" y="0"/>
                      <a:pt x="0" y="1"/>
                    </a:cubicBezTo>
                    <a:cubicBezTo>
                      <a:pt x="0" y="4"/>
                      <a:pt x="0" y="4"/>
                      <a:pt x="0" y="4"/>
                    </a:cubicBezTo>
                    <a:cubicBezTo>
                      <a:pt x="0" y="5"/>
                      <a:pt x="0" y="5"/>
                      <a:pt x="1" y="5"/>
                    </a:cubicBezTo>
                    <a:cubicBezTo>
                      <a:pt x="7" y="5"/>
                      <a:pt x="7" y="5"/>
                      <a:pt x="7" y="5"/>
                    </a:cubicBezTo>
                    <a:cubicBezTo>
                      <a:pt x="6" y="5"/>
                      <a:pt x="5" y="5"/>
                      <a:pt x="5" y="4"/>
                    </a:cubicBezTo>
                    <a:close/>
                  </a:path>
                </a:pathLst>
              </a:custGeom>
              <a:solidFill>
                <a:srgbClr val="3035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7" name="Freeform 167"/>
              <p:cNvSpPr>
                <a:spLocks/>
              </p:cNvSpPr>
              <p:nvPr/>
            </p:nvSpPr>
            <p:spPr bwMode="auto">
              <a:xfrm>
                <a:off x="3805" y="1301"/>
                <a:ext cx="61" cy="157"/>
              </a:xfrm>
              <a:custGeom>
                <a:avLst/>
                <a:gdLst>
                  <a:gd name="T0" fmla="*/ 5 w 26"/>
                  <a:gd name="T1" fmla="*/ 0 h 66"/>
                  <a:gd name="T2" fmla="*/ 5 w 26"/>
                  <a:gd name="T3" fmla="*/ 0 h 66"/>
                  <a:gd name="T4" fmla="*/ 0 w 26"/>
                  <a:gd name="T5" fmla="*/ 0 h 66"/>
                  <a:gd name="T6" fmla="*/ 0 w 26"/>
                  <a:gd name="T7" fmla="*/ 36 h 66"/>
                  <a:gd name="T8" fmla="*/ 17 w 26"/>
                  <a:gd name="T9" fmla="*/ 62 h 66"/>
                  <a:gd name="T10" fmla="*/ 17 w 26"/>
                  <a:gd name="T11" fmla="*/ 63 h 66"/>
                  <a:gd name="T12" fmla="*/ 17 w 26"/>
                  <a:gd name="T13" fmla="*/ 63 h 66"/>
                  <a:gd name="T14" fmla="*/ 21 w 26"/>
                  <a:gd name="T15" fmla="*/ 66 h 66"/>
                  <a:gd name="T16" fmla="*/ 23 w 26"/>
                  <a:gd name="T17" fmla="*/ 66 h 66"/>
                  <a:gd name="T18" fmla="*/ 26 w 26"/>
                  <a:gd name="T19" fmla="*/ 66 h 66"/>
                  <a:gd name="T20" fmla="*/ 23 w 26"/>
                  <a:gd name="T21" fmla="*/ 63 h 66"/>
                  <a:gd name="T22" fmla="*/ 23 w 26"/>
                  <a:gd name="T23" fmla="*/ 63 h 66"/>
                  <a:gd name="T24" fmla="*/ 23 w 26"/>
                  <a:gd name="T25" fmla="*/ 62 h 66"/>
                  <a:gd name="T26" fmla="*/ 5 w 26"/>
                  <a:gd name="T27" fmla="*/ 36 h 66"/>
                  <a:gd name="T28" fmla="*/ 5 w 26"/>
                  <a:gd name="T2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66">
                    <a:moveTo>
                      <a:pt x="5" y="0"/>
                    </a:moveTo>
                    <a:cubicBezTo>
                      <a:pt x="5" y="0"/>
                      <a:pt x="5" y="0"/>
                      <a:pt x="5" y="0"/>
                    </a:cubicBezTo>
                    <a:cubicBezTo>
                      <a:pt x="0" y="0"/>
                      <a:pt x="0" y="0"/>
                      <a:pt x="0" y="0"/>
                    </a:cubicBezTo>
                    <a:cubicBezTo>
                      <a:pt x="0" y="36"/>
                      <a:pt x="0" y="36"/>
                      <a:pt x="0" y="36"/>
                    </a:cubicBezTo>
                    <a:cubicBezTo>
                      <a:pt x="0" y="48"/>
                      <a:pt x="7" y="58"/>
                      <a:pt x="17" y="62"/>
                    </a:cubicBezTo>
                    <a:cubicBezTo>
                      <a:pt x="17" y="63"/>
                      <a:pt x="17" y="63"/>
                      <a:pt x="17" y="63"/>
                    </a:cubicBezTo>
                    <a:cubicBezTo>
                      <a:pt x="17" y="63"/>
                      <a:pt x="17" y="63"/>
                      <a:pt x="17" y="63"/>
                    </a:cubicBezTo>
                    <a:cubicBezTo>
                      <a:pt x="17" y="65"/>
                      <a:pt x="19" y="66"/>
                      <a:pt x="21" y="66"/>
                    </a:cubicBezTo>
                    <a:cubicBezTo>
                      <a:pt x="23" y="66"/>
                      <a:pt x="23" y="66"/>
                      <a:pt x="23" y="66"/>
                    </a:cubicBezTo>
                    <a:cubicBezTo>
                      <a:pt x="26" y="66"/>
                      <a:pt x="26" y="66"/>
                      <a:pt x="26" y="66"/>
                    </a:cubicBezTo>
                    <a:cubicBezTo>
                      <a:pt x="24" y="66"/>
                      <a:pt x="23" y="65"/>
                      <a:pt x="23" y="63"/>
                    </a:cubicBezTo>
                    <a:cubicBezTo>
                      <a:pt x="23" y="63"/>
                      <a:pt x="23" y="63"/>
                      <a:pt x="23" y="63"/>
                    </a:cubicBezTo>
                    <a:cubicBezTo>
                      <a:pt x="23" y="62"/>
                      <a:pt x="23" y="62"/>
                      <a:pt x="23" y="62"/>
                    </a:cubicBezTo>
                    <a:cubicBezTo>
                      <a:pt x="13" y="58"/>
                      <a:pt x="5" y="48"/>
                      <a:pt x="5" y="36"/>
                    </a:cubicBezTo>
                    <a:cubicBezTo>
                      <a:pt x="5" y="0"/>
                      <a:pt x="5" y="0"/>
                      <a:pt x="5" y="0"/>
                    </a:cubicBezTo>
                  </a:path>
                </a:pathLst>
              </a:custGeom>
              <a:solidFill>
                <a:srgbClr val="FDC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8" name="Freeform 168"/>
              <p:cNvSpPr>
                <a:spLocks/>
              </p:cNvSpPr>
              <p:nvPr/>
            </p:nvSpPr>
            <p:spPr bwMode="auto">
              <a:xfrm>
                <a:off x="3859" y="1458"/>
                <a:ext cx="14" cy="0"/>
              </a:xfrm>
              <a:custGeom>
                <a:avLst/>
                <a:gdLst>
                  <a:gd name="T0" fmla="*/ 14 w 14"/>
                  <a:gd name="T1" fmla="*/ 7 w 14"/>
                  <a:gd name="T2" fmla="*/ 0 w 14"/>
                  <a:gd name="T3" fmla="*/ 0 w 14"/>
                  <a:gd name="T4" fmla="*/ 14 w 14"/>
                  <a:gd name="T5" fmla="*/ 14 w 14"/>
                </a:gdLst>
                <a:ahLst/>
                <a:cxnLst>
                  <a:cxn ang="0">
                    <a:pos x="T0" y="0"/>
                  </a:cxn>
                  <a:cxn ang="0">
                    <a:pos x="T1" y="0"/>
                  </a:cxn>
                  <a:cxn ang="0">
                    <a:pos x="T2" y="0"/>
                  </a:cxn>
                  <a:cxn ang="0">
                    <a:pos x="T3" y="0"/>
                  </a:cxn>
                  <a:cxn ang="0">
                    <a:pos x="T4" y="0"/>
                  </a:cxn>
                  <a:cxn ang="0">
                    <a:pos x="T5" y="0"/>
                  </a:cxn>
                </a:cxnLst>
                <a:rect l="0" t="0" r="r" b="b"/>
                <a:pathLst>
                  <a:path w="14">
                    <a:moveTo>
                      <a:pt x="14" y="0"/>
                    </a:moveTo>
                    <a:lnTo>
                      <a:pt x="7" y="0"/>
                    </a:lnTo>
                    <a:lnTo>
                      <a:pt x="0" y="0"/>
                    </a:lnTo>
                    <a:lnTo>
                      <a:pt x="0" y="0"/>
                    </a:lnTo>
                    <a:lnTo>
                      <a:pt x="14" y="0"/>
                    </a:lnTo>
                    <a:lnTo>
                      <a:pt x="14" y="0"/>
                    </a:lnTo>
                    <a:close/>
                  </a:path>
                </a:pathLst>
              </a:custGeom>
              <a:solidFill>
                <a:srgbClr val="FDC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9" name="Freeform 169"/>
              <p:cNvSpPr>
                <a:spLocks/>
              </p:cNvSpPr>
              <p:nvPr/>
            </p:nvSpPr>
            <p:spPr bwMode="auto">
              <a:xfrm>
                <a:off x="3859" y="1458"/>
                <a:ext cx="14" cy="0"/>
              </a:xfrm>
              <a:custGeom>
                <a:avLst/>
                <a:gdLst>
                  <a:gd name="T0" fmla="*/ 14 w 14"/>
                  <a:gd name="T1" fmla="*/ 7 w 14"/>
                  <a:gd name="T2" fmla="*/ 0 w 14"/>
                  <a:gd name="T3" fmla="*/ 0 w 14"/>
                  <a:gd name="T4" fmla="*/ 14 w 14"/>
                  <a:gd name="T5" fmla="*/ 14 w 14"/>
                </a:gdLst>
                <a:ahLst/>
                <a:cxnLst>
                  <a:cxn ang="0">
                    <a:pos x="T0" y="0"/>
                  </a:cxn>
                  <a:cxn ang="0">
                    <a:pos x="T1" y="0"/>
                  </a:cxn>
                  <a:cxn ang="0">
                    <a:pos x="T2" y="0"/>
                  </a:cxn>
                  <a:cxn ang="0">
                    <a:pos x="T3" y="0"/>
                  </a:cxn>
                  <a:cxn ang="0">
                    <a:pos x="T4" y="0"/>
                  </a:cxn>
                  <a:cxn ang="0">
                    <a:pos x="T5" y="0"/>
                  </a:cxn>
                </a:cxnLst>
                <a:rect l="0" t="0" r="r" b="b"/>
                <a:pathLst>
                  <a:path w="14">
                    <a:moveTo>
                      <a:pt x="14" y="0"/>
                    </a:moveTo>
                    <a:lnTo>
                      <a:pt x="7" y="0"/>
                    </a:lnTo>
                    <a:lnTo>
                      <a:pt x="0" y="0"/>
                    </a:lnTo>
                    <a:lnTo>
                      <a:pt x="0" y="0"/>
                    </a:lnTo>
                    <a:lnTo>
                      <a:pt x="14" y="0"/>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0" name="Freeform 170"/>
              <p:cNvSpPr>
                <a:spLocks/>
              </p:cNvSpPr>
              <p:nvPr/>
            </p:nvSpPr>
            <p:spPr bwMode="auto">
              <a:xfrm>
                <a:off x="3859" y="1458"/>
                <a:ext cx="14" cy="59"/>
              </a:xfrm>
              <a:custGeom>
                <a:avLst/>
                <a:gdLst>
                  <a:gd name="T0" fmla="*/ 14 w 14"/>
                  <a:gd name="T1" fmla="*/ 0 h 59"/>
                  <a:gd name="T2" fmla="*/ 0 w 14"/>
                  <a:gd name="T3" fmla="*/ 0 h 59"/>
                  <a:gd name="T4" fmla="*/ 0 w 14"/>
                  <a:gd name="T5" fmla="*/ 59 h 59"/>
                  <a:gd name="T6" fmla="*/ 7 w 14"/>
                  <a:gd name="T7" fmla="*/ 59 h 59"/>
                  <a:gd name="T8" fmla="*/ 14 w 14"/>
                  <a:gd name="T9" fmla="*/ 59 h 59"/>
                  <a:gd name="T10" fmla="*/ 7 w 14"/>
                  <a:gd name="T11" fmla="*/ 59 h 59"/>
                  <a:gd name="T12" fmla="*/ 14 w 14"/>
                  <a:gd name="T13" fmla="*/ 59 h 59"/>
                  <a:gd name="T14" fmla="*/ 14 w 14"/>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9">
                    <a:moveTo>
                      <a:pt x="14" y="0"/>
                    </a:moveTo>
                    <a:lnTo>
                      <a:pt x="0" y="0"/>
                    </a:lnTo>
                    <a:lnTo>
                      <a:pt x="0" y="59"/>
                    </a:lnTo>
                    <a:lnTo>
                      <a:pt x="7" y="59"/>
                    </a:lnTo>
                    <a:lnTo>
                      <a:pt x="14" y="59"/>
                    </a:lnTo>
                    <a:lnTo>
                      <a:pt x="7" y="59"/>
                    </a:lnTo>
                    <a:lnTo>
                      <a:pt x="14" y="59"/>
                    </a:lnTo>
                    <a:lnTo>
                      <a:pt x="14" y="0"/>
                    </a:lnTo>
                    <a:close/>
                  </a:path>
                </a:pathLst>
              </a:custGeom>
              <a:solidFill>
                <a:srgbClr val="FDC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1" name="Freeform 171"/>
              <p:cNvSpPr>
                <a:spLocks/>
              </p:cNvSpPr>
              <p:nvPr/>
            </p:nvSpPr>
            <p:spPr bwMode="auto">
              <a:xfrm>
                <a:off x="3859" y="1458"/>
                <a:ext cx="14" cy="59"/>
              </a:xfrm>
              <a:custGeom>
                <a:avLst/>
                <a:gdLst>
                  <a:gd name="T0" fmla="*/ 14 w 14"/>
                  <a:gd name="T1" fmla="*/ 0 h 59"/>
                  <a:gd name="T2" fmla="*/ 0 w 14"/>
                  <a:gd name="T3" fmla="*/ 0 h 59"/>
                  <a:gd name="T4" fmla="*/ 0 w 14"/>
                  <a:gd name="T5" fmla="*/ 59 h 59"/>
                  <a:gd name="T6" fmla="*/ 7 w 14"/>
                  <a:gd name="T7" fmla="*/ 59 h 59"/>
                  <a:gd name="T8" fmla="*/ 14 w 14"/>
                  <a:gd name="T9" fmla="*/ 59 h 59"/>
                  <a:gd name="T10" fmla="*/ 7 w 14"/>
                  <a:gd name="T11" fmla="*/ 59 h 59"/>
                  <a:gd name="T12" fmla="*/ 14 w 14"/>
                  <a:gd name="T13" fmla="*/ 59 h 59"/>
                  <a:gd name="T14" fmla="*/ 14 w 14"/>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9">
                    <a:moveTo>
                      <a:pt x="14" y="0"/>
                    </a:moveTo>
                    <a:lnTo>
                      <a:pt x="0" y="0"/>
                    </a:lnTo>
                    <a:lnTo>
                      <a:pt x="0" y="59"/>
                    </a:lnTo>
                    <a:lnTo>
                      <a:pt x="7" y="59"/>
                    </a:lnTo>
                    <a:lnTo>
                      <a:pt x="14" y="59"/>
                    </a:lnTo>
                    <a:lnTo>
                      <a:pt x="7" y="59"/>
                    </a:lnTo>
                    <a:lnTo>
                      <a:pt x="14" y="59"/>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2" name="Rectangle 172"/>
              <p:cNvSpPr>
                <a:spLocks noChangeArrowheads="1"/>
              </p:cNvSpPr>
              <p:nvPr/>
            </p:nvSpPr>
            <p:spPr bwMode="auto">
              <a:xfrm>
                <a:off x="3854" y="1517"/>
                <a:ext cx="5" cy="1"/>
              </a:xfrm>
              <a:prstGeom prst="rect">
                <a:avLst/>
              </a:prstGeom>
              <a:solidFill>
                <a:srgbClr val="FDC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3" name="Rectangle 173"/>
              <p:cNvSpPr>
                <a:spLocks noChangeArrowheads="1"/>
              </p:cNvSpPr>
              <p:nvPr/>
            </p:nvSpPr>
            <p:spPr bwMode="auto">
              <a:xfrm>
                <a:off x="3854" y="1517"/>
                <a:ext cx="5"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4" name="Freeform 174"/>
              <p:cNvSpPr>
                <a:spLocks noEditPoints="1"/>
              </p:cNvSpPr>
              <p:nvPr/>
            </p:nvSpPr>
            <p:spPr bwMode="auto">
              <a:xfrm>
                <a:off x="3859" y="1517"/>
                <a:ext cx="7" cy="0"/>
              </a:xfrm>
              <a:custGeom>
                <a:avLst/>
                <a:gdLst>
                  <a:gd name="T0" fmla="*/ 7 w 7"/>
                  <a:gd name="T1" fmla="*/ 0 w 7"/>
                  <a:gd name="T2" fmla="*/ 0 w 7"/>
                  <a:gd name="T3" fmla="*/ 0 w 7"/>
                  <a:gd name="T4" fmla="*/ 7 w 7"/>
                  <a:gd name="T5" fmla="*/ 7 w 7"/>
                  <a:gd name="T6" fmla="*/ 7 w 7"/>
                  <a:gd name="T7" fmla="*/ 7 w 7"/>
                  <a:gd name="T8" fmla="*/ 7 w 7"/>
                  <a:gd name="T9" fmla="*/ 7 w 7"/>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7">
                    <a:moveTo>
                      <a:pt x="7" y="0"/>
                    </a:moveTo>
                    <a:lnTo>
                      <a:pt x="0" y="0"/>
                    </a:lnTo>
                    <a:lnTo>
                      <a:pt x="0" y="0"/>
                    </a:lnTo>
                    <a:lnTo>
                      <a:pt x="0" y="0"/>
                    </a:lnTo>
                    <a:lnTo>
                      <a:pt x="7" y="0"/>
                    </a:lnTo>
                    <a:lnTo>
                      <a:pt x="7" y="0"/>
                    </a:lnTo>
                    <a:close/>
                    <a:moveTo>
                      <a:pt x="7" y="0"/>
                    </a:moveTo>
                    <a:lnTo>
                      <a:pt x="7" y="0"/>
                    </a:lnTo>
                    <a:lnTo>
                      <a:pt x="7" y="0"/>
                    </a:lnTo>
                    <a:lnTo>
                      <a:pt x="7" y="0"/>
                    </a:lnTo>
                    <a:close/>
                  </a:path>
                </a:pathLst>
              </a:custGeom>
              <a:solidFill>
                <a:srgbClr val="FDC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5" name="Freeform 175"/>
              <p:cNvSpPr>
                <a:spLocks noEditPoints="1"/>
              </p:cNvSpPr>
              <p:nvPr/>
            </p:nvSpPr>
            <p:spPr bwMode="auto">
              <a:xfrm>
                <a:off x="3859" y="1517"/>
                <a:ext cx="7" cy="0"/>
              </a:xfrm>
              <a:custGeom>
                <a:avLst/>
                <a:gdLst>
                  <a:gd name="T0" fmla="*/ 7 w 7"/>
                  <a:gd name="T1" fmla="*/ 0 w 7"/>
                  <a:gd name="T2" fmla="*/ 0 w 7"/>
                  <a:gd name="T3" fmla="*/ 0 w 7"/>
                  <a:gd name="T4" fmla="*/ 7 w 7"/>
                  <a:gd name="T5" fmla="*/ 7 w 7"/>
                  <a:gd name="T6" fmla="*/ 7 w 7"/>
                  <a:gd name="T7" fmla="*/ 7 w 7"/>
                  <a:gd name="T8" fmla="*/ 7 w 7"/>
                  <a:gd name="T9" fmla="*/ 7 w 7"/>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7">
                    <a:moveTo>
                      <a:pt x="7" y="0"/>
                    </a:moveTo>
                    <a:lnTo>
                      <a:pt x="0" y="0"/>
                    </a:lnTo>
                    <a:lnTo>
                      <a:pt x="0" y="0"/>
                    </a:lnTo>
                    <a:lnTo>
                      <a:pt x="0" y="0"/>
                    </a:lnTo>
                    <a:lnTo>
                      <a:pt x="7" y="0"/>
                    </a:lnTo>
                    <a:lnTo>
                      <a:pt x="7" y="0"/>
                    </a:lnTo>
                    <a:moveTo>
                      <a:pt x="7" y="0"/>
                    </a:moveTo>
                    <a:lnTo>
                      <a:pt x="7" y="0"/>
                    </a:lnTo>
                    <a:lnTo>
                      <a:pt x="7"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6" name="Freeform 176"/>
              <p:cNvSpPr>
                <a:spLocks/>
              </p:cNvSpPr>
              <p:nvPr/>
            </p:nvSpPr>
            <p:spPr bwMode="auto">
              <a:xfrm>
                <a:off x="3850" y="1517"/>
                <a:ext cx="16" cy="9"/>
              </a:xfrm>
              <a:custGeom>
                <a:avLst/>
                <a:gdLst>
                  <a:gd name="T0" fmla="*/ 16 w 16"/>
                  <a:gd name="T1" fmla="*/ 0 h 9"/>
                  <a:gd name="T2" fmla="*/ 16 w 16"/>
                  <a:gd name="T3" fmla="*/ 0 h 9"/>
                  <a:gd name="T4" fmla="*/ 14 w 16"/>
                  <a:gd name="T5" fmla="*/ 9 h 9"/>
                  <a:gd name="T6" fmla="*/ 16 w 16"/>
                  <a:gd name="T7" fmla="*/ 0 h 9"/>
                  <a:gd name="T8" fmla="*/ 9 w 16"/>
                  <a:gd name="T9" fmla="*/ 0 h 9"/>
                  <a:gd name="T10" fmla="*/ 4 w 16"/>
                  <a:gd name="T11" fmla="*/ 0 h 9"/>
                  <a:gd name="T12" fmla="*/ 0 w 16"/>
                  <a:gd name="T13" fmla="*/ 9 h 9"/>
                  <a:gd name="T14" fmla="*/ 14 w 16"/>
                  <a:gd name="T15" fmla="*/ 9 h 9"/>
                  <a:gd name="T16" fmla="*/ 1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6" y="0"/>
                    </a:moveTo>
                    <a:lnTo>
                      <a:pt x="16" y="0"/>
                    </a:lnTo>
                    <a:lnTo>
                      <a:pt x="14" y="9"/>
                    </a:lnTo>
                    <a:lnTo>
                      <a:pt x="16" y="0"/>
                    </a:lnTo>
                    <a:lnTo>
                      <a:pt x="9" y="0"/>
                    </a:lnTo>
                    <a:lnTo>
                      <a:pt x="4" y="0"/>
                    </a:lnTo>
                    <a:lnTo>
                      <a:pt x="0" y="9"/>
                    </a:lnTo>
                    <a:lnTo>
                      <a:pt x="14" y="9"/>
                    </a:lnTo>
                    <a:lnTo>
                      <a:pt x="16" y="0"/>
                    </a:lnTo>
                    <a:close/>
                  </a:path>
                </a:pathLst>
              </a:custGeom>
              <a:solidFill>
                <a:srgbClr val="FDC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7" name="Freeform 177"/>
              <p:cNvSpPr>
                <a:spLocks/>
              </p:cNvSpPr>
              <p:nvPr/>
            </p:nvSpPr>
            <p:spPr bwMode="auto">
              <a:xfrm>
                <a:off x="3850" y="1517"/>
                <a:ext cx="16" cy="9"/>
              </a:xfrm>
              <a:custGeom>
                <a:avLst/>
                <a:gdLst>
                  <a:gd name="T0" fmla="*/ 16 w 16"/>
                  <a:gd name="T1" fmla="*/ 0 h 9"/>
                  <a:gd name="T2" fmla="*/ 16 w 16"/>
                  <a:gd name="T3" fmla="*/ 0 h 9"/>
                  <a:gd name="T4" fmla="*/ 14 w 16"/>
                  <a:gd name="T5" fmla="*/ 9 h 9"/>
                  <a:gd name="T6" fmla="*/ 16 w 16"/>
                  <a:gd name="T7" fmla="*/ 0 h 9"/>
                  <a:gd name="T8" fmla="*/ 9 w 16"/>
                  <a:gd name="T9" fmla="*/ 0 h 9"/>
                  <a:gd name="T10" fmla="*/ 4 w 16"/>
                  <a:gd name="T11" fmla="*/ 0 h 9"/>
                  <a:gd name="T12" fmla="*/ 0 w 16"/>
                  <a:gd name="T13" fmla="*/ 9 h 9"/>
                  <a:gd name="T14" fmla="*/ 14 w 16"/>
                  <a:gd name="T15" fmla="*/ 9 h 9"/>
                  <a:gd name="T16" fmla="*/ 1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6" y="0"/>
                    </a:moveTo>
                    <a:lnTo>
                      <a:pt x="16" y="0"/>
                    </a:lnTo>
                    <a:lnTo>
                      <a:pt x="14" y="9"/>
                    </a:lnTo>
                    <a:lnTo>
                      <a:pt x="16" y="0"/>
                    </a:lnTo>
                    <a:lnTo>
                      <a:pt x="9" y="0"/>
                    </a:lnTo>
                    <a:lnTo>
                      <a:pt x="4" y="0"/>
                    </a:lnTo>
                    <a:lnTo>
                      <a:pt x="0" y="9"/>
                    </a:lnTo>
                    <a:lnTo>
                      <a:pt x="14" y="9"/>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8" name="Freeform 178"/>
              <p:cNvSpPr>
                <a:spLocks/>
              </p:cNvSpPr>
              <p:nvPr/>
            </p:nvSpPr>
            <p:spPr bwMode="auto">
              <a:xfrm>
                <a:off x="3866" y="1517"/>
                <a:ext cx="7" cy="0"/>
              </a:xfrm>
              <a:custGeom>
                <a:avLst/>
                <a:gdLst>
                  <a:gd name="T0" fmla="*/ 7 w 7"/>
                  <a:gd name="T1" fmla="*/ 7 w 7"/>
                  <a:gd name="T2" fmla="*/ 0 w 7"/>
                  <a:gd name="T3" fmla="*/ 7 w 7"/>
                </a:gdLst>
                <a:ahLst/>
                <a:cxnLst>
                  <a:cxn ang="0">
                    <a:pos x="T0" y="0"/>
                  </a:cxn>
                  <a:cxn ang="0">
                    <a:pos x="T1" y="0"/>
                  </a:cxn>
                  <a:cxn ang="0">
                    <a:pos x="T2" y="0"/>
                  </a:cxn>
                  <a:cxn ang="0">
                    <a:pos x="T3" y="0"/>
                  </a:cxn>
                </a:cxnLst>
                <a:rect l="0" t="0" r="r" b="b"/>
                <a:pathLst>
                  <a:path w="7">
                    <a:moveTo>
                      <a:pt x="7" y="0"/>
                    </a:moveTo>
                    <a:lnTo>
                      <a:pt x="7" y="0"/>
                    </a:lnTo>
                    <a:lnTo>
                      <a:pt x="0" y="0"/>
                    </a:lnTo>
                    <a:lnTo>
                      <a:pt x="7" y="0"/>
                    </a:lnTo>
                    <a:close/>
                  </a:path>
                </a:pathLst>
              </a:custGeom>
              <a:solidFill>
                <a:srgbClr val="F8DD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9" name="Freeform 179"/>
              <p:cNvSpPr>
                <a:spLocks/>
              </p:cNvSpPr>
              <p:nvPr/>
            </p:nvSpPr>
            <p:spPr bwMode="auto">
              <a:xfrm>
                <a:off x="3866" y="1517"/>
                <a:ext cx="7" cy="0"/>
              </a:xfrm>
              <a:custGeom>
                <a:avLst/>
                <a:gdLst>
                  <a:gd name="T0" fmla="*/ 7 w 7"/>
                  <a:gd name="T1" fmla="*/ 7 w 7"/>
                  <a:gd name="T2" fmla="*/ 0 w 7"/>
                  <a:gd name="T3" fmla="*/ 7 w 7"/>
                </a:gdLst>
                <a:ahLst/>
                <a:cxnLst>
                  <a:cxn ang="0">
                    <a:pos x="T0" y="0"/>
                  </a:cxn>
                  <a:cxn ang="0">
                    <a:pos x="T1" y="0"/>
                  </a:cxn>
                  <a:cxn ang="0">
                    <a:pos x="T2" y="0"/>
                  </a:cxn>
                  <a:cxn ang="0">
                    <a:pos x="T3" y="0"/>
                  </a:cxn>
                </a:cxnLst>
                <a:rect l="0" t="0" r="r" b="b"/>
                <a:pathLst>
                  <a:path w="7">
                    <a:moveTo>
                      <a:pt x="7" y="0"/>
                    </a:moveTo>
                    <a:lnTo>
                      <a:pt x="7" y="0"/>
                    </a:lnTo>
                    <a:lnTo>
                      <a:pt x="0"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0" name="Rectangle 180"/>
              <p:cNvSpPr>
                <a:spLocks noChangeArrowheads="1"/>
              </p:cNvSpPr>
              <p:nvPr/>
            </p:nvSpPr>
            <p:spPr bwMode="auto">
              <a:xfrm>
                <a:off x="3866" y="1517"/>
                <a:ext cx="1" cy="1"/>
              </a:xfrm>
              <a:prstGeom prst="rect">
                <a:avLst/>
              </a:prstGeom>
              <a:solidFill>
                <a:srgbClr val="F8DD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1" name="Freeform 181"/>
              <p:cNvSpPr>
                <a:spLocks/>
              </p:cNvSpPr>
              <p:nvPr/>
            </p:nvSpPr>
            <p:spPr bwMode="auto">
              <a:xfrm>
                <a:off x="3866" y="151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2" name="Freeform 182"/>
              <p:cNvSpPr>
                <a:spLocks/>
              </p:cNvSpPr>
              <p:nvPr/>
            </p:nvSpPr>
            <p:spPr bwMode="auto">
              <a:xfrm>
                <a:off x="3864" y="1517"/>
                <a:ext cx="2" cy="9"/>
              </a:xfrm>
              <a:custGeom>
                <a:avLst/>
                <a:gdLst>
                  <a:gd name="T0" fmla="*/ 2 w 2"/>
                  <a:gd name="T1" fmla="*/ 0 h 9"/>
                  <a:gd name="T2" fmla="*/ 2 w 2"/>
                  <a:gd name="T3" fmla="*/ 0 h 9"/>
                  <a:gd name="T4" fmla="*/ 0 w 2"/>
                  <a:gd name="T5" fmla="*/ 9 h 9"/>
                  <a:gd name="T6" fmla="*/ 2 w 2"/>
                  <a:gd name="T7" fmla="*/ 0 h 9"/>
                </a:gdLst>
                <a:ahLst/>
                <a:cxnLst>
                  <a:cxn ang="0">
                    <a:pos x="T0" y="T1"/>
                  </a:cxn>
                  <a:cxn ang="0">
                    <a:pos x="T2" y="T3"/>
                  </a:cxn>
                  <a:cxn ang="0">
                    <a:pos x="T4" y="T5"/>
                  </a:cxn>
                  <a:cxn ang="0">
                    <a:pos x="T6" y="T7"/>
                  </a:cxn>
                </a:cxnLst>
                <a:rect l="0" t="0" r="r" b="b"/>
                <a:pathLst>
                  <a:path w="2" h="9">
                    <a:moveTo>
                      <a:pt x="2" y="0"/>
                    </a:moveTo>
                    <a:lnTo>
                      <a:pt x="2" y="0"/>
                    </a:lnTo>
                    <a:lnTo>
                      <a:pt x="0" y="9"/>
                    </a:lnTo>
                    <a:lnTo>
                      <a:pt x="2" y="0"/>
                    </a:lnTo>
                    <a:close/>
                  </a:path>
                </a:pathLst>
              </a:custGeom>
              <a:solidFill>
                <a:srgbClr val="F8DD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3" name="Freeform 183"/>
              <p:cNvSpPr>
                <a:spLocks/>
              </p:cNvSpPr>
              <p:nvPr/>
            </p:nvSpPr>
            <p:spPr bwMode="auto">
              <a:xfrm>
                <a:off x="3864" y="1517"/>
                <a:ext cx="2" cy="9"/>
              </a:xfrm>
              <a:custGeom>
                <a:avLst/>
                <a:gdLst>
                  <a:gd name="T0" fmla="*/ 2 w 2"/>
                  <a:gd name="T1" fmla="*/ 0 h 9"/>
                  <a:gd name="T2" fmla="*/ 2 w 2"/>
                  <a:gd name="T3" fmla="*/ 0 h 9"/>
                  <a:gd name="T4" fmla="*/ 0 w 2"/>
                  <a:gd name="T5" fmla="*/ 9 h 9"/>
                  <a:gd name="T6" fmla="*/ 2 w 2"/>
                  <a:gd name="T7" fmla="*/ 0 h 9"/>
                </a:gdLst>
                <a:ahLst/>
                <a:cxnLst>
                  <a:cxn ang="0">
                    <a:pos x="T0" y="T1"/>
                  </a:cxn>
                  <a:cxn ang="0">
                    <a:pos x="T2" y="T3"/>
                  </a:cxn>
                  <a:cxn ang="0">
                    <a:pos x="T4" y="T5"/>
                  </a:cxn>
                  <a:cxn ang="0">
                    <a:pos x="T6" y="T7"/>
                  </a:cxn>
                </a:cxnLst>
                <a:rect l="0" t="0" r="r" b="b"/>
                <a:pathLst>
                  <a:path w="2" h="9">
                    <a:moveTo>
                      <a:pt x="2" y="0"/>
                    </a:moveTo>
                    <a:lnTo>
                      <a:pt x="2" y="0"/>
                    </a:lnTo>
                    <a:lnTo>
                      <a:pt x="0" y="9"/>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4" name="Freeform 184"/>
              <p:cNvSpPr>
                <a:spLocks/>
              </p:cNvSpPr>
              <p:nvPr/>
            </p:nvSpPr>
            <p:spPr bwMode="auto">
              <a:xfrm>
                <a:off x="3793" y="1287"/>
                <a:ext cx="158" cy="17"/>
              </a:xfrm>
              <a:custGeom>
                <a:avLst/>
                <a:gdLst>
                  <a:gd name="T0" fmla="*/ 0 w 67"/>
                  <a:gd name="T1" fmla="*/ 6 h 7"/>
                  <a:gd name="T2" fmla="*/ 1 w 67"/>
                  <a:gd name="T3" fmla="*/ 7 h 7"/>
                  <a:gd name="T4" fmla="*/ 66 w 67"/>
                  <a:gd name="T5" fmla="*/ 7 h 7"/>
                  <a:gd name="T6" fmla="*/ 67 w 67"/>
                  <a:gd name="T7" fmla="*/ 6 h 7"/>
                  <a:gd name="T8" fmla="*/ 67 w 67"/>
                  <a:gd name="T9" fmla="*/ 1 h 7"/>
                  <a:gd name="T10" fmla="*/ 66 w 67"/>
                  <a:gd name="T11" fmla="*/ 0 h 7"/>
                  <a:gd name="T12" fmla="*/ 1 w 67"/>
                  <a:gd name="T13" fmla="*/ 0 h 7"/>
                  <a:gd name="T14" fmla="*/ 0 w 67"/>
                  <a:gd name="T15" fmla="*/ 1 h 7"/>
                  <a:gd name="T16" fmla="*/ 0 w 6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7">
                    <a:moveTo>
                      <a:pt x="0" y="6"/>
                    </a:moveTo>
                    <a:cubicBezTo>
                      <a:pt x="0" y="7"/>
                      <a:pt x="0" y="7"/>
                      <a:pt x="1" y="7"/>
                    </a:cubicBezTo>
                    <a:cubicBezTo>
                      <a:pt x="66" y="7"/>
                      <a:pt x="66" y="7"/>
                      <a:pt x="66" y="7"/>
                    </a:cubicBezTo>
                    <a:cubicBezTo>
                      <a:pt x="67" y="7"/>
                      <a:pt x="67" y="7"/>
                      <a:pt x="67" y="6"/>
                    </a:cubicBezTo>
                    <a:cubicBezTo>
                      <a:pt x="67" y="1"/>
                      <a:pt x="67" y="1"/>
                      <a:pt x="67" y="1"/>
                    </a:cubicBezTo>
                    <a:cubicBezTo>
                      <a:pt x="67" y="1"/>
                      <a:pt x="67" y="0"/>
                      <a:pt x="66" y="0"/>
                    </a:cubicBezTo>
                    <a:cubicBezTo>
                      <a:pt x="1" y="0"/>
                      <a:pt x="1" y="0"/>
                      <a:pt x="1" y="0"/>
                    </a:cubicBezTo>
                    <a:cubicBezTo>
                      <a:pt x="0" y="0"/>
                      <a:pt x="0" y="1"/>
                      <a:pt x="0" y="1"/>
                    </a:cubicBezTo>
                    <a:lnTo>
                      <a:pt x="0" y="6"/>
                    </a:lnTo>
                    <a:close/>
                  </a:path>
                </a:pathLst>
              </a:custGeom>
              <a:solidFill>
                <a:srgbClr val="FFD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5" name="Rectangle 185"/>
              <p:cNvSpPr>
                <a:spLocks noChangeArrowheads="1"/>
              </p:cNvSpPr>
              <p:nvPr/>
            </p:nvSpPr>
            <p:spPr bwMode="auto">
              <a:xfrm>
                <a:off x="3805" y="1304"/>
                <a:ext cx="135" cy="4"/>
              </a:xfrm>
              <a:prstGeom prst="rect">
                <a:avLst/>
              </a:prstGeom>
              <a:solidFill>
                <a:srgbClr val="FDC9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6" name="Oval 186"/>
              <p:cNvSpPr>
                <a:spLocks noChangeArrowheads="1"/>
              </p:cNvSpPr>
              <p:nvPr/>
            </p:nvSpPr>
            <p:spPr bwMode="auto">
              <a:xfrm>
                <a:off x="3826" y="1550"/>
                <a:ext cx="5" cy="5"/>
              </a:xfrm>
              <a:prstGeom prst="ellipse">
                <a:avLst/>
              </a:prstGeom>
              <a:solidFill>
                <a:srgbClr val="F7A2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7" name="Oval 187"/>
              <p:cNvSpPr>
                <a:spLocks noChangeArrowheads="1"/>
              </p:cNvSpPr>
              <p:nvPr/>
            </p:nvSpPr>
            <p:spPr bwMode="auto">
              <a:xfrm>
                <a:off x="3826" y="1583"/>
                <a:ext cx="5" cy="5"/>
              </a:xfrm>
              <a:prstGeom prst="ellipse">
                <a:avLst/>
              </a:prstGeom>
              <a:solidFill>
                <a:srgbClr val="F7A2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8" name="Oval 188"/>
              <p:cNvSpPr>
                <a:spLocks noChangeArrowheads="1"/>
              </p:cNvSpPr>
              <p:nvPr/>
            </p:nvSpPr>
            <p:spPr bwMode="auto">
              <a:xfrm>
                <a:off x="3909" y="1583"/>
                <a:ext cx="7" cy="5"/>
              </a:xfrm>
              <a:prstGeom prst="ellipse">
                <a:avLst/>
              </a:prstGeom>
              <a:solidFill>
                <a:srgbClr val="F7A2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9" name="Oval 189"/>
              <p:cNvSpPr>
                <a:spLocks noChangeArrowheads="1"/>
              </p:cNvSpPr>
              <p:nvPr/>
            </p:nvSpPr>
            <p:spPr bwMode="auto">
              <a:xfrm>
                <a:off x="3909" y="1550"/>
                <a:ext cx="7" cy="5"/>
              </a:xfrm>
              <a:prstGeom prst="ellipse">
                <a:avLst/>
              </a:prstGeom>
              <a:solidFill>
                <a:srgbClr val="F7A2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0" name="Freeform 190"/>
              <p:cNvSpPr>
                <a:spLocks/>
              </p:cNvSpPr>
              <p:nvPr/>
            </p:nvSpPr>
            <p:spPr bwMode="auto">
              <a:xfrm>
                <a:off x="3824" y="1545"/>
                <a:ext cx="94" cy="10"/>
              </a:xfrm>
              <a:custGeom>
                <a:avLst/>
                <a:gdLst>
                  <a:gd name="T0" fmla="*/ 39 w 40"/>
                  <a:gd name="T1" fmla="*/ 0 h 4"/>
                  <a:gd name="T2" fmla="*/ 1 w 40"/>
                  <a:gd name="T3" fmla="*/ 0 h 4"/>
                  <a:gd name="T4" fmla="*/ 0 w 40"/>
                  <a:gd name="T5" fmla="*/ 2 h 4"/>
                  <a:gd name="T6" fmla="*/ 0 w 40"/>
                  <a:gd name="T7" fmla="*/ 2 h 4"/>
                  <a:gd name="T8" fmla="*/ 1 w 40"/>
                  <a:gd name="T9" fmla="*/ 0 h 4"/>
                  <a:gd name="T10" fmla="*/ 39 w 40"/>
                  <a:gd name="T11" fmla="*/ 0 h 4"/>
                  <a:gd name="T12" fmla="*/ 40 w 40"/>
                  <a:gd name="T13" fmla="*/ 2 h 4"/>
                  <a:gd name="T14" fmla="*/ 40 w 40"/>
                  <a:gd name="T15" fmla="*/ 4 h 4"/>
                  <a:gd name="T16" fmla="*/ 40 w 40"/>
                  <a:gd name="T17" fmla="*/ 4 h 4"/>
                  <a:gd name="T18" fmla="*/ 40 w 40"/>
                  <a:gd name="T19" fmla="*/ 2 h 4"/>
                  <a:gd name="T20" fmla="*/ 39 w 40"/>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
                    <a:moveTo>
                      <a:pt x="39" y="0"/>
                    </a:moveTo>
                    <a:cubicBezTo>
                      <a:pt x="1" y="0"/>
                      <a:pt x="1" y="0"/>
                      <a:pt x="1" y="0"/>
                    </a:cubicBezTo>
                    <a:cubicBezTo>
                      <a:pt x="0" y="0"/>
                      <a:pt x="0" y="1"/>
                      <a:pt x="0" y="2"/>
                    </a:cubicBezTo>
                    <a:cubicBezTo>
                      <a:pt x="0" y="2"/>
                      <a:pt x="0" y="2"/>
                      <a:pt x="0" y="2"/>
                    </a:cubicBezTo>
                    <a:cubicBezTo>
                      <a:pt x="0" y="1"/>
                      <a:pt x="0" y="0"/>
                      <a:pt x="1" y="0"/>
                    </a:cubicBezTo>
                    <a:cubicBezTo>
                      <a:pt x="39" y="0"/>
                      <a:pt x="39" y="0"/>
                      <a:pt x="39" y="0"/>
                    </a:cubicBezTo>
                    <a:cubicBezTo>
                      <a:pt x="40" y="0"/>
                      <a:pt x="40" y="1"/>
                      <a:pt x="40" y="2"/>
                    </a:cubicBezTo>
                    <a:cubicBezTo>
                      <a:pt x="40" y="4"/>
                      <a:pt x="40" y="4"/>
                      <a:pt x="40" y="4"/>
                    </a:cubicBezTo>
                    <a:cubicBezTo>
                      <a:pt x="40" y="4"/>
                      <a:pt x="40" y="4"/>
                      <a:pt x="40" y="4"/>
                    </a:cubicBezTo>
                    <a:cubicBezTo>
                      <a:pt x="40" y="2"/>
                      <a:pt x="40" y="2"/>
                      <a:pt x="40" y="2"/>
                    </a:cubicBezTo>
                    <a:cubicBezTo>
                      <a:pt x="40" y="1"/>
                      <a:pt x="40" y="0"/>
                      <a:pt x="39" y="0"/>
                    </a:cubicBezTo>
                  </a:path>
                </a:pathLst>
              </a:custGeom>
              <a:solidFill>
                <a:srgbClr val="5256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1" name="Freeform 191"/>
              <p:cNvSpPr>
                <a:spLocks noEditPoints="1"/>
              </p:cNvSpPr>
              <p:nvPr/>
            </p:nvSpPr>
            <p:spPr bwMode="auto">
              <a:xfrm>
                <a:off x="3824" y="1545"/>
                <a:ext cx="94" cy="41"/>
              </a:xfrm>
              <a:custGeom>
                <a:avLst/>
                <a:gdLst>
                  <a:gd name="T0" fmla="*/ 2 w 40"/>
                  <a:gd name="T1" fmla="*/ 4 h 17"/>
                  <a:gd name="T2" fmla="*/ 1 w 40"/>
                  <a:gd name="T3" fmla="*/ 3 h 17"/>
                  <a:gd name="T4" fmla="*/ 2 w 40"/>
                  <a:gd name="T5" fmla="*/ 2 h 17"/>
                  <a:gd name="T6" fmla="*/ 3 w 40"/>
                  <a:gd name="T7" fmla="*/ 3 h 17"/>
                  <a:gd name="T8" fmla="*/ 2 w 40"/>
                  <a:gd name="T9" fmla="*/ 4 h 17"/>
                  <a:gd name="T10" fmla="*/ 37 w 40"/>
                  <a:gd name="T11" fmla="*/ 4 h 17"/>
                  <a:gd name="T12" fmla="*/ 36 w 40"/>
                  <a:gd name="T13" fmla="*/ 3 h 17"/>
                  <a:gd name="T14" fmla="*/ 37 w 40"/>
                  <a:gd name="T15" fmla="*/ 2 h 17"/>
                  <a:gd name="T16" fmla="*/ 39 w 40"/>
                  <a:gd name="T17" fmla="*/ 3 h 17"/>
                  <a:gd name="T18" fmla="*/ 37 w 40"/>
                  <a:gd name="T19" fmla="*/ 4 h 17"/>
                  <a:gd name="T20" fmla="*/ 39 w 40"/>
                  <a:gd name="T21" fmla="*/ 0 h 17"/>
                  <a:gd name="T22" fmla="*/ 1 w 40"/>
                  <a:gd name="T23" fmla="*/ 0 h 17"/>
                  <a:gd name="T24" fmla="*/ 0 w 40"/>
                  <a:gd name="T25" fmla="*/ 2 h 17"/>
                  <a:gd name="T26" fmla="*/ 0 w 40"/>
                  <a:gd name="T27" fmla="*/ 17 h 17"/>
                  <a:gd name="T28" fmla="*/ 33 w 40"/>
                  <a:gd name="T29" fmla="*/ 4 h 17"/>
                  <a:gd name="T30" fmla="*/ 40 w 40"/>
                  <a:gd name="T31" fmla="*/ 4 h 17"/>
                  <a:gd name="T32" fmla="*/ 40 w 40"/>
                  <a:gd name="T33" fmla="*/ 2 h 17"/>
                  <a:gd name="T34" fmla="*/ 39 w 40"/>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17">
                    <a:moveTo>
                      <a:pt x="2" y="4"/>
                    </a:moveTo>
                    <a:cubicBezTo>
                      <a:pt x="2" y="4"/>
                      <a:pt x="1" y="3"/>
                      <a:pt x="1" y="3"/>
                    </a:cubicBezTo>
                    <a:cubicBezTo>
                      <a:pt x="1" y="2"/>
                      <a:pt x="2" y="2"/>
                      <a:pt x="2" y="2"/>
                    </a:cubicBezTo>
                    <a:cubicBezTo>
                      <a:pt x="3" y="2"/>
                      <a:pt x="3" y="2"/>
                      <a:pt x="3" y="3"/>
                    </a:cubicBezTo>
                    <a:cubicBezTo>
                      <a:pt x="3" y="3"/>
                      <a:pt x="3" y="4"/>
                      <a:pt x="2" y="4"/>
                    </a:cubicBezTo>
                    <a:moveTo>
                      <a:pt x="37" y="4"/>
                    </a:moveTo>
                    <a:cubicBezTo>
                      <a:pt x="37" y="4"/>
                      <a:pt x="36" y="3"/>
                      <a:pt x="36" y="3"/>
                    </a:cubicBezTo>
                    <a:cubicBezTo>
                      <a:pt x="36" y="2"/>
                      <a:pt x="37" y="2"/>
                      <a:pt x="37" y="2"/>
                    </a:cubicBezTo>
                    <a:cubicBezTo>
                      <a:pt x="38" y="2"/>
                      <a:pt x="39" y="2"/>
                      <a:pt x="39" y="3"/>
                    </a:cubicBezTo>
                    <a:cubicBezTo>
                      <a:pt x="39" y="3"/>
                      <a:pt x="38" y="4"/>
                      <a:pt x="37" y="4"/>
                    </a:cubicBezTo>
                    <a:moveTo>
                      <a:pt x="39" y="0"/>
                    </a:moveTo>
                    <a:cubicBezTo>
                      <a:pt x="1" y="0"/>
                      <a:pt x="1" y="0"/>
                      <a:pt x="1" y="0"/>
                    </a:cubicBezTo>
                    <a:cubicBezTo>
                      <a:pt x="0" y="0"/>
                      <a:pt x="0" y="1"/>
                      <a:pt x="0" y="2"/>
                    </a:cubicBezTo>
                    <a:cubicBezTo>
                      <a:pt x="0" y="17"/>
                      <a:pt x="0" y="17"/>
                      <a:pt x="0" y="17"/>
                    </a:cubicBezTo>
                    <a:cubicBezTo>
                      <a:pt x="6" y="9"/>
                      <a:pt x="18" y="4"/>
                      <a:pt x="33" y="4"/>
                    </a:cubicBezTo>
                    <a:cubicBezTo>
                      <a:pt x="35" y="4"/>
                      <a:pt x="38" y="4"/>
                      <a:pt x="40" y="4"/>
                    </a:cubicBezTo>
                    <a:cubicBezTo>
                      <a:pt x="40" y="2"/>
                      <a:pt x="40" y="2"/>
                      <a:pt x="40" y="2"/>
                    </a:cubicBezTo>
                    <a:cubicBezTo>
                      <a:pt x="40" y="1"/>
                      <a:pt x="40" y="0"/>
                      <a:pt x="39" y="0"/>
                    </a:cubicBezTo>
                  </a:path>
                </a:pathLst>
              </a:custGeom>
              <a:solidFill>
                <a:srgbClr val="FDC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2" name="Oval 192"/>
              <p:cNvSpPr>
                <a:spLocks noChangeArrowheads="1"/>
              </p:cNvSpPr>
              <p:nvPr/>
            </p:nvSpPr>
            <p:spPr bwMode="auto">
              <a:xfrm>
                <a:off x="3826" y="1550"/>
                <a:ext cx="5" cy="5"/>
              </a:xfrm>
              <a:prstGeom prst="ellipse">
                <a:avLst/>
              </a:prstGeom>
              <a:solidFill>
                <a:srgbClr val="F8A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3" name="Oval 193"/>
              <p:cNvSpPr>
                <a:spLocks noChangeArrowheads="1"/>
              </p:cNvSpPr>
              <p:nvPr/>
            </p:nvSpPr>
            <p:spPr bwMode="auto">
              <a:xfrm>
                <a:off x="3909" y="1550"/>
                <a:ext cx="7" cy="5"/>
              </a:xfrm>
              <a:prstGeom prst="ellipse">
                <a:avLst/>
              </a:prstGeom>
              <a:solidFill>
                <a:srgbClr val="F8A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4" name="Freeform 194"/>
              <p:cNvSpPr>
                <a:spLocks/>
              </p:cNvSpPr>
              <p:nvPr/>
            </p:nvSpPr>
            <p:spPr bwMode="auto">
              <a:xfrm>
                <a:off x="1816" y="1147"/>
                <a:ext cx="227" cy="249"/>
              </a:xfrm>
              <a:custGeom>
                <a:avLst/>
                <a:gdLst>
                  <a:gd name="T0" fmla="*/ 96 w 96"/>
                  <a:gd name="T1" fmla="*/ 5 h 105"/>
                  <a:gd name="T2" fmla="*/ 92 w 96"/>
                  <a:gd name="T3" fmla="*/ 0 h 105"/>
                  <a:gd name="T4" fmla="*/ 5 w 96"/>
                  <a:gd name="T5" fmla="*/ 0 h 105"/>
                  <a:gd name="T6" fmla="*/ 0 w 96"/>
                  <a:gd name="T7" fmla="*/ 5 h 105"/>
                  <a:gd name="T8" fmla="*/ 0 w 96"/>
                  <a:gd name="T9" fmla="*/ 105 h 105"/>
                  <a:gd name="T10" fmla="*/ 96 w 96"/>
                  <a:gd name="T11" fmla="*/ 105 h 105"/>
                  <a:gd name="T12" fmla="*/ 96 w 96"/>
                  <a:gd name="T13" fmla="*/ 5 h 105"/>
                </a:gdLst>
                <a:ahLst/>
                <a:cxnLst>
                  <a:cxn ang="0">
                    <a:pos x="T0" y="T1"/>
                  </a:cxn>
                  <a:cxn ang="0">
                    <a:pos x="T2" y="T3"/>
                  </a:cxn>
                  <a:cxn ang="0">
                    <a:pos x="T4" y="T5"/>
                  </a:cxn>
                  <a:cxn ang="0">
                    <a:pos x="T6" y="T7"/>
                  </a:cxn>
                  <a:cxn ang="0">
                    <a:pos x="T8" y="T9"/>
                  </a:cxn>
                  <a:cxn ang="0">
                    <a:pos x="T10" y="T11"/>
                  </a:cxn>
                  <a:cxn ang="0">
                    <a:pos x="T12" y="T13"/>
                  </a:cxn>
                </a:cxnLst>
                <a:rect l="0" t="0" r="r" b="b"/>
                <a:pathLst>
                  <a:path w="96" h="105">
                    <a:moveTo>
                      <a:pt x="96" y="5"/>
                    </a:moveTo>
                    <a:cubicBezTo>
                      <a:pt x="96" y="2"/>
                      <a:pt x="94" y="0"/>
                      <a:pt x="92" y="0"/>
                    </a:cubicBezTo>
                    <a:cubicBezTo>
                      <a:pt x="5" y="0"/>
                      <a:pt x="5" y="0"/>
                      <a:pt x="5" y="0"/>
                    </a:cubicBezTo>
                    <a:cubicBezTo>
                      <a:pt x="2" y="0"/>
                      <a:pt x="0" y="2"/>
                      <a:pt x="0" y="5"/>
                    </a:cubicBezTo>
                    <a:cubicBezTo>
                      <a:pt x="0" y="105"/>
                      <a:pt x="0" y="105"/>
                      <a:pt x="0" y="105"/>
                    </a:cubicBezTo>
                    <a:cubicBezTo>
                      <a:pt x="96" y="105"/>
                      <a:pt x="96" y="105"/>
                      <a:pt x="96" y="105"/>
                    </a:cubicBezTo>
                    <a:cubicBezTo>
                      <a:pt x="96" y="5"/>
                      <a:pt x="96" y="5"/>
                      <a:pt x="96" y="5"/>
                    </a:cubicBezTo>
                  </a:path>
                </a:pathLst>
              </a:custGeom>
              <a:solidFill>
                <a:srgbClr val="2F2E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5" name="Freeform 195"/>
              <p:cNvSpPr>
                <a:spLocks/>
              </p:cNvSpPr>
              <p:nvPr/>
            </p:nvSpPr>
            <p:spPr bwMode="auto">
              <a:xfrm>
                <a:off x="1816" y="1396"/>
                <a:ext cx="227" cy="62"/>
              </a:xfrm>
              <a:custGeom>
                <a:avLst/>
                <a:gdLst>
                  <a:gd name="T0" fmla="*/ 0 w 96"/>
                  <a:gd name="T1" fmla="*/ 0 h 26"/>
                  <a:gd name="T2" fmla="*/ 0 w 96"/>
                  <a:gd name="T3" fmla="*/ 22 h 26"/>
                  <a:gd name="T4" fmla="*/ 5 w 96"/>
                  <a:gd name="T5" fmla="*/ 26 h 26"/>
                  <a:gd name="T6" fmla="*/ 92 w 96"/>
                  <a:gd name="T7" fmla="*/ 26 h 26"/>
                  <a:gd name="T8" fmla="*/ 96 w 96"/>
                  <a:gd name="T9" fmla="*/ 22 h 26"/>
                  <a:gd name="T10" fmla="*/ 96 w 96"/>
                  <a:gd name="T11" fmla="*/ 0 h 26"/>
                  <a:gd name="T12" fmla="*/ 0 w 9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96" h="26">
                    <a:moveTo>
                      <a:pt x="0" y="0"/>
                    </a:moveTo>
                    <a:cubicBezTo>
                      <a:pt x="0" y="22"/>
                      <a:pt x="0" y="22"/>
                      <a:pt x="0" y="22"/>
                    </a:cubicBezTo>
                    <a:cubicBezTo>
                      <a:pt x="0" y="24"/>
                      <a:pt x="2" y="26"/>
                      <a:pt x="5" y="26"/>
                    </a:cubicBezTo>
                    <a:cubicBezTo>
                      <a:pt x="92" y="26"/>
                      <a:pt x="92" y="26"/>
                      <a:pt x="92" y="26"/>
                    </a:cubicBezTo>
                    <a:cubicBezTo>
                      <a:pt x="94" y="26"/>
                      <a:pt x="96" y="24"/>
                      <a:pt x="96" y="22"/>
                    </a:cubicBezTo>
                    <a:cubicBezTo>
                      <a:pt x="96" y="0"/>
                      <a:pt x="96" y="0"/>
                      <a:pt x="96" y="0"/>
                    </a:cubicBezTo>
                    <a:lnTo>
                      <a:pt x="0" y="0"/>
                    </a:lnTo>
                    <a:close/>
                  </a:path>
                </a:pathLst>
              </a:custGeom>
              <a:solidFill>
                <a:srgbClr val="2827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6" name="Freeform 196"/>
              <p:cNvSpPr>
                <a:spLocks/>
              </p:cNvSpPr>
              <p:nvPr/>
            </p:nvSpPr>
            <p:spPr bwMode="auto">
              <a:xfrm>
                <a:off x="1823" y="1403"/>
                <a:ext cx="213" cy="50"/>
              </a:xfrm>
              <a:custGeom>
                <a:avLst/>
                <a:gdLst>
                  <a:gd name="T0" fmla="*/ 0 w 90"/>
                  <a:gd name="T1" fmla="*/ 20 h 21"/>
                  <a:gd name="T2" fmla="*/ 2 w 90"/>
                  <a:gd name="T3" fmla="*/ 21 h 21"/>
                  <a:gd name="T4" fmla="*/ 89 w 90"/>
                  <a:gd name="T5" fmla="*/ 21 h 21"/>
                  <a:gd name="T6" fmla="*/ 90 w 90"/>
                  <a:gd name="T7" fmla="*/ 20 h 21"/>
                  <a:gd name="T8" fmla="*/ 90 w 90"/>
                  <a:gd name="T9" fmla="*/ 1 h 21"/>
                  <a:gd name="T10" fmla="*/ 89 w 90"/>
                  <a:gd name="T11" fmla="*/ 0 h 21"/>
                  <a:gd name="T12" fmla="*/ 2 w 90"/>
                  <a:gd name="T13" fmla="*/ 0 h 21"/>
                  <a:gd name="T14" fmla="*/ 0 w 90"/>
                  <a:gd name="T15" fmla="*/ 1 h 21"/>
                  <a:gd name="T16" fmla="*/ 0 w 90"/>
                  <a:gd name="T1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21">
                    <a:moveTo>
                      <a:pt x="0" y="20"/>
                    </a:moveTo>
                    <a:cubicBezTo>
                      <a:pt x="0" y="20"/>
                      <a:pt x="1" y="21"/>
                      <a:pt x="2" y="21"/>
                    </a:cubicBezTo>
                    <a:cubicBezTo>
                      <a:pt x="89" y="21"/>
                      <a:pt x="89" y="21"/>
                      <a:pt x="89" y="21"/>
                    </a:cubicBezTo>
                    <a:cubicBezTo>
                      <a:pt x="90" y="21"/>
                      <a:pt x="90" y="20"/>
                      <a:pt x="90" y="20"/>
                    </a:cubicBezTo>
                    <a:cubicBezTo>
                      <a:pt x="90" y="1"/>
                      <a:pt x="90" y="1"/>
                      <a:pt x="90" y="1"/>
                    </a:cubicBezTo>
                    <a:cubicBezTo>
                      <a:pt x="90" y="0"/>
                      <a:pt x="90" y="0"/>
                      <a:pt x="89" y="0"/>
                    </a:cubicBezTo>
                    <a:cubicBezTo>
                      <a:pt x="2" y="0"/>
                      <a:pt x="2" y="0"/>
                      <a:pt x="2" y="0"/>
                    </a:cubicBezTo>
                    <a:cubicBezTo>
                      <a:pt x="1" y="0"/>
                      <a:pt x="0" y="0"/>
                      <a:pt x="0" y="1"/>
                    </a:cubicBez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7" name="Rectangle 197"/>
              <p:cNvSpPr>
                <a:spLocks noChangeArrowheads="1"/>
              </p:cNvSpPr>
              <p:nvPr/>
            </p:nvSpPr>
            <p:spPr bwMode="auto">
              <a:xfrm>
                <a:off x="1830" y="1413"/>
                <a:ext cx="128" cy="2"/>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8" name="Rectangle 198"/>
              <p:cNvSpPr>
                <a:spLocks noChangeArrowheads="1"/>
              </p:cNvSpPr>
              <p:nvPr/>
            </p:nvSpPr>
            <p:spPr bwMode="auto">
              <a:xfrm>
                <a:off x="1962" y="1413"/>
                <a:ext cx="67" cy="2"/>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9" name="Rectangle 199"/>
              <p:cNvSpPr>
                <a:spLocks noChangeArrowheads="1"/>
              </p:cNvSpPr>
              <p:nvPr/>
            </p:nvSpPr>
            <p:spPr bwMode="auto">
              <a:xfrm>
                <a:off x="1901" y="1427"/>
                <a:ext cx="128" cy="2"/>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0" name="Rectangle 200"/>
              <p:cNvSpPr>
                <a:spLocks noChangeArrowheads="1"/>
              </p:cNvSpPr>
              <p:nvPr/>
            </p:nvSpPr>
            <p:spPr bwMode="auto">
              <a:xfrm>
                <a:off x="1830" y="1427"/>
                <a:ext cx="68" cy="2"/>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1" name="Rectangle 201"/>
              <p:cNvSpPr>
                <a:spLocks noChangeArrowheads="1"/>
              </p:cNvSpPr>
              <p:nvPr/>
            </p:nvSpPr>
            <p:spPr bwMode="auto">
              <a:xfrm>
                <a:off x="1875" y="1441"/>
                <a:ext cx="121" cy="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2" name="Rectangle 202"/>
              <p:cNvSpPr>
                <a:spLocks noChangeArrowheads="1"/>
              </p:cNvSpPr>
              <p:nvPr/>
            </p:nvSpPr>
            <p:spPr bwMode="auto">
              <a:xfrm>
                <a:off x="1830" y="1441"/>
                <a:ext cx="38" cy="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3" name="Rectangle 203"/>
              <p:cNvSpPr>
                <a:spLocks noChangeArrowheads="1"/>
              </p:cNvSpPr>
              <p:nvPr/>
            </p:nvSpPr>
            <p:spPr bwMode="auto">
              <a:xfrm>
                <a:off x="2000" y="1441"/>
                <a:ext cx="29" cy="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4" name="Freeform 204"/>
              <p:cNvSpPr>
                <a:spLocks/>
              </p:cNvSpPr>
              <p:nvPr/>
            </p:nvSpPr>
            <p:spPr bwMode="auto">
              <a:xfrm>
                <a:off x="1846" y="1173"/>
                <a:ext cx="166" cy="57"/>
              </a:xfrm>
              <a:custGeom>
                <a:avLst/>
                <a:gdLst>
                  <a:gd name="T0" fmla="*/ 0 w 70"/>
                  <a:gd name="T1" fmla="*/ 21 h 24"/>
                  <a:gd name="T2" fmla="*/ 3 w 70"/>
                  <a:gd name="T3" fmla="*/ 24 h 24"/>
                  <a:gd name="T4" fmla="*/ 68 w 70"/>
                  <a:gd name="T5" fmla="*/ 24 h 24"/>
                  <a:gd name="T6" fmla="*/ 70 w 70"/>
                  <a:gd name="T7" fmla="*/ 21 h 24"/>
                  <a:gd name="T8" fmla="*/ 70 w 70"/>
                  <a:gd name="T9" fmla="*/ 2 h 24"/>
                  <a:gd name="T10" fmla="*/ 68 w 70"/>
                  <a:gd name="T11" fmla="*/ 0 h 24"/>
                  <a:gd name="T12" fmla="*/ 3 w 70"/>
                  <a:gd name="T13" fmla="*/ 0 h 24"/>
                  <a:gd name="T14" fmla="*/ 0 w 70"/>
                  <a:gd name="T15" fmla="*/ 2 h 24"/>
                  <a:gd name="T16" fmla="*/ 0 w 70"/>
                  <a:gd name="T1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24">
                    <a:moveTo>
                      <a:pt x="0" y="21"/>
                    </a:moveTo>
                    <a:cubicBezTo>
                      <a:pt x="0" y="23"/>
                      <a:pt x="1" y="24"/>
                      <a:pt x="3" y="24"/>
                    </a:cubicBezTo>
                    <a:cubicBezTo>
                      <a:pt x="68" y="24"/>
                      <a:pt x="68" y="24"/>
                      <a:pt x="68" y="24"/>
                    </a:cubicBezTo>
                    <a:cubicBezTo>
                      <a:pt x="69" y="24"/>
                      <a:pt x="70" y="23"/>
                      <a:pt x="70" y="21"/>
                    </a:cubicBezTo>
                    <a:cubicBezTo>
                      <a:pt x="70" y="2"/>
                      <a:pt x="70" y="2"/>
                      <a:pt x="70" y="2"/>
                    </a:cubicBezTo>
                    <a:cubicBezTo>
                      <a:pt x="70" y="1"/>
                      <a:pt x="69" y="0"/>
                      <a:pt x="68" y="0"/>
                    </a:cubicBezTo>
                    <a:cubicBezTo>
                      <a:pt x="3" y="0"/>
                      <a:pt x="3" y="0"/>
                      <a:pt x="3" y="0"/>
                    </a:cubicBezTo>
                    <a:cubicBezTo>
                      <a:pt x="1" y="0"/>
                      <a:pt x="0" y="1"/>
                      <a:pt x="0" y="2"/>
                    </a:cubicBezTo>
                    <a:cubicBezTo>
                      <a:pt x="0" y="21"/>
                      <a:pt x="0" y="21"/>
                      <a:pt x="0" y="21"/>
                    </a:cubicBezTo>
                  </a:path>
                </a:pathLst>
              </a:custGeom>
              <a:solidFill>
                <a:srgbClr val="26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5" name="Rectangle 205"/>
              <p:cNvSpPr>
                <a:spLocks noChangeArrowheads="1"/>
              </p:cNvSpPr>
              <p:nvPr/>
            </p:nvSpPr>
            <p:spPr bwMode="auto">
              <a:xfrm>
                <a:off x="1891" y="1249"/>
                <a:ext cx="79" cy="7"/>
              </a:xfrm>
              <a:prstGeom prst="rect">
                <a:avLst/>
              </a:prstGeom>
              <a:solidFill>
                <a:srgbClr val="5958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6" name="Rectangle 206"/>
              <p:cNvSpPr>
                <a:spLocks noChangeArrowheads="1"/>
              </p:cNvSpPr>
              <p:nvPr/>
            </p:nvSpPr>
            <p:spPr bwMode="auto">
              <a:xfrm>
                <a:off x="1891" y="1249"/>
                <a:ext cx="79"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7" name="Rectangle 207"/>
              <p:cNvSpPr>
                <a:spLocks noChangeArrowheads="1"/>
              </p:cNvSpPr>
              <p:nvPr/>
            </p:nvSpPr>
            <p:spPr bwMode="auto">
              <a:xfrm>
                <a:off x="1908" y="1263"/>
                <a:ext cx="43" cy="8"/>
              </a:xfrm>
              <a:prstGeom prst="rect">
                <a:avLst/>
              </a:prstGeom>
              <a:solidFill>
                <a:srgbClr val="5958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8" name="Rectangle 208"/>
              <p:cNvSpPr>
                <a:spLocks noChangeArrowheads="1"/>
              </p:cNvSpPr>
              <p:nvPr/>
            </p:nvSpPr>
            <p:spPr bwMode="auto">
              <a:xfrm>
                <a:off x="1908" y="1263"/>
                <a:ext cx="43" cy="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9" name="Freeform 209"/>
              <p:cNvSpPr>
                <a:spLocks/>
              </p:cNvSpPr>
              <p:nvPr/>
            </p:nvSpPr>
            <p:spPr bwMode="auto">
              <a:xfrm>
                <a:off x="1972" y="1147"/>
                <a:ext cx="31" cy="71"/>
              </a:xfrm>
              <a:custGeom>
                <a:avLst/>
                <a:gdLst>
                  <a:gd name="T0" fmla="*/ 16 w 31"/>
                  <a:gd name="T1" fmla="*/ 53 h 71"/>
                  <a:gd name="T2" fmla="*/ 31 w 31"/>
                  <a:gd name="T3" fmla="*/ 71 h 71"/>
                  <a:gd name="T4" fmla="*/ 31 w 31"/>
                  <a:gd name="T5" fmla="*/ 53 h 71"/>
                  <a:gd name="T6" fmla="*/ 31 w 31"/>
                  <a:gd name="T7" fmla="*/ 43 h 71"/>
                  <a:gd name="T8" fmla="*/ 31 w 31"/>
                  <a:gd name="T9" fmla="*/ 0 h 71"/>
                  <a:gd name="T10" fmla="*/ 0 w 31"/>
                  <a:gd name="T11" fmla="*/ 0 h 71"/>
                  <a:gd name="T12" fmla="*/ 0 w 31"/>
                  <a:gd name="T13" fmla="*/ 43 h 71"/>
                  <a:gd name="T14" fmla="*/ 0 w 31"/>
                  <a:gd name="T15" fmla="*/ 53 h 71"/>
                  <a:gd name="T16" fmla="*/ 0 w 31"/>
                  <a:gd name="T17" fmla="*/ 71 h 71"/>
                  <a:gd name="T18" fmla="*/ 16 w 31"/>
                  <a:gd name="T19" fmla="*/ 5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71">
                    <a:moveTo>
                      <a:pt x="16" y="53"/>
                    </a:moveTo>
                    <a:lnTo>
                      <a:pt x="31" y="71"/>
                    </a:lnTo>
                    <a:lnTo>
                      <a:pt x="31" y="53"/>
                    </a:lnTo>
                    <a:lnTo>
                      <a:pt x="31" y="43"/>
                    </a:lnTo>
                    <a:lnTo>
                      <a:pt x="31" y="0"/>
                    </a:lnTo>
                    <a:lnTo>
                      <a:pt x="0" y="0"/>
                    </a:lnTo>
                    <a:lnTo>
                      <a:pt x="0" y="43"/>
                    </a:lnTo>
                    <a:lnTo>
                      <a:pt x="0" y="53"/>
                    </a:lnTo>
                    <a:lnTo>
                      <a:pt x="0" y="71"/>
                    </a:lnTo>
                    <a:lnTo>
                      <a:pt x="16" y="53"/>
                    </a:lnTo>
                    <a:close/>
                  </a:path>
                </a:pathLst>
              </a:custGeom>
              <a:solidFill>
                <a:srgbClr val="FDE0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0" name="Freeform 210"/>
              <p:cNvSpPr>
                <a:spLocks/>
              </p:cNvSpPr>
              <p:nvPr/>
            </p:nvSpPr>
            <p:spPr bwMode="auto">
              <a:xfrm>
                <a:off x="1972" y="1147"/>
                <a:ext cx="31" cy="71"/>
              </a:xfrm>
              <a:custGeom>
                <a:avLst/>
                <a:gdLst>
                  <a:gd name="T0" fmla="*/ 16 w 31"/>
                  <a:gd name="T1" fmla="*/ 53 h 71"/>
                  <a:gd name="T2" fmla="*/ 31 w 31"/>
                  <a:gd name="T3" fmla="*/ 71 h 71"/>
                  <a:gd name="T4" fmla="*/ 31 w 31"/>
                  <a:gd name="T5" fmla="*/ 53 h 71"/>
                  <a:gd name="T6" fmla="*/ 31 w 31"/>
                  <a:gd name="T7" fmla="*/ 43 h 71"/>
                  <a:gd name="T8" fmla="*/ 31 w 31"/>
                  <a:gd name="T9" fmla="*/ 0 h 71"/>
                  <a:gd name="T10" fmla="*/ 0 w 31"/>
                  <a:gd name="T11" fmla="*/ 0 h 71"/>
                  <a:gd name="T12" fmla="*/ 0 w 31"/>
                  <a:gd name="T13" fmla="*/ 43 h 71"/>
                  <a:gd name="T14" fmla="*/ 0 w 31"/>
                  <a:gd name="T15" fmla="*/ 53 h 71"/>
                  <a:gd name="T16" fmla="*/ 0 w 31"/>
                  <a:gd name="T17" fmla="*/ 71 h 71"/>
                  <a:gd name="T18" fmla="*/ 16 w 31"/>
                  <a:gd name="T19" fmla="*/ 5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71">
                    <a:moveTo>
                      <a:pt x="16" y="53"/>
                    </a:moveTo>
                    <a:lnTo>
                      <a:pt x="31" y="71"/>
                    </a:lnTo>
                    <a:lnTo>
                      <a:pt x="31" y="53"/>
                    </a:lnTo>
                    <a:lnTo>
                      <a:pt x="31" y="43"/>
                    </a:lnTo>
                    <a:lnTo>
                      <a:pt x="31" y="0"/>
                    </a:lnTo>
                    <a:lnTo>
                      <a:pt x="0" y="0"/>
                    </a:lnTo>
                    <a:lnTo>
                      <a:pt x="0" y="43"/>
                    </a:lnTo>
                    <a:lnTo>
                      <a:pt x="0" y="53"/>
                    </a:lnTo>
                    <a:lnTo>
                      <a:pt x="0" y="71"/>
                    </a:lnTo>
                    <a:lnTo>
                      <a:pt x="16" y="5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1" name="Freeform 211"/>
              <p:cNvSpPr>
                <a:spLocks/>
              </p:cNvSpPr>
              <p:nvPr/>
            </p:nvSpPr>
            <p:spPr bwMode="auto">
              <a:xfrm>
                <a:off x="1972" y="1147"/>
                <a:ext cx="5" cy="71"/>
              </a:xfrm>
              <a:custGeom>
                <a:avLst/>
                <a:gdLst>
                  <a:gd name="T0" fmla="*/ 5 w 5"/>
                  <a:gd name="T1" fmla="*/ 43 h 71"/>
                  <a:gd name="T2" fmla="*/ 5 w 5"/>
                  <a:gd name="T3" fmla="*/ 0 h 71"/>
                  <a:gd name="T4" fmla="*/ 0 w 5"/>
                  <a:gd name="T5" fmla="*/ 0 h 71"/>
                  <a:gd name="T6" fmla="*/ 0 w 5"/>
                  <a:gd name="T7" fmla="*/ 43 h 71"/>
                  <a:gd name="T8" fmla="*/ 0 w 5"/>
                  <a:gd name="T9" fmla="*/ 53 h 71"/>
                  <a:gd name="T10" fmla="*/ 0 w 5"/>
                  <a:gd name="T11" fmla="*/ 71 h 71"/>
                  <a:gd name="T12" fmla="*/ 5 w 5"/>
                  <a:gd name="T13" fmla="*/ 67 h 71"/>
                  <a:gd name="T14" fmla="*/ 5 w 5"/>
                  <a:gd name="T15" fmla="*/ 53 h 71"/>
                  <a:gd name="T16" fmla="*/ 5 w 5"/>
                  <a:gd name="T17" fmla="*/ 4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1">
                    <a:moveTo>
                      <a:pt x="5" y="43"/>
                    </a:moveTo>
                    <a:lnTo>
                      <a:pt x="5" y="0"/>
                    </a:lnTo>
                    <a:lnTo>
                      <a:pt x="0" y="0"/>
                    </a:lnTo>
                    <a:lnTo>
                      <a:pt x="0" y="43"/>
                    </a:lnTo>
                    <a:lnTo>
                      <a:pt x="0" y="53"/>
                    </a:lnTo>
                    <a:lnTo>
                      <a:pt x="0" y="71"/>
                    </a:lnTo>
                    <a:lnTo>
                      <a:pt x="5" y="67"/>
                    </a:lnTo>
                    <a:lnTo>
                      <a:pt x="5" y="53"/>
                    </a:lnTo>
                    <a:lnTo>
                      <a:pt x="5" y="43"/>
                    </a:lnTo>
                    <a:close/>
                  </a:path>
                </a:pathLst>
              </a:custGeom>
              <a:solidFill>
                <a:srgbClr val="FAD2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2" name="Freeform 212"/>
              <p:cNvSpPr>
                <a:spLocks/>
              </p:cNvSpPr>
              <p:nvPr/>
            </p:nvSpPr>
            <p:spPr bwMode="auto">
              <a:xfrm>
                <a:off x="1972" y="1147"/>
                <a:ext cx="5" cy="71"/>
              </a:xfrm>
              <a:custGeom>
                <a:avLst/>
                <a:gdLst>
                  <a:gd name="T0" fmla="*/ 5 w 5"/>
                  <a:gd name="T1" fmla="*/ 43 h 71"/>
                  <a:gd name="T2" fmla="*/ 5 w 5"/>
                  <a:gd name="T3" fmla="*/ 0 h 71"/>
                  <a:gd name="T4" fmla="*/ 0 w 5"/>
                  <a:gd name="T5" fmla="*/ 0 h 71"/>
                  <a:gd name="T6" fmla="*/ 0 w 5"/>
                  <a:gd name="T7" fmla="*/ 43 h 71"/>
                  <a:gd name="T8" fmla="*/ 0 w 5"/>
                  <a:gd name="T9" fmla="*/ 53 h 71"/>
                  <a:gd name="T10" fmla="*/ 0 w 5"/>
                  <a:gd name="T11" fmla="*/ 71 h 71"/>
                  <a:gd name="T12" fmla="*/ 5 w 5"/>
                  <a:gd name="T13" fmla="*/ 67 h 71"/>
                  <a:gd name="T14" fmla="*/ 5 w 5"/>
                  <a:gd name="T15" fmla="*/ 53 h 71"/>
                  <a:gd name="T16" fmla="*/ 5 w 5"/>
                  <a:gd name="T17" fmla="*/ 4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1">
                    <a:moveTo>
                      <a:pt x="5" y="43"/>
                    </a:moveTo>
                    <a:lnTo>
                      <a:pt x="5" y="0"/>
                    </a:lnTo>
                    <a:lnTo>
                      <a:pt x="0" y="0"/>
                    </a:lnTo>
                    <a:lnTo>
                      <a:pt x="0" y="43"/>
                    </a:lnTo>
                    <a:lnTo>
                      <a:pt x="0" y="53"/>
                    </a:lnTo>
                    <a:lnTo>
                      <a:pt x="0" y="71"/>
                    </a:lnTo>
                    <a:lnTo>
                      <a:pt x="5" y="67"/>
                    </a:lnTo>
                    <a:lnTo>
                      <a:pt x="5" y="53"/>
                    </a:lnTo>
                    <a:lnTo>
                      <a:pt x="5" y="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3" name="Freeform 213"/>
              <p:cNvSpPr>
                <a:spLocks noEditPoints="1"/>
              </p:cNvSpPr>
              <p:nvPr/>
            </p:nvSpPr>
            <p:spPr bwMode="auto">
              <a:xfrm>
                <a:off x="1816" y="1147"/>
                <a:ext cx="217" cy="12"/>
              </a:xfrm>
              <a:custGeom>
                <a:avLst/>
                <a:gdLst>
                  <a:gd name="T0" fmla="*/ 92 w 92"/>
                  <a:gd name="T1" fmla="*/ 0 h 5"/>
                  <a:gd name="T2" fmla="*/ 92 w 92"/>
                  <a:gd name="T3" fmla="*/ 0 h 5"/>
                  <a:gd name="T4" fmla="*/ 92 w 92"/>
                  <a:gd name="T5" fmla="*/ 0 h 5"/>
                  <a:gd name="T6" fmla="*/ 92 w 92"/>
                  <a:gd name="T7" fmla="*/ 0 h 5"/>
                  <a:gd name="T8" fmla="*/ 92 w 92"/>
                  <a:gd name="T9" fmla="*/ 0 h 5"/>
                  <a:gd name="T10" fmla="*/ 92 w 92"/>
                  <a:gd name="T11" fmla="*/ 0 h 5"/>
                  <a:gd name="T12" fmla="*/ 92 w 92"/>
                  <a:gd name="T13" fmla="*/ 0 h 5"/>
                  <a:gd name="T14" fmla="*/ 92 w 92"/>
                  <a:gd name="T15" fmla="*/ 0 h 5"/>
                  <a:gd name="T16" fmla="*/ 92 w 92"/>
                  <a:gd name="T17" fmla="*/ 0 h 5"/>
                  <a:gd name="T18" fmla="*/ 92 w 92"/>
                  <a:gd name="T19" fmla="*/ 0 h 5"/>
                  <a:gd name="T20" fmla="*/ 92 w 92"/>
                  <a:gd name="T21" fmla="*/ 0 h 5"/>
                  <a:gd name="T22" fmla="*/ 92 w 92"/>
                  <a:gd name="T23" fmla="*/ 0 h 5"/>
                  <a:gd name="T24" fmla="*/ 92 w 92"/>
                  <a:gd name="T25" fmla="*/ 0 h 5"/>
                  <a:gd name="T26" fmla="*/ 92 w 92"/>
                  <a:gd name="T27" fmla="*/ 0 h 5"/>
                  <a:gd name="T28" fmla="*/ 92 w 92"/>
                  <a:gd name="T29" fmla="*/ 0 h 5"/>
                  <a:gd name="T30" fmla="*/ 92 w 92"/>
                  <a:gd name="T31" fmla="*/ 0 h 5"/>
                  <a:gd name="T32" fmla="*/ 92 w 92"/>
                  <a:gd name="T33" fmla="*/ 0 h 5"/>
                  <a:gd name="T34" fmla="*/ 92 w 92"/>
                  <a:gd name="T35" fmla="*/ 0 h 5"/>
                  <a:gd name="T36" fmla="*/ 92 w 92"/>
                  <a:gd name="T37" fmla="*/ 0 h 5"/>
                  <a:gd name="T38" fmla="*/ 5 w 92"/>
                  <a:gd name="T39" fmla="*/ 0 h 5"/>
                  <a:gd name="T40" fmla="*/ 0 w 92"/>
                  <a:gd name="T41" fmla="*/ 5 h 5"/>
                  <a:gd name="T42" fmla="*/ 0 w 92"/>
                  <a:gd name="T43" fmla="*/ 5 h 5"/>
                  <a:gd name="T44" fmla="*/ 5 w 92"/>
                  <a:gd name="T45" fmla="*/ 0 h 5"/>
                  <a:gd name="T46" fmla="*/ 66 w 92"/>
                  <a:gd name="T47" fmla="*/ 0 h 5"/>
                  <a:gd name="T48" fmla="*/ 68 w 92"/>
                  <a:gd name="T49" fmla="*/ 0 h 5"/>
                  <a:gd name="T50" fmla="*/ 79 w 92"/>
                  <a:gd name="T51" fmla="*/ 0 h 5"/>
                  <a:gd name="T52" fmla="*/ 92 w 92"/>
                  <a:gd name="T53" fmla="*/ 0 h 5"/>
                  <a:gd name="T54" fmla="*/ 92 w 92"/>
                  <a:gd name="T55" fmla="*/ 0 h 5"/>
                  <a:gd name="T56" fmla="*/ 92 w 92"/>
                  <a:gd name="T5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2" h="5">
                    <a:moveTo>
                      <a:pt x="92" y="0"/>
                    </a:moveTo>
                    <a:cubicBezTo>
                      <a:pt x="92" y="0"/>
                      <a:pt x="92" y="0"/>
                      <a:pt x="92" y="0"/>
                    </a:cubicBezTo>
                    <a:cubicBezTo>
                      <a:pt x="92" y="0"/>
                      <a:pt x="92" y="0"/>
                      <a:pt x="92" y="0"/>
                    </a:cubicBezTo>
                    <a:moveTo>
                      <a:pt x="92" y="0"/>
                    </a:moveTo>
                    <a:cubicBezTo>
                      <a:pt x="92" y="0"/>
                      <a:pt x="92" y="0"/>
                      <a:pt x="92" y="0"/>
                    </a:cubicBezTo>
                    <a:cubicBezTo>
                      <a:pt x="92" y="0"/>
                      <a:pt x="92" y="0"/>
                      <a:pt x="92" y="0"/>
                    </a:cubicBezTo>
                    <a:moveTo>
                      <a:pt x="92" y="0"/>
                    </a:moveTo>
                    <a:cubicBezTo>
                      <a:pt x="92" y="0"/>
                      <a:pt x="92" y="0"/>
                      <a:pt x="92" y="0"/>
                    </a:cubicBezTo>
                    <a:cubicBezTo>
                      <a:pt x="92" y="0"/>
                      <a:pt x="92" y="0"/>
                      <a:pt x="92" y="0"/>
                    </a:cubicBezTo>
                    <a:moveTo>
                      <a:pt x="92" y="0"/>
                    </a:moveTo>
                    <a:cubicBezTo>
                      <a:pt x="92" y="0"/>
                      <a:pt x="92" y="0"/>
                      <a:pt x="92" y="0"/>
                    </a:cubicBezTo>
                    <a:cubicBezTo>
                      <a:pt x="92" y="0"/>
                      <a:pt x="92" y="0"/>
                      <a:pt x="92" y="0"/>
                    </a:cubicBezTo>
                    <a:moveTo>
                      <a:pt x="92" y="0"/>
                    </a:moveTo>
                    <a:cubicBezTo>
                      <a:pt x="92" y="0"/>
                      <a:pt x="92" y="0"/>
                      <a:pt x="92" y="0"/>
                    </a:cubicBezTo>
                    <a:cubicBezTo>
                      <a:pt x="92" y="0"/>
                      <a:pt x="92" y="0"/>
                      <a:pt x="92" y="0"/>
                    </a:cubicBezTo>
                    <a:moveTo>
                      <a:pt x="92" y="0"/>
                    </a:moveTo>
                    <a:cubicBezTo>
                      <a:pt x="92" y="0"/>
                      <a:pt x="92" y="0"/>
                      <a:pt x="92" y="0"/>
                    </a:cubicBezTo>
                    <a:cubicBezTo>
                      <a:pt x="92" y="0"/>
                      <a:pt x="92" y="0"/>
                      <a:pt x="92" y="0"/>
                    </a:cubicBezTo>
                    <a:moveTo>
                      <a:pt x="92" y="0"/>
                    </a:moveTo>
                    <a:cubicBezTo>
                      <a:pt x="5" y="0"/>
                      <a:pt x="5" y="0"/>
                      <a:pt x="5" y="0"/>
                    </a:cubicBezTo>
                    <a:cubicBezTo>
                      <a:pt x="2" y="0"/>
                      <a:pt x="0" y="2"/>
                      <a:pt x="0" y="5"/>
                    </a:cubicBezTo>
                    <a:cubicBezTo>
                      <a:pt x="0" y="5"/>
                      <a:pt x="0" y="5"/>
                      <a:pt x="0" y="5"/>
                    </a:cubicBezTo>
                    <a:cubicBezTo>
                      <a:pt x="0" y="2"/>
                      <a:pt x="2" y="0"/>
                      <a:pt x="5" y="0"/>
                    </a:cubicBezTo>
                    <a:cubicBezTo>
                      <a:pt x="66" y="0"/>
                      <a:pt x="66" y="0"/>
                      <a:pt x="66" y="0"/>
                    </a:cubicBezTo>
                    <a:cubicBezTo>
                      <a:pt x="68" y="0"/>
                      <a:pt x="68" y="0"/>
                      <a:pt x="68" y="0"/>
                    </a:cubicBezTo>
                    <a:cubicBezTo>
                      <a:pt x="79" y="0"/>
                      <a:pt x="79" y="0"/>
                      <a:pt x="79" y="0"/>
                    </a:cubicBezTo>
                    <a:cubicBezTo>
                      <a:pt x="92" y="0"/>
                      <a:pt x="92" y="0"/>
                      <a:pt x="92" y="0"/>
                    </a:cubicBezTo>
                    <a:cubicBezTo>
                      <a:pt x="92" y="0"/>
                      <a:pt x="92" y="0"/>
                      <a:pt x="92" y="0"/>
                    </a:cubicBezTo>
                    <a:cubicBezTo>
                      <a:pt x="92" y="0"/>
                      <a:pt x="92" y="0"/>
                      <a:pt x="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4" name="Freeform 214"/>
              <p:cNvSpPr>
                <a:spLocks noEditPoints="1"/>
              </p:cNvSpPr>
              <p:nvPr/>
            </p:nvSpPr>
            <p:spPr bwMode="auto">
              <a:xfrm>
                <a:off x="1816" y="1147"/>
                <a:ext cx="225" cy="185"/>
              </a:xfrm>
              <a:custGeom>
                <a:avLst/>
                <a:gdLst>
                  <a:gd name="T0" fmla="*/ 66 w 95"/>
                  <a:gd name="T1" fmla="*/ 0 h 78"/>
                  <a:gd name="T2" fmla="*/ 5 w 95"/>
                  <a:gd name="T3" fmla="*/ 0 h 78"/>
                  <a:gd name="T4" fmla="*/ 0 w 95"/>
                  <a:gd name="T5" fmla="*/ 5 h 78"/>
                  <a:gd name="T6" fmla="*/ 0 w 95"/>
                  <a:gd name="T7" fmla="*/ 78 h 78"/>
                  <a:gd name="T8" fmla="*/ 28 w 95"/>
                  <a:gd name="T9" fmla="*/ 35 h 78"/>
                  <a:gd name="T10" fmla="*/ 16 w 95"/>
                  <a:gd name="T11" fmla="*/ 35 h 78"/>
                  <a:gd name="T12" fmla="*/ 13 w 95"/>
                  <a:gd name="T13" fmla="*/ 32 h 78"/>
                  <a:gd name="T14" fmla="*/ 13 w 95"/>
                  <a:gd name="T15" fmla="*/ 13 h 78"/>
                  <a:gd name="T16" fmla="*/ 16 w 95"/>
                  <a:gd name="T17" fmla="*/ 11 h 78"/>
                  <a:gd name="T18" fmla="*/ 61 w 95"/>
                  <a:gd name="T19" fmla="*/ 11 h 78"/>
                  <a:gd name="T20" fmla="*/ 66 w 95"/>
                  <a:gd name="T21" fmla="*/ 9 h 78"/>
                  <a:gd name="T22" fmla="*/ 66 w 95"/>
                  <a:gd name="T23" fmla="*/ 0 h 78"/>
                  <a:gd name="T24" fmla="*/ 92 w 95"/>
                  <a:gd name="T25" fmla="*/ 0 h 78"/>
                  <a:gd name="T26" fmla="*/ 79 w 95"/>
                  <a:gd name="T27" fmla="*/ 0 h 78"/>
                  <a:gd name="T28" fmla="*/ 79 w 95"/>
                  <a:gd name="T29" fmla="*/ 4 h 78"/>
                  <a:gd name="T30" fmla="*/ 95 w 95"/>
                  <a:gd name="T31" fmla="*/ 2 h 78"/>
                  <a:gd name="T32" fmla="*/ 92 w 95"/>
                  <a:gd name="T33" fmla="*/ 0 h 78"/>
                  <a:gd name="T34" fmla="*/ 92 w 95"/>
                  <a:gd name="T35" fmla="*/ 0 h 78"/>
                  <a:gd name="T36" fmla="*/ 92 w 95"/>
                  <a:gd name="T37" fmla="*/ 0 h 78"/>
                  <a:gd name="T38" fmla="*/ 92 w 95"/>
                  <a:gd name="T39" fmla="*/ 0 h 78"/>
                  <a:gd name="T40" fmla="*/ 92 w 95"/>
                  <a:gd name="T41" fmla="*/ 0 h 78"/>
                  <a:gd name="T42" fmla="*/ 92 w 95"/>
                  <a:gd name="T43" fmla="*/ 0 h 78"/>
                  <a:gd name="T44" fmla="*/ 92 w 95"/>
                  <a:gd name="T45" fmla="*/ 0 h 78"/>
                  <a:gd name="T46" fmla="*/ 92 w 95"/>
                  <a:gd name="T47" fmla="*/ 0 h 78"/>
                  <a:gd name="T48" fmla="*/ 92 w 95"/>
                  <a:gd name="T49" fmla="*/ 0 h 78"/>
                  <a:gd name="T50" fmla="*/ 92 w 95"/>
                  <a:gd name="T51" fmla="*/ 0 h 78"/>
                  <a:gd name="T52" fmla="*/ 92 w 95"/>
                  <a:gd name="T53" fmla="*/ 0 h 78"/>
                  <a:gd name="T54" fmla="*/ 92 w 95"/>
                  <a:gd name="T55" fmla="*/ 0 h 78"/>
                  <a:gd name="T56" fmla="*/ 92 w 95"/>
                  <a:gd name="T57" fmla="*/ 0 h 78"/>
                  <a:gd name="T58" fmla="*/ 92 w 95"/>
                  <a:gd name="T5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78">
                    <a:moveTo>
                      <a:pt x="66" y="0"/>
                    </a:moveTo>
                    <a:cubicBezTo>
                      <a:pt x="5" y="0"/>
                      <a:pt x="5" y="0"/>
                      <a:pt x="5" y="0"/>
                    </a:cubicBezTo>
                    <a:cubicBezTo>
                      <a:pt x="2" y="0"/>
                      <a:pt x="0" y="2"/>
                      <a:pt x="0" y="5"/>
                    </a:cubicBezTo>
                    <a:cubicBezTo>
                      <a:pt x="0" y="78"/>
                      <a:pt x="0" y="78"/>
                      <a:pt x="0" y="78"/>
                    </a:cubicBezTo>
                    <a:cubicBezTo>
                      <a:pt x="7" y="61"/>
                      <a:pt x="16" y="47"/>
                      <a:pt x="28" y="35"/>
                    </a:cubicBezTo>
                    <a:cubicBezTo>
                      <a:pt x="16" y="35"/>
                      <a:pt x="16" y="35"/>
                      <a:pt x="16" y="35"/>
                    </a:cubicBezTo>
                    <a:cubicBezTo>
                      <a:pt x="14" y="35"/>
                      <a:pt x="13" y="34"/>
                      <a:pt x="13" y="32"/>
                    </a:cubicBezTo>
                    <a:cubicBezTo>
                      <a:pt x="13" y="13"/>
                      <a:pt x="13" y="13"/>
                      <a:pt x="13" y="13"/>
                    </a:cubicBezTo>
                    <a:cubicBezTo>
                      <a:pt x="13" y="12"/>
                      <a:pt x="14" y="11"/>
                      <a:pt x="16" y="11"/>
                    </a:cubicBezTo>
                    <a:cubicBezTo>
                      <a:pt x="61" y="11"/>
                      <a:pt x="61" y="11"/>
                      <a:pt x="61" y="11"/>
                    </a:cubicBezTo>
                    <a:cubicBezTo>
                      <a:pt x="63" y="10"/>
                      <a:pt x="65" y="9"/>
                      <a:pt x="66" y="9"/>
                    </a:cubicBezTo>
                    <a:cubicBezTo>
                      <a:pt x="66" y="0"/>
                      <a:pt x="66" y="0"/>
                      <a:pt x="66" y="0"/>
                    </a:cubicBezTo>
                    <a:moveTo>
                      <a:pt x="92" y="0"/>
                    </a:moveTo>
                    <a:cubicBezTo>
                      <a:pt x="79" y="0"/>
                      <a:pt x="79" y="0"/>
                      <a:pt x="79" y="0"/>
                    </a:cubicBezTo>
                    <a:cubicBezTo>
                      <a:pt x="79" y="4"/>
                      <a:pt x="79" y="4"/>
                      <a:pt x="79" y="4"/>
                    </a:cubicBezTo>
                    <a:cubicBezTo>
                      <a:pt x="84" y="3"/>
                      <a:pt x="90" y="2"/>
                      <a:pt x="95" y="2"/>
                    </a:cubicBezTo>
                    <a:cubicBezTo>
                      <a:pt x="94" y="1"/>
                      <a:pt x="93"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path>
                </a:pathLst>
              </a:custGeom>
              <a:solidFill>
                <a:srgbClr val="3332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5" name="Freeform 215"/>
              <p:cNvSpPr>
                <a:spLocks/>
              </p:cNvSpPr>
              <p:nvPr/>
            </p:nvSpPr>
            <p:spPr bwMode="auto">
              <a:xfrm>
                <a:off x="1846" y="1173"/>
                <a:ext cx="114" cy="57"/>
              </a:xfrm>
              <a:custGeom>
                <a:avLst/>
                <a:gdLst>
                  <a:gd name="T0" fmla="*/ 48 w 48"/>
                  <a:gd name="T1" fmla="*/ 0 h 24"/>
                  <a:gd name="T2" fmla="*/ 3 w 48"/>
                  <a:gd name="T3" fmla="*/ 0 h 24"/>
                  <a:gd name="T4" fmla="*/ 0 w 48"/>
                  <a:gd name="T5" fmla="*/ 2 h 24"/>
                  <a:gd name="T6" fmla="*/ 0 w 48"/>
                  <a:gd name="T7" fmla="*/ 21 h 24"/>
                  <a:gd name="T8" fmla="*/ 3 w 48"/>
                  <a:gd name="T9" fmla="*/ 24 h 24"/>
                  <a:gd name="T10" fmla="*/ 15 w 48"/>
                  <a:gd name="T11" fmla="*/ 24 h 24"/>
                  <a:gd name="T12" fmla="*/ 48 w 4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48" h="24">
                    <a:moveTo>
                      <a:pt x="48" y="0"/>
                    </a:moveTo>
                    <a:cubicBezTo>
                      <a:pt x="3" y="0"/>
                      <a:pt x="3" y="0"/>
                      <a:pt x="3" y="0"/>
                    </a:cubicBezTo>
                    <a:cubicBezTo>
                      <a:pt x="1" y="0"/>
                      <a:pt x="0" y="1"/>
                      <a:pt x="0" y="2"/>
                    </a:cubicBezTo>
                    <a:cubicBezTo>
                      <a:pt x="0" y="21"/>
                      <a:pt x="0" y="21"/>
                      <a:pt x="0" y="21"/>
                    </a:cubicBezTo>
                    <a:cubicBezTo>
                      <a:pt x="0" y="23"/>
                      <a:pt x="1" y="24"/>
                      <a:pt x="3" y="24"/>
                    </a:cubicBezTo>
                    <a:cubicBezTo>
                      <a:pt x="15" y="24"/>
                      <a:pt x="15" y="24"/>
                      <a:pt x="15" y="24"/>
                    </a:cubicBezTo>
                    <a:cubicBezTo>
                      <a:pt x="24" y="13"/>
                      <a:pt x="36" y="5"/>
                      <a:pt x="48" y="0"/>
                    </a:cubicBezTo>
                  </a:path>
                </a:pathLst>
              </a:custGeom>
              <a:solidFill>
                <a:srgbClr val="2A29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6" name="Freeform 216"/>
              <p:cNvSpPr>
                <a:spLocks/>
              </p:cNvSpPr>
              <p:nvPr/>
            </p:nvSpPr>
            <p:spPr bwMode="auto">
              <a:xfrm>
                <a:off x="1977" y="1147"/>
                <a:ext cx="26" cy="19"/>
              </a:xfrm>
              <a:custGeom>
                <a:avLst/>
                <a:gdLst>
                  <a:gd name="T0" fmla="*/ 11 w 11"/>
                  <a:gd name="T1" fmla="*/ 0 h 8"/>
                  <a:gd name="T2" fmla="*/ 0 w 11"/>
                  <a:gd name="T3" fmla="*/ 0 h 8"/>
                  <a:gd name="T4" fmla="*/ 0 w 11"/>
                  <a:gd name="T5" fmla="*/ 8 h 8"/>
                  <a:gd name="T6" fmla="*/ 11 w 11"/>
                  <a:gd name="T7" fmla="*/ 4 h 8"/>
                  <a:gd name="T8" fmla="*/ 11 w 11"/>
                  <a:gd name="T9" fmla="*/ 0 h 8"/>
                </a:gdLst>
                <a:ahLst/>
                <a:cxnLst>
                  <a:cxn ang="0">
                    <a:pos x="T0" y="T1"/>
                  </a:cxn>
                  <a:cxn ang="0">
                    <a:pos x="T2" y="T3"/>
                  </a:cxn>
                  <a:cxn ang="0">
                    <a:pos x="T4" y="T5"/>
                  </a:cxn>
                  <a:cxn ang="0">
                    <a:pos x="T6" y="T7"/>
                  </a:cxn>
                  <a:cxn ang="0">
                    <a:pos x="T8" y="T9"/>
                  </a:cxn>
                </a:cxnLst>
                <a:rect l="0" t="0" r="r" b="b"/>
                <a:pathLst>
                  <a:path w="11" h="8">
                    <a:moveTo>
                      <a:pt x="11" y="0"/>
                    </a:moveTo>
                    <a:cubicBezTo>
                      <a:pt x="0" y="0"/>
                      <a:pt x="0" y="0"/>
                      <a:pt x="0" y="0"/>
                    </a:cubicBezTo>
                    <a:cubicBezTo>
                      <a:pt x="0" y="8"/>
                      <a:pt x="0" y="8"/>
                      <a:pt x="0" y="8"/>
                    </a:cubicBezTo>
                    <a:cubicBezTo>
                      <a:pt x="3" y="7"/>
                      <a:pt x="7" y="5"/>
                      <a:pt x="11" y="4"/>
                    </a:cubicBezTo>
                    <a:cubicBezTo>
                      <a:pt x="11" y="0"/>
                      <a:pt x="11" y="0"/>
                      <a:pt x="11" y="0"/>
                    </a:cubicBezTo>
                  </a:path>
                </a:pathLst>
              </a:custGeom>
              <a:solidFill>
                <a:srgbClr val="FDE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7" name="Freeform 217"/>
              <p:cNvSpPr>
                <a:spLocks/>
              </p:cNvSpPr>
              <p:nvPr/>
            </p:nvSpPr>
            <p:spPr bwMode="auto">
              <a:xfrm>
                <a:off x="1972" y="1147"/>
                <a:ext cx="5" cy="22"/>
              </a:xfrm>
              <a:custGeom>
                <a:avLst/>
                <a:gdLst>
                  <a:gd name="T0" fmla="*/ 2 w 2"/>
                  <a:gd name="T1" fmla="*/ 0 h 9"/>
                  <a:gd name="T2" fmla="*/ 0 w 2"/>
                  <a:gd name="T3" fmla="*/ 0 h 9"/>
                  <a:gd name="T4" fmla="*/ 0 w 2"/>
                  <a:gd name="T5" fmla="*/ 9 h 9"/>
                  <a:gd name="T6" fmla="*/ 2 w 2"/>
                  <a:gd name="T7" fmla="*/ 8 h 9"/>
                  <a:gd name="T8" fmla="*/ 2 w 2"/>
                  <a:gd name="T9" fmla="*/ 0 h 9"/>
                </a:gdLst>
                <a:ahLst/>
                <a:cxnLst>
                  <a:cxn ang="0">
                    <a:pos x="T0" y="T1"/>
                  </a:cxn>
                  <a:cxn ang="0">
                    <a:pos x="T2" y="T3"/>
                  </a:cxn>
                  <a:cxn ang="0">
                    <a:pos x="T4" y="T5"/>
                  </a:cxn>
                  <a:cxn ang="0">
                    <a:pos x="T6" y="T7"/>
                  </a:cxn>
                  <a:cxn ang="0">
                    <a:pos x="T8" y="T9"/>
                  </a:cxn>
                </a:cxnLst>
                <a:rect l="0" t="0" r="r" b="b"/>
                <a:pathLst>
                  <a:path w="2" h="9">
                    <a:moveTo>
                      <a:pt x="2" y="0"/>
                    </a:moveTo>
                    <a:cubicBezTo>
                      <a:pt x="0" y="0"/>
                      <a:pt x="0" y="0"/>
                      <a:pt x="0" y="0"/>
                    </a:cubicBezTo>
                    <a:cubicBezTo>
                      <a:pt x="0" y="9"/>
                      <a:pt x="0" y="9"/>
                      <a:pt x="0" y="9"/>
                    </a:cubicBezTo>
                    <a:cubicBezTo>
                      <a:pt x="1" y="8"/>
                      <a:pt x="1" y="8"/>
                      <a:pt x="2" y="8"/>
                    </a:cubicBezTo>
                    <a:cubicBezTo>
                      <a:pt x="2" y="0"/>
                      <a:pt x="2" y="0"/>
                      <a:pt x="2" y="0"/>
                    </a:cubicBezTo>
                  </a:path>
                </a:pathLst>
              </a:custGeom>
              <a:solidFill>
                <a:srgbClr val="FAD3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8" name="Rectangle 218"/>
              <p:cNvSpPr>
                <a:spLocks noChangeArrowheads="1"/>
              </p:cNvSpPr>
              <p:nvPr/>
            </p:nvSpPr>
            <p:spPr bwMode="auto">
              <a:xfrm>
                <a:off x="3243" y="2431"/>
                <a:ext cx="787" cy="1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9" name="Rectangle 219"/>
              <p:cNvSpPr>
                <a:spLocks noChangeArrowheads="1"/>
              </p:cNvSpPr>
              <p:nvPr/>
            </p:nvSpPr>
            <p:spPr bwMode="auto">
              <a:xfrm>
                <a:off x="3262" y="2448"/>
                <a:ext cx="400"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0" name="Rectangle 220"/>
              <p:cNvSpPr>
                <a:spLocks noChangeArrowheads="1"/>
              </p:cNvSpPr>
              <p:nvPr/>
            </p:nvSpPr>
            <p:spPr bwMode="auto">
              <a:xfrm>
                <a:off x="3679" y="2448"/>
                <a:ext cx="332"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1" name="Rectangle 221"/>
              <p:cNvSpPr>
                <a:spLocks noChangeArrowheads="1"/>
              </p:cNvSpPr>
              <p:nvPr/>
            </p:nvSpPr>
            <p:spPr bwMode="auto">
              <a:xfrm>
                <a:off x="3359" y="2512"/>
                <a:ext cx="332"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2" name="Rectangle 222"/>
              <p:cNvSpPr>
                <a:spLocks noChangeArrowheads="1"/>
              </p:cNvSpPr>
              <p:nvPr/>
            </p:nvSpPr>
            <p:spPr bwMode="auto">
              <a:xfrm>
                <a:off x="3260" y="2512"/>
                <a:ext cx="76"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3" name="Rectangle 223"/>
              <p:cNvSpPr>
                <a:spLocks noChangeArrowheads="1"/>
              </p:cNvSpPr>
              <p:nvPr/>
            </p:nvSpPr>
            <p:spPr bwMode="auto">
              <a:xfrm>
                <a:off x="3260" y="2481"/>
                <a:ext cx="196"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4" name="Rectangle 224"/>
              <p:cNvSpPr>
                <a:spLocks noChangeArrowheads="1"/>
              </p:cNvSpPr>
              <p:nvPr/>
            </p:nvSpPr>
            <p:spPr bwMode="auto">
              <a:xfrm>
                <a:off x="3707" y="2512"/>
                <a:ext cx="304"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5" name="Rectangle 225"/>
              <p:cNvSpPr>
                <a:spLocks noChangeArrowheads="1"/>
              </p:cNvSpPr>
              <p:nvPr/>
            </p:nvSpPr>
            <p:spPr bwMode="auto">
              <a:xfrm>
                <a:off x="3473" y="2481"/>
                <a:ext cx="538"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6" name="Freeform 226"/>
              <p:cNvSpPr>
                <a:spLocks/>
              </p:cNvSpPr>
              <p:nvPr/>
            </p:nvSpPr>
            <p:spPr bwMode="auto">
              <a:xfrm>
                <a:off x="3229" y="2408"/>
                <a:ext cx="817" cy="23"/>
              </a:xfrm>
              <a:custGeom>
                <a:avLst/>
                <a:gdLst>
                  <a:gd name="T0" fmla="*/ 345 w 345"/>
                  <a:gd name="T1" fmla="*/ 8 h 10"/>
                  <a:gd name="T2" fmla="*/ 338 w 345"/>
                  <a:gd name="T3" fmla="*/ 0 h 10"/>
                  <a:gd name="T4" fmla="*/ 6 w 345"/>
                  <a:gd name="T5" fmla="*/ 0 h 10"/>
                  <a:gd name="T6" fmla="*/ 0 w 345"/>
                  <a:gd name="T7" fmla="*/ 8 h 10"/>
                  <a:gd name="T8" fmla="*/ 0 w 345"/>
                  <a:gd name="T9" fmla="*/ 10 h 10"/>
                  <a:gd name="T10" fmla="*/ 344 w 345"/>
                  <a:gd name="T11" fmla="*/ 10 h 10"/>
                  <a:gd name="T12" fmla="*/ 345 w 345"/>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345" h="10">
                    <a:moveTo>
                      <a:pt x="345" y="8"/>
                    </a:moveTo>
                    <a:cubicBezTo>
                      <a:pt x="345" y="4"/>
                      <a:pt x="342" y="0"/>
                      <a:pt x="338" y="0"/>
                    </a:cubicBezTo>
                    <a:cubicBezTo>
                      <a:pt x="6" y="0"/>
                      <a:pt x="6" y="0"/>
                      <a:pt x="6" y="0"/>
                    </a:cubicBezTo>
                    <a:cubicBezTo>
                      <a:pt x="3" y="0"/>
                      <a:pt x="0" y="4"/>
                      <a:pt x="0" y="8"/>
                    </a:cubicBezTo>
                    <a:cubicBezTo>
                      <a:pt x="0" y="9"/>
                      <a:pt x="0" y="9"/>
                      <a:pt x="0" y="10"/>
                    </a:cubicBezTo>
                    <a:cubicBezTo>
                      <a:pt x="344" y="10"/>
                      <a:pt x="344" y="10"/>
                      <a:pt x="344" y="10"/>
                    </a:cubicBezTo>
                    <a:cubicBezTo>
                      <a:pt x="344" y="9"/>
                      <a:pt x="345" y="9"/>
                      <a:pt x="345" y="8"/>
                    </a:cubicBezTo>
                    <a:close/>
                  </a:path>
                </a:pathLst>
              </a:custGeom>
              <a:solidFill>
                <a:srgbClr val="3E4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7" name="Freeform 227"/>
              <p:cNvSpPr>
                <a:spLocks/>
              </p:cNvSpPr>
              <p:nvPr/>
            </p:nvSpPr>
            <p:spPr bwMode="auto">
              <a:xfrm>
                <a:off x="3227" y="2536"/>
                <a:ext cx="817" cy="23"/>
              </a:xfrm>
              <a:custGeom>
                <a:avLst/>
                <a:gdLst>
                  <a:gd name="T0" fmla="*/ 0 w 345"/>
                  <a:gd name="T1" fmla="*/ 3 h 10"/>
                  <a:gd name="T2" fmla="*/ 7 w 345"/>
                  <a:gd name="T3" fmla="*/ 10 h 10"/>
                  <a:gd name="T4" fmla="*/ 339 w 345"/>
                  <a:gd name="T5" fmla="*/ 10 h 10"/>
                  <a:gd name="T6" fmla="*/ 345 w 345"/>
                  <a:gd name="T7" fmla="*/ 3 h 10"/>
                  <a:gd name="T8" fmla="*/ 345 w 345"/>
                  <a:gd name="T9" fmla="*/ 0 h 10"/>
                  <a:gd name="T10" fmla="*/ 1 w 345"/>
                  <a:gd name="T11" fmla="*/ 0 h 10"/>
                  <a:gd name="T12" fmla="*/ 0 w 345"/>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345" h="10">
                    <a:moveTo>
                      <a:pt x="0" y="3"/>
                    </a:moveTo>
                    <a:cubicBezTo>
                      <a:pt x="0" y="7"/>
                      <a:pt x="3" y="10"/>
                      <a:pt x="7" y="10"/>
                    </a:cubicBezTo>
                    <a:cubicBezTo>
                      <a:pt x="339" y="10"/>
                      <a:pt x="339" y="10"/>
                      <a:pt x="339" y="10"/>
                    </a:cubicBezTo>
                    <a:cubicBezTo>
                      <a:pt x="342" y="10"/>
                      <a:pt x="345" y="7"/>
                      <a:pt x="345" y="3"/>
                    </a:cubicBezTo>
                    <a:cubicBezTo>
                      <a:pt x="345" y="2"/>
                      <a:pt x="345" y="1"/>
                      <a:pt x="345" y="0"/>
                    </a:cubicBezTo>
                    <a:cubicBezTo>
                      <a:pt x="1" y="0"/>
                      <a:pt x="1" y="0"/>
                      <a:pt x="1" y="0"/>
                    </a:cubicBezTo>
                    <a:cubicBezTo>
                      <a:pt x="1" y="1"/>
                      <a:pt x="0" y="2"/>
                      <a:pt x="0" y="3"/>
                    </a:cubicBezTo>
                    <a:close/>
                  </a:path>
                </a:pathLst>
              </a:custGeom>
              <a:solidFill>
                <a:srgbClr val="3E4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8" name="Rectangle 228"/>
              <p:cNvSpPr>
                <a:spLocks noChangeArrowheads="1"/>
              </p:cNvSpPr>
              <p:nvPr/>
            </p:nvSpPr>
            <p:spPr bwMode="auto">
              <a:xfrm>
                <a:off x="3170" y="2583"/>
                <a:ext cx="786" cy="1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9" name="Rectangle 229"/>
              <p:cNvSpPr>
                <a:spLocks noChangeArrowheads="1"/>
              </p:cNvSpPr>
              <p:nvPr/>
            </p:nvSpPr>
            <p:spPr bwMode="auto">
              <a:xfrm>
                <a:off x="3189" y="2600"/>
                <a:ext cx="400"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0" name="Rectangle 230"/>
              <p:cNvSpPr>
                <a:spLocks noChangeArrowheads="1"/>
              </p:cNvSpPr>
              <p:nvPr/>
            </p:nvSpPr>
            <p:spPr bwMode="auto">
              <a:xfrm>
                <a:off x="3606" y="2600"/>
                <a:ext cx="334"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1" name="Rectangle 231"/>
              <p:cNvSpPr>
                <a:spLocks noChangeArrowheads="1"/>
              </p:cNvSpPr>
              <p:nvPr/>
            </p:nvSpPr>
            <p:spPr bwMode="auto">
              <a:xfrm>
                <a:off x="3286" y="2664"/>
                <a:ext cx="332"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2" name="Rectangle 232"/>
              <p:cNvSpPr>
                <a:spLocks noChangeArrowheads="1"/>
              </p:cNvSpPr>
              <p:nvPr/>
            </p:nvSpPr>
            <p:spPr bwMode="auto">
              <a:xfrm>
                <a:off x="3189" y="2664"/>
                <a:ext cx="73"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3" name="Rectangle 233"/>
              <p:cNvSpPr>
                <a:spLocks noChangeArrowheads="1"/>
              </p:cNvSpPr>
              <p:nvPr/>
            </p:nvSpPr>
            <p:spPr bwMode="auto">
              <a:xfrm>
                <a:off x="3189" y="2630"/>
                <a:ext cx="194" cy="8"/>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4" name="Rectangle 234"/>
              <p:cNvSpPr>
                <a:spLocks noChangeArrowheads="1"/>
              </p:cNvSpPr>
              <p:nvPr/>
            </p:nvSpPr>
            <p:spPr bwMode="auto">
              <a:xfrm>
                <a:off x="3636" y="2664"/>
                <a:ext cx="304"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5" name="Rectangle 235"/>
              <p:cNvSpPr>
                <a:spLocks noChangeArrowheads="1"/>
              </p:cNvSpPr>
              <p:nvPr/>
            </p:nvSpPr>
            <p:spPr bwMode="auto">
              <a:xfrm>
                <a:off x="3400" y="2630"/>
                <a:ext cx="540" cy="8"/>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6" name="Freeform 236"/>
              <p:cNvSpPr>
                <a:spLocks/>
              </p:cNvSpPr>
              <p:nvPr/>
            </p:nvSpPr>
            <p:spPr bwMode="auto">
              <a:xfrm>
                <a:off x="3156" y="2559"/>
                <a:ext cx="817" cy="24"/>
              </a:xfrm>
              <a:custGeom>
                <a:avLst/>
                <a:gdLst>
                  <a:gd name="T0" fmla="*/ 345 w 345"/>
                  <a:gd name="T1" fmla="*/ 7 h 10"/>
                  <a:gd name="T2" fmla="*/ 338 w 345"/>
                  <a:gd name="T3" fmla="*/ 0 h 10"/>
                  <a:gd name="T4" fmla="*/ 6 w 345"/>
                  <a:gd name="T5" fmla="*/ 0 h 10"/>
                  <a:gd name="T6" fmla="*/ 0 w 345"/>
                  <a:gd name="T7" fmla="*/ 7 h 10"/>
                  <a:gd name="T8" fmla="*/ 0 w 345"/>
                  <a:gd name="T9" fmla="*/ 10 h 10"/>
                  <a:gd name="T10" fmla="*/ 344 w 345"/>
                  <a:gd name="T11" fmla="*/ 10 h 10"/>
                  <a:gd name="T12" fmla="*/ 345 w 345"/>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345" h="10">
                    <a:moveTo>
                      <a:pt x="345" y="7"/>
                    </a:moveTo>
                    <a:cubicBezTo>
                      <a:pt x="345" y="3"/>
                      <a:pt x="342" y="0"/>
                      <a:pt x="338" y="0"/>
                    </a:cubicBezTo>
                    <a:cubicBezTo>
                      <a:pt x="6" y="0"/>
                      <a:pt x="6" y="0"/>
                      <a:pt x="6" y="0"/>
                    </a:cubicBezTo>
                    <a:cubicBezTo>
                      <a:pt x="3" y="0"/>
                      <a:pt x="0" y="3"/>
                      <a:pt x="0" y="7"/>
                    </a:cubicBezTo>
                    <a:cubicBezTo>
                      <a:pt x="0" y="8"/>
                      <a:pt x="0" y="9"/>
                      <a:pt x="0" y="10"/>
                    </a:cubicBezTo>
                    <a:cubicBezTo>
                      <a:pt x="344" y="10"/>
                      <a:pt x="344" y="10"/>
                      <a:pt x="344" y="10"/>
                    </a:cubicBezTo>
                    <a:cubicBezTo>
                      <a:pt x="345" y="9"/>
                      <a:pt x="345" y="8"/>
                      <a:pt x="345" y="7"/>
                    </a:cubicBezTo>
                    <a:close/>
                  </a:path>
                </a:pathLst>
              </a:custGeom>
              <a:solidFill>
                <a:srgbClr val="5F6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7" name="Freeform 237"/>
              <p:cNvSpPr>
                <a:spLocks/>
              </p:cNvSpPr>
              <p:nvPr/>
            </p:nvSpPr>
            <p:spPr bwMode="auto">
              <a:xfrm>
                <a:off x="3156" y="2687"/>
                <a:ext cx="814" cy="24"/>
              </a:xfrm>
              <a:custGeom>
                <a:avLst/>
                <a:gdLst>
                  <a:gd name="T0" fmla="*/ 0 w 344"/>
                  <a:gd name="T1" fmla="*/ 3 h 10"/>
                  <a:gd name="T2" fmla="*/ 6 w 344"/>
                  <a:gd name="T3" fmla="*/ 10 h 10"/>
                  <a:gd name="T4" fmla="*/ 338 w 344"/>
                  <a:gd name="T5" fmla="*/ 10 h 10"/>
                  <a:gd name="T6" fmla="*/ 344 w 344"/>
                  <a:gd name="T7" fmla="*/ 3 h 10"/>
                  <a:gd name="T8" fmla="*/ 344 w 344"/>
                  <a:gd name="T9" fmla="*/ 0 h 10"/>
                  <a:gd name="T10" fmla="*/ 0 w 344"/>
                  <a:gd name="T11" fmla="*/ 0 h 10"/>
                  <a:gd name="T12" fmla="*/ 0 w 344"/>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344" h="10">
                    <a:moveTo>
                      <a:pt x="0" y="3"/>
                    </a:moveTo>
                    <a:cubicBezTo>
                      <a:pt x="0" y="7"/>
                      <a:pt x="3" y="10"/>
                      <a:pt x="6" y="10"/>
                    </a:cubicBezTo>
                    <a:cubicBezTo>
                      <a:pt x="338" y="10"/>
                      <a:pt x="338" y="10"/>
                      <a:pt x="338" y="10"/>
                    </a:cubicBezTo>
                    <a:cubicBezTo>
                      <a:pt x="342" y="10"/>
                      <a:pt x="344" y="7"/>
                      <a:pt x="344" y="3"/>
                    </a:cubicBezTo>
                    <a:cubicBezTo>
                      <a:pt x="344" y="2"/>
                      <a:pt x="344" y="1"/>
                      <a:pt x="344" y="0"/>
                    </a:cubicBezTo>
                    <a:cubicBezTo>
                      <a:pt x="0" y="0"/>
                      <a:pt x="0" y="0"/>
                      <a:pt x="0" y="0"/>
                    </a:cubicBezTo>
                    <a:cubicBezTo>
                      <a:pt x="0" y="1"/>
                      <a:pt x="0" y="2"/>
                      <a:pt x="0" y="3"/>
                    </a:cubicBezTo>
                    <a:close/>
                  </a:path>
                </a:pathLst>
              </a:custGeom>
              <a:solidFill>
                <a:srgbClr val="5F6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8" name="Rectangle 238"/>
              <p:cNvSpPr>
                <a:spLocks noChangeArrowheads="1"/>
              </p:cNvSpPr>
              <p:nvPr/>
            </p:nvSpPr>
            <p:spPr bwMode="auto">
              <a:xfrm>
                <a:off x="3182" y="2280"/>
                <a:ext cx="786"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9" name="Rectangle 239"/>
              <p:cNvSpPr>
                <a:spLocks noChangeArrowheads="1"/>
              </p:cNvSpPr>
              <p:nvPr/>
            </p:nvSpPr>
            <p:spPr bwMode="auto">
              <a:xfrm>
                <a:off x="3201" y="2299"/>
                <a:ext cx="400"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0" name="Rectangle 240"/>
              <p:cNvSpPr>
                <a:spLocks noChangeArrowheads="1"/>
              </p:cNvSpPr>
              <p:nvPr/>
            </p:nvSpPr>
            <p:spPr bwMode="auto">
              <a:xfrm>
                <a:off x="3618" y="2299"/>
                <a:ext cx="333"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1" name="Rectangle 241"/>
              <p:cNvSpPr>
                <a:spLocks noChangeArrowheads="1"/>
              </p:cNvSpPr>
              <p:nvPr/>
            </p:nvSpPr>
            <p:spPr bwMode="auto">
              <a:xfrm>
                <a:off x="3298" y="2360"/>
                <a:ext cx="331"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2" name="Rectangle 242"/>
              <p:cNvSpPr>
                <a:spLocks noChangeArrowheads="1"/>
              </p:cNvSpPr>
              <p:nvPr/>
            </p:nvSpPr>
            <p:spPr bwMode="auto">
              <a:xfrm>
                <a:off x="3198" y="2360"/>
                <a:ext cx="76"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3" name="Rectangle 243"/>
              <p:cNvSpPr>
                <a:spLocks noChangeArrowheads="1"/>
              </p:cNvSpPr>
              <p:nvPr/>
            </p:nvSpPr>
            <p:spPr bwMode="auto">
              <a:xfrm>
                <a:off x="3198" y="2330"/>
                <a:ext cx="197"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4" name="Rectangle 244"/>
              <p:cNvSpPr>
                <a:spLocks noChangeArrowheads="1"/>
              </p:cNvSpPr>
              <p:nvPr/>
            </p:nvSpPr>
            <p:spPr bwMode="auto">
              <a:xfrm>
                <a:off x="3646" y="2360"/>
                <a:ext cx="303"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5" name="Rectangle 245"/>
              <p:cNvSpPr>
                <a:spLocks noChangeArrowheads="1"/>
              </p:cNvSpPr>
              <p:nvPr/>
            </p:nvSpPr>
            <p:spPr bwMode="auto">
              <a:xfrm>
                <a:off x="3412" y="2330"/>
                <a:ext cx="537"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6" name="Freeform 246"/>
              <p:cNvSpPr>
                <a:spLocks/>
              </p:cNvSpPr>
              <p:nvPr/>
            </p:nvSpPr>
            <p:spPr bwMode="auto">
              <a:xfrm>
                <a:off x="3168" y="2259"/>
                <a:ext cx="817" cy="21"/>
              </a:xfrm>
              <a:custGeom>
                <a:avLst/>
                <a:gdLst>
                  <a:gd name="T0" fmla="*/ 345 w 345"/>
                  <a:gd name="T1" fmla="*/ 7 h 9"/>
                  <a:gd name="T2" fmla="*/ 338 w 345"/>
                  <a:gd name="T3" fmla="*/ 0 h 9"/>
                  <a:gd name="T4" fmla="*/ 6 w 345"/>
                  <a:gd name="T5" fmla="*/ 0 h 9"/>
                  <a:gd name="T6" fmla="*/ 0 w 345"/>
                  <a:gd name="T7" fmla="*/ 7 h 9"/>
                  <a:gd name="T8" fmla="*/ 0 w 345"/>
                  <a:gd name="T9" fmla="*/ 9 h 9"/>
                  <a:gd name="T10" fmla="*/ 344 w 345"/>
                  <a:gd name="T11" fmla="*/ 9 h 9"/>
                  <a:gd name="T12" fmla="*/ 345 w 345"/>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345" h="9">
                    <a:moveTo>
                      <a:pt x="345" y="7"/>
                    </a:moveTo>
                    <a:cubicBezTo>
                      <a:pt x="345" y="3"/>
                      <a:pt x="342" y="0"/>
                      <a:pt x="338" y="0"/>
                    </a:cubicBezTo>
                    <a:cubicBezTo>
                      <a:pt x="6" y="0"/>
                      <a:pt x="6" y="0"/>
                      <a:pt x="6" y="0"/>
                    </a:cubicBezTo>
                    <a:cubicBezTo>
                      <a:pt x="3" y="0"/>
                      <a:pt x="0" y="3"/>
                      <a:pt x="0" y="7"/>
                    </a:cubicBezTo>
                    <a:cubicBezTo>
                      <a:pt x="0" y="8"/>
                      <a:pt x="0" y="9"/>
                      <a:pt x="0" y="9"/>
                    </a:cubicBezTo>
                    <a:cubicBezTo>
                      <a:pt x="344" y="9"/>
                      <a:pt x="344" y="9"/>
                      <a:pt x="344" y="9"/>
                    </a:cubicBezTo>
                    <a:cubicBezTo>
                      <a:pt x="344" y="9"/>
                      <a:pt x="345" y="8"/>
                      <a:pt x="345" y="7"/>
                    </a:cubicBezTo>
                    <a:close/>
                  </a:path>
                </a:pathLst>
              </a:custGeom>
              <a:solidFill>
                <a:srgbClr val="F9C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7" name="Freeform 247"/>
              <p:cNvSpPr>
                <a:spLocks/>
              </p:cNvSpPr>
              <p:nvPr/>
            </p:nvSpPr>
            <p:spPr bwMode="auto">
              <a:xfrm>
                <a:off x="3168" y="2386"/>
                <a:ext cx="814" cy="22"/>
              </a:xfrm>
              <a:custGeom>
                <a:avLst/>
                <a:gdLst>
                  <a:gd name="T0" fmla="*/ 0 w 344"/>
                  <a:gd name="T1" fmla="*/ 2 h 9"/>
                  <a:gd name="T2" fmla="*/ 6 w 344"/>
                  <a:gd name="T3" fmla="*/ 9 h 9"/>
                  <a:gd name="T4" fmla="*/ 338 w 344"/>
                  <a:gd name="T5" fmla="*/ 9 h 9"/>
                  <a:gd name="T6" fmla="*/ 344 w 344"/>
                  <a:gd name="T7" fmla="*/ 2 h 9"/>
                  <a:gd name="T8" fmla="*/ 344 w 344"/>
                  <a:gd name="T9" fmla="*/ 0 h 9"/>
                  <a:gd name="T10" fmla="*/ 0 w 344"/>
                  <a:gd name="T11" fmla="*/ 0 h 9"/>
                  <a:gd name="T12" fmla="*/ 0 w 344"/>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344" h="9">
                    <a:moveTo>
                      <a:pt x="0" y="2"/>
                    </a:moveTo>
                    <a:cubicBezTo>
                      <a:pt x="0" y="6"/>
                      <a:pt x="2" y="9"/>
                      <a:pt x="6" y="9"/>
                    </a:cubicBezTo>
                    <a:cubicBezTo>
                      <a:pt x="338" y="9"/>
                      <a:pt x="338" y="9"/>
                      <a:pt x="338" y="9"/>
                    </a:cubicBezTo>
                    <a:cubicBezTo>
                      <a:pt x="341" y="9"/>
                      <a:pt x="344" y="6"/>
                      <a:pt x="344" y="2"/>
                    </a:cubicBezTo>
                    <a:cubicBezTo>
                      <a:pt x="344" y="1"/>
                      <a:pt x="344" y="0"/>
                      <a:pt x="344" y="0"/>
                    </a:cubicBezTo>
                    <a:cubicBezTo>
                      <a:pt x="0" y="0"/>
                      <a:pt x="0" y="0"/>
                      <a:pt x="0" y="0"/>
                    </a:cubicBezTo>
                    <a:cubicBezTo>
                      <a:pt x="0" y="0"/>
                      <a:pt x="0" y="1"/>
                      <a:pt x="0" y="2"/>
                    </a:cubicBezTo>
                    <a:close/>
                  </a:path>
                </a:pathLst>
              </a:custGeom>
              <a:solidFill>
                <a:srgbClr val="F9C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8" name="Freeform 248"/>
              <p:cNvSpPr>
                <a:spLocks/>
              </p:cNvSpPr>
              <p:nvPr/>
            </p:nvSpPr>
            <p:spPr bwMode="auto">
              <a:xfrm>
                <a:off x="2102" y="2199"/>
                <a:ext cx="109" cy="50"/>
              </a:xfrm>
              <a:custGeom>
                <a:avLst/>
                <a:gdLst>
                  <a:gd name="T0" fmla="*/ 23 w 46"/>
                  <a:gd name="T1" fmla="*/ 21 h 21"/>
                  <a:gd name="T2" fmla="*/ 46 w 46"/>
                  <a:gd name="T3" fmla="*/ 0 h 21"/>
                  <a:gd name="T4" fmla="*/ 1 w 46"/>
                  <a:gd name="T5" fmla="*/ 0 h 21"/>
                  <a:gd name="T6" fmla="*/ 23 w 46"/>
                  <a:gd name="T7" fmla="*/ 21 h 21"/>
                </a:gdLst>
                <a:ahLst/>
                <a:cxnLst>
                  <a:cxn ang="0">
                    <a:pos x="T0" y="T1"/>
                  </a:cxn>
                  <a:cxn ang="0">
                    <a:pos x="T2" y="T3"/>
                  </a:cxn>
                  <a:cxn ang="0">
                    <a:pos x="T4" y="T5"/>
                  </a:cxn>
                  <a:cxn ang="0">
                    <a:pos x="T6" y="T7"/>
                  </a:cxn>
                </a:cxnLst>
                <a:rect l="0" t="0" r="r" b="b"/>
                <a:pathLst>
                  <a:path w="46" h="21">
                    <a:moveTo>
                      <a:pt x="23" y="21"/>
                    </a:moveTo>
                    <a:cubicBezTo>
                      <a:pt x="23" y="21"/>
                      <a:pt x="46" y="18"/>
                      <a:pt x="46" y="0"/>
                    </a:cubicBezTo>
                    <a:cubicBezTo>
                      <a:pt x="1" y="0"/>
                      <a:pt x="1" y="0"/>
                      <a:pt x="1" y="0"/>
                    </a:cubicBezTo>
                    <a:cubicBezTo>
                      <a:pt x="1" y="0"/>
                      <a:pt x="0" y="21"/>
                      <a:pt x="23" y="21"/>
                    </a:cubicBezTo>
                    <a:close/>
                  </a:path>
                </a:pathLst>
              </a:custGeom>
              <a:solidFill>
                <a:srgbClr val="D9DA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9" name="Freeform 249"/>
              <p:cNvSpPr>
                <a:spLocks/>
              </p:cNvSpPr>
              <p:nvPr/>
            </p:nvSpPr>
            <p:spPr bwMode="auto">
              <a:xfrm>
                <a:off x="2157" y="2199"/>
                <a:ext cx="655" cy="50"/>
              </a:xfrm>
              <a:custGeom>
                <a:avLst/>
                <a:gdLst>
                  <a:gd name="T0" fmla="*/ 0 w 277"/>
                  <a:gd name="T1" fmla="*/ 21 h 21"/>
                  <a:gd name="T2" fmla="*/ 251 w 277"/>
                  <a:gd name="T3" fmla="*/ 21 h 21"/>
                  <a:gd name="T4" fmla="*/ 276 w 277"/>
                  <a:gd name="T5" fmla="*/ 0 h 21"/>
                  <a:gd name="T6" fmla="*/ 23 w 277"/>
                  <a:gd name="T7" fmla="*/ 0 h 21"/>
                  <a:gd name="T8" fmla="*/ 0 w 277"/>
                  <a:gd name="T9" fmla="*/ 21 h 21"/>
                </a:gdLst>
                <a:ahLst/>
                <a:cxnLst>
                  <a:cxn ang="0">
                    <a:pos x="T0" y="T1"/>
                  </a:cxn>
                  <a:cxn ang="0">
                    <a:pos x="T2" y="T3"/>
                  </a:cxn>
                  <a:cxn ang="0">
                    <a:pos x="T4" y="T5"/>
                  </a:cxn>
                  <a:cxn ang="0">
                    <a:pos x="T6" y="T7"/>
                  </a:cxn>
                  <a:cxn ang="0">
                    <a:pos x="T8" y="T9"/>
                  </a:cxn>
                </a:cxnLst>
                <a:rect l="0" t="0" r="r" b="b"/>
                <a:pathLst>
                  <a:path w="277" h="21">
                    <a:moveTo>
                      <a:pt x="0" y="21"/>
                    </a:moveTo>
                    <a:cubicBezTo>
                      <a:pt x="0" y="21"/>
                      <a:pt x="225" y="21"/>
                      <a:pt x="251" y="21"/>
                    </a:cubicBezTo>
                    <a:cubicBezTo>
                      <a:pt x="277" y="21"/>
                      <a:pt x="276" y="0"/>
                      <a:pt x="276" y="0"/>
                    </a:cubicBezTo>
                    <a:cubicBezTo>
                      <a:pt x="23" y="0"/>
                      <a:pt x="23" y="0"/>
                      <a:pt x="23" y="0"/>
                    </a:cubicBezTo>
                    <a:cubicBezTo>
                      <a:pt x="23" y="18"/>
                      <a:pt x="0" y="21"/>
                      <a:pt x="0" y="21"/>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0" name="Rectangle 250"/>
              <p:cNvSpPr>
                <a:spLocks noChangeArrowheads="1"/>
              </p:cNvSpPr>
              <p:nvPr/>
            </p:nvSpPr>
            <p:spPr bwMode="auto">
              <a:xfrm>
                <a:off x="2213" y="785"/>
                <a:ext cx="597" cy="1412"/>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1" name="Rectangle 251"/>
              <p:cNvSpPr>
                <a:spLocks noChangeArrowheads="1"/>
              </p:cNvSpPr>
              <p:nvPr/>
            </p:nvSpPr>
            <p:spPr bwMode="auto">
              <a:xfrm>
                <a:off x="2213" y="785"/>
                <a:ext cx="597" cy="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2" name="Freeform 252"/>
              <p:cNvSpPr>
                <a:spLocks/>
              </p:cNvSpPr>
              <p:nvPr/>
            </p:nvSpPr>
            <p:spPr bwMode="auto">
              <a:xfrm>
                <a:off x="2810" y="735"/>
                <a:ext cx="109" cy="50"/>
              </a:xfrm>
              <a:custGeom>
                <a:avLst/>
                <a:gdLst>
                  <a:gd name="T0" fmla="*/ 23 w 46"/>
                  <a:gd name="T1" fmla="*/ 0 h 21"/>
                  <a:gd name="T2" fmla="*/ 0 w 46"/>
                  <a:gd name="T3" fmla="*/ 21 h 21"/>
                  <a:gd name="T4" fmla="*/ 45 w 46"/>
                  <a:gd name="T5" fmla="*/ 21 h 21"/>
                  <a:gd name="T6" fmla="*/ 23 w 46"/>
                  <a:gd name="T7" fmla="*/ 0 h 21"/>
                </a:gdLst>
                <a:ahLst/>
                <a:cxnLst>
                  <a:cxn ang="0">
                    <a:pos x="T0" y="T1"/>
                  </a:cxn>
                  <a:cxn ang="0">
                    <a:pos x="T2" y="T3"/>
                  </a:cxn>
                  <a:cxn ang="0">
                    <a:pos x="T4" y="T5"/>
                  </a:cxn>
                  <a:cxn ang="0">
                    <a:pos x="T6" y="T7"/>
                  </a:cxn>
                </a:cxnLst>
                <a:rect l="0" t="0" r="r" b="b"/>
                <a:pathLst>
                  <a:path w="46" h="21">
                    <a:moveTo>
                      <a:pt x="23" y="0"/>
                    </a:moveTo>
                    <a:cubicBezTo>
                      <a:pt x="23" y="0"/>
                      <a:pt x="0" y="2"/>
                      <a:pt x="0" y="21"/>
                    </a:cubicBezTo>
                    <a:cubicBezTo>
                      <a:pt x="45" y="21"/>
                      <a:pt x="45" y="21"/>
                      <a:pt x="45" y="21"/>
                    </a:cubicBezTo>
                    <a:cubicBezTo>
                      <a:pt x="45" y="21"/>
                      <a:pt x="46" y="0"/>
                      <a:pt x="23" y="0"/>
                    </a:cubicBezTo>
                    <a:close/>
                  </a:path>
                </a:pathLst>
              </a:custGeom>
              <a:solidFill>
                <a:srgbClr val="D9DA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3" name="Freeform 253"/>
              <p:cNvSpPr>
                <a:spLocks/>
              </p:cNvSpPr>
              <p:nvPr/>
            </p:nvSpPr>
            <p:spPr bwMode="auto">
              <a:xfrm>
                <a:off x="2209" y="735"/>
                <a:ext cx="656" cy="50"/>
              </a:xfrm>
              <a:custGeom>
                <a:avLst/>
                <a:gdLst>
                  <a:gd name="T0" fmla="*/ 277 w 277"/>
                  <a:gd name="T1" fmla="*/ 0 h 21"/>
                  <a:gd name="T2" fmla="*/ 26 w 277"/>
                  <a:gd name="T3" fmla="*/ 0 h 21"/>
                  <a:gd name="T4" fmla="*/ 2 w 277"/>
                  <a:gd name="T5" fmla="*/ 21 h 21"/>
                  <a:gd name="T6" fmla="*/ 254 w 277"/>
                  <a:gd name="T7" fmla="*/ 21 h 21"/>
                  <a:gd name="T8" fmla="*/ 277 w 277"/>
                  <a:gd name="T9" fmla="*/ 0 h 21"/>
                </a:gdLst>
                <a:ahLst/>
                <a:cxnLst>
                  <a:cxn ang="0">
                    <a:pos x="T0" y="T1"/>
                  </a:cxn>
                  <a:cxn ang="0">
                    <a:pos x="T2" y="T3"/>
                  </a:cxn>
                  <a:cxn ang="0">
                    <a:pos x="T4" y="T5"/>
                  </a:cxn>
                  <a:cxn ang="0">
                    <a:pos x="T6" y="T7"/>
                  </a:cxn>
                  <a:cxn ang="0">
                    <a:pos x="T8" y="T9"/>
                  </a:cxn>
                </a:cxnLst>
                <a:rect l="0" t="0" r="r" b="b"/>
                <a:pathLst>
                  <a:path w="277" h="21">
                    <a:moveTo>
                      <a:pt x="277" y="0"/>
                    </a:moveTo>
                    <a:cubicBezTo>
                      <a:pt x="277" y="0"/>
                      <a:pt x="53" y="0"/>
                      <a:pt x="26" y="0"/>
                    </a:cubicBezTo>
                    <a:cubicBezTo>
                      <a:pt x="0" y="0"/>
                      <a:pt x="2" y="21"/>
                      <a:pt x="2" y="21"/>
                    </a:cubicBezTo>
                    <a:cubicBezTo>
                      <a:pt x="254" y="21"/>
                      <a:pt x="254" y="21"/>
                      <a:pt x="254" y="21"/>
                    </a:cubicBezTo>
                    <a:cubicBezTo>
                      <a:pt x="254" y="2"/>
                      <a:pt x="277" y="0"/>
                      <a:pt x="277" y="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4" name="Rectangle 254"/>
              <p:cNvSpPr>
                <a:spLocks noChangeArrowheads="1"/>
              </p:cNvSpPr>
              <p:nvPr/>
            </p:nvSpPr>
            <p:spPr bwMode="auto">
              <a:xfrm>
                <a:off x="2810" y="785"/>
                <a:ext cx="107" cy="1301"/>
              </a:xfrm>
              <a:prstGeom prst="rect">
                <a:avLst/>
              </a:prstGeom>
              <a:solidFill>
                <a:srgbClr val="D9DA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5" name="Freeform 255"/>
              <p:cNvSpPr>
                <a:spLocks/>
              </p:cNvSpPr>
              <p:nvPr/>
            </p:nvSpPr>
            <p:spPr bwMode="auto">
              <a:xfrm>
                <a:off x="2808" y="2086"/>
                <a:ext cx="109" cy="49"/>
              </a:xfrm>
              <a:custGeom>
                <a:avLst/>
                <a:gdLst>
                  <a:gd name="T0" fmla="*/ 23 w 46"/>
                  <a:gd name="T1" fmla="*/ 21 h 21"/>
                  <a:gd name="T2" fmla="*/ 46 w 46"/>
                  <a:gd name="T3" fmla="*/ 0 h 21"/>
                  <a:gd name="T4" fmla="*/ 1 w 46"/>
                  <a:gd name="T5" fmla="*/ 0 h 21"/>
                  <a:gd name="T6" fmla="*/ 23 w 46"/>
                  <a:gd name="T7" fmla="*/ 21 h 21"/>
                </a:gdLst>
                <a:ahLst/>
                <a:cxnLst>
                  <a:cxn ang="0">
                    <a:pos x="T0" y="T1"/>
                  </a:cxn>
                  <a:cxn ang="0">
                    <a:pos x="T2" y="T3"/>
                  </a:cxn>
                  <a:cxn ang="0">
                    <a:pos x="T4" y="T5"/>
                  </a:cxn>
                  <a:cxn ang="0">
                    <a:pos x="T6" y="T7"/>
                  </a:cxn>
                </a:cxnLst>
                <a:rect l="0" t="0" r="r" b="b"/>
                <a:pathLst>
                  <a:path w="46" h="21">
                    <a:moveTo>
                      <a:pt x="23" y="21"/>
                    </a:moveTo>
                    <a:cubicBezTo>
                      <a:pt x="23" y="21"/>
                      <a:pt x="46" y="18"/>
                      <a:pt x="46" y="0"/>
                    </a:cubicBezTo>
                    <a:cubicBezTo>
                      <a:pt x="1" y="0"/>
                      <a:pt x="1" y="0"/>
                      <a:pt x="1" y="0"/>
                    </a:cubicBezTo>
                    <a:cubicBezTo>
                      <a:pt x="1" y="0"/>
                      <a:pt x="0" y="21"/>
                      <a:pt x="23" y="21"/>
                    </a:cubicBezTo>
                    <a:close/>
                  </a:path>
                </a:pathLst>
              </a:custGeom>
              <a:solidFill>
                <a:srgbClr val="D9DA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6" name="Freeform 256"/>
              <p:cNvSpPr>
                <a:spLocks/>
              </p:cNvSpPr>
              <p:nvPr/>
            </p:nvSpPr>
            <p:spPr bwMode="auto">
              <a:xfrm>
                <a:off x="2862" y="2086"/>
                <a:ext cx="656" cy="49"/>
              </a:xfrm>
              <a:custGeom>
                <a:avLst/>
                <a:gdLst>
                  <a:gd name="T0" fmla="*/ 0 w 277"/>
                  <a:gd name="T1" fmla="*/ 21 h 21"/>
                  <a:gd name="T2" fmla="*/ 251 w 277"/>
                  <a:gd name="T3" fmla="*/ 21 h 21"/>
                  <a:gd name="T4" fmla="*/ 275 w 277"/>
                  <a:gd name="T5" fmla="*/ 0 h 21"/>
                  <a:gd name="T6" fmla="*/ 23 w 277"/>
                  <a:gd name="T7" fmla="*/ 0 h 21"/>
                  <a:gd name="T8" fmla="*/ 0 w 277"/>
                  <a:gd name="T9" fmla="*/ 21 h 21"/>
                </a:gdLst>
                <a:ahLst/>
                <a:cxnLst>
                  <a:cxn ang="0">
                    <a:pos x="T0" y="T1"/>
                  </a:cxn>
                  <a:cxn ang="0">
                    <a:pos x="T2" y="T3"/>
                  </a:cxn>
                  <a:cxn ang="0">
                    <a:pos x="T4" y="T5"/>
                  </a:cxn>
                  <a:cxn ang="0">
                    <a:pos x="T6" y="T7"/>
                  </a:cxn>
                  <a:cxn ang="0">
                    <a:pos x="T8" y="T9"/>
                  </a:cxn>
                </a:cxnLst>
                <a:rect l="0" t="0" r="r" b="b"/>
                <a:pathLst>
                  <a:path w="277" h="21">
                    <a:moveTo>
                      <a:pt x="0" y="21"/>
                    </a:moveTo>
                    <a:cubicBezTo>
                      <a:pt x="0" y="21"/>
                      <a:pt x="224" y="21"/>
                      <a:pt x="251" y="21"/>
                    </a:cubicBezTo>
                    <a:cubicBezTo>
                      <a:pt x="277" y="21"/>
                      <a:pt x="275" y="0"/>
                      <a:pt x="275" y="0"/>
                    </a:cubicBezTo>
                    <a:cubicBezTo>
                      <a:pt x="23" y="0"/>
                      <a:pt x="23" y="0"/>
                      <a:pt x="23" y="0"/>
                    </a:cubicBezTo>
                    <a:cubicBezTo>
                      <a:pt x="23" y="18"/>
                      <a:pt x="0" y="21"/>
                      <a:pt x="0" y="21"/>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7" name="Rectangle 257"/>
              <p:cNvSpPr>
                <a:spLocks noChangeArrowheads="1"/>
              </p:cNvSpPr>
              <p:nvPr/>
            </p:nvSpPr>
            <p:spPr bwMode="auto">
              <a:xfrm>
                <a:off x="2917" y="1325"/>
                <a:ext cx="596" cy="761"/>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8" name="Freeform 258"/>
              <p:cNvSpPr>
                <a:spLocks/>
              </p:cNvSpPr>
              <p:nvPr/>
            </p:nvSpPr>
            <p:spPr bwMode="auto">
              <a:xfrm>
                <a:off x="3513" y="1273"/>
                <a:ext cx="109" cy="52"/>
              </a:xfrm>
              <a:custGeom>
                <a:avLst/>
                <a:gdLst>
                  <a:gd name="T0" fmla="*/ 24 w 46"/>
                  <a:gd name="T1" fmla="*/ 0 h 22"/>
                  <a:gd name="T2" fmla="*/ 0 w 46"/>
                  <a:gd name="T3" fmla="*/ 22 h 22"/>
                  <a:gd name="T4" fmla="*/ 45 w 46"/>
                  <a:gd name="T5" fmla="*/ 22 h 22"/>
                  <a:gd name="T6" fmla="*/ 24 w 46"/>
                  <a:gd name="T7" fmla="*/ 0 h 22"/>
                </a:gdLst>
                <a:ahLst/>
                <a:cxnLst>
                  <a:cxn ang="0">
                    <a:pos x="T0" y="T1"/>
                  </a:cxn>
                  <a:cxn ang="0">
                    <a:pos x="T2" y="T3"/>
                  </a:cxn>
                  <a:cxn ang="0">
                    <a:pos x="T4" y="T5"/>
                  </a:cxn>
                  <a:cxn ang="0">
                    <a:pos x="T6" y="T7"/>
                  </a:cxn>
                </a:cxnLst>
                <a:rect l="0" t="0" r="r" b="b"/>
                <a:pathLst>
                  <a:path w="46" h="22">
                    <a:moveTo>
                      <a:pt x="24" y="0"/>
                    </a:moveTo>
                    <a:cubicBezTo>
                      <a:pt x="24" y="0"/>
                      <a:pt x="0" y="3"/>
                      <a:pt x="0" y="22"/>
                    </a:cubicBezTo>
                    <a:cubicBezTo>
                      <a:pt x="45" y="22"/>
                      <a:pt x="45" y="22"/>
                      <a:pt x="45" y="22"/>
                    </a:cubicBezTo>
                    <a:cubicBezTo>
                      <a:pt x="45" y="22"/>
                      <a:pt x="46" y="0"/>
                      <a:pt x="24" y="0"/>
                    </a:cubicBezTo>
                    <a:close/>
                  </a:path>
                </a:pathLst>
              </a:custGeom>
              <a:solidFill>
                <a:srgbClr val="D9DA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9" name="Freeform 259"/>
              <p:cNvSpPr>
                <a:spLocks/>
              </p:cNvSpPr>
              <p:nvPr/>
            </p:nvSpPr>
            <p:spPr bwMode="auto">
              <a:xfrm>
                <a:off x="2914" y="1273"/>
                <a:ext cx="656" cy="52"/>
              </a:xfrm>
              <a:custGeom>
                <a:avLst/>
                <a:gdLst>
                  <a:gd name="T0" fmla="*/ 277 w 277"/>
                  <a:gd name="T1" fmla="*/ 0 h 22"/>
                  <a:gd name="T2" fmla="*/ 26 w 277"/>
                  <a:gd name="T3" fmla="*/ 0 h 22"/>
                  <a:gd name="T4" fmla="*/ 1 w 277"/>
                  <a:gd name="T5" fmla="*/ 22 h 22"/>
                  <a:gd name="T6" fmla="*/ 253 w 277"/>
                  <a:gd name="T7" fmla="*/ 22 h 22"/>
                  <a:gd name="T8" fmla="*/ 277 w 277"/>
                  <a:gd name="T9" fmla="*/ 0 h 22"/>
                </a:gdLst>
                <a:ahLst/>
                <a:cxnLst>
                  <a:cxn ang="0">
                    <a:pos x="T0" y="T1"/>
                  </a:cxn>
                  <a:cxn ang="0">
                    <a:pos x="T2" y="T3"/>
                  </a:cxn>
                  <a:cxn ang="0">
                    <a:pos x="T4" y="T5"/>
                  </a:cxn>
                  <a:cxn ang="0">
                    <a:pos x="T6" y="T7"/>
                  </a:cxn>
                  <a:cxn ang="0">
                    <a:pos x="T8" y="T9"/>
                  </a:cxn>
                </a:cxnLst>
                <a:rect l="0" t="0" r="r" b="b"/>
                <a:pathLst>
                  <a:path w="277" h="22">
                    <a:moveTo>
                      <a:pt x="277" y="0"/>
                    </a:moveTo>
                    <a:cubicBezTo>
                      <a:pt x="277" y="0"/>
                      <a:pt x="52" y="0"/>
                      <a:pt x="26" y="0"/>
                    </a:cubicBezTo>
                    <a:cubicBezTo>
                      <a:pt x="0" y="0"/>
                      <a:pt x="1" y="22"/>
                      <a:pt x="1" y="22"/>
                    </a:cubicBezTo>
                    <a:cubicBezTo>
                      <a:pt x="253" y="22"/>
                      <a:pt x="253" y="22"/>
                      <a:pt x="253" y="22"/>
                    </a:cubicBezTo>
                    <a:cubicBezTo>
                      <a:pt x="253" y="3"/>
                      <a:pt x="277" y="0"/>
                      <a:pt x="277" y="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0" name="Rectangle 260"/>
              <p:cNvSpPr>
                <a:spLocks noChangeArrowheads="1"/>
              </p:cNvSpPr>
              <p:nvPr/>
            </p:nvSpPr>
            <p:spPr bwMode="auto">
              <a:xfrm>
                <a:off x="2249" y="806"/>
                <a:ext cx="170" cy="24"/>
              </a:xfrm>
              <a:prstGeom prst="rect">
                <a:avLst/>
              </a:prstGeom>
              <a:solidFill>
                <a:srgbClr val="D6D8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1" name="Rectangle 261"/>
              <p:cNvSpPr>
                <a:spLocks noChangeArrowheads="1"/>
              </p:cNvSpPr>
              <p:nvPr/>
            </p:nvSpPr>
            <p:spPr bwMode="auto">
              <a:xfrm>
                <a:off x="2249" y="842"/>
                <a:ext cx="137" cy="14"/>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2" name="Rectangle 262"/>
              <p:cNvSpPr>
                <a:spLocks noChangeArrowheads="1"/>
              </p:cNvSpPr>
              <p:nvPr/>
            </p:nvSpPr>
            <p:spPr bwMode="auto">
              <a:xfrm>
                <a:off x="2249" y="868"/>
                <a:ext cx="201" cy="14"/>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3" name="Rectangle 263"/>
              <p:cNvSpPr>
                <a:spLocks noChangeArrowheads="1"/>
              </p:cNvSpPr>
              <p:nvPr/>
            </p:nvSpPr>
            <p:spPr bwMode="auto">
              <a:xfrm>
                <a:off x="2384" y="920"/>
                <a:ext cx="282" cy="19"/>
              </a:xfrm>
              <a:prstGeom prst="rect">
                <a:avLst/>
              </a:prstGeom>
              <a:solidFill>
                <a:srgbClr val="D6D8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4" name="Rectangle 264"/>
              <p:cNvSpPr>
                <a:spLocks noChangeArrowheads="1"/>
              </p:cNvSpPr>
              <p:nvPr/>
            </p:nvSpPr>
            <p:spPr bwMode="auto">
              <a:xfrm>
                <a:off x="2384" y="920"/>
                <a:ext cx="28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5" name="Rectangle 265"/>
              <p:cNvSpPr>
                <a:spLocks noChangeArrowheads="1"/>
              </p:cNvSpPr>
              <p:nvPr/>
            </p:nvSpPr>
            <p:spPr bwMode="auto">
              <a:xfrm>
                <a:off x="2384" y="951"/>
                <a:ext cx="104" cy="16"/>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6" name="Rectangle 266"/>
              <p:cNvSpPr>
                <a:spLocks noChangeArrowheads="1"/>
              </p:cNvSpPr>
              <p:nvPr/>
            </p:nvSpPr>
            <p:spPr bwMode="auto">
              <a:xfrm>
                <a:off x="2509" y="951"/>
                <a:ext cx="157" cy="16"/>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7" name="Rectangle 267"/>
              <p:cNvSpPr>
                <a:spLocks noChangeArrowheads="1"/>
              </p:cNvSpPr>
              <p:nvPr/>
            </p:nvSpPr>
            <p:spPr bwMode="auto">
              <a:xfrm>
                <a:off x="2370" y="1579"/>
                <a:ext cx="281" cy="19"/>
              </a:xfrm>
              <a:prstGeom prst="rect">
                <a:avLst/>
              </a:prstGeom>
              <a:solidFill>
                <a:srgbClr val="D6D8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8" name="Rectangle 268"/>
              <p:cNvSpPr>
                <a:spLocks noChangeArrowheads="1"/>
              </p:cNvSpPr>
              <p:nvPr/>
            </p:nvSpPr>
            <p:spPr bwMode="auto">
              <a:xfrm>
                <a:off x="2370" y="1579"/>
                <a:ext cx="281"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9" name="Rectangle 269"/>
              <p:cNvSpPr>
                <a:spLocks noChangeArrowheads="1"/>
              </p:cNvSpPr>
              <p:nvPr/>
            </p:nvSpPr>
            <p:spPr bwMode="auto">
              <a:xfrm>
                <a:off x="2370" y="1609"/>
                <a:ext cx="104" cy="1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0" name="Rectangle 270"/>
              <p:cNvSpPr>
                <a:spLocks noChangeArrowheads="1"/>
              </p:cNvSpPr>
              <p:nvPr/>
            </p:nvSpPr>
            <p:spPr bwMode="auto">
              <a:xfrm>
                <a:off x="2495" y="1609"/>
                <a:ext cx="156" cy="1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1" name="Rectangle 271"/>
              <p:cNvSpPr>
                <a:spLocks noChangeArrowheads="1"/>
              </p:cNvSpPr>
              <p:nvPr/>
            </p:nvSpPr>
            <p:spPr bwMode="auto">
              <a:xfrm>
                <a:off x="2287" y="1015"/>
                <a:ext cx="488"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2" name="Rectangle 272"/>
              <p:cNvSpPr>
                <a:spLocks noChangeArrowheads="1"/>
              </p:cNvSpPr>
              <p:nvPr/>
            </p:nvSpPr>
            <p:spPr bwMode="auto">
              <a:xfrm>
                <a:off x="2263" y="1067"/>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3" name="Rectangle 273"/>
              <p:cNvSpPr>
                <a:spLocks noChangeArrowheads="1"/>
              </p:cNvSpPr>
              <p:nvPr/>
            </p:nvSpPr>
            <p:spPr bwMode="auto">
              <a:xfrm>
                <a:off x="2263" y="1121"/>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4" name="Rectangle 274"/>
              <p:cNvSpPr>
                <a:spLocks noChangeArrowheads="1"/>
              </p:cNvSpPr>
              <p:nvPr/>
            </p:nvSpPr>
            <p:spPr bwMode="auto">
              <a:xfrm>
                <a:off x="2287" y="1811"/>
                <a:ext cx="488"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5" name="Rectangle 275"/>
              <p:cNvSpPr>
                <a:spLocks noChangeArrowheads="1"/>
              </p:cNvSpPr>
              <p:nvPr/>
            </p:nvSpPr>
            <p:spPr bwMode="auto">
              <a:xfrm>
                <a:off x="2263" y="1865"/>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6" name="Rectangle 276"/>
              <p:cNvSpPr>
                <a:spLocks noChangeArrowheads="1"/>
              </p:cNvSpPr>
              <p:nvPr/>
            </p:nvSpPr>
            <p:spPr bwMode="auto">
              <a:xfrm>
                <a:off x="2263" y="1920"/>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7" name="Rectangle 277"/>
              <p:cNvSpPr>
                <a:spLocks noChangeArrowheads="1"/>
              </p:cNvSpPr>
              <p:nvPr/>
            </p:nvSpPr>
            <p:spPr bwMode="auto">
              <a:xfrm>
                <a:off x="2263" y="1297"/>
                <a:ext cx="512" cy="16"/>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8" name="Rectangle 278"/>
              <p:cNvSpPr>
                <a:spLocks noChangeArrowheads="1"/>
              </p:cNvSpPr>
              <p:nvPr/>
            </p:nvSpPr>
            <p:spPr bwMode="auto">
              <a:xfrm>
                <a:off x="2263" y="1351"/>
                <a:ext cx="512" cy="1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9" name="Rectangle 279"/>
              <p:cNvSpPr>
                <a:spLocks noChangeArrowheads="1"/>
              </p:cNvSpPr>
              <p:nvPr/>
            </p:nvSpPr>
            <p:spPr bwMode="auto">
              <a:xfrm>
                <a:off x="2263" y="1410"/>
                <a:ext cx="512" cy="1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0" name="Rectangle 280"/>
              <p:cNvSpPr>
                <a:spLocks noChangeArrowheads="1"/>
              </p:cNvSpPr>
              <p:nvPr/>
            </p:nvSpPr>
            <p:spPr bwMode="auto">
              <a:xfrm>
                <a:off x="2263" y="1465"/>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1" name="Rectangle 281"/>
              <p:cNvSpPr>
                <a:spLocks noChangeArrowheads="1"/>
              </p:cNvSpPr>
              <p:nvPr/>
            </p:nvSpPr>
            <p:spPr bwMode="auto">
              <a:xfrm>
                <a:off x="2263" y="1524"/>
                <a:ext cx="37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2" name="Rectangle 282"/>
              <p:cNvSpPr>
                <a:spLocks noChangeArrowheads="1"/>
              </p:cNvSpPr>
              <p:nvPr/>
            </p:nvSpPr>
            <p:spPr bwMode="auto">
              <a:xfrm>
                <a:off x="2263" y="1974"/>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3" name="Rectangle 283"/>
              <p:cNvSpPr>
                <a:spLocks noChangeArrowheads="1"/>
              </p:cNvSpPr>
              <p:nvPr/>
            </p:nvSpPr>
            <p:spPr bwMode="auto">
              <a:xfrm>
                <a:off x="2263" y="2033"/>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4" name="Rectangle 284"/>
              <p:cNvSpPr>
                <a:spLocks noChangeArrowheads="1"/>
              </p:cNvSpPr>
              <p:nvPr/>
            </p:nvSpPr>
            <p:spPr bwMode="auto">
              <a:xfrm>
                <a:off x="2263" y="2088"/>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5" name="Rectangle 285"/>
              <p:cNvSpPr>
                <a:spLocks noChangeArrowheads="1"/>
              </p:cNvSpPr>
              <p:nvPr/>
            </p:nvSpPr>
            <p:spPr bwMode="auto">
              <a:xfrm>
                <a:off x="2263" y="2150"/>
                <a:ext cx="372" cy="16"/>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6" name="Rectangle 286"/>
              <p:cNvSpPr>
                <a:spLocks noChangeArrowheads="1"/>
              </p:cNvSpPr>
              <p:nvPr/>
            </p:nvSpPr>
            <p:spPr bwMode="auto">
              <a:xfrm>
                <a:off x="2268" y="1164"/>
                <a:ext cx="507" cy="109"/>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7" name="Rectangle 287"/>
              <p:cNvSpPr>
                <a:spLocks noChangeArrowheads="1"/>
              </p:cNvSpPr>
              <p:nvPr/>
            </p:nvSpPr>
            <p:spPr bwMode="auto">
              <a:xfrm>
                <a:off x="2265" y="1657"/>
                <a:ext cx="507" cy="109"/>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8" name="Rectangle 288"/>
              <p:cNvSpPr>
                <a:spLocks noChangeArrowheads="1"/>
              </p:cNvSpPr>
              <p:nvPr/>
            </p:nvSpPr>
            <p:spPr bwMode="auto">
              <a:xfrm>
                <a:off x="2962" y="1534"/>
                <a:ext cx="480"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9" name="Rectangle 289"/>
              <p:cNvSpPr>
                <a:spLocks noChangeArrowheads="1"/>
              </p:cNvSpPr>
              <p:nvPr/>
            </p:nvSpPr>
            <p:spPr bwMode="auto">
              <a:xfrm>
                <a:off x="2962" y="1586"/>
                <a:ext cx="504"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70" name="Rectangle 290"/>
              <p:cNvSpPr>
                <a:spLocks noChangeArrowheads="1"/>
              </p:cNvSpPr>
              <p:nvPr/>
            </p:nvSpPr>
            <p:spPr bwMode="auto">
              <a:xfrm>
                <a:off x="2962" y="1643"/>
                <a:ext cx="504" cy="16"/>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71" name="Rectangle 291"/>
              <p:cNvSpPr>
                <a:spLocks noChangeArrowheads="1"/>
              </p:cNvSpPr>
              <p:nvPr/>
            </p:nvSpPr>
            <p:spPr bwMode="auto">
              <a:xfrm>
                <a:off x="2962" y="1699"/>
                <a:ext cx="504"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72" name="Rectangle 292"/>
              <p:cNvSpPr>
                <a:spLocks noChangeArrowheads="1"/>
              </p:cNvSpPr>
              <p:nvPr/>
            </p:nvSpPr>
            <p:spPr bwMode="auto">
              <a:xfrm>
                <a:off x="2962" y="1754"/>
                <a:ext cx="504"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73" name="Rectangle 293"/>
              <p:cNvSpPr>
                <a:spLocks noChangeArrowheads="1"/>
              </p:cNvSpPr>
              <p:nvPr/>
            </p:nvSpPr>
            <p:spPr bwMode="auto">
              <a:xfrm>
                <a:off x="2962" y="1813"/>
                <a:ext cx="504"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96" name="Rectangle 295"/>
            <p:cNvSpPr>
              <a:spLocks noChangeArrowheads="1"/>
            </p:cNvSpPr>
            <p:nvPr/>
          </p:nvSpPr>
          <p:spPr bwMode="auto">
            <a:xfrm>
              <a:off x="4702175" y="2968626"/>
              <a:ext cx="800100" cy="26988"/>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97" name="Rectangle 296"/>
            <p:cNvSpPr>
              <a:spLocks noChangeArrowheads="1"/>
            </p:cNvSpPr>
            <p:nvPr/>
          </p:nvSpPr>
          <p:spPr bwMode="auto">
            <a:xfrm>
              <a:off x="4702175" y="3059113"/>
              <a:ext cx="800100" cy="30163"/>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98" name="Rectangle 297"/>
            <p:cNvSpPr>
              <a:spLocks noChangeArrowheads="1"/>
            </p:cNvSpPr>
            <p:nvPr/>
          </p:nvSpPr>
          <p:spPr bwMode="auto">
            <a:xfrm>
              <a:off x="4702175" y="3149601"/>
              <a:ext cx="800100" cy="25400"/>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99" name="Rectangle 298"/>
            <p:cNvSpPr>
              <a:spLocks noChangeArrowheads="1"/>
            </p:cNvSpPr>
            <p:nvPr/>
          </p:nvSpPr>
          <p:spPr bwMode="auto">
            <a:xfrm>
              <a:off x="4919663" y="3243263"/>
              <a:ext cx="582613" cy="30163"/>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0" name="Rectangle 299"/>
            <p:cNvSpPr>
              <a:spLocks noChangeArrowheads="1"/>
            </p:cNvSpPr>
            <p:nvPr/>
          </p:nvSpPr>
          <p:spPr bwMode="auto">
            <a:xfrm>
              <a:off x="4702175" y="2144713"/>
              <a:ext cx="800100" cy="233363"/>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1" name="Freeform 300"/>
            <p:cNvSpPr>
              <a:spLocks/>
            </p:cNvSpPr>
            <p:nvPr/>
          </p:nvSpPr>
          <p:spPr bwMode="auto">
            <a:xfrm>
              <a:off x="4540250" y="1546226"/>
              <a:ext cx="1149350" cy="501650"/>
            </a:xfrm>
            <a:custGeom>
              <a:avLst/>
              <a:gdLst>
                <a:gd name="T0" fmla="*/ 360 w 724"/>
                <a:gd name="T1" fmla="*/ 0 h 316"/>
                <a:gd name="T2" fmla="*/ 0 w 724"/>
                <a:gd name="T3" fmla="*/ 159 h 316"/>
                <a:gd name="T4" fmla="*/ 360 w 724"/>
                <a:gd name="T5" fmla="*/ 316 h 316"/>
                <a:gd name="T6" fmla="*/ 724 w 724"/>
                <a:gd name="T7" fmla="*/ 159 h 316"/>
                <a:gd name="T8" fmla="*/ 360 w 724"/>
                <a:gd name="T9" fmla="*/ 0 h 316"/>
              </a:gdLst>
              <a:ahLst/>
              <a:cxnLst>
                <a:cxn ang="0">
                  <a:pos x="T0" y="T1"/>
                </a:cxn>
                <a:cxn ang="0">
                  <a:pos x="T2" y="T3"/>
                </a:cxn>
                <a:cxn ang="0">
                  <a:pos x="T4" y="T5"/>
                </a:cxn>
                <a:cxn ang="0">
                  <a:pos x="T6" y="T7"/>
                </a:cxn>
                <a:cxn ang="0">
                  <a:pos x="T8" y="T9"/>
                </a:cxn>
              </a:cxnLst>
              <a:rect l="0" t="0" r="r" b="b"/>
              <a:pathLst>
                <a:path w="724" h="316">
                  <a:moveTo>
                    <a:pt x="360" y="0"/>
                  </a:moveTo>
                  <a:lnTo>
                    <a:pt x="0" y="159"/>
                  </a:lnTo>
                  <a:lnTo>
                    <a:pt x="360" y="316"/>
                  </a:lnTo>
                  <a:lnTo>
                    <a:pt x="724" y="159"/>
                  </a:lnTo>
                  <a:lnTo>
                    <a:pt x="360" y="0"/>
                  </a:lnTo>
                  <a:close/>
                </a:path>
              </a:pathLst>
            </a:custGeom>
            <a:solidFill>
              <a:srgbClr val="2928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2" name="Freeform 301"/>
            <p:cNvSpPr>
              <a:spLocks/>
            </p:cNvSpPr>
            <p:nvPr/>
          </p:nvSpPr>
          <p:spPr bwMode="auto">
            <a:xfrm>
              <a:off x="4697413" y="1866901"/>
              <a:ext cx="414338" cy="496888"/>
            </a:xfrm>
            <a:custGeom>
              <a:avLst/>
              <a:gdLst>
                <a:gd name="T0" fmla="*/ 0 w 261"/>
                <a:gd name="T1" fmla="*/ 0 h 313"/>
                <a:gd name="T2" fmla="*/ 0 w 261"/>
                <a:gd name="T3" fmla="*/ 161 h 313"/>
                <a:gd name="T4" fmla="*/ 261 w 261"/>
                <a:gd name="T5" fmla="*/ 313 h 313"/>
                <a:gd name="T6" fmla="*/ 261 w 261"/>
                <a:gd name="T7" fmla="*/ 313 h 313"/>
                <a:gd name="T8" fmla="*/ 261 w 261"/>
                <a:gd name="T9" fmla="*/ 114 h 313"/>
                <a:gd name="T10" fmla="*/ 0 w 261"/>
                <a:gd name="T11" fmla="*/ 0 h 313"/>
              </a:gdLst>
              <a:ahLst/>
              <a:cxnLst>
                <a:cxn ang="0">
                  <a:pos x="T0" y="T1"/>
                </a:cxn>
                <a:cxn ang="0">
                  <a:pos x="T2" y="T3"/>
                </a:cxn>
                <a:cxn ang="0">
                  <a:pos x="T4" y="T5"/>
                </a:cxn>
                <a:cxn ang="0">
                  <a:pos x="T6" y="T7"/>
                </a:cxn>
                <a:cxn ang="0">
                  <a:pos x="T8" y="T9"/>
                </a:cxn>
                <a:cxn ang="0">
                  <a:pos x="T10" y="T11"/>
                </a:cxn>
              </a:cxnLst>
              <a:rect l="0" t="0" r="r" b="b"/>
              <a:pathLst>
                <a:path w="261" h="313">
                  <a:moveTo>
                    <a:pt x="0" y="0"/>
                  </a:moveTo>
                  <a:lnTo>
                    <a:pt x="0" y="161"/>
                  </a:lnTo>
                  <a:lnTo>
                    <a:pt x="261" y="313"/>
                  </a:lnTo>
                  <a:lnTo>
                    <a:pt x="261" y="313"/>
                  </a:lnTo>
                  <a:lnTo>
                    <a:pt x="261" y="114"/>
                  </a:lnTo>
                  <a:lnTo>
                    <a:pt x="0" y="0"/>
                  </a:lnTo>
                  <a:close/>
                </a:path>
              </a:pathLst>
            </a:custGeom>
            <a:solidFill>
              <a:srgbClr val="2E2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3" name="Freeform 302"/>
            <p:cNvSpPr>
              <a:spLocks/>
            </p:cNvSpPr>
            <p:nvPr/>
          </p:nvSpPr>
          <p:spPr bwMode="auto">
            <a:xfrm>
              <a:off x="5111750" y="1870076"/>
              <a:ext cx="409575" cy="493713"/>
            </a:xfrm>
            <a:custGeom>
              <a:avLst/>
              <a:gdLst>
                <a:gd name="T0" fmla="*/ 0 w 258"/>
                <a:gd name="T1" fmla="*/ 112 h 311"/>
                <a:gd name="T2" fmla="*/ 0 w 258"/>
                <a:gd name="T3" fmla="*/ 311 h 311"/>
                <a:gd name="T4" fmla="*/ 258 w 258"/>
                <a:gd name="T5" fmla="*/ 154 h 311"/>
                <a:gd name="T6" fmla="*/ 258 w 258"/>
                <a:gd name="T7" fmla="*/ 0 h 311"/>
                <a:gd name="T8" fmla="*/ 0 w 258"/>
                <a:gd name="T9" fmla="*/ 112 h 311"/>
              </a:gdLst>
              <a:ahLst/>
              <a:cxnLst>
                <a:cxn ang="0">
                  <a:pos x="T0" y="T1"/>
                </a:cxn>
                <a:cxn ang="0">
                  <a:pos x="T2" y="T3"/>
                </a:cxn>
                <a:cxn ang="0">
                  <a:pos x="T4" y="T5"/>
                </a:cxn>
                <a:cxn ang="0">
                  <a:pos x="T6" y="T7"/>
                </a:cxn>
                <a:cxn ang="0">
                  <a:pos x="T8" y="T9"/>
                </a:cxn>
              </a:cxnLst>
              <a:rect l="0" t="0" r="r" b="b"/>
              <a:pathLst>
                <a:path w="258" h="311">
                  <a:moveTo>
                    <a:pt x="0" y="112"/>
                  </a:moveTo>
                  <a:lnTo>
                    <a:pt x="0" y="311"/>
                  </a:lnTo>
                  <a:lnTo>
                    <a:pt x="258" y="154"/>
                  </a:lnTo>
                  <a:lnTo>
                    <a:pt x="258" y="0"/>
                  </a:lnTo>
                  <a:lnTo>
                    <a:pt x="0" y="112"/>
                  </a:lnTo>
                  <a:close/>
                </a:path>
              </a:pathLst>
            </a:custGeom>
            <a:solidFill>
              <a:srgbClr val="2C2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4" name="Freeform 303"/>
            <p:cNvSpPr>
              <a:spLocks/>
            </p:cNvSpPr>
            <p:nvPr/>
          </p:nvSpPr>
          <p:spPr bwMode="auto">
            <a:xfrm>
              <a:off x="4540250" y="1546226"/>
              <a:ext cx="904875" cy="334963"/>
            </a:xfrm>
            <a:custGeom>
              <a:avLst/>
              <a:gdLst>
                <a:gd name="T0" fmla="*/ 241 w 241"/>
                <a:gd name="T1" fmla="*/ 38 h 89"/>
                <a:gd name="T2" fmla="*/ 152 w 241"/>
                <a:gd name="T3" fmla="*/ 0 h 89"/>
                <a:gd name="T4" fmla="*/ 0 w 241"/>
                <a:gd name="T5" fmla="*/ 67 h 89"/>
                <a:gd name="T6" fmla="*/ 52 w 241"/>
                <a:gd name="T7" fmla="*/ 89 h 89"/>
                <a:gd name="T8" fmla="*/ 241 w 241"/>
                <a:gd name="T9" fmla="*/ 38 h 89"/>
              </a:gdLst>
              <a:ahLst/>
              <a:cxnLst>
                <a:cxn ang="0">
                  <a:pos x="T0" y="T1"/>
                </a:cxn>
                <a:cxn ang="0">
                  <a:pos x="T2" y="T3"/>
                </a:cxn>
                <a:cxn ang="0">
                  <a:pos x="T4" y="T5"/>
                </a:cxn>
                <a:cxn ang="0">
                  <a:pos x="T6" y="T7"/>
                </a:cxn>
                <a:cxn ang="0">
                  <a:pos x="T8" y="T9"/>
                </a:cxn>
              </a:cxnLst>
              <a:rect l="0" t="0" r="r" b="b"/>
              <a:pathLst>
                <a:path w="241" h="89">
                  <a:moveTo>
                    <a:pt x="241" y="38"/>
                  </a:moveTo>
                  <a:cubicBezTo>
                    <a:pt x="152" y="0"/>
                    <a:pt x="152" y="0"/>
                    <a:pt x="152" y="0"/>
                  </a:cubicBezTo>
                  <a:cubicBezTo>
                    <a:pt x="0" y="67"/>
                    <a:pt x="0" y="67"/>
                    <a:pt x="0" y="67"/>
                  </a:cubicBezTo>
                  <a:cubicBezTo>
                    <a:pt x="52" y="89"/>
                    <a:pt x="52" y="89"/>
                    <a:pt x="52" y="89"/>
                  </a:cubicBezTo>
                  <a:cubicBezTo>
                    <a:pt x="108" y="52"/>
                    <a:pt x="174" y="34"/>
                    <a:pt x="241" y="38"/>
                  </a:cubicBezTo>
                  <a:close/>
                </a:path>
              </a:pathLst>
            </a:custGeom>
            <a:solidFill>
              <a:srgbClr val="2827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5" name="Freeform 304"/>
            <p:cNvSpPr>
              <a:spLocks/>
            </p:cNvSpPr>
            <p:nvPr/>
          </p:nvSpPr>
          <p:spPr bwMode="auto">
            <a:xfrm>
              <a:off x="5111750" y="1757363"/>
              <a:ext cx="360363" cy="219075"/>
            </a:xfrm>
            <a:custGeom>
              <a:avLst/>
              <a:gdLst>
                <a:gd name="T0" fmla="*/ 93 w 96"/>
                <a:gd name="T1" fmla="*/ 58 h 58"/>
                <a:gd name="T2" fmla="*/ 91 w 96"/>
                <a:gd name="T3" fmla="*/ 56 h 58"/>
                <a:gd name="T4" fmla="*/ 91 w 96"/>
                <a:gd name="T5" fmla="*/ 33 h 58"/>
                <a:gd name="T6" fmla="*/ 2 w 96"/>
                <a:gd name="T7" fmla="*/ 5 h 58"/>
                <a:gd name="T8" fmla="*/ 0 w 96"/>
                <a:gd name="T9" fmla="*/ 2 h 58"/>
                <a:gd name="T10" fmla="*/ 3 w 96"/>
                <a:gd name="T11" fmla="*/ 0 h 58"/>
                <a:gd name="T12" fmla="*/ 94 w 96"/>
                <a:gd name="T13" fmla="*/ 29 h 58"/>
                <a:gd name="T14" fmla="*/ 96 w 96"/>
                <a:gd name="T15" fmla="*/ 31 h 58"/>
                <a:gd name="T16" fmla="*/ 96 w 96"/>
                <a:gd name="T17" fmla="*/ 56 h 58"/>
                <a:gd name="T18" fmla="*/ 93 w 96"/>
                <a:gd name="T1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58">
                  <a:moveTo>
                    <a:pt x="93" y="58"/>
                  </a:moveTo>
                  <a:cubicBezTo>
                    <a:pt x="92" y="58"/>
                    <a:pt x="91" y="57"/>
                    <a:pt x="91" y="56"/>
                  </a:cubicBezTo>
                  <a:cubicBezTo>
                    <a:pt x="91" y="33"/>
                    <a:pt x="91" y="33"/>
                    <a:pt x="91" y="33"/>
                  </a:cubicBezTo>
                  <a:cubicBezTo>
                    <a:pt x="2" y="5"/>
                    <a:pt x="2" y="5"/>
                    <a:pt x="2" y="5"/>
                  </a:cubicBezTo>
                  <a:cubicBezTo>
                    <a:pt x="0" y="4"/>
                    <a:pt x="0" y="3"/>
                    <a:pt x="0" y="2"/>
                  </a:cubicBezTo>
                  <a:cubicBezTo>
                    <a:pt x="1" y="0"/>
                    <a:pt x="2" y="0"/>
                    <a:pt x="3" y="0"/>
                  </a:cubicBezTo>
                  <a:cubicBezTo>
                    <a:pt x="94" y="29"/>
                    <a:pt x="94" y="29"/>
                    <a:pt x="94" y="29"/>
                  </a:cubicBezTo>
                  <a:cubicBezTo>
                    <a:pt x="95" y="29"/>
                    <a:pt x="96" y="30"/>
                    <a:pt x="96" y="31"/>
                  </a:cubicBezTo>
                  <a:cubicBezTo>
                    <a:pt x="96" y="56"/>
                    <a:pt x="96" y="56"/>
                    <a:pt x="96" y="56"/>
                  </a:cubicBezTo>
                  <a:cubicBezTo>
                    <a:pt x="96" y="57"/>
                    <a:pt x="94" y="58"/>
                    <a:pt x="93" y="58"/>
                  </a:cubicBezTo>
                  <a:close/>
                </a:path>
              </a:pathLst>
            </a:custGeom>
            <a:solidFill>
              <a:srgbClr val="F9C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6" name="Freeform 305"/>
            <p:cNvSpPr>
              <a:spLocks/>
            </p:cNvSpPr>
            <p:nvPr/>
          </p:nvSpPr>
          <p:spPr bwMode="auto">
            <a:xfrm>
              <a:off x="5430838" y="1957388"/>
              <a:ext cx="60325" cy="127000"/>
            </a:xfrm>
            <a:custGeom>
              <a:avLst/>
              <a:gdLst>
                <a:gd name="T0" fmla="*/ 8 w 16"/>
                <a:gd name="T1" fmla="*/ 0 h 34"/>
                <a:gd name="T2" fmla="*/ 0 w 16"/>
                <a:gd name="T3" fmla="*/ 8 h 34"/>
                <a:gd name="T4" fmla="*/ 0 w 16"/>
                <a:gd name="T5" fmla="*/ 10 h 34"/>
                <a:gd name="T6" fmla="*/ 0 w 16"/>
                <a:gd name="T7" fmla="*/ 34 h 34"/>
                <a:gd name="T8" fmla="*/ 16 w 16"/>
                <a:gd name="T9" fmla="*/ 34 h 34"/>
                <a:gd name="T10" fmla="*/ 16 w 16"/>
                <a:gd name="T11" fmla="*/ 10 h 34"/>
                <a:gd name="T12" fmla="*/ 16 w 16"/>
                <a:gd name="T13" fmla="*/ 8 h 34"/>
                <a:gd name="T14" fmla="*/ 8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8" y="0"/>
                  </a:moveTo>
                  <a:cubicBezTo>
                    <a:pt x="4" y="0"/>
                    <a:pt x="0" y="3"/>
                    <a:pt x="0" y="8"/>
                  </a:cubicBezTo>
                  <a:cubicBezTo>
                    <a:pt x="0" y="10"/>
                    <a:pt x="0" y="10"/>
                    <a:pt x="0" y="10"/>
                  </a:cubicBezTo>
                  <a:cubicBezTo>
                    <a:pt x="0" y="34"/>
                    <a:pt x="0" y="34"/>
                    <a:pt x="0" y="34"/>
                  </a:cubicBezTo>
                  <a:cubicBezTo>
                    <a:pt x="16" y="34"/>
                    <a:pt x="16" y="34"/>
                    <a:pt x="16" y="34"/>
                  </a:cubicBezTo>
                  <a:cubicBezTo>
                    <a:pt x="16" y="10"/>
                    <a:pt x="16" y="10"/>
                    <a:pt x="16" y="10"/>
                  </a:cubicBezTo>
                  <a:cubicBezTo>
                    <a:pt x="16" y="8"/>
                    <a:pt x="16" y="8"/>
                    <a:pt x="16" y="8"/>
                  </a:cubicBezTo>
                  <a:cubicBezTo>
                    <a:pt x="16" y="3"/>
                    <a:pt x="13" y="0"/>
                    <a:pt x="8" y="0"/>
                  </a:cubicBezTo>
                  <a:close/>
                </a:path>
              </a:pathLst>
            </a:custGeom>
            <a:solidFill>
              <a:srgbClr val="F9C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7" name="Freeform 306"/>
            <p:cNvSpPr>
              <a:spLocks/>
            </p:cNvSpPr>
            <p:nvPr/>
          </p:nvSpPr>
          <p:spPr bwMode="auto">
            <a:xfrm>
              <a:off x="5438775" y="2089151"/>
              <a:ext cx="44450" cy="14288"/>
            </a:xfrm>
            <a:custGeom>
              <a:avLst/>
              <a:gdLst>
                <a:gd name="T0" fmla="*/ 0 w 12"/>
                <a:gd name="T1" fmla="*/ 2 h 4"/>
                <a:gd name="T2" fmla="*/ 0 w 12"/>
                <a:gd name="T3" fmla="*/ 4 h 4"/>
                <a:gd name="T4" fmla="*/ 12 w 12"/>
                <a:gd name="T5" fmla="*/ 4 h 4"/>
                <a:gd name="T6" fmla="*/ 12 w 12"/>
                <a:gd name="T7" fmla="*/ 2 h 4"/>
                <a:gd name="T8" fmla="*/ 12 w 12"/>
                <a:gd name="T9" fmla="*/ 0 h 4"/>
                <a:gd name="T10" fmla="*/ 0 w 12"/>
                <a:gd name="T11" fmla="*/ 0 h 4"/>
                <a:gd name="T12" fmla="*/ 0 w 1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0" y="2"/>
                  </a:moveTo>
                  <a:cubicBezTo>
                    <a:pt x="0" y="4"/>
                    <a:pt x="0" y="4"/>
                    <a:pt x="0" y="4"/>
                  </a:cubicBezTo>
                  <a:cubicBezTo>
                    <a:pt x="12" y="4"/>
                    <a:pt x="12" y="4"/>
                    <a:pt x="12" y="4"/>
                  </a:cubicBezTo>
                  <a:cubicBezTo>
                    <a:pt x="12" y="2"/>
                    <a:pt x="12" y="2"/>
                    <a:pt x="12" y="2"/>
                  </a:cubicBezTo>
                  <a:cubicBezTo>
                    <a:pt x="12" y="1"/>
                    <a:pt x="12" y="0"/>
                    <a:pt x="12" y="0"/>
                  </a:cubicBezTo>
                  <a:cubicBezTo>
                    <a:pt x="0" y="0"/>
                    <a:pt x="0" y="0"/>
                    <a:pt x="0" y="0"/>
                  </a:cubicBezTo>
                  <a:cubicBezTo>
                    <a:pt x="0" y="0"/>
                    <a:pt x="0" y="1"/>
                    <a:pt x="0" y="2"/>
                  </a:cubicBezTo>
                  <a:close/>
                </a:path>
              </a:pathLst>
            </a:custGeom>
            <a:solidFill>
              <a:srgbClr val="F9C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8" name="Freeform 307"/>
            <p:cNvSpPr>
              <a:spLocks/>
            </p:cNvSpPr>
            <p:nvPr/>
          </p:nvSpPr>
          <p:spPr bwMode="auto">
            <a:xfrm>
              <a:off x="5438775" y="2084388"/>
              <a:ext cx="44450" cy="4763"/>
            </a:xfrm>
            <a:custGeom>
              <a:avLst/>
              <a:gdLst>
                <a:gd name="T0" fmla="*/ 2 w 28"/>
                <a:gd name="T1" fmla="*/ 0 h 3"/>
                <a:gd name="T2" fmla="*/ 0 w 28"/>
                <a:gd name="T3" fmla="*/ 3 h 3"/>
                <a:gd name="T4" fmla="*/ 28 w 28"/>
                <a:gd name="T5" fmla="*/ 3 h 3"/>
                <a:gd name="T6" fmla="*/ 26 w 28"/>
                <a:gd name="T7" fmla="*/ 0 h 3"/>
                <a:gd name="T8" fmla="*/ 2 w 28"/>
                <a:gd name="T9" fmla="*/ 0 h 3"/>
              </a:gdLst>
              <a:ahLst/>
              <a:cxnLst>
                <a:cxn ang="0">
                  <a:pos x="T0" y="T1"/>
                </a:cxn>
                <a:cxn ang="0">
                  <a:pos x="T2" y="T3"/>
                </a:cxn>
                <a:cxn ang="0">
                  <a:pos x="T4" y="T5"/>
                </a:cxn>
                <a:cxn ang="0">
                  <a:pos x="T6" y="T7"/>
                </a:cxn>
                <a:cxn ang="0">
                  <a:pos x="T8" y="T9"/>
                </a:cxn>
              </a:cxnLst>
              <a:rect l="0" t="0" r="r" b="b"/>
              <a:pathLst>
                <a:path w="28" h="3">
                  <a:moveTo>
                    <a:pt x="2" y="0"/>
                  </a:moveTo>
                  <a:lnTo>
                    <a:pt x="0" y="3"/>
                  </a:lnTo>
                  <a:lnTo>
                    <a:pt x="28" y="3"/>
                  </a:lnTo>
                  <a:lnTo>
                    <a:pt x="26" y="0"/>
                  </a:lnTo>
                  <a:lnTo>
                    <a:pt x="2" y="0"/>
                  </a:lnTo>
                  <a:close/>
                </a:path>
              </a:pathLst>
            </a:custGeom>
            <a:solidFill>
              <a:srgbClr val="F9C2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9" name="Freeform 308"/>
            <p:cNvSpPr>
              <a:spLocks/>
            </p:cNvSpPr>
            <p:nvPr/>
          </p:nvSpPr>
          <p:spPr bwMode="auto">
            <a:xfrm>
              <a:off x="5065713" y="1735138"/>
              <a:ext cx="98425" cy="63500"/>
            </a:xfrm>
            <a:custGeom>
              <a:avLst/>
              <a:gdLst>
                <a:gd name="T0" fmla="*/ 26 w 26"/>
                <a:gd name="T1" fmla="*/ 13 h 17"/>
                <a:gd name="T2" fmla="*/ 13 w 26"/>
                <a:gd name="T3" fmla="*/ 0 h 17"/>
                <a:gd name="T4" fmla="*/ 0 w 26"/>
                <a:gd name="T5" fmla="*/ 13 h 17"/>
                <a:gd name="T6" fmla="*/ 0 w 26"/>
                <a:gd name="T7" fmla="*/ 17 h 17"/>
                <a:gd name="T8" fmla="*/ 26 w 26"/>
                <a:gd name="T9" fmla="*/ 17 h 17"/>
                <a:gd name="T10" fmla="*/ 26 w 26"/>
                <a:gd name="T11" fmla="*/ 13 h 17"/>
              </a:gdLst>
              <a:ahLst/>
              <a:cxnLst>
                <a:cxn ang="0">
                  <a:pos x="T0" y="T1"/>
                </a:cxn>
                <a:cxn ang="0">
                  <a:pos x="T2" y="T3"/>
                </a:cxn>
                <a:cxn ang="0">
                  <a:pos x="T4" y="T5"/>
                </a:cxn>
                <a:cxn ang="0">
                  <a:pos x="T6" y="T7"/>
                </a:cxn>
                <a:cxn ang="0">
                  <a:pos x="T8" y="T9"/>
                </a:cxn>
                <a:cxn ang="0">
                  <a:pos x="T10" y="T11"/>
                </a:cxn>
              </a:cxnLst>
              <a:rect l="0" t="0" r="r" b="b"/>
              <a:pathLst>
                <a:path w="26" h="17">
                  <a:moveTo>
                    <a:pt x="26" y="13"/>
                  </a:moveTo>
                  <a:cubicBezTo>
                    <a:pt x="26" y="6"/>
                    <a:pt x="21" y="0"/>
                    <a:pt x="13" y="0"/>
                  </a:cubicBezTo>
                  <a:cubicBezTo>
                    <a:pt x="6" y="0"/>
                    <a:pt x="0" y="6"/>
                    <a:pt x="0" y="13"/>
                  </a:cubicBezTo>
                  <a:cubicBezTo>
                    <a:pt x="0" y="17"/>
                    <a:pt x="0" y="17"/>
                    <a:pt x="0" y="17"/>
                  </a:cubicBezTo>
                  <a:cubicBezTo>
                    <a:pt x="26" y="17"/>
                    <a:pt x="26" y="17"/>
                    <a:pt x="26" y="17"/>
                  </a:cubicBezTo>
                  <a:lnTo>
                    <a:pt x="26" y="13"/>
                  </a:lnTo>
                  <a:close/>
                </a:path>
              </a:pathLst>
            </a:custGeom>
            <a:solidFill>
              <a:srgbClr val="2C2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0" name="Oval 309"/>
            <p:cNvSpPr>
              <a:spLocks noChangeArrowheads="1"/>
            </p:cNvSpPr>
            <p:nvPr/>
          </p:nvSpPr>
          <p:spPr bwMode="auto">
            <a:xfrm>
              <a:off x="6276975" y="2965451"/>
              <a:ext cx="530225" cy="5254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1" name="Freeform 310"/>
            <p:cNvSpPr>
              <a:spLocks/>
            </p:cNvSpPr>
            <p:nvPr/>
          </p:nvSpPr>
          <p:spPr bwMode="auto">
            <a:xfrm>
              <a:off x="6513513" y="3413126"/>
              <a:ext cx="79375" cy="104775"/>
            </a:xfrm>
            <a:custGeom>
              <a:avLst/>
              <a:gdLst>
                <a:gd name="T0" fmla="*/ 21 w 21"/>
                <a:gd name="T1" fmla="*/ 21 h 28"/>
                <a:gd name="T2" fmla="*/ 15 w 21"/>
                <a:gd name="T3" fmla="*/ 28 h 28"/>
                <a:gd name="T4" fmla="*/ 7 w 21"/>
                <a:gd name="T5" fmla="*/ 28 h 28"/>
                <a:gd name="T6" fmla="*/ 0 w 21"/>
                <a:gd name="T7" fmla="*/ 21 h 28"/>
                <a:gd name="T8" fmla="*/ 0 w 21"/>
                <a:gd name="T9" fmla="*/ 7 h 28"/>
                <a:gd name="T10" fmla="*/ 7 w 21"/>
                <a:gd name="T11" fmla="*/ 0 h 28"/>
                <a:gd name="T12" fmla="*/ 15 w 21"/>
                <a:gd name="T13" fmla="*/ 0 h 28"/>
                <a:gd name="T14" fmla="*/ 21 w 21"/>
                <a:gd name="T15" fmla="*/ 7 h 28"/>
                <a:gd name="T16" fmla="*/ 21 w 21"/>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8">
                  <a:moveTo>
                    <a:pt x="21" y="21"/>
                  </a:moveTo>
                  <a:cubicBezTo>
                    <a:pt x="21" y="25"/>
                    <a:pt x="18" y="28"/>
                    <a:pt x="15" y="28"/>
                  </a:cubicBezTo>
                  <a:cubicBezTo>
                    <a:pt x="7" y="28"/>
                    <a:pt x="7" y="28"/>
                    <a:pt x="7" y="28"/>
                  </a:cubicBezTo>
                  <a:cubicBezTo>
                    <a:pt x="3" y="28"/>
                    <a:pt x="0" y="25"/>
                    <a:pt x="0" y="21"/>
                  </a:cubicBezTo>
                  <a:cubicBezTo>
                    <a:pt x="0" y="7"/>
                    <a:pt x="0" y="7"/>
                    <a:pt x="0" y="7"/>
                  </a:cubicBezTo>
                  <a:cubicBezTo>
                    <a:pt x="0" y="3"/>
                    <a:pt x="3" y="0"/>
                    <a:pt x="7" y="0"/>
                  </a:cubicBezTo>
                  <a:cubicBezTo>
                    <a:pt x="15" y="0"/>
                    <a:pt x="15" y="0"/>
                    <a:pt x="15" y="0"/>
                  </a:cubicBezTo>
                  <a:cubicBezTo>
                    <a:pt x="18" y="0"/>
                    <a:pt x="21" y="3"/>
                    <a:pt x="21" y="7"/>
                  </a:cubicBezTo>
                  <a:lnTo>
                    <a:pt x="21" y="21"/>
                  </a:lnTo>
                  <a:close/>
                </a:path>
              </a:pathLst>
            </a:cu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2" name="Freeform 311"/>
            <p:cNvSpPr>
              <a:spLocks/>
            </p:cNvSpPr>
            <p:nvPr/>
          </p:nvSpPr>
          <p:spPr bwMode="auto">
            <a:xfrm>
              <a:off x="6423025" y="3078163"/>
              <a:ext cx="247650" cy="387350"/>
            </a:xfrm>
            <a:custGeom>
              <a:avLst/>
              <a:gdLst>
                <a:gd name="T0" fmla="*/ 0 w 66"/>
                <a:gd name="T1" fmla="*/ 80 h 103"/>
                <a:gd name="T2" fmla="*/ 23 w 66"/>
                <a:gd name="T3" fmla="*/ 103 h 103"/>
                <a:gd name="T4" fmla="*/ 43 w 66"/>
                <a:gd name="T5" fmla="*/ 103 h 103"/>
                <a:gd name="T6" fmla="*/ 66 w 66"/>
                <a:gd name="T7" fmla="*/ 80 h 103"/>
                <a:gd name="T8" fmla="*/ 66 w 66"/>
                <a:gd name="T9" fmla="*/ 23 h 103"/>
                <a:gd name="T10" fmla="*/ 43 w 66"/>
                <a:gd name="T11" fmla="*/ 0 h 103"/>
                <a:gd name="T12" fmla="*/ 23 w 66"/>
                <a:gd name="T13" fmla="*/ 0 h 103"/>
                <a:gd name="T14" fmla="*/ 0 w 66"/>
                <a:gd name="T15" fmla="*/ 23 h 103"/>
                <a:gd name="T16" fmla="*/ 0 w 66"/>
                <a:gd name="T17" fmla="*/ 8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103">
                  <a:moveTo>
                    <a:pt x="0" y="80"/>
                  </a:moveTo>
                  <a:cubicBezTo>
                    <a:pt x="0" y="93"/>
                    <a:pt x="11" y="103"/>
                    <a:pt x="23" y="103"/>
                  </a:cubicBezTo>
                  <a:cubicBezTo>
                    <a:pt x="43" y="103"/>
                    <a:pt x="43" y="103"/>
                    <a:pt x="43" y="103"/>
                  </a:cubicBezTo>
                  <a:cubicBezTo>
                    <a:pt x="56" y="103"/>
                    <a:pt x="66" y="93"/>
                    <a:pt x="66" y="80"/>
                  </a:cubicBezTo>
                  <a:cubicBezTo>
                    <a:pt x="66" y="23"/>
                    <a:pt x="66" y="23"/>
                    <a:pt x="66" y="23"/>
                  </a:cubicBezTo>
                  <a:cubicBezTo>
                    <a:pt x="66" y="10"/>
                    <a:pt x="56" y="0"/>
                    <a:pt x="43" y="0"/>
                  </a:cubicBezTo>
                  <a:cubicBezTo>
                    <a:pt x="23" y="0"/>
                    <a:pt x="23" y="0"/>
                    <a:pt x="23" y="0"/>
                  </a:cubicBezTo>
                  <a:cubicBezTo>
                    <a:pt x="11" y="0"/>
                    <a:pt x="0" y="10"/>
                    <a:pt x="0" y="23"/>
                  </a:cubicBezTo>
                  <a:lnTo>
                    <a:pt x="0" y="80"/>
                  </a:lnTo>
                  <a:close/>
                </a:path>
              </a:pathLst>
            </a:custGeom>
            <a:solidFill>
              <a:srgbClr val="F3B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3" name="Freeform 312"/>
            <p:cNvSpPr>
              <a:spLocks/>
            </p:cNvSpPr>
            <p:nvPr/>
          </p:nvSpPr>
          <p:spPr bwMode="auto">
            <a:xfrm>
              <a:off x="6423025" y="3103563"/>
              <a:ext cx="123825" cy="361950"/>
            </a:xfrm>
            <a:custGeom>
              <a:avLst/>
              <a:gdLst>
                <a:gd name="T0" fmla="*/ 7 w 33"/>
                <a:gd name="T1" fmla="*/ 72 h 96"/>
                <a:gd name="T2" fmla="*/ 7 w 33"/>
                <a:gd name="T3" fmla="*/ 0 h 96"/>
                <a:gd name="T4" fmla="*/ 0 w 33"/>
                <a:gd name="T5" fmla="*/ 16 h 96"/>
                <a:gd name="T6" fmla="*/ 0 w 33"/>
                <a:gd name="T7" fmla="*/ 73 h 96"/>
                <a:gd name="T8" fmla="*/ 23 w 33"/>
                <a:gd name="T9" fmla="*/ 96 h 96"/>
                <a:gd name="T10" fmla="*/ 33 w 33"/>
                <a:gd name="T11" fmla="*/ 96 h 96"/>
                <a:gd name="T12" fmla="*/ 7 w 33"/>
                <a:gd name="T13" fmla="*/ 72 h 96"/>
              </a:gdLst>
              <a:ahLst/>
              <a:cxnLst>
                <a:cxn ang="0">
                  <a:pos x="T0" y="T1"/>
                </a:cxn>
                <a:cxn ang="0">
                  <a:pos x="T2" y="T3"/>
                </a:cxn>
                <a:cxn ang="0">
                  <a:pos x="T4" y="T5"/>
                </a:cxn>
                <a:cxn ang="0">
                  <a:pos x="T6" y="T7"/>
                </a:cxn>
                <a:cxn ang="0">
                  <a:pos x="T8" y="T9"/>
                </a:cxn>
                <a:cxn ang="0">
                  <a:pos x="T10" y="T11"/>
                </a:cxn>
                <a:cxn ang="0">
                  <a:pos x="T12" y="T13"/>
                </a:cxn>
              </a:cxnLst>
              <a:rect l="0" t="0" r="r" b="b"/>
              <a:pathLst>
                <a:path w="33" h="96">
                  <a:moveTo>
                    <a:pt x="7" y="72"/>
                  </a:moveTo>
                  <a:cubicBezTo>
                    <a:pt x="7" y="0"/>
                    <a:pt x="7" y="0"/>
                    <a:pt x="7" y="0"/>
                  </a:cubicBezTo>
                  <a:cubicBezTo>
                    <a:pt x="3" y="4"/>
                    <a:pt x="0" y="10"/>
                    <a:pt x="0" y="16"/>
                  </a:cubicBezTo>
                  <a:cubicBezTo>
                    <a:pt x="0" y="73"/>
                    <a:pt x="0" y="73"/>
                    <a:pt x="0" y="73"/>
                  </a:cubicBezTo>
                  <a:cubicBezTo>
                    <a:pt x="0" y="86"/>
                    <a:pt x="11" y="96"/>
                    <a:pt x="23" y="96"/>
                  </a:cubicBezTo>
                  <a:cubicBezTo>
                    <a:pt x="33" y="96"/>
                    <a:pt x="33" y="96"/>
                    <a:pt x="33" y="96"/>
                  </a:cubicBezTo>
                  <a:cubicBezTo>
                    <a:pt x="7" y="96"/>
                    <a:pt x="7" y="72"/>
                    <a:pt x="7" y="72"/>
                  </a:cubicBezTo>
                  <a:close/>
                </a:path>
              </a:pathLst>
            </a:cu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4" name="Freeform 313"/>
            <p:cNvSpPr>
              <a:spLocks/>
            </p:cNvSpPr>
            <p:nvPr/>
          </p:nvSpPr>
          <p:spPr bwMode="auto">
            <a:xfrm>
              <a:off x="6491288" y="3201988"/>
              <a:ext cx="55563" cy="74613"/>
            </a:xfrm>
            <a:custGeom>
              <a:avLst/>
              <a:gdLst>
                <a:gd name="T0" fmla="*/ 15 w 15"/>
                <a:gd name="T1" fmla="*/ 14 h 20"/>
                <a:gd name="T2" fmla="*/ 9 w 15"/>
                <a:gd name="T3" fmla="*/ 20 h 20"/>
                <a:gd name="T4" fmla="*/ 6 w 15"/>
                <a:gd name="T5" fmla="*/ 20 h 20"/>
                <a:gd name="T6" fmla="*/ 0 w 15"/>
                <a:gd name="T7" fmla="*/ 14 h 20"/>
                <a:gd name="T8" fmla="*/ 0 w 15"/>
                <a:gd name="T9" fmla="*/ 6 h 20"/>
                <a:gd name="T10" fmla="*/ 6 w 15"/>
                <a:gd name="T11" fmla="*/ 0 h 20"/>
                <a:gd name="T12" fmla="*/ 9 w 15"/>
                <a:gd name="T13" fmla="*/ 0 h 20"/>
                <a:gd name="T14" fmla="*/ 15 w 15"/>
                <a:gd name="T15" fmla="*/ 6 h 20"/>
                <a:gd name="T16" fmla="*/ 15 w 15"/>
                <a:gd name="T17"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0">
                  <a:moveTo>
                    <a:pt x="15" y="14"/>
                  </a:moveTo>
                  <a:cubicBezTo>
                    <a:pt x="15" y="18"/>
                    <a:pt x="13" y="20"/>
                    <a:pt x="9" y="20"/>
                  </a:cubicBezTo>
                  <a:cubicBezTo>
                    <a:pt x="6" y="20"/>
                    <a:pt x="6" y="20"/>
                    <a:pt x="6" y="20"/>
                  </a:cubicBezTo>
                  <a:cubicBezTo>
                    <a:pt x="2" y="20"/>
                    <a:pt x="0" y="18"/>
                    <a:pt x="0" y="14"/>
                  </a:cubicBezTo>
                  <a:cubicBezTo>
                    <a:pt x="0" y="6"/>
                    <a:pt x="0" y="6"/>
                    <a:pt x="0" y="6"/>
                  </a:cubicBezTo>
                  <a:cubicBezTo>
                    <a:pt x="0" y="2"/>
                    <a:pt x="2" y="0"/>
                    <a:pt x="6" y="0"/>
                  </a:cubicBezTo>
                  <a:cubicBezTo>
                    <a:pt x="9" y="0"/>
                    <a:pt x="9" y="0"/>
                    <a:pt x="9" y="0"/>
                  </a:cubicBezTo>
                  <a:cubicBezTo>
                    <a:pt x="13" y="0"/>
                    <a:pt x="15" y="2"/>
                    <a:pt x="15" y="6"/>
                  </a:cubicBezTo>
                  <a:lnTo>
                    <a:pt x="15"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5" name="Freeform 314"/>
            <p:cNvSpPr>
              <a:spLocks/>
            </p:cNvSpPr>
            <p:nvPr/>
          </p:nvSpPr>
          <p:spPr bwMode="auto">
            <a:xfrm>
              <a:off x="6497638" y="3213101"/>
              <a:ext cx="41275" cy="57150"/>
            </a:xfrm>
            <a:custGeom>
              <a:avLst/>
              <a:gdLst>
                <a:gd name="T0" fmla="*/ 11 w 11"/>
                <a:gd name="T1" fmla="*/ 10 h 15"/>
                <a:gd name="T2" fmla="*/ 7 w 11"/>
                <a:gd name="T3" fmla="*/ 15 h 15"/>
                <a:gd name="T4" fmla="*/ 4 w 11"/>
                <a:gd name="T5" fmla="*/ 15 h 15"/>
                <a:gd name="T6" fmla="*/ 0 w 11"/>
                <a:gd name="T7" fmla="*/ 10 h 15"/>
                <a:gd name="T8" fmla="*/ 0 w 11"/>
                <a:gd name="T9" fmla="*/ 4 h 15"/>
                <a:gd name="T10" fmla="*/ 4 w 11"/>
                <a:gd name="T11" fmla="*/ 0 h 15"/>
                <a:gd name="T12" fmla="*/ 7 w 11"/>
                <a:gd name="T13" fmla="*/ 0 h 15"/>
                <a:gd name="T14" fmla="*/ 11 w 11"/>
                <a:gd name="T15" fmla="*/ 4 h 15"/>
                <a:gd name="T16" fmla="*/ 11 w 11"/>
                <a:gd name="T1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11" y="10"/>
                  </a:moveTo>
                  <a:cubicBezTo>
                    <a:pt x="11" y="13"/>
                    <a:pt x="9" y="15"/>
                    <a:pt x="7" y="15"/>
                  </a:cubicBezTo>
                  <a:cubicBezTo>
                    <a:pt x="4" y="15"/>
                    <a:pt x="4" y="15"/>
                    <a:pt x="4" y="15"/>
                  </a:cubicBezTo>
                  <a:cubicBezTo>
                    <a:pt x="2" y="15"/>
                    <a:pt x="0" y="13"/>
                    <a:pt x="0" y="10"/>
                  </a:cubicBezTo>
                  <a:cubicBezTo>
                    <a:pt x="0" y="4"/>
                    <a:pt x="0" y="4"/>
                    <a:pt x="0" y="4"/>
                  </a:cubicBezTo>
                  <a:cubicBezTo>
                    <a:pt x="0" y="1"/>
                    <a:pt x="2" y="0"/>
                    <a:pt x="4" y="0"/>
                  </a:cubicBezTo>
                  <a:cubicBezTo>
                    <a:pt x="7" y="0"/>
                    <a:pt x="7" y="0"/>
                    <a:pt x="7" y="0"/>
                  </a:cubicBezTo>
                  <a:cubicBezTo>
                    <a:pt x="9" y="0"/>
                    <a:pt x="11" y="1"/>
                    <a:pt x="11" y="4"/>
                  </a:cubicBezTo>
                  <a:lnTo>
                    <a:pt x="11" y="10"/>
                  </a:lnTo>
                  <a:close/>
                </a:path>
              </a:pathLst>
            </a:custGeom>
            <a:solidFill>
              <a:srgbClr val="6E5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6" name="Oval 315"/>
            <p:cNvSpPr>
              <a:spLocks noChangeArrowheads="1"/>
            </p:cNvSpPr>
            <p:nvPr/>
          </p:nvSpPr>
          <p:spPr bwMode="auto">
            <a:xfrm>
              <a:off x="6521450" y="3254376"/>
              <a:ext cx="17463"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7" name="Freeform 316"/>
            <p:cNvSpPr>
              <a:spLocks/>
            </p:cNvSpPr>
            <p:nvPr/>
          </p:nvSpPr>
          <p:spPr bwMode="auto">
            <a:xfrm>
              <a:off x="6588125" y="3201988"/>
              <a:ext cx="57150" cy="74613"/>
            </a:xfrm>
            <a:custGeom>
              <a:avLst/>
              <a:gdLst>
                <a:gd name="T0" fmla="*/ 15 w 15"/>
                <a:gd name="T1" fmla="*/ 14 h 20"/>
                <a:gd name="T2" fmla="*/ 9 w 15"/>
                <a:gd name="T3" fmla="*/ 20 h 20"/>
                <a:gd name="T4" fmla="*/ 6 w 15"/>
                <a:gd name="T5" fmla="*/ 20 h 20"/>
                <a:gd name="T6" fmla="*/ 0 w 15"/>
                <a:gd name="T7" fmla="*/ 14 h 20"/>
                <a:gd name="T8" fmla="*/ 0 w 15"/>
                <a:gd name="T9" fmla="*/ 6 h 20"/>
                <a:gd name="T10" fmla="*/ 6 w 15"/>
                <a:gd name="T11" fmla="*/ 0 h 20"/>
                <a:gd name="T12" fmla="*/ 9 w 15"/>
                <a:gd name="T13" fmla="*/ 0 h 20"/>
                <a:gd name="T14" fmla="*/ 15 w 15"/>
                <a:gd name="T15" fmla="*/ 6 h 20"/>
                <a:gd name="T16" fmla="*/ 15 w 15"/>
                <a:gd name="T17"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0">
                  <a:moveTo>
                    <a:pt x="15" y="14"/>
                  </a:moveTo>
                  <a:cubicBezTo>
                    <a:pt x="15" y="18"/>
                    <a:pt x="12" y="20"/>
                    <a:pt x="9" y="20"/>
                  </a:cubicBezTo>
                  <a:cubicBezTo>
                    <a:pt x="6" y="20"/>
                    <a:pt x="6" y="20"/>
                    <a:pt x="6" y="20"/>
                  </a:cubicBezTo>
                  <a:cubicBezTo>
                    <a:pt x="2" y="20"/>
                    <a:pt x="0" y="18"/>
                    <a:pt x="0" y="14"/>
                  </a:cubicBezTo>
                  <a:cubicBezTo>
                    <a:pt x="0" y="6"/>
                    <a:pt x="0" y="6"/>
                    <a:pt x="0" y="6"/>
                  </a:cubicBezTo>
                  <a:cubicBezTo>
                    <a:pt x="0" y="2"/>
                    <a:pt x="2" y="0"/>
                    <a:pt x="6" y="0"/>
                  </a:cubicBezTo>
                  <a:cubicBezTo>
                    <a:pt x="9" y="0"/>
                    <a:pt x="9" y="0"/>
                    <a:pt x="9" y="0"/>
                  </a:cubicBezTo>
                  <a:cubicBezTo>
                    <a:pt x="12" y="0"/>
                    <a:pt x="15" y="2"/>
                    <a:pt x="15" y="6"/>
                  </a:cubicBezTo>
                  <a:lnTo>
                    <a:pt x="15"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8" name="Freeform 317"/>
            <p:cNvSpPr>
              <a:spLocks/>
            </p:cNvSpPr>
            <p:nvPr/>
          </p:nvSpPr>
          <p:spPr bwMode="auto">
            <a:xfrm>
              <a:off x="6596063" y="3213101"/>
              <a:ext cx="41275" cy="57150"/>
            </a:xfrm>
            <a:custGeom>
              <a:avLst/>
              <a:gdLst>
                <a:gd name="T0" fmla="*/ 11 w 11"/>
                <a:gd name="T1" fmla="*/ 10 h 15"/>
                <a:gd name="T2" fmla="*/ 7 w 11"/>
                <a:gd name="T3" fmla="*/ 15 h 15"/>
                <a:gd name="T4" fmla="*/ 4 w 11"/>
                <a:gd name="T5" fmla="*/ 15 h 15"/>
                <a:gd name="T6" fmla="*/ 0 w 11"/>
                <a:gd name="T7" fmla="*/ 10 h 15"/>
                <a:gd name="T8" fmla="*/ 0 w 11"/>
                <a:gd name="T9" fmla="*/ 4 h 15"/>
                <a:gd name="T10" fmla="*/ 4 w 11"/>
                <a:gd name="T11" fmla="*/ 0 h 15"/>
                <a:gd name="T12" fmla="*/ 7 w 11"/>
                <a:gd name="T13" fmla="*/ 0 h 15"/>
                <a:gd name="T14" fmla="*/ 11 w 11"/>
                <a:gd name="T15" fmla="*/ 4 h 15"/>
                <a:gd name="T16" fmla="*/ 11 w 11"/>
                <a:gd name="T1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11" y="10"/>
                  </a:moveTo>
                  <a:cubicBezTo>
                    <a:pt x="11" y="13"/>
                    <a:pt x="9" y="15"/>
                    <a:pt x="7" y="15"/>
                  </a:cubicBezTo>
                  <a:cubicBezTo>
                    <a:pt x="4" y="15"/>
                    <a:pt x="4" y="15"/>
                    <a:pt x="4" y="15"/>
                  </a:cubicBezTo>
                  <a:cubicBezTo>
                    <a:pt x="2" y="15"/>
                    <a:pt x="0" y="13"/>
                    <a:pt x="0" y="10"/>
                  </a:cubicBezTo>
                  <a:cubicBezTo>
                    <a:pt x="0" y="4"/>
                    <a:pt x="0" y="4"/>
                    <a:pt x="0" y="4"/>
                  </a:cubicBezTo>
                  <a:cubicBezTo>
                    <a:pt x="0" y="1"/>
                    <a:pt x="2" y="0"/>
                    <a:pt x="4" y="0"/>
                  </a:cubicBezTo>
                  <a:cubicBezTo>
                    <a:pt x="7" y="0"/>
                    <a:pt x="7" y="0"/>
                    <a:pt x="7" y="0"/>
                  </a:cubicBezTo>
                  <a:cubicBezTo>
                    <a:pt x="9" y="0"/>
                    <a:pt x="11" y="1"/>
                    <a:pt x="11" y="4"/>
                  </a:cubicBezTo>
                  <a:lnTo>
                    <a:pt x="11" y="10"/>
                  </a:lnTo>
                  <a:close/>
                </a:path>
              </a:pathLst>
            </a:custGeom>
            <a:solidFill>
              <a:srgbClr val="6E5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9" name="Oval 318"/>
            <p:cNvSpPr>
              <a:spLocks noChangeArrowheads="1"/>
            </p:cNvSpPr>
            <p:nvPr/>
          </p:nvSpPr>
          <p:spPr bwMode="auto">
            <a:xfrm>
              <a:off x="6618288" y="3254376"/>
              <a:ext cx="19050"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0" name="Freeform 319"/>
            <p:cNvSpPr>
              <a:spLocks/>
            </p:cNvSpPr>
            <p:nvPr/>
          </p:nvSpPr>
          <p:spPr bwMode="auto">
            <a:xfrm>
              <a:off x="6483350" y="3182938"/>
              <a:ext cx="68263" cy="19050"/>
            </a:xfrm>
            <a:custGeom>
              <a:avLst/>
              <a:gdLst>
                <a:gd name="T0" fmla="*/ 18 w 18"/>
                <a:gd name="T1" fmla="*/ 3 h 5"/>
                <a:gd name="T2" fmla="*/ 16 w 18"/>
                <a:gd name="T3" fmla="*/ 5 h 5"/>
                <a:gd name="T4" fmla="*/ 2 w 18"/>
                <a:gd name="T5" fmla="*/ 5 h 5"/>
                <a:gd name="T6" fmla="*/ 0 w 18"/>
                <a:gd name="T7" fmla="*/ 3 h 5"/>
                <a:gd name="T8" fmla="*/ 2 w 18"/>
                <a:gd name="T9" fmla="*/ 0 h 5"/>
                <a:gd name="T10" fmla="*/ 16 w 18"/>
                <a:gd name="T11" fmla="*/ 0 h 5"/>
                <a:gd name="T12" fmla="*/ 18 w 18"/>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8" y="3"/>
                  </a:moveTo>
                  <a:cubicBezTo>
                    <a:pt x="18" y="4"/>
                    <a:pt x="17" y="5"/>
                    <a:pt x="16" y="5"/>
                  </a:cubicBezTo>
                  <a:cubicBezTo>
                    <a:pt x="2" y="5"/>
                    <a:pt x="2" y="5"/>
                    <a:pt x="2" y="5"/>
                  </a:cubicBezTo>
                  <a:cubicBezTo>
                    <a:pt x="1" y="5"/>
                    <a:pt x="0" y="4"/>
                    <a:pt x="0" y="3"/>
                  </a:cubicBezTo>
                  <a:cubicBezTo>
                    <a:pt x="0" y="1"/>
                    <a:pt x="1" y="0"/>
                    <a:pt x="2" y="0"/>
                  </a:cubicBezTo>
                  <a:cubicBezTo>
                    <a:pt x="16" y="0"/>
                    <a:pt x="16" y="0"/>
                    <a:pt x="16" y="0"/>
                  </a:cubicBezTo>
                  <a:cubicBezTo>
                    <a:pt x="17" y="0"/>
                    <a:pt x="18" y="1"/>
                    <a:pt x="18" y="3"/>
                  </a:cubicBez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1" name="Freeform 320"/>
            <p:cNvSpPr>
              <a:spLocks/>
            </p:cNvSpPr>
            <p:nvPr/>
          </p:nvSpPr>
          <p:spPr bwMode="auto">
            <a:xfrm>
              <a:off x="6577013" y="3182938"/>
              <a:ext cx="71438" cy="19050"/>
            </a:xfrm>
            <a:custGeom>
              <a:avLst/>
              <a:gdLst>
                <a:gd name="T0" fmla="*/ 19 w 19"/>
                <a:gd name="T1" fmla="*/ 3 h 5"/>
                <a:gd name="T2" fmla="*/ 16 w 19"/>
                <a:gd name="T3" fmla="*/ 5 h 5"/>
                <a:gd name="T4" fmla="*/ 3 w 19"/>
                <a:gd name="T5" fmla="*/ 5 h 5"/>
                <a:gd name="T6" fmla="*/ 0 w 19"/>
                <a:gd name="T7" fmla="*/ 3 h 5"/>
                <a:gd name="T8" fmla="*/ 3 w 19"/>
                <a:gd name="T9" fmla="*/ 0 h 5"/>
                <a:gd name="T10" fmla="*/ 16 w 19"/>
                <a:gd name="T11" fmla="*/ 0 h 5"/>
                <a:gd name="T12" fmla="*/ 19 w 1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19" h="5">
                  <a:moveTo>
                    <a:pt x="19" y="3"/>
                  </a:moveTo>
                  <a:cubicBezTo>
                    <a:pt x="19" y="4"/>
                    <a:pt x="18" y="5"/>
                    <a:pt x="16" y="5"/>
                  </a:cubicBezTo>
                  <a:cubicBezTo>
                    <a:pt x="3" y="5"/>
                    <a:pt x="3" y="5"/>
                    <a:pt x="3" y="5"/>
                  </a:cubicBezTo>
                  <a:cubicBezTo>
                    <a:pt x="2" y="5"/>
                    <a:pt x="0" y="4"/>
                    <a:pt x="0" y="3"/>
                  </a:cubicBezTo>
                  <a:cubicBezTo>
                    <a:pt x="0" y="1"/>
                    <a:pt x="2" y="0"/>
                    <a:pt x="3" y="0"/>
                  </a:cubicBezTo>
                  <a:cubicBezTo>
                    <a:pt x="16" y="0"/>
                    <a:pt x="16" y="0"/>
                    <a:pt x="16" y="0"/>
                  </a:cubicBezTo>
                  <a:cubicBezTo>
                    <a:pt x="18" y="0"/>
                    <a:pt x="19" y="1"/>
                    <a:pt x="19" y="3"/>
                  </a:cubicBez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2" name="Freeform 321"/>
            <p:cNvSpPr>
              <a:spLocks/>
            </p:cNvSpPr>
            <p:nvPr/>
          </p:nvSpPr>
          <p:spPr bwMode="auto">
            <a:xfrm>
              <a:off x="6538913" y="3389313"/>
              <a:ext cx="84138" cy="41275"/>
            </a:xfrm>
            <a:custGeom>
              <a:avLst/>
              <a:gdLst>
                <a:gd name="T0" fmla="*/ 0 w 22"/>
                <a:gd name="T1" fmla="*/ 0 h 11"/>
                <a:gd name="T2" fmla="*/ 22 w 22"/>
                <a:gd name="T3" fmla="*/ 0 h 11"/>
                <a:gd name="T4" fmla="*/ 11 w 22"/>
                <a:gd name="T5" fmla="*/ 11 h 11"/>
                <a:gd name="T6" fmla="*/ 0 w 22"/>
                <a:gd name="T7" fmla="*/ 0 h 11"/>
              </a:gdLst>
              <a:ahLst/>
              <a:cxnLst>
                <a:cxn ang="0">
                  <a:pos x="T0" y="T1"/>
                </a:cxn>
                <a:cxn ang="0">
                  <a:pos x="T2" y="T3"/>
                </a:cxn>
                <a:cxn ang="0">
                  <a:pos x="T4" y="T5"/>
                </a:cxn>
                <a:cxn ang="0">
                  <a:pos x="T6" y="T7"/>
                </a:cxn>
              </a:cxnLst>
              <a:rect l="0" t="0" r="r" b="b"/>
              <a:pathLst>
                <a:path w="22" h="11">
                  <a:moveTo>
                    <a:pt x="0" y="0"/>
                  </a:moveTo>
                  <a:cubicBezTo>
                    <a:pt x="22" y="0"/>
                    <a:pt x="22" y="0"/>
                    <a:pt x="22" y="0"/>
                  </a:cubicBezTo>
                  <a:cubicBezTo>
                    <a:pt x="22" y="0"/>
                    <a:pt x="22" y="11"/>
                    <a:pt x="11" y="11"/>
                  </a:cubicBezTo>
                  <a:cubicBezTo>
                    <a:pt x="0" y="11"/>
                    <a:pt x="0" y="0"/>
                    <a:pt x="0" y="0"/>
                  </a:cubicBezTo>
                  <a:close/>
                </a:path>
              </a:pathLst>
            </a:cu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3" name="Freeform 322"/>
            <p:cNvSpPr>
              <a:spLocks/>
            </p:cNvSpPr>
            <p:nvPr/>
          </p:nvSpPr>
          <p:spPr bwMode="auto">
            <a:xfrm>
              <a:off x="6565900" y="3281363"/>
              <a:ext cx="38100" cy="82550"/>
            </a:xfrm>
            <a:custGeom>
              <a:avLst/>
              <a:gdLst>
                <a:gd name="T0" fmla="*/ 10 w 10"/>
                <a:gd name="T1" fmla="*/ 18 h 22"/>
                <a:gd name="T2" fmla="*/ 5 w 10"/>
                <a:gd name="T3" fmla="*/ 22 h 22"/>
                <a:gd name="T4" fmla="*/ 0 w 10"/>
                <a:gd name="T5" fmla="*/ 18 h 22"/>
                <a:gd name="T6" fmla="*/ 0 w 10"/>
                <a:gd name="T7" fmla="*/ 5 h 22"/>
                <a:gd name="T8" fmla="*/ 5 w 10"/>
                <a:gd name="T9" fmla="*/ 0 h 22"/>
                <a:gd name="T10" fmla="*/ 10 w 10"/>
                <a:gd name="T11" fmla="*/ 5 h 22"/>
                <a:gd name="T12" fmla="*/ 10 w 10"/>
                <a:gd name="T13" fmla="*/ 18 h 22"/>
              </a:gdLst>
              <a:ahLst/>
              <a:cxnLst>
                <a:cxn ang="0">
                  <a:pos x="T0" y="T1"/>
                </a:cxn>
                <a:cxn ang="0">
                  <a:pos x="T2" y="T3"/>
                </a:cxn>
                <a:cxn ang="0">
                  <a:pos x="T4" y="T5"/>
                </a:cxn>
                <a:cxn ang="0">
                  <a:pos x="T6" y="T7"/>
                </a:cxn>
                <a:cxn ang="0">
                  <a:pos x="T8" y="T9"/>
                </a:cxn>
                <a:cxn ang="0">
                  <a:pos x="T10" y="T11"/>
                </a:cxn>
                <a:cxn ang="0">
                  <a:pos x="T12" y="T13"/>
                </a:cxn>
              </a:cxnLst>
              <a:rect l="0" t="0" r="r" b="b"/>
              <a:pathLst>
                <a:path w="10" h="22">
                  <a:moveTo>
                    <a:pt x="10" y="18"/>
                  </a:moveTo>
                  <a:cubicBezTo>
                    <a:pt x="10" y="20"/>
                    <a:pt x="8" y="22"/>
                    <a:pt x="5" y="22"/>
                  </a:cubicBezTo>
                  <a:cubicBezTo>
                    <a:pt x="3" y="22"/>
                    <a:pt x="0" y="20"/>
                    <a:pt x="0" y="18"/>
                  </a:cubicBezTo>
                  <a:cubicBezTo>
                    <a:pt x="0" y="5"/>
                    <a:pt x="0" y="5"/>
                    <a:pt x="0" y="5"/>
                  </a:cubicBezTo>
                  <a:cubicBezTo>
                    <a:pt x="0" y="2"/>
                    <a:pt x="3" y="0"/>
                    <a:pt x="5" y="0"/>
                  </a:cubicBezTo>
                  <a:cubicBezTo>
                    <a:pt x="8" y="0"/>
                    <a:pt x="10" y="2"/>
                    <a:pt x="10" y="5"/>
                  </a:cubicBezTo>
                  <a:lnTo>
                    <a:pt x="10" y="18"/>
                  </a:lnTo>
                  <a:close/>
                </a:path>
              </a:pathLst>
            </a:cu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4" name="Freeform 323"/>
            <p:cNvSpPr>
              <a:spLocks/>
            </p:cNvSpPr>
            <p:nvPr/>
          </p:nvSpPr>
          <p:spPr bwMode="auto">
            <a:xfrm>
              <a:off x="6403975" y="3036888"/>
              <a:ext cx="349250" cy="127000"/>
            </a:xfrm>
            <a:custGeom>
              <a:avLst/>
              <a:gdLst>
                <a:gd name="T0" fmla="*/ 0 w 93"/>
                <a:gd name="T1" fmla="*/ 17 h 34"/>
                <a:gd name="T2" fmla="*/ 42 w 93"/>
                <a:gd name="T3" fmla="*/ 34 h 34"/>
                <a:gd name="T4" fmla="*/ 84 w 93"/>
                <a:gd name="T5" fmla="*/ 17 h 34"/>
                <a:gd name="T6" fmla="*/ 42 w 93"/>
                <a:gd name="T7" fmla="*/ 0 h 34"/>
                <a:gd name="T8" fmla="*/ 0 w 93"/>
                <a:gd name="T9" fmla="*/ 17 h 34"/>
              </a:gdLst>
              <a:ahLst/>
              <a:cxnLst>
                <a:cxn ang="0">
                  <a:pos x="T0" y="T1"/>
                </a:cxn>
                <a:cxn ang="0">
                  <a:pos x="T2" y="T3"/>
                </a:cxn>
                <a:cxn ang="0">
                  <a:pos x="T4" y="T5"/>
                </a:cxn>
                <a:cxn ang="0">
                  <a:pos x="T6" y="T7"/>
                </a:cxn>
                <a:cxn ang="0">
                  <a:pos x="T8" y="T9"/>
                </a:cxn>
              </a:cxnLst>
              <a:rect l="0" t="0" r="r" b="b"/>
              <a:pathLst>
                <a:path w="93" h="34">
                  <a:moveTo>
                    <a:pt x="0" y="17"/>
                  </a:moveTo>
                  <a:cubicBezTo>
                    <a:pt x="0" y="26"/>
                    <a:pt x="19" y="34"/>
                    <a:pt x="42" y="34"/>
                  </a:cubicBezTo>
                  <a:cubicBezTo>
                    <a:pt x="66" y="34"/>
                    <a:pt x="93" y="20"/>
                    <a:pt x="84" y="17"/>
                  </a:cubicBezTo>
                  <a:cubicBezTo>
                    <a:pt x="74" y="12"/>
                    <a:pt x="66" y="0"/>
                    <a:pt x="42" y="0"/>
                  </a:cubicBezTo>
                  <a:cubicBezTo>
                    <a:pt x="19" y="0"/>
                    <a:pt x="0" y="7"/>
                    <a:pt x="0" y="17"/>
                  </a:cubicBez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5" name="Oval 324"/>
            <p:cNvSpPr>
              <a:spLocks noChangeArrowheads="1"/>
            </p:cNvSpPr>
            <p:nvPr/>
          </p:nvSpPr>
          <p:spPr bwMode="auto">
            <a:xfrm>
              <a:off x="6378575" y="3108326"/>
              <a:ext cx="85725" cy="187325"/>
            </a:xfrm>
            <a:prstGeom prst="ellipse">
              <a:avLst/>
            </a:pr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6" name="Freeform 325"/>
            <p:cNvSpPr>
              <a:spLocks/>
            </p:cNvSpPr>
            <p:nvPr/>
          </p:nvSpPr>
          <p:spPr bwMode="auto">
            <a:xfrm>
              <a:off x="6378575" y="3036888"/>
              <a:ext cx="349250" cy="239713"/>
            </a:xfrm>
            <a:custGeom>
              <a:avLst/>
              <a:gdLst>
                <a:gd name="T0" fmla="*/ 9 w 93"/>
                <a:gd name="T1" fmla="*/ 21 h 64"/>
                <a:gd name="T2" fmla="*/ 10 w 93"/>
                <a:gd name="T3" fmla="*/ 25 h 64"/>
                <a:gd name="T4" fmla="*/ 2 w 93"/>
                <a:gd name="T5" fmla="*/ 49 h 64"/>
                <a:gd name="T6" fmla="*/ 4 w 93"/>
                <a:gd name="T7" fmla="*/ 64 h 64"/>
                <a:gd name="T8" fmla="*/ 0 w 93"/>
                <a:gd name="T9" fmla="*/ 44 h 64"/>
                <a:gd name="T10" fmla="*/ 8 w 93"/>
                <a:gd name="T11" fmla="*/ 20 h 64"/>
                <a:gd name="T12" fmla="*/ 7 w 93"/>
                <a:gd name="T13" fmla="*/ 17 h 64"/>
                <a:gd name="T14" fmla="*/ 49 w 93"/>
                <a:gd name="T15" fmla="*/ 0 h 64"/>
                <a:gd name="T16" fmla="*/ 91 w 93"/>
                <a:gd name="T17" fmla="*/ 17 h 64"/>
                <a:gd name="T18" fmla="*/ 92 w 93"/>
                <a:gd name="T19" fmla="*/ 20 h 64"/>
                <a:gd name="T20" fmla="*/ 51 w 93"/>
                <a:gd name="T21" fmla="*/ 4 h 64"/>
                <a:gd name="T22" fmla="*/ 9 w 93"/>
                <a:gd name="T23"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64">
                  <a:moveTo>
                    <a:pt x="9" y="21"/>
                  </a:moveTo>
                  <a:cubicBezTo>
                    <a:pt x="9" y="22"/>
                    <a:pt x="10" y="23"/>
                    <a:pt x="10" y="25"/>
                  </a:cubicBezTo>
                  <a:cubicBezTo>
                    <a:pt x="5" y="27"/>
                    <a:pt x="2" y="37"/>
                    <a:pt x="2" y="49"/>
                  </a:cubicBezTo>
                  <a:cubicBezTo>
                    <a:pt x="2" y="54"/>
                    <a:pt x="3" y="60"/>
                    <a:pt x="4" y="64"/>
                  </a:cubicBezTo>
                  <a:cubicBezTo>
                    <a:pt x="1" y="59"/>
                    <a:pt x="0" y="52"/>
                    <a:pt x="0" y="44"/>
                  </a:cubicBezTo>
                  <a:cubicBezTo>
                    <a:pt x="0" y="33"/>
                    <a:pt x="3" y="23"/>
                    <a:pt x="8" y="20"/>
                  </a:cubicBezTo>
                  <a:cubicBezTo>
                    <a:pt x="8" y="19"/>
                    <a:pt x="7" y="18"/>
                    <a:pt x="7" y="17"/>
                  </a:cubicBezTo>
                  <a:cubicBezTo>
                    <a:pt x="7" y="7"/>
                    <a:pt x="26" y="0"/>
                    <a:pt x="49" y="0"/>
                  </a:cubicBezTo>
                  <a:cubicBezTo>
                    <a:pt x="73" y="0"/>
                    <a:pt x="81" y="12"/>
                    <a:pt x="91" y="17"/>
                  </a:cubicBezTo>
                  <a:cubicBezTo>
                    <a:pt x="93" y="18"/>
                    <a:pt x="93" y="19"/>
                    <a:pt x="92" y="20"/>
                  </a:cubicBezTo>
                  <a:cubicBezTo>
                    <a:pt x="82" y="16"/>
                    <a:pt x="74" y="4"/>
                    <a:pt x="51" y="4"/>
                  </a:cubicBezTo>
                  <a:cubicBezTo>
                    <a:pt x="28" y="4"/>
                    <a:pt x="9" y="12"/>
                    <a:pt x="9" y="21"/>
                  </a:cubicBezTo>
                  <a:close/>
                </a:path>
              </a:pathLst>
            </a:custGeom>
            <a:solidFill>
              <a:srgbClr val="8A6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7" name="Oval 326"/>
            <p:cNvSpPr>
              <a:spLocks noChangeArrowheads="1"/>
            </p:cNvSpPr>
            <p:nvPr/>
          </p:nvSpPr>
          <p:spPr bwMode="auto">
            <a:xfrm>
              <a:off x="6378575" y="3209926"/>
              <a:ext cx="93663" cy="93663"/>
            </a:xfrm>
            <a:prstGeom prst="ellipse">
              <a:avLst/>
            </a:pr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8" name="Oval 327"/>
            <p:cNvSpPr>
              <a:spLocks noChangeArrowheads="1"/>
            </p:cNvSpPr>
            <p:nvPr/>
          </p:nvSpPr>
          <p:spPr bwMode="auto">
            <a:xfrm>
              <a:off x="6400800" y="3232151"/>
              <a:ext cx="44450" cy="44450"/>
            </a:xfrm>
            <a:prstGeom prst="ellipse">
              <a:avLst/>
            </a:pr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9" name="Freeform 328"/>
            <p:cNvSpPr>
              <a:spLocks/>
            </p:cNvSpPr>
            <p:nvPr/>
          </p:nvSpPr>
          <p:spPr bwMode="auto">
            <a:xfrm>
              <a:off x="6543675" y="3352801"/>
              <a:ext cx="79375" cy="22225"/>
            </a:xfrm>
            <a:custGeom>
              <a:avLst/>
              <a:gdLst>
                <a:gd name="T0" fmla="*/ 21 w 21"/>
                <a:gd name="T1" fmla="*/ 3 h 6"/>
                <a:gd name="T2" fmla="*/ 18 w 21"/>
                <a:gd name="T3" fmla="*/ 6 h 6"/>
                <a:gd name="T4" fmla="*/ 4 w 21"/>
                <a:gd name="T5" fmla="*/ 6 h 6"/>
                <a:gd name="T6" fmla="*/ 0 w 21"/>
                <a:gd name="T7" fmla="*/ 3 h 6"/>
                <a:gd name="T8" fmla="*/ 4 w 21"/>
                <a:gd name="T9" fmla="*/ 0 h 6"/>
                <a:gd name="T10" fmla="*/ 18 w 21"/>
                <a:gd name="T11" fmla="*/ 0 h 6"/>
                <a:gd name="T12" fmla="*/ 21 w 21"/>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21" h="6">
                  <a:moveTo>
                    <a:pt x="21" y="3"/>
                  </a:moveTo>
                  <a:cubicBezTo>
                    <a:pt x="21" y="5"/>
                    <a:pt x="20" y="6"/>
                    <a:pt x="18" y="6"/>
                  </a:cubicBezTo>
                  <a:cubicBezTo>
                    <a:pt x="4" y="6"/>
                    <a:pt x="4" y="6"/>
                    <a:pt x="4" y="6"/>
                  </a:cubicBezTo>
                  <a:cubicBezTo>
                    <a:pt x="2" y="6"/>
                    <a:pt x="0" y="5"/>
                    <a:pt x="0" y="3"/>
                  </a:cubicBezTo>
                  <a:cubicBezTo>
                    <a:pt x="0" y="1"/>
                    <a:pt x="2" y="0"/>
                    <a:pt x="4" y="0"/>
                  </a:cubicBezTo>
                  <a:cubicBezTo>
                    <a:pt x="18" y="0"/>
                    <a:pt x="18" y="0"/>
                    <a:pt x="18" y="0"/>
                  </a:cubicBezTo>
                  <a:cubicBezTo>
                    <a:pt x="20" y="0"/>
                    <a:pt x="21" y="1"/>
                    <a:pt x="21" y="3"/>
                  </a:cubicBez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0" name="Freeform 329"/>
            <p:cNvSpPr>
              <a:spLocks/>
            </p:cNvSpPr>
            <p:nvPr/>
          </p:nvSpPr>
          <p:spPr bwMode="auto">
            <a:xfrm>
              <a:off x="6543675" y="3363913"/>
              <a:ext cx="79375" cy="11113"/>
            </a:xfrm>
            <a:custGeom>
              <a:avLst/>
              <a:gdLst>
                <a:gd name="T0" fmla="*/ 18 w 21"/>
                <a:gd name="T1" fmla="*/ 2 h 3"/>
                <a:gd name="T2" fmla="*/ 4 w 21"/>
                <a:gd name="T3" fmla="*/ 2 h 3"/>
                <a:gd name="T4" fmla="*/ 1 w 21"/>
                <a:gd name="T5" fmla="*/ 0 h 3"/>
                <a:gd name="T6" fmla="*/ 0 w 21"/>
                <a:gd name="T7" fmla="*/ 0 h 3"/>
                <a:gd name="T8" fmla="*/ 4 w 21"/>
                <a:gd name="T9" fmla="*/ 3 h 3"/>
                <a:gd name="T10" fmla="*/ 18 w 21"/>
                <a:gd name="T11" fmla="*/ 3 h 3"/>
                <a:gd name="T12" fmla="*/ 21 w 21"/>
                <a:gd name="T13" fmla="*/ 0 h 3"/>
                <a:gd name="T14" fmla="*/ 21 w 21"/>
                <a:gd name="T15" fmla="*/ 0 h 3"/>
                <a:gd name="T16" fmla="*/ 18 w 21"/>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3">
                  <a:moveTo>
                    <a:pt x="18" y="2"/>
                  </a:moveTo>
                  <a:cubicBezTo>
                    <a:pt x="4" y="2"/>
                    <a:pt x="4" y="2"/>
                    <a:pt x="4" y="2"/>
                  </a:cubicBezTo>
                  <a:cubicBezTo>
                    <a:pt x="2" y="2"/>
                    <a:pt x="1" y="1"/>
                    <a:pt x="1" y="0"/>
                  </a:cubicBezTo>
                  <a:cubicBezTo>
                    <a:pt x="0" y="0"/>
                    <a:pt x="0" y="0"/>
                    <a:pt x="0" y="0"/>
                  </a:cubicBezTo>
                  <a:cubicBezTo>
                    <a:pt x="0" y="2"/>
                    <a:pt x="2" y="3"/>
                    <a:pt x="4" y="3"/>
                  </a:cubicBezTo>
                  <a:cubicBezTo>
                    <a:pt x="18" y="3"/>
                    <a:pt x="18" y="3"/>
                    <a:pt x="18" y="3"/>
                  </a:cubicBezTo>
                  <a:cubicBezTo>
                    <a:pt x="20" y="3"/>
                    <a:pt x="21" y="2"/>
                    <a:pt x="21" y="0"/>
                  </a:cubicBezTo>
                  <a:cubicBezTo>
                    <a:pt x="21" y="0"/>
                    <a:pt x="21" y="0"/>
                    <a:pt x="21" y="0"/>
                  </a:cubicBezTo>
                  <a:cubicBezTo>
                    <a:pt x="21" y="1"/>
                    <a:pt x="19" y="2"/>
                    <a:pt x="18" y="2"/>
                  </a:cubicBezTo>
                  <a:close/>
                </a:path>
              </a:pathLst>
            </a:custGeom>
            <a:solidFill>
              <a:srgbClr val="8A6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1" name="Oval 330"/>
            <p:cNvSpPr>
              <a:spLocks noChangeArrowheads="1"/>
            </p:cNvSpPr>
            <p:nvPr/>
          </p:nvSpPr>
          <p:spPr bwMode="auto">
            <a:xfrm>
              <a:off x="2336800" y="2822576"/>
              <a:ext cx="568325" cy="5667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2" name="Freeform 331"/>
            <p:cNvSpPr>
              <a:spLocks/>
            </p:cNvSpPr>
            <p:nvPr/>
          </p:nvSpPr>
          <p:spPr bwMode="auto">
            <a:xfrm>
              <a:off x="2566988" y="3311526"/>
              <a:ext cx="85725" cy="112713"/>
            </a:xfrm>
            <a:custGeom>
              <a:avLst/>
              <a:gdLst>
                <a:gd name="T0" fmla="*/ 0 w 23"/>
                <a:gd name="T1" fmla="*/ 23 h 30"/>
                <a:gd name="T2" fmla="*/ 7 w 23"/>
                <a:gd name="T3" fmla="*/ 30 h 30"/>
                <a:gd name="T4" fmla="*/ 16 w 23"/>
                <a:gd name="T5" fmla="*/ 30 h 30"/>
                <a:gd name="T6" fmla="*/ 23 w 23"/>
                <a:gd name="T7" fmla="*/ 23 h 30"/>
                <a:gd name="T8" fmla="*/ 23 w 23"/>
                <a:gd name="T9" fmla="*/ 7 h 30"/>
                <a:gd name="T10" fmla="*/ 16 w 23"/>
                <a:gd name="T11" fmla="*/ 0 h 30"/>
                <a:gd name="T12" fmla="*/ 7 w 23"/>
                <a:gd name="T13" fmla="*/ 0 h 30"/>
                <a:gd name="T14" fmla="*/ 0 w 23"/>
                <a:gd name="T15" fmla="*/ 7 h 30"/>
                <a:gd name="T16" fmla="*/ 0 w 23"/>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0">
                  <a:moveTo>
                    <a:pt x="0" y="23"/>
                  </a:moveTo>
                  <a:cubicBezTo>
                    <a:pt x="0" y="27"/>
                    <a:pt x="3" y="30"/>
                    <a:pt x="7" y="30"/>
                  </a:cubicBezTo>
                  <a:cubicBezTo>
                    <a:pt x="16" y="30"/>
                    <a:pt x="16" y="30"/>
                    <a:pt x="16" y="30"/>
                  </a:cubicBezTo>
                  <a:cubicBezTo>
                    <a:pt x="20" y="30"/>
                    <a:pt x="23" y="27"/>
                    <a:pt x="23" y="23"/>
                  </a:cubicBezTo>
                  <a:cubicBezTo>
                    <a:pt x="23" y="7"/>
                    <a:pt x="23" y="7"/>
                    <a:pt x="23" y="7"/>
                  </a:cubicBezTo>
                  <a:cubicBezTo>
                    <a:pt x="23" y="3"/>
                    <a:pt x="20" y="0"/>
                    <a:pt x="16" y="0"/>
                  </a:cubicBezTo>
                  <a:cubicBezTo>
                    <a:pt x="7" y="0"/>
                    <a:pt x="7" y="0"/>
                    <a:pt x="7" y="0"/>
                  </a:cubicBezTo>
                  <a:cubicBezTo>
                    <a:pt x="3" y="0"/>
                    <a:pt x="0" y="3"/>
                    <a:pt x="0" y="7"/>
                  </a:cubicBezTo>
                  <a:lnTo>
                    <a:pt x="0" y="23"/>
                  </a:lnTo>
                  <a:close/>
                </a:path>
              </a:pathLst>
            </a:cu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3" name="Freeform 332"/>
            <p:cNvSpPr>
              <a:spLocks/>
            </p:cNvSpPr>
            <p:nvPr/>
          </p:nvSpPr>
          <p:spPr bwMode="auto">
            <a:xfrm>
              <a:off x="2484438" y="2952751"/>
              <a:ext cx="266700" cy="414338"/>
            </a:xfrm>
            <a:custGeom>
              <a:avLst/>
              <a:gdLst>
                <a:gd name="T0" fmla="*/ 71 w 71"/>
                <a:gd name="T1" fmla="*/ 85 h 110"/>
                <a:gd name="T2" fmla="*/ 46 w 71"/>
                <a:gd name="T3" fmla="*/ 110 h 110"/>
                <a:gd name="T4" fmla="*/ 24 w 71"/>
                <a:gd name="T5" fmla="*/ 110 h 110"/>
                <a:gd name="T6" fmla="*/ 0 w 71"/>
                <a:gd name="T7" fmla="*/ 85 h 110"/>
                <a:gd name="T8" fmla="*/ 0 w 71"/>
                <a:gd name="T9" fmla="*/ 24 h 110"/>
                <a:gd name="T10" fmla="*/ 24 w 71"/>
                <a:gd name="T11" fmla="*/ 0 h 110"/>
                <a:gd name="T12" fmla="*/ 46 w 71"/>
                <a:gd name="T13" fmla="*/ 0 h 110"/>
                <a:gd name="T14" fmla="*/ 71 w 71"/>
                <a:gd name="T15" fmla="*/ 24 h 110"/>
                <a:gd name="T16" fmla="*/ 71 w 71"/>
                <a:gd name="T17" fmla="*/ 8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10">
                  <a:moveTo>
                    <a:pt x="71" y="85"/>
                  </a:moveTo>
                  <a:cubicBezTo>
                    <a:pt x="71" y="99"/>
                    <a:pt x="60" y="110"/>
                    <a:pt x="46" y="110"/>
                  </a:cubicBezTo>
                  <a:cubicBezTo>
                    <a:pt x="24" y="110"/>
                    <a:pt x="24" y="110"/>
                    <a:pt x="24" y="110"/>
                  </a:cubicBezTo>
                  <a:cubicBezTo>
                    <a:pt x="11" y="110"/>
                    <a:pt x="0" y="99"/>
                    <a:pt x="0" y="85"/>
                  </a:cubicBezTo>
                  <a:cubicBezTo>
                    <a:pt x="0" y="24"/>
                    <a:pt x="0" y="24"/>
                    <a:pt x="0" y="24"/>
                  </a:cubicBezTo>
                  <a:cubicBezTo>
                    <a:pt x="0" y="11"/>
                    <a:pt x="11" y="0"/>
                    <a:pt x="24" y="0"/>
                  </a:cubicBezTo>
                  <a:cubicBezTo>
                    <a:pt x="46" y="0"/>
                    <a:pt x="46" y="0"/>
                    <a:pt x="46" y="0"/>
                  </a:cubicBezTo>
                  <a:cubicBezTo>
                    <a:pt x="60" y="0"/>
                    <a:pt x="71" y="11"/>
                    <a:pt x="71" y="24"/>
                  </a:cubicBezTo>
                  <a:lnTo>
                    <a:pt x="71" y="85"/>
                  </a:lnTo>
                  <a:close/>
                </a:path>
              </a:pathLst>
            </a:custGeom>
            <a:solidFill>
              <a:srgbClr val="F3B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4" name="Freeform 333"/>
            <p:cNvSpPr>
              <a:spLocks/>
            </p:cNvSpPr>
            <p:nvPr/>
          </p:nvSpPr>
          <p:spPr bwMode="auto">
            <a:xfrm>
              <a:off x="2619375" y="2979738"/>
              <a:ext cx="131763" cy="387350"/>
            </a:xfrm>
            <a:custGeom>
              <a:avLst/>
              <a:gdLst>
                <a:gd name="T0" fmla="*/ 27 w 35"/>
                <a:gd name="T1" fmla="*/ 78 h 103"/>
                <a:gd name="T2" fmla="*/ 27 w 35"/>
                <a:gd name="T3" fmla="*/ 0 h 103"/>
                <a:gd name="T4" fmla="*/ 35 w 35"/>
                <a:gd name="T5" fmla="*/ 17 h 103"/>
                <a:gd name="T6" fmla="*/ 35 w 35"/>
                <a:gd name="T7" fmla="*/ 78 h 103"/>
                <a:gd name="T8" fmla="*/ 10 w 35"/>
                <a:gd name="T9" fmla="*/ 103 h 103"/>
                <a:gd name="T10" fmla="*/ 0 w 35"/>
                <a:gd name="T11" fmla="*/ 103 h 103"/>
                <a:gd name="T12" fmla="*/ 27 w 35"/>
                <a:gd name="T13" fmla="*/ 78 h 103"/>
              </a:gdLst>
              <a:ahLst/>
              <a:cxnLst>
                <a:cxn ang="0">
                  <a:pos x="T0" y="T1"/>
                </a:cxn>
                <a:cxn ang="0">
                  <a:pos x="T2" y="T3"/>
                </a:cxn>
                <a:cxn ang="0">
                  <a:pos x="T4" y="T5"/>
                </a:cxn>
                <a:cxn ang="0">
                  <a:pos x="T6" y="T7"/>
                </a:cxn>
                <a:cxn ang="0">
                  <a:pos x="T8" y="T9"/>
                </a:cxn>
                <a:cxn ang="0">
                  <a:pos x="T10" y="T11"/>
                </a:cxn>
                <a:cxn ang="0">
                  <a:pos x="T12" y="T13"/>
                </a:cxn>
              </a:cxnLst>
              <a:rect l="0" t="0" r="r" b="b"/>
              <a:pathLst>
                <a:path w="35" h="103">
                  <a:moveTo>
                    <a:pt x="27" y="78"/>
                  </a:moveTo>
                  <a:cubicBezTo>
                    <a:pt x="27" y="0"/>
                    <a:pt x="27" y="0"/>
                    <a:pt x="27" y="0"/>
                  </a:cubicBezTo>
                  <a:cubicBezTo>
                    <a:pt x="32" y="5"/>
                    <a:pt x="35" y="11"/>
                    <a:pt x="35" y="17"/>
                  </a:cubicBezTo>
                  <a:cubicBezTo>
                    <a:pt x="35" y="78"/>
                    <a:pt x="35" y="78"/>
                    <a:pt x="35" y="78"/>
                  </a:cubicBezTo>
                  <a:cubicBezTo>
                    <a:pt x="35" y="92"/>
                    <a:pt x="24" y="103"/>
                    <a:pt x="10" y="103"/>
                  </a:cubicBezTo>
                  <a:cubicBezTo>
                    <a:pt x="0" y="103"/>
                    <a:pt x="0" y="103"/>
                    <a:pt x="0" y="103"/>
                  </a:cubicBezTo>
                  <a:cubicBezTo>
                    <a:pt x="27" y="103"/>
                    <a:pt x="27" y="78"/>
                    <a:pt x="27" y="78"/>
                  </a:cubicBezTo>
                  <a:close/>
                </a:path>
              </a:pathLst>
            </a:cu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5" name="Freeform 334"/>
            <p:cNvSpPr>
              <a:spLocks/>
            </p:cNvSpPr>
            <p:nvPr/>
          </p:nvSpPr>
          <p:spPr bwMode="auto">
            <a:xfrm>
              <a:off x="2446338" y="2900363"/>
              <a:ext cx="341313" cy="128588"/>
            </a:xfrm>
            <a:custGeom>
              <a:avLst/>
              <a:gdLst>
                <a:gd name="T0" fmla="*/ 0 w 91"/>
                <a:gd name="T1" fmla="*/ 27 h 34"/>
                <a:gd name="T2" fmla="*/ 7 w 91"/>
                <a:gd name="T3" fmla="*/ 34 h 34"/>
                <a:gd name="T4" fmla="*/ 83 w 91"/>
                <a:gd name="T5" fmla="*/ 34 h 34"/>
                <a:gd name="T6" fmla="*/ 91 w 91"/>
                <a:gd name="T7" fmla="*/ 27 h 34"/>
                <a:gd name="T8" fmla="*/ 91 w 91"/>
                <a:gd name="T9" fmla="*/ 8 h 34"/>
                <a:gd name="T10" fmla="*/ 83 w 91"/>
                <a:gd name="T11" fmla="*/ 0 h 34"/>
                <a:gd name="T12" fmla="*/ 7 w 91"/>
                <a:gd name="T13" fmla="*/ 0 h 34"/>
                <a:gd name="T14" fmla="*/ 0 w 91"/>
                <a:gd name="T15" fmla="*/ 8 h 34"/>
                <a:gd name="T16" fmla="*/ 0 w 91"/>
                <a:gd name="T17"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34">
                  <a:moveTo>
                    <a:pt x="0" y="27"/>
                  </a:moveTo>
                  <a:cubicBezTo>
                    <a:pt x="0" y="31"/>
                    <a:pt x="3" y="34"/>
                    <a:pt x="7" y="34"/>
                  </a:cubicBezTo>
                  <a:cubicBezTo>
                    <a:pt x="83" y="34"/>
                    <a:pt x="83" y="34"/>
                    <a:pt x="83" y="34"/>
                  </a:cubicBezTo>
                  <a:cubicBezTo>
                    <a:pt x="87" y="34"/>
                    <a:pt x="91" y="31"/>
                    <a:pt x="91" y="27"/>
                  </a:cubicBezTo>
                  <a:cubicBezTo>
                    <a:pt x="91" y="8"/>
                    <a:pt x="91" y="8"/>
                    <a:pt x="91" y="8"/>
                  </a:cubicBezTo>
                  <a:cubicBezTo>
                    <a:pt x="91" y="4"/>
                    <a:pt x="87" y="0"/>
                    <a:pt x="83" y="0"/>
                  </a:cubicBezTo>
                  <a:cubicBezTo>
                    <a:pt x="7" y="0"/>
                    <a:pt x="7" y="0"/>
                    <a:pt x="7" y="0"/>
                  </a:cubicBezTo>
                  <a:cubicBezTo>
                    <a:pt x="3" y="0"/>
                    <a:pt x="0" y="4"/>
                    <a:pt x="0" y="8"/>
                  </a:cubicBezTo>
                  <a:lnTo>
                    <a:pt x="0" y="27"/>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6" name="Freeform 335"/>
            <p:cNvSpPr>
              <a:spLocks/>
            </p:cNvSpPr>
            <p:nvPr/>
          </p:nvSpPr>
          <p:spPr bwMode="auto">
            <a:xfrm>
              <a:off x="2705100" y="2965451"/>
              <a:ext cx="95250" cy="176213"/>
            </a:xfrm>
            <a:custGeom>
              <a:avLst/>
              <a:gdLst>
                <a:gd name="T0" fmla="*/ 6 w 25"/>
                <a:gd name="T1" fmla="*/ 0 h 47"/>
                <a:gd name="T2" fmla="*/ 0 w 25"/>
                <a:gd name="T3" fmla="*/ 4 h 47"/>
                <a:gd name="T4" fmla="*/ 0 w 25"/>
                <a:gd name="T5" fmla="*/ 44 h 47"/>
                <a:gd name="T6" fmla="*/ 6 w 25"/>
                <a:gd name="T7" fmla="*/ 47 h 47"/>
                <a:gd name="T8" fmla="*/ 20 w 25"/>
                <a:gd name="T9" fmla="*/ 47 h 47"/>
                <a:gd name="T10" fmla="*/ 25 w 25"/>
                <a:gd name="T11" fmla="*/ 44 h 47"/>
                <a:gd name="T12" fmla="*/ 25 w 25"/>
                <a:gd name="T13" fmla="*/ 4 h 47"/>
                <a:gd name="T14" fmla="*/ 20 w 25"/>
                <a:gd name="T15" fmla="*/ 0 h 47"/>
                <a:gd name="T16" fmla="*/ 6 w 25"/>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7">
                  <a:moveTo>
                    <a:pt x="6" y="0"/>
                  </a:moveTo>
                  <a:cubicBezTo>
                    <a:pt x="3" y="0"/>
                    <a:pt x="0" y="2"/>
                    <a:pt x="0" y="4"/>
                  </a:cubicBezTo>
                  <a:cubicBezTo>
                    <a:pt x="0" y="44"/>
                    <a:pt x="0" y="44"/>
                    <a:pt x="0" y="44"/>
                  </a:cubicBezTo>
                  <a:cubicBezTo>
                    <a:pt x="0" y="46"/>
                    <a:pt x="3" y="47"/>
                    <a:pt x="6" y="47"/>
                  </a:cubicBezTo>
                  <a:cubicBezTo>
                    <a:pt x="20" y="47"/>
                    <a:pt x="20" y="47"/>
                    <a:pt x="20" y="47"/>
                  </a:cubicBezTo>
                  <a:cubicBezTo>
                    <a:pt x="22" y="47"/>
                    <a:pt x="25" y="46"/>
                    <a:pt x="25" y="44"/>
                  </a:cubicBezTo>
                  <a:cubicBezTo>
                    <a:pt x="25" y="4"/>
                    <a:pt x="25" y="4"/>
                    <a:pt x="25" y="4"/>
                  </a:cubicBezTo>
                  <a:cubicBezTo>
                    <a:pt x="25" y="2"/>
                    <a:pt x="22" y="0"/>
                    <a:pt x="20" y="0"/>
                  </a:cubicBezTo>
                  <a:lnTo>
                    <a:pt x="6" y="0"/>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7" name="Freeform 336"/>
            <p:cNvSpPr>
              <a:spLocks/>
            </p:cNvSpPr>
            <p:nvPr/>
          </p:nvSpPr>
          <p:spPr bwMode="auto">
            <a:xfrm>
              <a:off x="2614613" y="3084513"/>
              <a:ext cx="65088" cy="84138"/>
            </a:xfrm>
            <a:custGeom>
              <a:avLst/>
              <a:gdLst>
                <a:gd name="T0" fmla="*/ 0 w 17"/>
                <a:gd name="T1" fmla="*/ 16 h 22"/>
                <a:gd name="T2" fmla="*/ 7 w 17"/>
                <a:gd name="T3" fmla="*/ 22 h 22"/>
                <a:gd name="T4" fmla="*/ 11 w 17"/>
                <a:gd name="T5" fmla="*/ 22 h 22"/>
                <a:gd name="T6" fmla="*/ 17 w 17"/>
                <a:gd name="T7" fmla="*/ 16 h 22"/>
                <a:gd name="T8" fmla="*/ 17 w 17"/>
                <a:gd name="T9" fmla="*/ 6 h 22"/>
                <a:gd name="T10" fmla="*/ 11 w 17"/>
                <a:gd name="T11" fmla="*/ 0 h 22"/>
                <a:gd name="T12" fmla="*/ 7 w 17"/>
                <a:gd name="T13" fmla="*/ 0 h 22"/>
                <a:gd name="T14" fmla="*/ 0 w 17"/>
                <a:gd name="T15" fmla="*/ 6 h 22"/>
                <a:gd name="T16" fmla="*/ 0 w 17"/>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0" y="16"/>
                  </a:moveTo>
                  <a:cubicBezTo>
                    <a:pt x="0" y="19"/>
                    <a:pt x="3" y="22"/>
                    <a:pt x="7" y="22"/>
                  </a:cubicBezTo>
                  <a:cubicBezTo>
                    <a:pt x="11" y="22"/>
                    <a:pt x="11" y="22"/>
                    <a:pt x="11" y="22"/>
                  </a:cubicBezTo>
                  <a:cubicBezTo>
                    <a:pt x="14" y="22"/>
                    <a:pt x="17" y="19"/>
                    <a:pt x="17" y="16"/>
                  </a:cubicBezTo>
                  <a:cubicBezTo>
                    <a:pt x="17" y="6"/>
                    <a:pt x="17" y="6"/>
                    <a:pt x="17" y="6"/>
                  </a:cubicBezTo>
                  <a:cubicBezTo>
                    <a:pt x="17" y="3"/>
                    <a:pt x="14" y="0"/>
                    <a:pt x="11" y="0"/>
                  </a:cubicBezTo>
                  <a:cubicBezTo>
                    <a:pt x="7" y="0"/>
                    <a:pt x="7" y="0"/>
                    <a:pt x="7" y="0"/>
                  </a:cubicBezTo>
                  <a:cubicBezTo>
                    <a:pt x="3" y="0"/>
                    <a:pt x="0" y="3"/>
                    <a:pt x="0" y="6"/>
                  </a:cubicBez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8" name="Freeform 337"/>
            <p:cNvSpPr>
              <a:spLocks/>
            </p:cNvSpPr>
            <p:nvPr/>
          </p:nvSpPr>
          <p:spPr bwMode="auto">
            <a:xfrm>
              <a:off x="2622550" y="3097213"/>
              <a:ext cx="49213" cy="58738"/>
            </a:xfrm>
            <a:custGeom>
              <a:avLst/>
              <a:gdLst>
                <a:gd name="T0" fmla="*/ 0 w 13"/>
                <a:gd name="T1" fmla="*/ 11 h 16"/>
                <a:gd name="T2" fmla="*/ 5 w 13"/>
                <a:gd name="T3" fmla="*/ 16 h 16"/>
                <a:gd name="T4" fmla="*/ 8 w 13"/>
                <a:gd name="T5" fmla="*/ 16 h 16"/>
                <a:gd name="T6" fmla="*/ 13 w 13"/>
                <a:gd name="T7" fmla="*/ 11 h 16"/>
                <a:gd name="T8" fmla="*/ 13 w 13"/>
                <a:gd name="T9" fmla="*/ 4 h 16"/>
                <a:gd name="T10" fmla="*/ 8 w 13"/>
                <a:gd name="T11" fmla="*/ 0 h 16"/>
                <a:gd name="T12" fmla="*/ 5 w 13"/>
                <a:gd name="T13" fmla="*/ 0 h 16"/>
                <a:gd name="T14" fmla="*/ 0 w 13"/>
                <a:gd name="T15" fmla="*/ 4 h 16"/>
                <a:gd name="T16" fmla="*/ 0 w 13"/>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0" y="11"/>
                  </a:moveTo>
                  <a:cubicBezTo>
                    <a:pt x="0" y="14"/>
                    <a:pt x="3" y="16"/>
                    <a:pt x="5" y="16"/>
                  </a:cubicBezTo>
                  <a:cubicBezTo>
                    <a:pt x="8" y="16"/>
                    <a:pt x="8" y="16"/>
                    <a:pt x="8" y="16"/>
                  </a:cubicBezTo>
                  <a:cubicBezTo>
                    <a:pt x="11" y="16"/>
                    <a:pt x="13" y="14"/>
                    <a:pt x="13" y="11"/>
                  </a:cubicBezTo>
                  <a:cubicBezTo>
                    <a:pt x="13" y="4"/>
                    <a:pt x="13" y="4"/>
                    <a:pt x="13" y="4"/>
                  </a:cubicBezTo>
                  <a:cubicBezTo>
                    <a:pt x="13" y="2"/>
                    <a:pt x="11" y="0"/>
                    <a:pt x="8" y="0"/>
                  </a:cubicBezTo>
                  <a:cubicBezTo>
                    <a:pt x="5" y="0"/>
                    <a:pt x="5" y="0"/>
                    <a:pt x="5" y="0"/>
                  </a:cubicBezTo>
                  <a:cubicBezTo>
                    <a:pt x="3" y="0"/>
                    <a:pt x="0" y="2"/>
                    <a:pt x="0" y="4"/>
                  </a:cubicBezTo>
                  <a:lnTo>
                    <a:pt x="0" y="11"/>
                  </a:lnTo>
                  <a:close/>
                </a:path>
              </a:pathLst>
            </a:custGeom>
            <a:solidFill>
              <a:srgbClr val="6E5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9" name="Oval 338"/>
            <p:cNvSpPr>
              <a:spLocks noChangeArrowheads="1"/>
            </p:cNvSpPr>
            <p:nvPr/>
          </p:nvSpPr>
          <p:spPr bwMode="auto">
            <a:xfrm>
              <a:off x="2622550" y="3141663"/>
              <a:ext cx="22225"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0" name="Freeform 339"/>
            <p:cNvSpPr>
              <a:spLocks/>
            </p:cNvSpPr>
            <p:nvPr/>
          </p:nvSpPr>
          <p:spPr bwMode="auto">
            <a:xfrm>
              <a:off x="2509838" y="3084513"/>
              <a:ext cx="63500" cy="84138"/>
            </a:xfrm>
            <a:custGeom>
              <a:avLst/>
              <a:gdLst>
                <a:gd name="T0" fmla="*/ 0 w 17"/>
                <a:gd name="T1" fmla="*/ 16 h 22"/>
                <a:gd name="T2" fmla="*/ 7 w 17"/>
                <a:gd name="T3" fmla="*/ 22 h 22"/>
                <a:gd name="T4" fmla="*/ 11 w 17"/>
                <a:gd name="T5" fmla="*/ 22 h 22"/>
                <a:gd name="T6" fmla="*/ 17 w 17"/>
                <a:gd name="T7" fmla="*/ 16 h 22"/>
                <a:gd name="T8" fmla="*/ 17 w 17"/>
                <a:gd name="T9" fmla="*/ 6 h 22"/>
                <a:gd name="T10" fmla="*/ 11 w 17"/>
                <a:gd name="T11" fmla="*/ 0 h 22"/>
                <a:gd name="T12" fmla="*/ 7 w 17"/>
                <a:gd name="T13" fmla="*/ 0 h 22"/>
                <a:gd name="T14" fmla="*/ 0 w 17"/>
                <a:gd name="T15" fmla="*/ 6 h 22"/>
                <a:gd name="T16" fmla="*/ 0 w 17"/>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0" y="16"/>
                  </a:moveTo>
                  <a:cubicBezTo>
                    <a:pt x="0" y="19"/>
                    <a:pt x="3" y="22"/>
                    <a:pt x="7" y="22"/>
                  </a:cubicBezTo>
                  <a:cubicBezTo>
                    <a:pt x="11" y="22"/>
                    <a:pt x="11" y="22"/>
                    <a:pt x="11" y="22"/>
                  </a:cubicBezTo>
                  <a:cubicBezTo>
                    <a:pt x="14" y="22"/>
                    <a:pt x="17" y="19"/>
                    <a:pt x="17" y="16"/>
                  </a:cubicBezTo>
                  <a:cubicBezTo>
                    <a:pt x="17" y="6"/>
                    <a:pt x="17" y="6"/>
                    <a:pt x="17" y="6"/>
                  </a:cubicBezTo>
                  <a:cubicBezTo>
                    <a:pt x="17" y="3"/>
                    <a:pt x="14" y="0"/>
                    <a:pt x="11" y="0"/>
                  </a:cubicBezTo>
                  <a:cubicBezTo>
                    <a:pt x="7" y="0"/>
                    <a:pt x="7" y="0"/>
                    <a:pt x="7" y="0"/>
                  </a:cubicBezTo>
                  <a:cubicBezTo>
                    <a:pt x="3" y="0"/>
                    <a:pt x="0" y="3"/>
                    <a:pt x="0" y="6"/>
                  </a:cubicBez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1" name="Freeform 340"/>
            <p:cNvSpPr>
              <a:spLocks/>
            </p:cNvSpPr>
            <p:nvPr/>
          </p:nvSpPr>
          <p:spPr bwMode="auto">
            <a:xfrm>
              <a:off x="2520950" y="3097213"/>
              <a:ext cx="46038" cy="58738"/>
            </a:xfrm>
            <a:custGeom>
              <a:avLst/>
              <a:gdLst>
                <a:gd name="T0" fmla="*/ 0 w 12"/>
                <a:gd name="T1" fmla="*/ 11 h 16"/>
                <a:gd name="T2" fmla="*/ 4 w 12"/>
                <a:gd name="T3" fmla="*/ 16 h 16"/>
                <a:gd name="T4" fmla="*/ 7 w 12"/>
                <a:gd name="T5" fmla="*/ 16 h 16"/>
                <a:gd name="T6" fmla="*/ 12 w 12"/>
                <a:gd name="T7" fmla="*/ 11 h 16"/>
                <a:gd name="T8" fmla="*/ 12 w 12"/>
                <a:gd name="T9" fmla="*/ 4 h 16"/>
                <a:gd name="T10" fmla="*/ 7 w 12"/>
                <a:gd name="T11" fmla="*/ 0 h 16"/>
                <a:gd name="T12" fmla="*/ 4 w 12"/>
                <a:gd name="T13" fmla="*/ 0 h 16"/>
                <a:gd name="T14" fmla="*/ 0 w 12"/>
                <a:gd name="T15" fmla="*/ 4 h 16"/>
                <a:gd name="T16" fmla="*/ 0 w 12"/>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6">
                  <a:moveTo>
                    <a:pt x="0" y="11"/>
                  </a:moveTo>
                  <a:cubicBezTo>
                    <a:pt x="0" y="14"/>
                    <a:pt x="2" y="16"/>
                    <a:pt x="4" y="16"/>
                  </a:cubicBezTo>
                  <a:cubicBezTo>
                    <a:pt x="7" y="16"/>
                    <a:pt x="7" y="16"/>
                    <a:pt x="7" y="16"/>
                  </a:cubicBezTo>
                  <a:cubicBezTo>
                    <a:pt x="10" y="16"/>
                    <a:pt x="12" y="14"/>
                    <a:pt x="12" y="11"/>
                  </a:cubicBezTo>
                  <a:cubicBezTo>
                    <a:pt x="12" y="4"/>
                    <a:pt x="12" y="4"/>
                    <a:pt x="12" y="4"/>
                  </a:cubicBezTo>
                  <a:cubicBezTo>
                    <a:pt x="12" y="2"/>
                    <a:pt x="10" y="0"/>
                    <a:pt x="7" y="0"/>
                  </a:cubicBezTo>
                  <a:cubicBezTo>
                    <a:pt x="4" y="0"/>
                    <a:pt x="4" y="0"/>
                    <a:pt x="4" y="0"/>
                  </a:cubicBezTo>
                  <a:cubicBezTo>
                    <a:pt x="2" y="0"/>
                    <a:pt x="0" y="2"/>
                    <a:pt x="0" y="4"/>
                  </a:cubicBezTo>
                  <a:lnTo>
                    <a:pt x="0" y="11"/>
                  </a:lnTo>
                  <a:close/>
                </a:path>
              </a:pathLst>
            </a:custGeom>
            <a:solidFill>
              <a:srgbClr val="6E5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2" name="Oval 341"/>
            <p:cNvSpPr>
              <a:spLocks noChangeArrowheads="1"/>
            </p:cNvSpPr>
            <p:nvPr/>
          </p:nvSpPr>
          <p:spPr bwMode="auto">
            <a:xfrm>
              <a:off x="2520950" y="3141663"/>
              <a:ext cx="19050"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3" name="Freeform 342"/>
            <p:cNvSpPr>
              <a:spLocks/>
            </p:cNvSpPr>
            <p:nvPr/>
          </p:nvSpPr>
          <p:spPr bwMode="auto">
            <a:xfrm>
              <a:off x="2611438" y="3067051"/>
              <a:ext cx="74613" cy="17463"/>
            </a:xfrm>
            <a:custGeom>
              <a:avLst/>
              <a:gdLst>
                <a:gd name="T0" fmla="*/ 0 w 20"/>
                <a:gd name="T1" fmla="*/ 3 h 5"/>
                <a:gd name="T2" fmla="*/ 3 w 20"/>
                <a:gd name="T3" fmla="*/ 5 h 5"/>
                <a:gd name="T4" fmla="*/ 17 w 20"/>
                <a:gd name="T5" fmla="*/ 5 h 5"/>
                <a:gd name="T6" fmla="*/ 20 w 20"/>
                <a:gd name="T7" fmla="*/ 3 h 5"/>
                <a:gd name="T8" fmla="*/ 17 w 20"/>
                <a:gd name="T9" fmla="*/ 0 h 5"/>
                <a:gd name="T10" fmla="*/ 3 w 20"/>
                <a:gd name="T11" fmla="*/ 0 h 5"/>
                <a:gd name="T12" fmla="*/ 0 w 20"/>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20" h="5">
                  <a:moveTo>
                    <a:pt x="0" y="3"/>
                  </a:moveTo>
                  <a:cubicBezTo>
                    <a:pt x="0" y="4"/>
                    <a:pt x="1" y="5"/>
                    <a:pt x="3" y="5"/>
                  </a:cubicBezTo>
                  <a:cubicBezTo>
                    <a:pt x="17" y="5"/>
                    <a:pt x="17" y="5"/>
                    <a:pt x="17" y="5"/>
                  </a:cubicBezTo>
                  <a:cubicBezTo>
                    <a:pt x="19" y="5"/>
                    <a:pt x="20" y="4"/>
                    <a:pt x="20" y="3"/>
                  </a:cubicBezTo>
                  <a:cubicBezTo>
                    <a:pt x="20" y="1"/>
                    <a:pt x="19" y="0"/>
                    <a:pt x="17" y="0"/>
                  </a:cubicBezTo>
                  <a:cubicBezTo>
                    <a:pt x="3" y="0"/>
                    <a:pt x="3" y="0"/>
                    <a:pt x="3" y="0"/>
                  </a:cubicBezTo>
                  <a:cubicBezTo>
                    <a:pt x="1" y="0"/>
                    <a:pt x="0" y="1"/>
                    <a:pt x="0" y="3"/>
                  </a:cubicBezTo>
                  <a:close/>
                </a:path>
              </a:pathLst>
            </a:custGeom>
            <a:solidFill>
              <a:srgbClr val="414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4" name="Freeform 343"/>
            <p:cNvSpPr>
              <a:spLocks/>
            </p:cNvSpPr>
            <p:nvPr/>
          </p:nvSpPr>
          <p:spPr bwMode="auto">
            <a:xfrm>
              <a:off x="2506663" y="3067051"/>
              <a:ext cx="74613" cy="17463"/>
            </a:xfrm>
            <a:custGeom>
              <a:avLst/>
              <a:gdLst>
                <a:gd name="T0" fmla="*/ 0 w 20"/>
                <a:gd name="T1" fmla="*/ 3 h 5"/>
                <a:gd name="T2" fmla="*/ 3 w 20"/>
                <a:gd name="T3" fmla="*/ 5 h 5"/>
                <a:gd name="T4" fmla="*/ 18 w 20"/>
                <a:gd name="T5" fmla="*/ 5 h 5"/>
                <a:gd name="T6" fmla="*/ 20 w 20"/>
                <a:gd name="T7" fmla="*/ 3 h 5"/>
                <a:gd name="T8" fmla="*/ 18 w 20"/>
                <a:gd name="T9" fmla="*/ 0 h 5"/>
                <a:gd name="T10" fmla="*/ 3 w 20"/>
                <a:gd name="T11" fmla="*/ 0 h 5"/>
                <a:gd name="T12" fmla="*/ 0 w 20"/>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20" h="5">
                  <a:moveTo>
                    <a:pt x="0" y="3"/>
                  </a:moveTo>
                  <a:cubicBezTo>
                    <a:pt x="0" y="4"/>
                    <a:pt x="2" y="5"/>
                    <a:pt x="3" y="5"/>
                  </a:cubicBezTo>
                  <a:cubicBezTo>
                    <a:pt x="18" y="5"/>
                    <a:pt x="18" y="5"/>
                    <a:pt x="18" y="5"/>
                  </a:cubicBezTo>
                  <a:cubicBezTo>
                    <a:pt x="19" y="5"/>
                    <a:pt x="20" y="4"/>
                    <a:pt x="20" y="3"/>
                  </a:cubicBezTo>
                  <a:cubicBezTo>
                    <a:pt x="20" y="1"/>
                    <a:pt x="19" y="0"/>
                    <a:pt x="18" y="0"/>
                  </a:cubicBezTo>
                  <a:cubicBezTo>
                    <a:pt x="3" y="0"/>
                    <a:pt x="3" y="0"/>
                    <a:pt x="3" y="0"/>
                  </a:cubicBezTo>
                  <a:cubicBezTo>
                    <a:pt x="2" y="0"/>
                    <a:pt x="0" y="1"/>
                    <a:pt x="0" y="3"/>
                  </a:cubicBezTo>
                  <a:close/>
                </a:path>
              </a:pathLst>
            </a:custGeom>
            <a:solidFill>
              <a:srgbClr val="414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5" name="Freeform 344"/>
            <p:cNvSpPr>
              <a:spLocks/>
            </p:cNvSpPr>
            <p:nvPr/>
          </p:nvSpPr>
          <p:spPr bwMode="auto">
            <a:xfrm>
              <a:off x="2446338" y="2900363"/>
              <a:ext cx="354013" cy="241300"/>
            </a:xfrm>
            <a:custGeom>
              <a:avLst/>
              <a:gdLst>
                <a:gd name="T0" fmla="*/ 7 w 94"/>
                <a:gd name="T1" fmla="*/ 0 h 64"/>
                <a:gd name="T2" fmla="*/ 83 w 94"/>
                <a:gd name="T3" fmla="*/ 0 h 64"/>
                <a:gd name="T4" fmla="*/ 91 w 94"/>
                <a:gd name="T5" fmla="*/ 8 h 64"/>
                <a:gd name="T6" fmla="*/ 91 w 94"/>
                <a:gd name="T7" fmla="*/ 17 h 64"/>
                <a:gd name="T8" fmla="*/ 94 w 94"/>
                <a:gd name="T9" fmla="*/ 21 h 64"/>
                <a:gd name="T10" fmla="*/ 94 w 94"/>
                <a:gd name="T11" fmla="*/ 61 h 64"/>
                <a:gd name="T12" fmla="*/ 89 w 94"/>
                <a:gd name="T13" fmla="*/ 64 h 64"/>
                <a:gd name="T14" fmla="*/ 87 w 94"/>
                <a:gd name="T15" fmla="*/ 64 h 64"/>
                <a:gd name="T16" fmla="*/ 87 w 94"/>
                <a:gd name="T17" fmla="*/ 33 h 64"/>
                <a:gd name="T18" fmla="*/ 87 w 94"/>
                <a:gd name="T19" fmla="*/ 21 h 64"/>
                <a:gd name="T20" fmla="*/ 84 w 94"/>
                <a:gd name="T21" fmla="*/ 18 h 64"/>
                <a:gd name="T22" fmla="*/ 84 w 94"/>
                <a:gd name="T23" fmla="*/ 17 h 64"/>
                <a:gd name="T24" fmla="*/ 84 w 94"/>
                <a:gd name="T25" fmla="*/ 6 h 64"/>
                <a:gd name="T26" fmla="*/ 0 w 94"/>
                <a:gd name="T27" fmla="*/ 6 h 64"/>
                <a:gd name="T28" fmla="*/ 7 w 94"/>
                <a:gd name="T2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64">
                  <a:moveTo>
                    <a:pt x="7" y="0"/>
                  </a:moveTo>
                  <a:cubicBezTo>
                    <a:pt x="83" y="0"/>
                    <a:pt x="83" y="0"/>
                    <a:pt x="83" y="0"/>
                  </a:cubicBezTo>
                  <a:cubicBezTo>
                    <a:pt x="87" y="0"/>
                    <a:pt x="91" y="4"/>
                    <a:pt x="91" y="8"/>
                  </a:cubicBezTo>
                  <a:cubicBezTo>
                    <a:pt x="91" y="17"/>
                    <a:pt x="91" y="17"/>
                    <a:pt x="91" y="17"/>
                  </a:cubicBezTo>
                  <a:cubicBezTo>
                    <a:pt x="93" y="18"/>
                    <a:pt x="94" y="19"/>
                    <a:pt x="94" y="21"/>
                  </a:cubicBezTo>
                  <a:cubicBezTo>
                    <a:pt x="94" y="61"/>
                    <a:pt x="94" y="61"/>
                    <a:pt x="94" y="61"/>
                  </a:cubicBezTo>
                  <a:cubicBezTo>
                    <a:pt x="94" y="63"/>
                    <a:pt x="91" y="64"/>
                    <a:pt x="89" y="64"/>
                  </a:cubicBezTo>
                  <a:cubicBezTo>
                    <a:pt x="87" y="64"/>
                    <a:pt x="87" y="64"/>
                    <a:pt x="87" y="64"/>
                  </a:cubicBezTo>
                  <a:cubicBezTo>
                    <a:pt x="87" y="33"/>
                    <a:pt x="87" y="33"/>
                    <a:pt x="87" y="33"/>
                  </a:cubicBezTo>
                  <a:cubicBezTo>
                    <a:pt x="87" y="21"/>
                    <a:pt x="87" y="21"/>
                    <a:pt x="87" y="21"/>
                  </a:cubicBezTo>
                  <a:cubicBezTo>
                    <a:pt x="84" y="18"/>
                    <a:pt x="84" y="18"/>
                    <a:pt x="84" y="18"/>
                  </a:cubicBezTo>
                  <a:cubicBezTo>
                    <a:pt x="84" y="17"/>
                    <a:pt x="84" y="17"/>
                    <a:pt x="84" y="17"/>
                  </a:cubicBezTo>
                  <a:cubicBezTo>
                    <a:pt x="84" y="6"/>
                    <a:pt x="84" y="6"/>
                    <a:pt x="84" y="6"/>
                  </a:cubicBezTo>
                  <a:cubicBezTo>
                    <a:pt x="0" y="6"/>
                    <a:pt x="0" y="6"/>
                    <a:pt x="0" y="6"/>
                  </a:cubicBezTo>
                  <a:cubicBezTo>
                    <a:pt x="1" y="3"/>
                    <a:pt x="3" y="0"/>
                    <a:pt x="7" y="0"/>
                  </a:cubicBezTo>
                  <a:close/>
                </a:path>
              </a:pathLst>
            </a:custGeom>
            <a:solidFill>
              <a:srgbClr val="414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6" name="Oval 345"/>
            <p:cNvSpPr>
              <a:spLocks noChangeArrowheads="1"/>
            </p:cNvSpPr>
            <p:nvPr/>
          </p:nvSpPr>
          <p:spPr bwMode="auto">
            <a:xfrm>
              <a:off x="2698750" y="3097213"/>
              <a:ext cx="101600" cy="96838"/>
            </a:xfrm>
            <a:prstGeom prst="ellipse">
              <a:avLst/>
            </a:pr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7" name="Oval 346"/>
            <p:cNvSpPr>
              <a:spLocks noChangeArrowheads="1"/>
            </p:cNvSpPr>
            <p:nvPr/>
          </p:nvSpPr>
          <p:spPr bwMode="auto">
            <a:xfrm>
              <a:off x="2724150" y="3119438"/>
              <a:ext cx="49213" cy="49213"/>
            </a:xfrm>
            <a:prstGeom prst="ellipse">
              <a:avLst/>
            </a:pr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8" name="Freeform 347"/>
            <p:cNvSpPr>
              <a:spLocks/>
            </p:cNvSpPr>
            <p:nvPr/>
          </p:nvSpPr>
          <p:spPr bwMode="auto">
            <a:xfrm>
              <a:off x="2536825" y="3287713"/>
              <a:ext cx="90488" cy="41275"/>
            </a:xfrm>
            <a:custGeom>
              <a:avLst/>
              <a:gdLst>
                <a:gd name="T0" fmla="*/ 24 w 24"/>
                <a:gd name="T1" fmla="*/ 0 h 11"/>
                <a:gd name="T2" fmla="*/ 0 w 24"/>
                <a:gd name="T3" fmla="*/ 0 h 11"/>
                <a:gd name="T4" fmla="*/ 12 w 24"/>
                <a:gd name="T5" fmla="*/ 11 h 11"/>
                <a:gd name="T6" fmla="*/ 24 w 24"/>
                <a:gd name="T7" fmla="*/ 0 h 11"/>
              </a:gdLst>
              <a:ahLst/>
              <a:cxnLst>
                <a:cxn ang="0">
                  <a:pos x="T0" y="T1"/>
                </a:cxn>
                <a:cxn ang="0">
                  <a:pos x="T2" y="T3"/>
                </a:cxn>
                <a:cxn ang="0">
                  <a:pos x="T4" y="T5"/>
                </a:cxn>
                <a:cxn ang="0">
                  <a:pos x="T6" y="T7"/>
                </a:cxn>
              </a:cxnLst>
              <a:rect l="0" t="0" r="r" b="b"/>
              <a:pathLst>
                <a:path w="24" h="11">
                  <a:moveTo>
                    <a:pt x="24" y="0"/>
                  </a:moveTo>
                  <a:cubicBezTo>
                    <a:pt x="0" y="0"/>
                    <a:pt x="0" y="0"/>
                    <a:pt x="0" y="0"/>
                  </a:cubicBezTo>
                  <a:cubicBezTo>
                    <a:pt x="0" y="0"/>
                    <a:pt x="0" y="11"/>
                    <a:pt x="12" y="11"/>
                  </a:cubicBezTo>
                  <a:cubicBezTo>
                    <a:pt x="23" y="11"/>
                    <a:pt x="24" y="0"/>
                    <a:pt x="24" y="0"/>
                  </a:cubicBezTo>
                  <a:close/>
                </a:path>
              </a:pathLst>
            </a:cu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9" name="Freeform 348"/>
            <p:cNvSpPr>
              <a:spLocks/>
            </p:cNvSpPr>
            <p:nvPr/>
          </p:nvSpPr>
          <p:spPr bwMode="auto">
            <a:xfrm>
              <a:off x="2559050" y="3171826"/>
              <a:ext cx="38100" cy="85725"/>
            </a:xfrm>
            <a:custGeom>
              <a:avLst/>
              <a:gdLst>
                <a:gd name="T0" fmla="*/ 0 w 10"/>
                <a:gd name="T1" fmla="*/ 19 h 23"/>
                <a:gd name="T2" fmla="*/ 5 w 10"/>
                <a:gd name="T3" fmla="*/ 23 h 23"/>
                <a:gd name="T4" fmla="*/ 10 w 10"/>
                <a:gd name="T5" fmla="*/ 19 h 23"/>
                <a:gd name="T6" fmla="*/ 10 w 10"/>
                <a:gd name="T7" fmla="*/ 5 h 23"/>
                <a:gd name="T8" fmla="*/ 5 w 10"/>
                <a:gd name="T9" fmla="*/ 0 h 23"/>
                <a:gd name="T10" fmla="*/ 0 w 10"/>
                <a:gd name="T11" fmla="*/ 5 h 23"/>
                <a:gd name="T12" fmla="*/ 0 w 10"/>
                <a:gd name="T13" fmla="*/ 19 h 23"/>
              </a:gdLst>
              <a:ahLst/>
              <a:cxnLst>
                <a:cxn ang="0">
                  <a:pos x="T0" y="T1"/>
                </a:cxn>
                <a:cxn ang="0">
                  <a:pos x="T2" y="T3"/>
                </a:cxn>
                <a:cxn ang="0">
                  <a:pos x="T4" y="T5"/>
                </a:cxn>
                <a:cxn ang="0">
                  <a:pos x="T6" y="T7"/>
                </a:cxn>
                <a:cxn ang="0">
                  <a:pos x="T8" y="T9"/>
                </a:cxn>
                <a:cxn ang="0">
                  <a:pos x="T10" y="T11"/>
                </a:cxn>
                <a:cxn ang="0">
                  <a:pos x="T12" y="T13"/>
                </a:cxn>
              </a:cxnLst>
              <a:rect l="0" t="0" r="r" b="b"/>
              <a:pathLst>
                <a:path w="10" h="23">
                  <a:moveTo>
                    <a:pt x="0" y="19"/>
                  </a:moveTo>
                  <a:cubicBezTo>
                    <a:pt x="0" y="21"/>
                    <a:pt x="2" y="23"/>
                    <a:pt x="5" y="23"/>
                  </a:cubicBezTo>
                  <a:cubicBezTo>
                    <a:pt x="7" y="23"/>
                    <a:pt x="10" y="21"/>
                    <a:pt x="10" y="19"/>
                  </a:cubicBezTo>
                  <a:cubicBezTo>
                    <a:pt x="10" y="5"/>
                    <a:pt x="10" y="5"/>
                    <a:pt x="10" y="5"/>
                  </a:cubicBezTo>
                  <a:cubicBezTo>
                    <a:pt x="10" y="2"/>
                    <a:pt x="7" y="0"/>
                    <a:pt x="5" y="0"/>
                  </a:cubicBezTo>
                  <a:cubicBezTo>
                    <a:pt x="2" y="0"/>
                    <a:pt x="0" y="2"/>
                    <a:pt x="0" y="5"/>
                  </a:cubicBezTo>
                  <a:lnTo>
                    <a:pt x="0" y="19"/>
                  </a:lnTo>
                  <a:close/>
                </a:path>
              </a:pathLst>
            </a:cu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0" name="Oval 349"/>
            <p:cNvSpPr>
              <a:spLocks noChangeArrowheads="1"/>
            </p:cNvSpPr>
            <p:nvPr/>
          </p:nvSpPr>
          <p:spPr bwMode="auto">
            <a:xfrm>
              <a:off x="4837113" y="842963"/>
              <a:ext cx="560388" cy="5572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1" name="Freeform 350"/>
            <p:cNvSpPr>
              <a:spLocks/>
            </p:cNvSpPr>
            <p:nvPr/>
          </p:nvSpPr>
          <p:spPr bwMode="auto">
            <a:xfrm>
              <a:off x="5084763" y="1320801"/>
              <a:ext cx="74613" cy="95250"/>
            </a:xfrm>
            <a:custGeom>
              <a:avLst/>
              <a:gdLst>
                <a:gd name="T0" fmla="*/ 20 w 20"/>
                <a:gd name="T1" fmla="*/ 19 h 25"/>
                <a:gd name="T2" fmla="*/ 14 w 20"/>
                <a:gd name="T3" fmla="*/ 25 h 25"/>
                <a:gd name="T4" fmla="*/ 6 w 20"/>
                <a:gd name="T5" fmla="*/ 25 h 25"/>
                <a:gd name="T6" fmla="*/ 0 w 20"/>
                <a:gd name="T7" fmla="*/ 19 h 25"/>
                <a:gd name="T8" fmla="*/ 0 w 20"/>
                <a:gd name="T9" fmla="*/ 6 h 25"/>
                <a:gd name="T10" fmla="*/ 6 w 20"/>
                <a:gd name="T11" fmla="*/ 0 h 25"/>
                <a:gd name="T12" fmla="*/ 14 w 20"/>
                <a:gd name="T13" fmla="*/ 0 h 25"/>
                <a:gd name="T14" fmla="*/ 20 w 20"/>
                <a:gd name="T15" fmla="*/ 6 h 25"/>
                <a:gd name="T16" fmla="*/ 20 w 20"/>
                <a:gd name="T1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5">
                  <a:moveTo>
                    <a:pt x="20" y="19"/>
                  </a:moveTo>
                  <a:cubicBezTo>
                    <a:pt x="20" y="22"/>
                    <a:pt x="17" y="25"/>
                    <a:pt x="14" y="25"/>
                  </a:cubicBezTo>
                  <a:cubicBezTo>
                    <a:pt x="6" y="25"/>
                    <a:pt x="6" y="25"/>
                    <a:pt x="6" y="25"/>
                  </a:cubicBezTo>
                  <a:cubicBezTo>
                    <a:pt x="3" y="25"/>
                    <a:pt x="0" y="22"/>
                    <a:pt x="0" y="19"/>
                  </a:cubicBezTo>
                  <a:cubicBezTo>
                    <a:pt x="0" y="6"/>
                    <a:pt x="0" y="6"/>
                    <a:pt x="0" y="6"/>
                  </a:cubicBezTo>
                  <a:cubicBezTo>
                    <a:pt x="0" y="2"/>
                    <a:pt x="3" y="0"/>
                    <a:pt x="6" y="0"/>
                  </a:cubicBezTo>
                  <a:cubicBezTo>
                    <a:pt x="14" y="0"/>
                    <a:pt x="14" y="0"/>
                    <a:pt x="14" y="0"/>
                  </a:cubicBezTo>
                  <a:cubicBezTo>
                    <a:pt x="17" y="0"/>
                    <a:pt x="20" y="2"/>
                    <a:pt x="20" y="6"/>
                  </a:cubicBezTo>
                  <a:lnTo>
                    <a:pt x="20" y="19"/>
                  </a:lnTo>
                  <a:close/>
                </a:path>
              </a:pathLst>
            </a:cu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2" name="Freeform 351"/>
            <p:cNvSpPr>
              <a:spLocks/>
            </p:cNvSpPr>
            <p:nvPr/>
          </p:nvSpPr>
          <p:spPr bwMode="auto">
            <a:xfrm>
              <a:off x="5005388" y="1016001"/>
              <a:ext cx="225425" cy="350838"/>
            </a:xfrm>
            <a:custGeom>
              <a:avLst/>
              <a:gdLst>
                <a:gd name="T0" fmla="*/ 0 w 60"/>
                <a:gd name="T1" fmla="*/ 72 h 93"/>
                <a:gd name="T2" fmla="*/ 21 w 60"/>
                <a:gd name="T3" fmla="*/ 93 h 93"/>
                <a:gd name="T4" fmla="*/ 39 w 60"/>
                <a:gd name="T5" fmla="*/ 93 h 93"/>
                <a:gd name="T6" fmla="*/ 60 w 60"/>
                <a:gd name="T7" fmla="*/ 72 h 93"/>
                <a:gd name="T8" fmla="*/ 60 w 60"/>
                <a:gd name="T9" fmla="*/ 20 h 93"/>
                <a:gd name="T10" fmla="*/ 39 w 60"/>
                <a:gd name="T11" fmla="*/ 0 h 93"/>
                <a:gd name="T12" fmla="*/ 21 w 60"/>
                <a:gd name="T13" fmla="*/ 0 h 93"/>
                <a:gd name="T14" fmla="*/ 0 w 60"/>
                <a:gd name="T15" fmla="*/ 20 h 93"/>
                <a:gd name="T16" fmla="*/ 0 w 60"/>
                <a:gd name="T17" fmla="*/ 7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93">
                  <a:moveTo>
                    <a:pt x="0" y="72"/>
                  </a:moveTo>
                  <a:cubicBezTo>
                    <a:pt x="0" y="84"/>
                    <a:pt x="9" y="93"/>
                    <a:pt x="21" y="93"/>
                  </a:cubicBezTo>
                  <a:cubicBezTo>
                    <a:pt x="39" y="93"/>
                    <a:pt x="39" y="93"/>
                    <a:pt x="39" y="93"/>
                  </a:cubicBezTo>
                  <a:cubicBezTo>
                    <a:pt x="51" y="93"/>
                    <a:pt x="60" y="84"/>
                    <a:pt x="60" y="72"/>
                  </a:cubicBezTo>
                  <a:cubicBezTo>
                    <a:pt x="60" y="20"/>
                    <a:pt x="60" y="20"/>
                    <a:pt x="60" y="20"/>
                  </a:cubicBezTo>
                  <a:cubicBezTo>
                    <a:pt x="60" y="9"/>
                    <a:pt x="51" y="0"/>
                    <a:pt x="39" y="0"/>
                  </a:cubicBezTo>
                  <a:cubicBezTo>
                    <a:pt x="21" y="0"/>
                    <a:pt x="21" y="0"/>
                    <a:pt x="21" y="0"/>
                  </a:cubicBezTo>
                  <a:cubicBezTo>
                    <a:pt x="9" y="0"/>
                    <a:pt x="0" y="9"/>
                    <a:pt x="0" y="20"/>
                  </a:cubicBezTo>
                  <a:lnTo>
                    <a:pt x="0" y="72"/>
                  </a:lnTo>
                  <a:close/>
                </a:path>
              </a:pathLst>
            </a:custGeom>
            <a:solidFill>
              <a:srgbClr val="F3B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3" name="Freeform 352"/>
            <p:cNvSpPr>
              <a:spLocks/>
            </p:cNvSpPr>
            <p:nvPr/>
          </p:nvSpPr>
          <p:spPr bwMode="auto">
            <a:xfrm>
              <a:off x="5005388" y="1039813"/>
              <a:ext cx="109538" cy="327025"/>
            </a:xfrm>
            <a:custGeom>
              <a:avLst/>
              <a:gdLst>
                <a:gd name="T0" fmla="*/ 6 w 29"/>
                <a:gd name="T1" fmla="*/ 66 h 87"/>
                <a:gd name="T2" fmla="*/ 6 w 29"/>
                <a:gd name="T3" fmla="*/ 0 h 87"/>
                <a:gd name="T4" fmla="*/ 0 w 29"/>
                <a:gd name="T5" fmla="*/ 14 h 87"/>
                <a:gd name="T6" fmla="*/ 0 w 29"/>
                <a:gd name="T7" fmla="*/ 66 h 87"/>
                <a:gd name="T8" fmla="*/ 21 w 29"/>
                <a:gd name="T9" fmla="*/ 87 h 87"/>
                <a:gd name="T10" fmla="*/ 29 w 29"/>
                <a:gd name="T11" fmla="*/ 87 h 87"/>
                <a:gd name="T12" fmla="*/ 6 w 29"/>
                <a:gd name="T13" fmla="*/ 66 h 87"/>
              </a:gdLst>
              <a:ahLst/>
              <a:cxnLst>
                <a:cxn ang="0">
                  <a:pos x="T0" y="T1"/>
                </a:cxn>
                <a:cxn ang="0">
                  <a:pos x="T2" y="T3"/>
                </a:cxn>
                <a:cxn ang="0">
                  <a:pos x="T4" y="T5"/>
                </a:cxn>
                <a:cxn ang="0">
                  <a:pos x="T6" y="T7"/>
                </a:cxn>
                <a:cxn ang="0">
                  <a:pos x="T8" y="T9"/>
                </a:cxn>
                <a:cxn ang="0">
                  <a:pos x="T10" y="T11"/>
                </a:cxn>
                <a:cxn ang="0">
                  <a:pos x="T12" y="T13"/>
                </a:cxn>
              </a:cxnLst>
              <a:rect l="0" t="0" r="r" b="b"/>
              <a:pathLst>
                <a:path w="29" h="87">
                  <a:moveTo>
                    <a:pt x="6" y="66"/>
                  </a:moveTo>
                  <a:cubicBezTo>
                    <a:pt x="6" y="0"/>
                    <a:pt x="6" y="0"/>
                    <a:pt x="6" y="0"/>
                  </a:cubicBezTo>
                  <a:cubicBezTo>
                    <a:pt x="2" y="3"/>
                    <a:pt x="0" y="9"/>
                    <a:pt x="0" y="14"/>
                  </a:cubicBezTo>
                  <a:cubicBezTo>
                    <a:pt x="0" y="66"/>
                    <a:pt x="0" y="66"/>
                    <a:pt x="0" y="66"/>
                  </a:cubicBezTo>
                  <a:cubicBezTo>
                    <a:pt x="0" y="78"/>
                    <a:pt x="9" y="87"/>
                    <a:pt x="21" y="87"/>
                  </a:cubicBezTo>
                  <a:cubicBezTo>
                    <a:pt x="29" y="87"/>
                    <a:pt x="29" y="87"/>
                    <a:pt x="29" y="87"/>
                  </a:cubicBezTo>
                  <a:cubicBezTo>
                    <a:pt x="6" y="87"/>
                    <a:pt x="6" y="66"/>
                    <a:pt x="6" y="66"/>
                  </a:cubicBezTo>
                  <a:close/>
                </a:path>
              </a:pathLst>
            </a:cu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4" name="Freeform 353"/>
            <p:cNvSpPr>
              <a:spLocks/>
            </p:cNvSpPr>
            <p:nvPr/>
          </p:nvSpPr>
          <p:spPr bwMode="auto">
            <a:xfrm>
              <a:off x="5070475" y="1125538"/>
              <a:ext cx="55563" cy="71438"/>
            </a:xfrm>
            <a:custGeom>
              <a:avLst/>
              <a:gdLst>
                <a:gd name="T0" fmla="*/ 15 w 15"/>
                <a:gd name="T1" fmla="*/ 14 h 19"/>
                <a:gd name="T2" fmla="*/ 9 w 15"/>
                <a:gd name="T3" fmla="*/ 19 h 19"/>
                <a:gd name="T4" fmla="*/ 6 w 15"/>
                <a:gd name="T5" fmla="*/ 19 h 19"/>
                <a:gd name="T6" fmla="*/ 0 w 15"/>
                <a:gd name="T7" fmla="*/ 14 h 19"/>
                <a:gd name="T8" fmla="*/ 0 w 15"/>
                <a:gd name="T9" fmla="*/ 6 h 19"/>
                <a:gd name="T10" fmla="*/ 6 w 15"/>
                <a:gd name="T11" fmla="*/ 0 h 19"/>
                <a:gd name="T12" fmla="*/ 9 w 15"/>
                <a:gd name="T13" fmla="*/ 0 h 19"/>
                <a:gd name="T14" fmla="*/ 15 w 15"/>
                <a:gd name="T15" fmla="*/ 6 h 19"/>
                <a:gd name="T16" fmla="*/ 15 w 15"/>
                <a:gd name="T17"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9">
                  <a:moveTo>
                    <a:pt x="15" y="14"/>
                  </a:moveTo>
                  <a:cubicBezTo>
                    <a:pt x="15" y="17"/>
                    <a:pt x="12" y="19"/>
                    <a:pt x="9" y="19"/>
                  </a:cubicBezTo>
                  <a:cubicBezTo>
                    <a:pt x="6" y="19"/>
                    <a:pt x="6" y="19"/>
                    <a:pt x="6" y="19"/>
                  </a:cubicBezTo>
                  <a:cubicBezTo>
                    <a:pt x="3" y="19"/>
                    <a:pt x="0" y="17"/>
                    <a:pt x="0" y="14"/>
                  </a:cubicBezTo>
                  <a:cubicBezTo>
                    <a:pt x="0" y="6"/>
                    <a:pt x="0" y="6"/>
                    <a:pt x="0" y="6"/>
                  </a:cubicBezTo>
                  <a:cubicBezTo>
                    <a:pt x="0" y="3"/>
                    <a:pt x="3" y="0"/>
                    <a:pt x="6" y="0"/>
                  </a:cubicBezTo>
                  <a:cubicBezTo>
                    <a:pt x="9" y="0"/>
                    <a:pt x="9" y="0"/>
                    <a:pt x="9" y="0"/>
                  </a:cubicBezTo>
                  <a:cubicBezTo>
                    <a:pt x="12" y="0"/>
                    <a:pt x="15" y="3"/>
                    <a:pt x="15" y="6"/>
                  </a:cubicBezTo>
                  <a:lnTo>
                    <a:pt x="15"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5" name="Freeform 354"/>
            <p:cNvSpPr>
              <a:spLocks/>
            </p:cNvSpPr>
            <p:nvPr/>
          </p:nvSpPr>
          <p:spPr bwMode="auto">
            <a:xfrm>
              <a:off x="5076825" y="1136651"/>
              <a:ext cx="41275" cy="52388"/>
            </a:xfrm>
            <a:custGeom>
              <a:avLst/>
              <a:gdLst>
                <a:gd name="T0" fmla="*/ 11 w 11"/>
                <a:gd name="T1" fmla="*/ 10 h 14"/>
                <a:gd name="T2" fmla="*/ 7 w 11"/>
                <a:gd name="T3" fmla="*/ 14 h 14"/>
                <a:gd name="T4" fmla="*/ 4 w 11"/>
                <a:gd name="T5" fmla="*/ 14 h 14"/>
                <a:gd name="T6" fmla="*/ 0 w 11"/>
                <a:gd name="T7" fmla="*/ 10 h 14"/>
                <a:gd name="T8" fmla="*/ 0 w 11"/>
                <a:gd name="T9" fmla="*/ 4 h 14"/>
                <a:gd name="T10" fmla="*/ 4 w 11"/>
                <a:gd name="T11" fmla="*/ 0 h 14"/>
                <a:gd name="T12" fmla="*/ 7 w 11"/>
                <a:gd name="T13" fmla="*/ 0 h 14"/>
                <a:gd name="T14" fmla="*/ 11 w 11"/>
                <a:gd name="T15" fmla="*/ 4 h 14"/>
                <a:gd name="T16" fmla="*/ 11 w 11"/>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4">
                  <a:moveTo>
                    <a:pt x="11" y="10"/>
                  </a:moveTo>
                  <a:cubicBezTo>
                    <a:pt x="11" y="12"/>
                    <a:pt x="9" y="14"/>
                    <a:pt x="7" y="14"/>
                  </a:cubicBezTo>
                  <a:cubicBezTo>
                    <a:pt x="4" y="14"/>
                    <a:pt x="4" y="14"/>
                    <a:pt x="4" y="14"/>
                  </a:cubicBezTo>
                  <a:cubicBezTo>
                    <a:pt x="2" y="14"/>
                    <a:pt x="0" y="12"/>
                    <a:pt x="0" y="10"/>
                  </a:cubicBezTo>
                  <a:cubicBezTo>
                    <a:pt x="0" y="4"/>
                    <a:pt x="0" y="4"/>
                    <a:pt x="0" y="4"/>
                  </a:cubicBezTo>
                  <a:cubicBezTo>
                    <a:pt x="0" y="2"/>
                    <a:pt x="2" y="0"/>
                    <a:pt x="4" y="0"/>
                  </a:cubicBezTo>
                  <a:cubicBezTo>
                    <a:pt x="7" y="0"/>
                    <a:pt x="7" y="0"/>
                    <a:pt x="7" y="0"/>
                  </a:cubicBezTo>
                  <a:cubicBezTo>
                    <a:pt x="9" y="0"/>
                    <a:pt x="11" y="2"/>
                    <a:pt x="11" y="4"/>
                  </a:cubicBezTo>
                  <a:lnTo>
                    <a:pt x="11" y="10"/>
                  </a:lnTo>
                  <a:close/>
                </a:path>
              </a:pathLst>
            </a:custGeom>
            <a:solidFill>
              <a:srgbClr val="6E5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6" name="Oval 355"/>
            <p:cNvSpPr>
              <a:spLocks noChangeArrowheads="1"/>
            </p:cNvSpPr>
            <p:nvPr/>
          </p:nvSpPr>
          <p:spPr bwMode="auto">
            <a:xfrm>
              <a:off x="5100638" y="1174751"/>
              <a:ext cx="17463"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7" name="Freeform 356"/>
            <p:cNvSpPr>
              <a:spLocks/>
            </p:cNvSpPr>
            <p:nvPr/>
          </p:nvSpPr>
          <p:spPr bwMode="auto">
            <a:xfrm>
              <a:off x="5159375" y="1125538"/>
              <a:ext cx="53975" cy="71438"/>
            </a:xfrm>
            <a:custGeom>
              <a:avLst/>
              <a:gdLst>
                <a:gd name="T0" fmla="*/ 14 w 14"/>
                <a:gd name="T1" fmla="*/ 14 h 19"/>
                <a:gd name="T2" fmla="*/ 9 w 14"/>
                <a:gd name="T3" fmla="*/ 19 h 19"/>
                <a:gd name="T4" fmla="*/ 6 w 14"/>
                <a:gd name="T5" fmla="*/ 19 h 19"/>
                <a:gd name="T6" fmla="*/ 0 w 14"/>
                <a:gd name="T7" fmla="*/ 14 h 19"/>
                <a:gd name="T8" fmla="*/ 0 w 14"/>
                <a:gd name="T9" fmla="*/ 6 h 19"/>
                <a:gd name="T10" fmla="*/ 6 w 14"/>
                <a:gd name="T11" fmla="*/ 0 h 19"/>
                <a:gd name="T12" fmla="*/ 9 w 14"/>
                <a:gd name="T13" fmla="*/ 0 h 19"/>
                <a:gd name="T14" fmla="*/ 14 w 14"/>
                <a:gd name="T15" fmla="*/ 6 h 19"/>
                <a:gd name="T16" fmla="*/ 14 w 14"/>
                <a:gd name="T17"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9">
                  <a:moveTo>
                    <a:pt x="14" y="14"/>
                  </a:moveTo>
                  <a:cubicBezTo>
                    <a:pt x="14" y="17"/>
                    <a:pt x="12" y="19"/>
                    <a:pt x="9" y="19"/>
                  </a:cubicBezTo>
                  <a:cubicBezTo>
                    <a:pt x="6" y="19"/>
                    <a:pt x="6" y="19"/>
                    <a:pt x="6" y="19"/>
                  </a:cubicBezTo>
                  <a:cubicBezTo>
                    <a:pt x="3" y="19"/>
                    <a:pt x="0" y="17"/>
                    <a:pt x="0" y="14"/>
                  </a:cubicBezTo>
                  <a:cubicBezTo>
                    <a:pt x="0" y="6"/>
                    <a:pt x="0" y="6"/>
                    <a:pt x="0" y="6"/>
                  </a:cubicBezTo>
                  <a:cubicBezTo>
                    <a:pt x="0" y="3"/>
                    <a:pt x="3" y="0"/>
                    <a:pt x="6" y="0"/>
                  </a:cubicBezTo>
                  <a:cubicBezTo>
                    <a:pt x="9" y="0"/>
                    <a:pt x="9" y="0"/>
                    <a:pt x="9" y="0"/>
                  </a:cubicBezTo>
                  <a:cubicBezTo>
                    <a:pt x="12" y="0"/>
                    <a:pt x="14" y="3"/>
                    <a:pt x="14" y="6"/>
                  </a:cubicBezTo>
                  <a:lnTo>
                    <a:pt x="1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8" name="Freeform 357"/>
            <p:cNvSpPr>
              <a:spLocks/>
            </p:cNvSpPr>
            <p:nvPr/>
          </p:nvSpPr>
          <p:spPr bwMode="auto">
            <a:xfrm>
              <a:off x="5167313" y="1136651"/>
              <a:ext cx="38100" cy="52388"/>
            </a:xfrm>
            <a:custGeom>
              <a:avLst/>
              <a:gdLst>
                <a:gd name="T0" fmla="*/ 10 w 10"/>
                <a:gd name="T1" fmla="*/ 10 h 14"/>
                <a:gd name="T2" fmla="*/ 6 w 10"/>
                <a:gd name="T3" fmla="*/ 14 h 14"/>
                <a:gd name="T4" fmla="*/ 4 w 10"/>
                <a:gd name="T5" fmla="*/ 14 h 14"/>
                <a:gd name="T6" fmla="*/ 0 w 10"/>
                <a:gd name="T7" fmla="*/ 10 h 14"/>
                <a:gd name="T8" fmla="*/ 0 w 10"/>
                <a:gd name="T9" fmla="*/ 4 h 14"/>
                <a:gd name="T10" fmla="*/ 4 w 10"/>
                <a:gd name="T11" fmla="*/ 0 h 14"/>
                <a:gd name="T12" fmla="*/ 6 w 10"/>
                <a:gd name="T13" fmla="*/ 0 h 14"/>
                <a:gd name="T14" fmla="*/ 10 w 10"/>
                <a:gd name="T15" fmla="*/ 4 h 14"/>
                <a:gd name="T16" fmla="*/ 10 w 10"/>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10"/>
                  </a:moveTo>
                  <a:cubicBezTo>
                    <a:pt x="10" y="12"/>
                    <a:pt x="9" y="14"/>
                    <a:pt x="6" y="14"/>
                  </a:cubicBezTo>
                  <a:cubicBezTo>
                    <a:pt x="4" y="14"/>
                    <a:pt x="4" y="14"/>
                    <a:pt x="4" y="14"/>
                  </a:cubicBezTo>
                  <a:cubicBezTo>
                    <a:pt x="2" y="14"/>
                    <a:pt x="0" y="12"/>
                    <a:pt x="0" y="10"/>
                  </a:cubicBezTo>
                  <a:cubicBezTo>
                    <a:pt x="0" y="4"/>
                    <a:pt x="0" y="4"/>
                    <a:pt x="0" y="4"/>
                  </a:cubicBezTo>
                  <a:cubicBezTo>
                    <a:pt x="0" y="2"/>
                    <a:pt x="2" y="0"/>
                    <a:pt x="4" y="0"/>
                  </a:cubicBezTo>
                  <a:cubicBezTo>
                    <a:pt x="6" y="0"/>
                    <a:pt x="6" y="0"/>
                    <a:pt x="6" y="0"/>
                  </a:cubicBezTo>
                  <a:cubicBezTo>
                    <a:pt x="9" y="0"/>
                    <a:pt x="10" y="2"/>
                    <a:pt x="10" y="4"/>
                  </a:cubicBezTo>
                  <a:lnTo>
                    <a:pt x="10" y="10"/>
                  </a:lnTo>
                  <a:close/>
                </a:path>
              </a:pathLst>
            </a:custGeom>
            <a:solidFill>
              <a:srgbClr val="6E5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9" name="Oval 358"/>
            <p:cNvSpPr>
              <a:spLocks noChangeArrowheads="1"/>
            </p:cNvSpPr>
            <p:nvPr/>
          </p:nvSpPr>
          <p:spPr bwMode="auto">
            <a:xfrm>
              <a:off x="5189538" y="1174751"/>
              <a:ext cx="15875"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0" name="Freeform 359"/>
            <p:cNvSpPr>
              <a:spLocks/>
            </p:cNvSpPr>
            <p:nvPr/>
          </p:nvSpPr>
          <p:spPr bwMode="auto">
            <a:xfrm>
              <a:off x="5065713" y="1111251"/>
              <a:ext cx="65088" cy="17463"/>
            </a:xfrm>
            <a:custGeom>
              <a:avLst/>
              <a:gdLst>
                <a:gd name="T0" fmla="*/ 17 w 17"/>
                <a:gd name="T1" fmla="*/ 2 h 5"/>
                <a:gd name="T2" fmla="*/ 14 w 17"/>
                <a:gd name="T3" fmla="*/ 5 h 5"/>
                <a:gd name="T4" fmla="*/ 2 w 17"/>
                <a:gd name="T5" fmla="*/ 5 h 5"/>
                <a:gd name="T6" fmla="*/ 0 w 17"/>
                <a:gd name="T7" fmla="*/ 2 h 5"/>
                <a:gd name="T8" fmla="*/ 2 w 17"/>
                <a:gd name="T9" fmla="*/ 0 h 5"/>
                <a:gd name="T10" fmla="*/ 14 w 17"/>
                <a:gd name="T11" fmla="*/ 0 h 5"/>
                <a:gd name="T12" fmla="*/ 17 w 17"/>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17" h="5">
                  <a:moveTo>
                    <a:pt x="17" y="2"/>
                  </a:moveTo>
                  <a:cubicBezTo>
                    <a:pt x="17" y="4"/>
                    <a:pt x="16" y="5"/>
                    <a:pt x="14" y="5"/>
                  </a:cubicBezTo>
                  <a:cubicBezTo>
                    <a:pt x="2" y="5"/>
                    <a:pt x="2" y="5"/>
                    <a:pt x="2" y="5"/>
                  </a:cubicBezTo>
                  <a:cubicBezTo>
                    <a:pt x="1" y="5"/>
                    <a:pt x="0" y="4"/>
                    <a:pt x="0" y="2"/>
                  </a:cubicBezTo>
                  <a:cubicBezTo>
                    <a:pt x="0" y="1"/>
                    <a:pt x="1" y="0"/>
                    <a:pt x="2" y="0"/>
                  </a:cubicBezTo>
                  <a:cubicBezTo>
                    <a:pt x="14" y="0"/>
                    <a:pt x="14" y="0"/>
                    <a:pt x="14" y="0"/>
                  </a:cubicBezTo>
                  <a:cubicBezTo>
                    <a:pt x="16" y="0"/>
                    <a:pt x="17" y="1"/>
                    <a:pt x="17" y="2"/>
                  </a:cubicBez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1" name="Freeform 360"/>
            <p:cNvSpPr>
              <a:spLocks/>
            </p:cNvSpPr>
            <p:nvPr/>
          </p:nvSpPr>
          <p:spPr bwMode="auto">
            <a:xfrm>
              <a:off x="5153025" y="1111251"/>
              <a:ext cx="63500" cy="17463"/>
            </a:xfrm>
            <a:custGeom>
              <a:avLst/>
              <a:gdLst>
                <a:gd name="T0" fmla="*/ 17 w 17"/>
                <a:gd name="T1" fmla="*/ 2 h 5"/>
                <a:gd name="T2" fmla="*/ 15 w 17"/>
                <a:gd name="T3" fmla="*/ 5 h 5"/>
                <a:gd name="T4" fmla="*/ 2 w 17"/>
                <a:gd name="T5" fmla="*/ 5 h 5"/>
                <a:gd name="T6" fmla="*/ 0 w 17"/>
                <a:gd name="T7" fmla="*/ 2 h 5"/>
                <a:gd name="T8" fmla="*/ 2 w 17"/>
                <a:gd name="T9" fmla="*/ 0 h 5"/>
                <a:gd name="T10" fmla="*/ 15 w 17"/>
                <a:gd name="T11" fmla="*/ 0 h 5"/>
                <a:gd name="T12" fmla="*/ 17 w 17"/>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17" h="5">
                  <a:moveTo>
                    <a:pt x="17" y="2"/>
                  </a:moveTo>
                  <a:cubicBezTo>
                    <a:pt x="17" y="4"/>
                    <a:pt x="16" y="5"/>
                    <a:pt x="15" y="5"/>
                  </a:cubicBezTo>
                  <a:cubicBezTo>
                    <a:pt x="2" y="5"/>
                    <a:pt x="2" y="5"/>
                    <a:pt x="2" y="5"/>
                  </a:cubicBezTo>
                  <a:cubicBezTo>
                    <a:pt x="1" y="5"/>
                    <a:pt x="0" y="4"/>
                    <a:pt x="0" y="2"/>
                  </a:cubicBezTo>
                  <a:cubicBezTo>
                    <a:pt x="0" y="1"/>
                    <a:pt x="1" y="0"/>
                    <a:pt x="2" y="0"/>
                  </a:cubicBezTo>
                  <a:cubicBezTo>
                    <a:pt x="15" y="0"/>
                    <a:pt x="15" y="0"/>
                    <a:pt x="15" y="0"/>
                  </a:cubicBezTo>
                  <a:cubicBezTo>
                    <a:pt x="16" y="0"/>
                    <a:pt x="17" y="1"/>
                    <a:pt x="17" y="2"/>
                  </a:cubicBez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2" name="Freeform 361"/>
            <p:cNvSpPr>
              <a:spLocks/>
            </p:cNvSpPr>
            <p:nvPr/>
          </p:nvSpPr>
          <p:spPr bwMode="auto">
            <a:xfrm>
              <a:off x="4957763" y="914401"/>
              <a:ext cx="292100" cy="166688"/>
            </a:xfrm>
            <a:custGeom>
              <a:avLst/>
              <a:gdLst>
                <a:gd name="T0" fmla="*/ 78 w 78"/>
                <a:gd name="T1" fmla="*/ 34 h 44"/>
                <a:gd name="T2" fmla="*/ 71 w 78"/>
                <a:gd name="T3" fmla="*/ 44 h 44"/>
                <a:gd name="T4" fmla="*/ 6 w 78"/>
                <a:gd name="T5" fmla="*/ 44 h 44"/>
                <a:gd name="T6" fmla="*/ 0 w 78"/>
                <a:gd name="T7" fmla="*/ 34 h 44"/>
                <a:gd name="T8" fmla="*/ 0 w 78"/>
                <a:gd name="T9" fmla="*/ 9 h 44"/>
                <a:gd name="T10" fmla="*/ 6 w 78"/>
                <a:gd name="T11" fmla="*/ 0 h 44"/>
                <a:gd name="T12" fmla="*/ 71 w 78"/>
                <a:gd name="T13" fmla="*/ 0 h 44"/>
                <a:gd name="T14" fmla="*/ 78 w 78"/>
                <a:gd name="T15" fmla="*/ 9 h 44"/>
                <a:gd name="T16" fmla="*/ 78 w 78"/>
                <a:gd name="T17"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4">
                  <a:moveTo>
                    <a:pt x="78" y="34"/>
                  </a:moveTo>
                  <a:cubicBezTo>
                    <a:pt x="78" y="40"/>
                    <a:pt x="75" y="44"/>
                    <a:pt x="71" y="44"/>
                  </a:cubicBezTo>
                  <a:cubicBezTo>
                    <a:pt x="6" y="44"/>
                    <a:pt x="6" y="44"/>
                    <a:pt x="6" y="44"/>
                  </a:cubicBezTo>
                  <a:cubicBezTo>
                    <a:pt x="3" y="44"/>
                    <a:pt x="0" y="40"/>
                    <a:pt x="0" y="34"/>
                  </a:cubicBezTo>
                  <a:cubicBezTo>
                    <a:pt x="0" y="9"/>
                    <a:pt x="0" y="9"/>
                    <a:pt x="0" y="9"/>
                  </a:cubicBezTo>
                  <a:cubicBezTo>
                    <a:pt x="0" y="4"/>
                    <a:pt x="3" y="0"/>
                    <a:pt x="6" y="0"/>
                  </a:cubicBezTo>
                  <a:cubicBezTo>
                    <a:pt x="71" y="0"/>
                    <a:pt x="71" y="0"/>
                    <a:pt x="71" y="0"/>
                  </a:cubicBezTo>
                  <a:cubicBezTo>
                    <a:pt x="75" y="0"/>
                    <a:pt x="78" y="4"/>
                    <a:pt x="78" y="9"/>
                  </a:cubicBezTo>
                  <a:lnTo>
                    <a:pt x="78" y="34"/>
                  </a:ln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3" name="Freeform 362"/>
            <p:cNvSpPr>
              <a:spLocks/>
            </p:cNvSpPr>
            <p:nvPr/>
          </p:nvSpPr>
          <p:spPr bwMode="auto">
            <a:xfrm>
              <a:off x="4946650" y="1023938"/>
              <a:ext cx="77788" cy="150813"/>
            </a:xfrm>
            <a:custGeom>
              <a:avLst/>
              <a:gdLst>
                <a:gd name="T0" fmla="*/ 17 w 21"/>
                <a:gd name="T1" fmla="*/ 0 h 40"/>
                <a:gd name="T2" fmla="*/ 21 w 21"/>
                <a:gd name="T3" fmla="*/ 3 h 40"/>
                <a:gd name="T4" fmla="*/ 21 w 21"/>
                <a:gd name="T5" fmla="*/ 37 h 40"/>
                <a:gd name="T6" fmla="*/ 17 w 21"/>
                <a:gd name="T7" fmla="*/ 40 h 40"/>
                <a:gd name="T8" fmla="*/ 5 w 21"/>
                <a:gd name="T9" fmla="*/ 40 h 40"/>
                <a:gd name="T10" fmla="*/ 0 w 21"/>
                <a:gd name="T11" fmla="*/ 37 h 40"/>
                <a:gd name="T12" fmla="*/ 0 w 21"/>
                <a:gd name="T13" fmla="*/ 3 h 40"/>
                <a:gd name="T14" fmla="*/ 5 w 21"/>
                <a:gd name="T15" fmla="*/ 0 h 40"/>
                <a:gd name="T16" fmla="*/ 17 w 21"/>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40">
                  <a:moveTo>
                    <a:pt x="17" y="0"/>
                  </a:moveTo>
                  <a:cubicBezTo>
                    <a:pt x="19" y="0"/>
                    <a:pt x="21" y="1"/>
                    <a:pt x="21" y="3"/>
                  </a:cubicBezTo>
                  <a:cubicBezTo>
                    <a:pt x="21" y="37"/>
                    <a:pt x="21" y="37"/>
                    <a:pt x="21" y="37"/>
                  </a:cubicBezTo>
                  <a:cubicBezTo>
                    <a:pt x="21" y="39"/>
                    <a:pt x="19" y="40"/>
                    <a:pt x="17" y="40"/>
                  </a:cubicBezTo>
                  <a:cubicBezTo>
                    <a:pt x="5" y="40"/>
                    <a:pt x="5" y="40"/>
                    <a:pt x="5" y="40"/>
                  </a:cubicBezTo>
                  <a:cubicBezTo>
                    <a:pt x="2" y="40"/>
                    <a:pt x="0" y="39"/>
                    <a:pt x="0" y="37"/>
                  </a:cubicBezTo>
                  <a:cubicBezTo>
                    <a:pt x="0" y="3"/>
                    <a:pt x="0" y="3"/>
                    <a:pt x="0" y="3"/>
                  </a:cubicBezTo>
                  <a:cubicBezTo>
                    <a:pt x="0" y="1"/>
                    <a:pt x="2" y="0"/>
                    <a:pt x="5" y="0"/>
                  </a:cubicBezTo>
                  <a:lnTo>
                    <a:pt x="17" y="0"/>
                  </a:ln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4" name="Freeform 363"/>
            <p:cNvSpPr>
              <a:spLocks/>
            </p:cNvSpPr>
            <p:nvPr/>
          </p:nvSpPr>
          <p:spPr bwMode="auto">
            <a:xfrm>
              <a:off x="4946650" y="914401"/>
              <a:ext cx="300038" cy="260350"/>
            </a:xfrm>
            <a:custGeom>
              <a:avLst/>
              <a:gdLst>
                <a:gd name="T0" fmla="*/ 74 w 80"/>
                <a:gd name="T1" fmla="*/ 0 h 69"/>
                <a:gd name="T2" fmla="*/ 9 w 80"/>
                <a:gd name="T3" fmla="*/ 0 h 69"/>
                <a:gd name="T4" fmla="*/ 3 w 80"/>
                <a:gd name="T5" fmla="*/ 7 h 69"/>
                <a:gd name="T6" fmla="*/ 3 w 80"/>
                <a:gd name="T7" fmla="*/ 18 h 69"/>
                <a:gd name="T8" fmla="*/ 0 w 80"/>
                <a:gd name="T9" fmla="*/ 22 h 69"/>
                <a:gd name="T10" fmla="*/ 0 w 80"/>
                <a:gd name="T11" fmla="*/ 65 h 69"/>
                <a:gd name="T12" fmla="*/ 5 w 80"/>
                <a:gd name="T13" fmla="*/ 69 h 69"/>
                <a:gd name="T14" fmla="*/ 6 w 80"/>
                <a:gd name="T15" fmla="*/ 69 h 69"/>
                <a:gd name="T16" fmla="*/ 6 w 80"/>
                <a:gd name="T17" fmla="*/ 34 h 69"/>
                <a:gd name="T18" fmla="*/ 6 w 80"/>
                <a:gd name="T19" fmla="*/ 22 h 69"/>
                <a:gd name="T20" fmla="*/ 9 w 80"/>
                <a:gd name="T21" fmla="*/ 18 h 69"/>
                <a:gd name="T22" fmla="*/ 9 w 80"/>
                <a:gd name="T23" fmla="*/ 18 h 69"/>
                <a:gd name="T24" fmla="*/ 9 w 80"/>
                <a:gd name="T25" fmla="*/ 5 h 69"/>
                <a:gd name="T26" fmla="*/ 80 w 80"/>
                <a:gd name="T27" fmla="*/ 5 h 69"/>
                <a:gd name="T28" fmla="*/ 74 w 80"/>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9">
                  <a:moveTo>
                    <a:pt x="74" y="0"/>
                  </a:moveTo>
                  <a:cubicBezTo>
                    <a:pt x="9" y="0"/>
                    <a:pt x="9" y="0"/>
                    <a:pt x="9" y="0"/>
                  </a:cubicBezTo>
                  <a:cubicBezTo>
                    <a:pt x="6" y="0"/>
                    <a:pt x="3" y="3"/>
                    <a:pt x="3" y="7"/>
                  </a:cubicBezTo>
                  <a:cubicBezTo>
                    <a:pt x="3" y="18"/>
                    <a:pt x="3" y="18"/>
                    <a:pt x="3" y="18"/>
                  </a:cubicBezTo>
                  <a:cubicBezTo>
                    <a:pt x="1" y="19"/>
                    <a:pt x="0" y="20"/>
                    <a:pt x="0" y="22"/>
                  </a:cubicBezTo>
                  <a:cubicBezTo>
                    <a:pt x="0" y="65"/>
                    <a:pt x="0" y="65"/>
                    <a:pt x="0" y="65"/>
                  </a:cubicBezTo>
                  <a:cubicBezTo>
                    <a:pt x="0" y="67"/>
                    <a:pt x="2" y="69"/>
                    <a:pt x="5" y="69"/>
                  </a:cubicBezTo>
                  <a:cubicBezTo>
                    <a:pt x="6" y="69"/>
                    <a:pt x="6" y="69"/>
                    <a:pt x="6" y="69"/>
                  </a:cubicBezTo>
                  <a:cubicBezTo>
                    <a:pt x="6" y="34"/>
                    <a:pt x="6" y="34"/>
                    <a:pt x="6" y="34"/>
                  </a:cubicBezTo>
                  <a:cubicBezTo>
                    <a:pt x="6" y="22"/>
                    <a:pt x="6" y="22"/>
                    <a:pt x="6" y="22"/>
                  </a:cubicBezTo>
                  <a:cubicBezTo>
                    <a:pt x="9" y="18"/>
                    <a:pt x="9" y="18"/>
                    <a:pt x="9" y="18"/>
                  </a:cubicBezTo>
                  <a:cubicBezTo>
                    <a:pt x="9" y="18"/>
                    <a:pt x="9" y="18"/>
                    <a:pt x="9" y="18"/>
                  </a:cubicBezTo>
                  <a:cubicBezTo>
                    <a:pt x="9" y="5"/>
                    <a:pt x="9" y="5"/>
                    <a:pt x="9" y="5"/>
                  </a:cubicBezTo>
                  <a:cubicBezTo>
                    <a:pt x="80" y="5"/>
                    <a:pt x="80" y="5"/>
                    <a:pt x="80" y="5"/>
                  </a:cubicBezTo>
                  <a:cubicBezTo>
                    <a:pt x="80" y="2"/>
                    <a:pt x="77" y="0"/>
                    <a:pt x="74" y="0"/>
                  </a:cubicBezTo>
                  <a:close/>
                </a:path>
              </a:pathLst>
            </a:custGeom>
            <a:solidFill>
              <a:srgbClr val="8A6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5" name="Oval 364"/>
            <p:cNvSpPr>
              <a:spLocks noChangeArrowheads="1"/>
            </p:cNvSpPr>
            <p:nvPr/>
          </p:nvSpPr>
          <p:spPr bwMode="auto">
            <a:xfrm>
              <a:off x="4960938" y="1136651"/>
              <a:ext cx="85725" cy="82550"/>
            </a:xfrm>
            <a:prstGeom prst="ellipse">
              <a:avLst/>
            </a:pr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6" name="Oval 365"/>
            <p:cNvSpPr>
              <a:spLocks noChangeArrowheads="1"/>
            </p:cNvSpPr>
            <p:nvPr/>
          </p:nvSpPr>
          <p:spPr bwMode="auto">
            <a:xfrm>
              <a:off x="4983163" y="1155701"/>
              <a:ext cx="41275" cy="41275"/>
            </a:xfrm>
            <a:prstGeom prst="ellipse">
              <a:avLst/>
            </a:pr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7" name="Freeform 366"/>
            <p:cNvSpPr>
              <a:spLocks/>
            </p:cNvSpPr>
            <p:nvPr/>
          </p:nvSpPr>
          <p:spPr bwMode="auto">
            <a:xfrm>
              <a:off x="4983163" y="1204913"/>
              <a:ext cx="263525" cy="165100"/>
            </a:xfrm>
            <a:custGeom>
              <a:avLst/>
              <a:gdLst>
                <a:gd name="T0" fmla="*/ 63 w 70"/>
                <a:gd name="T1" fmla="*/ 1 h 44"/>
                <a:gd name="T2" fmla="*/ 57 w 70"/>
                <a:gd name="T3" fmla="*/ 9 h 44"/>
                <a:gd name="T4" fmla="*/ 57 w 70"/>
                <a:gd name="T5" fmla="*/ 19 h 44"/>
                <a:gd name="T6" fmla="*/ 53 w 70"/>
                <a:gd name="T7" fmla="*/ 18 h 44"/>
                <a:gd name="T8" fmla="*/ 25 w 70"/>
                <a:gd name="T9" fmla="*/ 18 h 44"/>
                <a:gd name="T10" fmla="*/ 18 w 70"/>
                <a:gd name="T11" fmla="*/ 21 h 44"/>
                <a:gd name="T12" fmla="*/ 18 w 70"/>
                <a:gd name="T13" fmla="*/ 10 h 44"/>
                <a:gd name="T14" fmla="*/ 9 w 70"/>
                <a:gd name="T15" fmla="*/ 0 h 44"/>
                <a:gd name="T16" fmla="*/ 0 w 70"/>
                <a:gd name="T17" fmla="*/ 10 h 44"/>
                <a:gd name="T18" fmla="*/ 0 w 70"/>
                <a:gd name="T19" fmla="*/ 34 h 44"/>
                <a:gd name="T20" fmla="*/ 0 w 70"/>
                <a:gd name="T21" fmla="*/ 35 h 44"/>
                <a:gd name="T22" fmla="*/ 0 w 70"/>
                <a:gd name="T23" fmla="*/ 36 h 44"/>
                <a:gd name="T24" fmla="*/ 8 w 70"/>
                <a:gd name="T25" fmla="*/ 44 h 44"/>
                <a:gd name="T26" fmla="*/ 9 w 70"/>
                <a:gd name="T27" fmla="*/ 44 h 44"/>
                <a:gd name="T28" fmla="*/ 9 w 70"/>
                <a:gd name="T29" fmla="*/ 44 h 44"/>
                <a:gd name="T30" fmla="*/ 9 w 70"/>
                <a:gd name="T31" fmla="*/ 44 h 44"/>
                <a:gd name="T32" fmla="*/ 33 w 70"/>
                <a:gd name="T33" fmla="*/ 44 h 44"/>
                <a:gd name="T34" fmla="*/ 37 w 70"/>
                <a:gd name="T35" fmla="*/ 44 h 44"/>
                <a:gd name="T36" fmla="*/ 62 w 70"/>
                <a:gd name="T37" fmla="*/ 44 h 44"/>
                <a:gd name="T38" fmla="*/ 63 w 70"/>
                <a:gd name="T39" fmla="*/ 44 h 44"/>
                <a:gd name="T40" fmla="*/ 63 w 70"/>
                <a:gd name="T41" fmla="*/ 44 h 44"/>
                <a:gd name="T42" fmla="*/ 70 w 70"/>
                <a:gd name="T43" fmla="*/ 36 h 44"/>
                <a:gd name="T44" fmla="*/ 70 w 70"/>
                <a:gd name="T45" fmla="*/ 9 h 44"/>
                <a:gd name="T46" fmla="*/ 63 w 70"/>
                <a:gd name="T47"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44">
                  <a:moveTo>
                    <a:pt x="63" y="1"/>
                  </a:moveTo>
                  <a:cubicBezTo>
                    <a:pt x="60" y="1"/>
                    <a:pt x="57" y="4"/>
                    <a:pt x="57" y="9"/>
                  </a:cubicBezTo>
                  <a:cubicBezTo>
                    <a:pt x="57" y="19"/>
                    <a:pt x="57" y="19"/>
                    <a:pt x="57" y="19"/>
                  </a:cubicBezTo>
                  <a:cubicBezTo>
                    <a:pt x="56" y="18"/>
                    <a:pt x="54" y="18"/>
                    <a:pt x="53" y="18"/>
                  </a:cubicBezTo>
                  <a:cubicBezTo>
                    <a:pt x="25" y="18"/>
                    <a:pt x="25" y="18"/>
                    <a:pt x="25" y="18"/>
                  </a:cubicBezTo>
                  <a:cubicBezTo>
                    <a:pt x="22" y="18"/>
                    <a:pt x="20" y="19"/>
                    <a:pt x="18" y="21"/>
                  </a:cubicBezTo>
                  <a:cubicBezTo>
                    <a:pt x="18" y="10"/>
                    <a:pt x="18" y="10"/>
                    <a:pt x="18" y="10"/>
                  </a:cubicBezTo>
                  <a:cubicBezTo>
                    <a:pt x="18" y="5"/>
                    <a:pt x="14" y="0"/>
                    <a:pt x="9" y="0"/>
                  </a:cubicBezTo>
                  <a:cubicBezTo>
                    <a:pt x="4" y="0"/>
                    <a:pt x="0" y="5"/>
                    <a:pt x="0" y="10"/>
                  </a:cubicBezTo>
                  <a:cubicBezTo>
                    <a:pt x="0" y="34"/>
                    <a:pt x="0" y="34"/>
                    <a:pt x="0" y="34"/>
                  </a:cubicBezTo>
                  <a:cubicBezTo>
                    <a:pt x="0" y="35"/>
                    <a:pt x="0" y="35"/>
                    <a:pt x="0" y="35"/>
                  </a:cubicBezTo>
                  <a:cubicBezTo>
                    <a:pt x="0" y="36"/>
                    <a:pt x="0" y="36"/>
                    <a:pt x="0" y="36"/>
                  </a:cubicBezTo>
                  <a:cubicBezTo>
                    <a:pt x="0" y="40"/>
                    <a:pt x="4" y="44"/>
                    <a:pt x="8" y="44"/>
                  </a:cubicBezTo>
                  <a:cubicBezTo>
                    <a:pt x="9" y="44"/>
                    <a:pt x="9" y="44"/>
                    <a:pt x="9" y="44"/>
                  </a:cubicBezTo>
                  <a:cubicBezTo>
                    <a:pt x="9" y="44"/>
                    <a:pt x="9" y="44"/>
                    <a:pt x="9" y="44"/>
                  </a:cubicBezTo>
                  <a:cubicBezTo>
                    <a:pt x="9" y="44"/>
                    <a:pt x="9" y="44"/>
                    <a:pt x="9" y="44"/>
                  </a:cubicBezTo>
                  <a:cubicBezTo>
                    <a:pt x="33" y="44"/>
                    <a:pt x="33" y="44"/>
                    <a:pt x="33" y="44"/>
                  </a:cubicBezTo>
                  <a:cubicBezTo>
                    <a:pt x="37" y="44"/>
                    <a:pt x="37" y="44"/>
                    <a:pt x="37" y="44"/>
                  </a:cubicBezTo>
                  <a:cubicBezTo>
                    <a:pt x="62" y="44"/>
                    <a:pt x="62" y="44"/>
                    <a:pt x="62" y="44"/>
                  </a:cubicBezTo>
                  <a:cubicBezTo>
                    <a:pt x="63" y="44"/>
                    <a:pt x="63" y="44"/>
                    <a:pt x="63" y="44"/>
                  </a:cubicBezTo>
                  <a:cubicBezTo>
                    <a:pt x="63" y="44"/>
                    <a:pt x="63" y="44"/>
                    <a:pt x="63" y="44"/>
                  </a:cubicBezTo>
                  <a:cubicBezTo>
                    <a:pt x="67" y="44"/>
                    <a:pt x="70" y="40"/>
                    <a:pt x="70" y="36"/>
                  </a:cubicBezTo>
                  <a:cubicBezTo>
                    <a:pt x="70" y="9"/>
                    <a:pt x="70" y="9"/>
                    <a:pt x="70" y="9"/>
                  </a:cubicBezTo>
                  <a:cubicBezTo>
                    <a:pt x="70" y="4"/>
                    <a:pt x="67" y="1"/>
                    <a:pt x="63" y="1"/>
                  </a:cubicBez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8" name="Freeform 367"/>
            <p:cNvSpPr>
              <a:spLocks/>
            </p:cNvSpPr>
            <p:nvPr/>
          </p:nvSpPr>
          <p:spPr bwMode="auto">
            <a:xfrm>
              <a:off x="5106988" y="1298576"/>
              <a:ext cx="79375" cy="38100"/>
            </a:xfrm>
            <a:custGeom>
              <a:avLst/>
              <a:gdLst>
                <a:gd name="T0" fmla="*/ 0 w 21"/>
                <a:gd name="T1" fmla="*/ 0 h 10"/>
                <a:gd name="T2" fmla="*/ 21 w 21"/>
                <a:gd name="T3" fmla="*/ 0 h 10"/>
                <a:gd name="T4" fmla="*/ 11 w 21"/>
                <a:gd name="T5" fmla="*/ 10 h 10"/>
                <a:gd name="T6" fmla="*/ 0 w 21"/>
                <a:gd name="T7" fmla="*/ 0 h 10"/>
              </a:gdLst>
              <a:ahLst/>
              <a:cxnLst>
                <a:cxn ang="0">
                  <a:pos x="T0" y="T1"/>
                </a:cxn>
                <a:cxn ang="0">
                  <a:pos x="T2" y="T3"/>
                </a:cxn>
                <a:cxn ang="0">
                  <a:pos x="T4" y="T5"/>
                </a:cxn>
                <a:cxn ang="0">
                  <a:pos x="T6" y="T7"/>
                </a:cxn>
              </a:cxnLst>
              <a:rect l="0" t="0" r="r" b="b"/>
              <a:pathLst>
                <a:path w="21" h="10">
                  <a:moveTo>
                    <a:pt x="0" y="0"/>
                  </a:moveTo>
                  <a:cubicBezTo>
                    <a:pt x="21" y="0"/>
                    <a:pt x="21" y="0"/>
                    <a:pt x="21" y="0"/>
                  </a:cubicBezTo>
                  <a:cubicBezTo>
                    <a:pt x="21" y="0"/>
                    <a:pt x="21" y="10"/>
                    <a:pt x="11" y="10"/>
                  </a:cubicBezTo>
                  <a:cubicBezTo>
                    <a:pt x="1" y="10"/>
                    <a:pt x="0" y="0"/>
                    <a:pt x="0" y="0"/>
                  </a:cubicBezTo>
                  <a:close/>
                </a:path>
              </a:pathLst>
            </a:cu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9" name="Freeform 368"/>
            <p:cNvSpPr>
              <a:spLocks/>
            </p:cNvSpPr>
            <p:nvPr/>
          </p:nvSpPr>
          <p:spPr bwMode="auto">
            <a:xfrm>
              <a:off x="5137150" y="1200151"/>
              <a:ext cx="30163" cy="76200"/>
            </a:xfrm>
            <a:custGeom>
              <a:avLst/>
              <a:gdLst>
                <a:gd name="T0" fmla="*/ 8 w 8"/>
                <a:gd name="T1" fmla="*/ 16 h 20"/>
                <a:gd name="T2" fmla="*/ 4 w 8"/>
                <a:gd name="T3" fmla="*/ 20 h 20"/>
                <a:gd name="T4" fmla="*/ 0 w 8"/>
                <a:gd name="T5" fmla="*/ 16 h 20"/>
                <a:gd name="T6" fmla="*/ 0 w 8"/>
                <a:gd name="T7" fmla="*/ 4 h 20"/>
                <a:gd name="T8" fmla="*/ 4 w 8"/>
                <a:gd name="T9" fmla="*/ 0 h 20"/>
                <a:gd name="T10" fmla="*/ 8 w 8"/>
                <a:gd name="T11" fmla="*/ 4 h 20"/>
                <a:gd name="T12" fmla="*/ 8 w 8"/>
                <a:gd name="T13" fmla="*/ 16 h 20"/>
              </a:gdLst>
              <a:ahLst/>
              <a:cxnLst>
                <a:cxn ang="0">
                  <a:pos x="T0" y="T1"/>
                </a:cxn>
                <a:cxn ang="0">
                  <a:pos x="T2" y="T3"/>
                </a:cxn>
                <a:cxn ang="0">
                  <a:pos x="T4" y="T5"/>
                </a:cxn>
                <a:cxn ang="0">
                  <a:pos x="T6" y="T7"/>
                </a:cxn>
                <a:cxn ang="0">
                  <a:pos x="T8" y="T9"/>
                </a:cxn>
                <a:cxn ang="0">
                  <a:pos x="T10" y="T11"/>
                </a:cxn>
                <a:cxn ang="0">
                  <a:pos x="T12" y="T13"/>
                </a:cxn>
              </a:cxnLst>
              <a:rect l="0" t="0" r="r" b="b"/>
              <a:pathLst>
                <a:path w="8" h="20">
                  <a:moveTo>
                    <a:pt x="8" y="16"/>
                  </a:moveTo>
                  <a:cubicBezTo>
                    <a:pt x="8" y="18"/>
                    <a:pt x="6" y="20"/>
                    <a:pt x="4" y="20"/>
                  </a:cubicBezTo>
                  <a:cubicBezTo>
                    <a:pt x="1" y="20"/>
                    <a:pt x="0" y="18"/>
                    <a:pt x="0" y="16"/>
                  </a:cubicBezTo>
                  <a:cubicBezTo>
                    <a:pt x="0" y="4"/>
                    <a:pt x="0" y="4"/>
                    <a:pt x="0" y="4"/>
                  </a:cubicBezTo>
                  <a:cubicBezTo>
                    <a:pt x="0" y="2"/>
                    <a:pt x="1" y="0"/>
                    <a:pt x="4" y="0"/>
                  </a:cubicBezTo>
                  <a:cubicBezTo>
                    <a:pt x="6" y="0"/>
                    <a:pt x="8" y="2"/>
                    <a:pt x="8" y="4"/>
                  </a:cubicBezTo>
                  <a:lnTo>
                    <a:pt x="8" y="16"/>
                  </a:lnTo>
                  <a:close/>
                </a:path>
              </a:pathLst>
            </a:cu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0" name="Freeform 369"/>
            <p:cNvSpPr>
              <a:spLocks/>
            </p:cNvSpPr>
            <p:nvPr/>
          </p:nvSpPr>
          <p:spPr bwMode="auto">
            <a:xfrm>
              <a:off x="5126038" y="1128713"/>
              <a:ext cx="26988" cy="15875"/>
            </a:xfrm>
            <a:custGeom>
              <a:avLst/>
              <a:gdLst>
                <a:gd name="T0" fmla="*/ 5 w 7"/>
                <a:gd name="T1" fmla="*/ 4 h 4"/>
                <a:gd name="T2" fmla="*/ 2 w 7"/>
                <a:gd name="T3" fmla="*/ 4 h 4"/>
                <a:gd name="T4" fmla="*/ 1 w 7"/>
                <a:gd name="T5" fmla="*/ 2 h 4"/>
                <a:gd name="T6" fmla="*/ 0 w 7"/>
                <a:gd name="T7" fmla="*/ 0 h 4"/>
                <a:gd name="T8" fmla="*/ 7 w 7"/>
                <a:gd name="T9" fmla="*/ 0 h 4"/>
                <a:gd name="T10" fmla="*/ 6 w 7"/>
                <a:gd name="T11" fmla="*/ 2 h 4"/>
                <a:gd name="T12" fmla="*/ 5 w 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5" y="4"/>
                  </a:moveTo>
                  <a:cubicBezTo>
                    <a:pt x="2" y="4"/>
                    <a:pt x="2" y="4"/>
                    <a:pt x="2" y="4"/>
                  </a:cubicBezTo>
                  <a:cubicBezTo>
                    <a:pt x="1" y="4"/>
                    <a:pt x="1" y="3"/>
                    <a:pt x="1" y="2"/>
                  </a:cubicBezTo>
                  <a:cubicBezTo>
                    <a:pt x="1" y="0"/>
                    <a:pt x="0" y="0"/>
                    <a:pt x="0" y="0"/>
                  </a:cubicBezTo>
                  <a:cubicBezTo>
                    <a:pt x="7" y="0"/>
                    <a:pt x="7" y="0"/>
                    <a:pt x="7" y="0"/>
                  </a:cubicBezTo>
                  <a:cubicBezTo>
                    <a:pt x="7" y="0"/>
                    <a:pt x="6" y="0"/>
                    <a:pt x="6" y="2"/>
                  </a:cubicBezTo>
                  <a:cubicBezTo>
                    <a:pt x="6" y="3"/>
                    <a:pt x="5" y="4"/>
                    <a:pt x="5" y="4"/>
                  </a:cubicBezTo>
                  <a:close/>
                </a:path>
              </a:pathLst>
            </a:custGeom>
            <a:solidFill>
              <a:srgbClr val="FFD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1" name="Freeform 370"/>
            <p:cNvSpPr>
              <a:spLocks noEditPoints="1"/>
            </p:cNvSpPr>
            <p:nvPr/>
          </p:nvSpPr>
          <p:spPr bwMode="auto">
            <a:xfrm>
              <a:off x="5141913" y="1117601"/>
              <a:ext cx="104775" cy="76200"/>
            </a:xfrm>
            <a:custGeom>
              <a:avLst/>
              <a:gdLst>
                <a:gd name="T0" fmla="*/ 21 w 28"/>
                <a:gd name="T1" fmla="*/ 20 h 20"/>
                <a:gd name="T2" fmla="*/ 7 w 28"/>
                <a:gd name="T3" fmla="*/ 20 h 20"/>
                <a:gd name="T4" fmla="*/ 0 w 28"/>
                <a:gd name="T5" fmla="*/ 11 h 20"/>
                <a:gd name="T6" fmla="*/ 0 w 28"/>
                <a:gd name="T7" fmla="*/ 8 h 20"/>
                <a:gd name="T8" fmla="*/ 7 w 28"/>
                <a:gd name="T9" fmla="*/ 0 h 20"/>
                <a:gd name="T10" fmla="*/ 21 w 28"/>
                <a:gd name="T11" fmla="*/ 0 h 20"/>
                <a:gd name="T12" fmla="*/ 28 w 28"/>
                <a:gd name="T13" fmla="*/ 8 h 20"/>
                <a:gd name="T14" fmla="*/ 28 w 28"/>
                <a:gd name="T15" fmla="*/ 11 h 20"/>
                <a:gd name="T16" fmla="*/ 21 w 28"/>
                <a:gd name="T17" fmla="*/ 20 h 20"/>
                <a:gd name="T18" fmla="*/ 7 w 28"/>
                <a:gd name="T19" fmla="*/ 2 h 20"/>
                <a:gd name="T20" fmla="*/ 1 w 28"/>
                <a:gd name="T21" fmla="*/ 8 h 20"/>
                <a:gd name="T22" fmla="*/ 1 w 28"/>
                <a:gd name="T23" fmla="*/ 11 h 20"/>
                <a:gd name="T24" fmla="*/ 7 w 28"/>
                <a:gd name="T25" fmla="*/ 18 h 20"/>
                <a:gd name="T26" fmla="*/ 21 w 28"/>
                <a:gd name="T27" fmla="*/ 18 h 20"/>
                <a:gd name="T28" fmla="*/ 27 w 28"/>
                <a:gd name="T29" fmla="*/ 11 h 20"/>
                <a:gd name="T30" fmla="*/ 27 w 28"/>
                <a:gd name="T31" fmla="*/ 8 h 20"/>
                <a:gd name="T32" fmla="*/ 21 w 28"/>
                <a:gd name="T33" fmla="*/ 2 h 20"/>
                <a:gd name="T34" fmla="*/ 7 w 28"/>
                <a:gd name="T35"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0">
                  <a:moveTo>
                    <a:pt x="21" y="20"/>
                  </a:moveTo>
                  <a:cubicBezTo>
                    <a:pt x="7" y="20"/>
                    <a:pt x="7" y="20"/>
                    <a:pt x="7" y="20"/>
                  </a:cubicBezTo>
                  <a:cubicBezTo>
                    <a:pt x="3" y="20"/>
                    <a:pt x="0" y="16"/>
                    <a:pt x="0" y="11"/>
                  </a:cubicBezTo>
                  <a:cubicBezTo>
                    <a:pt x="0" y="8"/>
                    <a:pt x="0" y="8"/>
                    <a:pt x="0" y="8"/>
                  </a:cubicBezTo>
                  <a:cubicBezTo>
                    <a:pt x="0" y="4"/>
                    <a:pt x="3" y="0"/>
                    <a:pt x="7" y="0"/>
                  </a:cubicBezTo>
                  <a:cubicBezTo>
                    <a:pt x="21" y="0"/>
                    <a:pt x="21" y="0"/>
                    <a:pt x="21" y="0"/>
                  </a:cubicBezTo>
                  <a:cubicBezTo>
                    <a:pt x="25" y="0"/>
                    <a:pt x="28" y="4"/>
                    <a:pt x="28" y="8"/>
                  </a:cubicBezTo>
                  <a:cubicBezTo>
                    <a:pt x="28" y="11"/>
                    <a:pt x="28" y="11"/>
                    <a:pt x="28" y="11"/>
                  </a:cubicBezTo>
                  <a:cubicBezTo>
                    <a:pt x="28" y="16"/>
                    <a:pt x="25" y="20"/>
                    <a:pt x="21" y="20"/>
                  </a:cubicBezTo>
                  <a:close/>
                  <a:moveTo>
                    <a:pt x="7" y="2"/>
                  </a:moveTo>
                  <a:cubicBezTo>
                    <a:pt x="4" y="2"/>
                    <a:pt x="1" y="5"/>
                    <a:pt x="1" y="8"/>
                  </a:cubicBezTo>
                  <a:cubicBezTo>
                    <a:pt x="1" y="11"/>
                    <a:pt x="1" y="11"/>
                    <a:pt x="1" y="11"/>
                  </a:cubicBezTo>
                  <a:cubicBezTo>
                    <a:pt x="1" y="15"/>
                    <a:pt x="4" y="18"/>
                    <a:pt x="7" y="18"/>
                  </a:cubicBezTo>
                  <a:cubicBezTo>
                    <a:pt x="21" y="18"/>
                    <a:pt x="21" y="18"/>
                    <a:pt x="21" y="18"/>
                  </a:cubicBezTo>
                  <a:cubicBezTo>
                    <a:pt x="24" y="18"/>
                    <a:pt x="27" y="15"/>
                    <a:pt x="27" y="11"/>
                  </a:cubicBezTo>
                  <a:cubicBezTo>
                    <a:pt x="27" y="8"/>
                    <a:pt x="27" y="8"/>
                    <a:pt x="27" y="8"/>
                  </a:cubicBezTo>
                  <a:cubicBezTo>
                    <a:pt x="27" y="5"/>
                    <a:pt x="24" y="2"/>
                    <a:pt x="21" y="2"/>
                  </a:cubicBezTo>
                  <a:lnTo>
                    <a:pt x="7" y="2"/>
                  </a:lnTo>
                  <a:close/>
                </a:path>
              </a:pathLst>
            </a:custGeom>
            <a:solidFill>
              <a:srgbClr val="535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2" name="Freeform 371"/>
            <p:cNvSpPr>
              <a:spLocks noEditPoints="1"/>
            </p:cNvSpPr>
            <p:nvPr/>
          </p:nvSpPr>
          <p:spPr bwMode="auto">
            <a:xfrm>
              <a:off x="5032375" y="1117601"/>
              <a:ext cx="104775" cy="76200"/>
            </a:xfrm>
            <a:custGeom>
              <a:avLst/>
              <a:gdLst>
                <a:gd name="T0" fmla="*/ 21 w 28"/>
                <a:gd name="T1" fmla="*/ 20 h 20"/>
                <a:gd name="T2" fmla="*/ 7 w 28"/>
                <a:gd name="T3" fmla="*/ 20 h 20"/>
                <a:gd name="T4" fmla="*/ 0 w 28"/>
                <a:gd name="T5" fmla="*/ 11 h 20"/>
                <a:gd name="T6" fmla="*/ 0 w 28"/>
                <a:gd name="T7" fmla="*/ 8 h 20"/>
                <a:gd name="T8" fmla="*/ 7 w 28"/>
                <a:gd name="T9" fmla="*/ 0 h 20"/>
                <a:gd name="T10" fmla="*/ 21 w 28"/>
                <a:gd name="T11" fmla="*/ 0 h 20"/>
                <a:gd name="T12" fmla="*/ 28 w 28"/>
                <a:gd name="T13" fmla="*/ 8 h 20"/>
                <a:gd name="T14" fmla="*/ 28 w 28"/>
                <a:gd name="T15" fmla="*/ 11 h 20"/>
                <a:gd name="T16" fmla="*/ 21 w 28"/>
                <a:gd name="T17" fmla="*/ 20 h 20"/>
                <a:gd name="T18" fmla="*/ 7 w 28"/>
                <a:gd name="T19" fmla="*/ 2 h 20"/>
                <a:gd name="T20" fmla="*/ 1 w 28"/>
                <a:gd name="T21" fmla="*/ 8 h 20"/>
                <a:gd name="T22" fmla="*/ 1 w 28"/>
                <a:gd name="T23" fmla="*/ 11 h 20"/>
                <a:gd name="T24" fmla="*/ 7 w 28"/>
                <a:gd name="T25" fmla="*/ 18 h 20"/>
                <a:gd name="T26" fmla="*/ 21 w 28"/>
                <a:gd name="T27" fmla="*/ 18 h 20"/>
                <a:gd name="T28" fmla="*/ 27 w 28"/>
                <a:gd name="T29" fmla="*/ 11 h 20"/>
                <a:gd name="T30" fmla="*/ 27 w 28"/>
                <a:gd name="T31" fmla="*/ 8 h 20"/>
                <a:gd name="T32" fmla="*/ 21 w 28"/>
                <a:gd name="T33" fmla="*/ 2 h 20"/>
                <a:gd name="T34" fmla="*/ 7 w 28"/>
                <a:gd name="T35"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0">
                  <a:moveTo>
                    <a:pt x="21" y="20"/>
                  </a:moveTo>
                  <a:cubicBezTo>
                    <a:pt x="7" y="20"/>
                    <a:pt x="7" y="20"/>
                    <a:pt x="7" y="20"/>
                  </a:cubicBezTo>
                  <a:cubicBezTo>
                    <a:pt x="3" y="20"/>
                    <a:pt x="0" y="16"/>
                    <a:pt x="0" y="11"/>
                  </a:cubicBezTo>
                  <a:cubicBezTo>
                    <a:pt x="0" y="8"/>
                    <a:pt x="0" y="8"/>
                    <a:pt x="0" y="8"/>
                  </a:cubicBezTo>
                  <a:cubicBezTo>
                    <a:pt x="0" y="4"/>
                    <a:pt x="3" y="0"/>
                    <a:pt x="7" y="0"/>
                  </a:cubicBezTo>
                  <a:cubicBezTo>
                    <a:pt x="21" y="0"/>
                    <a:pt x="21" y="0"/>
                    <a:pt x="21" y="0"/>
                  </a:cubicBezTo>
                  <a:cubicBezTo>
                    <a:pt x="25" y="0"/>
                    <a:pt x="28" y="4"/>
                    <a:pt x="28" y="8"/>
                  </a:cubicBezTo>
                  <a:cubicBezTo>
                    <a:pt x="28" y="11"/>
                    <a:pt x="28" y="11"/>
                    <a:pt x="28" y="11"/>
                  </a:cubicBezTo>
                  <a:cubicBezTo>
                    <a:pt x="28" y="16"/>
                    <a:pt x="25" y="20"/>
                    <a:pt x="21" y="20"/>
                  </a:cubicBezTo>
                  <a:close/>
                  <a:moveTo>
                    <a:pt x="7" y="2"/>
                  </a:moveTo>
                  <a:cubicBezTo>
                    <a:pt x="4" y="2"/>
                    <a:pt x="1" y="5"/>
                    <a:pt x="1" y="8"/>
                  </a:cubicBezTo>
                  <a:cubicBezTo>
                    <a:pt x="1" y="11"/>
                    <a:pt x="1" y="11"/>
                    <a:pt x="1" y="11"/>
                  </a:cubicBezTo>
                  <a:cubicBezTo>
                    <a:pt x="1" y="15"/>
                    <a:pt x="4" y="18"/>
                    <a:pt x="7" y="18"/>
                  </a:cubicBezTo>
                  <a:cubicBezTo>
                    <a:pt x="21" y="18"/>
                    <a:pt x="21" y="18"/>
                    <a:pt x="21" y="18"/>
                  </a:cubicBezTo>
                  <a:cubicBezTo>
                    <a:pt x="24" y="18"/>
                    <a:pt x="27" y="15"/>
                    <a:pt x="27" y="11"/>
                  </a:cubicBezTo>
                  <a:cubicBezTo>
                    <a:pt x="27" y="8"/>
                    <a:pt x="27" y="8"/>
                    <a:pt x="27" y="8"/>
                  </a:cubicBezTo>
                  <a:cubicBezTo>
                    <a:pt x="27" y="5"/>
                    <a:pt x="24" y="2"/>
                    <a:pt x="21" y="2"/>
                  </a:cubicBezTo>
                  <a:lnTo>
                    <a:pt x="7" y="2"/>
                  </a:lnTo>
                  <a:close/>
                </a:path>
              </a:pathLst>
            </a:custGeom>
            <a:solidFill>
              <a:srgbClr val="535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3" name="Freeform 372"/>
            <p:cNvSpPr>
              <a:spLocks/>
            </p:cNvSpPr>
            <p:nvPr/>
          </p:nvSpPr>
          <p:spPr bwMode="auto">
            <a:xfrm>
              <a:off x="4949825" y="1128713"/>
              <a:ext cx="85725" cy="49213"/>
            </a:xfrm>
            <a:custGeom>
              <a:avLst/>
              <a:gdLst>
                <a:gd name="T0" fmla="*/ 23 w 23"/>
                <a:gd name="T1" fmla="*/ 1 h 13"/>
                <a:gd name="T2" fmla="*/ 20 w 23"/>
                <a:gd name="T3" fmla="*/ 2 h 13"/>
                <a:gd name="T4" fmla="*/ 10 w 23"/>
                <a:gd name="T5" fmla="*/ 1 h 13"/>
                <a:gd name="T6" fmla="*/ 1 w 23"/>
                <a:gd name="T7" fmla="*/ 10 h 13"/>
                <a:gd name="T8" fmla="*/ 2 w 23"/>
                <a:gd name="T9" fmla="*/ 13 h 13"/>
                <a:gd name="T10" fmla="*/ 3 w 23"/>
                <a:gd name="T11" fmla="*/ 13 h 13"/>
                <a:gd name="T12" fmla="*/ 5 w 23"/>
                <a:gd name="T13" fmla="*/ 12 h 13"/>
                <a:gd name="T14" fmla="*/ 11 w 23"/>
                <a:gd name="T15" fmla="*/ 5 h 13"/>
                <a:gd name="T16" fmla="*/ 18 w 23"/>
                <a:gd name="T17" fmla="*/ 6 h 13"/>
                <a:gd name="T18" fmla="*/ 19 w 23"/>
                <a:gd name="T19" fmla="*/ 6 h 13"/>
                <a:gd name="T20" fmla="*/ 22 w 23"/>
                <a:gd name="T21" fmla="*/ 6 h 13"/>
                <a:gd name="T22" fmla="*/ 22 w 23"/>
                <a:gd name="T23" fmla="*/ 5 h 13"/>
                <a:gd name="T24" fmla="*/ 23 w 23"/>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3">
                  <a:moveTo>
                    <a:pt x="23" y="1"/>
                  </a:moveTo>
                  <a:cubicBezTo>
                    <a:pt x="20" y="2"/>
                    <a:pt x="20" y="2"/>
                    <a:pt x="20" y="2"/>
                  </a:cubicBezTo>
                  <a:cubicBezTo>
                    <a:pt x="18" y="1"/>
                    <a:pt x="14" y="0"/>
                    <a:pt x="10" y="1"/>
                  </a:cubicBezTo>
                  <a:cubicBezTo>
                    <a:pt x="6" y="2"/>
                    <a:pt x="3" y="5"/>
                    <a:pt x="1" y="10"/>
                  </a:cubicBezTo>
                  <a:cubicBezTo>
                    <a:pt x="0" y="11"/>
                    <a:pt x="1" y="13"/>
                    <a:pt x="2" y="13"/>
                  </a:cubicBezTo>
                  <a:cubicBezTo>
                    <a:pt x="3" y="13"/>
                    <a:pt x="3" y="13"/>
                    <a:pt x="3" y="13"/>
                  </a:cubicBezTo>
                  <a:cubicBezTo>
                    <a:pt x="4" y="13"/>
                    <a:pt x="4" y="13"/>
                    <a:pt x="5" y="12"/>
                  </a:cubicBezTo>
                  <a:cubicBezTo>
                    <a:pt x="6" y="8"/>
                    <a:pt x="8" y="6"/>
                    <a:pt x="11" y="5"/>
                  </a:cubicBezTo>
                  <a:cubicBezTo>
                    <a:pt x="15" y="4"/>
                    <a:pt x="18" y="6"/>
                    <a:pt x="18" y="6"/>
                  </a:cubicBezTo>
                  <a:cubicBezTo>
                    <a:pt x="19" y="6"/>
                    <a:pt x="19" y="6"/>
                    <a:pt x="19" y="6"/>
                  </a:cubicBezTo>
                  <a:cubicBezTo>
                    <a:pt x="22" y="6"/>
                    <a:pt x="22" y="6"/>
                    <a:pt x="22" y="6"/>
                  </a:cubicBezTo>
                  <a:cubicBezTo>
                    <a:pt x="22" y="5"/>
                    <a:pt x="22" y="5"/>
                    <a:pt x="22" y="5"/>
                  </a:cubicBezTo>
                  <a:cubicBezTo>
                    <a:pt x="22" y="4"/>
                    <a:pt x="22" y="2"/>
                    <a:pt x="23" y="1"/>
                  </a:cubicBezTo>
                  <a:close/>
                </a:path>
              </a:pathLst>
            </a:custGeom>
            <a:solidFill>
              <a:srgbClr val="FFD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375" name="矩形 259"/>
          <p:cNvSpPr>
            <a:spLocks noChangeArrowheads="1"/>
          </p:cNvSpPr>
          <p:nvPr/>
        </p:nvSpPr>
        <p:spPr bwMode="auto">
          <a:xfrm>
            <a:off x="6971110" y="4472286"/>
            <a:ext cx="5437423"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800" dirty="0" smtClean="0">
                <a:solidFill>
                  <a:schemeClr val="bg1"/>
                </a:solidFill>
                <a:latin typeface="Arial" panose="020B0604020202020204" pitchFamily="34" charset="0"/>
                <a:cs typeface="Arial" panose="020B0604020202020204" pitchFamily="34" charset="0"/>
              </a:rPr>
              <a:t>莫昊宇 </a:t>
            </a:r>
            <a:r>
              <a:rPr lang="en-US" altLang="zh-CN" sz="1800" dirty="0" smtClean="0">
                <a:solidFill>
                  <a:schemeClr val="bg1"/>
                </a:solidFill>
                <a:latin typeface="Arial" panose="020B0604020202020204" pitchFamily="34" charset="0"/>
                <a:cs typeface="Arial" panose="020B0604020202020204" pitchFamily="34" charset="0"/>
              </a:rPr>
              <a:t>/ </a:t>
            </a:r>
            <a:r>
              <a:rPr lang="zh-CN" altLang="en-US" sz="1800" dirty="0" smtClean="0">
                <a:solidFill>
                  <a:schemeClr val="bg1"/>
                </a:solidFill>
                <a:latin typeface="Arial" panose="020B0604020202020204" pitchFamily="34" charset="0"/>
                <a:cs typeface="Arial" panose="020B0604020202020204" pitchFamily="34" charset="0"/>
              </a:rPr>
              <a:t>陈鸿旭 </a:t>
            </a:r>
            <a:r>
              <a:rPr lang="en-US" altLang="zh-CN" sz="1800" dirty="0" smtClean="0">
                <a:solidFill>
                  <a:schemeClr val="bg1"/>
                </a:solidFill>
                <a:latin typeface="Arial" panose="020B0604020202020204" pitchFamily="34" charset="0"/>
                <a:cs typeface="Arial" panose="020B0604020202020204" pitchFamily="34" charset="0"/>
              </a:rPr>
              <a:t>/ </a:t>
            </a:r>
            <a:r>
              <a:rPr lang="zh-CN" altLang="en-US" sz="1800" dirty="0" smtClean="0">
                <a:solidFill>
                  <a:schemeClr val="bg1"/>
                </a:solidFill>
                <a:latin typeface="Arial" panose="020B0604020202020204" pitchFamily="34" charset="0"/>
                <a:cs typeface="Arial" panose="020B0604020202020204" pitchFamily="34" charset="0"/>
              </a:rPr>
              <a:t>陈敬贤 </a:t>
            </a:r>
            <a:r>
              <a:rPr lang="en-US" altLang="zh-CN" sz="1800" dirty="0" smtClean="0">
                <a:solidFill>
                  <a:schemeClr val="bg1"/>
                </a:solidFill>
                <a:latin typeface="Arial" panose="020B0604020202020204" pitchFamily="34" charset="0"/>
                <a:cs typeface="Arial" panose="020B0604020202020204" pitchFamily="34" charset="0"/>
              </a:rPr>
              <a:t>/ </a:t>
            </a:r>
            <a:r>
              <a:rPr lang="zh-CN" altLang="en-US" sz="1800" dirty="0">
                <a:solidFill>
                  <a:schemeClr val="bg1"/>
                </a:solidFill>
                <a:latin typeface="Arial" panose="020B0604020202020204" pitchFamily="34" charset="0"/>
                <a:cs typeface="Arial" panose="020B0604020202020204" pitchFamily="34" charset="0"/>
              </a:rPr>
              <a:t>谢瑞鸿</a:t>
            </a:r>
            <a:r>
              <a:rPr lang="zh-CN" altLang="en-US" sz="1800" dirty="0" smtClean="0">
                <a:solidFill>
                  <a:schemeClr val="bg1"/>
                </a:solidFill>
                <a:latin typeface="Arial" panose="020B0604020202020204" pitchFamily="34" charset="0"/>
                <a:cs typeface="Arial" panose="020B0604020202020204" pitchFamily="34" charset="0"/>
              </a:rPr>
              <a:t> </a:t>
            </a:r>
            <a:r>
              <a:rPr lang="en-US" altLang="zh-CN" sz="1800" dirty="0" smtClean="0">
                <a:solidFill>
                  <a:schemeClr val="bg1"/>
                </a:solidFill>
                <a:latin typeface="Arial" panose="020B0604020202020204" pitchFamily="34" charset="0"/>
                <a:cs typeface="Arial" panose="020B0604020202020204" pitchFamily="34" charset="0"/>
              </a:rPr>
              <a:t>/</a:t>
            </a:r>
            <a:r>
              <a:rPr lang="zh-CN" altLang="en-US" sz="1800" dirty="0" smtClean="0">
                <a:solidFill>
                  <a:schemeClr val="bg1"/>
                </a:solidFill>
                <a:latin typeface="Arial" panose="020B0604020202020204" pitchFamily="34" charset="0"/>
                <a:cs typeface="Arial" panose="020B0604020202020204" pitchFamily="34" charset="0"/>
              </a:rPr>
              <a:t>陈恩城</a:t>
            </a:r>
            <a:endParaRPr lang="en-US" altLang="zh-CN" sz="1800" dirty="0">
              <a:solidFill>
                <a:schemeClr val="bg1"/>
              </a:solidFill>
              <a:latin typeface="Arial" panose="020B0604020202020204" pitchFamily="34" charset="0"/>
              <a:cs typeface="Arial" panose="020B0604020202020204" pitchFamily="34" charset="0"/>
            </a:endParaRPr>
          </a:p>
        </p:txBody>
      </p:sp>
      <p:sp>
        <p:nvSpPr>
          <p:cNvPr id="376" name="矩形 259"/>
          <p:cNvSpPr>
            <a:spLocks noChangeArrowheads="1"/>
          </p:cNvSpPr>
          <p:nvPr/>
        </p:nvSpPr>
        <p:spPr bwMode="auto">
          <a:xfrm>
            <a:off x="6241841" y="2783689"/>
            <a:ext cx="5675244"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7200" b="1" dirty="0" smtClean="0">
                <a:solidFill>
                  <a:schemeClr val="bg1"/>
                </a:solidFill>
                <a:latin typeface="Arial" panose="020B0604020202020204" pitchFamily="34" charset="0"/>
                <a:cs typeface="Arial" panose="020B0604020202020204" pitchFamily="34" charset="0"/>
              </a:rPr>
              <a:t>影评情感分析</a:t>
            </a:r>
            <a:endParaRPr lang="en-US" altLang="zh-CN" sz="7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99334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wipe(left)">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74"/>
                                        </p:tgtEl>
                                        <p:attrNameLst>
                                          <p:attrName>style.visibility</p:attrName>
                                        </p:attrNameLst>
                                      </p:cBhvr>
                                      <p:to>
                                        <p:strVal val="visible"/>
                                      </p:to>
                                    </p:set>
                                    <p:animEffect transition="in" filter="fade">
                                      <p:cBhvr>
                                        <p:cTn id="17" dur="1000"/>
                                        <p:tgtEl>
                                          <p:spTgt spid="374"/>
                                        </p:tgtEl>
                                      </p:cBhvr>
                                    </p:animEffect>
                                    <p:anim calcmode="lin" valueType="num">
                                      <p:cBhvr>
                                        <p:cTn id="18" dur="1000" fill="hold"/>
                                        <p:tgtEl>
                                          <p:spTgt spid="374"/>
                                        </p:tgtEl>
                                        <p:attrNameLst>
                                          <p:attrName>ppt_x</p:attrName>
                                        </p:attrNameLst>
                                      </p:cBhvr>
                                      <p:tavLst>
                                        <p:tav tm="0">
                                          <p:val>
                                            <p:strVal val="#ppt_x"/>
                                          </p:val>
                                        </p:tav>
                                        <p:tav tm="100000">
                                          <p:val>
                                            <p:strVal val="#ppt_x"/>
                                          </p:val>
                                        </p:tav>
                                      </p:tavLst>
                                    </p:anim>
                                    <p:anim calcmode="lin" valueType="num">
                                      <p:cBhvr>
                                        <p:cTn id="19" dur="1000" fill="hold"/>
                                        <p:tgtEl>
                                          <p:spTgt spid="37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376"/>
                                        </p:tgtEl>
                                        <p:attrNameLst>
                                          <p:attrName>style.visibility</p:attrName>
                                        </p:attrNameLst>
                                      </p:cBhvr>
                                      <p:to>
                                        <p:strVal val="visible"/>
                                      </p:to>
                                    </p:set>
                                    <p:anim calcmode="lin" valueType="num">
                                      <p:cBhvr>
                                        <p:cTn id="24" dur="500" fill="hold"/>
                                        <p:tgtEl>
                                          <p:spTgt spid="376"/>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376"/>
                                        </p:tgtEl>
                                        <p:attrNameLst>
                                          <p:attrName>ppt_y</p:attrName>
                                        </p:attrNameLst>
                                      </p:cBhvr>
                                      <p:tavLst>
                                        <p:tav tm="0">
                                          <p:val>
                                            <p:strVal val="#ppt_y"/>
                                          </p:val>
                                        </p:tav>
                                        <p:tav tm="100000">
                                          <p:val>
                                            <p:strVal val="#ppt_y"/>
                                          </p:val>
                                        </p:tav>
                                      </p:tavLst>
                                    </p:anim>
                                    <p:anim calcmode="lin" valueType="num">
                                      <p:cBhvr>
                                        <p:cTn id="26" dur="500" fill="hold"/>
                                        <p:tgtEl>
                                          <p:spTgt spid="376"/>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376"/>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376"/>
                                        </p:tgtEl>
                                      </p:cBhvr>
                                    </p:animEffect>
                                  </p:childTnLst>
                                </p:cTn>
                              </p:par>
                            </p:childTnLst>
                          </p:cTn>
                        </p:par>
                        <p:par>
                          <p:cTn id="29" fill="hold">
                            <p:stCondLst>
                              <p:cond delay="750"/>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376"/>
                                        </p:tgtEl>
                                      </p:cBhvr>
                                    </p:animEffect>
                                    <p:animScale>
                                      <p:cBhvr>
                                        <p:cTn id="32" dur="250" autoRev="1" fill="hold"/>
                                        <p:tgtEl>
                                          <p:spTgt spid="37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375"/>
                                        </p:tgtEl>
                                        <p:attrNameLst>
                                          <p:attrName>style.visibility</p:attrName>
                                        </p:attrNameLst>
                                      </p:cBhvr>
                                      <p:to>
                                        <p:strVal val="visible"/>
                                      </p:to>
                                    </p:set>
                                    <p:anim calcmode="lin" valueType="num">
                                      <p:cBhvr>
                                        <p:cTn id="37" dur="500" fill="hold"/>
                                        <p:tgtEl>
                                          <p:spTgt spid="375"/>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375"/>
                                        </p:tgtEl>
                                        <p:attrNameLst>
                                          <p:attrName>ppt_y</p:attrName>
                                        </p:attrNameLst>
                                      </p:cBhvr>
                                      <p:tavLst>
                                        <p:tav tm="0">
                                          <p:val>
                                            <p:strVal val="#ppt_y"/>
                                          </p:val>
                                        </p:tav>
                                        <p:tav tm="100000">
                                          <p:val>
                                            <p:strVal val="#ppt_y"/>
                                          </p:val>
                                        </p:tav>
                                      </p:tavLst>
                                    </p:anim>
                                    <p:anim calcmode="lin" valueType="num">
                                      <p:cBhvr>
                                        <p:cTn id="39" dur="500" fill="hold"/>
                                        <p:tgtEl>
                                          <p:spTgt spid="375"/>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375"/>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375"/>
                                        </p:tgtEl>
                                      </p:cBhvr>
                                    </p:animEffect>
                                  </p:childTnLst>
                                </p:cTn>
                              </p:par>
                            </p:childTnLst>
                          </p:cTn>
                        </p:par>
                        <p:par>
                          <p:cTn id="42" fill="hold">
                            <p:stCondLst>
                              <p:cond delay="1400"/>
                            </p:stCondLst>
                            <p:childTnLst>
                              <p:par>
                                <p:cTn id="43" presetID="26" presetClass="emph" presetSubtype="0" fill="hold" grpId="1" nodeType="afterEffect">
                                  <p:stCondLst>
                                    <p:cond delay="0"/>
                                  </p:stCondLst>
                                  <p:iterate type="lt">
                                    <p:tmPct val="0"/>
                                  </p:iterate>
                                  <p:childTnLst>
                                    <p:animEffect transition="out" filter="fade">
                                      <p:cBhvr>
                                        <p:cTn id="44" dur="500" tmFilter="0, 0; .2, .5; .8, .5; 1, 0"/>
                                        <p:tgtEl>
                                          <p:spTgt spid="375"/>
                                        </p:tgtEl>
                                      </p:cBhvr>
                                    </p:animEffect>
                                    <p:animScale>
                                      <p:cBhvr>
                                        <p:cTn id="45" dur="250" autoRev="1" fill="hold"/>
                                        <p:tgtEl>
                                          <p:spTgt spid="37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75" grpId="0"/>
      <p:bldP spid="375" grpId="1"/>
      <p:bldP spid="376" grpId="0"/>
      <p:bldP spid="37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4294967295"/>
          </p:nvPr>
        </p:nvSpPr>
        <p:spPr>
          <a:xfrm>
            <a:off x="2612951" y="2884503"/>
            <a:ext cx="2699115" cy="338041"/>
          </a:xfrm>
          <a:prstGeom prst="rect">
            <a:avLst/>
          </a:prstGeom>
        </p:spPr>
        <p:txBody>
          <a:bodyPr vert="horz" wrap="square" lIns="0" tIns="0" rIns="0" bIns="0" rtlCol="0">
            <a:spAutoFit/>
          </a:bodyPr>
          <a:lstStyle/>
          <a:p>
            <a:pPr marL="0" indent="0" algn="just">
              <a:lnSpc>
                <a:spcPct val="120000"/>
              </a:lnSpc>
              <a:buNone/>
            </a:pP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英文字母改大写为小写</a:t>
            </a:r>
            <a:endParaRPr lang="en-US" altLang="zh-CN" sz="200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8" name="Text Placeholder 17"/>
          <p:cNvSpPr>
            <a:spLocks noGrp="1"/>
          </p:cNvSpPr>
          <p:nvPr>
            <p:ph type="body" sz="quarter" idx="4294967295"/>
          </p:nvPr>
        </p:nvSpPr>
        <p:spPr>
          <a:xfrm>
            <a:off x="2612951" y="4756459"/>
            <a:ext cx="1957665" cy="338041"/>
          </a:xfrm>
          <a:prstGeom prst="rect">
            <a:avLst/>
          </a:prstGeom>
        </p:spPr>
        <p:txBody>
          <a:bodyPr vert="horz" lIns="0" tIns="0" rIns="0" bIns="0" rtlCol="0">
            <a:spAutoFit/>
          </a:bodyPr>
          <a:lstStyle/>
          <a:p>
            <a:pPr marL="0" indent="0" algn="just">
              <a:lnSpc>
                <a:spcPct val="120000"/>
              </a:lnSpc>
              <a:buNone/>
            </a:pP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去除标点符号</a:t>
            </a:r>
            <a:endParaRPr lang="en-US" altLang="zh-CN" sz="200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3" name="Text Placeholder 12"/>
          <p:cNvSpPr>
            <a:spLocks noGrp="1"/>
          </p:cNvSpPr>
          <p:nvPr>
            <p:ph type="body" sz="quarter" idx="4294967295"/>
          </p:nvPr>
        </p:nvSpPr>
        <p:spPr>
          <a:xfrm>
            <a:off x="8805639" y="3037878"/>
            <a:ext cx="2736304" cy="369332"/>
          </a:xfrm>
          <a:prstGeom prst="rect">
            <a:avLst/>
          </a:prstGeom>
        </p:spPr>
        <p:txBody>
          <a:bodyPr vert="horz" wrap="square" lIns="0" tIns="0" rIns="0" bIns="0" rtlCol="0">
            <a:spAutoFit/>
          </a:bodyPr>
          <a:lstStyle/>
          <a:p>
            <a:pPr marL="0" indent="0" algn="just">
              <a:lnSpc>
                <a:spcPct val="120000"/>
              </a:lnSpc>
              <a:buNone/>
            </a:pP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词的向量化</a:t>
            </a: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en-US" altLang="zh-CN" sz="2000" dirty="0" err="1" smtClean="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TF-IDF</a:t>
            </a: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altLang="zh-CN" sz="200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4842453" y="2347790"/>
            <a:ext cx="3743604" cy="3704526"/>
            <a:chOff x="9988635" y="4910465"/>
            <a:chExt cx="5069416" cy="5016501"/>
          </a:xfrm>
        </p:grpSpPr>
        <p:sp>
          <p:nvSpPr>
            <p:cNvPr id="4" name="Freeform 3"/>
            <p:cNvSpPr>
              <a:spLocks/>
            </p:cNvSpPr>
            <p:nvPr/>
          </p:nvSpPr>
          <p:spPr bwMode="auto">
            <a:xfrm>
              <a:off x="10483935" y="4910465"/>
              <a:ext cx="3297767" cy="3388784"/>
            </a:xfrm>
            <a:custGeom>
              <a:avLst/>
              <a:gdLst>
                <a:gd name="T0" fmla="*/ 547 w 1071"/>
                <a:gd name="T1" fmla="*/ 0 h 1101"/>
                <a:gd name="T2" fmla="*/ 0 w 1071"/>
                <a:gd name="T3" fmla="*/ 547 h 1101"/>
                <a:gd name="T4" fmla="*/ 263 w 1071"/>
                <a:gd name="T5" fmla="*/ 1015 h 1101"/>
                <a:gd name="T6" fmla="*/ 213 w 1071"/>
                <a:gd name="T7" fmla="*/ 1101 h 1101"/>
                <a:gd name="T8" fmla="*/ 604 w 1071"/>
                <a:gd name="T9" fmla="*/ 1101 h 1101"/>
                <a:gd name="T10" fmla="*/ 409 w 1071"/>
                <a:gd name="T11" fmla="*/ 762 h 1101"/>
                <a:gd name="T12" fmla="*/ 359 w 1071"/>
                <a:gd name="T13" fmla="*/ 847 h 1101"/>
                <a:gd name="T14" fmla="*/ 193 w 1071"/>
                <a:gd name="T15" fmla="*/ 547 h 1101"/>
                <a:gd name="T16" fmla="*/ 547 w 1071"/>
                <a:gd name="T17" fmla="*/ 194 h 1101"/>
                <a:gd name="T18" fmla="*/ 859 w 1071"/>
                <a:gd name="T19" fmla="*/ 381 h 1101"/>
                <a:gd name="T20" fmla="*/ 938 w 1071"/>
                <a:gd name="T21" fmla="*/ 375 h 1101"/>
                <a:gd name="T22" fmla="*/ 1071 w 1071"/>
                <a:gd name="T23" fmla="*/ 390 h 1101"/>
                <a:gd name="T24" fmla="*/ 547 w 1071"/>
                <a:gd name="T25"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1" h="1101">
                  <a:moveTo>
                    <a:pt x="547" y="0"/>
                  </a:moveTo>
                  <a:cubicBezTo>
                    <a:pt x="245" y="0"/>
                    <a:pt x="0" y="245"/>
                    <a:pt x="0" y="547"/>
                  </a:cubicBezTo>
                  <a:cubicBezTo>
                    <a:pt x="0" y="745"/>
                    <a:pt x="105" y="919"/>
                    <a:pt x="263" y="1015"/>
                  </a:cubicBezTo>
                  <a:cubicBezTo>
                    <a:pt x="213" y="1101"/>
                    <a:pt x="213" y="1101"/>
                    <a:pt x="213" y="1101"/>
                  </a:cubicBezTo>
                  <a:cubicBezTo>
                    <a:pt x="604" y="1101"/>
                    <a:pt x="604" y="1101"/>
                    <a:pt x="604" y="1101"/>
                  </a:cubicBezTo>
                  <a:cubicBezTo>
                    <a:pt x="409" y="762"/>
                    <a:pt x="409" y="762"/>
                    <a:pt x="409" y="762"/>
                  </a:cubicBezTo>
                  <a:cubicBezTo>
                    <a:pt x="359" y="847"/>
                    <a:pt x="359" y="847"/>
                    <a:pt x="359" y="847"/>
                  </a:cubicBezTo>
                  <a:cubicBezTo>
                    <a:pt x="260" y="785"/>
                    <a:pt x="193" y="674"/>
                    <a:pt x="193" y="547"/>
                  </a:cubicBezTo>
                  <a:cubicBezTo>
                    <a:pt x="193" y="352"/>
                    <a:pt x="352" y="194"/>
                    <a:pt x="547" y="194"/>
                  </a:cubicBezTo>
                  <a:cubicBezTo>
                    <a:pt x="682" y="194"/>
                    <a:pt x="799" y="269"/>
                    <a:pt x="859" y="381"/>
                  </a:cubicBezTo>
                  <a:cubicBezTo>
                    <a:pt x="885" y="377"/>
                    <a:pt x="911" y="375"/>
                    <a:pt x="938" y="375"/>
                  </a:cubicBezTo>
                  <a:cubicBezTo>
                    <a:pt x="984" y="375"/>
                    <a:pt x="1029" y="380"/>
                    <a:pt x="1071" y="390"/>
                  </a:cubicBezTo>
                  <a:cubicBezTo>
                    <a:pt x="1004" y="165"/>
                    <a:pt x="795" y="0"/>
                    <a:pt x="547" y="0"/>
                  </a:cubicBezTo>
                  <a:close/>
                </a:path>
              </a:pathLst>
            </a:custGeom>
            <a:solidFill>
              <a:schemeClr val="accent1"/>
            </a:solidFill>
            <a:ln>
              <a:noFill/>
            </a:ln>
          </p:spPr>
          <p:txBody>
            <a:bodyPr vert="horz" wrap="square" lIns="55827" tIns="27914" rIns="55827" bIns="27914"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11777218" y="6144481"/>
              <a:ext cx="3280833" cy="3412067"/>
            </a:xfrm>
            <a:custGeom>
              <a:avLst/>
              <a:gdLst>
                <a:gd name="T0" fmla="*/ 518 w 1065"/>
                <a:gd name="T1" fmla="*/ 14 h 1108"/>
                <a:gd name="T2" fmla="*/ 245 w 1065"/>
                <a:gd name="T3" fmla="*/ 87 h 1108"/>
                <a:gd name="T4" fmla="*/ 195 w 1065"/>
                <a:gd name="T5" fmla="*/ 0 h 1108"/>
                <a:gd name="T6" fmla="*/ 0 w 1065"/>
                <a:gd name="T7" fmla="*/ 339 h 1108"/>
                <a:gd name="T8" fmla="*/ 391 w 1065"/>
                <a:gd name="T9" fmla="*/ 339 h 1108"/>
                <a:gd name="T10" fmla="*/ 342 w 1065"/>
                <a:gd name="T11" fmla="*/ 254 h 1108"/>
                <a:gd name="T12" fmla="*/ 518 w 1065"/>
                <a:gd name="T13" fmla="*/ 208 h 1108"/>
                <a:gd name="T14" fmla="*/ 872 w 1065"/>
                <a:gd name="T15" fmla="*/ 561 h 1108"/>
                <a:gd name="T16" fmla="*/ 518 w 1065"/>
                <a:gd name="T17" fmla="*/ 915 h 1108"/>
                <a:gd name="T18" fmla="*/ 505 w 1065"/>
                <a:gd name="T19" fmla="*/ 915 h 1108"/>
                <a:gd name="T20" fmla="*/ 385 w 1065"/>
                <a:gd name="T21" fmla="*/ 1092 h 1108"/>
                <a:gd name="T22" fmla="*/ 518 w 1065"/>
                <a:gd name="T23" fmla="*/ 1108 h 1108"/>
                <a:gd name="T24" fmla="*/ 1065 w 1065"/>
                <a:gd name="T25" fmla="*/ 561 h 1108"/>
                <a:gd name="T26" fmla="*/ 518 w 1065"/>
                <a:gd name="T27" fmla="*/ 14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5" h="1108">
                  <a:moveTo>
                    <a:pt x="518" y="14"/>
                  </a:moveTo>
                  <a:cubicBezTo>
                    <a:pt x="419" y="14"/>
                    <a:pt x="326" y="41"/>
                    <a:pt x="245" y="87"/>
                  </a:cubicBezTo>
                  <a:cubicBezTo>
                    <a:pt x="195" y="0"/>
                    <a:pt x="195" y="0"/>
                    <a:pt x="195" y="0"/>
                  </a:cubicBezTo>
                  <a:cubicBezTo>
                    <a:pt x="0" y="339"/>
                    <a:pt x="0" y="339"/>
                    <a:pt x="0" y="339"/>
                  </a:cubicBezTo>
                  <a:cubicBezTo>
                    <a:pt x="391" y="339"/>
                    <a:pt x="391" y="339"/>
                    <a:pt x="391" y="339"/>
                  </a:cubicBezTo>
                  <a:cubicBezTo>
                    <a:pt x="342" y="254"/>
                    <a:pt x="342" y="254"/>
                    <a:pt x="342" y="254"/>
                  </a:cubicBezTo>
                  <a:cubicBezTo>
                    <a:pt x="394" y="225"/>
                    <a:pt x="454" y="208"/>
                    <a:pt x="518" y="208"/>
                  </a:cubicBezTo>
                  <a:cubicBezTo>
                    <a:pt x="713" y="208"/>
                    <a:pt x="872" y="366"/>
                    <a:pt x="872" y="561"/>
                  </a:cubicBezTo>
                  <a:cubicBezTo>
                    <a:pt x="872" y="757"/>
                    <a:pt x="713" y="915"/>
                    <a:pt x="518" y="915"/>
                  </a:cubicBezTo>
                  <a:cubicBezTo>
                    <a:pt x="514" y="915"/>
                    <a:pt x="509" y="915"/>
                    <a:pt x="505" y="915"/>
                  </a:cubicBezTo>
                  <a:cubicBezTo>
                    <a:pt x="476" y="981"/>
                    <a:pt x="435" y="1041"/>
                    <a:pt x="385" y="1092"/>
                  </a:cubicBezTo>
                  <a:cubicBezTo>
                    <a:pt x="428" y="1103"/>
                    <a:pt x="472" y="1108"/>
                    <a:pt x="518" y="1108"/>
                  </a:cubicBezTo>
                  <a:cubicBezTo>
                    <a:pt x="820" y="1108"/>
                    <a:pt x="1065" y="863"/>
                    <a:pt x="1065" y="561"/>
                  </a:cubicBezTo>
                  <a:cubicBezTo>
                    <a:pt x="1065" y="259"/>
                    <a:pt x="820" y="14"/>
                    <a:pt x="518" y="14"/>
                  </a:cubicBezTo>
                  <a:close/>
                </a:path>
              </a:pathLst>
            </a:custGeom>
            <a:solidFill>
              <a:schemeClr val="accent2"/>
            </a:solidFill>
            <a:ln>
              <a:noFill/>
            </a:ln>
          </p:spPr>
          <p:txBody>
            <a:bodyPr vert="horz" wrap="square" lIns="55827" tIns="27914" rIns="55827" bIns="27914"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9988635" y="7101215"/>
              <a:ext cx="3644900" cy="2825751"/>
            </a:xfrm>
            <a:custGeom>
              <a:avLst/>
              <a:gdLst>
                <a:gd name="T0" fmla="*/ 1184 w 1184"/>
                <a:gd name="T1" fmla="*/ 388 h 917"/>
                <a:gd name="T2" fmla="*/ 988 w 1184"/>
                <a:gd name="T3" fmla="*/ 49 h 917"/>
                <a:gd name="T4" fmla="*/ 793 w 1184"/>
                <a:gd name="T5" fmla="*/ 388 h 917"/>
                <a:gd name="T6" fmla="*/ 900 w 1184"/>
                <a:gd name="T7" fmla="*/ 388 h 917"/>
                <a:gd name="T8" fmla="*/ 547 w 1184"/>
                <a:gd name="T9" fmla="*/ 724 h 917"/>
                <a:gd name="T10" fmla="*/ 193 w 1184"/>
                <a:gd name="T11" fmla="*/ 370 h 917"/>
                <a:gd name="T12" fmla="*/ 242 w 1184"/>
                <a:gd name="T13" fmla="*/ 192 h 917"/>
                <a:gd name="T14" fmla="*/ 145 w 1184"/>
                <a:gd name="T15" fmla="*/ 0 h 917"/>
                <a:gd name="T16" fmla="*/ 0 w 1184"/>
                <a:gd name="T17" fmla="*/ 370 h 917"/>
                <a:gd name="T18" fmla="*/ 547 w 1184"/>
                <a:gd name="T19" fmla="*/ 917 h 917"/>
                <a:gd name="T20" fmla="*/ 1094 w 1184"/>
                <a:gd name="T21" fmla="*/ 388 h 917"/>
                <a:gd name="T22" fmla="*/ 1184 w 1184"/>
                <a:gd name="T23" fmla="*/ 38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4" h="917">
                  <a:moveTo>
                    <a:pt x="1184" y="388"/>
                  </a:moveTo>
                  <a:cubicBezTo>
                    <a:pt x="988" y="49"/>
                    <a:pt x="988" y="49"/>
                    <a:pt x="988" y="49"/>
                  </a:cubicBezTo>
                  <a:cubicBezTo>
                    <a:pt x="793" y="388"/>
                    <a:pt x="793" y="388"/>
                    <a:pt x="793" y="388"/>
                  </a:cubicBezTo>
                  <a:cubicBezTo>
                    <a:pt x="900" y="388"/>
                    <a:pt x="900" y="388"/>
                    <a:pt x="900" y="388"/>
                  </a:cubicBezTo>
                  <a:cubicBezTo>
                    <a:pt x="891" y="575"/>
                    <a:pt x="737" y="724"/>
                    <a:pt x="547" y="724"/>
                  </a:cubicBezTo>
                  <a:cubicBezTo>
                    <a:pt x="352" y="724"/>
                    <a:pt x="193" y="566"/>
                    <a:pt x="193" y="370"/>
                  </a:cubicBezTo>
                  <a:cubicBezTo>
                    <a:pt x="193" y="305"/>
                    <a:pt x="211" y="244"/>
                    <a:pt x="242" y="192"/>
                  </a:cubicBezTo>
                  <a:cubicBezTo>
                    <a:pt x="198" y="134"/>
                    <a:pt x="165" y="69"/>
                    <a:pt x="145" y="0"/>
                  </a:cubicBezTo>
                  <a:cubicBezTo>
                    <a:pt x="55" y="97"/>
                    <a:pt x="0" y="227"/>
                    <a:pt x="0" y="370"/>
                  </a:cubicBezTo>
                  <a:cubicBezTo>
                    <a:pt x="0" y="672"/>
                    <a:pt x="245" y="917"/>
                    <a:pt x="547" y="917"/>
                  </a:cubicBezTo>
                  <a:cubicBezTo>
                    <a:pt x="843" y="917"/>
                    <a:pt x="1085" y="682"/>
                    <a:pt x="1094" y="388"/>
                  </a:cubicBezTo>
                  <a:lnTo>
                    <a:pt x="1184" y="388"/>
                  </a:lnTo>
                  <a:close/>
                </a:path>
              </a:pathLst>
            </a:custGeom>
            <a:solidFill>
              <a:schemeClr val="accent4"/>
            </a:solidFill>
            <a:ln>
              <a:noFill/>
            </a:ln>
          </p:spPr>
          <p:txBody>
            <a:bodyPr vert="horz" wrap="square" lIns="55827" tIns="27914" rIns="55827" bIns="27914"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12" name="TextBox 8"/>
          <p:cNvSpPr txBox="1"/>
          <p:nvPr/>
        </p:nvSpPr>
        <p:spPr>
          <a:xfrm>
            <a:off x="1617205" y="1296968"/>
            <a:ext cx="3949155" cy="615553"/>
          </a:xfrm>
          <a:prstGeom prst="rect">
            <a:avLst/>
          </a:prstGeom>
          <a:noFill/>
        </p:spPr>
        <p:txBody>
          <a:bodyPr wrap="square" lIns="0" tIns="0" rIns="0" bIns="0" rtlCol="0" anchor="ctr">
            <a:spAutoFit/>
          </a:bodyPr>
          <a:lstStyle/>
          <a:p>
            <a:r>
              <a:rPr lang="zh-CN" altLang="en-US" sz="4000" dirty="0" smtClean="0">
                <a:solidFill>
                  <a:schemeClr val="accent5">
                    <a:lumMod val="75000"/>
                  </a:schemeClr>
                </a:solidFill>
                <a:latin typeface="Arial" panose="020B0604020202020204" pitchFamily="34" charset="0"/>
                <a:ea typeface="微软雅黑" panose="020B0503020204020204" pitchFamily="34" charset="-122"/>
                <a:sym typeface="Arial" panose="020B0604020202020204" pitchFamily="34" charset="0"/>
              </a:rPr>
              <a:t>数据预处理</a:t>
            </a:r>
            <a:endParaRPr lang="zh-CN" altLang="en-US" sz="4000" dirty="0">
              <a:solidFill>
                <a:schemeClr val="accent5">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Text Placeholder 12"/>
          <p:cNvSpPr txBox="1">
            <a:spLocks/>
          </p:cNvSpPr>
          <p:nvPr/>
        </p:nvSpPr>
        <p:spPr>
          <a:xfrm>
            <a:off x="8805639" y="3521726"/>
            <a:ext cx="3469567" cy="199439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Aft>
                <a:spcPts val="0"/>
              </a:spcAft>
              <a:buNone/>
            </a:pPr>
            <a:r>
              <a:rPr lang="en-US" altLang="zh-CN" sz="1800" dirty="0" smtClean="0">
                <a:solidFill>
                  <a:schemeClr val="bg2">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en-US" altLang="zh-CN" sz="1800" dirty="0" err="1" smtClean="0">
                <a:solidFill>
                  <a:schemeClr val="bg2">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TF-IDF</a:t>
            </a:r>
            <a:r>
              <a:rPr lang="zh-CN" altLang="en-US" sz="1800" dirty="0" smtClean="0">
                <a:solidFill>
                  <a:schemeClr val="bg2">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向量化不是简单的</a:t>
            </a:r>
            <a:r>
              <a:rPr lang="en-US" altLang="zh-CN" sz="1800" dirty="0" smtClean="0">
                <a:solidFill>
                  <a:schemeClr val="bg2">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0-1</a:t>
            </a:r>
            <a:r>
              <a:rPr lang="zh-CN" altLang="en-US" sz="1800" dirty="0">
                <a:solidFill>
                  <a:schemeClr val="bg2">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向量化，而是一种可以刻画词在语句中重要性的向量化方法。字词的重要性随着它在文件中出现的次数成正比增加，但同时会随着它在语料库中出现的频率成反比下降。</a:t>
            </a:r>
            <a:endParaRPr lang="en-US" altLang="zh-CN" sz="1800" dirty="0">
              <a:solidFill>
                <a:schemeClr val="bg2">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56514207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additive="base">
                                        <p:cTn id="12"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 calcmode="lin" valueType="num">
                                      <p:cBhvr additive="base">
                                        <p:cTn id="1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P spid="13" grpId="0" build="p"/>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2"/>
          <p:cNvSpPr txBox="1">
            <a:spLocks/>
          </p:cNvSpPr>
          <p:nvPr/>
        </p:nvSpPr>
        <p:spPr>
          <a:xfrm>
            <a:off x="1532831" y="1384077"/>
            <a:ext cx="5616624" cy="338041"/>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Aft>
                <a:spcPts val="0"/>
              </a:spcAft>
              <a:buFont typeface="Arial" panose="020B0604020202020204" pitchFamily="34" charset="0"/>
              <a:buNone/>
            </a:pP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数据清洗结果举例</a:t>
            </a:r>
            <a:endParaRPr lang="en-US" altLang="zh-CN" sz="200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337" y="2032149"/>
            <a:ext cx="8069478" cy="3744416"/>
          </a:xfrm>
          <a:prstGeom prst="rect">
            <a:avLst/>
          </a:prstGeom>
        </p:spPr>
      </p:pic>
    </p:spTree>
    <p:extLst>
      <p:ext uri="{BB962C8B-B14F-4D97-AF65-F5344CB8AC3E}">
        <p14:creationId xmlns:p14="http://schemas.microsoft.com/office/powerpoint/2010/main" val="387269334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2"/>
          <p:cNvSpPr txBox="1">
            <a:spLocks/>
          </p:cNvSpPr>
          <p:nvPr/>
        </p:nvSpPr>
        <p:spPr>
          <a:xfrm>
            <a:off x="1460823" y="1312069"/>
            <a:ext cx="5616624" cy="36933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Aft>
                <a:spcPts val="0"/>
              </a:spcAft>
              <a:buFont typeface="Arial" panose="020B0604020202020204" pitchFamily="34" charset="0"/>
              <a:buNone/>
            </a:pP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词的向量化</a:t>
            </a: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en-US" altLang="zh-CN" sz="2000" dirty="0" err="1" smtClean="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TF-IDF</a:t>
            </a:r>
            <a:r>
              <a:rPr lang="en-US" altLang="zh-CN" sz="2000" dirty="0" smtClean="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sz="2000" dirty="0" smtClean="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的一个例子</a:t>
            </a:r>
            <a:endParaRPr lang="en-US" altLang="zh-CN" sz="2000" dirty="0">
              <a:solidFill>
                <a:schemeClr val="bg2">
                  <a:lumMod val="2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919" y="2176165"/>
            <a:ext cx="8028775" cy="3024336"/>
          </a:xfrm>
          <a:prstGeom prst="rect">
            <a:avLst/>
          </a:prstGeom>
        </p:spPr>
      </p:pic>
    </p:spTree>
    <p:extLst>
      <p:ext uri="{BB962C8B-B14F-4D97-AF65-F5344CB8AC3E}">
        <p14:creationId xmlns:p14="http://schemas.microsoft.com/office/powerpoint/2010/main" val="280065281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036887" y="2229366"/>
            <a:ext cx="4084366" cy="3920507"/>
            <a:chOff x="1163242" y="2072082"/>
            <a:chExt cx="5376257" cy="5160569"/>
          </a:xfrm>
        </p:grpSpPr>
        <p:grpSp>
          <p:nvGrpSpPr>
            <p:cNvPr id="2" name="组合 1"/>
            <p:cNvGrpSpPr/>
            <p:nvPr/>
          </p:nvGrpSpPr>
          <p:grpSpPr>
            <a:xfrm>
              <a:off x="1163242" y="2072082"/>
              <a:ext cx="5376257" cy="5160567"/>
              <a:chOff x="2286225" y="3033946"/>
              <a:chExt cx="4374192" cy="4198704"/>
            </a:xfrm>
          </p:grpSpPr>
          <p:sp>
            <p:nvSpPr>
              <p:cNvPr id="32" name="Rectangle 31"/>
              <p:cNvSpPr/>
              <p:nvPr/>
            </p:nvSpPr>
            <p:spPr>
              <a:xfrm>
                <a:off x="2286225" y="3547552"/>
                <a:ext cx="379284" cy="36850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grpSp>
            <p:nvGrpSpPr>
              <p:cNvPr id="59" name="Group 58"/>
              <p:cNvGrpSpPr/>
              <p:nvPr/>
            </p:nvGrpSpPr>
            <p:grpSpPr>
              <a:xfrm>
                <a:off x="2286227" y="3033946"/>
                <a:ext cx="4374190" cy="663736"/>
                <a:chOff x="643467" y="1947984"/>
                <a:chExt cx="4045562" cy="629355"/>
              </a:xfrm>
            </p:grpSpPr>
            <p:sp>
              <p:nvSpPr>
                <p:cNvPr id="31" name="Right Arrow 30"/>
                <p:cNvSpPr/>
                <p:nvPr/>
              </p:nvSpPr>
              <p:spPr>
                <a:xfrm>
                  <a:off x="1003098" y="1947984"/>
                  <a:ext cx="3685931" cy="629355"/>
                </a:xfrm>
                <a:prstGeom prst="rightArrow">
                  <a:avLst>
                    <a:gd name="adj1" fmla="val 54891"/>
                    <a:gd name="adj2" fmla="val 5815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sp>
              <p:nvSpPr>
                <p:cNvPr id="36" name="Flowchart: Manual Operation 35"/>
                <p:cNvSpPr/>
                <p:nvPr/>
              </p:nvSpPr>
              <p:spPr>
                <a:xfrm rot="10800000">
                  <a:off x="643467" y="2089868"/>
                  <a:ext cx="1123849" cy="345114"/>
                </a:xfrm>
                <a:prstGeom prst="flowChartManualOperat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 name="组合 5"/>
            <p:cNvGrpSpPr/>
            <p:nvPr/>
          </p:nvGrpSpPr>
          <p:grpSpPr>
            <a:xfrm>
              <a:off x="2061896" y="3138626"/>
              <a:ext cx="4447842" cy="4094022"/>
              <a:chOff x="2061896" y="3138626"/>
              <a:chExt cx="4447842" cy="4094022"/>
            </a:xfrm>
          </p:grpSpPr>
          <p:sp>
            <p:nvSpPr>
              <p:cNvPr id="41" name="Rectangle 40"/>
              <p:cNvSpPr/>
              <p:nvPr/>
            </p:nvSpPr>
            <p:spPr>
              <a:xfrm>
                <a:off x="2074774" y="3727263"/>
                <a:ext cx="466169" cy="350538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grpSp>
            <p:nvGrpSpPr>
              <p:cNvPr id="60" name="Group 59"/>
              <p:cNvGrpSpPr/>
              <p:nvPr/>
            </p:nvGrpSpPr>
            <p:grpSpPr>
              <a:xfrm>
                <a:off x="2061896" y="3138626"/>
                <a:ext cx="4447842" cy="760704"/>
                <a:chOff x="1093007" y="2577339"/>
                <a:chExt cx="3431368" cy="629356"/>
              </a:xfrm>
            </p:grpSpPr>
            <p:sp>
              <p:nvSpPr>
                <p:cNvPr id="43" name="Right Arrow 42"/>
                <p:cNvSpPr/>
                <p:nvPr/>
              </p:nvSpPr>
              <p:spPr>
                <a:xfrm>
                  <a:off x="1452637" y="2577339"/>
                  <a:ext cx="3071738" cy="629356"/>
                </a:xfrm>
                <a:prstGeom prst="rightArrow">
                  <a:avLst>
                    <a:gd name="adj1" fmla="val 54891"/>
                    <a:gd name="adj2" fmla="val 5815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sp>
              <p:nvSpPr>
                <p:cNvPr id="44" name="Flowchart: Manual Operation 43"/>
                <p:cNvSpPr/>
                <p:nvPr/>
              </p:nvSpPr>
              <p:spPr>
                <a:xfrm rot="10800000">
                  <a:off x="1093007" y="2719223"/>
                  <a:ext cx="1123849" cy="345115"/>
                </a:xfrm>
                <a:prstGeom prst="flowChartManualOpe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 name="组合 6"/>
            <p:cNvGrpSpPr/>
            <p:nvPr/>
          </p:nvGrpSpPr>
          <p:grpSpPr>
            <a:xfrm>
              <a:off x="2960544" y="4175636"/>
              <a:ext cx="3544125" cy="3057014"/>
              <a:chOff x="2960544" y="4175636"/>
              <a:chExt cx="3544125" cy="3057014"/>
            </a:xfrm>
          </p:grpSpPr>
          <p:sp>
            <p:nvSpPr>
              <p:cNvPr id="47" name="Rectangle 46"/>
              <p:cNvSpPr/>
              <p:nvPr/>
            </p:nvSpPr>
            <p:spPr>
              <a:xfrm>
                <a:off x="2975294" y="4806899"/>
                <a:ext cx="451419" cy="242575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grpSp>
            <p:nvGrpSpPr>
              <p:cNvPr id="48" name="Group 47"/>
              <p:cNvGrpSpPr/>
              <p:nvPr/>
            </p:nvGrpSpPr>
            <p:grpSpPr>
              <a:xfrm>
                <a:off x="2960544" y="4175636"/>
                <a:ext cx="3544125" cy="815790"/>
                <a:chOff x="-982317" y="1123950"/>
                <a:chExt cx="3986335" cy="1066800"/>
              </a:xfrm>
            </p:grpSpPr>
            <p:sp>
              <p:nvSpPr>
                <p:cNvPr id="49" name="Right Arrow 48"/>
                <p:cNvSpPr/>
                <p:nvPr/>
              </p:nvSpPr>
              <p:spPr>
                <a:xfrm>
                  <a:off x="-372717" y="1123950"/>
                  <a:ext cx="3376735" cy="1066800"/>
                </a:xfrm>
                <a:prstGeom prst="rightArrow">
                  <a:avLst>
                    <a:gd name="adj1" fmla="val 54891"/>
                    <a:gd name="adj2" fmla="val 5815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sp>
              <p:nvSpPr>
                <p:cNvPr id="50" name="Flowchart: Manual Operation 49"/>
                <p:cNvSpPr/>
                <p:nvPr/>
              </p:nvSpPr>
              <p:spPr>
                <a:xfrm rot="10800000">
                  <a:off x="-982317" y="1364453"/>
                  <a:ext cx="1905000" cy="584993"/>
                </a:xfrm>
                <a:prstGeom prst="flowChartManualOperat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8" name="组合 7"/>
            <p:cNvGrpSpPr/>
            <p:nvPr/>
          </p:nvGrpSpPr>
          <p:grpSpPr>
            <a:xfrm>
              <a:off x="3807381" y="5248734"/>
              <a:ext cx="2670908" cy="1983917"/>
              <a:chOff x="3807381" y="5248734"/>
              <a:chExt cx="2670908" cy="1983917"/>
            </a:xfrm>
          </p:grpSpPr>
          <p:sp>
            <p:nvSpPr>
              <p:cNvPr id="52" name="Rectangle 51"/>
              <p:cNvSpPr/>
              <p:nvPr/>
            </p:nvSpPr>
            <p:spPr>
              <a:xfrm>
                <a:off x="3807381" y="5880001"/>
                <a:ext cx="466166" cy="13526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grpSp>
            <p:nvGrpSpPr>
              <p:cNvPr id="53" name="Group 52"/>
              <p:cNvGrpSpPr/>
              <p:nvPr/>
            </p:nvGrpSpPr>
            <p:grpSpPr>
              <a:xfrm>
                <a:off x="3807382" y="5248734"/>
                <a:ext cx="2670907" cy="815790"/>
                <a:chOff x="304800" y="1123950"/>
                <a:chExt cx="3492723" cy="1066800"/>
              </a:xfrm>
              <a:solidFill>
                <a:schemeClr val="accent4"/>
              </a:solidFill>
            </p:grpSpPr>
            <p:sp>
              <p:nvSpPr>
                <p:cNvPr id="54" name="Right Arrow 53"/>
                <p:cNvSpPr/>
                <p:nvPr/>
              </p:nvSpPr>
              <p:spPr>
                <a:xfrm>
                  <a:off x="1143000" y="1123950"/>
                  <a:ext cx="2654523" cy="1066800"/>
                </a:xfrm>
                <a:prstGeom prst="rightArrow">
                  <a:avLst>
                    <a:gd name="adj1" fmla="val 54891"/>
                    <a:gd name="adj2" fmla="val 5815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sp>
              <p:nvSpPr>
                <p:cNvPr id="55" name="Flowchart: Manual Operation 54"/>
                <p:cNvSpPr/>
                <p:nvPr/>
              </p:nvSpPr>
              <p:spPr>
                <a:xfrm rot="10800000">
                  <a:off x="304800" y="1364453"/>
                  <a:ext cx="1905000" cy="584993"/>
                </a:xfrm>
                <a:prstGeom prst="flowChartManualOperat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61" name="Text Placeholder 3"/>
            <p:cNvSpPr txBox="1">
              <a:spLocks/>
            </p:cNvSpPr>
            <p:nvPr/>
          </p:nvSpPr>
          <p:spPr>
            <a:xfrm>
              <a:off x="5684888" y="2333604"/>
              <a:ext cx="456455" cy="292131"/>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64372">
                <a:spcBef>
                  <a:spcPct val="20000"/>
                </a:spcBef>
                <a:defRPr/>
              </a:pPr>
              <a:r>
                <a:rPr lang="en-US" sz="1898"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62" name="Text Placeholder 3"/>
            <p:cNvSpPr txBox="1">
              <a:spLocks/>
            </p:cNvSpPr>
            <p:nvPr/>
          </p:nvSpPr>
          <p:spPr>
            <a:xfrm>
              <a:off x="5631619" y="3400148"/>
              <a:ext cx="456455" cy="292131"/>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64372">
                <a:spcBef>
                  <a:spcPct val="20000"/>
                </a:spcBef>
                <a:defRPr/>
              </a:pPr>
              <a:r>
                <a:rPr lang="en-US" sz="1898"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63" name="Text Placeholder 3"/>
            <p:cNvSpPr txBox="1">
              <a:spLocks/>
            </p:cNvSpPr>
            <p:nvPr/>
          </p:nvSpPr>
          <p:spPr>
            <a:xfrm>
              <a:off x="5628676" y="4453618"/>
              <a:ext cx="456455" cy="292131"/>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64372">
                <a:spcBef>
                  <a:spcPct val="20000"/>
                </a:spcBef>
                <a:defRPr/>
              </a:pPr>
              <a:r>
                <a:rPr lang="en-US" sz="1898"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64" name="Text Placeholder 3"/>
            <p:cNvSpPr txBox="1">
              <a:spLocks/>
            </p:cNvSpPr>
            <p:nvPr/>
          </p:nvSpPr>
          <p:spPr>
            <a:xfrm>
              <a:off x="5585285" y="5525203"/>
              <a:ext cx="456455" cy="292131"/>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64372">
                <a:spcBef>
                  <a:spcPct val="20000"/>
                </a:spcBef>
                <a:defRPr/>
              </a:pPr>
              <a:r>
                <a:rPr lang="en-US" sz="1898"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p>
          </p:txBody>
        </p:sp>
      </p:grpSp>
      <p:sp>
        <p:nvSpPr>
          <p:cNvPr id="71" name="TextBox 70"/>
          <p:cNvSpPr txBox="1"/>
          <p:nvPr/>
        </p:nvSpPr>
        <p:spPr>
          <a:xfrm>
            <a:off x="6736802" y="3142022"/>
            <a:ext cx="3201092" cy="443198"/>
          </a:xfrm>
          <a:prstGeom prst="rect">
            <a:avLst/>
          </a:prstGeom>
          <a:noFill/>
        </p:spPr>
        <p:txBody>
          <a:bodyPr wrap="square" lIns="0" tIns="0" rIns="0" bIns="0" rtlCol="0" anchor="t" anchorCtr="0">
            <a:spAutoFit/>
          </a:bodyPr>
          <a:lstStyle/>
          <a:p>
            <a:pPr algn="r">
              <a:lnSpc>
                <a:spcPct val="120000"/>
              </a:lnSpc>
            </a:pPr>
            <a:r>
              <a:rPr lang="en-US" altLang="zh-CN" sz="2400" dirty="0" err="1"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RidgeClassifier</a:t>
            </a:r>
            <a:r>
              <a:rPr lang="en-US" altLang="zh-CN" sz="2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2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岭分类</a:t>
            </a:r>
            <a:endParaRPr 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TextBox 76"/>
          <p:cNvSpPr txBox="1"/>
          <p:nvPr/>
        </p:nvSpPr>
        <p:spPr>
          <a:xfrm>
            <a:off x="6815889" y="4784537"/>
            <a:ext cx="3252493" cy="369332"/>
          </a:xfrm>
          <a:prstGeom prst="rect">
            <a:avLst/>
          </a:prstGeom>
          <a:noFill/>
        </p:spPr>
        <p:txBody>
          <a:bodyPr wrap="none" lIns="0" tIns="0" rIns="0" bIns="0" rtlCol="0" anchor="t" anchorCtr="0">
            <a:spAutoFit/>
          </a:bodyPr>
          <a:lstStyle/>
          <a:p>
            <a:pPr algn="r"/>
            <a:r>
              <a:rPr lang="en-US" sz="2400" dirty="0" err="1"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B</a:t>
            </a:r>
            <a:r>
              <a:rPr lang="en-US" altLang="zh-CN" sz="2400" dirty="0" err="1"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ernoulliNB</a:t>
            </a:r>
            <a:r>
              <a:rPr lang="en-US" altLang="zh-CN" sz="2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2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朴素贝叶斯</a:t>
            </a:r>
            <a:endParaRPr 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TextBox 81"/>
          <p:cNvSpPr txBox="1"/>
          <p:nvPr/>
        </p:nvSpPr>
        <p:spPr>
          <a:xfrm>
            <a:off x="6768614" y="2317412"/>
            <a:ext cx="4158190" cy="443198"/>
          </a:xfrm>
          <a:prstGeom prst="rect">
            <a:avLst/>
          </a:prstGeom>
          <a:noFill/>
        </p:spPr>
        <p:txBody>
          <a:bodyPr wrap="none" lIns="0" tIns="0" rIns="0" bIns="0" rtlCol="0" anchor="t" anchorCtr="0">
            <a:spAutoFit/>
          </a:bodyPr>
          <a:lstStyle/>
          <a:p>
            <a:pPr algn="r">
              <a:lnSpc>
                <a:spcPct val="120000"/>
              </a:lnSpc>
            </a:pPr>
            <a:r>
              <a:rPr lang="en-US" sz="2400" dirty="0" err="1"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OneVsRestClassifier</a:t>
            </a:r>
            <a:r>
              <a:rPr lang="en-US" sz="2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2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逻辑回归</a:t>
            </a:r>
            <a:endParaRPr 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5" name="TextBox 114"/>
          <p:cNvSpPr txBox="1"/>
          <p:nvPr/>
        </p:nvSpPr>
        <p:spPr>
          <a:xfrm>
            <a:off x="6835091" y="3976365"/>
            <a:ext cx="3369512" cy="369332"/>
          </a:xfrm>
          <a:prstGeom prst="rect">
            <a:avLst/>
          </a:prstGeom>
          <a:noFill/>
        </p:spPr>
        <p:txBody>
          <a:bodyPr wrap="none" lIns="0" tIns="0" rIns="0" bIns="0" rtlCol="0" anchor="t" anchorCtr="0">
            <a:spAutoFit/>
          </a:bodyPr>
          <a:lstStyle/>
          <a:p>
            <a:pPr algn="r"/>
            <a:r>
              <a:rPr lang="en-US" altLang="zh-CN" sz="2400" dirty="0" err="1"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LinearSVC</a:t>
            </a:r>
            <a:r>
              <a:rPr lang="en-US" altLang="zh-CN" sz="2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2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支持向量机</a:t>
            </a:r>
            <a:r>
              <a:rPr lang="en-US" altLang="zh-CN" sz="2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8"/>
          <p:cNvSpPr txBox="1"/>
          <p:nvPr/>
        </p:nvSpPr>
        <p:spPr>
          <a:xfrm>
            <a:off x="1163242" y="1164964"/>
            <a:ext cx="3949155" cy="492443"/>
          </a:xfrm>
          <a:prstGeom prst="rect">
            <a:avLst/>
          </a:prstGeom>
          <a:noFill/>
        </p:spPr>
        <p:txBody>
          <a:bodyPr wrap="square" lIns="0" tIns="0" rIns="0" bIns="0" rtlCol="0" anchor="ctr">
            <a:spAutoFit/>
          </a:bodyPr>
          <a:lstStyle/>
          <a:p>
            <a:r>
              <a:rPr lang="zh-CN" altLang="en-US" sz="3200" dirty="0" smtClean="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rPr>
              <a:t>候选模型</a:t>
            </a:r>
            <a:endParaRPr lang="zh-CN" altLang="en-US" sz="40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93628606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036887" y="2202120"/>
            <a:ext cx="4112750" cy="3947751"/>
            <a:chOff x="1163242" y="2072082"/>
            <a:chExt cx="5376257" cy="5160568"/>
          </a:xfrm>
        </p:grpSpPr>
        <p:grpSp>
          <p:nvGrpSpPr>
            <p:cNvPr id="2" name="组合 1"/>
            <p:cNvGrpSpPr/>
            <p:nvPr/>
          </p:nvGrpSpPr>
          <p:grpSpPr>
            <a:xfrm>
              <a:off x="1163242" y="2072082"/>
              <a:ext cx="5376257" cy="5160567"/>
              <a:chOff x="2286225" y="3033946"/>
              <a:chExt cx="4374192" cy="4198704"/>
            </a:xfrm>
          </p:grpSpPr>
          <p:sp>
            <p:nvSpPr>
              <p:cNvPr id="32" name="Rectangle 31"/>
              <p:cNvSpPr/>
              <p:nvPr/>
            </p:nvSpPr>
            <p:spPr>
              <a:xfrm>
                <a:off x="2286225" y="3547552"/>
                <a:ext cx="379284" cy="36850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grpSp>
            <p:nvGrpSpPr>
              <p:cNvPr id="59" name="Group 58"/>
              <p:cNvGrpSpPr/>
              <p:nvPr/>
            </p:nvGrpSpPr>
            <p:grpSpPr>
              <a:xfrm>
                <a:off x="2286227" y="3033946"/>
                <a:ext cx="4374190" cy="663736"/>
                <a:chOff x="643467" y="1947984"/>
                <a:chExt cx="4045562" cy="629355"/>
              </a:xfrm>
            </p:grpSpPr>
            <p:sp>
              <p:nvSpPr>
                <p:cNvPr id="31" name="Right Arrow 30"/>
                <p:cNvSpPr/>
                <p:nvPr/>
              </p:nvSpPr>
              <p:spPr>
                <a:xfrm>
                  <a:off x="1003098" y="1947984"/>
                  <a:ext cx="3685931" cy="629355"/>
                </a:xfrm>
                <a:prstGeom prst="rightArrow">
                  <a:avLst>
                    <a:gd name="adj1" fmla="val 54891"/>
                    <a:gd name="adj2" fmla="val 5815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sp>
              <p:nvSpPr>
                <p:cNvPr id="36" name="Flowchart: Manual Operation 35"/>
                <p:cNvSpPr/>
                <p:nvPr/>
              </p:nvSpPr>
              <p:spPr>
                <a:xfrm rot="10800000">
                  <a:off x="643467" y="2089868"/>
                  <a:ext cx="1123849" cy="345114"/>
                </a:xfrm>
                <a:prstGeom prst="flowChartManualOperat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 name="组合 5"/>
            <p:cNvGrpSpPr/>
            <p:nvPr/>
          </p:nvGrpSpPr>
          <p:grpSpPr>
            <a:xfrm>
              <a:off x="2061895" y="3138626"/>
              <a:ext cx="4447843" cy="4094024"/>
              <a:chOff x="2061895" y="3138626"/>
              <a:chExt cx="4447843" cy="4094024"/>
            </a:xfrm>
          </p:grpSpPr>
          <p:sp>
            <p:nvSpPr>
              <p:cNvPr id="41" name="Rectangle 40"/>
              <p:cNvSpPr/>
              <p:nvPr/>
            </p:nvSpPr>
            <p:spPr>
              <a:xfrm>
                <a:off x="2061895" y="3727264"/>
                <a:ext cx="466169" cy="3505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grpSp>
            <p:nvGrpSpPr>
              <p:cNvPr id="60" name="Group 59"/>
              <p:cNvGrpSpPr/>
              <p:nvPr/>
            </p:nvGrpSpPr>
            <p:grpSpPr>
              <a:xfrm>
                <a:off x="2061896" y="3138626"/>
                <a:ext cx="4447842" cy="760704"/>
                <a:chOff x="1093007" y="2577339"/>
                <a:chExt cx="3431368" cy="629356"/>
              </a:xfrm>
            </p:grpSpPr>
            <p:sp>
              <p:nvSpPr>
                <p:cNvPr id="43" name="Right Arrow 42"/>
                <p:cNvSpPr/>
                <p:nvPr/>
              </p:nvSpPr>
              <p:spPr>
                <a:xfrm>
                  <a:off x="1452637" y="2577339"/>
                  <a:ext cx="3071738" cy="629356"/>
                </a:xfrm>
                <a:prstGeom prst="rightArrow">
                  <a:avLst>
                    <a:gd name="adj1" fmla="val 54891"/>
                    <a:gd name="adj2" fmla="val 5815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sp>
              <p:nvSpPr>
                <p:cNvPr id="44" name="Flowchart: Manual Operation 43"/>
                <p:cNvSpPr/>
                <p:nvPr/>
              </p:nvSpPr>
              <p:spPr>
                <a:xfrm rot="10800000">
                  <a:off x="1093007" y="2719223"/>
                  <a:ext cx="1123849" cy="345115"/>
                </a:xfrm>
                <a:prstGeom prst="flowChartManualOpe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 name="组合 6"/>
            <p:cNvGrpSpPr/>
            <p:nvPr/>
          </p:nvGrpSpPr>
          <p:grpSpPr>
            <a:xfrm>
              <a:off x="2960544" y="4175636"/>
              <a:ext cx="3544125" cy="3057013"/>
              <a:chOff x="2960544" y="4175636"/>
              <a:chExt cx="3544125" cy="3057013"/>
            </a:xfrm>
          </p:grpSpPr>
          <p:sp>
            <p:nvSpPr>
              <p:cNvPr id="47" name="Rectangle 46"/>
              <p:cNvSpPr/>
              <p:nvPr/>
            </p:nvSpPr>
            <p:spPr>
              <a:xfrm>
                <a:off x="2975294" y="4806899"/>
                <a:ext cx="451419" cy="242575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grpSp>
            <p:nvGrpSpPr>
              <p:cNvPr id="48" name="Group 47"/>
              <p:cNvGrpSpPr/>
              <p:nvPr/>
            </p:nvGrpSpPr>
            <p:grpSpPr>
              <a:xfrm>
                <a:off x="2960544" y="4175636"/>
                <a:ext cx="3544125" cy="815790"/>
                <a:chOff x="-982317" y="1123950"/>
                <a:chExt cx="3986335" cy="1066800"/>
              </a:xfrm>
            </p:grpSpPr>
            <p:sp>
              <p:nvSpPr>
                <p:cNvPr id="49" name="Right Arrow 48"/>
                <p:cNvSpPr/>
                <p:nvPr/>
              </p:nvSpPr>
              <p:spPr>
                <a:xfrm>
                  <a:off x="-372717" y="1123950"/>
                  <a:ext cx="3376735" cy="1066800"/>
                </a:xfrm>
                <a:prstGeom prst="rightArrow">
                  <a:avLst>
                    <a:gd name="adj1" fmla="val 54891"/>
                    <a:gd name="adj2" fmla="val 5815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sp>
              <p:nvSpPr>
                <p:cNvPr id="50" name="Flowchart: Manual Operation 49"/>
                <p:cNvSpPr/>
                <p:nvPr/>
              </p:nvSpPr>
              <p:spPr>
                <a:xfrm rot="10800000">
                  <a:off x="-982317" y="1364453"/>
                  <a:ext cx="1905000" cy="584993"/>
                </a:xfrm>
                <a:prstGeom prst="flowChartManualOperat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109">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61" name="Text Placeholder 3"/>
            <p:cNvSpPr txBox="1">
              <a:spLocks/>
            </p:cNvSpPr>
            <p:nvPr/>
          </p:nvSpPr>
          <p:spPr>
            <a:xfrm>
              <a:off x="5684888" y="2333604"/>
              <a:ext cx="456455" cy="292131"/>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64372">
                <a:spcBef>
                  <a:spcPct val="20000"/>
                </a:spcBef>
                <a:defRPr/>
              </a:pPr>
              <a:r>
                <a:rPr lang="en-US" sz="1898"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05</a:t>
              </a:r>
              <a:endParaRPr lang="en-US" sz="1898"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 Placeholder 3"/>
            <p:cNvSpPr txBox="1">
              <a:spLocks/>
            </p:cNvSpPr>
            <p:nvPr/>
          </p:nvSpPr>
          <p:spPr>
            <a:xfrm>
              <a:off x="5631619" y="3400148"/>
              <a:ext cx="456455" cy="292131"/>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64372">
                <a:spcBef>
                  <a:spcPct val="20000"/>
                </a:spcBef>
                <a:defRPr/>
              </a:pPr>
              <a:r>
                <a:rPr lang="en-US" sz="1898"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06</a:t>
              </a:r>
              <a:endParaRPr lang="en-US" sz="1898"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Text Placeholder 3"/>
            <p:cNvSpPr txBox="1">
              <a:spLocks/>
            </p:cNvSpPr>
            <p:nvPr/>
          </p:nvSpPr>
          <p:spPr>
            <a:xfrm>
              <a:off x="5628676" y="4453618"/>
              <a:ext cx="456455" cy="292131"/>
            </a:xfrm>
            <a:prstGeom prst="rect">
              <a:avLst/>
            </a:prstGeom>
          </p:spPr>
          <p:txBody>
            <a:bodyPr wrap="none" lIns="0" tIns="0" rIns="0" bIns="0" anchor="ctr" anchorCtr="0">
              <a:no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64372">
                <a:spcBef>
                  <a:spcPct val="20000"/>
                </a:spcBef>
                <a:defRPr/>
              </a:pPr>
              <a:r>
                <a:rPr lang="en-US" sz="1898"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07</a:t>
              </a:r>
              <a:endParaRPr lang="en-US" sz="1898"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1" name="TextBox 70"/>
          <p:cNvSpPr txBox="1"/>
          <p:nvPr/>
        </p:nvSpPr>
        <p:spPr>
          <a:xfrm>
            <a:off x="6705228" y="3101119"/>
            <a:ext cx="4104456" cy="443198"/>
          </a:xfrm>
          <a:prstGeom prst="rect">
            <a:avLst/>
          </a:prstGeom>
          <a:noFill/>
        </p:spPr>
        <p:txBody>
          <a:bodyPr wrap="square" lIns="0" tIns="0" rIns="0" bIns="0" rtlCol="0" anchor="t" anchorCtr="0">
            <a:spAutoFit/>
          </a:bodyPr>
          <a:lstStyle/>
          <a:p>
            <a:pPr algn="r">
              <a:lnSpc>
                <a:spcPct val="120000"/>
              </a:lnSpc>
            </a:pPr>
            <a:r>
              <a:rPr lang="en-US" sz="2400" dirty="0" err="1"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D</a:t>
            </a:r>
            <a:r>
              <a:rPr lang="en-US" altLang="zh-CN" sz="2400" dirty="0" err="1"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ecisionTreeClassifier</a:t>
            </a:r>
            <a:r>
              <a:rPr lang="en-US" altLang="zh-CN" sz="2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2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决策树</a:t>
            </a:r>
            <a:endParaRPr 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TextBox 81"/>
          <p:cNvSpPr txBox="1"/>
          <p:nvPr/>
        </p:nvSpPr>
        <p:spPr>
          <a:xfrm>
            <a:off x="6705228" y="2286473"/>
            <a:ext cx="4621458" cy="443198"/>
          </a:xfrm>
          <a:prstGeom prst="rect">
            <a:avLst/>
          </a:prstGeom>
          <a:noFill/>
        </p:spPr>
        <p:txBody>
          <a:bodyPr wrap="none" lIns="0" tIns="0" rIns="0" bIns="0" rtlCol="0" anchor="t" anchorCtr="0">
            <a:spAutoFit/>
          </a:bodyPr>
          <a:lstStyle/>
          <a:p>
            <a:pPr algn="r">
              <a:lnSpc>
                <a:spcPct val="120000"/>
              </a:lnSpc>
            </a:pPr>
            <a:r>
              <a:rPr lang="en-US" sz="2400" dirty="0" err="1"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R</a:t>
            </a:r>
            <a:r>
              <a:rPr lang="en-US" altLang="zh-CN" sz="2400" dirty="0" err="1"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andomForestClassifier</a:t>
            </a:r>
            <a:r>
              <a:rPr lang="en-US" altLang="zh-CN" sz="2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2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随机森林</a:t>
            </a:r>
            <a:endParaRPr lang="en-US"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5" name="TextBox 114"/>
          <p:cNvSpPr txBox="1"/>
          <p:nvPr/>
        </p:nvSpPr>
        <p:spPr>
          <a:xfrm>
            <a:off x="6705228" y="3916579"/>
            <a:ext cx="4278415" cy="369332"/>
          </a:xfrm>
          <a:prstGeom prst="rect">
            <a:avLst/>
          </a:prstGeom>
          <a:noFill/>
        </p:spPr>
        <p:txBody>
          <a:bodyPr wrap="none" lIns="0" tIns="0" rIns="0" bIns="0" rtlCol="0" anchor="t" anchorCtr="0">
            <a:spAutoFit/>
          </a:bodyPr>
          <a:lstStyle/>
          <a:p>
            <a:pPr algn="r"/>
            <a:r>
              <a:rPr lang="en-US" altLang="zh-CN" sz="2400" dirty="0" err="1"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CommitteeMachine</a:t>
            </a:r>
            <a:r>
              <a:rPr lang="en-US" altLang="zh-CN" sz="2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2400" dirty="0" smtClean="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委员会机器</a:t>
            </a:r>
            <a:endParaRPr lang="en-US" altLang="zh-CN" sz="2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8"/>
          <p:cNvSpPr txBox="1"/>
          <p:nvPr/>
        </p:nvSpPr>
        <p:spPr>
          <a:xfrm>
            <a:off x="1163242" y="1164964"/>
            <a:ext cx="3949155" cy="492443"/>
          </a:xfrm>
          <a:prstGeom prst="rect">
            <a:avLst/>
          </a:prstGeom>
          <a:noFill/>
        </p:spPr>
        <p:txBody>
          <a:bodyPr wrap="square" lIns="0" tIns="0" rIns="0" bIns="0" rtlCol="0" anchor="ctr">
            <a:spAutoFit/>
          </a:bodyPr>
          <a:lstStyle/>
          <a:p>
            <a:r>
              <a:rPr lang="zh-CN" altLang="en-US" sz="3200" dirty="0" smtClean="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rPr>
              <a:t>候选模型</a:t>
            </a:r>
            <a:endParaRPr lang="zh-CN" altLang="en-US" sz="40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3375533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531794143"/>
              </p:ext>
            </p:extLst>
          </p:nvPr>
        </p:nvGraphicFramePr>
        <p:xfrm>
          <a:off x="1964879" y="5488533"/>
          <a:ext cx="5598205" cy="1177588"/>
        </p:xfrm>
        <a:graphic>
          <a:graphicData uri="http://schemas.openxmlformats.org/drawingml/2006/table">
            <a:tbl>
              <a:tblPr firstRow="1" bandRow="1">
                <a:tableStyleId>{5C22544A-7EE6-4342-B048-85BDC9FD1C3A}</a:tableStyleId>
              </a:tblPr>
              <a:tblGrid>
                <a:gridCol w="1119641"/>
                <a:gridCol w="1119641"/>
                <a:gridCol w="1119641"/>
                <a:gridCol w="1119641"/>
                <a:gridCol w="1119641"/>
              </a:tblGrid>
              <a:tr h="605315">
                <a:tc>
                  <a:txBody>
                    <a:bodyPr/>
                    <a:lstStyle/>
                    <a:p>
                      <a:pPr algn="ctr"/>
                      <a:endParaRPr lang="en-US" altLang="zh-CN" sz="700" b="0" dirty="0" smtClean="0">
                        <a:effectLst/>
                        <a:latin typeface="微软雅黑" panose="020B0503020204020204" pitchFamily="34" charset="-122"/>
                        <a:ea typeface="微软雅黑" panose="020B0503020204020204" pitchFamily="34" charset="-122"/>
                      </a:endParaRPr>
                    </a:p>
                    <a:p>
                      <a:pPr algn="ctr"/>
                      <a:r>
                        <a:rPr lang="zh-CN" altLang="en-US" sz="1500" b="0" dirty="0" smtClean="0">
                          <a:effectLst/>
                          <a:latin typeface="微软雅黑" panose="020B0503020204020204" pitchFamily="34" charset="-122"/>
                          <a:ea typeface="微软雅黑" panose="020B0503020204020204" pitchFamily="34" charset="-122"/>
                        </a:rPr>
                        <a:t>候选模型</a:t>
                      </a:r>
                      <a:endParaRPr lang="zh-CN" altLang="en-US" sz="1500" b="0" dirty="0">
                        <a:effectLst/>
                        <a:latin typeface="微软雅黑" panose="020B0503020204020204" pitchFamily="34" charset="-122"/>
                        <a:ea typeface="微软雅黑" panose="020B0503020204020204" pitchFamily="34" charset="-122"/>
                      </a:endParaRPr>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逻辑回归</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岭分类</a:t>
                      </a:r>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支持向量机</a:t>
                      </a:r>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朴素贝叶斯</a:t>
                      </a:r>
                    </a:p>
                  </a:txBody>
                  <a:tcPr marL="55394" marR="55394" marT="27697" marB="27697"/>
                </a:tc>
              </a:tr>
              <a:tr h="5468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rPr>
                        <a:t>CV</a:t>
                      </a:r>
                      <a:r>
                        <a:rPr kumimoji="0" lang="zh-CN" altLang="en-US" sz="1500" b="0" i="0" u="none" strike="noStrike" kern="1200" cap="none" spc="0" normalizeH="0" baseline="0" noProof="0" dirty="0" smtClean="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rPr>
                        <a:t>准确率</a:t>
                      </a:r>
                    </a:p>
                    <a:p>
                      <a:endParaRPr lang="zh-CN" altLang="en-US" sz="1100" dirty="0"/>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rPr>
                        <a:t>58.31%</a:t>
                      </a:r>
                      <a:endParaRPr kumimoji="0" lang="zh-CN" altLang="en-US"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endParaRPr lang="zh-CN" altLang="en-US" sz="1100" dirty="0"/>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rPr>
                        <a:t>57.91%</a:t>
                      </a:r>
                      <a:endParaRPr kumimoji="0" lang="zh-CN" altLang="en-US"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endParaRPr lang="zh-CN" altLang="en-US" sz="1100" dirty="0"/>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rPr>
                        <a:t>57.81%</a:t>
                      </a:r>
                      <a:endParaRPr kumimoji="0" lang="zh-CN" altLang="en-US"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endParaRPr lang="zh-CN" altLang="en-US" sz="1100" dirty="0"/>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rPr>
                        <a:t>53.98%</a:t>
                      </a:r>
                      <a:endParaRPr kumimoji="0" lang="zh-CN" altLang="en-US"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endParaRPr lang="zh-CN" altLang="en-US" sz="1100" dirty="0"/>
                    </a:p>
                  </a:txBody>
                  <a:tcPr marL="55394" marR="55394" marT="27697" marB="27697"/>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266201959"/>
              </p:ext>
            </p:extLst>
          </p:nvPr>
        </p:nvGraphicFramePr>
        <p:xfrm>
          <a:off x="7563084" y="5488533"/>
          <a:ext cx="3350199" cy="1177588"/>
        </p:xfrm>
        <a:graphic>
          <a:graphicData uri="http://schemas.openxmlformats.org/drawingml/2006/table">
            <a:tbl>
              <a:tblPr firstRow="1" bandRow="1">
                <a:tableStyleId>{5C22544A-7EE6-4342-B048-85BDC9FD1C3A}</a:tableStyleId>
              </a:tblPr>
              <a:tblGrid>
                <a:gridCol w="1116733"/>
                <a:gridCol w="1116733"/>
                <a:gridCol w="1116733"/>
              </a:tblGrid>
              <a:tr h="6053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随机森林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决策树</a:t>
                      </a:r>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委员会机器</a:t>
                      </a:r>
                    </a:p>
                  </a:txBody>
                  <a:tcPr marL="55394" marR="55394" marT="27697" marB="27697"/>
                </a:tc>
              </a:tr>
              <a:tr h="5468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rPr>
                        <a:t>50.15%</a:t>
                      </a:r>
                      <a:endParaRPr kumimoji="0" lang="zh-CN" altLang="en-US"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endParaRPr lang="zh-CN" altLang="en-US" sz="1100" dirty="0"/>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rPr>
                        <a:t>47.03%</a:t>
                      </a:r>
                      <a:endParaRPr kumimoji="0" lang="zh-CN" altLang="en-US"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endParaRPr lang="zh-CN" altLang="en-US" sz="1100" dirty="0"/>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rPr>
                        <a:t>41.05%</a:t>
                      </a:r>
                      <a:endParaRPr kumimoji="0" lang="zh-CN" altLang="en-US"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endParaRPr lang="zh-CN" altLang="en-US" sz="1100" dirty="0"/>
                    </a:p>
                  </a:txBody>
                  <a:tcPr marL="55394" marR="55394" marT="27697" marB="27697"/>
                </a:tc>
              </a:tr>
            </a:tbl>
          </a:graphicData>
        </a:graphic>
      </p:graphicFrame>
      <p:pic>
        <p:nvPicPr>
          <p:cNvPr id="7" name="图片 6"/>
          <p:cNvPicPr>
            <a:picLocks noChangeAspect="1"/>
          </p:cNvPicPr>
          <p:nvPr/>
        </p:nvPicPr>
        <p:blipFill>
          <a:blip r:embed="rId2">
            <a:clrChange>
              <a:clrFrom>
                <a:srgbClr val="424035">
                  <a:alpha val="27451"/>
                </a:srgbClr>
              </a:clrFrom>
              <a:clrTo>
                <a:srgbClr val="424035">
                  <a:alpha val="0"/>
                </a:srgbClr>
              </a:clrTo>
            </a:clrChange>
            <a:extLst>
              <a:ext uri="{28A0092B-C50C-407E-A947-70E740481C1C}">
                <a14:useLocalDpi xmlns:a14="http://schemas.microsoft.com/office/drawing/2010/main" val="0"/>
              </a:ext>
            </a:extLst>
          </a:blip>
          <a:stretch>
            <a:fillRect/>
          </a:stretch>
        </p:blipFill>
        <p:spPr>
          <a:xfrm>
            <a:off x="1964879" y="591989"/>
            <a:ext cx="8928992" cy="4464496"/>
          </a:xfrm>
          <a:prstGeom prst="rect">
            <a:avLst/>
          </a:prstGeom>
        </p:spPr>
      </p:pic>
    </p:spTree>
    <p:extLst>
      <p:ext uri="{BB962C8B-B14F-4D97-AF65-F5344CB8AC3E}">
        <p14:creationId xmlns:p14="http://schemas.microsoft.com/office/powerpoint/2010/main" val="98646000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9690" y="663997"/>
            <a:ext cx="6480720" cy="1401217"/>
          </a:xfrm>
          <a:prstGeom prst="rect">
            <a:avLst/>
          </a:prstGeom>
          <a:noFill/>
        </p:spPr>
        <p:txBody>
          <a:bodyPr wrap="square" rtlCol="0">
            <a:spAutoFit/>
          </a:bodyPr>
          <a:lstStyle/>
          <a:p>
            <a:pPr>
              <a:lnSpc>
                <a:spcPct val="150000"/>
              </a:lnSpc>
            </a:pPr>
            <a:r>
              <a:rPr lang="zh-CN" altLang="en-US" sz="3200" dirty="0" smtClean="0">
                <a:solidFill>
                  <a:schemeClr val="accent1">
                    <a:lumMod val="75000"/>
                  </a:schemeClr>
                </a:solidFill>
                <a:latin typeface="微软雅黑" panose="020B0503020204020204" pitchFamily="34" charset="-122"/>
                <a:ea typeface="微软雅黑" panose="020B0503020204020204" pitchFamily="34" charset="-122"/>
              </a:rPr>
              <a:t>常常用于解决文本分析问题的方法：</a:t>
            </a:r>
            <a:endParaRPr lang="en-US" altLang="zh-CN" sz="3200" dirty="0" smtClean="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sz="2800" dirty="0" smtClean="0">
                <a:solidFill>
                  <a:schemeClr val="accent5">
                    <a:lumMod val="50000"/>
                  </a:schemeClr>
                </a:solidFill>
                <a:latin typeface="微软雅黑" panose="020B0503020204020204" pitchFamily="34" charset="-122"/>
                <a:ea typeface="微软雅黑" panose="020B0503020204020204" pitchFamily="34" charset="-122"/>
              </a:rPr>
              <a:t>循环神经网络</a:t>
            </a:r>
            <a:r>
              <a:rPr lang="en-US" altLang="zh-CN" sz="2800" dirty="0" smtClean="0">
                <a:solidFill>
                  <a:schemeClr val="accent5">
                    <a:lumMod val="50000"/>
                  </a:schemeClr>
                </a:solidFill>
                <a:latin typeface="微软雅黑" panose="020B0503020204020204" pitchFamily="34" charset="-122"/>
                <a:ea typeface="微软雅黑" panose="020B0503020204020204" pitchFamily="34" charset="-122"/>
              </a:rPr>
              <a:t>(</a:t>
            </a:r>
            <a:r>
              <a:rPr lang="en-US" altLang="zh-CN" sz="2800" dirty="0" err="1" smtClean="0">
                <a:solidFill>
                  <a:schemeClr val="accent5">
                    <a:lumMod val="50000"/>
                  </a:schemeClr>
                </a:solidFill>
                <a:latin typeface="微软雅黑" panose="020B0503020204020204" pitchFamily="34" charset="-122"/>
                <a:ea typeface="微软雅黑" panose="020B0503020204020204" pitchFamily="34" charset="-122"/>
              </a:rPr>
              <a:t>RNN</a:t>
            </a:r>
            <a:r>
              <a:rPr lang="en-US" altLang="zh-CN" sz="2800" dirty="0" smtClean="0">
                <a:solidFill>
                  <a:schemeClr val="accent5">
                    <a:lumMod val="50000"/>
                  </a:schemeClr>
                </a:solidFill>
                <a:latin typeface="微软雅黑" panose="020B0503020204020204" pitchFamily="34" charset="-122"/>
                <a:ea typeface="微软雅黑" panose="020B0503020204020204" pitchFamily="34" charset="-122"/>
              </a:rPr>
              <a:t>)</a:t>
            </a:r>
            <a:endParaRPr lang="zh-CN" altLang="en-US" sz="28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84759" y="2536205"/>
            <a:ext cx="4752528" cy="3577839"/>
          </a:xfrm>
          <a:prstGeom prst="rect">
            <a:avLst/>
          </a:prstGeom>
          <a:noFill/>
        </p:spPr>
        <p:txBody>
          <a:bodyPr wrap="square" rtlCol="0">
            <a:spAutoFit/>
          </a:bodyPr>
          <a:lstStyle/>
          <a:p>
            <a:pPr>
              <a:lnSpc>
                <a:spcPct val="150000"/>
              </a:lnSpc>
            </a:pPr>
            <a:r>
              <a:rPr lang="zh-CN" altLang="en-US" sz="1700" dirty="0" smtClean="0">
                <a:solidFill>
                  <a:schemeClr val="bg2">
                    <a:lumMod val="50000"/>
                  </a:schemeClr>
                </a:solidFill>
                <a:latin typeface="微软雅黑" panose="020B0503020204020204" pitchFamily="34" charset="-122"/>
                <a:ea typeface="微软雅黑" panose="020B0503020204020204" pitchFamily="34" charset="-122"/>
              </a:rPr>
              <a:t>       人类</a:t>
            </a:r>
            <a:r>
              <a:rPr lang="zh-CN" altLang="en-US" sz="1700" dirty="0">
                <a:solidFill>
                  <a:schemeClr val="bg2">
                    <a:lumMod val="50000"/>
                  </a:schemeClr>
                </a:solidFill>
                <a:latin typeface="微软雅黑" panose="020B0503020204020204" pitchFamily="34" charset="-122"/>
                <a:ea typeface="微软雅黑" panose="020B0503020204020204" pitchFamily="34" charset="-122"/>
              </a:rPr>
              <a:t>并不是每时每刻都从一片空白的大脑开始他们的思考。在你阅读这篇文章时候，你都是基于自己已经拥有的对先前所见词的理解来推断当前词的真实含义。我们不会将所有的东西都全部丢弃，然后用空白的大脑进行思考。我们的思想拥有持久性。传统的神经网络应该很难来处理这个问题</a:t>
            </a:r>
            <a:r>
              <a:rPr lang="en-US" altLang="zh-CN" sz="17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700" dirty="0">
                <a:solidFill>
                  <a:schemeClr val="bg2">
                    <a:lumMod val="50000"/>
                  </a:schemeClr>
                </a:solidFill>
                <a:latin typeface="微软雅黑" panose="020B0503020204020204" pitchFamily="34" charset="-122"/>
                <a:ea typeface="微软雅黑" panose="020B0503020204020204" pitchFamily="34" charset="-122"/>
              </a:rPr>
              <a:t>使用电影中先前的事件推断后续的事件</a:t>
            </a:r>
            <a:r>
              <a:rPr lang="zh-CN" altLang="en-US" sz="17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700" dirty="0" err="1" smtClean="0">
                <a:solidFill>
                  <a:schemeClr val="bg2">
                    <a:lumMod val="50000"/>
                  </a:schemeClr>
                </a:solidFill>
                <a:latin typeface="微软雅黑" panose="020B0503020204020204" pitchFamily="34" charset="-122"/>
                <a:ea typeface="微软雅黑" panose="020B0503020204020204" pitchFamily="34" charset="-122"/>
              </a:rPr>
              <a:t>RNN</a:t>
            </a:r>
            <a:r>
              <a:rPr lang="en-US" altLang="zh-CN" sz="17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1700" dirty="0">
                <a:solidFill>
                  <a:schemeClr val="bg2">
                    <a:lumMod val="50000"/>
                  </a:schemeClr>
                </a:solidFill>
                <a:latin typeface="微软雅黑" panose="020B0503020204020204" pitchFamily="34" charset="-122"/>
                <a:ea typeface="微软雅黑" panose="020B0503020204020204" pitchFamily="34" charset="-122"/>
              </a:rPr>
              <a:t>解决了这个问题。</a:t>
            </a:r>
            <a:r>
              <a:rPr lang="en-US" altLang="zh-CN" sz="1700" dirty="0" err="1">
                <a:solidFill>
                  <a:schemeClr val="bg2">
                    <a:lumMod val="50000"/>
                  </a:schemeClr>
                </a:solidFill>
                <a:latin typeface="微软雅黑" panose="020B0503020204020204" pitchFamily="34" charset="-122"/>
                <a:ea typeface="微软雅黑" panose="020B0503020204020204" pitchFamily="34" charset="-122"/>
              </a:rPr>
              <a:t>RNN</a:t>
            </a:r>
            <a:r>
              <a:rPr lang="en-US" altLang="zh-CN" sz="17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700" dirty="0">
                <a:solidFill>
                  <a:schemeClr val="bg2">
                    <a:lumMod val="50000"/>
                  </a:schemeClr>
                </a:solidFill>
                <a:latin typeface="微软雅黑" panose="020B0503020204020204" pitchFamily="34" charset="-122"/>
                <a:ea typeface="微软雅黑" panose="020B0503020204020204" pitchFamily="34" charset="-122"/>
              </a:rPr>
              <a:t>是包含循环的网络，允许信息的持久化。</a:t>
            </a:r>
          </a:p>
        </p:txBody>
      </p:sp>
      <p:pic>
        <p:nvPicPr>
          <p:cNvPr id="5" name="Picture 2" descr="http://upload-images.jianshu.io/upload_images/42741-becb05d96b1e4af7.png?imageMogr2/auto-orient/strip%7CimageView2/2/w/12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9455" y="2083350"/>
            <a:ext cx="4826858" cy="166215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6285359" y="1753978"/>
            <a:ext cx="0" cy="4608512"/>
          </a:xfrm>
          <a:prstGeom prst="line">
            <a:avLst/>
          </a:prstGeom>
          <a:ln w="38100">
            <a:solidFill>
              <a:schemeClr val="accent5">
                <a:lumMod val="75000"/>
              </a:schemeClr>
            </a:solidFill>
          </a:ln>
        </p:spPr>
        <p:style>
          <a:lnRef idx="3">
            <a:schemeClr val="accent1"/>
          </a:lnRef>
          <a:fillRef idx="0">
            <a:schemeClr val="accent1"/>
          </a:fillRef>
          <a:effectRef idx="2">
            <a:schemeClr val="accent1"/>
          </a:effectRef>
          <a:fontRef idx="minor">
            <a:schemeClr val="tx1"/>
          </a:fontRef>
        </p:style>
      </p:cxnSp>
      <p:pic>
        <p:nvPicPr>
          <p:cNvPr id="1026" name="Picture 2" descr="http://upload-images.jianshu.io/upload_images/42741-9ac355076444b66f.png?imageMogr2/auto-orient/strip%7CimageView2/2/w/12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4032" y="4178521"/>
            <a:ext cx="4822281" cy="180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31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005439" y="1816125"/>
            <a:ext cx="4896544" cy="3888432"/>
            <a:chOff x="4845199" y="880021"/>
            <a:chExt cx="7212379" cy="5727478"/>
          </a:xfrm>
        </p:grpSpPr>
        <p:pic>
          <p:nvPicPr>
            <p:cNvPr id="1026" name="Picture 2" descr="http://upload-images.jianshu.io/upload_images/42741-becb05d96b1e4af7.png?imageMogr2/auto-orient/strip%7CimageView2/2/w/12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5199" y="880021"/>
              <a:ext cx="7109735"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pload-images.jianshu.io/upload_images/42741-b9a16a53d58ca2b9.png?imageMogr2/auto-orient/strip%7CimageView2/2/w/12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5199" y="3897040"/>
              <a:ext cx="7212379" cy="271045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 name="直接连接符 3"/>
          <p:cNvCxnSpPr/>
          <p:nvPr/>
        </p:nvCxnSpPr>
        <p:spPr>
          <a:xfrm>
            <a:off x="6141343" y="1465946"/>
            <a:ext cx="0" cy="4608512"/>
          </a:xfrm>
          <a:prstGeom prst="line">
            <a:avLst/>
          </a:prstGeom>
          <a:ln w="38100">
            <a:solidFill>
              <a:schemeClr val="accent5">
                <a:lumMod val="75000"/>
              </a:schemeClr>
            </a:solidFill>
          </a:ln>
        </p:spPr>
        <p:style>
          <a:lnRef idx="3">
            <a:schemeClr val="accent1"/>
          </a:lnRef>
          <a:fillRef idx="0">
            <a:schemeClr val="accent1"/>
          </a:fillRef>
          <a:effectRef idx="2">
            <a:schemeClr val="accent1"/>
          </a:effectRef>
          <a:fontRef idx="minor">
            <a:schemeClr val="tx1"/>
          </a:fontRef>
        </p:style>
      </p:cxnSp>
      <p:sp>
        <p:nvSpPr>
          <p:cNvPr id="5" name="文本框 4"/>
          <p:cNvSpPr txBox="1"/>
          <p:nvPr/>
        </p:nvSpPr>
        <p:spPr>
          <a:xfrm>
            <a:off x="1100782" y="1807414"/>
            <a:ext cx="4104457" cy="584775"/>
          </a:xfrm>
          <a:prstGeom prst="rect">
            <a:avLst/>
          </a:prstGeom>
          <a:noFill/>
        </p:spPr>
        <p:txBody>
          <a:bodyPr wrap="square" rtlCol="0">
            <a:spAutoFit/>
          </a:bodyPr>
          <a:lstStyle/>
          <a:p>
            <a:r>
              <a:rPr lang="zh-CN" altLang="en-US" sz="3200" dirty="0" smtClean="0">
                <a:solidFill>
                  <a:schemeClr val="accent1">
                    <a:lumMod val="75000"/>
                  </a:schemeClr>
                </a:solidFill>
                <a:latin typeface="微软雅黑" panose="020B0503020204020204" pitchFamily="34" charset="-122"/>
                <a:ea typeface="微软雅黑" panose="020B0503020204020204" pitchFamily="34" charset="-122"/>
              </a:rPr>
              <a:t>神经网络：</a:t>
            </a:r>
            <a:r>
              <a:rPr lang="en-US" altLang="zh-CN" sz="3200" dirty="0" smtClean="0">
                <a:solidFill>
                  <a:schemeClr val="accent1">
                    <a:lumMod val="75000"/>
                  </a:schemeClr>
                </a:solidFill>
                <a:latin typeface="微软雅黑" panose="020B0503020204020204" pitchFamily="34" charset="-122"/>
                <a:ea typeface="微软雅黑" panose="020B0503020204020204" pitchFamily="34" charset="-122"/>
              </a:rPr>
              <a:t>LSTM</a:t>
            </a:r>
            <a:r>
              <a:rPr lang="zh-CN" altLang="en-US" sz="3200" dirty="0">
                <a:solidFill>
                  <a:schemeClr val="accent1">
                    <a:lumMod val="75000"/>
                  </a:schemeClr>
                </a:solidFill>
                <a:latin typeface="微软雅黑" panose="020B0503020204020204" pitchFamily="34" charset="-122"/>
                <a:ea typeface="微软雅黑" panose="020B0503020204020204" pitchFamily="34" charset="-122"/>
              </a:rPr>
              <a:t>网络</a:t>
            </a:r>
          </a:p>
        </p:txBody>
      </p:sp>
      <p:sp>
        <p:nvSpPr>
          <p:cNvPr id="6" name="文本框 5"/>
          <p:cNvSpPr txBox="1"/>
          <p:nvPr/>
        </p:nvSpPr>
        <p:spPr>
          <a:xfrm>
            <a:off x="740743" y="2816457"/>
            <a:ext cx="4752528" cy="2816092"/>
          </a:xfrm>
          <a:prstGeom prst="rect">
            <a:avLst/>
          </a:prstGeom>
          <a:noFill/>
        </p:spPr>
        <p:txBody>
          <a:bodyPr wrap="square" rtlCol="0">
            <a:spAutoFit/>
          </a:bodyPr>
          <a:lstStyle/>
          <a:p>
            <a:pPr>
              <a:lnSpc>
                <a:spcPct val="150000"/>
              </a:lnSpc>
            </a:pPr>
            <a:r>
              <a:rPr lang="en-US" altLang="zh-CN" dirty="0" smtClean="0"/>
              <a:t>       </a:t>
            </a:r>
            <a:r>
              <a:rPr lang="en-US" altLang="zh-CN" sz="1700" dirty="0" smtClean="0">
                <a:solidFill>
                  <a:schemeClr val="bg2">
                    <a:lumMod val="50000"/>
                  </a:schemeClr>
                </a:solidFill>
                <a:latin typeface="微软雅黑" panose="020B0503020204020204" pitchFamily="34" charset="-122"/>
                <a:ea typeface="微软雅黑" panose="020B0503020204020204" pitchFamily="34" charset="-122"/>
              </a:rPr>
              <a:t>LSTM</a:t>
            </a:r>
            <a:r>
              <a:rPr lang="zh-CN" altLang="en-US" sz="1700" dirty="0" smtClean="0">
                <a:solidFill>
                  <a:schemeClr val="bg2">
                    <a:lumMod val="50000"/>
                  </a:schemeClr>
                </a:solidFill>
                <a:latin typeface="微软雅黑" panose="020B0503020204020204" pitchFamily="34" charset="-122"/>
                <a:ea typeface="微软雅黑" panose="020B0503020204020204" pitchFamily="34" charset="-122"/>
              </a:rPr>
              <a:t>网络是一种特殊的</a:t>
            </a:r>
            <a:r>
              <a:rPr lang="en-US" altLang="zh-CN" sz="1700" dirty="0" err="1" smtClean="0">
                <a:solidFill>
                  <a:schemeClr val="bg2">
                    <a:lumMod val="50000"/>
                  </a:schemeClr>
                </a:solidFill>
                <a:latin typeface="微软雅黑" panose="020B0503020204020204" pitchFamily="34" charset="-122"/>
                <a:ea typeface="微软雅黑" panose="020B0503020204020204" pitchFamily="34" charset="-122"/>
              </a:rPr>
              <a:t>RNN</a:t>
            </a:r>
            <a:r>
              <a:rPr lang="zh-CN" altLang="en-US" sz="1700" dirty="0" smtClean="0">
                <a:solidFill>
                  <a:schemeClr val="bg2">
                    <a:lumMod val="50000"/>
                  </a:schemeClr>
                </a:solidFill>
                <a:latin typeface="微软雅黑" panose="020B0503020204020204" pitchFamily="34" charset="-122"/>
                <a:ea typeface="微软雅黑" panose="020B0503020204020204" pitchFamily="34" charset="-122"/>
              </a:rPr>
              <a:t>网络，可以学习长期依赖信息，常用于文本分析的案例当中。</a:t>
            </a:r>
            <a:endParaRPr lang="en-US" altLang="zh-CN" sz="17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7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7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1700" dirty="0" smtClean="0">
                <a:solidFill>
                  <a:schemeClr val="bg2">
                    <a:lumMod val="50000"/>
                  </a:schemeClr>
                </a:solidFill>
                <a:latin typeface="微软雅黑" panose="020B0503020204020204" pitchFamily="34" charset="-122"/>
                <a:ea typeface="微软雅黑" panose="020B0503020204020204" pitchFamily="34" charset="-122"/>
              </a:rPr>
              <a:t>在我们的题目中，同一单词在不同的</a:t>
            </a:r>
            <a:r>
              <a:rPr lang="en-US" altLang="zh-CN" sz="1700" dirty="0" smtClean="0">
                <a:solidFill>
                  <a:schemeClr val="bg2">
                    <a:lumMod val="50000"/>
                  </a:schemeClr>
                </a:solidFill>
                <a:latin typeface="微软雅黑" panose="020B0503020204020204" pitchFamily="34" charset="-122"/>
                <a:ea typeface="微软雅黑" panose="020B0503020204020204" pitchFamily="34" charset="-122"/>
              </a:rPr>
              <a:t>phrase</a:t>
            </a:r>
            <a:r>
              <a:rPr lang="zh-CN" altLang="en-US" sz="1700" dirty="0" smtClean="0">
                <a:solidFill>
                  <a:schemeClr val="bg2">
                    <a:lumMod val="50000"/>
                  </a:schemeClr>
                </a:solidFill>
                <a:latin typeface="微软雅黑" panose="020B0503020204020204" pitchFamily="34" charset="-122"/>
                <a:ea typeface="微软雅黑" panose="020B0503020204020204" pitchFamily="34" charset="-122"/>
              </a:rPr>
              <a:t>中会出现很多次，每次出现时会有不同的情感得分。因此对一个词的情感得分不可以仅仅依赖于改词上次出现时的得分，长期记忆的重要性便体现出来了。</a:t>
            </a:r>
            <a:endParaRPr lang="zh-CN" altLang="en-US" sz="17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7530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612951" y="2395301"/>
            <a:ext cx="2727310" cy="2442048"/>
            <a:chOff x="3714751" y="1835150"/>
            <a:chExt cx="1624013" cy="1454150"/>
          </a:xfrm>
          <a:solidFill>
            <a:schemeClr val="accent2"/>
          </a:solidFill>
        </p:grpSpPr>
        <p:sp>
          <p:nvSpPr>
            <p:cNvPr id="19" name="Freeform 7"/>
            <p:cNvSpPr>
              <a:spLocks noEditPoints="1"/>
            </p:cNvSpPr>
            <p:nvPr/>
          </p:nvSpPr>
          <p:spPr bwMode="auto">
            <a:xfrm>
              <a:off x="3714751" y="1835150"/>
              <a:ext cx="1624013" cy="117792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 name="Freeform 8"/>
            <p:cNvSpPr>
              <a:spLocks/>
            </p:cNvSpPr>
            <p:nvPr/>
          </p:nvSpPr>
          <p:spPr bwMode="auto">
            <a:xfrm>
              <a:off x="4135438" y="3089275"/>
              <a:ext cx="779463" cy="200025"/>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 name="Freeform 9"/>
            <p:cNvSpPr>
              <a:spLocks/>
            </p:cNvSpPr>
            <p:nvPr/>
          </p:nvSpPr>
          <p:spPr bwMode="auto">
            <a:xfrm>
              <a:off x="4429126" y="3089275"/>
              <a:ext cx="485775" cy="200025"/>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 name="Rectangle 6"/>
            <p:cNvSpPr>
              <a:spLocks noChangeArrowheads="1"/>
            </p:cNvSpPr>
            <p:nvPr/>
          </p:nvSpPr>
          <p:spPr bwMode="auto">
            <a:xfrm>
              <a:off x="3756571" y="1905812"/>
              <a:ext cx="1537197" cy="10616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21" name="矩形 20"/>
          <p:cNvSpPr/>
          <p:nvPr/>
        </p:nvSpPr>
        <p:spPr>
          <a:xfrm>
            <a:off x="6232221" y="3103063"/>
            <a:ext cx="4229602" cy="677108"/>
          </a:xfrm>
          <a:prstGeom prst="rect">
            <a:avLst/>
          </a:prstGeom>
        </p:spPr>
        <p:txBody>
          <a:bodyPr wrap="square" lIns="0" tIns="0" rIns="0" bIns="0">
            <a:spAutoFit/>
          </a:bodyPr>
          <a:lstStyle/>
          <a:p>
            <a:r>
              <a:rPr lang="zh-CN" altLang="en-US" sz="4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结果</a:t>
            </a:r>
            <a:r>
              <a:rPr lang="zh-CN" altLang="en-US" sz="4400" dirty="0" smtClean="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分析</a:t>
            </a:r>
            <a:r>
              <a:rPr lang="en-US" altLang="zh-CN" sz="4400" dirty="0" smtClean="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(LSTM)</a:t>
            </a:r>
            <a:endParaRPr lang="zh-CN" altLang="en-US" sz="4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MH_Others_1"/>
          <p:cNvSpPr txBox="1"/>
          <p:nvPr>
            <p:custDataLst>
              <p:tags r:id="rId1"/>
            </p:custDataLst>
          </p:nvPr>
        </p:nvSpPr>
        <p:spPr>
          <a:xfrm>
            <a:off x="3119955" y="2687688"/>
            <a:ext cx="1713302" cy="1354217"/>
          </a:xfrm>
          <a:prstGeom prst="rect">
            <a:avLst/>
          </a:prstGeom>
          <a:noFill/>
        </p:spPr>
        <p:txBody>
          <a:bodyPr wrap="square" lIns="0" tIns="0" rIns="0" bIns="0" rtlCol="0" anchor="ctr" anchorCtr="0">
            <a:spAutoFit/>
          </a:bodyPr>
          <a:lstStyle/>
          <a:p>
            <a:pPr algn="ctr"/>
            <a:r>
              <a:rPr lang="en-US" altLang="zh-CN" sz="6000" dirty="0" smtClean="0">
                <a:solidFill>
                  <a:schemeClr val="bg1"/>
                </a:solidFill>
                <a:latin typeface="Impact" panose="020B0806030902050204" pitchFamily="34" charset="0"/>
                <a:ea typeface="微软雅黑" panose="020B0503020204020204" pitchFamily="34" charset="-122"/>
                <a:sym typeface="Arial" panose="020B0604020202020204" pitchFamily="34" charset="0"/>
              </a:rPr>
              <a:t>04</a:t>
            </a:r>
          </a:p>
          <a:p>
            <a:pPr algn="ctr"/>
            <a:r>
              <a:rPr lang="en-US" altLang="zh-CN" sz="2800" dirty="0" smtClean="0">
                <a:solidFill>
                  <a:schemeClr val="bg1"/>
                </a:solidFill>
                <a:latin typeface="Impact" panose="020B0806030902050204" pitchFamily="34" charset="0"/>
                <a:ea typeface="微软雅黑" panose="020B0503020204020204" pitchFamily="34" charset="-122"/>
                <a:sym typeface="Arial" panose="020B0604020202020204" pitchFamily="34" charset="0"/>
              </a:rPr>
              <a:t>CHAPTER</a:t>
            </a:r>
            <a:endParaRPr lang="zh-CN" altLang="en-US" sz="28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660741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6" presetClass="entr" presetSubtype="0" fill="hold" grpId="0" nodeType="clickEffect">
                                  <p:stCondLst>
                                    <p:cond delay="0"/>
                                  </p:stCondLst>
                                  <p:iterate type="lt">
                                    <p:tmPct val="10000"/>
                                  </p:iterate>
                                  <p:childTnLst>
                                    <p:set>
                                      <p:cBhvr>
                                        <p:cTn id="13" dur="1" fill="hold">
                                          <p:stCondLst>
                                            <p:cond delay="0"/>
                                          </p:stCondLst>
                                        </p:cTn>
                                        <p:tgtEl>
                                          <p:spTgt spid="38"/>
                                        </p:tgtEl>
                                        <p:attrNameLst>
                                          <p:attrName>style.visibility</p:attrName>
                                        </p:attrNameLst>
                                      </p:cBhvr>
                                      <p:to>
                                        <p:strVal val="visible"/>
                                      </p:to>
                                    </p:set>
                                    <p:anim by="(-#ppt_w*2)" calcmode="lin" valueType="num">
                                      <p:cBhvr rctx="PPT">
                                        <p:cTn id="14" dur="500" autoRev="1" fill="hold">
                                          <p:stCondLst>
                                            <p:cond delay="0"/>
                                          </p:stCondLst>
                                        </p:cTn>
                                        <p:tgtEl>
                                          <p:spTgt spid="38"/>
                                        </p:tgtEl>
                                        <p:attrNameLst>
                                          <p:attrName>ppt_w</p:attrName>
                                        </p:attrNameLst>
                                      </p:cBhvr>
                                    </p:anim>
                                    <p:anim by="(#ppt_w*0.50)" calcmode="lin" valueType="num">
                                      <p:cBhvr>
                                        <p:cTn id="15" dur="500" decel="50000" autoRev="1" fill="hold">
                                          <p:stCondLst>
                                            <p:cond delay="0"/>
                                          </p:stCondLst>
                                        </p:cTn>
                                        <p:tgtEl>
                                          <p:spTgt spid="38"/>
                                        </p:tgtEl>
                                        <p:attrNameLst>
                                          <p:attrName>ppt_x</p:attrName>
                                        </p:attrNameLst>
                                      </p:cBhvr>
                                    </p:anim>
                                    <p:anim from="(-#ppt_h/2)" to="(#ppt_y)" calcmode="lin" valueType="num">
                                      <p:cBhvr>
                                        <p:cTn id="16" dur="1000" fill="hold">
                                          <p:stCondLst>
                                            <p:cond delay="0"/>
                                          </p:stCondLst>
                                        </p:cTn>
                                        <p:tgtEl>
                                          <p:spTgt spid="38"/>
                                        </p:tgtEl>
                                        <p:attrNameLst>
                                          <p:attrName>ppt_y</p:attrName>
                                        </p:attrNameLst>
                                      </p:cBhvr>
                                    </p:anim>
                                    <p:animRot by="21600000">
                                      <p:cBhvr>
                                        <p:cTn id="17" dur="1000" fill="hold">
                                          <p:stCondLst>
                                            <p:cond delay="0"/>
                                          </p:stCondLst>
                                        </p:cTn>
                                        <p:tgtEl>
                                          <p:spTgt spid="38"/>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3" presetClass="entr" presetSubtype="32"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strVal val="4*#ppt_w"/>
                                          </p:val>
                                        </p:tav>
                                        <p:tav tm="100000">
                                          <p:val>
                                            <p:strVal val="#ppt_w"/>
                                          </p:val>
                                        </p:tav>
                                      </p:tavLst>
                                    </p:anim>
                                    <p:anim calcmode="lin" valueType="num">
                                      <p:cBhvr>
                                        <p:cTn id="23" dur="500" fill="hold"/>
                                        <p:tgtEl>
                                          <p:spTgt spid="2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8"/>
          <p:cNvSpPr txBox="1"/>
          <p:nvPr/>
        </p:nvSpPr>
        <p:spPr>
          <a:xfrm>
            <a:off x="4496444" y="1899746"/>
            <a:ext cx="3949155" cy="492443"/>
          </a:xfrm>
          <a:prstGeom prst="rect">
            <a:avLst/>
          </a:prstGeom>
          <a:noFill/>
        </p:spPr>
        <p:txBody>
          <a:bodyPr wrap="square" lIns="0" tIns="0" rIns="0" bIns="0" rtlCol="0" anchor="ctr">
            <a:spAutoFit/>
          </a:bodyPr>
          <a:lstStyle/>
          <a:p>
            <a:r>
              <a:rPr lang="zh-CN" altLang="en-US" sz="3200" dirty="0" smtClean="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rPr>
              <a:t>使用</a:t>
            </a:r>
            <a:r>
              <a:rPr lang="en-US" altLang="zh-CN" sz="3200" dirty="0" smtClean="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rPr>
              <a:t>LSTM</a:t>
            </a:r>
            <a:r>
              <a:rPr lang="zh-CN" altLang="en-US" sz="3200" dirty="0" smtClean="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rPr>
              <a:t>网络的结果</a:t>
            </a:r>
            <a:endParaRPr lang="zh-CN" altLang="en-US" sz="40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220986417"/>
              </p:ext>
            </p:extLst>
          </p:nvPr>
        </p:nvGraphicFramePr>
        <p:xfrm>
          <a:off x="2108895" y="3040261"/>
          <a:ext cx="8640960" cy="1728192"/>
        </p:xfrm>
        <a:graphic>
          <a:graphicData uri="http://schemas.openxmlformats.org/drawingml/2006/table">
            <a:tbl>
              <a:tblPr firstRow="1" bandRow="1">
                <a:tableStyleId>{00A15C55-8517-42AA-B614-E9B94910E393}</a:tableStyleId>
              </a:tblPr>
              <a:tblGrid>
                <a:gridCol w="2160240"/>
                <a:gridCol w="2160240"/>
                <a:gridCol w="2160240"/>
                <a:gridCol w="2160240"/>
              </a:tblGrid>
              <a:tr h="864096">
                <a:tc>
                  <a:txBody>
                    <a:bodyPr/>
                    <a:lstStyle/>
                    <a:p>
                      <a:pPr algn="ctr"/>
                      <a:endParaRPr lang="en-US" altLang="zh-CN" sz="1000" b="0" dirty="0" smtClean="0">
                        <a:latin typeface="微软雅黑" panose="020B0503020204020204" pitchFamily="34" charset="-122"/>
                        <a:ea typeface="微软雅黑" panose="020B0503020204020204" pitchFamily="34" charset="-122"/>
                      </a:endParaRPr>
                    </a:p>
                    <a:p>
                      <a:pPr algn="ctr"/>
                      <a:r>
                        <a:rPr lang="zh-CN" altLang="en-US" sz="2800" b="0" dirty="0" smtClean="0">
                          <a:latin typeface="微软雅黑" panose="020B0503020204020204" pitchFamily="34" charset="-122"/>
                          <a:ea typeface="微软雅黑" panose="020B0503020204020204" pitchFamily="34" charset="-122"/>
                        </a:rPr>
                        <a:t>循环次数</a:t>
                      </a:r>
                      <a:endParaRPr lang="zh-CN" altLang="en-US" sz="2800" b="0" dirty="0">
                        <a:latin typeface="微软雅黑" panose="020B0503020204020204" pitchFamily="34" charset="-122"/>
                        <a:ea typeface="微软雅黑" panose="020B0503020204020204" pitchFamily="34" charset="-122"/>
                      </a:endParaRPr>
                    </a:p>
                  </a:txBody>
                  <a:tcPr/>
                </a:tc>
                <a:tc>
                  <a:txBody>
                    <a:bodyPr/>
                    <a:lstStyle/>
                    <a:p>
                      <a:pPr algn="ctr"/>
                      <a:endParaRPr lang="en-US" altLang="zh-CN" sz="1000" b="0" dirty="0" smtClean="0"/>
                    </a:p>
                    <a:p>
                      <a:pPr algn="ctr"/>
                      <a:r>
                        <a:rPr lang="en-US" altLang="zh-CN" sz="2800" b="0" dirty="0" smtClean="0"/>
                        <a:t>Epoch 1</a:t>
                      </a:r>
                      <a:endParaRPr lang="zh-CN" altLang="en-US" sz="2800" b="0" dirty="0"/>
                    </a:p>
                  </a:txBody>
                  <a:tcPr/>
                </a:tc>
                <a:tc>
                  <a:txBody>
                    <a:bodyPr/>
                    <a:lstStyle/>
                    <a:p>
                      <a:pPr algn="ctr"/>
                      <a:endParaRPr lang="en-US" altLang="zh-CN" sz="1000" b="0" dirty="0" smtClean="0"/>
                    </a:p>
                    <a:p>
                      <a:pPr algn="ctr"/>
                      <a:r>
                        <a:rPr lang="en-US" altLang="zh-CN" sz="2800" b="0" dirty="0" smtClean="0"/>
                        <a:t>Epoch 2</a:t>
                      </a:r>
                      <a:endParaRPr lang="zh-CN" altLang="en-US" sz="2800" b="0" dirty="0"/>
                    </a:p>
                  </a:txBody>
                  <a:tcPr/>
                </a:tc>
                <a:tc>
                  <a:txBody>
                    <a:bodyPr/>
                    <a:lstStyle/>
                    <a:p>
                      <a:pPr algn="ctr"/>
                      <a:endParaRPr lang="en-US" altLang="zh-CN" sz="1000" b="0" dirty="0" smtClean="0"/>
                    </a:p>
                    <a:p>
                      <a:pPr algn="ctr"/>
                      <a:r>
                        <a:rPr lang="en-US" altLang="zh-CN" sz="2800" b="0" dirty="0" smtClean="0"/>
                        <a:t>Epoch 3</a:t>
                      </a:r>
                      <a:endParaRPr lang="zh-CN" altLang="en-US" sz="2800" b="0" dirty="0"/>
                    </a:p>
                  </a:txBody>
                  <a:tcPr/>
                </a:tc>
              </a:tr>
              <a:tr h="864096">
                <a:tc>
                  <a:txBody>
                    <a:bodyPr/>
                    <a:lstStyle/>
                    <a:p>
                      <a:pPr algn="ctr"/>
                      <a:endParaRPr lang="en-US" altLang="zh-CN" sz="1000" dirty="0" smtClean="0">
                        <a:solidFill>
                          <a:srgbClr val="CA8F45"/>
                        </a:solidFill>
                        <a:latin typeface="微软雅黑" panose="020B0503020204020204" pitchFamily="34" charset="-122"/>
                        <a:ea typeface="微软雅黑" panose="020B0503020204020204" pitchFamily="34" charset="-122"/>
                      </a:endParaRPr>
                    </a:p>
                    <a:p>
                      <a:pPr algn="ctr"/>
                      <a:r>
                        <a:rPr lang="en-US" altLang="zh-CN" sz="2800" dirty="0" smtClean="0">
                          <a:solidFill>
                            <a:srgbClr val="CA8F45"/>
                          </a:solidFill>
                          <a:latin typeface="微软雅黑" panose="020B0503020204020204" pitchFamily="34" charset="-122"/>
                          <a:ea typeface="微软雅黑" panose="020B0503020204020204" pitchFamily="34" charset="-122"/>
                        </a:rPr>
                        <a:t>CV</a:t>
                      </a:r>
                      <a:r>
                        <a:rPr lang="zh-CN" altLang="en-US" sz="2800" dirty="0" smtClean="0">
                          <a:solidFill>
                            <a:srgbClr val="CA8F45"/>
                          </a:solidFill>
                          <a:latin typeface="微软雅黑" panose="020B0503020204020204" pitchFamily="34" charset="-122"/>
                          <a:ea typeface="微软雅黑" panose="020B0503020204020204" pitchFamily="34" charset="-122"/>
                        </a:rPr>
                        <a:t>准确率</a:t>
                      </a:r>
                      <a:endParaRPr lang="zh-CN" altLang="en-US" sz="2800" dirty="0">
                        <a:solidFill>
                          <a:srgbClr val="CA8F45"/>
                        </a:solidFill>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000" b="0" i="0" u="none" strike="noStrike" kern="1200" cap="none" spc="0" normalizeH="0" baseline="0" noProof="0" dirty="0" smtClean="0">
                        <a:ln>
                          <a:noFill/>
                        </a:ln>
                        <a:solidFill>
                          <a:srgbClr val="CA8F45"/>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CA8F45"/>
                          </a:solidFill>
                          <a:effectLst/>
                          <a:uLnTx/>
                          <a:uFillTx/>
                          <a:latin typeface="微软雅黑" panose="020B0503020204020204" pitchFamily="34" charset="-122"/>
                          <a:ea typeface="微软雅黑" panose="020B0503020204020204" pitchFamily="34" charset="-122"/>
                          <a:cs typeface="+mn-cs"/>
                        </a:rPr>
                        <a:t>66.85%</a:t>
                      </a:r>
                      <a:endParaRPr kumimoji="0" lang="zh-CN" altLang="en-US" sz="2800" b="0" i="0" u="none" strike="noStrike" kern="1200" cap="none" spc="0" normalizeH="0" baseline="0" noProof="0" dirty="0" smtClean="0">
                        <a:ln>
                          <a:noFill/>
                        </a:ln>
                        <a:solidFill>
                          <a:srgbClr val="CA8F45"/>
                        </a:solidFill>
                        <a:effectLst/>
                        <a:uLnTx/>
                        <a:uFillTx/>
                        <a:latin typeface="微软雅黑" panose="020B0503020204020204" pitchFamily="34" charset="-122"/>
                        <a:ea typeface="微软雅黑" panose="020B0503020204020204" pitchFamily="34" charset="-122"/>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000" b="0" i="0" u="none" strike="noStrike" kern="1200" cap="none" spc="0" normalizeH="0" baseline="0" noProof="0" dirty="0" smtClean="0">
                        <a:ln>
                          <a:noFill/>
                        </a:ln>
                        <a:solidFill>
                          <a:srgbClr val="CA8F45"/>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CA8F45"/>
                          </a:solidFill>
                          <a:effectLst/>
                          <a:uLnTx/>
                          <a:uFillTx/>
                          <a:latin typeface="微软雅黑" panose="020B0503020204020204" pitchFamily="34" charset="-122"/>
                          <a:ea typeface="微软雅黑" panose="020B0503020204020204" pitchFamily="34" charset="-122"/>
                          <a:cs typeface="+mn-cs"/>
                        </a:rPr>
                        <a:t>66.91%</a:t>
                      </a:r>
                      <a:endParaRPr kumimoji="0" lang="zh-CN" altLang="en-US" sz="2800" b="0" i="0" u="none" strike="noStrike" kern="1200" cap="none" spc="0" normalizeH="0" baseline="0" noProof="0" dirty="0" smtClean="0">
                        <a:ln>
                          <a:noFill/>
                        </a:ln>
                        <a:solidFill>
                          <a:srgbClr val="CA8F45"/>
                        </a:solidFill>
                        <a:effectLst/>
                        <a:uLnTx/>
                        <a:uFillTx/>
                        <a:latin typeface="微软雅黑" panose="020B0503020204020204" pitchFamily="34" charset="-122"/>
                        <a:ea typeface="微软雅黑" panose="020B0503020204020204" pitchFamily="34" charset="-122"/>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000" b="0" i="0" u="none" strike="noStrike" kern="1200" cap="none" spc="0" normalizeH="0" baseline="0" noProof="0" dirty="0" smtClean="0">
                        <a:ln>
                          <a:noFill/>
                        </a:ln>
                        <a:solidFill>
                          <a:srgbClr val="CA8F45"/>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CA8F45"/>
                          </a:solidFill>
                          <a:effectLst/>
                          <a:uLnTx/>
                          <a:uFillTx/>
                          <a:latin typeface="微软雅黑" panose="020B0503020204020204" pitchFamily="34" charset="-122"/>
                          <a:ea typeface="微软雅黑" panose="020B0503020204020204" pitchFamily="34" charset="-122"/>
                          <a:cs typeface="+mn-cs"/>
                        </a:rPr>
                        <a:t>67.00%</a:t>
                      </a:r>
                      <a:endParaRPr kumimoji="0" lang="zh-CN" altLang="en-US" sz="2800" b="0" i="0" u="none" strike="noStrike" kern="1200" cap="none" spc="0" normalizeH="0" baseline="0" noProof="0" dirty="0" smtClean="0">
                        <a:ln>
                          <a:noFill/>
                        </a:ln>
                        <a:solidFill>
                          <a:srgbClr val="CA8F45"/>
                        </a:solidFill>
                        <a:effectLst/>
                        <a:uLnTx/>
                        <a:uFillTx/>
                        <a:latin typeface="微软雅黑" panose="020B0503020204020204" pitchFamily="34" charset="-122"/>
                        <a:ea typeface="微软雅黑" panose="020B0503020204020204" pitchFamily="34" charset="-122"/>
                        <a:cs typeface="+mn-cs"/>
                      </a:endParaRPr>
                    </a:p>
                  </a:txBody>
                  <a:tcPr/>
                </a:tc>
              </a:tr>
            </a:tbl>
          </a:graphicData>
        </a:graphic>
      </p:graphicFrame>
    </p:spTree>
    <p:extLst>
      <p:ext uri="{BB962C8B-B14F-4D97-AF65-F5344CB8AC3E}">
        <p14:creationId xmlns:p14="http://schemas.microsoft.com/office/powerpoint/2010/main" val="280821134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36"/>
          <p:cNvSpPr>
            <a:spLocks/>
          </p:cNvSpPr>
          <p:nvPr/>
        </p:nvSpPr>
        <p:spPr bwMode="auto">
          <a:xfrm>
            <a:off x="0" y="1840924"/>
            <a:ext cx="5254752" cy="3808859"/>
          </a:xfrm>
          <a:custGeom>
            <a:avLst/>
            <a:gdLst>
              <a:gd name="connsiteX0" fmla="*/ 0 w 5254752"/>
              <a:gd name="connsiteY0" fmla="*/ 0 h 3808859"/>
              <a:gd name="connsiteX1" fmla="*/ 2094866 w 5254752"/>
              <a:gd name="connsiteY1" fmla="*/ 0 h 3808859"/>
              <a:gd name="connsiteX2" fmla="*/ 3657269 w 5254752"/>
              <a:gd name="connsiteY2" fmla="*/ 0 h 3808859"/>
              <a:gd name="connsiteX3" fmla="*/ 3693071 w 5254752"/>
              <a:gd name="connsiteY3" fmla="*/ 0 h 3808859"/>
              <a:gd name="connsiteX4" fmla="*/ 3793929 w 5254752"/>
              <a:gd name="connsiteY4" fmla="*/ 0 h 3808859"/>
              <a:gd name="connsiteX5" fmla="*/ 4797400 w 5254752"/>
              <a:gd name="connsiteY5" fmla="*/ 0 h 3808859"/>
              <a:gd name="connsiteX6" fmla="*/ 5254752 w 5254752"/>
              <a:gd name="connsiteY6" fmla="*/ 457896 h 3808859"/>
              <a:gd name="connsiteX7" fmla="*/ 5254752 w 5254752"/>
              <a:gd name="connsiteY7" fmla="*/ 3350964 h 3808859"/>
              <a:gd name="connsiteX8" fmla="*/ 4797400 w 5254752"/>
              <a:gd name="connsiteY8" fmla="*/ 3808859 h 3808859"/>
              <a:gd name="connsiteX9" fmla="*/ 3718218 w 5254752"/>
              <a:gd name="connsiteY9" fmla="*/ 3808859 h 3808859"/>
              <a:gd name="connsiteX10" fmla="*/ 3693071 w 5254752"/>
              <a:gd name="connsiteY10" fmla="*/ 3808859 h 3808859"/>
              <a:gd name="connsiteX11" fmla="*/ 3544443 w 5254752"/>
              <a:gd name="connsiteY11" fmla="*/ 3808859 h 3808859"/>
              <a:gd name="connsiteX12" fmla="*/ 2094866 w 5254752"/>
              <a:gd name="connsiteY12" fmla="*/ 3808859 h 3808859"/>
              <a:gd name="connsiteX13" fmla="*/ 0 w 5254752"/>
              <a:gd name="connsiteY13" fmla="*/ 3808859 h 380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4752" h="3808859">
                <a:moveTo>
                  <a:pt x="0" y="0"/>
                </a:moveTo>
                <a:lnTo>
                  <a:pt x="2094866" y="0"/>
                </a:lnTo>
                <a:cubicBezTo>
                  <a:pt x="2770500" y="0"/>
                  <a:pt x="3277225" y="0"/>
                  <a:pt x="3657269" y="0"/>
                </a:cubicBezTo>
                <a:lnTo>
                  <a:pt x="3693071" y="0"/>
                </a:lnTo>
                <a:lnTo>
                  <a:pt x="3793929" y="0"/>
                </a:lnTo>
                <a:cubicBezTo>
                  <a:pt x="4797400" y="0"/>
                  <a:pt x="4797400" y="0"/>
                  <a:pt x="4797400" y="0"/>
                </a:cubicBezTo>
                <a:cubicBezTo>
                  <a:pt x="5046865" y="0"/>
                  <a:pt x="5254752" y="208134"/>
                  <a:pt x="5254752" y="457896"/>
                </a:cubicBezTo>
                <a:lnTo>
                  <a:pt x="5254752" y="3350964"/>
                </a:lnTo>
                <a:cubicBezTo>
                  <a:pt x="5254752" y="3611131"/>
                  <a:pt x="5046865" y="3808859"/>
                  <a:pt x="4797400" y="3808859"/>
                </a:cubicBezTo>
                <a:cubicBezTo>
                  <a:pt x="4375129" y="3808859"/>
                  <a:pt x="4018838" y="3808859"/>
                  <a:pt x="3718218" y="3808859"/>
                </a:cubicBezTo>
                <a:lnTo>
                  <a:pt x="3693071" y="3808859"/>
                </a:lnTo>
                <a:lnTo>
                  <a:pt x="3544443" y="3808859"/>
                </a:lnTo>
                <a:cubicBezTo>
                  <a:pt x="2094866" y="3808859"/>
                  <a:pt x="2094866" y="3808859"/>
                  <a:pt x="2094866" y="3808859"/>
                </a:cubicBezTo>
                <a:lnTo>
                  <a:pt x="0" y="3808859"/>
                </a:lnTo>
                <a:close/>
              </a:path>
            </a:pathLst>
          </a:custGeom>
          <a:solidFill>
            <a:schemeClr val="accent1"/>
          </a:solidFill>
          <a:ln>
            <a:noFill/>
          </a:ln>
          <a:extLst/>
        </p:spPr>
        <p:txBody>
          <a:bodyPr vert="horz" wrap="square" lIns="128580" tIns="64290" rIns="128580" bIns="64290" numCol="1" anchor="t" anchorCtr="0" compatLnSpc="1">
            <a:prstTxWarp prst="textNoShape">
              <a:avLst/>
            </a:prstTxWarp>
            <a:noAutofit/>
          </a:bodyPr>
          <a:lstStyle/>
          <a:p>
            <a:endParaRPr lang="zh-CN" altLang="en-US"/>
          </a:p>
        </p:txBody>
      </p:sp>
      <p:sp>
        <p:nvSpPr>
          <p:cNvPr id="12" name="MH_SubTitle_1"/>
          <p:cNvSpPr/>
          <p:nvPr>
            <p:custDataLst>
              <p:tags r:id="rId2"/>
            </p:custDataLst>
          </p:nvPr>
        </p:nvSpPr>
        <p:spPr>
          <a:xfrm>
            <a:off x="6546439" y="1840924"/>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1"/>
          </a:solidFill>
          <a:ln w="25400" cap="flat" cmpd="sng" algn="ctr">
            <a:noFill/>
            <a:prstDash val="solid"/>
          </a:ln>
          <a:effectLst/>
        </p:spPr>
        <p:txBody>
          <a:bodyPr lIns="0" tIns="0" rIns="0" bIns="0" anchor="ctr">
            <a:noAutofit/>
          </a:bodyPr>
          <a:lstStyle/>
          <a:p>
            <a:pPr algn="ctr"/>
            <a:r>
              <a:rPr lang="zh-CN" altLang="en-US"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问题概述</a:t>
            </a:r>
            <a:endParaRPr lang="en-US" altLang="zh-CN"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Other_1"/>
          <p:cNvSpPr/>
          <p:nvPr>
            <p:custDataLst>
              <p:tags r:id="rId3"/>
            </p:custDataLst>
          </p:nvPr>
        </p:nvSpPr>
        <p:spPr>
          <a:xfrm>
            <a:off x="5841590" y="1840924"/>
            <a:ext cx="803628" cy="805301"/>
          </a:xfrm>
          <a:prstGeom prst="ellipse">
            <a:avLst/>
          </a:prstGeom>
          <a:solidFill>
            <a:srgbClr val="FFFFFF"/>
          </a:solidFill>
          <a:ln w="57150" cap="flat" cmpd="sng" algn="ctr">
            <a:solidFill>
              <a:schemeClr val="accent1"/>
            </a:solidFill>
            <a:prstDash val="solid"/>
          </a:ln>
          <a:effectLst/>
        </p:spPr>
        <p:txBody>
          <a:bodyPr lIns="0" tIns="0" rIns="0" bIns="0" anchor="ctr"/>
          <a:lstStyle/>
          <a:p>
            <a:pPr algn="ctr">
              <a:defRPr/>
            </a:pPr>
            <a:r>
              <a:rPr lang="en-US" altLang="zh-CN" sz="4218" kern="0" dirty="0">
                <a:solidFill>
                  <a:schemeClr val="accent1"/>
                </a:solidFill>
                <a:latin typeface="Arial" panose="020B0604020202020204" pitchFamily="34" charset="0"/>
                <a:ea typeface="微软雅黑" panose="020B0503020204020204" pitchFamily="34" charset="-122"/>
                <a:sym typeface="Arial" panose="020B0604020202020204" pitchFamily="34" charset="0"/>
              </a:rPr>
              <a:t>1</a:t>
            </a:r>
          </a:p>
        </p:txBody>
      </p:sp>
      <p:sp>
        <p:nvSpPr>
          <p:cNvPr id="13" name="MH_SubTitle_2"/>
          <p:cNvSpPr/>
          <p:nvPr>
            <p:custDataLst>
              <p:tags r:id="rId4"/>
            </p:custDataLst>
          </p:nvPr>
        </p:nvSpPr>
        <p:spPr>
          <a:xfrm>
            <a:off x="6546439" y="2842110"/>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2"/>
          </a:solidFill>
          <a:ln w="25400" cap="flat" cmpd="sng" algn="ctr">
            <a:noFill/>
            <a:prstDash val="solid"/>
          </a:ln>
          <a:effectLst/>
        </p:spPr>
        <p:txBody>
          <a:bodyPr lIns="0" tIns="0" rIns="0" bIns="0" anchor="ctr">
            <a:noAutofit/>
          </a:bodyPr>
          <a:lstStyle/>
          <a:p>
            <a:pPr lvl="0" algn="ctr"/>
            <a:r>
              <a:rPr lang="zh-CN" altLang="en-US"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数据可视化</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ct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2"/>
          <p:cNvSpPr/>
          <p:nvPr>
            <p:custDataLst>
              <p:tags r:id="rId5"/>
            </p:custDataLst>
          </p:nvPr>
        </p:nvSpPr>
        <p:spPr>
          <a:xfrm>
            <a:off x="5841590" y="2842110"/>
            <a:ext cx="803628" cy="805301"/>
          </a:xfrm>
          <a:prstGeom prst="ellipse">
            <a:avLst/>
          </a:prstGeom>
          <a:solidFill>
            <a:srgbClr val="FFFFFF"/>
          </a:solidFill>
          <a:ln w="57150" cap="flat" cmpd="sng" algn="ctr">
            <a:solidFill>
              <a:schemeClr val="accent2"/>
            </a:solidFill>
            <a:prstDash val="solid"/>
          </a:ln>
          <a:effectLst/>
        </p:spPr>
        <p:txBody>
          <a:bodyPr lIns="0" tIns="0" rIns="0" bIns="0" anchor="ctr"/>
          <a:lstStyle/>
          <a:p>
            <a:pPr algn="ctr">
              <a:defRPr/>
            </a:pPr>
            <a:r>
              <a:rPr lang="en-US" altLang="zh-CN" sz="4218" kern="0" dirty="0">
                <a:solidFill>
                  <a:schemeClr val="accent2"/>
                </a:solidFill>
                <a:latin typeface="Arial" panose="020B0604020202020204" pitchFamily="34" charset="0"/>
                <a:ea typeface="微软雅黑" panose="020B0503020204020204" pitchFamily="34" charset="-122"/>
                <a:sym typeface="Arial" panose="020B0604020202020204" pitchFamily="34" charset="0"/>
              </a:rPr>
              <a:t>2</a:t>
            </a:r>
          </a:p>
        </p:txBody>
      </p:sp>
      <p:sp>
        <p:nvSpPr>
          <p:cNvPr id="15" name="MH_SubTitle_3"/>
          <p:cNvSpPr/>
          <p:nvPr>
            <p:custDataLst>
              <p:tags r:id="rId6"/>
            </p:custDataLst>
          </p:nvPr>
        </p:nvSpPr>
        <p:spPr>
          <a:xfrm>
            <a:off x="6546439" y="3843296"/>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3"/>
          </a:solidFill>
          <a:ln w="25400" cap="flat" cmpd="sng" algn="ctr">
            <a:noFill/>
            <a:prstDash val="solid"/>
          </a:ln>
          <a:effectLst/>
        </p:spPr>
        <p:txBody>
          <a:bodyPr lIns="0" tIns="0" rIns="0" bIns="0" anchor="ctr">
            <a:noAutofit/>
          </a:bodyPr>
          <a:lstStyle/>
          <a:p>
            <a:pPr lvl="0" algn="ctr"/>
            <a:r>
              <a:rPr lang="zh-CN" altLang="en-US"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建模工作</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ct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_3"/>
          <p:cNvSpPr/>
          <p:nvPr>
            <p:custDataLst>
              <p:tags r:id="rId7"/>
            </p:custDataLst>
          </p:nvPr>
        </p:nvSpPr>
        <p:spPr>
          <a:xfrm>
            <a:off x="5841590" y="3843296"/>
            <a:ext cx="803628" cy="805301"/>
          </a:xfrm>
          <a:prstGeom prst="ellipse">
            <a:avLst/>
          </a:prstGeom>
          <a:solidFill>
            <a:srgbClr val="FFFFFF"/>
          </a:solidFill>
          <a:ln w="57150" cap="flat" cmpd="sng" algn="ctr">
            <a:solidFill>
              <a:schemeClr val="accent3"/>
            </a:solidFill>
            <a:prstDash val="solid"/>
          </a:ln>
          <a:effectLst/>
        </p:spPr>
        <p:txBody>
          <a:bodyPr lIns="0" tIns="0" rIns="0" bIns="0" anchor="ctr"/>
          <a:lstStyle/>
          <a:p>
            <a:pPr algn="ctr">
              <a:defRPr/>
            </a:pPr>
            <a:r>
              <a:rPr lang="en-US" altLang="zh-CN" sz="4218" kern="0" dirty="0">
                <a:solidFill>
                  <a:schemeClr val="accent3"/>
                </a:solidFill>
                <a:latin typeface="Arial" panose="020B0604020202020204" pitchFamily="34" charset="0"/>
                <a:ea typeface="微软雅黑" panose="020B0503020204020204" pitchFamily="34" charset="-122"/>
                <a:sym typeface="Arial" panose="020B0604020202020204" pitchFamily="34" charset="0"/>
              </a:rPr>
              <a:t>3</a:t>
            </a:r>
          </a:p>
        </p:txBody>
      </p:sp>
      <p:sp>
        <p:nvSpPr>
          <p:cNvPr id="9" name="MH_SubTitle_4"/>
          <p:cNvSpPr/>
          <p:nvPr>
            <p:custDataLst>
              <p:tags r:id="rId8"/>
            </p:custDataLst>
          </p:nvPr>
        </p:nvSpPr>
        <p:spPr>
          <a:xfrm>
            <a:off x="6546439" y="4844482"/>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4"/>
          </a:solidFill>
          <a:ln w="25400" cap="flat" cmpd="sng" algn="ctr">
            <a:noFill/>
            <a:prstDash val="solid"/>
          </a:ln>
          <a:effectLst/>
        </p:spPr>
        <p:txBody>
          <a:bodyPr lIns="0" tIns="0" rIns="0" bIns="0" anchor="ctr">
            <a:noAutofit/>
          </a:bodyPr>
          <a:lstStyle/>
          <a:p>
            <a:pPr lvl="0" algn="ctr"/>
            <a:r>
              <a:rPr lang="zh-CN" altLang="en-US"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结果分析</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lvl="0" algn="ct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4"/>
          <p:cNvSpPr/>
          <p:nvPr>
            <p:custDataLst>
              <p:tags r:id="rId9"/>
            </p:custDataLst>
          </p:nvPr>
        </p:nvSpPr>
        <p:spPr>
          <a:xfrm>
            <a:off x="5841590" y="4844482"/>
            <a:ext cx="803628" cy="805301"/>
          </a:xfrm>
          <a:prstGeom prst="ellipse">
            <a:avLst/>
          </a:prstGeom>
          <a:solidFill>
            <a:srgbClr val="FFFFFF"/>
          </a:solidFill>
          <a:ln w="57150" cap="flat" cmpd="sng" algn="ctr">
            <a:solidFill>
              <a:schemeClr val="accent4"/>
            </a:solidFill>
            <a:prstDash val="solid"/>
          </a:ln>
          <a:effectLst/>
        </p:spPr>
        <p:txBody>
          <a:bodyPr lIns="0" tIns="0" rIns="0" bIns="0" anchor="ctr"/>
          <a:lstStyle/>
          <a:p>
            <a:pPr algn="ctr">
              <a:defRPr/>
            </a:pPr>
            <a:r>
              <a:rPr lang="en-US" altLang="zh-CN" sz="4218" kern="0" dirty="0">
                <a:solidFill>
                  <a:schemeClr val="accent4"/>
                </a:solidFill>
                <a:latin typeface="Arial" panose="020B0604020202020204" pitchFamily="34" charset="0"/>
                <a:ea typeface="微软雅黑" panose="020B0503020204020204" pitchFamily="34" charset="-122"/>
                <a:sym typeface="Arial" panose="020B0604020202020204" pitchFamily="34" charset="0"/>
              </a:rPr>
              <a:t>4</a:t>
            </a:r>
          </a:p>
        </p:txBody>
      </p:sp>
      <p:sp>
        <p:nvSpPr>
          <p:cNvPr id="11" name="MH_Others_1"/>
          <p:cNvSpPr txBox="1"/>
          <p:nvPr>
            <p:custDataLst>
              <p:tags r:id="rId10"/>
            </p:custDataLst>
          </p:nvPr>
        </p:nvSpPr>
        <p:spPr>
          <a:xfrm>
            <a:off x="2080352" y="2964274"/>
            <a:ext cx="2873902" cy="1015663"/>
          </a:xfrm>
          <a:prstGeom prst="rect">
            <a:avLst/>
          </a:prstGeom>
          <a:noFill/>
        </p:spPr>
        <p:txBody>
          <a:bodyPr vert="horz" wrap="square" lIns="0" tIns="0" rIns="0" bIns="0" rtlCol="0" anchor="ctr" anchorCtr="0">
            <a:spAutoFit/>
          </a:bodyPr>
          <a:lstStyle/>
          <a:p>
            <a:pPr algn="ctr"/>
            <a:r>
              <a:rPr lang="zh-CN" altLang="en-US" sz="6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endParaRPr lang="zh-CN" altLang="en-US" sz="6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Others_2"/>
          <p:cNvSpPr txBox="1"/>
          <p:nvPr>
            <p:custDataLst>
              <p:tags r:id="rId11"/>
            </p:custDataLst>
          </p:nvPr>
        </p:nvSpPr>
        <p:spPr>
          <a:xfrm>
            <a:off x="2094866" y="3979935"/>
            <a:ext cx="2844872" cy="430887"/>
          </a:xfrm>
          <a:prstGeom prst="rect">
            <a:avLst/>
          </a:prstGeom>
          <a:noFill/>
        </p:spPr>
        <p:txBody>
          <a:bodyPr wrap="square" lIns="0" tIns="0" rIns="0" bIns="0">
            <a:spAutoFit/>
          </a:bodyPr>
          <a:lstStyle/>
          <a:p>
            <a:pPr algn="ctr">
              <a:defRPr/>
            </a:pP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3306313941"/>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by="(-#ppt_w*2)" calcmode="lin" valueType="num">
                                          <p:cBhvr rctx="PPT">
                                            <p:cTn id="12" dur="500" autoRev="1" fill="hold">
                                              <p:stCondLst>
                                                <p:cond delay="0"/>
                                              </p:stCondLst>
                                            </p:cTn>
                                            <p:tgtEl>
                                              <p:spTgt spid="11"/>
                                            </p:tgtEl>
                                            <p:attrNameLst>
                                              <p:attrName>ppt_w</p:attrName>
                                            </p:attrNameLst>
                                          </p:cBhvr>
                                        </p:anim>
                                        <p:anim by="(#ppt_w*0.50)" calcmode="lin" valueType="num">
                                          <p:cBhvr>
                                            <p:cTn id="13" dur="500" decel="50000" autoRev="1" fill="hold">
                                              <p:stCondLst>
                                                <p:cond delay="0"/>
                                              </p:stCondLst>
                                            </p:cTn>
                                            <p:tgtEl>
                                              <p:spTgt spid="11"/>
                                            </p:tgtEl>
                                            <p:attrNameLst>
                                              <p:attrName>ppt_x</p:attrName>
                                            </p:attrNameLst>
                                          </p:cBhvr>
                                        </p:anim>
                                        <p:anim from="(-#ppt_h/2)" to="(#ppt_y)" calcmode="lin" valueType="num">
                                          <p:cBhvr>
                                            <p:cTn id="14" dur="1000" fill="hold">
                                              <p:stCondLst>
                                                <p:cond delay="0"/>
                                              </p:stCondLst>
                                            </p:cTn>
                                            <p:tgtEl>
                                              <p:spTgt spid="11"/>
                                            </p:tgtEl>
                                            <p:attrNameLst>
                                              <p:attrName>ppt_y</p:attrName>
                                            </p:attrNameLst>
                                          </p:cBhvr>
                                        </p:anim>
                                        <p:animRot by="21600000">
                                          <p:cBhvr>
                                            <p:cTn id="15" dur="1000" fill="hold">
                                              <p:stCondLst>
                                                <p:cond delay="0"/>
                                              </p:stCondLst>
                                            </p:cTn>
                                            <p:tgtEl>
                                              <p:spTgt spid="11"/>
                                            </p:tgtEl>
                                            <p:attrNameLst>
                                              <p:attrName>r</p:attrName>
                                            </p:attrNameLst>
                                          </p:cBhvr>
                                        </p:animRot>
                                      </p:childTnLst>
                                    </p:cTn>
                                  </p:par>
                                  <p:par>
                                    <p:cTn id="16" presetID="56" presetClass="entr" presetSubtype="0" fill="hold" grpId="0" nodeType="withEffect">
                                      <p:stCondLst>
                                        <p:cond delay="0"/>
                                      </p:stCondLst>
                                      <p:iterate type="lt">
                                        <p:tmPct val="10000"/>
                                      </p:iterate>
                                      <p:childTnLst>
                                        <p:set>
                                          <p:cBhvr>
                                            <p:cTn id="17" dur="1" fill="hold">
                                              <p:stCondLst>
                                                <p:cond delay="0"/>
                                              </p:stCondLst>
                                            </p:cTn>
                                            <p:tgtEl>
                                              <p:spTgt spid="17"/>
                                            </p:tgtEl>
                                            <p:attrNameLst>
                                              <p:attrName>style.visibility</p:attrName>
                                            </p:attrNameLst>
                                          </p:cBhvr>
                                          <p:to>
                                            <p:strVal val="visible"/>
                                          </p:to>
                                        </p:set>
                                        <p:anim by="(-#ppt_w*2)" calcmode="lin" valueType="num">
                                          <p:cBhvr rctx="PPT">
                                            <p:cTn id="18" dur="500" autoRev="1" fill="hold">
                                              <p:stCondLst>
                                                <p:cond delay="0"/>
                                              </p:stCondLst>
                                            </p:cTn>
                                            <p:tgtEl>
                                              <p:spTgt spid="17"/>
                                            </p:tgtEl>
                                            <p:attrNameLst>
                                              <p:attrName>ppt_w</p:attrName>
                                            </p:attrNameLst>
                                          </p:cBhvr>
                                        </p:anim>
                                        <p:anim by="(#ppt_w*0.50)" calcmode="lin" valueType="num">
                                          <p:cBhvr>
                                            <p:cTn id="19" dur="500" decel="50000" autoRev="1" fill="hold">
                                              <p:stCondLst>
                                                <p:cond delay="0"/>
                                              </p:stCondLst>
                                            </p:cTn>
                                            <p:tgtEl>
                                              <p:spTgt spid="17"/>
                                            </p:tgtEl>
                                            <p:attrNameLst>
                                              <p:attrName>ppt_x</p:attrName>
                                            </p:attrNameLst>
                                          </p:cBhvr>
                                        </p:anim>
                                        <p:anim from="(-#ppt_h/2)" to="(#ppt_y)" calcmode="lin" valueType="num">
                                          <p:cBhvr>
                                            <p:cTn id="20" dur="1000" fill="hold">
                                              <p:stCondLst>
                                                <p:cond delay="0"/>
                                              </p:stCondLst>
                                            </p:cTn>
                                            <p:tgtEl>
                                              <p:spTgt spid="17"/>
                                            </p:tgtEl>
                                            <p:attrNameLst>
                                              <p:attrName>ppt_y</p:attrName>
                                            </p:attrNameLst>
                                          </p:cBhvr>
                                        </p:anim>
                                        <p:animRot by="21600000">
                                          <p:cBhvr>
                                            <p:cTn id="21" dur="1000" fill="hold">
                                              <p:stCondLst>
                                                <p:cond delay="0"/>
                                              </p:stCondLst>
                                            </p:cTn>
                                            <p:tgtEl>
                                              <p:spTgt spid="17"/>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56" presetClass="entr" presetSubtype="0" fill="hold" grpId="0" nodeType="clickEffect">
                                      <p:stCondLst>
                                        <p:cond delay="0"/>
                                      </p:stCondLst>
                                      <p:iterate type="lt">
                                        <p:tmPct val="10000"/>
                                      </p:iterate>
                                      <p:childTnLst>
                                        <p:set>
                                          <p:cBhvr>
                                            <p:cTn id="25" dur="1" fill="hold">
                                              <p:stCondLst>
                                                <p:cond delay="0"/>
                                              </p:stCondLst>
                                            </p:cTn>
                                            <p:tgtEl>
                                              <p:spTgt spid="42"/>
                                            </p:tgtEl>
                                            <p:attrNameLst>
                                              <p:attrName>style.visibility</p:attrName>
                                            </p:attrNameLst>
                                          </p:cBhvr>
                                          <p:to>
                                            <p:strVal val="visible"/>
                                          </p:to>
                                        </p:set>
                                        <p:anim by="(-#ppt_w*2)" calcmode="lin" valueType="num">
                                          <p:cBhvr rctx="PPT">
                                            <p:cTn id="26" dur="500" autoRev="1" fill="hold">
                                              <p:stCondLst>
                                                <p:cond delay="0"/>
                                              </p:stCondLst>
                                            </p:cTn>
                                            <p:tgtEl>
                                              <p:spTgt spid="42"/>
                                            </p:tgtEl>
                                            <p:attrNameLst>
                                              <p:attrName>ppt_w</p:attrName>
                                            </p:attrNameLst>
                                          </p:cBhvr>
                                        </p:anim>
                                        <p:anim by="(#ppt_w*0.50)" calcmode="lin" valueType="num">
                                          <p:cBhvr>
                                            <p:cTn id="27" dur="500" decel="50000" autoRev="1" fill="hold">
                                              <p:stCondLst>
                                                <p:cond delay="0"/>
                                              </p:stCondLst>
                                            </p:cTn>
                                            <p:tgtEl>
                                              <p:spTgt spid="42"/>
                                            </p:tgtEl>
                                            <p:attrNameLst>
                                              <p:attrName>ppt_x</p:attrName>
                                            </p:attrNameLst>
                                          </p:cBhvr>
                                        </p:anim>
                                        <p:anim from="(-#ppt_h/2)" to="(#ppt_y)" calcmode="lin" valueType="num">
                                          <p:cBhvr>
                                            <p:cTn id="28" dur="1000" fill="hold">
                                              <p:stCondLst>
                                                <p:cond delay="0"/>
                                              </p:stCondLst>
                                            </p:cTn>
                                            <p:tgtEl>
                                              <p:spTgt spid="42"/>
                                            </p:tgtEl>
                                            <p:attrNameLst>
                                              <p:attrName>ppt_y</p:attrName>
                                            </p:attrNameLst>
                                          </p:cBhvr>
                                        </p:anim>
                                        <p:animRot by="21600000">
                                          <p:cBhvr>
                                            <p:cTn id="29" dur="1000" fill="hold">
                                              <p:stCondLst>
                                                <p:cond delay="0"/>
                                              </p:stCondLst>
                                            </p:cTn>
                                            <p:tgtEl>
                                              <p:spTgt spid="42"/>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2" presetClass="entr" presetSubtype="8" accel="40000" fill="hold" grpId="0" nodeType="clickEffect" p14:presetBounceEnd="40000">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14:bounceEnd="40000">
                                          <p:cBhvr additive="base">
                                            <p:cTn id="34" dur="1250" fill="hold"/>
                                            <p:tgtEl>
                                              <p:spTgt spid="12"/>
                                            </p:tgtEl>
                                            <p:attrNameLst>
                                              <p:attrName>ppt_x</p:attrName>
                                            </p:attrNameLst>
                                          </p:cBhvr>
                                          <p:tavLst>
                                            <p:tav tm="0">
                                              <p:val>
                                                <p:strVal val="0-#ppt_w/2"/>
                                              </p:val>
                                            </p:tav>
                                            <p:tav tm="100000">
                                              <p:val>
                                                <p:strVal val="#ppt_x"/>
                                              </p:val>
                                            </p:tav>
                                          </p:tavLst>
                                        </p:anim>
                                        <p:anim calcmode="lin" valueType="num" p14:bounceEnd="40000">
                                          <p:cBhvr additive="base">
                                            <p:cTn id="35" dur="12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6" presetClass="entr" presetSubtype="0" fill="hold" grpId="0" nodeType="clickEffect">
                                      <p:stCondLst>
                                        <p:cond delay="0"/>
                                      </p:stCondLst>
                                      <p:iterate type="lt">
                                        <p:tmPct val="10000"/>
                                      </p:iterate>
                                      <p:childTnLst>
                                        <p:set>
                                          <p:cBhvr>
                                            <p:cTn id="39" dur="1" fill="hold">
                                              <p:stCondLst>
                                                <p:cond delay="0"/>
                                              </p:stCondLst>
                                            </p:cTn>
                                            <p:tgtEl>
                                              <p:spTgt spid="14"/>
                                            </p:tgtEl>
                                            <p:attrNameLst>
                                              <p:attrName>style.visibility</p:attrName>
                                            </p:attrNameLst>
                                          </p:cBhvr>
                                          <p:to>
                                            <p:strVal val="visible"/>
                                          </p:to>
                                        </p:set>
                                        <p:anim by="(-#ppt_w*2)" calcmode="lin" valueType="num">
                                          <p:cBhvr rctx="PPT">
                                            <p:cTn id="40" dur="500" autoRev="1" fill="hold">
                                              <p:stCondLst>
                                                <p:cond delay="0"/>
                                              </p:stCondLst>
                                            </p:cTn>
                                            <p:tgtEl>
                                              <p:spTgt spid="14"/>
                                            </p:tgtEl>
                                            <p:attrNameLst>
                                              <p:attrName>ppt_w</p:attrName>
                                            </p:attrNameLst>
                                          </p:cBhvr>
                                        </p:anim>
                                        <p:anim by="(#ppt_w*0.50)" calcmode="lin" valueType="num">
                                          <p:cBhvr>
                                            <p:cTn id="41" dur="500" decel="50000" autoRev="1" fill="hold">
                                              <p:stCondLst>
                                                <p:cond delay="0"/>
                                              </p:stCondLst>
                                            </p:cTn>
                                            <p:tgtEl>
                                              <p:spTgt spid="14"/>
                                            </p:tgtEl>
                                            <p:attrNameLst>
                                              <p:attrName>ppt_x</p:attrName>
                                            </p:attrNameLst>
                                          </p:cBhvr>
                                        </p:anim>
                                        <p:anim from="(-#ppt_h/2)" to="(#ppt_y)" calcmode="lin" valueType="num">
                                          <p:cBhvr>
                                            <p:cTn id="42" dur="1000" fill="hold">
                                              <p:stCondLst>
                                                <p:cond delay="0"/>
                                              </p:stCondLst>
                                            </p:cTn>
                                            <p:tgtEl>
                                              <p:spTgt spid="14"/>
                                            </p:tgtEl>
                                            <p:attrNameLst>
                                              <p:attrName>ppt_y</p:attrName>
                                            </p:attrNameLst>
                                          </p:cBhvr>
                                        </p:anim>
                                        <p:animRot by="21600000">
                                          <p:cBhvr>
                                            <p:cTn id="43" dur="1000" fill="hold">
                                              <p:stCondLst>
                                                <p:cond delay="0"/>
                                              </p:stCondLst>
                                            </p:cTn>
                                            <p:tgtEl>
                                              <p:spTgt spid="14"/>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2" presetClass="entr" presetSubtype="8" accel="40000" fill="hold" grpId="0" nodeType="clickEffect" p14:presetBounceEnd="40000">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14:bounceEnd="40000">
                                          <p:cBhvr additive="base">
                                            <p:cTn id="48" dur="1250" fill="hold"/>
                                            <p:tgtEl>
                                              <p:spTgt spid="13"/>
                                            </p:tgtEl>
                                            <p:attrNameLst>
                                              <p:attrName>ppt_x</p:attrName>
                                            </p:attrNameLst>
                                          </p:cBhvr>
                                          <p:tavLst>
                                            <p:tav tm="0">
                                              <p:val>
                                                <p:strVal val="0-#ppt_w/2"/>
                                              </p:val>
                                            </p:tav>
                                            <p:tav tm="100000">
                                              <p:val>
                                                <p:strVal val="#ppt_x"/>
                                              </p:val>
                                            </p:tav>
                                          </p:tavLst>
                                        </p:anim>
                                        <p:anim calcmode="lin" valueType="num" p14:bounceEnd="40000">
                                          <p:cBhvr additive="base">
                                            <p:cTn id="49" dur="125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6" presetClass="entr" presetSubtype="0" fill="hold" grpId="0" nodeType="clickEffect">
                                      <p:stCondLst>
                                        <p:cond delay="0"/>
                                      </p:stCondLst>
                                      <p:iterate type="lt">
                                        <p:tmPct val="10000"/>
                                      </p:iterate>
                                      <p:childTnLst>
                                        <p:set>
                                          <p:cBhvr>
                                            <p:cTn id="53" dur="1" fill="hold">
                                              <p:stCondLst>
                                                <p:cond delay="0"/>
                                              </p:stCondLst>
                                            </p:cTn>
                                            <p:tgtEl>
                                              <p:spTgt spid="16"/>
                                            </p:tgtEl>
                                            <p:attrNameLst>
                                              <p:attrName>style.visibility</p:attrName>
                                            </p:attrNameLst>
                                          </p:cBhvr>
                                          <p:to>
                                            <p:strVal val="visible"/>
                                          </p:to>
                                        </p:set>
                                        <p:anim by="(-#ppt_w*2)" calcmode="lin" valueType="num">
                                          <p:cBhvr rctx="PPT">
                                            <p:cTn id="54" dur="500" autoRev="1" fill="hold">
                                              <p:stCondLst>
                                                <p:cond delay="0"/>
                                              </p:stCondLst>
                                            </p:cTn>
                                            <p:tgtEl>
                                              <p:spTgt spid="16"/>
                                            </p:tgtEl>
                                            <p:attrNameLst>
                                              <p:attrName>ppt_w</p:attrName>
                                            </p:attrNameLst>
                                          </p:cBhvr>
                                        </p:anim>
                                        <p:anim by="(#ppt_w*0.50)" calcmode="lin" valueType="num">
                                          <p:cBhvr>
                                            <p:cTn id="55" dur="500" decel="50000" autoRev="1" fill="hold">
                                              <p:stCondLst>
                                                <p:cond delay="0"/>
                                              </p:stCondLst>
                                            </p:cTn>
                                            <p:tgtEl>
                                              <p:spTgt spid="16"/>
                                            </p:tgtEl>
                                            <p:attrNameLst>
                                              <p:attrName>ppt_x</p:attrName>
                                            </p:attrNameLst>
                                          </p:cBhvr>
                                        </p:anim>
                                        <p:anim from="(-#ppt_h/2)" to="(#ppt_y)" calcmode="lin" valueType="num">
                                          <p:cBhvr>
                                            <p:cTn id="56" dur="1000" fill="hold">
                                              <p:stCondLst>
                                                <p:cond delay="0"/>
                                              </p:stCondLst>
                                            </p:cTn>
                                            <p:tgtEl>
                                              <p:spTgt spid="16"/>
                                            </p:tgtEl>
                                            <p:attrNameLst>
                                              <p:attrName>ppt_y</p:attrName>
                                            </p:attrNameLst>
                                          </p:cBhvr>
                                        </p:anim>
                                        <p:animRot by="21600000">
                                          <p:cBhvr>
                                            <p:cTn id="57" dur="1000" fill="hold">
                                              <p:stCondLst>
                                                <p:cond delay="0"/>
                                              </p:stCondLst>
                                            </p:cTn>
                                            <p:tgtEl>
                                              <p:spTgt spid="16"/>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2" presetClass="entr" presetSubtype="8" accel="40000" fill="hold" grpId="0" nodeType="clickEffect" p14:presetBounceEnd="40000">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14:bounceEnd="40000">
                                          <p:cBhvr additive="base">
                                            <p:cTn id="62" dur="1250" fill="hold"/>
                                            <p:tgtEl>
                                              <p:spTgt spid="15"/>
                                            </p:tgtEl>
                                            <p:attrNameLst>
                                              <p:attrName>ppt_x</p:attrName>
                                            </p:attrNameLst>
                                          </p:cBhvr>
                                          <p:tavLst>
                                            <p:tav tm="0">
                                              <p:val>
                                                <p:strVal val="0-#ppt_w/2"/>
                                              </p:val>
                                            </p:tav>
                                            <p:tav tm="100000">
                                              <p:val>
                                                <p:strVal val="#ppt_x"/>
                                              </p:val>
                                            </p:tav>
                                          </p:tavLst>
                                        </p:anim>
                                        <p:anim calcmode="lin" valueType="num" p14:bounceEnd="40000">
                                          <p:cBhvr additive="base">
                                            <p:cTn id="63" dur="12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6" presetClass="entr" presetSubtype="0" fill="hold" grpId="0" nodeType="clickEffect">
                                      <p:stCondLst>
                                        <p:cond delay="0"/>
                                      </p:stCondLst>
                                      <p:iterate type="lt">
                                        <p:tmPct val="10000"/>
                                      </p:iterate>
                                      <p:childTnLst>
                                        <p:set>
                                          <p:cBhvr>
                                            <p:cTn id="67" dur="1" fill="hold">
                                              <p:stCondLst>
                                                <p:cond delay="0"/>
                                              </p:stCondLst>
                                            </p:cTn>
                                            <p:tgtEl>
                                              <p:spTgt spid="10"/>
                                            </p:tgtEl>
                                            <p:attrNameLst>
                                              <p:attrName>style.visibility</p:attrName>
                                            </p:attrNameLst>
                                          </p:cBhvr>
                                          <p:to>
                                            <p:strVal val="visible"/>
                                          </p:to>
                                        </p:set>
                                        <p:anim by="(-#ppt_w*2)" calcmode="lin" valueType="num">
                                          <p:cBhvr rctx="PPT">
                                            <p:cTn id="68" dur="500" autoRev="1" fill="hold">
                                              <p:stCondLst>
                                                <p:cond delay="0"/>
                                              </p:stCondLst>
                                            </p:cTn>
                                            <p:tgtEl>
                                              <p:spTgt spid="10"/>
                                            </p:tgtEl>
                                            <p:attrNameLst>
                                              <p:attrName>ppt_w</p:attrName>
                                            </p:attrNameLst>
                                          </p:cBhvr>
                                        </p:anim>
                                        <p:anim by="(#ppt_w*0.50)" calcmode="lin" valueType="num">
                                          <p:cBhvr>
                                            <p:cTn id="69" dur="500" decel="50000" autoRev="1" fill="hold">
                                              <p:stCondLst>
                                                <p:cond delay="0"/>
                                              </p:stCondLst>
                                            </p:cTn>
                                            <p:tgtEl>
                                              <p:spTgt spid="10"/>
                                            </p:tgtEl>
                                            <p:attrNameLst>
                                              <p:attrName>ppt_x</p:attrName>
                                            </p:attrNameLst>
                                          </p:cBhvr>
                                        </p:anim>
                                        <p:anim from="(-#ppt_h/2)" to="(#ppt_y)" calcmode="lin" valueType="num">
                                          <p:cBhvr>
                                            <p:cTn id="70" dur="1000" fill="hold">
                                              <p:stCondLst>
                                                <p:cond delay="0"/>
                                              </p:stCondLst>
                                            </p:cTn>
                                            <p:tgtEl>
                                              <p:spTgt spid="10"/>
                                            </p:tgtEl>
                                            <p:attrNameLst>
                                              <p:attrName>ppt_y</p:attrName>
                                            </p:attrNameLst>
                                          </p:cBhvr>
                                        </p:anim>
                                        <p:animRot by="21600000">
                                          <p:cBhvr>
                                            <p:cTn id="71" dur="1000" fill="hold">
                                              <p:stCondLst>
                                                <p:cond delay="0"/>
                                              </p:stCondLst>
                                            </p:cTn>
                                            <p:tgtEl>
                                              <p:spTgt spid="10"/>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 presetClass="entr" presetSubtype="8" accel="40000" fill="hold" grpId="0" nodeType="clickEffect" p14:presetBounceEnd="40000">
                                      <p:stCondLst>
                                        <p:cond delay="0"/>
                                      </p:stCondLst>
                                      <p:childTnLst>
                                        <p:set>
                                          <p:cBhvr>
                                            <p:cTn id="75" dur="1" fill="hold">
                                              <p:stCondLst>
                                                <p:cond delay="0"/>
                                              </p:stCondLst>
                                            </p:cTn>
                                            <p:tgtEl>
                                              <p:spTgt spid="9"/>
                                            </p:tgtEl>
                                            <p:attrNameLst>
                                              <p:attrName>style.visibility</p:attrName>
                                            </p:attrNameLst>
                                          </p:cBhvr>
                                          <p:to>
                                            <p:strVal val="visible"/>
                                          </p:to>
                                        </p:set>
                                        <p:anim calcmode="lin" valueType="num" p14:bounceEnd="40000">
                                          <p:cBhvr additive="base">
                                            <p:cTn id="76" dur="1250" fill="hold"/>
                                            <p:tgtEl>
                                              <p:spTgt spid="9"/>
                                            </p:tgtEl>
                                            <p:attrNameLst>
                                              <p:attrName>ppt_x</p:attrName>
                                            </p:attrNameLst>
                                          </p:cBhvr>
                                          <p:tavLst>
                                            <p:tav tm="0">
                                              <p:val>
                                                <p:strVal val="0-#ppt_w/2"/>
                                              </p:val>
                                            </p:tav>
                                            <p:tav tm="100000">
                                              <p:val>
                                                <p:strVal val="#ppt_x"/>
                                              </p:val>
                                            </p:tav>
                                          </p:tavLst>
                                        </p:anim>
                                        <p:anim calcmode="lin" valueType="num" p14:bounceEnd="40000">
                                          <p:cBhvr additive="base">
                                            <p:cTn id="77" dur="1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2" grpId="0" animBg="1"/>
          <p:bldP spid="42" grpId="0" animBg="1"/>
          <p:bldP spid="13" grpId="0" animBg="1"/>
          <p:bldP spid="14" grpId="0" animBg="1"/>
          <p:bldP spid="15" grpId="0" animBg="1"/>
          <p:bldP spid="16" grpId="0" animBg="1"/>
          <p:bldP spid="9" grpId="0" animBg="1"/>
          <p:bldP spid="10" grpId="0" animBg="1"/>
          <p:bldP spid="11"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56" presetClass="entr" presetSubtype="0" fill="hold" grpId="0" nodeType="click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by="(-#ppt_w*2)" calcmode="lin" valueType="num">
                                          <p:cBhvr rctx="PPT">
                                            <p:cTn id="12" dur="500" autoRev="1" fill="hold">
                                              <p:stCondLst>
                                                <p:cond delay="0"/>
                                              </p:stCondLst>
                                            </p:cTn>
                                            <p:tgtEl>
                                              <p:spTgt spid="11"/>
                                            </p:tgtEl>
                                            <p:attrNameLst>
                                              <p:attrName>ppt_w</p:attrName>
                                            </p:attrNameLst>
                                          </p:cBhvr>
                                        </p:anim>
                                        <p:anim by="(#ppt_w*0.50)" calcmode="lin" valueType="num">
                                          <p:cBhvr>
                                            <p:cTn id="13" dur="500" decel="50000" autoRev="1" fill="hold">
                                              <p:stCondLst>
                                                <p:cond delay="0"/>
                                              </p:stCondLst>
                                            </p:cTn>
                                            <p:tgtEl>
                                              <p:spTgt spid="11"/>
                                            </p:tgtEl>
                                            <p:attrNameLst>
                                              <p:attrName>ppt_x</p:attrName>
                                            </p:attrNameLst>
                                          </p:cBhvr>
                                        </p:anim>
                                        <p:anim from="(-#ppt_h/2)" to="(#ppt_y)" calcmode="lin" valueType="num">
                                          <p:cBhvr>
                                            <p:cTn id="14" dur="1000" fill="hold">
                                              <p:stCondLst>
                                                <p:cond delay="0"/>
                                              </p:stCondLst>
                                            </p:cTn>
                                            <p:tgtEl>
                                              <p:spTgt spid="11"/>
                                            </p:tgtEl>
                                            <p:attrNameLst>
                                              <p:attrName>ppt_y</p:attrName>
                                            </p:attrNameLst>
                                          </p:cBhvr>
                                        </p:anim>
                                        <p:animRot by="21600000">
                                          <p:cBhvr>
                                            <p:cTn id="15" dur="1000" fill="hold">
                                              <p:stCondLst>
                                                <p:cond delay="0"/>
                                              </p:stCondLst>
                                            </p:cTn>
                                            <p:tgtEl>
                                              <p:spTgt spid="11"/>
                                            </p:tgtEl>
                                            <p:attrNameLst>
                                              <p:attrName>r</p:attrName>
                                            </p:attrNameLst>
                                          </p:cBhvr>
                                        </p:animRot>
                                      </p:childTnLst>
                                    </p:cTn>
                                  </p:par>
                                  <p:par>
                                    <p:cTn id="16" presetID="56" presetClass="entr" presetSubtype="0" fill="hold" grpId="0" nodeType="withEffect">
                                      <p:stCondLst>
                                        <p:cond delay="0"/>
                                      </p:stCondLst>
                                      <p:iterate type="lt">
                                        <p:tmPct val="10000"/>
                                      </p:iterate>
                                      <p:childTnLst>
                                        <p:set>
                                          <p:cBhvr>
                                            <p:cTn id="17" dur="1" fill="hold">
                                              <p:stCondLst>
                                                <p:cond delay="0"/>
                                              </p:stCondLst>
                                            </p:cTn>
                                            <p:tgtEl>
                                              <p:spTgt spid="17"/>
                                            </p:tgtEl>
                                            <p:attrNameLst>
                                              <p:attrName>style.visibility</p:attrName>
                                            </p:attrNameLst>
                                          </p:cBhvr>
                                          <p:to>
                                            <p:strVal val="visible"/>
                                          </p:to>
                                        </p:set>
                                        <p:anim by="(-#ppt_w*2)" calcmode="lin" valueType="num">
                                          <p:cBhvr rctx="PPT">
                                            <p:cTn id="18" dur="500" autoRev="1" fill="hold">
                                              <p:stCondLst>
                                                <p:cond delay="0"/>
                                              </p:stCondLst>
                                            </p:cTn>
                                            <p:tgtEl>
                                              <p:spTgt spid="17"/>
                                            </p:tgtEl>
                                            <p:attrNameLst>
                                              <p:attrName>ppt_w</p:attrName>
                                            </p:attrNameLst>
                                          </p:cBhvr>
                                        </p:anim>
                                        <p:anim by="(#ppt_w*0.50)" calcmode="lin" valueType="num">
                                          <p:cBhvr>
                                            <p:cTn id="19" dur="500" decel="50000" autoRev="1" fill="hold">
                                              <p:stCondLst>
                                                <p:cond delay="0"/>
                                              </p:stCondLst>
                                            </p:cTn>
                                            <p:tgtEl>
                                              <p:spTgt spid="17"/>
                                            </p:tgtEl>
                                            <p:attrNameLst>
                                              <p:attrName>ppt_x</p:attrName>
                                            </p:attrNameLst>
                                          </p:cBhvr>
                                        </p:anim>
                                        <p:anim from="(-#ppt_h/2)" to="(#ppt_y)" calcmode="lin" valueType="num">
                                          <p:cBhvr>
                                            <p:cTn id="20" dur="1000" fill="hold">
                                              <p:stCondLst>
                                                <p:cond delay="0"/>
                                              </p:stCondLst>
                                            </p:cTn>
                                            <p:tgtEl>
                                              <p:spTgt spid="17"/>
                                            </p:tgtEl>
                                            <p:attrNameLst>
                                              <p:attrName>ppt_y</p:attrName>
                                            </p:attrNameLst>
                                          </p:cBhvr>
                                        </p:anim>
                                        <p:animRot by="21600000">
                                          <p:cBhvr>
                                            <p:cTn id="21" dur="1000" fill="hold">
                                              <p:stCondLst>
                                                <p:cond delay="0"/>
                                              </p:stCondLst>
                                            </p:cTn>
                                            <p:tgtEl>
                                              <p:spTgt spid="17"/>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56" presetClass="entr" presetSubtype="0" fill="hold" grpId="0" nodeType="clickEffect">
                                      <p:stCondLst>
                                        <p:cond delay="0"/>
                                      </p:stCondLst>
                                      <p:iterate type="lt">
                                        <p:tmPct val="10000"/>
                                      </p:iterate>
                                      <p:childTnLst>
                                        <p:set>
                                          <p:cBhvr>
                                            <p:cTn id="25" dur="1" fill="hold">
                                              <p:stCondLst>
                                                <p:cond delay="0"/>
                                              </p:stCondLst>
                                            </p:cTn>
                                            <p:tgtEl>
                                              <p:spTgt spid="42"/>
                                            </p:tgtEl>
                                            <p:attrNameLst>
                                              <p:attrName>style.visibility</p:attrName>
                                            </p:attrNameLst>
                                          </p:cBhvr>
                                          <p:to>
                                            <p:strVal val="visible"/>
                                          </p:to>
                                        </p:set>
                                        <p:anim by="(-#ppt_w*2)" calcmode="lin" valueType="num">
                                          <p:cBhvr rctx="PPT">
                                            <p:cTn id="26" dur="500" autoRev="1" fill="hold">
                                              <p:stCondLst>
                                                <p:cond delay="0"/>
                                              </p:stCondLst>
                                            </p:cTn>
                                            <p:tgtEl>
                                              <p:spTgt spid="42"/>
                                            </p:tgtEl>
                                            <p:attrNameLst>
                                              <p:attrName>ppt_w</p:attrName>
                                            </p:attrNameLst>
                                          </p:cBhvr>
                                        </p:anim>
                                        <p:anim by="(#ppt_w*0.50)" calcmode="lin" valueType="num">
                                          <p:cBhvr>
                                            <p:cTn id="27" dur="500" decel="50000" autoRev="1" fill="hold">
                                              <p:stCondLst>
                                                <p:cond delay="0"/>
                                              </p:stCondLst>
                                            </p:cTn>
                                            <p:tgtEl>
                                              <p:spTgt spid="42"/>
                                            </p:tgtEl>
                                            <p:attrNameLst>
                                              <p:attrName>ppt_x</p:attrName>
                                            </p:attrNameLst>
                                          </p:cBhvr>
                                        </p:anim>
                                        <p:anim from="(-#ppt_h/2)" to="(#ppt_y)" calcmode="lin" valueType="num">
                                          <p:cBhvr>
                                            <p:cTn id="28" dur="1000" fill="hold">
                                              <p:stCondLst>
                                                <p:cond delay="0"/>
                                              </p:stCondLst>
                                            </p:cTn>
                                            <p:tgtEl>
                                              <p:spTgt spid="42"/>
                                            </p:tgtEl>
                                            <p:attrNameLst>
                                              <p:attrName>ppt_y</p:attrName>
                                            </p:attrNameLst>
                                          </p:cBhvr>
                                        </p:anim>
                                        <p:animRot by="21600000">
                                          <p:cBhvr>
                                            <p:cTn id="29" dur="1000" fill="hold">
                                              <p:stCondLst>
                                                <p:cond delay="0"/>
                                              </p:stCondLst>
                                            </p:cTn>
                                            <p:tgtEl>
                                              <p:spTgt spid="42"/>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2" presetClass="entr" presetSubtype="8" accel="4000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1250" fill="hold"/>
                                            <p:tgtEl>
                                              <p:spTgt spid="12"/>
                                            </p:tgtEl>
                                            <p:attrNameLst>
                                              <p:attrName>ppt_x</p:attrName>
                                            </p:attrNameLst>
                                          </p:cBhvr>
                                          <p:tavLst>
                                            <p:tav tm="0">
                                              <p:val>
                                                <p:strVal val="0-#ppt_w/2"/>
                                              </p:val>
                                            </p:tav>
                                            <p:tav tm="100000">
                                              <p:val>
                                                <p:strVal val="#ppt_x"/>
                                              </p:val>
                                            </p:tav>
                                          </p:tavLst>
                                        </p:anim>
                                        <p:anim calcmode="lin" valueType="num">
                                          <p:cBhvr additive="base">
                                            <p:cTn id="35" dur="12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6" presetClass="entr" presetSubtype="0" fill="hold" grpId="0" nodeType="clickEffect">
                                      <p:stCondLst>
                                        <p:cond delay="0"/>
                                      </p:stCondLst>
                                      <p:iterate type="lt">
                                        <p:tmPct val="10000"/>
                                      </p:iterate>
                                      <p:childTnLst>
                                        <p:set>
                                          <p:cBhvr>
                                            <p:cTn id="39" dur="1" fill="hold">
                                              <p:stCondLst>
                                                <p:cond delay="0"/>
                                              </p:stCondLst>
                                            </p:cTn>
                                            <p:tgtEl>
                                              <p:spTgt spid="14"/>
                                            </p:tgtEl>
                                            <p:attrNameLst>
                                              <p:attrName>style.visibility</p:attrName>
                                            </p:attrNameLst>
                                          </p:cBhvr>
                                          <p:to>
                                            <p:strVal val="visible"/>
                                          </p:to>
                                        </p:set>
                                        <p:anim by="(-#ppt_w*2)" calcmode="lin" valueType="num">
                                          <p:cBhvr rctx="PPT">
                                            <p:cTn id="40" dur="500" autoRev="1" fill="hold">
                                              <p:stCondLst>
                                                <p:cond delay="0"/>
                                              </p:stCondLst>
                                            </p:cTn>
                                            <p:tgtEl>
                                              <p:spTgt spid="14"/>
                                            </p:tgtEl>
                                            <p:attrNameLst>
                                              <p:attrName>ppt_w</p:attrName>
                                            </p:attrNameLst>
                                          </p:cBhvr>
                                        </p:anim>
                                        <p:anim by="(#ppt_w*0.50)" calcmode="lin" valueType="num">
                                          <p:cBhvr>
                                            <p:cTn id="41" dur="500" decel="50000" autoRev="1" fill="hold">
                                              <p:stCondLst>
                                                <p:cond delay="0"/>
                                              </p:stCondLst>
                                            </p:cTn>
                                            <p:tgtEl>
                                              <p:spTgt spid="14"/>
                                            </p:tgtEl>
                                            <p:attrNameLst>
                                              <p:attrName>ppt_x</p:attrName>
                                            </p:attrNameLst>
                                          </p:cBhvr>
                                        </p:anim>
                                        <p:anim from="(-#ppt_h/2)" to="(#ppt_y)" calcmode="lin" valueType="num">
                                          <p:cBhvr>
                                            <p:cTn id="42" dur="1000" fill="hold">
                                              <p:stCondLst>
                                                <p:cond delay="0"/>
                                              </p:stCondLst>
                                            </p:cTn>
                                            <p:tgtEl>
                                              <p:spTgt spid="14"/>
                                            </p:tgtEl>
                                            <p:attrNameLst>
                                              <p:attrName>ppt_y</p:attrName>
                                            </p:attrNameLst>
                                          </p:cBhvr>
                                        </p:anim>
                                        <p:animRot by="21600000">
                                          <p:cBhvr>
                                            <p:cTn id="43" dur="1000" fill="hold">
                                              <p:stCondLst>
                                                <p:cond delay="0"/>
                                              </p:stCondLst>
                                            </p:cTn>
                                            <p:tgtEl>
                                              <p:spTgt spid="14"/>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2" presetClass="entr" presetSubtype="8" accel="4000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1250" fill="hold"/>
                                            <p:tgtEl>
                                              <p:spTgt spid="13"/>
                                            </p:tgtEl>
                                            <p:attrNameLst>
                                              <p:attrName>ppt_x</p:attrName>
                                            </p:attrNameLst>
                                          </p:cBhvr>
                                          <p:tavLst>
                                            <p:tav tm="0">
                                              <p:val>
                                                <p:strVal val="0-#ppt_w/2"/>
                                              </p:val>
                                            </p:tav>
                                            <p:tav tm="100000">
                                              <p:val>
                                                <p:strVal val="#ppt_x"/>
                                              </p:val>
                                            </p:tav>
                                          </p:tavLst>
                                        </p:anim>
                                        <p:anim calcmode="lin" valueType="num">
                                          <p:cBhvr additive="base">
                                            <p:cTn id="49" dur="125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6" presetClass="entr" presetSubtype="0" fill="hold" grpId="0" nodeType="clickEffect">
                                      <p:stCondLst>
                                        <p:cond delay="0"/>
                                      </p:stCondLst>
                                      <p:iterate type="lt">
                                        <p:tmPct val="10000"/>
                                      </p:iterate>
                                      <p:childTnLst>
                                        <p:set>
                                          <p:cBhvr>
                                            <p:cTn id="53" dur="1" fill="hold">
                                              <p:stCondLst>
                                                <p:cond delay="0"/>
                                              </p:stCondLst>
                                            </p:cTn>
                                            <p:tgtEl>
                                              <p:spTgt spid="16"/>
                                            </p:tgtEl>
                                            <p:attrNameLst>
                                              <p:attrName>style.visibility</p:attrName>
                                            </p:attrNameLst>
                                          </p:cBhvr>
                                          <p:to>
                                            <p:strVal val="visible"/>
                                          </p:to>
                                        </p:set>
                                        <p:anim by="(-#ppt_w*2)" calcmode="lin" valueType="num">
                                          <p:cBhvr rctx="PPT">
                                            <p:cTn id="54" dur="500" autoRev="1" fill="hold">
                                              <p:stCondLst>
                                                <p:cond delay="0"/>
                                              </p:stCondLst>
                                            </p:cTn>
                                            <p:tgtEl>
                                              <p:spTgt spid="16"/>
                                            </p:tgtEl>
                                            <p:attrNameLst>
                                              <p:attrName>ppt_w</p:attrName>
                                            </p:attrNameLst>
                                          </p:cBhvr>
                                        </p:anim>
                                        <p:anim by="(#ppt_w*0.50)" calcmode="lin" valueType="num">
                                          <p:cBhvr>
                                            <p:cTn id="55" dur="500" decel="50000" autoRev="1" fill="hold">
                                              <p:stCondLst>
                                                <p:cond delay="0"/>
                                              </p:stCondLst>
                                            </p:cTn>
                                            <p:tgtEl>
                                              <p:spTgt spid="16"/>
                                            </p:tgtEl>
                                            <p:attrNameLst>
                                              <p:attrName>ppt_x</p:attrName>
                                            </p:attrNameLst>
                                          </p:cBhvr>
                                        </p:anim>
                                        <p:anim from="(-#ppt_h/2)" to="(#ppt_y)" calcmode="lin" valueType="num">
                                          <p:cBhvr>
                                            <p:cTn id="56" dur="1000" fill="hold">
                                              <p:stCondLst>
                                                <p:cond delay="0"/>
                                              </p:stCondLst>
                                            </p:cTn>
                                            <p:tgtEl>
                                              <p:spTgt spid="16"/>
                                            </p:tgtEl>
                                            <p:attrNameLst>
                                              <p:attrName>ppt_y</p:attrName>
                                            </p:attrNameLst>
                                          </p:cBhvr>
                                        </p:anim>
                                        <p:animRot by="21600000">
                                          <p:cBhvr>
                                            <p:cTn id="57" dur="1000" fill="hold">
                                              <p:stCondLst>
                                                <p:cond delay="0"/>
                                              </p:stCondLst>
                                            </p:cTn>
                                            <p:tgtEl>
                                              <p:spTgt spid="16"/>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2" presetClass="entr" presetSubtype="8" accel="4000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1250" fill="hold"/>
                                            <p:tgtEl>
                                              <p:spTgt spid="15"/>
                                            </p:tgtEl>
                                            <p:attrNameLst>
                                              <p:attrName>ppt_x</p:attrName>
                                            </p:attrNameLst>
                                          </p:cBhvr>
                                          <p:tavLst>
                                            <p:tav tm="0">
                                              <p:val>
                                                <p:strVal val="0-#ppt_w/2"/>
                                              </p:val>
                                            </p:tav>
                                            <p:tav tm="100000">
                                              <p:val>
                                                <p:strVal val="#ppt_x"/>
                                              </p:val>
                                            </p:tav>
                                          </p:tavLst>
                                        </p:anim>
                                        <p:anim calcmode="lin" valueType="num">
                                          <p:cBhvr additive="base">
                                            <p:cTn id="63" dur="12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6" presetClass="entr" presetSubtype="0" fill="hold" grpId="0" nodeType="clickEffect">
                                      <p:stCondLst>
                                        <p:cond delay="0"/>
                                      </p:stCondLst>
                                      <p:iterate type="lt">
                                        <p:tmPct val="10000"/>
                                      </p:iterate>
                                      <p:childTnLst>
                                        <p:set>
                                          <p:cBhvr>
                                            <p:cTn id="67" dur="1" fill="hold">
                                              <p:stCondLst>
                                                <p:cond delay="0"/>
                                              </p:stCondLst>
                                            </p:cTn>
                                            <p:tgtEl>
                                              <p:spTgt spid="10"/>
                                            </p:tgtEl>
                                            <p:attrNameLst>
                                              <p:attrName>style.visibility</p:attrName>
                                            </p:attrNameLst>
                                          </p:cBhvr>
                                          <p:to>
                                            <p:strVal val="visible"/>
                                          </p:to>
                                        </p:set>
                                        <p:anim by="(-#ppt_w*2)" calcmode="lin" valueType="num">
                                          <p:cBhvr rctx="PPT">
                                            <p:cTn id="68" dur="500" autoRev="1" fill="hold">
                                              <p:stCondLst>
                                                <p:cond delay="0"/>
                                              </p:stCondLst>
                                            </p:cTn>
                                            <p:tgtEl>
                                              <p:spTgt spid="10"/>
                                            </p:tgtEl>
                                            <p:attrNameLst>
                                              <p:attrName>ppt_w</p:attrName>
                                            </p:attrNameLst>
                                          </p:cBhvr>
                                        </p:anim>
                                        <p:anim by="(#ppt_w*0.50)" calcmode="lin" valueType="num">
                                          <p:cBhvr>
                                            <p:cTn id="69" dur="500" decel="50000" autoRev="1" fill="hold">
                                              <p:stCondLst>
                                                <p:cond delay="0"/>
                                              </p:stCondLst>
                                            </p:cTn>
                                            <p:tgtEl>
                                              <p:spTgt spid="10"/>
                                            </p:tgtEl>
                                            <p:attrNameLst>
                                              <p:attrName>ppt_x</p:attrName>
                                            </p:attrNameLst>
                                          </p:cBhvr>
                                        </p:anim>
                                        <p:anim from="(-#ppt_h/2)" to="(#ppt_y)" calcmode="lin" valueType="num">
                                          <p:cBhvr>
                                            <p:cTn id="70" dur="1000" fill="hold">
                                              <p:stCondLst>
                                                <p:cond delay="0"/>
                                              </p:stCondLst>
                                            </p:cTn>
                                            <p:tgtEl>
                                              <p:spTgt spid="10"/>
                                            </p:tgtEl>
                                            <p:attrNameLst>
                                              <p:attrName>ppt_y</p:attrName>
                                            </p:attrNameLst>
                                          </p:cBhvr>
                                        </p:anim>
                                        <p:animRot by="21600000">
                                          <p:cBhvr>
                                            <p:cTn id="71" dur="1000" fill="hold">
                                              <p:stCondLst>
                                                <p:cond delay="0"/>
                                              </p:stCondLst>
                                            </p:cTn>
                                            <p:tgtEl>
                                              <p:spTgt spid="10"/>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 presetClass="entr" presetSubtype="8" accel="40000"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 calcmode="lin" valueType="num">
                                          <p:cBhvr additive="base">
                                            <p:cTn id="76" dur="1250" fill="hold"/>
                                            <p:tgtEl>
                                              <p:spTgt spid="9"/>
                                            </p:tgtEl>
                                            <p:attrNameLst>
                                              <p:attrName>ppt_x</p:attrName>
                                            </p:attrNameLst>
                                          </p:cBhvr>
                                          <p:tavLst>
                                            <p:tav tm="0">
                                              <p:val>
                                                <p:strVal val="0-#ppt_w/2"/>
                                              </p:val>
                                            </p:tav>
                                            <p:tav tm="100000">
                                              <p:val>
                                                <p:strVal val="#ppt_x"/>
                                              </p:val>
                                            </p:tav>
                                          </p:tavLst>
                                        </p:anim>
                                        <p:anim calcmode="lin" valueType="num">
                                          <p:cBhvr additive="base">
                                            <p:cTn id="77" dur="1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2" grpId="0" animBg="1"/>
          <p:bldP spid="42" grpId="0" animBg="1"/>
          <p:bldP spid="13" grpId="0" animBg="1"/>
          <p:bldP spid="14" grpId="0" animBg="1"/>
          <p:bldP spid="15" grpId="0" animBg="1"/>
          <p:bldP spid="16" grpId="0" animBg="1"/>
          <p:bldP spid="9" grpId="0" animBg="1"/>
          <p:bldP spid="10" grpId="0" animBg="1"/>
          <p:bldP spid="11" grpId="0"/>
          <p:bldP spid="17"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p:cNvSpPr>
          <p:nvPr/>
        </p:nvSpPr>
        <p:spPr bwMode="auto">
          <a:xfrm>
            <a:off x="10205784" y="5100383"/>
            <a:ext cx="594634" cy="594633"/>
          </a:xfrm>
          <a:custGeom>
            <a:avLst/>
            <a:gdLst>
              <a:gd name="connsiteX0" fmla="*/ 317501 w 649288"/>
              <a:gd name="connsiteY0" fmla="*/ 0 h 649287"/>
              <a:gd name="connsiteX1" fmla="*/ 393701 w 649288"/>
              <a:gd name="connsiteY1" fmla="*/ 7937 h 649287"/>
              <a:gd name="connsiteX2" fmla="*/ 412730 w 649288"/>
              <a:gd name="connsiteY2" fmla="*/ 94070 h 649287"/>
              <a:gd name="connsiteX3" fmla="*/ 432413 w 649288"/>
              <a:gd name="connsiteY3" fmla="*/ 101205 h 649287"/>
              <a:gd name="connsiteX4" fmla="*/ 464868 w 649288"/>
              <a:gd name="connsiteY4" fmla="*/ 120995 h 649287"/>
              <a:gd name="connsiteX5" fmla="*/ 546101 w 649288"/>
              <a:gd name="connsiteY5" fmla="*/ 87313 h 649287"/>
              <a:gd name="connsiteX6" fmla="*/ 595313 w 649288"/>
              <a:gd name="connsiteY6" fmla="*/ 147638 h 649287"/>
              <a:gd name="connsiteX7" fmla="*/ 548746 w 649288"/>
              <a:gd name="connsiteY7" fmla="*/ 220957 h 649287"/>
              <a:gd name="connsiteX8" fmla="*/ 557723 w 649288"/>
              <a:gd name="connsiteY8" fmla="*/ 239746 h 649287"/>
              <a:gd name="connsiteX9" fmla="*/ 565985 w 649288"/>
              <a:gd name="connsiteY9" fmla="*/ 279785 h 649287"/>
              <a:gd name="connsiteX10" fmla="*/ 649288 w 649288"/>
              <a:gd name="connsiteY10" fmla="*/ 314325 h 649287"/>
              <a:gd name="connsiteX11" fmla="*/ 642938 w 649288"/>
              <a:gd name="connsiteY11" fmla="*/ 390525 h 649287"/>
              <a:gd name="connsiteX12" fmla="*/ 554781 w 649288"/>
              <a:gd name="connsiteY12" fmla="*/ 409778 h 649287"/>
              <a:gd name="connsiteX13" fmla="*/ 542320 w 649288"/>
              <a:gd name="connsiteY13" fmla="*/ 441665 h 649287"/>
              <a:gd name="connsiteX14" fmla="*/ 525918 w 649288"/>
              <a:gd name="connsiteY14" fmla="*/ 464554 h 649287"/>
              <a:gd name="connsiteX15" fmla="*/ 560388 w 649288"/>
              <a:gd name="connsiteY15" fmla="*/ 547688 h 649287"/>
              <a:gd name="connsiteX16" fmla="*/ 500063 w 649288"/>
              <a:gd name="connsiteY16" fmla="*/ 596900 h 649287"/>
              <a:gd name="connsiteX17" fmla="*/ 424832 w 649288"/>
              <a:gd name="connsiteY17" fmla="*/ 548101 h 649287"/>
              <a:gd name="connsiteX18" fmla="*/ 408777 w 649288"/>
              <a:gd name="connsiteY18" fmla="*/ 556207 h 649287"/>
              <a:gd name="connsiteX19" fmla="*/ 367585 w 649288"/>
              <a:gd name="connsiteY19" fmla="*/ 566783 h 649287"/>
              <a:gd name="connsiteX20" fmla="*/ 333376 w 649288"/>
              <a:gd name="connsiteY20" fmla="*/ 649287 h 649287"/>
              <a:gd name="connsiteX21" fmla="*/ 255588 w 649288"/>
              <a:gd name="connsiteY21" fmla="*/ 641350 h 649287"/>
              <a:gd name="connsiteX22" fmla="*/ 237123 w 649288"/>
              <a:gd name="connsiteY22" fmla="*/ 553129 h 649287"/>
              <a:gd name="connsiteX23" fmla="*/ 205664 w 649288"/>
              <a:gd name="connsiteY23" fmla="*/ 540895 h 649287"/>
              <a:gd name="connsiteX24" fmla="*/ 184716 w 649288"/>
              <a:gd name="connsiteY24" fmla="*/ 525926 h 649287"/>
              <a:gd name="connsiteX25" fmla="*/ 101601 w 649288"/>
              <a:gd name="connsiteY25" fmla="*/ 560388 h 649287"/>
              <a:gd name="connsiteX26" fmla="*/ 52388 w 649288"/>
              <a:gd name="connsiteY26" fmla="*/ 500063 h 649287"/>
              <a:gd name="connsiteX27" fmla="*/ 100490 w 649288"/>
              <a:gd name="connsiteY27" fmla="*/ 425907 h 649287"/>
              <a:gd name="connsiteX28" fmla="*/ 91334 w 649288"/>
              <a:gd name="connsiteY28" fmla="*/ 407740 h 649287"/>
              <a:gd name="connsiteX29" fmla="*/ 80918 w 649288"/>
              <a:gd name="connsiteY29" fmla="*/ 366926 h 649287"/>
              <a:gd name="connsiteX30" fmla="*/ 0 w 649288"/>
              <a:gd name="connsiteY30" fmla="*/ 333375 h 649287"/>
              <a:gd name="connsiteX31" fmla="*/ 7937 w 649288"/>
              <a:gd name="connsiteY31" fmla="*/ 255588 h 649287"/>
              <a:gd name="connsiteX32" fmla="*/ 94980 w 649288"/>
              <a:gd name="connsiteY32" fmla="*/ 236357 h 649287"/>
              <a:gd name="connsiteX33" fmla="*/ 108451 w 649288"/>
              <a:gd name="connsiteY33" fmla="*/ 202540 h 649287"/>
              <a:gd name="connsiteX34" fmla="*/ 123332 w 649288"/>
              <a:gd name="connsiteY34" fmla="*/ 182620 h 649287"/>
              <a:gd name="connsiteX35" fmla="*/ 90488 w 649288"/>
              <a:gd name="connsiteY35" fmla="*/ 100013 h 649287"/>
              <a:gd name="connsiteX36" fmla="*/ 149226 w 649288"/>
              <a:gd name="connsiteY36" fmla="*/ 50800 h 649287"/>
              <a:gd name="connsiteX37" fmla="*/ 225205 w 649288"/>
              <a:gd name="connsiteY37" fmla="*/ 99427 h 649287"/>
              <a:gd name="connsiteX38" fmla="*/ 251847 w 649288"/>
              <a:gd name="connsiteY38" fmla="*/ 87446 h 649287"/>
              <a:gd name="connsiteX39" fmla="*/ 281793 w 649288"/>
              <a:gd name="connsiteY39" fmla="*/ 83658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1" y="0"/>
                </a:moveTo>
                <a:lnTo>
                  <a:pt x="393701" y="7937"/>
                </a:lnTo>
                <a:lnTo>
                  <a:pt x="412730" y="94070"/>
                </a:lnTo>
                <a:lnTo>
                  <a:pt x="432413" y="101205"/>
                </a:lnTo>
                <a:lnTo>
                  <a:pt x="464868" y="120995"/>
                </a:lnTo>
                <a:lnTo>
                  <a:pt x="546101" y="87313"/>
                </a:lnTo>
                <a:lnTo>
                  <a:pt x="595313" y="147638"/>
                </a:lnTo>
                <a:lnTo>
                  <a:pt x="548746" y="220957"/>
                </a:lnTo>
                <a:lnTo>
                  <a:pt x="557723" y="239746"/>
                </a:lnTo>
                <a:lnTo>
                  <a:pt x="565985" y="279785"/>
                </a:lnTo>
                <a:lnTo>
                  <a:pt x="649288" y="314325"/>
                </a:lnTo>
                <a:lnTo>
                  <a:pt x="642938" y="390525"/>
                </a:lnTo>
                <a:lnTo>
                  <a:pt x="554781" y="409778"/>
                </a:lnTo>
                <a:lnTo>
                  <a:pt x="542320" y="441665"/>
                </a:lnTo>
                <a:lnTo>
                  <a:pt x="525918" y="464554"/>
                </a:lnTo>
                <a:lnTo>
                  <a:pt x="560388" y="547688"/>
                </a:lnTo>
                <a:lnTo>
                  <a:pt x="500063" y="596900"/>
                </a:lnTo>
                <a:lnTo>
                  <a:pt x="424832" y="548101"/>
                </a:lnTo>
                <a:lnTo>
                  <a:pt x="408777" y="556207"/>
                </a:lnTo>
                <a:lnTo>
                  <a:pt x="367585" y="566783"/>
                </a:lnTo>
                <a:lnTo>
                  <a:pt x="333376" y="649287"/>
                </a:lnTo>
                <a:lnTo>
                  <a:pt x="255588" y="641350"/>
                </a:lnTo>
                <a:lnTo>
                  <a:pt x="237123" y="553129"/>
                </a:lnTo>
                <a:lnTo>
                  <a:pt x="205664" y="540895"/>
                </a:lnTo>
                <a:lnTo>
                  <a:pt x="184716" y="525926"/>
                </a:lnTo>
                <a:lnTo>
                  <a:pt x="101601" y="560388"/>
                </a:lnTo>
                <a:lnTo>
                  <a:pt x="52388" y="500063"/>
                </a:lnTo>
                <a:lnTo>
                  <a:pt x="100490" y="425907"/>
                </a:lnTo>
                <a:lnTo>
                  <a:pt x="91334" y="407740"/>
                </a:lnTo>
                <a:lnTo>
                  <a:pt x="80918" y="366926"/>
                </a:lnTo>
                <a:lnTo>
                  <a:pt x="0" y="333375"/>
                </a:lnTo>
                <a:lnTo>
                  <a:pt x="7937" y="255588"/>
                </a:lnTo>
                <a:lnTo>
                  <a:pt x="94980" y="236357"/>
                </a:lnTo>
                <a:lnTo>
                  <a:pt x="108451" y="202540"/>
                </a:lnTo>
                <a:lnTo>
                  <a:pt x="123332" y="182620"/>
                </a:lnTo>
                <a:lnTo>
                  <a:pt x="90488" y="100013"/>
                </a:lnTo>
                <a:lnTo>
                  <a:pt x="149226" y="50800"/>
                </a:lnTo>
                <a:lnTo>
                  <a:pt x="225205" y="99427"/>
                </a:lnTo>
                <a:lnTo>
                  <a:pt x="251847" y="87446"/>
                </a:lnTo>
                <a:lnTo>
                  <a:pt x="281793" y="83658"/>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9621328" y="4405431"/>
            <a:ext cx="914486" cy="913031"/>
          </a:xfrm>
          <a:custGeom>
            <a:avLst/>
            <a:gdLst>
              <a:gd name="connsiteX0" fmla="*/ 414337 w 998538"/>
              <a:gd name="connsiteY0" fmla="*/ 0 h 996950"/>
              <a:gd name="connsiteX1" fmla="*/ 479337 w 998538"/>
              <a:gd name="connsiteY1" fmla="*/ 109032 h 996950"/>
              <a:gd name="connsiteX2" fmla="*/ 546972 w 998538"/>
              <a:gd name="connsiteY2" fmla="*/ 110548 h 996950"/>
              <a:gd name="connsiteX3" fmla="*/ 620653 w 998538"/>
              <a:gd name="connsiteY3" fmla="*/ 127113 h 996950"/>
              <a:gd name="connsiteX4" fmla="*/ 711201 w 998538"/>
              <a:gd name="connsiteY4" fmla="*/ 39688 h 996950"/>
              <a:gd name="connsiteX5" fmla="*/ 792163 w 998538"/>
              <a:gd name="connsiteY5" fmla="*/ 87313 h 996950"/>
              <a:gd name="connsiteX6" fmla="*/ 760994 w 998538"/>
              <a:gd name="connsiteY6" fmla="*/ 208872 h 996950"/>
              <a:gd name="connsiteX7" fmla="*/ 805799 w 998538"/>
              <a:gd name="connsiteY7" fmla="*/ 254804 h 996950"/>
              <a:gd name="connsiteX8" fmla="*/ 838031 w 998538"/>
              <a:gd name="connsiteY8" fmla="*/ 301428 h 996950"/>
              <a:gd name="connsiteX9" fmla="*/ 847795 w 998538"/>
              <a:gd name="connsiteY9" fmla="*/ 321218 h 996950"/>
              <a:gd name="connsiteX10" fmla="*/ 973138 w 998538"/>
              <a:gd name="connsiteY10" fmla="*/ 322263 h 996950"/>
              <a:gd name="connsiteX11" fmla="*/ 998538 w 998538"/>
              <a:gd name="connsiteY11" fmla="*/ 414338 h 996950"/>
              <a:gd name="connsiteX12" fmla="*/ 890497 w 998538"/>
              <a:gd name="connsiteY12" fmla="*/ 478747 h 996950"/>
              <a:gd name="connsiteX13" fmla="*/ 890774 w 998538"/>
              <a:gd name="connsiteY13" fmla="*/ 527148 h 996950"/>
              <a:gd name="connsiteX14" fmla="*/ 882299 w 998538"/>
              <a:gd name="connsiteY14" fmla="*/ 584940 h 996950"/>
              <a:gd name="connsiteX15" fmla="*/ 871815 w 998538"/>
              <a:gd name="connsiteY15" fmla="*/ 619468 h 996950"/>
              <a:gd name="connsiteX16" fmla="*/ 958851 w 998538"/>
              <a:gd name="connsiteY16" fmla="*/ 709612 h 996950"/>
              <a:gd name="connsiteX17" fmla="*/ 911226 w 998538"/>
              <a:gd name="connsiteY17" fmla="*/ 792162 h 996950"/>
              <a:gd name="connsiteX18" fmla="*/ 787774 w 998538"/>
              <a:gd name="connsiteY18" fmla="*/ 760508 h 996950"/>
              <a:gd name="connsiteX19" fmla="*/ 772513 w 998538"/>
              <a:gd name="connsiteY19" fmla="*/ 780248 h 996950"/>
              <a:gd name="connsiteX20" fmla="*/ 680686 w 998538"/>
              <a:gd name="connsiteY20" fmla="*/ 846352 h 996950"/>
              <a:gd name="connsiteX21" fmla="*/ 677312 w 998538"/>
              <a:gd name="connsiteY21" fmla="*/ 847695 h 996950"/>
              <a:gd name="connsiteX22" fmla="*/ 676276 w 998538"/>
              <a:gd name="connsiteY22" fmla="*/ 973138 h 996950"/>
              <a:gd name="connsiteX23" fmla="*/ 584201 w 998538"/>
              <a:gd name="connsiteY23" fmla="*/ 996950 h 996950"/>
              <a:gd name="connsiteX24" fmla="*/ 519821 w 998538"/>
              <a:gd name="connsiteY24" fmla="*/ 888959 h 996950"/>
              <a:gd name="connsiteX25" fmla="*/ 470892 w 998538"/>
              <a:gd name="connsiteY25" fmla="*/ 889254 h 996950"/>
              <a:gd name="connsiteX26" fmla="*/ 379143 w 998538"/>
              <a:gd name="connsiteY26" fmla="*/ 870730 h 996950"/>
              <a:gd name="connsiteX27" fmla="*/ 288925 w 998538"/>
              <a:gd name="connsiteY27" fmla="*/ 958850 h 996950"/>
              <a:gd name="connsiteX28" fmla="*/ 206375 w 998538"/>
              <a:gd name="connsiteY28" fmla="*/ 911225 h 996950"/>
              <a:gd name="connsiteX29" fmla="*/ 237029 w 998538"/>
              <a:gd name="connsiteY29" fmla="*/ 786493 h 996950"/>
              <a:gd name="connsiteX30" fmla="*/ 207771 w 998538"/>
              <a:gd name="connsiteY30" fmla="*/ 761387 h 996950"/>
              <a:gd name="connsiteX31" fmla="*/ 151139 w 998538"/>
              <a:gd name="connsiteY31" fmla="*/ 680106 h 996950"/>
              <a:gd name="connsiteX32" fmla="*/ 149800 w 998538"/>
              <a:gd name="connsiteY32" fmla="*/ 676770 h 996950"/>
              <a:gd name="connsiteX33" fmla="*/ 23812 w 998538"/>
              <a:gd name="connsiteY33" fmla="*/ 674687 h 996950"/>
              <a:gd name="connsiteX34" fmla="*/ 0 w 998538"/>
              <a:gd name="connsiteY34" fmla="*/ 582612 h 996950"/>
              <a:gd name="connsiteX35" fmla="*/ 108043 w 998538"/>
              <a:gd name="connsiteY35" fmla="*/ 519241 h 996950"/>
              <a:gd name="connsiteX36" fmla="*/ 107765 w 998538"/>
              <a:gd name="connsiteY36" fmla="*/ 470735 h 996950"/>
              <a:gd name="connsiteX37" fmla="*/ 126816 w 998538"/>
              <a:gd name="connsiteY37" fmla="*/ 377577 h 996950"/>
              <a:gd name="connsiteX38" fmla="*/ 39688 w 998538"/>
              <a:gd name="connsiteY38" fmla="*/ 287338 h 996950"/>
              <a:gd name="connsiteX39" fmla="*/ 87313 w 998538"/>
              <a:gd name="connsiteY39" fmla="*/ 206375 h 996950"/>
              <a:gd name="connsiteX40" fmla="*/ 210783 w 998538"/>
              <a:gd name="connsiteY40" fmla="*/ 238034 h 996950"/>
              <a:gd name="connsiteX41" fmla="*/ 236348 w 998538"/>
              <a:gd name="connsiteY41" fmla="*/ 208415 h 996950"/>
              <a:gd name="connsiteX42" fmla="*/ 317853 w 998538"/>
              <a:gd name="connsiteY42" fmla="*/ 151801 h 996950"/>
              <a:gd name="connsiteX43" fmla="*/ 321216 w 998538"/>
              <a:gd name="connsiteY43" fmla="*/ 150452 h 996950"/>
              <a:gd name="connsiteX44" fmla="*/ 322262 w 998538"/>
              <a:gd name="connsiteY44" fmla="*/ 23812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98538" h="996950">
                <a:moveTo>
                  <a:pt x="414337" y="0"/>
                </a:moveTo>
                <a:lnTo>
                  <a:pt x="479337" y="109032"/>
                </a:lnTo>
                <a:lnTo>
                  <a:pt x="546972" y="110548"/>
                </a:lnTo>
                <a:lnTo>
                  <a:pt x="620653" y="127113"/>
                </a:lnTo>
                <a:lnTo>
                  <a:pt x="711201" y="39688"/>
                </a:lnTo>
                <a:lnTo>
                  <a:pt x="792163" y="87313"/>
                </a:lnTo>
                <a:lnTo>
                  <a:pt x="760994" y="208872"/>
                </a:lnTo>
                <a:lnTo>
                  <a:pt x="805799" y="254804"/>
                </a:lnTo>
                <a:cubicBezTo>
                  <a:pt x="817614" y="269493"/>
                  <a:pt x="828398" y="285067"/>
                  <a:pt x="838031" y="301428"/>
                </a:cubicBezTo>
                <a:lnTo>
                  <a:pt x="847795" y="321218"/>
                </a:lnTo>
                <a:lnTo>
                  <a:pt x="973138" y="322263"/>
                </a:lnTo>
                <a:lnTo>
                  <a:pt x="998538" y="414338"/>
                </a:lnTo>
                <a:lnTo>
                  <a:pt x="890497" y="478747"/>
                </a:lnTo>
                <a:lnTo>
                  <a:pt x="890774" y="527148"/>
                </a:lnTo>
                <a:cubicBezTo>
                  <a:pt x="889384" y="546811"/>
                  <a:pt x="886525" y="566115"/>
                  <a:pt x="882299" y="584940"/>
                </a:cubicBezTo>
                <a:lnTo>
                  <a:pt x="871815" y="619468"/>
                </a:lnTo>
                <a:lnTo>
                  <a:pt x="958851" y="709612"/>
                </a:lnTo>
                <a:lnTo>
                  <a:pt x="911226" y="792162"/>
                </a:lnTo>
                <a:lnTo>
                  <a:pt x="787774" y="760508"/>
                </a:lnTo>
                <a:lnTo>
                  <a:pt x="772513" y="780248"/>
                </a:lnTo>
                <a:cubicBezTo>
                  <a:pt x="745462" y="806425"/>
                  <a:pt x="714580" y="828779"/>
                  <a:pt x="680686" y="846352"/>
                </a:cubicBezTo>
                <a:lnTo>
                  <a:pt x="677312" y="847695"/>
                </a:lnTo>
                <a:lnTo>
                  <a:pt x="676276" y="973138"/>
                </a:lnTo>
                <a:lnTo>
                  <a:pt x="584201" y="996950"/>
                </a:lnTo>
                <a:lnTo>
                  <a:pt x="519821" y="888959"/>
                </a:lnTo>
                <a:lnTo>
                  <a:pt x="470892" y="889254"/>
                </a:lnTo>
                <a:lnTo>
                  <a:pt x="379143" y="870730"/>
                </a:lnTo>
                <a:lnTo>
                  <a:pt x="288925" y="958850"/>
                </a:lnTo>
                <a:lnTo>
                  <a:pt x="206375" y="911225"/>
                </a:lnTo>
                <a:lnTo>
                  <a:pt x="237029" y="786493"/>
                </a:lnTo>
                <a:lnTo>
                  <a:pt x="207771" y="761387"/>
                </a:lnTo>
                <a:cubicBezTo>
                  <a:pt x="185674" y="736979"/>
                  <a:pt x="166586" y="709707"/>
                  <a:pt x="151139" y="680106"/>
                </a:cubicBezTo>
                <a:lnTo>
                  <a:pt x="149800" y="676770"/>
                </a:lnTo>
                <a:lnTo>
                  <a:pt x="23812" y="674687"/>
                </a:lnTo>
                <a:lnTo>
                  <a:pt x="0" y="582612"/>
                </a:lnTo>
                <a:lnTo>
                  <a:pt x="108043" y="519241"/>
                </a:lnTo>
                <a:lnTo>
                  <a:pt x="107765" y="470735"/>
                </a:lnTo>
                <a:lnTo>
                  <a:pt x="126816" y="377577"/>
                </a:lnTo>
                <a:lnTo>
                  <a:pt x="39688" y="287338"/>
                </a:lnTo>
                <a:lnTo>
                  <a:pt x="87313" y="206375"/>
                </a:lnTo>
                <a:lnTo>
                  <a:pt x="210783" y="238034"/>
                </a:lnTo>
                <a:lnTo>
                  <a:pt x="236348" y="208415"/>
                </a:lnTo>
                <a:cubicBezTo>
                  <a:pt x="260844" y="186335"/>
                  <a:pt x="288196" y="167250"/>
                  <a:pt x="317853" y="151801"/>
                </a:cubicBezTo>
                <a:lnTo>
                  <a:pt x="321216" y="150452"/>
                </a:lnTo>
                <a:lnTo>
                  <a:pt x="322262" y="23812"/>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8639966" y="2311853"/>
            <a:ext cx="1482949" cy="1481495"/>
          </a:xfrm>
          <a:custGeom>
            <a:avLst/>
            <a:gdLst>
              <a:gd name="connsiteX0" fmla="*/ 847725 w 1619250"/>
              <a:gd name="connsiteY0" fmla="*/ 0 h 1617662"/>
              <a:gd name="connsiteX1" fmla="*/ 949326 w 1619250"/>
              <a:gd name="connsiteY1" fmla="*/ 11113 h 1617662"/>
              <a:gd name="connsiteX2" fmla="*/ 970985 w 1619250"/>
              <a:gd name="connsiteY2" fmla="*/ 154479 h 1617662"/>
              <a:gd name="connsiteX3" fmla="*/ 1020676 w 1619250"/>
              <a:gd name="connsiteY3" fmla="*/ 165666 h 1617662"/>
              <a:gd name="connsiteX4" fmla="*/ 1059385 w 1619250"/>
              <a:gd name="connsiteY4" fmla="*/ 182405 h 1617662"/>
              <a:gd name="connsiteX5" fmla="*/ 1158875 w 1619250"/>
              <a:gd name="connsiteY5" fmla="*/ 77787 h 1617662"/>
              <a:gd name="connsiteX6" fmla="*/ 1249362 w 1619250"/>
              <a:gd name="connsiteY6" fmla="*/ 128587 h 1617662"/>
              <a:gd name="connsiteX7" fmla="*/ 1212628 w 1619250"/>
              <a:gd name="connsiteY7" fmla="*/ 267361 h 1617662"/>
              <a:gd name="connsiteX8" fmla="*/ 1233852 w 1619250"/>
              <a:gd name="connsiteY8" fmla="*/ 281489 h 1617662"/>
              <a:gd name="connsiteX9" fmla="*/ 1276002 w 1619250"/>
              <a:gd name="connsiteY9" fmla="*/ 322146 h 1617662"/>
              <a:gd name="connsiteX10" fmla="*/ 1409700 w 1619250"/>
              <a:gd name="connsiteY10" fmla="*/ 263525 h 1617662"/>
              <a:gd name="connsiteX11" fmla="*/ 1473200 w 1619250"/>
              <a:gd name="connsiteY11" fmla="*/ 344488 h 1617662"/>
              <a:gd name="connsiteX12" fmla="*/ 1387587 w 1619250"/>
              <a:gd name="connsiteY12" fmla="*/ 458303 h 1617662"/>
              <a:gd name="connsiteX13" fmla="*/ 1394228 w 1619250"/>
              <a:gd name="connsiteY13" fmla="*/ 467599 h 1617662"/>
              <a:gd name="connsiteX14" fmla="*/ 1431944 w 1619250"/>
              <a:gd name="connsiteY14" fmla="*/ 542726 h 1617662"/>
              <a:gd name="connsiteX15" fmla="*/ 1574800 w 1619250"/>
              <a:gd name="connsiteY15" fmla="*/ 539750 h 1617662"/>
              <a:gd name="connsiteX16" fmla="*/ 1603375 w 1619250"/>
              <a:gd name="connsiteY16" fmla="*/ 638175 h 1617662"/>
              <a:gd name="connsiteX17" fmla="*/ 1477160 w 1619250"/>
              <a:gd name="connsiteY17" fmla="*/ 710875 h 1617662"/>
              <a:gd name="connsiteX18" fmla="*/ 1483169 w 1619250"/>
              <a:gd name="connsiteY18" fmla="*/ 742768 h 1617662"/>
              <a:gd name="connsiteX19" fmla="*/ 1485310 w 1619250"/>
              <a:gd name="connsiteY19" fmla="*/ 795975 h 1617662"/>
              <a:gd name="connsiteX20" fmla="*/ 1619250 w 1619250"/>
              <a:gd name="connsiteY20" fmla="*/ 847724 h 1617662"/>
              <a:gd name="connsiteX21" fmla="*/ 1606550 w 1619250"/>
              <a:gd name="connsiteY21" fmla="*/ 949324 h 1617662"/>
              <a:gd name="connsiteX22" fmla="*/ 1466784 w 1619250"/>
              <a:gd name="connsiteY22" fmla="*/ 969434 h 1617662"/>
              <a:gd name="connsiteX23" fmla="*/ 1466709 w 1619250"/>
              <a:gd name="connsiteY23" fmla="*/ 969830 h 1617662"/>
              <a:gd name="connsiteX24" fmla="*/ 1444759 w 1619250"/>
              <a:gd name="connsiteY24" fmla="*/ 1041504 h 1617662"/>
              <a:gd name="connsiteX25" fmla="*/ 1436556 w 1619250"/>
              <a:gd name="connsiteY25" fmla="*/ 1059607 h 1617662"/>
              <a:gd name="connsiteX26" fmla="*/ 1539875 w 1619250"/>
              <a:gd name="connsiteY26" fmla="*/ 1158875 h 1617662"/>
              <a:gd name="connsiteX27" fmla="*/ 1490663 w 1619250"/>
              <a:gd name="connsiteY27" fmla="*/ 1247775 h 1617662"/>
              <a:gd name="connsiteX28" fmla="*/ 1352092 w 1619250"/>
              <a:gd name="connsiteY28" fmla="*/ 1212374 h 1617662"/>
              <a:gd name="connsiteX29" fmla="*/ 1349843 w 1619250"/>
              <a:gd name="connsiteY29" fmla="*/ 1215872 h 1617662"/>
              <a:gd name="connsiteX30" fmla="*/ 1294635 w 1619250"/>
              <a:gd name="connsiteY30" fmla="*/ 1274490 h 1617662"/>
              <a:gd name="connsiteX31" fmla="*/ 1354138 w 1619250"/>
              <a:gd name="connsiteY31" fmla="*/ 1408112 h 1617662"/>
              <a:gd name="connsiteX32" fmla="*/ 1273176 w 1619250"/>
              <a:gd name="connsiteY32" fmla="*/ 1473199 h 1617662"/>
              <a:gd name="connsiteX33" fmla="*/ 1157217 w 1619250"/>
              <a:gd name="connsiteY33" fmla="*/ 1385195 h 1617662"/>
              <a:gd name="connsiteX34" fmla="*/ 1120350 w 1619250"/>
              <a:gd name="connsiteY34" fmla="*/ 1409895 h 1617662"/>
              <a:gd name="connsiteX35" fmla="*/ 1075411 w 1619250"/>
              <a:gd name="connsiteY35" fmla="*/ 1427570 h 1617662"/>
              <a:gd name="connsiteX36" fmla="*/ 1079500 w 1619250"/>
              <a:gd name="connsiteY36" fmla="*/ 1574800 h 1617662"/>
              <a:gd name="connsiteX37" fmla="*/ 979488 w 1619250"/>
              <a:gd name="connsiteY37" fmla="*/ 1603375 h 1617662"/>
              <a:gd name="connsiteX38" fmla="*/ 906418 w 1619250"/>
              <a:gd name="connsiteY38" fmla="*/ 1476518 h 1617662"/>
              <a:gd name="connsiteX39" fmla="*/ 874521 w 1619250"/>
              <a:gd name="connsiteY39" fmla="*/ 1482591 h 1617662"/>
              <a:gd name="connsiteX40" fmla="*/ 821659 w 1619250"/>
              <a:gd name="connsiteY40" fmla="*/ 1484809 h 1617662"/>
              <a:gd name="connsiteX41" fmla="*/ 769938 w 1619250"/>
              <a:gd name="connsiteY41" fmla="*/ 1617662 h 1617662"/>
              <a:gd name="connsiteX42" fmla="*/ 668337 w 1619250"/>
              <a:gd name="connsiteY42" fmla="*/ 1606550 h 1617662"/>
              <a:gd name="connsiteX43" fmla="*/ 648200 w 1619250"/>
              <a:gd name="connsiteY43" fmla="*/ 1466596 h 1617662"/>
              <a:gd name="connsiteX44" fmla="*/ 647485 w 1619250"/>
              <a:gd name="connsiteY44" fmla="*/ 1466463 h 1617662"/>
              <a:gd name="connsiteX45" fmla="*/ 575832 w 1619250"/>
              <a:gd name="connsiteY45" fmla="*/ 1444578 h 1617662"/>
              <a:gd name="connsiteX46" fmla="*/ 558072 w 1619250"/>
              <a:gd name="connsiteY46" fmla="*/ 1436539 h 1617662"/>
              <a:gd name="connsiteX47" fmla="*/ 458787 w 1619250"/>
              <a:gd name="connsiteY47" fmla="*/ 1539875 h 1617662"/>
              <a:gd name="connsiteX48" fmla="*/ 368300 w 1619250"/>
              <a:gd name="connsiteY48" fmla="*/ 1489075 h 1617662"/>
              <a:gd name="connsiteX49" fmla="*/ 404648 w 1619250"/>
              <a:gd name="connsiteY49" fmla="*/ 1351758 h 1617662"/>
              <a:gd name="connsiteX50" fmla="*/ 401488 w 1619250"/>
              <a:gd name="connsiteY50" fmla="*/ 1349726 h 1617662"/>
              <a:gd name="connsiteX51" fmla="*/ 342640 w 1619250"/>
              <a:gd name="connsiteY51" fmla="*/ 1294298 h 1617662"/>
              <a:gd name="connsiteX52" fmla="*/ 209550 w 1619250"/>
              <a:gd name="connsiteY52" fmla="*/ 1354137 h 1617662"/>
              <a:gd name="connsiteX53" fmla="*/ 146050 w 1619250"/>
              <a:gd name="connsiteY53" fmla="*/ 1273175 h 1617662"/>
              <a:gd name="connsiteX54" fmla="*/ 232208 w 1619250"/>
              <a:gd name="connsiteY54" fmla="*/ 1157271 h 1617662"/>
              <a:gd name="connsiteX55" fmla="*/ 207227 w 1619250"/>
              <a:gd name="connsiteY55" fmla="*/ 1120016 h 1617662"/>
              <a:gd name="connsiteX56" fmla="*/ 189389 w 1619250"/>
              <a:gd name="connsiteY56" fmla="*/ 1074838 h 1617662"/>
              <a:gd name="connsiteX57" fmla="*/ 42862 w 1619250"/>
              <a:gd name="connsiteY57" fmla="*/ 1077912 h 1617662"/>
              <a:gd name="connsiteX58" fmla="*/ 14287 w 1619250"/>
              <a:gd name="connsiteY58" fmla="*/ 979487 h 1617662"/>
              <a:gd name="connsiteX59" fmla="*/ 140548 w 1619250"/>
              <a:gd name="connsiteY59" fmla="*/ 906174 h 1617662"/>
              <a:gd name="connsiteX60" fmla="*/ 134493 w 1619250"/>
              <a:gd name="connsiteY60" fmla="*/ 874043 h 1617662"/>
              <a:gd name="connsiteX61" fmla="*/ 132361 w 1619250"/>
              <a:gd name="connsiteY61" fmla="*/ 821076 h 1617662"/>
              <a:gd name="connsiteX62" fmla="*/ 0 w 1619250"/>
              <a:gd name="connsiteY62" fmla="*/ 769937 h 1617662"/>
              <a:gd name="connsiteX63" fmla="*/ 11112 w 1619250"/>
              <a:gd name="connsiteY63" fmla="*/ 668337 h 1617662"/>
              <a:gd name="connsiteX64" fmla="*/ 150722 w 1619250"/>
              <a:gd name="connsiteY64" fmla="*/ 648393 h 1617662"/>
              <a:gd name="connsiteX65" fmla="*/ 150953 w 1619250"/>
              <a:gd name="connsiteY65" fmla="*/ 647170 h 1617662"/>
              <a:gd name="connsiteX66" fmla="*/ 172903 w 1619250"/>
              <a:gd name="connsiteY66" fmla="*/ 575583 h 1617662"/>
              <a:gd name="connsiteX67" fmla="*/ 180932 w 1619250"/>
              <a:gd name="connsiteY67" fmla="*/ 557888 h 1617662"/>
              <a:gd name="connsiteX68" fmla="*/ 77787 w 1619250"/>
              <a:gd name="connsiteY68" fmla="*/ 458787 h 1617662"/>
              <a:gd name="connsiteX69" fmla="*/ 128587 w 1619250"/>
              <a:gd name="connsiteY69" fmla="*/ 368300 h 1617662"/>
              <a:gd name="connsiteX70" fmla="*/ 265788 w 1619250"/>
              <a:gd name="connsiteY70" fmla="*/ 404618 h 1617662"/>
              <a:gd name="connsiteX71" fmla="*/ 267819 w 1619250"/>
              <a:gd name="connsiteY71" fmla="*/ 401465 h 1617662"/>
              <a:gd name="connsiteX72" fmla="*/ 323724 w 1619250"/>
              <a:gd name="connsiteY72" fmla="*/ 342199 h 1617662"/>
              <a:gd name="connsiteX73" fmla="*/ 265112 w 1619250"/>
              <a:gd name="connsiteY73" fmla="*/ 209550 h 1617662"/>
              <a:gd name="connsiteX74" fmla="*/ 344487 w 1619250"/>
              <a:gd name="connsiteY74" fmla="*/ 146050 h 1617662"/>
              <a:gd name="connsiteX75" fmla="*/ 460547 w 1619250"/>
              <a:gd name="connsiteY75" fmla="*/ 232325 h 1617662"/>
              <a:gd name="connsiteX76" fmla="*/ 497312 w 1619250"/>
              <a:gd name="connsiteY76" fmla="*/ 207728 h 1617662"/>
              <a:gd name="connsiteX77" fmla="*/ 542279 w 1619250"/>
              <a:gd name="connsiteY77" fmla="*/ 190056 h 1617662"/>
              <a:gd name="connsiteX78" fmla="*/ 538162 w 1619250"/>
              <a:gd name="connsiteY78" fmla="*/ 42862 h 1617662"/>
              <a:gd name="connsiteX79" fmla="*/ 638174 w 1619250"/>
              <a:gd name="connsiteY79" fmla="*/ 14287 h 1617662"/>
              <a:gd name="connsiteX80" fmla="*/ 711825 w 1619250"/>
              <a:gd name="connsiteY80" fmla="*/ 142152 h 1617662"/>
              <a:gd name="connsiteX81" fmla="*/ 759983 w 1619250"/>
              <a:gd name="connsiteY81" fmla="*/ 133603 h 1617662"/>
              <a:gd name="connsiteX82" fmla="*/ 796385 w 1619250"/>
              <a:gd name="connsiteY82" fmla="*/ 134513 h 1617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19250" h="1617662">
                <a:moveTo>
                  <a:pt x="847725" y="0"/>
                </a:moveTo>
                <a:lnTo>
                  <a:pt x="949326" y="11113"/>
                </a:lnTo>
                <a:lnTo>
                  <a:pt x="970985" y="154479"/>
                </a:lnTo>
                <a:lnTo>
                  <a:pt x="1020676" y="165666"/>
                </a:lnTo>
                <a:lnTo>
                  <a:pt x="1059385" y="182405"/>
                </a:lnTo>
                <a:lnTo>
                  <a:pt x="1158875" y="77787"/>
                </a:lnTo>
                <a:lnTo>
                  <a:pt x="1249362" y="128587"/>
                </a:lnTo>
                <a:lnTo>
                  <a:pt x="1212628" y="267361"/>
                </a:lnTo>
                <a:lnTo>
                  <a:pt x="1233852" y="281489"/>
                </a:lnTo>
                <a:lnTo>
                  <a:pt x="1276002" y="322146"/>
                </a:lnTo>
                <a:lnTo>
                  <a:pt x="1409700" y="263525"/>
                </a:lnTo>
                <a:lnTo>
                  <a:pt x="1473200" y="344488"/>
                </a:lnTo>
                <a:lnTo>
                  <a:pt x="1387587" y="458303"/>
                </a:lnTo>
                <a:lnTo>
                  <a:pt x="1394228" y="467599"/>
                </a:lnTo>
                <a:lnTo>
                  <a:pt x="1431944" y="542726"/>
                </a:lnTo>
                <a:lnTo>
                  <a:pt x="1574800" y="539750"/>
                </a:lnTo>
                <a:lnTo>
                  <a:pt x="1603375" y="638175"/>
                </a:lnTo>
                <a:lnTo>
                  <a:pt x="1477160" y="710875"/>
                </a:lnTo>
                <a:lnTo>
                  <a:pt x="1483169" y="742768"/>
                </a:lnTo>
                <a:lnTo>
                  <a:pt x="1485310" y="795975"/>
                </a:lnTo>
                <a:lnTo>
                  <a:pt x="1619250" y="847724"/>
                </a:lnTo>
                <a:lnTo>
                  <a:pt x="1606550" y="949324"/>
                </a:lnTo>
                <a:lnTo>
                  <a:pt x="1466784" y="969434"/>
                </a:lnTo>
                <a:lnTo>
                  <a:pt x="1466709" y="969830"/>
                </a:lnTo>
                <a:cubicBezTo>
                  <a:pt x="1460705" y="994163"/>
                  <a:pt x="1453369" y="1018089"/>
                  <a:pt x="1444759" y="1041504"/>
                </a:cubicBezTo>
                <a:lnTo>
                  <a:pt x="1436556" y="1059607"/>
                </a:lnTo>
                <a:lnTo>
                  <a:pt x="1539875" y="1158875"/>
                </a:lnTo>
                <a:lnTo>
                  <a:pt x="1490663" y="1247775"/>
                </a:lnTo>
                <a:lnTo>
                  <a:pt x="1352092" y="1212374"/>
                </a:lnTo>
                <a:lnTo>
                  <a:pt x="1349843" y="1215872"/>
                </a:lnTo>
                <a:lnTo>
                  <a:pt x="1294635" y="1274490"/>
                </a:lnTo>
                <a:lnTo>
                  <a:pt x="1354138" y="1408112"/>
                </a:lnTo>
                <a:lnTo>
                  <a:pt x="1273176" y="1473199"/>
                </a:lnTo>
                <a:lnTo>
                  <a:pt x="1157217" y="1385195"/>
                </a:lnTo>
                <a:lnTo>
                  <a:pt x="1120350" y="1409895"/>
                </a:lnTo>
                <a:lnTo>
                  <a:pt x="1075411" y="1427570"/>
                </a:lnTo>
                <a:lnTo>
                  <a:pt x="1079500" y="1574800"/>
                </a:lnTo>
                <a:lnTo>
                  <a:pt x="979488" y="1603375"/>
                </a:lnTo>
                <a:lnTo>
                  <a:pt x="906418" y="1476518"/>
                </a:lnTo>
                <a:lnTo>
                  <a:pt x="874521" y="1482591"/>
                </a:lnTo>
                <a:lnTo>
                  <a:pt x="821659" y="1484809"/>
                </a:lnTo>
                <a:lnTo>
                  <a:pt x="769938" y="1617662"/>
                </a:lnTo>
                <a:lnTo>
                  <a:pt x="668337" y="1606550"/>
                </a:lnTo>
                <a:lnTo>
                  <a:pt x="648200" y="1466596"/>
                </a:lnTo>
                <a:lnTo>
                  <a:pt x="647485" y="1466463"/>
                </a:lnTo>
                <a:cubicBezTo>
                  <a:pt x="623160" y="1460484"/>
                  <a:pt x="599240" y="1453170"/>
                  <a:pt x="575832" y="1444578"/>
                </a:cubicBezTo>
                <a:lnTo>
                  <a:pt x="558072" y="1436539"/>
                </a:lnTo>
                <a:lnTo>
                  <a:pt x="458787" y="1539875"/>
                </a:lnTo>
                <a:lnTo>
                  <a:pt x="368300" y="1489075"/>
                </a:lnTo>
                <a:lnTo>
                  <a:pt x="404648" y="1351758"/>
                </a:lnTo>
                <a:lnTo>
                  <a:pt x="401488" y="1349726"/>
                </a:lnTo>
                <a:lnTo>
                  <a:pt x="342640" y="1294298"/>
                </a:lnTo>
                <a:lnTo>
                  <a:pt x="209550" y="1354137"/>
                </a:lnTo>
                <a:lnTo>
                  <a:pt x="146050" y="1273175"/>
                </a:lnTo>
                <a:lnTo>
                  <a:pt x="232208" y="1157271"/>
                </a:lnTo>
                <a:lnTo>
                  <a:pt x="207227" y="1120016"/>
                </a:lnTo>
                <a:lnTo>
                  <a:pt x="189389" y="1074838"/>
                </a:lnTo>
                <a:lnTo>
                  <a:pt x="42862" y="1077912"/>
                </a:lnTo>
                <a:lnTo>
                  <a:pt x="14287" y="979487"/>
                </a:lnTo>
                <a:lnTo>
                  <a:pt x="140548" y="906174"/>
                </a:lnTo>
                <a:lnTo>
                  <a:pt x="134493" y="874043"/>
                </a:lnTo>
                <a:lnTo>
                  <a:pt x="132361" y="821076"/>
                </a:lnTo>
                <a:lnTo>
                  <a:pt x="0" y="769937"/>
                </a:lnTo>
                <a:lnTo>
                  <a:pt x="11112" y="668337"/>
                </a:lnTo>
                <a:lnTo>
                  <a:pt x="150722" y="648393"/>
                </a:lnTo>
                <a:lnTo>
                  <a:pt x="150953" y="647170"/>
                </a:lnTo>
                <a:cubicBezTo>
                  <a:pt x="156957" y="622865"/>
                  <a:pt x="164293" y="598967"/>
                  <a:pt x="172903" y="575583"/>
                </a:cubicBezTo>
                <a:lnTo>
                  <a:pt x="180932" y="557888"/>
                </a:lnTo>
                <a:lnTo>
                  <a:pt x="77787" y="458787"/>
                </a:lnTo>
                <a:lnTo>
                  <a:pt x="128587" y="368300"/>
                </a:lnTo>
                <a:lnTo>
                  <a:pt x="265788" y="404618"/>
                </a:lnTo>
                <a:lnTo>
                  <a:pt x="267819" y="401465"/>
                </a:lnTo>
                <a:lnTo>
                  <a:pt x="323724" y="342199"/>
                </a:lnTo>
                <a:lnTo>
                  <a:pt x="265112" y="209550"/>
                </a:lnTo>
                <a:lnTo>
                  <a:pt x="344487" y="146050"/>
                </a:lnTo>
                <a:lnTo>
                  <a:pt x="460547" y="232325"/>
                </a:lnTo>
                <a:lnTo>
                  <a:pt x="497312" y="207728"/>
                </a:lnTo>
                <a:lnTo>
                  <a:pt x="542279" y="190056"/>
                </a:lnTo>
                <a:lnTo>
                  <a:pt x="538162" y="42862"/>
                </a:lnTo>
                <a:lnTo>
                  <a:pt x="638174" y="14287"/>
                </a:lnTo>
                <a:lnTo>
                  <a:pt x="711825" y="142152"/>
                </a:lnTo>
                <a:lnTo>
                  <a:pt x="759983" y="133603"/>
                </a:lnTo>
                <a:lnTo>
                  <a:pt x="796385" y="134513"/>
                </a:lnTo>
                <a:close/>
              </a:path>
            </a:pathLst>
          </a:custGeom>
          <a:solidFill>
            <a:schemeClr val="accent2"/>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6"/>
          <p:cNvSpPr>
            <a:spLocks/>
          </p:cNvSpPr>
          <p:nvPr/>
        </p:nvSpPr>
        <p:spPr bwMode="auto">
          <a:xfrm>
            <a:off x="9872849" y="1823354"/>
            <a:ext cx="1075865" cy="1075865"/>
          </a:xfrm>
          <a:custGeom>
            <a:avLst/>
            <a:gdLst>
              <a:gd name="connsiteX0" fmla="*/ 615950 w 1174750"/>
              <a:gd name="connsiteY0" fmla="*/ 0 h 1174750"/>
              <a:gd name="connsiteX1" fmla="*/ 690562 w 1174750"/>
              <a:gd name="connsiteY1" fmla="*/ 7938 h 1174750"/>
              <a:gd name="connsiteX2" fmla="*/ 704967 w 1174750"/>
              <a:gd name="connsiteY2" fmla="*/ 112884 h 1174750"/>
              <a:gd name="connsiteX3" fmla="*/ 742050 w 1174750"/>
              <a:gd name="connsiteY3" fmla="*/ 121270 h 1174750"/>
              <a:gd name="connsiteX4" fmla="*/ 769468 w 1174750"/>
              <a:gd name="connsiteY4" fmla="*/ 133166 h 1174750"/>
              <a:gd name="connsiteX5" fmla="*/ 841375 w 1174750"/>
              <a:gd name="connsiteY5" fmla="*/ 57150 h 1174750"/>
              <a:gd name="connsiteX6" fmla="*/ 908050 w 1174750"/>
              <a:gd name="connsiteY6" fmla="*/ 93663 h 1174750"/>
              <a:gd name="connsiteX7" fmla="*/ 881353 w 1174750"/>
              <a:gd name="connsiteY7" fmla="*/ 195319 h 1174750"/>
              <a:gd name="connsiteX8" fmla="*/ 896621 w 1174750"/>
              <a:gd name="connsiteY8" fmla="*/ 205513 h 1174750"/>
              <a:gd name="connsiteX9" fmla="*/ 927173 w 1174750"/>
              <a:gd name="connsiteY9" fmla="*/ 235070 h 1174750"/>
              <a:gd name="connsiteX10" fmla="*/ 1022350 w 1174750"/>
              <a:gd name="connsiteY10" fmla="*/ 192087 h 1174750"/>
              <a:gd name="connsiteX11" fmla="*/ 1069975 w 1174750"/>
              <a:gd name="connsiteY11" fmla="*/ 250824 h 1174750"/>
              <a:gd name="connsiteX12" fmla="*/ 1008057 w 1174750"/>
              <a:gd name="connsiteY12" fmla="*/ 334058 h 1174750"/>
              <a:gd name="connsiteX13" fmla="*/ 1012850 w 1174750"/>
              <a:gd name="connsiteY13" fmla="*/ 340787 h 1174750"/>
              <a:gd name="connsiteX14" fmla="*/ 1035896 w 1174750"/>
              <a:gd name="connsiteY14" fmla="*/ 395218 h 1174750"/>
              <a:gd name="connsiteX15" fmla="*/ 1144588 w 1174750"/>
              <a:gd name="connsiteY15" fmla="*/ 392112 h 1174750"/>
              <a:gd name="connsiteX16" fmla="*/ 1165225 w 1174750"/>
              <a:gd name="connsiteY16" fmla="*/ 463549 h 1174750"/>
              <a:gd name="connsiteX17" fmla="*/ 1072819 w 1174750"/>
              <a:gd name="connsiteY17" fmla="*/ 516353 h 1174750"/>
              <a:gd name="connsiteX18" fmla="*/ 1077438 w 1174750"/>
              <a:gd name="connsiteY18" fmla="*/ 540687 h 1174750"/>
              <a:gd name="connsiteX19" fmla="*/ 1076865 w 1174750"/>
              <a:gd name="connsiteY19" fmla="*/ 577826 h 1174750"/>
              <a:gd name="connsiteX20" fmla="*/ 1174750 w 1174750"/>
              <a:gd name="connsiteY20" fmla="*/ 615950 h 1174750"/>
              <a:gd name="connsiteX21" fmla="*/ 1166813 w 1174750"/>
              <a:gd name="connsiteY21" fmla="*/ 690562 h 1174750"/>
              <a:gd name="connsiteX22" fmla="*/ 1062601 w 1174750"/>
              <a:gd name="connsiteY22" fmla="*/ 705007 h 1174750"/>
              <a:gd name="connsiteX23" fmla="*/ 1049710 w 1174750"/>
              <a:gd name="connsiteY23" fmla="*/ 757392 h 1174750"/>
              <a:gd name="connsiteX24" fmla="*/ 1043913 w 1174750"/>
              <a:gd name="connsiteY24" fmla="*/ 770170 h 1174750"/>
              <a:gd name="connsiteX25" fmla="*/ 1119188 w 1174750"/>
              <a:gd name="connsiteY25" fmla="*/ 841375 h 1174750"/>
              <a:gd name="connsiteX26" fmla="*/ 1082676 w 1174750"/>
              <a:gd name="connsiteY26" fmla="*/ 908050 h 1174750"/>
              <a:gd name="connsiteX27" fmla="*/ 982045 w 1174750"/>
              <a:gd name="connsiteY27" fmla="*/ 881886 h 1174750"/>
              <a:gd name="connsiteX28" fmla="*/ 980809 w 1174750"/>
              <a:gd name="connsiteY28" fmla="*/ 883806 h 1174750"/>
              <a:gd name="connsiteX29" fmla="*/ 940450 w 1174750"/>
              <a:gd name="connsiteY29" fmla="*/ 926599 h 1174750"/>
              <a:gd name="connsiteX30" fmla="*/ 982662 w 1174750"/>
              <a:gd name="connsiteY30" fmla="*/ 1022349 h 1174750"/>
              <a:gd name="connsiteX31" fmla="*/ 925512 w 1174750"/>
              <a:gd name="connsiteY31" fmla="*/ 1069974 h 1174750"/>
              <a:gd name="connsiteX32" fmla="*/ 840644 w 1174750"/>
              <a:gd name="connsiteY32" fmla="*/ 1006841 h 1174750"/>
              <a:gd name="connsiteX33" fmla="*/ 814145 w 1174750"/>
              <a:gd name="connsiteY33" fmla="*/ 1024591 h 1174750"/>
              <a:gd name="connsiteX34" fmla="*/ 781185 w 1174750"/>
              <a:gd name="connsiteY34" fmla="*/ 1037594 h 1174750"/>
              <a:gd name="connsiteX35" fmla="*/ 784225 w 1174750"/>
              <a:gd name="connsiteY35" fmla="*/ 1143000 h 1174750"/>
              <a:gd name="connsiteX36" fmla="*/ 711200 w 1174750"/>
              <a:gd name="connsiteY36" fmla="*/ 1163637 h 1174750"/>
              <a:gd name="connsiteX37" fmla="*/ 658868 w 1174750"/>
              <a:gd name="connsiteY37" fmla="*/ 1073062 h 1174750"/>
              <a:gd name="connsiteX38" fmla="*/ 635880 w 1174750"/>
              <a:gd name="connsiteY38" fmla="*/ 1077436 h 1174750"/>
              <a:gd name="connsiteX39" fmla="*/ 597489 w 1174750"/>
              <a:gd name="connsiteY39" fmla="*/ 1076843 h 1174750"/>
              <a:gd name="connsiteX40" fmla="*/ 560387 w 1174750"/>
              <a:gd name="connsiteY40" fmla="*/ 1174750 h 1174750"/>
              <a:gd name="connsiteX41" fmla="*/ 485774 w 1174750"/>
              <a:gd name="connsiteY41" fmla="*/ 1166813 h 1174750"/>
              <a:gd name="connsiteX42" fmla="*/ 470244 w 1174750"/>
              <a:gd name="connsiteY42" fmla="*/ 1062239 h 1174750"/>
              <a:gd name="connsiteX43" fmla="*/ 419327 w 1174750"/>
              <a:gd name="connsiteY43" fmla="*/ 1049708 h 1174750"/>
              <a:gd name="connsiteX44" fmla="*/ 404822 w 1174750"/>
              <a:gd name="connsiteY44" fmla="*/ 1043134 h 1174750"/>
              <a:gd name="connsiteX45" fmla="*/ 333374 w 1174750"/>
              <a:gd name="connsiteY45" fmla="*/ 1117600 h 1174750"/>
              <a:gd name="connsiteX46" fmla="*/ 268287 w 1174750"/>
              <a:gd name="connsiteY46" fmla="*/ 1081088 h 1174750"/>
              <a:gd name="connsiteX47" fmla="*/ 294359 w 1174750"/>
              <a:gd name="connsiteY47" fmla="*/ 981814 h 1174750"/>
              <a:gd name="connsiteX48" fmla="*/ 292795 w 1174750"/>
              <a:gd name="connsiteY48" fmla="*/ 980808 h 1174750"/>
              <a:gd name="connsiteX49" fmla="*/ 249696 w 1174750"/>
              <a:gd name="connsiteY49" fmla="*/ 940224 h 1174750"/>
              <a:gd name="connsiteX50" fmla="*/ 152399 w 1174750"/>
              <a:gd name="connsiteY50" fmla="*/ 982662 h 1174750"/>
              <a:gd name="connsiteX51" fmla="*/ 106362 w 1174750"/>
              <a:gd name="connsiteY51" fmla="*/ 925512 h 1174750"/>
              <a:gd name="connsiteX52" fmla="*/ 169531 w 1174750"/>
              <a:gd name="connsiteY52" fmla="*/ 840597 h 1174750"/>
              <a:gd name="connsiteX53" fmla="*/ 151782 w 1174750"/>
              <a:gd name="connsiteY53" fmla="*/ 814144 h 1174750"/>
              <a:gd name="connsiteX54" fmla="*/ 138529 w 1174750"/>
              <a:gd name="connsiteY54" fmla="*/ 780584 h 1174750"/>
              <a:gd name="connsiteX55" fmla="*/ 31749 w 1174750"/>
              <a:gd name="connsiteY55" fmla="*/ 782637 h 1174750"/>
              <a:gd name="connsiteX56" fmla="*/ 11112 w 1174750"/>
              <a:gd name="connsiteY56" fmla="*/ 712787 h 1174750"/>
              <a:gd name="connsiteX57" fmla="*/ 103243 w 1174750"/>
              <a:gd name="connsiteY57" fmla="*/ 658532 h 1174750"/>
              <a:gd name="connsiteX58" fmla="*/ 98900 w 1174750"/>
              <a:gd name="connsiteY58" fmla="*/ 635651 h 1174750"/>
              <a:gd name="connsiteX59" fmla="*/ 99486 w 1174750"/>
              <a:gd name="connsiteY59" fmla="*/ 597694 h 1174750"/>
              <a:gd name="connsiteX60" fmla="*/ 0 w 1174750"/>
              <a:gd name="connsiteY60" fmla="*/ 560387 h 1174750"/>
              <a:gd name="connsiteX61" fmla="*/ 7937 w 1174750"/>
              <a:gd name="connsiteY61" fmla="*/ 485775 h 1174750"/>
              <a:gd name="connsiteX62" fmla="*/ 114022 w 1174750"/>
              <a:gd name="connsiteY62" fmla="*/ 470174 h 1174750"/>
              <a:gd name="connsiteX63" fmla="*/ 126629 w 1174750"/>
              <a:gd name="connsiteY63" fmla="*/ 418946 h 1174750"/>
              <a:gd name="connsiteX64" fmla="*/ 132605 w 1174750"/>
              <a:gd name="connsiteY64" fmla="*/ 405771 h 1174750"/>
              <a:gd name="connsiteX65" fmla="*/ 57150 w 1174750"/>
              <a:gd name="connsiteY65" fmla="*/ 333375 h 1174750"/>
              <a:gd name="connsiteX66" fmla="*/ 93662 w 1174750"/>
              <a:gd name="connsiteY66" fmla="*/ 268287 h 1174750"/>
              <a:gd name="connsiteX67" fmla="*/ 194147 w 1174750"/>
              <a:gd name="connsiteY67" fmla="*/ 294677 h 1174750"/>
              <a:gd name="connsiteX68" fmla="*/ 195530 w 1174750"/>
              <a:gd name="connsiteY68" fmla="*/ 292531 h 1174750"/>
              <a:gd name="connsiteX69" fmla="*/ 235678 w 1174750"/>
              <a:gd name="connsiteY69" fmla="*/ 249961 h 1174750"/>
              <a:gd name="connsiteX70" fmla="*/ 192087 w 1174750"/>
              <a:gd name="connsiteY70" fmla="*/ 152400 h 1174750"/>
              <a:gd name="connsiteX71" fmla="*/ 250824 w 1174750"/>
              <a:gd name="connsiteY71" fmla="*/ 106362 h 1174750"/>
              <a:gd name="connsiteX72" fmla="*/ 335694 w 1174750"/>
              <a:gd name="connsiteY72" fmla="*/ 169496 h 1174750"/>
              <a:gd name="connsiteX73" fmla="*/ 362193 w 1174750"/>
              <a:gd name="connsiteY73" fmla="*/ 151746 h 1174750"/>
              <a:gd name="connsiteX74" fmla="*/ 395198 w 1174750"/>
              <a:gd name="connsiteY74" fmla="*/ 138726 h 1174750"/>
              <a:gd name="connsiteX75" fmla="*/ 392112 w 1174750"/>
              <a:gd name="connsiteY75" fmla="*/ 31750 h 1174750"/>
              <a:gd name="connsiteX76" fmla="*/ 463549 w 1174750"/>
              <a:gd name="connsiteY76" fmla="*/ 11112 h 1174750"/>
              <a:gd name="connsiteX77" fmla="*/ 518238 w 1174750"/>
              <a:gd name="connsiteY77" fmla="*/ 103979 h 1174750"/>
              <a:gd name="connsiteX78" fmla="*/ 552910 w 1174750"/>
              <a:gd name="connsiteY78" fmla="*/ 97845 h 1174750"/>
              <a:gd name="connsiteX79" fmla="*/ 577990 w 1174750"/>
              <a:gd name="connsiteY79" fmla="*/ 98490 h 11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174750" h="1174750">
                <a:moveTo>
                  <a:pt x="615950" y="0"/>
                </a:moveTo>
                <a:lnTo>
                  <a:pt x="690562" y="7938"/>
                </a:lnTo>
                <a:lnTo>
                  <a:pt x="704967" y="112884"/>
                </a:lnTo>
                <a:lnTo>
                  <a:pt x="742050" y="121270"/>
                </a:lnTo>
                <a:lnTo>
                  <a:pt x="769468" y="133166"/>
                </a:lnTo>
                <a:lnTo>
                  <a:pt x="841375" y="57150"/>
                </a:lnTo>
                <a:lnTo>
                  <a:pt x="908050" y="93663"/>
                </a:lnTo>
                <a:lnTo>
                  <a:pt x="881353" y="195319"/>
                </a:lnTo>
                <a:lnTo>
                  <a:pt x="896621" y="205513"/>
                </a:lnTo>
                <a:lnTo>
                  <a:pt x="927173" y="235070"/>
                </a:lnTo>
                <a:lnTo>
                  <a:pt x="1022350" y="192087"/>
                </a:lnTo>
                <a:lnTo>
                  <a:pt x="1069975" y="250824"/>
                </a:lnTo>
                <a:lnTo>
                  <a:pt x="1008057" y="334058"/>
                </a:lnTo>
                <a:lnTo>
                  <a:pt x="1012850" y="340787"/>
                </a:lnTo>
                <a:lnTo>
                  <a:pt x="1035896" y="395218"/>
                </a:lnTo>
                <a:lnTo>
                  <a:pt x="1144588" y="392112"/>
                </a:lnTo>
                <a:lnTo>
                  <a:pt x="1165225" y="463549"/>
                </a:lnTo>
                <a:lnTo>
                  <a:pt x="1072819" y="516353"/>
                </a:lnTo>
                <a:lnTo>
                  <a:pt x="1077438" y="540687"/>
                </a:lnTo>
                <a:lnTo>
                  <a:pt x="1076865" y="577826"/>
                </a:lnTo>
                <a:lnTo>
                  <a:pt x="1174750" y="615950"/>
                </a:lnTo>
                <a:lnTo>
                  <a:pt x="1166813" y="690562"/>
                </a:lnTo>
                <a:lnTo>
                  <a:pt x="1062601" y="705007"/>
                </a:lnTo>
                <a:lnTo>
                  <a:pt x="1049710" y="757392"/>
                </a:lnTo>
                <a:lnTo>
                  <a:pt x="1043913" y="770170"/>
                </a:lnTo>
                <a:lnTo>
                  <a:pt x="1119188" y="841375"/>
                </a:lnTo>
                <a:lnTo>
                  <a:pt x="1082676" y="908050"/>
                </a:lnTo>
                <a:lnTo>
                  <a:pt x="982045" y="881886"/>
                </a:lnTo>
                <a:lnTo>
                  <a:pt x="980809" y="883806"/>
                </a:lnTo>
                <a:lnTo>
                  <a:pt x="940450" y="926599"/>
                </a:lnTo>
                <a:lnTo>
                  <a:pt x="982662" y="1022349"/>
                </a:lnTo>
                <a:lnTo>
                  <a:pt x="925512" y="1069974"/>
                </a:lnTo>
                <a:lnTo>
                  <a:pt x="840644" y="1006841"/>
                </a:lnTo>
                <a:lnTo>
                  <a:pt x="814145" y="1024591"/>
                </a:lnTo>
                <a:lnTo>
                  <a:pt x="781185" y="1037594"/>
                </a:lnTo>
                <a:lnTo>
                  <a:pt x="784225" y="1143000"/>
                </a:lnTo>
                <a:lnTo>
                  <a:pt x="711200" y="1163637"/>
                </a:lnTo>
                <a:lnTo>
                  <a:pt x="658868" y="1073062"/>
                </a:lnTo>
                <a:lnTo>
                  <a:pt x="635880" y="1077436"/>
                </a:lnTo>
                <a:lnTo>
                  <a:pt x="597489" y="1076843"/>
                </a:lnTo>
                <a:lnTo>
                  <a:pt x="560387" y="1174750"/>
                </a:lnTo>
                <a:lnTo>
                  <a:pt x="485774" y="1166813"/>
                </a:lnTo>
                <a:lnTo>
                  <a:pt x="470244" y="1062239"/>
                </a:lnTo>
                <a:lnTo>
                  <a:pt x="419327" y="1049708"/>
                </a:lnTo>
                <a:lnTo>
                  <a:pt x="404822" y="1043134"/>
                </a:lnTo>
                <a:lnTo>
                  <a:pt x="333374" y="1117600"/>
                </a:lnTo>
                <a:lnTo>
                  <a:pt x="268287" y="1081088"/>
                </a:lnTo>
                <a:lnTo>
                  <a:pt x="294359" y="981814"/>
                </a:lnTo>
                <a:lnTo>
                  <a:pt x="292795" y="980808"/>
                </a:lnTo>
                <a:lnTo>
                  <a:pt x="249696" y="940224"/>
                </a:lnTo>
                <a:lnTo>
                  <a:pt x="152399" y="982662"/>
                </a:lnTo>
                <a:lnTo>
                  <a:pt x="106362" y="925512"/>
                </a:lnTo>
                <a:lnTo>
                  <a:pt x="169531" y="840597"/>
                </a:lnTo>
                <a:lnTo>
                  <a:pt x="151782" y="814144"/>
                </a:lnTo>
                <a:lnTo>
                  <a:pt x="138529" y="780584"/>
                </a:lnTo>
                <a:lnTo>
                  <a:pt x="31749" y="782637"/>
                </a:lnTo>
                <a:lnTo>
                  <a:pt x="11112" y="712787"/>
                </a:lnTo>
                <a:lnTo>
                  <a:pt x="103243" y="658532"/>
                </a:lnTo>
                <a:lnTo>
                  <a:pt x="98900" y="635651"/>
                </a:lnTo>
                <a:lnTo>
                  <a:pt x="99486" y="597694"/>
                </a:lnTo>
                <a:lnTo>
                  <a:pt x="0" y="560387"/>
                </a:lnTo>
                <a:lnTo>
                  <a:pt x="7937" y="485775"/>
                </a:lnTo>
                <a:lnTo>
                  <a:pt x="114022" y="470174"/>
                </a:lnTo>
                <a:lnTo>
                  <a:pt x="126629" y="418946"/>
                </a:lnTo>
                <a:lnTo>
                  <a:pt x="132605" y="405771"/>
                </a:lnTo>
                <a:lnTo>
                  <a:pt x="57150" y="333375"/>
                </a:lnTo>
                <a:lnTo>
                  <a:pt x="93662" y="268287"/>
                </a:lnTo>
                <a:lnTo>
                  <a:pt x="194147" y="294677"/>
                </a:lnTo>
                <a:lnTo>
                  <a:pt x="195530" y="292531"/>
                </a:lnTo>
                <a:lnTo>
                  <a:pt x="235678" y="249961"/>
                </a:lnTo>
                <a:lnTo>
                  <a:pt x="192087" y="152400"/>
                </a:lnTo>
                <a:lnTo>
                  <a:pt x="250824" y="106362"/>
                </a:lnTo>
                <a:lnTo>
                  <a:pt x="335694" y="169496"/>
                </a:lnTo>
                <a:lnTo>
                  <a:pt x="362193" y="151746"/>
                </a:lnTo>
                <a:lnTo>
                  <a:pt x="395198" y="138726"/>
                </a:lnTo>
                <a:lnTo>
                  <a:pt x="392112" y="31750"/>
                </a:lnTo>
                <a:lnTo>
                  <a:pt x="463549" y="11112"/>
                </a:lnTo>
                <a:lnTo>
                  <a:pt x="518238" y="103979"/>
                </a:lnTo>
                <a:lnTo>
                  <a:pt x="552910" y="97845"/>
                </a:lnTo>
                <a:lnTo>
                  <a:pt x="577990" y="98490"/>
                </a:lnTo>
                <a:close/>
              </a:path>
            </a:pathLst>
          </a:custGeom>
          <a:solidFill>
            <a:schemeClr val="accent1"/>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7"/>
          <p:cNvSpPr>
            <a:spLocks/>
          </p:cNvSpPr>
          <p:nvPr/>
        </p:nvSpPr>
        <p:spPr bwMode="auto">
          <a:xfrm>
            <a:off x="10804780" y="2448519"/>
            <a:ext cx="594634" cy="594633"/>
          </a:xfrm>
          <a:custGeom>
            <a:avLst/>
            <a:gdLst>
              <a:gd name="connsiteX0" fmla="*/ 317500 w 649288"/>
              <a:gd name="connsiteY0" fmla="*/ 0 h 649287"/>
              <a:gd name="connsiteX1" fmla="*/ 393700 w 649288"/>
              <a:gd name="connsiteY1" fmla="*/ 7937 h 649287"/>
              <a:gd name="connsiteX2" fmla="*/ 412438 w 649288"/>
              <a:gd name="connsiteY2" fmla="*/ 93737 h 649287"/>
              <a:gd name="connsiteX3" fmla="*/ 433195 w 649288"/>
              <a:gd name="connsiteY3" fmla="*/ 101206 h 649287"/>
              <a:gd name="connsiteX4" fmla="*/ 466681 w 649288"/>
              <a:gd name="connsiteY4" fmla="*/ 121501 h 649287"/>
              <a:gd name="connsiteX5" fmla="*/ 547689 w 649288"/>
              <a:gd name="connsiteY5" fmla="*/ 88900 h 649287"/>
              <a:gd name="connsiteX6" fmla="*/ 596901 w 649288"/>
              <a:gd name="connsiteY6" fmla="*/ 147638 h 649287"/>
              <a:gd name="connsiteX7" fmla="*/ 550055 w 649288"/>
              <a:gd name="connsiteY7" fmla="*/ 220835 h 649287"/>
              <a:gd name="connsiteX8" fmla="*/ 559211 w 649288"/>
              <a:gd name="connsiteY8" fmla="*/ 239961 h 649287"/>
              <a:gd name="connsiteX9" fmla="*/ 569814 w 649288"/>
              <a:gd name="connsiteY9" fmla="*/ 280966 h 649287"/>
              <a:gd name="connsiteX10" fmla="*/ 649288 w 649288"/>
              <a:gd name="connsiteY10" fmla="*/ 314325 h 649287"/>
              <a:gd name="connsiteX11" fmla="*/ 642938 w 649288"/>
              <a:gd name="connsiteY11" fmla="*/ 392113 h 649287"/>
              <a:gd name="connsiteX12" fmla="*/ 556964 w 649288"/>
              <a:gd name="connsiteY12" fmla="*/ 410889 h 649287"/>
              <a:gd name="connsiteX13" fmla="*/ 549457 w 649288"/>
              <a:gd name="connsiteY13" fmla="*/ 431560 h 649287"/>
              <a:gd name="connsiteX14" fmla="*/ 527263 w 649288"/>
              <a:gd name="connsiteY14" fmla="*/ 467798 h 649287"/>
              <a:gd name="connsiteX15" fmla="*/ 560388 w 649288"/>
              <a:gd name="connsiteY15" fmla="*/ 547687 h 649287"/>
              <a:gd name="connsiteX16" fmla="*/ 500063 w 649288"/>
              <a:gd name="connsiteY16" fmla="*/ 598487 h 649287"/>
              <a:gd name="connsiteX17" fmla="*/ 424873 w 649288"/>
              <a:gd name="connsiteY17" fmla="*/ 549715 h 649287"/>
              <a:gd name="connsiteX18" fmla="*/ 410120 w 649288"/>
              <a:gd name="connsiteY18" fmla="*/ 556698 h 649287"/>
              <a:gd name="connsiteX19" fmla="*/ 368313 w 649288"/>
              <a:gd name="connsiteY19" fmla="*/ 567433 h 649287"/>
              <a:gd name="connsiteX20" fmla="*/ 333375 w 649288"/>
              <a:gd name="connsiteY20" fmla="*/ 649287 h 649287"/>
              <a:gd name="connsiteX21" fmla="*/ 255588 w 649288"/>
              <a:gd name="connsiteY21" fmla="*/ 642937 h 649287"/>
              <a:gd name="connsiteX22" fmla="*/ 237274 w 649288"/>
              <a:gd name="connsiteY22" fmla="*/ 554423 h 649287"/>
              <a:gd name="connsiteX23" fmla="*/ 217680 w 649288"/>
              <a:gd name="connsiteY23" fmla="*/ 547372 h 649287"/>
              <a:gd name="connsiteX24" fmla="*/ 184265 w 649288"/>
              <a:gd name="connsiteY24" fmla="*/ 527120 h 649287"/>
              <a:gd name="connsiteX25" fmla="*/ 101600 w 649288"/>
              <a:gd name="connsiteY25" fmla="*/ 560387 h 649287"/>
              <a:gd name="connsiteX26" fmla="*/ 52388 w 649288"/>
              <a:gd name="connsiteY26" fmla="*/ 501650 h 649287"/>
              <a:gd name="connsiteX27" fmla="*/ 100335 w 649288"/>
              <a:gd name="connsiteY27" fmla="*/ 426731 h 649287"/>
              <a:gd name="connsiteX28" fmla="*/ 91664 w 649288"/>
              <a:gd name="connsiteY28" fmla="*/ 408618 h 649287"/>
              <a:gd name="connsiteX29" fmla="*/ 81166 w 649288"/>
              <a:gd name="connsiteY29" fmla="*/ 368019 h 649287"/>
              <a:gd name="connsiteX30" fmla="*/ 0 w 649288"/>
              <a:gd name="connsiteY30" fmla="*/ 333375 h 649287"/>
              <a:gd name="connsiteX31" fmla="*/ 7937 w 649288"/>
              <a:gd name="connsiteY31" fmla="*/ 257175 h 649287"/>
              <a:gd name="connsiteX32" fmla="*/ 93624 w 649288"/>
              <a:gd name="connsiteY32" fmla="*/ 238462 h 649287"/>
              <a:gd name="connsiteX33" fmla="*/ 101418 w 649288"/>
              <a:gd name="connsiteY33" fmla="*/ 216983 h 649287"/>
              <a:gd name="connsiteX34" fmla="*/ 122826 w 649288"/>
              <a:gd name="connsiteY34" fmla="*/ 181954 h 649287"/>
              <a:gd name="connsiteX35" fmla="*/ 90488 w 649288"/>
              <a:gd name="connsiteY35" fmla="*/ 101599 h 649287"/>
              <a:gd name="connsiteX36" fmla="*/ 149225 w 649288"/>
              <a:gd name="connsiteY36" fmla="*/ 52387 h 649287"/>
              <a:gd name="connsiteX37" fmla="*/ 223287 w 649288"/>
              <a:gd name="connsiteY37" fmla="*/ 99786 h 649287"/>
              <a:gd name="connsiteX38" fmla="*/ 240755 w 649288"/>
              <a:gd name="connsiteY38" fmla="*/ 91494 h 649287"/>
              <a:gd name="connsiteX39" fmla="*/ 283081 w 649288"/>
              <a:gd name="connsiteY39" fmla="*/ 80640 h 64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49288" h="649287">
                <a:moveTo>
                  <a:pt x="317500" y="0"/>
                </a:moveTo>
                <a:lnTo>
                  <a:pt x="393700" y="7937"/>
                </a:lnTo>
                <a:lnTo>
                  <a:pt x="412438" y="93737"/>
                </a:lnTo>
                <a:lnTo>
                  <a:pt x="433195" y="101206"/>
                </a:lnTo>
                <a:lnTo>
                  <a:pt x="466681" y="121501"/>
                </a:lnTo>
                <a:lnTo>
                  <a:pt x="547689" y="88900"/>
                </a:lnTo>
                <a:lnTo>
                  <a:pt x="596901" y="147638"/>
                </a:lnTo>
                <a:lnTo>
                  <a:pt x="550055" y="220835"/>
                </a:lnTo>
                <a:lnTo>
                  <a:pt x="559211" y="239961"/>
                </a:lnTo>
                <a:lnTo>
                  <a:pt x="569814" y="280966"/>
                </a:lnTo>
                <a:lnTo>
                  <a:pt x="649288" y="314325"/>
                </a:lnTo>
                <a:lnTo>
                  <a:pt x="642938" y="392113"/>
                </a:lnTo>
                <a:lnTo>
                  <a:pt x="556964" y="410889"/>
                </a:lnTo>
                <a:lnTo>
                  <a:pt x="549457" y="431560"/>
                </a:lnTo>
                <a:lnTo>
                  <a:pt x="527263" y="467798"/>
                </a:lnTo>
                <a:lnTo>
                  <a:pt x="560388" y="547687"/>
                </a:lnTo>
                <a:lnTo>
                  <a:pt x="500063" y="598487"/>
                </a:lnTo>
                <a:lnTo>
                  <a:pt x="424873" y="549715"/>
                </a:lnTo>
                <a:lnTo>
                  <a:pt x="410120" y="556698"/>
                </a:lnTo>
                <a:lnTo>
                  <a:pt x="368313" y="567433"/>
                </a:lnTo>
                <a:lnTo>
                  <a:pt x="333375" y="649287"/>
                </a:lnTo>
                <a:lnTo>
                  <a:pt x="255588" y="642937"/>
                </a:lnTo>
                <a:lnTo>
                  <a:pt x="237274" y="554423"/>
                </a:lnTo>
                <a:lnTo>
                  <a:pt x="217680" y="547372"/>
                </a:lnTo>
                <a:lnTo>
                  <a:pt x="184265" y="527120"/>
                </a:lnTo>
                <a:lnTo>
                  <a:pt x="101600" y="560387"/>
                </a:lnTo>
                <a:lnTo>
                  <a:pt x="52388" y="501650"/>
                </a:lnTo>
                <a:lnTo>
                  <a:pt x="100335" y="426731"/>
                </a:lnTo>
                <a:lnTo>
                  <a:pt x="91664" y="408618"/>
                </a:lnTo>
                <a:lnTo>
                  <a:pt x="81166" y="368019"/>
                </a:lnTo>
                <a:lnTo>
                  <a:pt x="0" y="333375"/>
                </a:lnTo>
                <a:lnTo>
                  <a:pt x="7937" y="257175"/>
                </a:lnTo>
                <a:lnTo>
                  <a:pt x="93624" y="238462"/>
                </a:lnTo>
                <a:lnTo>
                  <a:pt x="101418" y="216983"/>
                </a:lnTo>
                <a:lnTo>
                  <a:pt x="122826" y="181954"/>
                </a:lnTo>
                <a:lnTo>
                  <a:pt x="90488" y="101599"/>
                </a:lnTo>
                <a:lnTo>
                  <a:pt x="149225" y="52387"/>
                </a:lnTo>
                <a:lnTo>
                  <a:pt x="223287" y="99786"/>
                </a:lnTo>
                <a:lnTo>
                  <a:pt x="240755" y="91494"/>
                </a:lnTo>
                <a:lnTo>
                  <a:pt x="283081" y="80640"/>
                </a:lnTo>
                <a:close/>
              </a:path>
            </a:pathLst>
          </a:custGeom>
          <a:solidFill>
            <a:schemeClr val="accent3"/>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a:spLocks/>
          </p:cNvSpPr>
          <p:nvPr/>
        </p:nvSpPr>
        <p:spPr bwMode="auto">
          <a:xfrm>
            <a:off x="9840865" y="2941379"/>
            <a:ext cx="1705392" cy="1703938"/>
          </a:xfrm>
          <a:custGeom>
            <a:avLst/>
            <a:gdLst>
              <a:gd name="connsiteX0" fmla="*/ 925512 w 1862137"/>
              <a:gd name="connsiteY0" fmla="*/ 0 h 1860550"/>
              <a:gd name="connsiteX1" fmla="*/ 978984 w 1862137"/>
              <a:gd name="connsiteY1" fmla="*/ 157330 h 1860550"/>
              <a:gd name="connsiteX2" fmla="*/ 1037671 w 1862137"/>
              <a:gd name="connsiteY2" fmla="*/ 159757 h 1860550"/>
              <a:gd name="connsiteX3" fmla="*/ 1083692 w 1862137"/>
              <a:gd name="connsiteY3" fmla="*/ 170718 h 1860550"/>
              <a:gd name="connsiteX4" fmla="*/ 1176338 w 1862137"/>
              <a:gd name="connsiteY4" fmla="*/ 31750 h 1860550"/>
              <a:gd name="connsiteX5" fmla="*/ 1289050 w 1862137"/>
              <a:gd name="connsiteY5" fmla="*/ 69850 h 1860550"/>
              <a:gd name="connsiteX6" fmla="*/ 1275692 w 1862137"/>
              <a:gd name="connsiteY6" fmla="*/ 236320 h 1860550"/>
              <a:gd name="connsiteX7" fmla="*/ 1319008 w 1862137"/>
              <a:gd name="connsiteY7" fmla="*/ 255918 h 1860550"/>
              <a:gd name="connsiteX8" fmla="*/ 1358662 w 1862137"/>
              <a:gd name="connsiteY8" fmla="*/ 284075 h 1860550"/>
              <a:gd name="connsiteX9" fmla="*/ 1495425 w 1862137"/>
              <a:gd name="connsiteY9" fmla="*/ 190500 h 1860550"/>
              <a:gd name="connsiteX10" fmla="*/ 1585912 w 1862137"/>
              <a:gd name="connsiteY10" fmla="*/ 268288 h 1860550"/>
              <a:gd name="connsiteX11" fmla="*/ 1511895 w 1862137"/>
              <a:gd name="connsiteY11" fmla="*/ 417350 h 1860550"/>
              <a:gd name="connsiteX12" fmla="*/ 1546743 w 1862137"/>
              <a:gd name="connsiteY12" fmla="*/ 454238 h 1860550"/>
              <a:gd name="connsiteX13" fmla="*/ 1576521 w 1862137"/>
              <a:gd name="connsiteY13" fmla="*/ 502126 h 1860550"/>
              <a:gd name="connsiteX14" fmla="*/ 1741488 w 1862137"/>
              <a:gd name="connsiteY14" fmla="*/ 468313 h 1860550"/>
              <a:gd name="connsiteX15" fmla="*/ 1793875 w 1862137"/>
              <a:gd name="connsiteY15" fmla="*/ 573088 h 1860550"/>
              <a:gd name="connsiteX16" fmla="*/ 1667696 w 1862137"/>
              <a:gd name="connsiteY16" fmla="*/ 681097 h 1860550"/>
              <a:gd name="connsiteX17" fmla="*/ 1684884 w 1862137"/>
              <a:gd name="connsiteY17" fmla="*/ 735702 h 1860550"/>
              <a:gd name="connsiteX18" fmla="*/ 1693262 w 1862137"/>
              <a:gd name="connsiteY18" fmla="*/ 776085 h 1860550"/>
              <a:gd name="connsiteX19" fmla="*/ 1854200 w 1862137"/>
              <a:gd name="connsiteY19" fmla="*/ 806450 h 1860550"/>
              <a:gd name="connsiteX20" fmla="*/ 1862137 w 1862137"/>
              <a:gd name="connsiteY20" fmla="*/ 925513 h 1860550"/>
              <a:gd name="connsiteX21" fmla="*/ 1704727 w 1862137"/>
              <a:gd name="connsiteY21" fmla="*/ 977642 h 1860550"/>
              <a:gd name="connsiteX22" fmla="*/ 1702277 w 1862137"/>
              <a:gd name="connsiteY22" fmla="*/ 1036783 h 1860550"/>
              <a:gd name="connsiteX23" fmla="*/ 1691105 w 1862137"/>
              <a:gd name="connsiteY23" fmla="*/ 1083603 h 1860550"/>
              <a:gd name="connsiteX24" fmla="*/ 1830387 w 1862137"/>
              <a:gd name="connsiteY24" fmla="*/ 1174750 h 1860550"/>
              <a:gd name="connsiteX25" fmla="*/ 1792287 w 1862137"/>
              <a:gd name="connsiteY25" fmla="*/ 1285875 h 1860550"/>
              <a:gd name="connsiteX26" fmla="*/ 1625658 w 1862137"/>
              <a:gd name="connsiteY26" fmla="*/ 1274561 h 1860550"/>
              <a:gd name="connsiteX27" fmla="*/ 1606030 w 1862137"/>
              <a:gd name="connsiteY27" fmla="*/ 1317868 h 1860550"/>
              <a:gd name="connsiteX28" fmla="*/ 1577382 w 1862137"/>
              <a:gd name="connsiteY28" fmla="*/ 1358141 h 1860550"/>
              <a:gd name="connsiteX29" fmla="*/ 1671637 w 1862137"/>
              <a:gd name="connsiteY29" fmla="*/ 1495425 h 1860550"/>
              <a:gd name="connsiteX30" fmla="*/ 1593850 w 1862137"/>
              <a:gd name="connsiteY30" fmla="*/ 1584325 h 1860550"/>
              <a:gd name="connsiteX31" fmla="*/ 1444760 w 1862137"/>
              <a:gd name="connsiteY31" fmla="*/ 1510294 h 1860550"/>
              <a:gd name="connsiteX32" fmla="*/ 1407533 w 1862137"/>
              <a:gd name="connsiteY32" fmla="*/ 1545400 h 1860550"/>
              <a:gd name="connsiteX33" fmla="*/ 1359818 w 1862137"/>
              <a:gd name="connsiteY33" fmla="*/ 1575017 h 1860550"/>
              <a:gd name="connsiteX34" fmla="*/ 1393825 w 1862137"/>
              <a:gd name="connsiteY34" fmla="*/ 1739900 h 1860550"/>
              <a:gd name="connsiteX35" fmla="*/ 1289050 w 1862137"/>
              <a:gd name="connsiteY35" fmla="*/ 1792287 h 1860550"/>
              <a:gd name="connsiteX36" fmla="*/ 1181011 w 1862137"/>
              <a:gd name="connsiteY36" fmla="*/ 1666074 h 1860550"/>
              <a:gd name="connsiteX37" fmla="*/ 1125816 w 1862137"/>
              <a:gd name="connsiteY37" fmla="*/ 1683417 h 1860550"/>
              <a:gd name="connsiteX38" fmla="*/ 1086058 w 1862137"/>
              <a:gd name="connsiteY38" fmla="*/ 1691651 h 1860550"/>
              <a:gd name="connsiteX39" fmla="*/ 1055688 w 1862137"/>
              <a:gd name="connsiteY39" fmla="*/ 1852613 h 1860550"/>
              <a:gd name="connsiteX40" fmla="*/ 936625 w 1862137"/>
              <a:gd name="connsiteY40" fmla="*/ 1860550 h 1860550"/>
              <a:gd name="connsiteX41" fmla="*/ 883154 w 1862137"/>
              <a:gd name="connsiteY41" fmla="*/ 1703221 h 1860550"/>
              <a:gd name="connsiteX42" fmla="*/ 824467 w 1862137"/>
              <a:gd name="connsiteY42" fmla="*/ 1700794 h 1860550"/>
              <a:gd name="connsiteX43" fmla="*/ 777857 w 1862137"/>
              <a:gd name="connsiteY43" fmla="*/ 1689693 h 1860550"/>
              <a:gd name="connsiteX44" fmla="*/ 685800 w 1862137"/>
              <a:gd name="connsiteY44" fmla="*/ 1828800 h 1860550"/>
              <a:gd name="connsiteX45" fmla="*/ 574675 w 1862137"/>
              <a:gd name="connsiteY45" fmla="*/ 1789113 h 1860550"/>
              <a:gd name="connsiteX46" fmla="*/ 586948 w 1862137"/>
              <a:gd name="connsiteY46" fmla="*/ 1624458 h 1860550"/>
              <a:gd name="connsiteX47" fmla="*/ 543130 w 1862137"/>
              <a:gd name="connsiteY47" fmla="*/ 1604634 h 1860550"/>
              <a:gd name="connsiteX48" fmla="*/ 502741 w 1862137"/>
              <a:gd name="connsiteY48" fmla="*/ 1575955 h 1860550"/>
              <a:gd name="connsiteX49" fmla="*/ 366712 w 1862137"/>
              <a:gd name="connsiteY49" fmla="*/ 1670050 h 1860550"/>
              <a:gd name="connsiteX50" fmla="*/ 276225 w 1862137"/>
              <a:gd name="connsiteY50" fmla="*/ 1592263 h 1860550"/>
              <a:gd name="connsiteX51" fmla="*/ 350241 w 1862137"/>
              <a:gd name="connsiteY51" fmla="*/ 1443201 h 1860550"/>
              <a:gd name="connsiteX52" fmla="*/ 315394 w 1862137"/>
              <a:gd name="connsiteY52" fmla="*/ 1406314 h 1860550"/>
              <a:gd name="connsiteX53" fmla="*/ 285679 w 1862137"/>
              <a:gd name="connsiteY53" fmla="*/ 1358527 h 1860550"/>
              <a:gd name="connsiteX54" fmla="*/ 122237 w 1862137"/>
              <a:gd name="connsiteY54" fmla="*/ 1392237 h 1860550"/>
              <a:gd name="connsiteX55" fmla="*/ 68262 w 1862137"/>
              <a:gd name="connsiteY55" fmla="*/ 1285875 h 1860550"/>
              <a:gd name="connsiteX56" fmla="*/ 194297 w 1862137"/>
              <a:gd name="connsiteY56" fmla="*/ 1178997 h 1860550"/>
              <a:gd name="connsiteX57" fmla="*/ 177253 w 1862137"/>
              <a:gd name="connsiteY57" fmla="*/ 1124849 h 1860550"/>
              <a:gd name="connsiteX58" fmla="*/ 168617 w 1862137"/>
              <a:gd name="connsiteY58" fmla="*/ 1083223 h 1860550"/>
              <a:gd name="connsiteX59" fmla="*/ 7937 w 1862137"/>
              <a:gd name="connsiteY59" fmla="*/ 1054100 h 1860550"/>
              <a:gd name="connsiteX60" fmla="*/ 0 w 1862137"/>
              <a:gd name="connsiteY60" fmla="*/ 935037 h 1860550"/>
              <a:gd name="connsiteX61" fmla="*/ 157410 w 1862137"/>
              <a:gd name="connsiteY61" fmla="*/ 882908 h 1860550"/>
              <a:gd name="connsiteX62" fmla="*/ 159860 w 1862137"/>
              <a:gd name="connsiteY62" fmla="*/ 823769 h 1860550"/>
              <a:gd name="connsiteX63" fmla="*/ 171108 w 1862137"/>
              <a:gd name="connsiteY63" fmla="*/ 776628 h 1860550"/>
              <a:gd name="connsiteX64" fmla="*/ 33337 w 1862137"/>
              <a:gd name="connsiteY64" fmla="*/ 685801 h 1860550"/>
              <a:gd name="connsiteX65" fmla="*/ 71437 w 1862137"/>
              <a:gd name="connsiteY65" fmla="*/ 573088 h 1860550"/>
              <a:gd name="connsiteX66" fmla="*/ 236742 w 1862137"/>
              <a:gd name="connsiteY66" fmla="*/ 585409 h 1860550"/>
              <a:gd name="connsiteX67" fmla="*/ 256107 w 1862137"/>
              <a:gd name="connsiteY67" fmla="*/ 542684 h 1860550"/>
              <a:gd name="connsiteX68" fmla="*/ 284755 w 1862137"/>
              <a:gd name="connsiteY68" fmla="*/ 502410 h 1860550"/>
              <a:gd name="connsiteX69" fmla="*/ 190500 w 1862137"/>
              <a:gd name="connsiteY69" fmla="*/ 365125 h 1860550"/>
              <a:gd name="connsiteX70" fmla="*/ 268287 w 1862137"/>
              <a:gd name="connsiteY70" fmla="*/ 276225 h 1860550"/>
              <a:gd name="connsiteX71" fmla="*/ 417378 w 1862137"/>
              <a:gd name="connsiteY71" fmla="*/ 350256 h 1860550"/>
              <a:gd name="connsiteX72" fmla="*/ 454604 w 1862137"/>
              <a:gd name="connsiteY72" fmla="*/ 315152 h 1860550"/>
              <a:gd name="connsiteX73" fmla="*/ 502320 w 1862137"/>
              <a:gd name="connsiteY73" fmla="*/ 285534 h 1860550"/>
              <a:gd name="connsiteX74" fmla="*/ 468312 w 1862137"/>
              <a:gd name="connsiteY74" fmla="*/ 120651 h 1860550"/>
              <a:gd name="connsiteX75" fmla="*/ 574675 w 1862137"/>
              <a:gd name="connsiteY75" fmla="*/ 68263 h 1860550"/>
              <a:gd name="connsiteX76" fmla="*/ 682378 w 1862137"/>
              <a:gd name="connsiteY76" fmla="*/ 194084 h 1860550"/>
              <a:gd name="connsiteX77" fmla="*/ 736321 w 1862137"/>
              <a:gd name="connsiteY77" fmla="*/ 177134 h 1860550"/>
              <a:gd name="connsiteX78" fmla="*/ 777732 w 1862137"/>
              <a:gd name="connsiteY78" fmla="*/ 168558 h 1860550"/>
              <a:gd name="connsiteX79" fmla="*/ 808037 w 1862137"/>
              <a:gd name="connsiteY79" fmla="*/ 7937 h 186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862137" h="1860550">
                <a:moveTo>
                  <a:pt x="925512" y="0"/>
                </a:moveTo>
                <a:lnTo>
                  <a:pt x="978984" y="157330"/>
                </a:lnTo>
                <a:lnTo>
                  <a:pt x="1037671" y="159757"/>
                </a:lnTo>
                <a:lnTo>
                  <a:pt x="1083692" y="170718"/>
                </a:lnTo>
                <a:lnTo>
                  <a:pt x="1176338" y="31750"/>
                </a:lnTo>
                <a:lnTo>
                  <a:pt x="1289050" y="69850"/>
                </a:lnTo>
                <a:lnTo>
                  <a:pt x="1275692" y="236320"/>
                </a:lnTo>
                <a:lnTo>
                  <a:pt x="1319008" y="255918"/>
                </a:lnTo>
                <a:lnTo>
                  <a:pt x="1358662" y="284075"/>
                </a:lnTo>
                <a:lnTo>
                  <a:pt x="1495425" y="190500"/>
                </a:lnTo>
                <a:lnTo>
                  <a:pt x="1585912" y="268288"/>
                </a:lnTo>
                <a:lnTo>
                  <a:pt x="1511895" y="417350"/>
                </a:lnTo>
                <a:lnTo>
                  <a:pt x="1546743" y="454238"/>
                </a:lnTo>
                <a:lnTo>
                  <a:pt x="1576521" y="502126"/>
                </a:lnTo>
                <a:lnTo>
                  <a:pt x="1741488" y="468313"/>
                </a:lnTo>
                <a:lnTo>
                  <a:pt x="1793875" y="573088"/>
                </a:lnTo>
                <a:lnTo>
                  <a:pt x="1667696" y="681097"/>
                </a:lnTo>
                <a:lnTo>
                  <a:pt x="1684884" y="735702"/>
                </a:lnTo>
                <a:lnTo>
                  <a:pt x="1693262" y="776085"/>
                </a:lnTo>
                <a:lnTo>
                  <a:pt x="1854200" y="806450"/>
                </a:lnTo>
                <a:lnTo>
                  <a:pt x="1862137" y="925513"/>
                </a:lnTo>
                <a:lnTo>
                  <a:pt x="1704727" y="977642"/>
                </a:lnTo>
                <a:lnTo>
                  <a:pt x="1702277" y="1036783"/>
                </a:lnTo>
                <a:lnTo>
                  <a:pt x="1691105" y="1083603"/>
                </a:lnTo>
                <a:lnTo>
                  <a:pt x="1830387" y="1174750"/>
                </a:lnTo>
                <a:lnTo>
                  <a:pt x="1792287" y="1285875"/>
                </a:lnTo>
                <a:lnTo>
                  <a:pt x="1625658" y="1274561"/>
                </a:lnTo>
                <a:lnTo>
                  <a:pt x="1606030" y="1317868"/>
                </a:lnTo>
                <a:lnTo>
                  <a:pt x="1577382" y="1358141"/>
                </a:lnTo>
                <a:lnTo>
                  <a:pt x="1671637" y="1495425"/>
                </a:lnTo>
                <a:lnTo>
                  <a:pt x="1593850" y="1584325"/>
                </a:lnTo>
                <a:lnTo>
                  <a:pt x="1444760" y="1510294"/>
                </a:lnTo>
                <a:lnTo>
                  <a:pt x="1407533" y="1545400"/>
                </a:lnTo>
                <a:lnTo>
                  <a:pt x="1359818" y="1575017"/>
                </a:lnTo>
                <a:lnTo>
                  <a:pt x="1393825" y="1739900"/>
                </a:lnTo>
                <a:lnTo>
                  <a:pt x="1289050" y="1792287"/>
                </a:lnTo>
                <a:lnTo>
                  <a:pt x="1181011" y="1666074"/>
                </a:lnTo>
                <a:lnTo>
                  <a:pt x="1125816" y="1683417"/>
                </a:lnTo>
                <a:lnTo>
                  <a:pt x="1086058" y="1691651"/>
                </a:lnTo>
                <a:lnTo>
                  <a:pt x="1055688" y="1852613"/>
                </a:lnTo>
                <a:lnTo>
                  <a:pt x="936625" y="1860550"/>
                </a:lnTo>
                <a:lnTo>
                  <a:pt x="883154" y="1703221"/>
                </a:lnTo>
                <a:lnTo>
                  <a:pt x="824467" y="1700794"/>
                </a:lnTo>
                <a:lnTo>
                  <a:pt x="777857" y="1689693"/>
                </a:lnTo>
                <a:lnTo>
                  <a:pt x="685800" y="1828800"/>
                </a:lnTo>
                <a:lnTo>
                  <a:pt x="574675" y="1789113"/>
                </a:lnTo>
                <a:lnTo>
                  <a:pt x="586948" y="1624458"/>
                </a:lnTo>
                <a:lnTo>
                  <a:pt x="543130" y="1604634"/>
                </a:lnTo>
                <a:lnTo>
                  <a:pt x="502741" y="1575955"/>
                </a:lnTo>
                <a:lnTo>
                  <a:pt x="366712" y="1670050"/>
                </a:lnTo>
                <a:lnTo>
                  <a:pt x="276225" y="1592263"/>
                </a:lnTo>
                <a:lnTo>
                  <a:pt x="350241" y="1443201"/>
                </a:lnTo>
                <a:lnTo>
                  <a:pt x="315394" y="1406314"/>
                </a:lnTo>
                <a:lnTo>
                  <a:pt x="285679" y="1358527"/>
                </a:lnTo>
                <a:lnTo>
                  <a:pt x="122237" y="1392237"/>
                </a:lnTo>
                <a:lnTo>
                  <a:pt x="68262" y="1285875"/>
                </a:lnTo>
                <a:lnTo>
                  <a:pt x="194297" y="1178997"/>
                </a:lnTo>
                <a:lnTo>
                  <a:pt x="177253" y="1124849"/>
                </a:lnTo>
                <a:lnTo>
                  <a:pt x="168617" y="1083223"/>
                </a:lnTo>
                <a:lnTo>
                  <a:pt x="7937" y="1054100"/>
                </a:lnTo>
                <a:lnTo>
                  <a:pt x="0" y="935037"/>
                </a:lnTo>
                <a:lnTo>
                  <a:pt x="157410" y="882908"/>
                </a:lnTo>
                <a:lnTo>
                  <a:pt x="159860" y="823769"/>
                </a:lnTo>
                <a:lnTo>
                  <a:pt x="171108" y="776628"/>
                </a:lnTo>
                <a:lnTo>
                  <a:pt x="33337" y="685801"/>
                </a:lnTo>
                <a:lnTo>
                  <a:pt x="71437" y="573088"/>
                </a:lnTo>
                <a:lnTo>
                  <a:pt x="236742" y="585409"/>
                </a:lnTo>
                <a:lnTo>
                  <a:pt x="256107" y="542684"/>
                </a:lnTo>
                <a:lnTo>
                  <a:pt x="284755" y="502410"/>
                </a:lnTo>
                <a:lnTo>
                  <a:pt x="190500" y="365125"/>
                </a:lnTo>
                <a:lnTo>
                  <a:pt x="268287" y="276225"/>
                </a:lnTo>
                <a:lnTo>
                  <a:pt x="417378" y="350256"/>
                </a:lnTo>
                <a:lnTo>
                  <a:pt x="454604" y="315152"/>
                </a:lnTo>
                <a:lnTo>
                  <a:pt x="502320" y="285534"/>
                </a:lnTo>
                <a:lnTo>
                  <a:pt x="468312" y="120651"/>
                </a:lnTo>
                <a:lnTo>
                  <a:pt x="574675" y="68263"/>
                </a:lnTo>
                <a:lnTo>
                  <a:pt x="682378" y="194084"/>
                </a:lnTo>
                <a:lnTo>
                  <a:pt x="736321" y="177134"/>
                </a:lnTo>
                <a:lnTo>
                  <a:pt x="777732" y="168558"/>
                </a:lnTo>
                <a:lnTo>
                  <a:pt x="808037" y="7937"/>
                </a:lnTo>
                <a:close/>
              </a:path>
            </a:pathLst>
          </a:custGeom>
          <a:solidFill>
            <a:schemeClr val="accent4"/>
          </a:solid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 name="Group 9"/>
          <p:cNvGrpSpPr/>
          <p:nvPr/>
        </p:nvGrpSpPr>
        <p:grpSpPr>
          <a:xfrm>
            <a:off x="8405891" y="3908205"/>
            <a:ext cx="1199445" cy="2384349"/>
            <a:chOff x="3987801" y="4254500"/>
            <a:chExt cx="1309688" cy="2603499"/>
          </a:xfrm>
          <a:solidFill>
            <a:schemeClr val="accent1"/>
          </a:solidFill>
        </p:grpSpPr>
        <p:sp>
          <p:nvSpPr>
            <p:cNvPr id="11" name="Oval 6"/>
            <p:cNvSpPr>
              <a:spLocks noChangeArrowheads="1"/>
            </p:cNvSpPr>
            <p:nvPr/>
          </p:nvSpPr>
          <p:spPr bwMode="auto">
            <a:xfrm>
              <a:off x="4241801" y="4419599"/>
              <a:ext cx="469900" cy="471487"/>
            </a:xfrm>
            <a:prstGeom prst="ellipse">
              <a:avLst/>
            </a:prstGeom>
            <a:grp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
            <p:cNvSpPr>
              <a:spLocks/>
            </p:cNvSpPr>
            <p:nvPr/>
          </p:nvSpPr>
          <p:spPr bwMode="auto">
            <a:xfrm>
              <a:off x="3987801" y="4348162"/>
              <a:ext cx="1309688" cy="2509837"/>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grp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8"/>
            <p:cNvSpPr>
              <a:spLocks/>
            </p:cNvSpPr>
            <p:nvPr/>
          </p:nvSpPr>
          <p:spPr bwMode="auto">
            <a:xfrm>
              <a:off x="4176714" y="4281487"/>
              <a:ext cx="625475" cy="330200"/>
            </a:xfrm>
            <a:custGeom>
              <a:avLst/>
              <a:gdLst>
                <a:gd name="T0" fmla="*/ 51 w 711"/>
                <a:gd name="T1" fmla="*/ 375 h 375"/>
                <a:gd name="T2" fmla="*/ 0 w 711"/>
                <a:gd name="T3" fmla="*/ 323 h 375"/>
                <a:gd name="T4" fmla="*/ 21 w 711"/>
                <a:gd name="T5" fmla="*/ 281 h 375"/>
                <a:gd name="T6" fmla="*/ 334 w 711"/>
                <a:gd name="T7" fmla="*/ 0 h 375"/>
                <a:gd name="T8" fmla="*/ 646 w 711"/>
                <a:gd name="T9" fmla="*/ 271 h 375"/>
                <a:gd name="T10" fmla="*/ 660 w 711"/>
                <a:gd name="T11" fmla="*/ 271 h 375"/>
                <a:gd name="T12" fmla="*/ 711 w 711"/>
                <a:gd name="T13" fmla="*/ 323 h 375"/>
                <a:gd name="T14" fmla="*/ 660 w 711"/>
                <a:gd name="T15" fmla="*/ 375 h 375"/>
                <a:gd name="T16" fmla="*/ 51 w 711"/>
                <a:gd name="T1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375">
                  <a:moveTo>
                    <a:pt x="51" y="375"/>
                  </a:moveTo>
                  <a:cubicBezTo>
                    <a:pt x="23" y="375"/>
                    <a:pt x="0" y="351"/>
                    <a:pt x="0" y="323"/>
                  </a:cubicBezTo>
                  <a:cubicBezTo>
                    <a:pt x="0" y="306"/>
                    <a:pt x="8" y="291"/>
                    <a:pt x="21" y="281"/>
                  </a:cubicBezTo>
                  <a:cubicBezTo>
                    <a:pt x="41" y="120"/>
                    <a:pt x="172" y="0"/>
                    <a:pt x="334" y="0"/>
                  </a:cubicBezTo>
                  <a:cubicBezTo>
                    <a:pt x="492" y="0"/>
                    <a:pt x="622" y="115"/>
                    <a:pt x="646" y="271"/>
                  </a:cubicBezTo>
                  <a:cubicBezTo>
                    <a:pt x="660" y="271"/>
                    <a:pt x="660" y="271"/>
                    <a:pt x="660" y="271"/>
                  </a:cubicBezTo>
                  <a:cubicBezTo>
                    <a:pt x="688" y="271"/>
                    <a:pt x="711" y="295"/>
                    <a:pt x="711" y="323"/>
                  </a:cubicBezTo>
                  <a:cubicBezTo>
                    <a:pt x="711" y="351"/>
                    <a:pt x="688" y="375"/>
                    <a:pt x="660" y="375"/>
                  </a:cubicBezTo>
                  <a:lnTo>
                    <a:pt x="51" y="375"/>
                  </a:lnTo>
                  <a:close/>
                </a:path>
              </a:pathLst>
            </a:custGeom>
            <a:grp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9"/>
            <p:cNvSpPr>
              <a:spLocks noEditPoints="1"/>
            </p:cNvSpPr>
            <p:nvPr/>
          </p:nvSpPr>
          <p:spPr bwMode="auto">
            <a:xfrm>
              <a:off x="4149726" y="4254500"/>
              <a:ext cx="679450" cy="381000"/>
            </a:xfrm>
            <a:custGeom>
              <a:avLst/>
              <a:gdLst>
                <a:gd name="T0" fmla="*/ 364 w 771"/>
                <a:gd name="T1" fmla="*/ 60 h 433"/>
                <a:gd name="T2" fmla="*/ 649 w 771"/>
                <a:gd name="T3" fmla="*/ 333 h 433"/>
                <a:gd name="T4" fmla="*/ 690 w 771"/>
                <a:gd name="T5" fmla="*/ 333 h 433"/>
                <a:gd name="T6" fmla="*/ 711 w 771"/>
                <a:gd name="T7" fmla="*/ 353 h 433"/>
                <a:gd name="T8" fmla="*/ 690 w 771"/>
                <a:gd name="T9" fmla="*/ 373 h 433"/>
                <a:gd name="T10" fmla="*/ 81 w 771"/>
                <a:gd name="T11" fmla="*/ 373 h 433"/>
                <a:gd name="T12" fmla="*/ 60 w 771"/>
                <a:gd name="T13" fmla="*/ 352 h 433"/>
                <a:gd name="T14" fmla="*/ 79 w 771"/>
                <a:gd name="T15" fmla="*/ 331 h 433"/>
                <a:gd name="T16" fmla="*/ 364 w 771"/>
                <a:gd name="T17" fmla="*/ 60 h 433"/>
                <a:gd name="T18" fmla="*/ 364 w 771"/>
                <a:gd name="T19" fmla="*/ 0 h 433"/>
                <a:gd name="T20" fmla="*/ 128 w 771"/>
                <a:gd name="T21" fmla="*/ 94 h 433"/>
                <a:gd name="T22" fmla="*/ 23 w 771"/>
                <a:gd name="T23" fmla="*/ 296 h 433"/>
                <a:gd name="T24" fmla="*/ 0 w 771"/>
                <a:gd name="T25" fmla="*/ 352 h 433"/>
                <a:gd name="T26" fmla="*/ 81 w 771"/>
                <a:gd name="T27" fmla="*/ 433 h 433"/>
                <a:gd name="T28" fmla="*/ 690 w 771"/>
                <a:gd name="T29" fmla="*/ 433 h 433"/>
                <a:gd name="T30" fmla="*/ 771 w 771"/>
                <a:gd name="T31" fmla="*/ 353 h 433"/>
                <a:gd name="T32" fmla="*/ 701 w 771"/>
                <a:gd name="T33" fmla="*/ 273 h 433"/>
                <a:gd name="T34" fmla="*/ 600 w 771"/>
                <a:gd name="T35" fmla="*/ 93 h 433"/>
                <a:gd name="T36" fmla="*/ 364 w 771"/>
                <a:gd name="T3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1" h="433">
                  <a:moveTo>
                    <a:pt x="364" y="60"/>
                  </a:moveTo>
                  <a:cubicBezTo>
                    <a:pt x="514" y="60"/>
                    <a:pt x="638" y="173"/>
                    <a:pt x="649" y="333"/>
                  </a:cubicBezTo>
                  <a:cubicBezTo>
                    <a:pt x="690" y="333"/>
                    <a:pt x="690" y="333"/>
                    <a:pt x="690" y="333"/>
                  </a:cubicBezTo>
                  <a:cubicBezTo>
                    <a:pt x="702" y="333"/>
                    <a:pt x="711" y="342"/>
                    <a:pt x="711" y="353"/>
                  </a:cubicBezTo>
                  <a:cubicBezTo>
                    <a:pt x="711" y="364"/>
                    <a:pt x="702" y="373"/>
                    <a:pt x="690" y="373"/>
                  </a:cubicBezTo>
                  <a:cubicBezTo>
                    <a:pt x="81" y="373"/>
                    <a:pt x="81" y="373"/>
                    <a:pt x="81" y="373"/>
                  </a:cubicBezTo>
                  <a:cubicBezTo>
                    <a:pt x="70" y="373"/>
                    <a:pt x="60" y="363"/>
                    <a:pt x="60" y="352"/>
                  </a:cubicBezTo>
                  <a:cubicBezTo>
                    <a:pt x="60" y="341"/>
                    <a:pt x="69" y="332"/>
                    <a:pt x="79" y="331"/>
                  </a:cubicBezTo>
                  <a:cubicBezTo>
                    <a:pt x="90" y="176"/>
                    <a:pt x="213" y="60"/>
                    <a:pt x="364" y="60"/>
                  </a:cubicBezTo>
                  <a:moveTo>
                    <a:pt x="364" y="0"/>
                  </a:moveTo>
                  <a:cubicBezTo>
                    <a:pt x="275" y="0"/>
                    <a:pt x="192" y="33"/>
                    <a:pt x="128" y="94"/>
                  </a:cubicBezTo>
                  <a:cubicBezTo>
                    <a:pt x="71" y="147"/>
                    <a:pt x="35" y="218"/>
                    <a:pt x="23" y="296"/>
                  </a:cubicBezTo>
                  <a:cubicBezTo>
                    <a:pt x="9" y="311"/>
                    <a:pt x="0" y="331"/>
                    <a:pt x="0" y="352"/>
                  </a:cubicBezTo>
                  <a:cubicBezTo>
                    <a:pt x="0" y="397"/>
                    <a:pt x="37" y="433"/>
                    <a:pt x="81" y="433"/>
                  </a:cubicBezTo>
                  <a:cubicBezTo>
                    <a:pt x="690" y="433"/>
                    <a:pt x="690" y="433"/>
                    <a:pt x="690" y="433"/>
                  </a:cubicBezTo>
                  <a:cubicBezTo>
                    <a:pt x="735" y="433"/>
                    <a:pt x="771" y="397"/>
                    <a:pt x="771" y="353"/>
                  </a:cubicBezTo>
                  <a:cubicBezTo>
                    <a:pt x="771" y="312"/>
                    <a:pt x="740" y="278"/>
                    <a:pt x="701" y="273"/>
                  </a:cubicBezTo>
                  <a:cubicBezTo>
                    <a:pt x="685" y="203"/>
                    <a:pt x="651" y="141"/>
                    <a:pt x="600" y="93"/>
                  </a:cubicBezTo>
                  <a:cubicBezTo>
                    <a:pt x="536" y="33"/>
                    <a:pt x="453" y="0"/>
                    <a:pt x="364" y="0"/>
                  </a:cubicBezTo>
                  <a:close/>
                </a:path>
              </a:pathLst>
            </a:custGeom>
            <a:grp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Freeform 12"/>
          <p:cNvSpPr>
            <a:spLocks/>
          </p:cNvSpPr>
          <p:nvPr/>
        </p:nvSpPr>
        <p:spPr bwMode="auto">
          <a:xfrm>
            <a:off x="10067669" y="3168185"/>
            <a:ext cx="1251784" cy="1250330"/>
          </a:xfrm>
          <a:custGeom>
            <a:avLst/>
            <a:gdLst>
              <a:gd name="T0" fmla="*/ 165 w 1552"/>
              <a:gd name="T1" fmla="*/ 1075 h 1552"/>
              <a:gd name="T2" fmla="*/ 1076 w 1552"/>
              <a:gd name="T3" fmla="*/ 1387 h 1552"/>
              <a:gd name="T4" fmla="*/ 1387 w 1552"/>
              <a:gd name="T5" fmla="*/ 477 h 1552"/>
              <a:gd name="T6" fmla="*/ 477 w 1552"/>
              <a:gd name="T7" fmla="*/ 165 h 1552"/>
              <a:gd name="T8" fmla="*/ 165 w 1552"/>
              <a:gd name="T9" fmla="*/ 1075 h 1552"/>
            </a:gdLst>
            <a:ahLst/>
            <a:cxnLst>
              <a:cxn ang="0">
                <a:pos x="T0" y="T1"/>
              </a:cxn>
              <a:cxn ang="0">
                <a:pos x="T2" y="T3"/>
              </a:cxn>
              <a:cxn ang="0">
                <a:pos x="T4" y="T5"/>
              </a:cxn>
              <a:cxn ang="0">
                <a:pos x="T6" y="T7"/>
              </a:cxn>
              <a:cxn ang="0">
                <a:pos x="T8" y="T9"/>
              </a:cxn>
            </a:cxnLst>
            <a:rect l="0" t="0" r="r" b="b"/>
            <a:pathLst>
              <a:path w="1552" h="1552">
                <a:moveTo>
                  <a:pt x="165" y="1075"/>
                </a:moveTo>
                <a:cubicBezTo>
                  <a:pt x="331" y="1413"/>
                  <a:pt x="738" y="1552"/>
                  <a:pt x="1076" y="1387"/>
                </a:cubicBezTo>
                <a:cubicBezTo>
                  <a:pt x="1413" y="1221"/>
                  <a:pt x="1552" y="814"/>
                  <a:pt x="1387" y="477"/>
                </a:cubicBezTo>
                <a:cubicBezTo>
                  <a:pt x="1222" y="139"/>
                  <a:pt x="814" y="0"/>
                  <a:pt x="477" y="165"/>
                </a:cubicBezTo>
                <a:cubicBezTo>
                  <a:pt x="139" y="331"/>
                  <a:pt x="0" y="738"/>
                  <a:pt x="165" y="1075"/>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30"/>
          <p:cNvSpPr>
            <a:spLocks/>
          </p:cNvSpPr>
          <p:nvPr/>
        </p:nvSpPr>
        <p:spPr bwMode="auto">
          <a:xfrm>
            <a:off x="8850778" y="2522667"/>
            <a:ext cx="1061326" cy="1059872"/>
          </a:xfrm>
          <a:custGeom>
            <a:avLst/>
            <a:gdLst>
              <a:gd name="T0" fmla="*/ 88 w 1317"/>
              <a:gd name="T1" fmla="*/ 819 h 1317"/>
              <a:gd name="T2" fmla="*/ 819 w 1317"/>
              <a:gd name="T3" fmla="*/ 1228 h 1317"/>
              <a:gd name="T4" fmla="*/ 1228 w 1317"/>
              <a:gd name="T5" fmla="*/ 498 h 1317"/>
              <a:gd name="T6" fmla="*/ 497 w 1317"/>
              <a:gd name="T7" fmla="*/ 89 h 1317"/>
              <a:gd name="T8" fmla="*/ 88 w 1317"/>
              <a:gd name="T9" fmla="*/ 819 h 1317"/>
            </a:gdLst>
            <a:ahLst/>
            <a:cxnLst>
              <a:cxn ang="0">
                <a:pos x="T0" y="T1"/>
              </a:cxn>
              <a:cxn ang="0">
                <a:pos x="T2" y="T3"/>
              </a:cxn>
              <a:cxn ang="0">
                <a:pos x="T4" y="T5"/>
              </a:cxn>
              <a:cxn ang="0">
                <a:pos x="T6" y="T7"/>
              </a:cxn>
              <a:cxn ang="0">
                <a:pos x="T8" y="T9"/>
              </a:cxn>
            </a:cxnLst>
            <a:rect l="0" t="0" r="r" b="b"/>
            <a:pathLst>
              <a:path w="1317" h="1317">
                <a:moveTo>
                  <a:pt x="88" y="819"/>
                </a:moveTo>
                <a:cubicBezTo>
                  <a:pt x="177" y="1134"/>
                  <a:pt x="504" y="1317"/>
                  <a:pt x="819" y="1228"/>
                </a:cubicBezTo>
                <a:cubicBezTo>
                  <a:pt x="1134" y="1139"/>
                  <a:pt x="1317" y="812"/>
                  <a:pt x="1228" y="498"/>
                </a:cubicBezTo>
                <a:cubicBezTo>
                  <a:pt x="1139" y="183"/>
                  <a:pt x="812" y="0"/>
                  <a:pt x="497" y="89"/>
                </a:cubicBezTo>
                <a:cubicBezTo>
                  <a:pt x="183" y="177"/>
                  <a:pt x="0" y="505"/>
                  <a:pt x="88" y="81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48"/>
          <p:cNvSpPr>
            <a:spLocks/>
          </p:cNvSpPr>
          <p:nvPr/>
        </p:nvSpPr>
        <p:spPr bwMode="auto">
          <a:xfrm>
            <a:off x="10056038" y="2006541"/>
            <a:ext cx="710944" cy="710943"/>
          </a:xfrm>
          <a:custGeom>
            <a:avLst/>
            <a:gdLst>
              <a:gd name="T0" fmla="*/ 60 w 883"/>
              <a:gd name="T1" fmla="*/ 549 h 883"/>
              <a:gd name="T2" fmla="*/ 550 w 883"/>
              <a:gd name="T3" fmla="*/ 824 h 883"/>
              <a:gd name="T4" fmla="*/ 824 w 883"/>
              <a:gd name="T5" fmla="*/ 334 h 883"/>
              <a:gd name="T6" fmla="*/ 334 w 883"/>
              <a:gd name="T7" fmla="*/ 60 h 883"/>
              <a:gd name="T8" fmla="*/ 60 w 883"/>
              <a:gd name="T9" fmla="*/ 549 h 883"/>
            </a:gdLst>
            <a:ahLst/>
            <a:cxnLst>
              <a:cxn ang="0">
                <a:pos x="T0" y="T1"/>
              </a:cxn>
              <a:cxn ang="0">
                <a:pos x="T2" y="T3"/>
              </a:cxn>
              <a:cxn ang="0">
                <a:pos x="T4" y="T5"/>
              </a:cxn>
              <a:cxn ang="0">
                <a:pos x="T6" y="T7"/>
              </a:cxn>
              <a:cxn ang="0">
                <a:pos x="T8" y="T9"/>
              </a:cxn>
            </a:cxnLst>
            <a:rect l="0" t="0" r="r" b="b"/>
            <a:pathLst>
              <a:path w="883" h="883">
                <a:moveTo>
                  <a:pt x="60" y="549"/>
                </a:moveTo>
                <a:cubicBezTo>
                  <a:pt x="119" y="760"/>
                  <a:pt x="339" y="883"/>
                  <a:pt x="550" y="824"/>
                </a:cubicBezTo>
                <a:cubicBezTo>
                  <a:pt x="761" y="764"/>
                  <a:pt x="883" y="545"/>
                  <a:pt x="824" y="334"/>
                </a:cubicBezTo>
                <a:cubicBezTo>
                  <a:pt x="764" y="123"/>
                  <a:pt x="545" y="0"/>
                  <a:pt x="334" y="60"/>
                </a:cubicBezTo>
                <a:cubicBezTo>
                  <a:pt x="123" y="119"/>
                  <a:pt x="0" y="338"/>
                  <a:pt x="60" y="549"/>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6"/>
          <p:cNvSpPr>
            <a:spLocks/>
          </p:cNvSpPr>
          <p:nvPr/>
        </p:nvSpPr>
        <p:spPr bwMode="auto">
          <a:xfrm>
            <a:off x="9816148" y="4600248"/>
            <a:ext cx="524849" cy="524848"/>
          </a:xfrm>
          <a:custGeom>
            <a:avLst/>
            <a:gdLst>
              <a:gd name="T0" fmla="*/ 13 w 650"/>
              <a:gd name="T1" fmla="*/ 351 h 651"/>
              <a:gd name="T2" fmla="*/ 350 w 650"/>
              <a:gd name="T3" fmla="*/ 637 h 651"/>
              <a:gd name="T4" fmla="*/ 636 w 650"/>
              <a:gd name="T5" fmla="*/ 300 h 651"/>
              <a:gd name="T6" fmla="*/ 300 w 650"/>
              <a:gd name="T7" fmla="*/ 14 h 651"/>
              <a:gd name="T8" fmla="*/ 13 w 650"/>
              <a:gd name="T9" fmla="*/ 351 h 651"/>
            </a:gdLst>
            <a:ahLst/>
            <a:cxnLst>
              <a:cxn ang="0">
                <a:pos x="T0" y="T1"/>
              </a:cxn>
              <a:cxn ang="0">
                <a:pos x="T2" y="T3"/>
              </a:cxn>
              <a:cxn ang="0">
                <a:pos x="T4" y="T5"/>
              </a:cxn>
              <a:cxn ang="0">
                <a:pos x="T6" y="T7"/>
              </a:cxn>
              <a:cxn ang="0">
                <a:pos x="T8" y="T9"/>
              </a:cxn>
            </a:cxnLst>
            <a:rect l="0" t="0" r="r" b="b"/>
            <a:pathLst>
              <a:path w="650" h="651">
                <a:moveTo>
                  <a:pt x="13" y="351"/>
                </a:moveTo>
                <a:cubicBezTo>
                  <a:pt x="27" y="522"/>
                  <a:pt x="178" y="651"/>
                  <a:pt x="350" y="637"/>
                </a:cubicBezTo>
                <a:cubicBezTo>
                  <a:pt x="522" y="623"/>
                  <a:pt x="650" y="472"/>
                  <a:pt x="636" y="300"/>
                </a:cubicBezTo>
                <a:cubicBezTo>
                  <a:pt x="622" y="128"/>
                  <a:pt x="471" y="0"/>
                  <a:pt x="300" y="14"/>
                </a:cubicBezTo>
                <a:cubicBezTo>
                  <a:pt x="128" y="28"/>
                  <a:pt x="0" y="179"/>
                  <a:pt x="13" y="351"/>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76"/>
          <p:cNvSpPr>
            <a:spLocks noEditPoints="1"/>
          </p:cNvSpPr>
          <p:nvPr/>
        </p:nvSpPr>
        <p:spPr bwMode="auto">
          <a:xfrm>
            <a:off x="10380251" y="5285021"/>
            <a:ext cx="238435" cy="222442"/>
          </a:xfrm>
          <a:custGeom>
            <a:avLst/>
            <a:gdLst>
              <a:gd name="T0" fmla="*/ 153 w 296"/>
              <a:gd name="T1" fmla="*/ 276 h 276"/>
              <a:gd name="T2" fmla="*/ 153 w 296"/>
              <a:gd name="T3" fmla="*/ 276 h 276"/>
              <a:gd name="T4" fmla="*/ 119 w 296"/>
              <a:gd name="T5" fmla="*/ 273 h 276"/>
              <a:gd name="T6" fmla="*/ 18 w 296"/>
              <a:gd name="T7" fmla="*/ 105 h 276"/>
              <a:gd name="T8" fmla="*/ 153 w 296"/>
              <a:gd name="T9" fmla="*/ 0 h 276"/>
              <a:gd name="T10" fmla="*/ 187 w 296"/>
              <a:gd name="T11" fmla="*/ 4 h 276"/>
              <a:gd name="T12" fmla="*/ 272 w 296"/>
              <a:gd name="T13" fmla="*/ 68 h 276"/>
              <a:gd name="T14" fmla="*/ 287 w 296"/>
              <a:gd name="T15" fmla="*/ 172 h 276"/>
              <a:gd name="T16" fmla="*/ 153 w 296"/>
              <a:gd name="T17" fmla="*/ 276 h 276"/>
              <a:gd name="T18" fmla="*/ 153 w 296"/>
              <a:gd name="T19" fmla="*/ 44 h 276"/>
              <a:gd name="T20" fmla="*/ 61 w 296"/>
              <a:gd name="T21" fmla="*/ 116 h 276"/>
              <a:gd name="T22" fmla="*/ 130 w 296"/>
              <a:gd name="T23" fmla="*/ 230 h 276"/>
              <a:gd name="T24" fmla="*/ 153 w 296"/>
              <a:gd name="T25" fmla="*/ 232 h 276"/>
              <a:gd name="T26" fmla="*/ 153 w 296"/>
              <a:gd name="T27" fmla="*/ 232 h 276"/>
              <a:gd name="T28" fmla="*/ 245 w 296"/>
              <a:gd name="T29" fmla="*/ 161 h 276"/>
              <a:gd name="T30" fmla="*/ 234 w 296"/>
              <a:gd name="T31" fmla="*/ 90 h 276"/>
              <a:gd name="T32" fmla="*/ 176 w 296"/>
              <a:gd name="T33" fmla="*/ 47 h 276"/>
              <a:gd name="T34" fmla="*/ 153 w 296"/>
              <a:gd name="T35" fmla="*/ 4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76">
                <a:moveTo>
                  <a:pt x="153" y="276"/>
                </a:moveTo>
                <a:cubicBezTo>
                  <a:pt x="153" y="276"/>
                  <a:pt x="153" y="276"/>
                  <a:pt x="153" y="276"/>
                </a:cubicBezTo>
                <a:cubicBezTo>
                  <a:pt x="142" y="276"/>
                  <a:pt x="130" y="275"/>
                  <a:pt x="119" y="273"/>
                </a:cubicBezTo>
                <a:cubicBezTo>
                  <a:pt x="45" y="254"/>
                  <a:pt x="0" y="179"/>
                  <a:pt x="18" y="105"/>
                </a:cubicBezTo>
                <a:cubicBezTo>
                  <a:pt x="34" y="43"/>
                  <a:pt x="89" y="0"/>
                  <a:pt x="153" y="0"/>
                </a:cubicBezTo>
                <a:cubicBezTo>
                  <a:pt x="164" y="0"/>
                  <a:pt x="176" y="2"/>
                  <a:pt x="187" y="4"/>
                </a:cubicBezTo>
                <a:cubicBezTo>
                  <a:pt x="223" y="13"/>
                  <a:pt x="253" y="36"/>
                  <a:pt x="272" y="68"/>
                </a:cubicBezTo>
                <a:cubicBezTo>
                  <a:pt x="291" y="99"/>
                  <a:pt x="296" y="136"/>
                  <a:pt x="287" y="172"/>
                </a:cubicBezTo>
                <a:cubicBezTo>
                  <a:pt x="272" y="234"/>
                  <a:pt x="217" y="276"/>
                  <a:pt x="153" y="276"/>
                </a:cubicBezTo>
                <a:close/>
                <a:moveTo>
                  <a:pt x="153" y="44"/>
                </a:moveTo>
                <a:cubicBezTo>
                  <a:pt x="109" y="44"/>
                  <a:pt x="72" y="74"/>
                  <a:pt x="61" y="116"/>
                </a:cubicBezTo>
                <a:cubicBezTo>
                  <a:pt x="49" y="166"/>
                  <a:pt x="79" y="217"/>
                  <a:pt x="130" y="230"/>
                </a:cubicBezTo>
                <a:cubicBezTo>
                  <a:pt x="138" y="232"/>
                  <a:pt x="145" y="232"/>
                  <a:pt x="153" y="232"/>
                </a:cubicBezTo>
                <a:cubicBezTo>
                  <a:pt x="153" y="232"/>
                  <a:pt x="153" y="232"/>
                  <a:pt x="153" y="232"/>
                </a:cubicBezTo>
                <a:cubicBezTo>
                  <a:pt x="196" y="232"/>
                  <a:pt x="234" y="203"/>
                  <a:pt x="245" y="161"/>
                </a:cubicBezTo>
                <a:cubicBezTo>
                  <a:pt x="251" y="137"/>
                  <a:pt x="247" y="112"/>
                  <a:pt x="234" y="90"/>
                </a:cubicBezTo>
                <a:cubicBezTo>
                  <a:pt x="221" y="68"/>
                  <a:pt x="200" y="53"/>
                  <a:pt x="176" y="47"/>
                </a:cubicBezTo>
                <a:cubicBezTo>
                  <a:pt x="168" y="45"/>
                  <a:pt x="161" y="44"/>
                  <a:pt x="153"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6"/>
          <p:cNvSpPr>
            <a:spLocks noEditPoints="1"/>
          </p:cNvSpPr>
          <p:nvPr/>
        </p:nvSpPr>
        <p:spPr bwMode="auto">
          <a:xfrm>
            <a:off x="10979244" y="2634614"/>
            <a:ext cx="238435" cy="222442"/>
          </a:xfrm>
          <a:custGeom>
            <a:avLst/>
            <a:gdLst>
              <a:gd name="T0" fmla="*/ 153 w 296"/>
              <a:gd name="T1" fmla="*/ 277 h 277"/>
              <a:gd name="T2" fmla="*/ 153 w 296"/>
              <a:gd name="T3" fmla="*/ 277 h 277"/>
              <a:gd name="T4" fmla="*/ 119 w 296"/>
              <a:gd name="T5" fmla="*/ 273 h 277"/>
              <a:gd name="T6" fmla="*/ 18 w 296"/>
              <a:gd name="T7" fmla="*/ 105 h 277"/>
              <a:gd name="T8" fmla="*/ 152 w 296"/>
              <a:gd name="T9" fmla="*/ 0 h 277"/>
              <a:gd name="T10" fmla="*/ 186 w 296"/>
              <a:gd name="T11" fmla="*/ 4 h 277"/>
              <a:gd name="T12" fmla="*/ 271 w 296"/>
              <a:gd name="T13" fmla="*/ 67 h 277"/>
              <a:gd name="T14" fmla="*/ 287 w 296"/>
              <a:gd name="T15" fmla="*/ 172 h 277"/>
              <a:gd name="T16" fmla="*/ 153 w 296"/>
              <a:gd name="T17" fmla="*/ 277 h 277"/>
              <a:gd name="T18" fmla="*/ 152 w 296"/>
              <a:gd name="T19" fmla="*/ 44 h 277"/>
              <a:gd name="T20" fmla="*/ 61 w 296"/>
              <a:gd name="T21" fmla="*/ 115 h 277"/>
              <a:gd name="T22" fmla="*/ 130 w 296"/>
              <a:gd name="T23" fmla="*/ 230 h 277"/>
              <a:gd name="T24" fmla="*/ 153 w 296"/>
              <a:gd name="T25" fmla="*/ 233 h 277"/>
              <a:gd name="T26" fmla="*/ 244 w 296"/>
              <a:gd name="T27" fmla="*/ 161 h 277"/>
              <a:gd name="T28" fmla="*/ 234 w 296"/>
              <a:gd name="T29" fmla="*/ 90 h 277"/>
              <a:gd name="T30" fmla="*/ 176 w 296"/>
              <a:gd name="T31" fmla="*/ 47 h 277"/>
              <a:gd name="T32" fmla="*/ 152 w 296"/>
              <a:gd name="T33" fmla="*/ 4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6" h="277">
                <a:moveTo>
                  <a:pt x="153" y="277"/>
                </a:moveTo>
                <a:cubicBezTo>
                  <a:pt x="153" y="277"/>
                  <a:pt x="153" y="277"/>
                  <a:pt x="153" y="277"/>
                </a:cubicBezTo>
                <a:cubicBezTo>
                  <a:pt x="141" y="277"/>
                  <a:pt x="130" y="276"/>
                  <a:pt x="119" y="273"/>
                </a:cubicBezTo>
                <a:cubicBezTo>
                  <a:pt x="45" y="254"/>
                  <a:pt x="0" y="179"/>
                  <a:pt x="18" y="105"/>
                </a:cubicBezTo>
                <a:cubicBezTo>
                  <a:pt x="34" y="43"/>
                  <a:pt x="89" y="0"/>
                  <a:pt x="152" y="0"/>
                </a:cubicBezTo>
                <a:cubicBezTo>
                  <a:pt x="164" y="0"/>
                  <a:pt x="175" y="1"/>
                  <a:pt x="186" y="4"/>
                </a:cubicBezTo>
                <a:cubicBezTo>
                  <a:pt x="222" y="13"/>
                  <a:pt x="252" y="35"/>
                  <a:pt x="271" y="67"/>
                </a:cubicBezTo>
                <a:cubicBezTo>
                  <a:pt x="291" y="99"/>
                  <a:pt x="296" y="136"/>
                  <a:pt x="287" y="172"/>
                </a:cubicBezTo>
                <a:cubicBezTo>
                  <a:pt x="272" y="234"/>
                  <a:pt x="216" y="277"/>
                  <a:pt x="153" y="277"/>
                </a:cubicBezTo>
                <a:close/>
                <a:moveTo>
                  <a:pt x="152" y="44"/>
                </a:moveTo>
                <a:cubicBezTo>
                  <a:pt x="109" y="44"/>
                  <a:pt x="71" y="73"/>
                  <a:pt x="61" y="115"/>
                </a:cubicBezTo>
                <a:cubicBezTo>
                  <a:pt x="48" y="166"/>
                  <a:pt x="79" y="217"/>
                  <a:pt x="130" y="230"/>
                </a:cubicBezTo>
                <a:cubicBezTo>
                  <a:pt x="137" y="232"/>
                  <a:pt x="145" y="233"/>
                  <a:pt x="153" y="233"/>
                </a:cubicBezTo>
                <a:cubicBezTo>
                  <a:pt x="196" y="233"/>
                  <a:pt x="234" y="204"/>
                  <a:pt x="244" y="161"/>
                </a:cubicBezTo>
                <a:cubicBezTo>
                  <a:pt x="250" y="137"/>
                  <a:pt x="247" y="111"/>
                  <a:pt x="234" y="90"/>
                </a:cubicBezTo>
                <a:cubicBezTo>
                  <a:pt x="221" y="68"/>
                  <a:pt x="200" y="53"/>
                  <a:pt x="176" y="47"/>
                </a:cubicBezTo>
                <a:cubicBezTo>
                  <a:pt x="168" y="45"/>
                  <a:pt x="160" y="44"/>
                  <a:pt x="152" y="44"/>
                </a:cubicBezTo>
                <a:close/>
              </a:path>
            </a:pathLst>
          </a:custGeom>
          <a:solidFill>
            <a:schemeClr val="bg1"/>
          </a:solid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Oval 20"/>
          <p:cNvSpPr>
            <a:spLocks noChangeArrowheads="1"/>
          </p:cNvSpPr>
          <p:nvPr/>
        </p:nvSpPr>
        <p:spPr bwMode="auto">
          <a:xfrm>
            <a:off x="9236055" y="2907942"/>
            <a:ext cx="289320" cy="289320"/>
          </a:xfrm>
          <a:prstGeom prst="ellipse">
            <a:avLst/>
          </a:prstGeom>
          <a:noFill/>
          <a:ln w="1222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rrowheads="1"/>
          </p:cNvSpPr>
          <p:nvPr/>
        </p:nvSpPr>
        <p:spPr bwMode="auto">
          <a:xfrm>
            <a:off x="10535815" y="3626155"/>
            <a:ext cx="332937" cy="334391"/>
          </a:xfrm>
          <a:prstGeom prst="ellipse">
            <a:avLst/>
          </a:prstGeom>
          <a:noFill/>
          <a:ln w="1397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a:spLocks noChangeArrowheads="1"/>
          </p:cNvSpPr>
          <p:nvPr/>
        </p:nvSpPr>
        <p:spPr bwMode="auto">
          <a:xfrm>
            <a:off x="10314828" y="2265329"/>
            <a:ext cx="196273" cy="196272"/>
          </a:xfrm>
          <a:prstGeom prst="ellipse">
            <a:avLst/>
          </a:prstGeom>
          <a:noFill/>
          <a:ln w="1047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23"/>
          <p:cNvSpPr>
            <a:spLocks noChangeArrowheads="1"/>
          </p:cNvSpPr>
          <p:nvPr/>
        </p:nvSpPr>
        <p:spPr bwMode="auto">
          <a:xfrm>
            <a:off x="9978983" y="4765990"/>
            <a:ext cx="196273" cy="194819"/>
          </a:xfrm>
          <a:prstGeom prst="ellipse">
            <a:avLst/>
          </a:prstGeom>
          <a:noFill/>
          <a:ln w="873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Group 24"/>
          <p:cNvGrpSpPr/>
          <p:nvPr/>
        </p:nvGrpSpPr>
        <p:grpSpPr>
          <a:xfrm>
            <a:off x="10875676" y="4063769"/>
            <a:ext cx="1391702" cy="2222970"/>
            <a:chOff x="6684587" y="4424362"/>
            <a:chExt cx="1519615" cy="2427287"/>
          </a:xfrm>
          <a:solidFill>
            <a:schemeClr val="accent1"/>
          </a:solidFill>
        </p:grpSpPr>
        <p:sp>
          <p:nvSpPr>
            <p:cNvPr id="26" name="Freeform 25"/>
            <p:cNvSpPr>
              <a:spLocks/>
            </p:cNvSpPr>
            <p:nvPr/>
          </p:nvSpPr>
          <p:spPr bwMode="auto">
            <a:xfrm>
              <a:off x="6684587" y="4970462"/>
              <a:ext cx="1519615" cy="1881187"/>
            </a:xfrm>
            <a:custGeom>
              <a:avLst/>
              <a:gdLst>
                <a:gd name="connsiteX0" fmla="*/ 687119 w 1519615"/>
                <a:gd name="connsiteY0" fmla="*/ 0 h 1881187"/>
                <a:gd name="connsiteX1" fmla="*/ 954208 w 1519615"/>
                <a:gd name="connsiteY1" fmla="*/ 0 h 1881187"/>
                <a:gd name="connsiteX2" fmla="*/ 965811 w 1519615"/>
                <a:gd name="connsiteY2" fmla="*/ 0 h 1881187"/>
                <a:gd name="connsiteX3" fmla="*/ 945837 w 1519615"/>
                <a:gd name="connsiteY3" fmla="*/ 26046 h 1881187"/>
                <a:gd name="connsiteX4" fmla="*/ 945837 w 1519615"/>
                <a:gd name="connsiteY4" fmla="*/ 60981 h 1881187"/>
                <a:gd name="connsiteX5" fmla="*/ 971550 w 1519615"/>
                <a:gd name="connsiteY5" fmla="*/ 94142 h 1881187"/>
                <a:gd name="connsiteX6" fmla="*/ 991717 w 1519615"/>
                <a:gd name="connsiteY6" fmla="*/ 120151 h 1881187"/>
                <a:gd name="connsiteX7" fmla="*/ 987968 w 1519615"/>
                <a:gd name="connsiteY7" fmla="*/ 141878 h 1881187"/>
                <a:gd name="connsiteX8" fmla="*/ 928461 w 1519615"/>
                <a:gd name="connsiteY8" fmla="*/ 489711 h 1881187"/>
                <a:gd name="connsiteX9" fmla="*/ 930224 w 1519615"/>
                <a:gd name="connsiteY9" fmla="*/ 501057 h 1881187"/>
                <a:gd name="connsiteX10" fmla="*/ 934632 w 1519615"/>
                <a:gd name="connsiteY10" fmla="*/ 510658 h 1881187"/>
                <a:gd name="connsiteX11" fmla="*/ 1005159 w 1519615"/>
                <a:gd name="connsiteY11" fmla="*/ 602301 h 1881187"/>
                <a:gd name="connsiteX12" fmla="*/ 1035133 w 1519615"/>
                <a:gd name="connsiteY12" fmla="*/ 602301 h 1881187"/>
                <a:gd name="connsiteX13" fmla="*/ 1104780 w 1519615"/>
                <a:gd name="connsiteY13" fmla="*/ 510658 h 1881187"/>
                <a:gd name="connsiteX14" fmla="*/ 1110951 w 1519615"/>
                <a:gd name="connsiteY14" fmla="*/ 485347 h 1881187"/>
                <a:gd name="connsiteX15" fmla="*/ 1077450 w 1519615"/>
                <a:gd name="connsiteY15" fmla="*/ 302935 h 1881187"/>
                <a:gd name="connsiteX16" fmla="*/ 1077450 w 1519615"/>
                <a:gd name="connsiteY16" fmla="*/ 302062 h 1881187"/>
                <a:gd name="connsiteX17" fmla="*/ 1051884 w 1519615"/>
                <a:gd name="connsiteY17" fmla="*/ 144088 h 1881187"/>
                <a:gd name="connsiteX18" fmla="*/ 1047870 w 1519615"/>
                <a:gd name="connsiteY18" fmla="*/ 119635 h 1881187"/>
                <a:gd name="connsiteX19" fmla="*/ 1058114 w 1519615"/>
                <a:gd name="connsiteY19" fmla="*/ 106423 h 1881187"/>
                <a:gd name="connsiteX20" fmla="*/ 1093350 w 1519615"/>
                <a:gd name="connsiteY20" fmla="*/ 60981 h 1881187"/>
                <a:gd name="connsiteX21" fmla="*/ 1093350 w 1519615"/>
                <a:gd name="connsiteY21" fmla="*/ 26046 h 1881187"/>
                <a:gd name="connsiteX22" fmla="*/ 1085732 w 1519615"/>
                <a:gd name="connsiteY22" fmla="*/ 16111 h 1881187"/>
                <a:gd name="connsiteX23" fmla="*/ 1073377 w 1519615"/>
                <a:gd name="connsiteY23" fmla="*/ 0 h 1881187"/>
                <a:gd name="connsiteX24" fmla="*/ 1127987 w 1519615"/>
                <a:gd name="connsiteY24" fmla="*/ 0 h 1881187"/>
                <a:gd name="connsiteX25" fmla="*/ 1509055 w 1519615"/>
                <a:gd name="connsiteY25" fmla="*/ 0 h 1881187"/>
                <a:gd name="connsiteX26" fmla="*/ 1519615 w 1519615"/>
                <a:gd name="connsiteY26" fmla="*/ 10549 h 1881187"/>
                <a:gd name="connsiteX27" fmla="*/ 1519615 w 1519615"/>
                <a:gd name="connsiteY27" fmla="*/ 271630 h 1881187"/>
                <a:gd name="connsiteX28" fmla="*/ 1519615 w 1519615"/>
                <a:gd name="connsiteY28" fmla="*/ 399972 h 1881187"/>
                <a:gd name="connsiteX29" fmla="*/ 1519615 w 1519615"/>
                <a:gd name="connsiteY29" fmla="*/ 876422 h 1881187"/>
                <a:gd name="connsiteX30" fmla="*/ 1411373 w 1519615"/>
                <a:gd name="connsiteY30" fmla="*/ 980151 h 1881187"/>
                <a:gd name="connsiteX31" fmla="*/ 1302251 w 1519615"/>
                <a:gd name="connsiteY31" fmla="*/ 876422 h 1881187"/>
                <a:gd name="connsiteX32" fmla="*/ 1302251 w 1519615"/>
                <a:gd name="connsiteY32" fmla="*/ 341075 h 1881187"/>
                <a:gd name="connsiteX33" fmla="*/ 1288171 w 1519615"/>
                <a:gd name="connsiteY33" fmla="*/ 325252 h 1881187"/>
                <a:gd name="connsiteX34" fmla="*/ 1270570 w 1519615"/>
                <a:gd name="connsiteY34" fmla="*/ 341075 h 1881187"/>
                <a:gd name="connsiteX35" fmla="*/ 1270570 w 1519615"/>
                <a:gd name="connsiteY35" fmla="*/ 988063 h 1881187"/>
                <a:gd name="connsiteX36" fmla="*/ 1270570 w 1519615"/>
                <a:gd name="connsiteY36" fmla="*/ 1046960 h 1881187"/>
                <a:gd name="connsiteX37" fmla="*/ 1270570 w 1519615"/>
                <a:gd name="connsiteY37" fmla="*/ 1765151 h 1881187"/>
                <a:gd name="connsiteX38" fmla="*/ 1151768 w 1519615"/>
                <a:gd name="connsiteY38" fmla="*/ 1881187 h 1881187"/>
                <a:gd name="connsiteX39" fmla="*/ 1150008 w 1519615"/>
                <a:gd name="connsiteY39" fmla="*/ 1881187 h 1881187"/>
                <a:gd name="connsiteX40" fmla="*/ 1031206 w 1519615"/>
                <a:gd name="connsiteY40" fmla="*/ 1765151 h 1881187"/>
                <a:gd name="connsiteX41" fmla="*/ 1031206 w 1519615"/>
                <a:gd name="connsiteY41" fmla="*/ 1058388 h 1881187"/>
                <a:gd name="connsiteX42" fmla="*/ 1020645 w 1519615"/>
                <a:gd name="connsiteY42" fmla="*/ 1047839 h 1881187"/>
                <a:gd name="connsiteX43" fmla="*/ 992485 w 1519615"/>
                <a:gd name="connsiteY43" fmla="*/ 1047839 h 1881187"/>
                <a:gd name="connsiteX44" fmla="*/ 981045 w 1519615"/>
                <a:gd name="connsiteY44" fmla="*/ 1058388 h 1881187"/>
                <a:gd name="connsiteX45" fmla="*/ 981045 w 1519615"/>
                <a:gd name="connsiteY45" fmla="*/ 1765151 h 1881187"/>
                <a:gd name="connsiteX46" fmla="*/ 860482 w 1519615"/>
                <a:gd name="connsiteY46" fmla="*/ 1881187 h 1881187"/>
                <a:gd name="connsiteX47" fmla="*/ 859602 w 1519615"/>
                <a:gd name="connsiteY47" fmla="*/ 1881187 h 1881187"/>
                <a:gd name="connsiteX48" fmla="*/ 739040 w 1519615"/>
                <a:gd name="connsiteY48" fmla="*/ 1765151 h 1881187"/>
                <a:gd name="connsiteX49" fmla="*/ 739040 w 1519615"/>
                <a:gd name="connsiteY49" fmla="*/ 1046960 h 1881187"/>
                <a:gd name="connsiteX50" fmla="*/ 739040 w 1519615"/>
                <a:gd name="connsiteY50" fmla="*/ 988063 h 1881187"/>
                <a:gd name="connsiteX51" fmla="*/ 739920 w 1519615"/>
                <a:gd name="connsiteY51" fmla="*/ 356898 h 1881187"/>
                <a:gd name="connsiteX52" fmla="*/ 721440 w 1519615"/>
                <a:gd name="connsiteY52" fmla="*/ 349866 h 1881187"/>
                <a:gd name="connsiteX53" fmla="*/ 537516 w 1519615"/>
                <a:gd name="connsiteY53" fmla="*/ 563477 h 1881187"/>
                <a:gd name="connsiteX54" fmla="*/ 126548 w 1519615"/>
                <a:gd name="connsiteY54" fmla="*/ 712038 h 1881187"/>
                <a:gd name="connsiteX55" fmla="*/ 3346 w 1519615"/>
                <a:gd name="connsiteY55" fmla="*/ 640834 h 1881187"/>
                <a:gd name="connsiteX56" fmla="*/ 73747 w 1519615"/>
                <a:gd name="connsiteY56" fmla="*/ 514250 h 1881187"/>
                <a:gd name="connsiteX57" fmla="*/ 386153 w 1519615"/>
                <a:gd name="connsiteY57" fmla="*/ 410521 h 1881187"/>
                <a:gd name="connsiteX58" fmla="*/ 391433 w 1519615"/>
                <a:gd name="connsiteY58" fmla="*/ 407884 h 1881187"/>
                <a:gd name="connsiteX59" fmla="*/ 687119 w 1519615"/>
                <a:gd name="connsiteY59" fmla="*/ 0 h 18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519615" h="1881187">
                  <a:moveTo>
                    <a:pt x="687119" y="0"/>
                  </a:moveTo>
                  <a:cubicBezTo>
                    <a:pt x="687119" y="0"/>
                    <a:pt x="687119" y="0"/>
                    <a:pt x="954208" y="0"/>
                  </a:cubicBezTo>
                  <a:lnTo>
                    <a:pt x="965811" y="0"/>
                  </a:lnTo>
                  <a:lnTo>
                    <a:pt x="945837" y="26046"/>
                  </a:lnTo>
                  <a:cubicBezTo>
                    <a:pt x="938771" y="35653"/>
                    <a:pt x="938771" y="51374"/>
                    <a:pt x="945837" y="60981"/>
                  </a:cubicBezTo>
                  <a:cubicBezTo>
                    <a:pt x="945837" y="60981"/>
                    <a:pt x="945837" y="60981"/>
                    <a:pt x="971550" y="94142"/>
                  </a:cubicBezTo>
                  <a:lnTo>
                    <a:pt x="991717" y="120151"/>
                  </a:lnTo>
                  <a:lnTo>
                    <a:pt x="987968" y="141878"/>
                  </a:lnTo>
                  <a:cubicBezTo>
                    <a:pt x="967141" y="262241"/>
                    <a:pt x="928461" y="484474"/>
                    <a:pt x="928461" y="489711"/>
                  </a:cubicBezTo>
                  <a:cubicBezTo>
                    <a:pt x="928461" y="494075"/>
                    <a:pt x="928461" y="497566"/>
                    <a:pt x="930224" y="501057"/>
                  </a:cubicBezTo>
                  <a:cubicBezTo>
                    <a:pt x="930224" y="502803"/>
                    <a:pt x="932869" y="510658"/>
                    <a:pt x="934632" y="510658"/>
                  </a:cubicBezTo>
                  <a:cubicBezTo>
                    <a:pt x="1005159" y="602301"/>
                    <a:pt x="1005159" y="602301"/>
                    <a:pt x="1005159" y="602301"/>
                  </a:cubicBezTo>
                  <a:cubicBezTo>
                    <a:pt x="1013094" y="612774"/>
                    <a:pt x="1026317" y="612774"/>
                    <a:pt x="1035133" y="602301"/>
                  </a:cubicBezTo>
                  <a:cubicBezTo>
                    <a:pt x="1104780" y="510658"/>
                    <a:pt x="1104780" y="510658"/>
                    <a:pt x="1104780" y="510658"/>
                  </a:cubicBezTo>
                  <a:cubicBezTo>
                    <a:pt x="1110069" y="503676"/>
                    <a:pt x="1111832" y="494075"/>
                    <a:pt x="1110951" y="485347"/>
                  </a:cubicBezTo>
                  <a:cubicBezTo>
                    <a:pt x="1110069" y="478365"/>
                    <a:pt x="1086266" y="357048"/>
                    <a:pt x="1077450" y="302935"/>
                  </a:cubicBezTo>
                  <a:cubicBezTo>
                    <a:pt x="1077450" y="302935"/>
                    <a:pt x="1077450" y="302062"/>
                    <a:pt x="1077450" y="302062"/>
                  </a:cubicBezTo>
                  <a:cubicBezTo>
                    <a:pt x="1073923" y="279370"/>
                    <a:pt x="1056291" y="173762"/>
                    <a:pt x="1051884" y="144088"/>
                  </a:cubicBezTo>
                  <a:lnTo>
                    <a:pt x="1047870" y="119635"/>
                  </a:lnTo>
                  <a:lnTo>
                    <a:pt x="1058114" y="106423"/>
                  </a:lnTo>
                  <a:cubicBezTo>
                    <a:pt x="1066685" y="95370"/>
                    <a:pt x="1078113" y="80632"/>
                    <a:pt x="1093350" y="60981"/>
                  </a:cubicBezTo>
                  <a:cubicBezTo>
                    <a:pt x="1100417" y="51374"/>
                    <a:pt x="1100417" y="35653"/>
                    <a:pt x="1093350" y="26046"/>
                  </a:cubicBezTo>
                  <a:cubicBezTo>
                    <a:pt x="1093350" y="26046"/>
                    <a:pt x="1093350" y="26046"/>
                    <a:pt x="1085732" y="16111"/>
                  </a:cubicBezTo>
                  <a:lnTo>
                    <a:pt x="1073377" y="0"/>
                  </a:lnTo>
                  <a:lnTo>
                    <a:pt x="1127987" y="0"/>
                  </a:lnTo>
                  <a:cubicBezTo>
                    <a:pt x="1229725" y="0"/>
                    <a:pt x="1354942" y="0"/>
                    <a:pt x="1509055" y="0"/>
                  </a:cubicBezTo>
                  <a:cubicBezTo>
                    <a:pt x="1515215" y="0"/>
                    <a:pt x="1519615" y="5275"/>
                    <a:pt x="1519615" y="10549"/>
                  </a:cubicBezTo>
                  <a:cubicBezTo>
                    <a:pt x="1519615" y="10549"/>
                    <a:pt x="1519615" y="10549"/>
                    <a:pt x="1519615" y="271630"/>
                  </a:cubicBezTo>
                  <a:cubicBezTo>
                    <a:pt x="1519615" y="271630"/>
                    <a:pt x="1519615" y="271630"/>
                    <a:pt x="1519615" y="399972"/>
                  </a:cubicBezTo>
                  <a:cubicBezTo>
                    <a:pt x="1519615" y="399972"/>
                    <a:pt x="1519615" y="399972"/>
                    <a:pt x="1519615" y="876422"/>
                  </a:cubicBezTo>
                  <a:cubicBezTo>
                    <a:pt x="1519615" y="933561"/>
                    <a:pt x="1470334" y="980151"/>
                    <a:pt x="1411373" y="980151"/>
                  </a:cubicBezTo>
                  <a:cubicBezTo>
                    <a:pt x="1352412" y="980151"/>
                    <a:pt x="1302251" y="933561"/>
                    <a:pt x="1302251" y="876422"/>
                  </a:cubicBezTo>
                  <a:cubicBezTo>
                    <a:pt x="1302251" y="876422"/>
                    <a:pt x="1302251" y="876422"/>
                    <a:pt x="1302251" y="341075"/>
                  </a:cubicBezTo>
                  <a:cubicBezTo>
                    <a:pt x="1302251" y="333164"/>
                    <a:pt x="1296091" y="325252"/>
                    <a:pt x="1288171" y="325252"/>
                  </a:cubicBezTo>
                  <a:cubicBezTo>
                    <a:pt x="1278490" y="324373"/>
                    <a:pt x="1270570" y="331406"/>
                    <a:pt x="1270570" y="341075"/>
                  </a:cubicBezTo>
                  <a:cubicBezTo>
                    <a:pt x="1270570" y="341075"/>
                    <a:pt x="1270570" y="341075"/>
                    <a:pt x="1270570" y="988063"/>
                  </a:cubicBezTo>
                  <a:cubicBezTo>
                    <a:pt x="1270570" y="988063"/>
                    <a:pt x="1270570" y="988063"/>
                    <a:pt x="1270570" y="1046960"/>
                  </a:cubicBezTo>
                  <a:cubicBezTo>
                    <a:pt x="1270570" y="1046960"/>
                    <a:pt x="1270570" y="1046960"/>
                    <a:pt x="1270570" y="1765151"/>
                  </a:cubicBezTo>
                  <a:cubicBezTo>
                    <a:pt x="1270570" y="1828444"/>
                    <a:pt x="1216889" y="1881187"/>
                    <a:pt x="1151768" y="1881187"/>
                  </a:cubicBezTo>
                  <a:cubicBezTo>
                    <a:pt x="1151768" y="1881187"/>
                    <a:pt x="1151768" y="1881187"/>
                    <a:pt x="1150008" y="1881187"/>
                  </a:cubicBezTo>
                  <a:cubicBezTo>
                    <a:pt x="1084007" y="1881187"/>
                    <a:pt x="1031206" y="1828444"/>
                    <a:pt x="1031206" y="1765151"/>
                  </a:cubicBezTo>
                  <a:cubicBezTo>
                    <a:pt x="1031206" y="1765151"/>
                    <a:pt x="1031206" y="1765151"/>
                    <a:pt x="1031206" y="1058388"/>
                  </a:cubicBezTo>
                  <a:cubicBezTo>
                    <a:pt x="1031206" y="1052234"/>
                    <a:pt x="1026806" y="1047839"/>
                    <a:pt x="1020645" y="1047839"/>
                  </a:cubicBezTo>
                  <a:cubicBezTo>
                    <a:pt x="1020645" y="1047839"/>
                    <a:pt x="1020645" y="1047839"/>
                    <a:pt x="992485" y="1047839"/>
                  </a:cubicBezTo>
                  <a:cubicBezTo>
                    <a:pt x="986325" y="1047839"/>
                    <a:pt x="981045" y="1052234"/>
                    <a:pt x="981045" y="1058388"/>
                  </a:cubicBezTo>
                  <a:cubicBezTo>
                    <a:pt x="981045" y="1058388"/>
                    <a:pt x="981045" y="1058388"/>
                    <a:pt x="981045" y="1765151"/>
                  </a:cubicBezTo>
                  <a:cubicBezTo>
                    <a:pt x="981045" y="1828444"/>
                    <a:pt x="926484" y="1881187"/>
                    <a:pt x="860482" y="1881187"/>
                  </a:cubicBezTo>
                  <a:cubicBezTo>
                    <a:pt x="860482" y="1881187"/>
                    <a:pt x="860482" y="1881187"/>
                    <a:pt x="859602" y="1881187"/>
                  </a:cubicBezTo>
                  <a:cubicBezTo>
                    <a:pt x="793601" y="1881187"/>
                    <a:pt x="739040" y="1828444"/>
                    <a:pt x="739040" y="1765151"/>
                  </a:cubicBezTo>
                  <a:cubicBezTo>
                    <a:pt x="739040" y="1765151"/>
                    <a:pt x="739040" y="1765151"/>
                    <a:pt x="739040" y="1046960"/>
                  </a:cubicBezTo>
                  <a:cubicBezTo>
                    <a:pt x="739040" y="1046960"/>
                    <a:pt x="739040" y="1046960"/>
                    <a:pt x="739040" y="988063"/>
                  </a:cubicBezTo>
                  <a:cubicBezTo>
                    <a:pt x="739040" y="988063"/>
                    <a:pt x="739040" y="988063"/>
                    <a:pt x="739920" y="356898"/>
                  </a:cubicBezTo>
                  <a:cubicBezTo>
                    <a:pt x="739920" y="347229"/>
                    <a:pt x="727600" y="341954"/>
                    <a:pt x="721440" y="349866"/>
                  </a:cubicBezTo>
                  <a:cubicBezTo>
                    <a:pt x="658958" y="418432"/>
                    <a:pt x="537516" y="562598"/>
                    <a:pt x="537516" y="563477"/>
                  </a:cubicBezTo>
                  <a:cubicBezTo>
                    <a:pt x="516396" y="585454"/>
                    <a:pt x="202229" y="686546"/>
                    <a:pt x="126548" y="712038"/>
                  </a:cubicBezTo>
                  <a:cubicBezTo>
                    <a:pt x="72867" y="726982"/>
                    <a:pt x="17426" y="695336"/>
                    <a:pt x="3346" y="640834"/>
                  </a:cubicBezTo>
                  <a:cubicBezTo>
                    <a:pt x="-10735" y="586333"/>
                    <a:pt x="20946" y="529194"/>
                    <a:pt x="73747" y="514250"/>
                  </a:cubicBezTo>
                  <a:cubicBezTo>
                    <a:pt x="74627" y="514250"/>
                    <a:pt x="349192" y="423707"/>
                    <a:pt x="386153" y="410521"/>
                  </a:cubicBezTo>
                  <a:cubicBezTo>
                    <a:pt x="387913" y="410521"/>
                    <a:pt x="389673" y="408763"/>
                    <a:pt x="391433" y="407884"/>
                  </a:cubicBezTo>
                  <a:cubicBezTo>
                    <a:pt x="391433" y="407884"/>
                    <a:pt x="391433" y="407884"/>
                    <a:pt x="687119" y="0"/>
                  </a:cubicBezTo>
                  <a:close/>
                </a:path>
              </a:pathLst>
            </a:custGeom>
            <a:grpFill/>
            <a:ln>
              <a:noFill/>
            </a:ln>
          </p:spPr>
          <p:txBody>
            <a:bodyPr vert="horz" wrap="square" lIns="83743" tIns="41872" rIns="83743" bIns="41872" numCol="1" anchor="t" anchorCtr="0" compatLnSpc="1">
              <a:prstTxWarp prst="textNoShape">
                <a:avLst/>
              </a:prstTxWarp>
              <a:noAutofit/>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10"/>
            <p:cNvSpPr>
              <a:spLocks noChangeArrowheads="1"/>
            </p:cNvSpPr>
            <p:nvPr/>
          </p:nvSpPr>
          <p:spPr bwMode="auto">
            <a:xfrm>
              <a:off x="7470776" y="4424362"/>
              <a:ext cx="469900" cy="469900"/>
            </a:xfrm>
            <a:prstGeom prst="ellipse">
              <a:avLst/>
            </a:prstGeom>
            <a:grpFill/>
            <a:ln>
              <a:noFill/>
            </a:ln>
          </p:spPr>
          <p:txBody>
            <a:bodyPr vert="horz" wrap="square" lIns="83743" tIns="41872" rIns="83743" bIns="41872" numCol="1" anchor="t" anchorCtr="0" compatLnSpc="1">
              <a:prstTxWarp prst="textNoShape">
                <a:avLst/>
              </a:prstTxWarp>
            </a:bodyPr>
            <a:lstStyle/>
            <a:p>
              <a:pPr algn="just">
                <a:lnSpc>
                  <a:spcPct val="120000"/>
                </a:lnSpc>
              </a:pPr>
              <a:endParaRPr lang="en-US" sz="9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0" name="Group 79"/>
          <p:cNvGrpSpPr/>
          <p:nvPr/>
        </p:nvGrpSpPr>
        <p:grpSpPr>
          <a:xfrm>
            <a:off x="2761059" y="3052603"/>
            <a:ext cx="398362" cy="425258"/>
            <a:chOff x="9159875" y="1647825"/>
            <a:chExt cx="434975" cy="464344"/>
          </a:xfrm>
          <a:solidFill>
            <a:schemeClr val="accent3"/>
          </a:solidFill>
        </p:grpSpPr>
        <p:sp>
          <p:nvSpPr>
            <p:cNvPr id="81" name="AutoShape 78"/>
            <p:cNvSpPr>
              <a:spLocks/>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AutoShape 79"/>
            <p:cNvSpPr>
              <a:spLocks/>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AutoShape 80"/>
            <p:cNvSpPr>
              <a:spLocks/>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4" name="Group 83"/>
          <p:cNvGrpSpPr/>
          <p:nvPr/>
        </p:nvGrpSpPr>
        <p:grpSpPr>
          <a:xfrm>
            <a:off x="2776978" y="2260182"/>
            <a:ext cx="425985" cy="399088"/>
            <a:chOff x="5368132" y="3540125"/>
            <a:chExt cx="465138" cy="435769"/>
          </a:xfrm>
          <a:solidFill>
            <a:schemeClr val="accent1"/>
          </a:solidFill>
        </p:grpSpPr>
        <p:sp>
          <p:nvSpPr>
            <p:cNvPr id="85"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1" name="Group 90"/>
          <p:cNvGrpSpPr/>
          <p:nvPr/>
        </p:nvGrpSpPr>
        <p:grpSpPr>
          <a:xfrm>
            <a:off x="2773417" y="4736359"/>
            <a:ext cx="425258" cy="332211"/>
            <a:chOff x="2581275" y="1710532"/>
            <a:chExt cx="464344" cy="362744"/>
          </a:xfrm>
          <a:solidFill>
            <a:schemeClr val="accent4"/>
          </a:solidFill>
        </p:grpSpPr>
        <p:sp>
          <p:nvSpPr>
            <p:cNvPr id="92"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just" defTabSz="209342" hangingPunct="0">
                <a:lnSpc>
                  <a:spcPct val="120000"/>
                </a:lnSpc>
              </a:pPr>
              <a:endParaRPr lang="en-US" sz="9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9" name="Group 98"/>
          <p:cNvGrpSpPr/>
          <p:nvPr/>
        </p:nvGrpSpPr>
        <p:grpSpPr>
          <a:xfrm>
            <a:off x="3293727" y="2068928"/>
            <a:ext cx="3339330" cy="738664"/>
            <a:chOff x="8683445" y="2182154"/>
            <a:chExt cx="3591421" cy="806554"/>
          </a:xfrm>
        </p:grpSpPr>
        <p:sp>
          <p:nvSpPr>
            <p:cNvPr id="100" name="TextBox 99"/>
            <p:cNvSpPr txBox="1"/>
            <p:nvPr/>
          </p:nvSpPr>
          <p:spPr>
            <a:xfrm>
              <a:off x="8683445" y="2245064"/>
              <a:ext cx="85" cy="256319"/>
            </a:xfrm>
            <a:prstGeom prst="rect">
              <a:avLst/>
            </a:prstGeom>
            <a:noFill/>
          </p:spPr>
          <p:txBody>
            <a:bodyPr wrap="none" lIns="0" tIns="0" rIns="0" bIns="0" rtlCol="0">
              <a:spAutoFit/>
            </a:bodyPr>
            <a:lstStyle/>
            <a:p>
              <a:pPr>
                <a:lnSpc>
                  <a:spcPct val="120000"/>
                </a:lnSpc>
              </a:pP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Rectangle 100"/>
            <p:cNvSpPr/>
            <p:nvPr/>
          </p:nvSpPr>
          <p:spPr>
            <a:xfrm>
              <a:off x="8896134" y="2182154"/>
              <a:ext cx="3378732" cy="806554"/>
            </a:xfrm>
            <a:prstGeom prst="rect">
              <a:avLst/>
            </a:prstGeom>
          </p:spPr>
          <p:txBody>
            <a:bodyPr wrap="square" lIns="0" tIns="0" rIns="0" bIns="0">
              <a:spAutoFit/>
            </a:bodyPr>
            <a:lstStyle/>
            <a:p>
              <a:pPr algn="just">
                <a:lnSpc>
                  <a:spcPct val="120000"/>
                </a:lnSpc>
              </a:pPr>
              <a:r>
                <a:rPr lang="zh-CN" altLang="en-US" sz="4000" b="1"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约</a:t>
              </a:r>
              <a:r>
                <a:rPr lang="en-GB" sz="4000" b="1"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67</a:t>
              </a:r>
              <a:r>
                <a:rPr lang="en-US" altLang="zh-CN" sz="4000" b="1"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b="1"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（交叉验证</a:t>
              </a:r>
              <a:r>
                <a:rPr lang="zh-CN" altLang="en-US" sz="2000" b="1"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sz="20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7" name="Group 116"/>
          <p:cNvGrpSpPr/>
          <p:nvPr/>
        </p:nvGrpSpPr>
        <p:grpSpPr>
          <a:xfrm>
            <a:off x="3299233" y="3043153"/>
            <a:ext cx="5185321" cy="999918"/>
            <a:chOff x="8683445" y="1434603"/>
            <a:chExt cx="3423338" cy="1091824"/>
          </a:xfrm>
        </p:grpSpPr>
        <p:sp>
          <p:nvSpPr>
            <p:cNvPr id="118" name="TextBox 117"/>
            <p:cNvSpPr txBox="1"/>
            <p:nvPr/>
          </p:nvSpPr>
          <p:spPr>
            <a:xfrm>
              <a:off x="8683445" y="2270107"/>
              <a:ext cx="43" cy="256320"/>
            </a:xfrm>
            <a:prstGeom prst="rect">
              <a:avLst/>
            </a:prstGeom>
            <a:noFill/>
          </p:spPr>
          <p:txBody>
            <a:bodyPr wrap="none" lIns="0" tIns="0" rIns="0" bIns="0" rtlCol="0">
              <a:spAutoFit/>
            </a:bodyPr>
            <a:lstStyle/>
            <a:p>
              <a:pPr>
                <a:lnSpc>
                  <a:spcPct val="120000"/>
                </a:lnSpc>
              </a:pP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Rectangle 118"/>
            <p:cNvSpPr/>
            <p:nvPr/>
          </p:nvSpPr>
          <p:spPr>
            <a:xfrm>
              <a:off x="8728051" y="1434603"/>
              <a:ext cx="3378732" cy="663309"/>
            </a:xfrm>
            <a:prstGeom prst="rect">
              <a:avLst/>
            </a:prstGeom>
          </p:spPr>
          <p:txBody>
            <a:bodyPr wrap="square" lIns="0" tIns="0" rIns="0" bIns="0">
              <a:spAutoFit/>
            </a:bodyPr>
            <a:lstStyle/>
            <a:p>
              <a:pPr algn="just">
                <a:lnSpc>
                  <a:spcPct val="120000"/>
                </a:lnSpc>
              </a:pPr>
              <a:r>
                <a:rPr lang="zh-CN" altLang="en-US" sz="3600" b="1"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显著高于其他候选模型</a:t>
              </a:r>
              <a:endParaRPr lang="en-GB" altLang="zh-CN" sz="3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0" name="Group 119"/>
          <p:cNvGrpSpPr/>
          <p:nvPr/>
        </p:nvGrpSpPr>
        <p:grpSpPr>
          <a:xfrm>
            <a:off x="3288135" y="4614044"/>
            <a:ext cx="2578433" cy="648547"/>
            <a:chOff x="8676119" y="2255696"/>
            <a:chExt cx="3378732" cy="708155"/>
          </a:xfrm>
        </p:grpSpPr>
        <p:sp>
          <p:nvSpPr>
            <p:cNvPr id="121" name="TextBox 120"/>
            <p:cNvSpPr txBox="1"/>
            <p:nvPr/>
          </p:nvSpPr>
          <p:spPr>
            <a:xfrm>
              <a:off x="8683445" y="2255696"/>
              <a:ext cx="1646828" cy="282294"/>
            </a:xfrm>
            <a:prstGeom prst="rect">
              <a:avLst/>
            </a:prstGeom>
            <a:noFill/>
          </p:spPr>
          <p:txBody>
            <a:bodyPr wrap="none" lIns="0" tIns="0" rIns="0" bIns="0" rtlCol="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Rectangle 121"/>
            <p:cNvSpPr/>
            <p:nvPr/>
          </p:nvSpPr>
          <p:spPr>
            <a:xfrm>
              <a:off x="8676119" y="2479919"/>
              <a:ext cx="3378732" cy="483932"/>
            </a:xfrm>
            <a:prstGeom prst="rect">
              <a:avLst/>
            </a:prstGeom>
          </p:spPr>
          <p:txBody>
            <a:bodyPr wrap="square" lIns="0" tIns="0" rIns="0" bIns="0">
              <a:spAutoFit/>
            </a:bodyPr>
            <a:lstStyle/>
            <a:p>
              <a:pPr algn="just">
                <a:lnSpc>
                  <a:spcPct val="120000"/>
                </a:lnSpc>
              </a:pPr>
              <a:r>
                <a:rPr lang="en-US" altLang="zh-CN" sz="8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2" name="TextBox 8"/>
          <p:cNvSpPr txBox="1"/>
          <p:nvPr/>
        </p:nvSpPr>
        <p:spPr>
          <a:xfrm>
            <a:off x="796100" y="984326"/>
            <a:ext cx="3949155" cy="615553"/>
          </a:xfrm>
          <a:prstGeom prst="rect">
            <a:avLst/>
          </a:prstGeom>
          <a:noFill/>
        </p:spPr>
        <p:txBody>
          <a:bodyPr wrap="square" lIns="0" tIns="0" rIns="0" bIns="0" rtlCol="0" anchor="ctr">
            <a:spAutoFit/>
          </a:bodyPr>
          <a:lstStyle/>
          <a:p>
            <a:r>
              <a:rPr lang="zh-CN" altLang="en-US" sz="4000" b="1"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准确率</a:t>
            </a:r>
            <a:endParaRPr lang="zh-CN" altLang="en-US" sz="4000" b="1"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986007937"/>
              </p:ext>
            </p:extLst>
          </p:nvPr>
        </p:nvGraphicFramePr>
        <p:xfrm>
          <a:off x="797905" y="4056523"/>
          <a:ext cx="5598205" cy="1177588"/>
        </p:xfrm>
        <a:graphic>
          <a:graphicData uri="http://schemas.openxmlformats.org/drawingml/2006/table">
            <a:tbl>
              <a:tblPr firstRow="1" bandRow="1">
                <a:tableStyleId>{5C22544A-7EE6-4342-B048-85BDC9FD1C3A}</a:tableStyleId>
              </a:tblPr>
              <a:tblGrid>
                <a:gridCol w="1119641"/>
                <a:gridCol w="1119641"/>
                <a:gridCol w="1119641"/>
                <a:gridCol w="1119641"/>
                <a:gridCol w="1119641"/>
              </a:tblGrid>
              <a:tr h="605315">
                <a:tc>
                  <a:txBody>
                    <a:bodyPr/>
                    <a:lstStyle/>
                    <a:p>
                      <a:pPr algn="ctr"/>
                      <a:endParaRPr lang="en-US" altLang="zh-CN" sz="700" b="0" dirty="0" smtClean="0">
                        <a:effectLst/>
                        <a:latin typeface="微软雅黑" panose="020B0503020204020204" pitchFamily="34" charset="-122"/>
                        <a:ea typeface="微软雅黑" panose="020B0503020204020204" pitchFamily="34" charset="-122"/>
                      </a:endParaRPr>
                    </a:p>
                    <a:p>
                      <a:pPr algn="ctr"/>
                      <a:r>
                        <a:rPr lang="zh-CN" altLang="en-US" sz="1500" b="0" dirty="0" smtClean="0">
                          <a:effectLst/>
                          <a:latin typeface="微软雅黑" panose="020B0503020204020204" pitchFamily="34" charset="-122"/>
                          <a:ea typeface="微软雅黑" panose="020B0503020204020204" pitchFamily="34" charset="-122"/>
                        </a:rPr>
                        <a:t>候选模型</a:t>
                      </a:r>
                      <a:endParaRPr lang="zh-CN" altLang="en-US" sz="1500" b="0" dirty="0">
                        <a:effectLst/>
                        <a:latin typeface="微软雅黑" panose="020B0503020204020204" pitchFamily="34" charset="-122"/>
                        <a:ea typeface="微软雅黑" panose="020B0503020204020204" pitchFamily="34" charset="-122"/>
                      </a:endParaRPr>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逻辑回归</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岭分类</a:t>
                      </a:r>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支持向量机</a:t>
                      </a:r>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朴素贝叶斯</a:t>
                      </a:r>
                    </a:p>
                  </a:txBody>
                  <a:tcPr marL="55394" marR="55394" marT="27697" marB="27697"/>
                </a:tc>
              </a:tr>
              <a:tr h="5468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rPr>
                        <a:t>CV</a:t>
                      </a:r>
                      <a:r>
                        <a:rPr kumimoji="0" lang="zh-CN" altLang="en-US" sz="1500" b="0" i="0" u="none" strike="noStrike" kern="1200" cap="none" spc="0" normalizeH="0" baseline="0" noProof="0" dirty="0" smtClean="0">
                          <a:ln>
                            <a:noFill/>
                          </a:ln>
                          <a:solidFill>
                            <a:schemeClr val="accent5">
                              <a:lumMod val="50000"/>
                            </a:schemeClr>
                          </a:solidFill>
                          <a:effectLst/>
                          <a:uLnTx/>
                          <a:uFillTx/>
                          <a:latin typeface="微软雅黑" panose="020B0503020204020204" pitchFamily="34" charset="-122"/>
                          <a:ea typeface="微软雅黑" panose="020B0503020204020204" pitchFamily="34" charset="-122"/>
                          <a:cs typeface="+mn-cs"/>
                        </a:rPr>
                        <a:t>准确率</a:t>
                      </a:r>
                    </a:p>
                    <a:p>
                      <a:endParaRPr lang="zh-CN" altLang="en-US" sz="1100" dirty="0"/>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rPr>
                        <a:t>58.31%</a:t>
                      </a:r>
                      <a:endParaRPr kumimoji="0" lang="zh-CN" altLang="en-US"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endParaRPr lang="zh-CN" altLang="en-US" sz="1100" dirty="0"/>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rPr>
                        <a:t>57.91%</a:t>
                      </a:r>
                      <a:endParaRPr kumimoji="0" lang="zh-CN" altLang="en-US"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endParaRPr lang="zh-CN" altLang="en-US" sz="1100" dirty="0"/>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rPr>
                        <a:t>57.81%</a:t>
                      </a:r>
                      <a:endParaRPr kumimoji="0" lang="zh-CN" altLang="en-US"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endParaRPr lang="zh-CN" altLang="en-US" sz="1100" dirty="0"/>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rPr>
                        <a:t>53.98%</a:t>
                      </a:r>
                      <a:endParaRPr kumimoji="0" lang="zh-CN" altLang="en-US"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endParaRPr lang="zh-CN" altLang="en-US" sz="1100" dirty="0"/>
                    </a:p>
                  </a:txBody>
                  <a:tcPr marL="55394" marR="55394" marT="27697" marB="27697"/>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30571034"/>
              </p:ext>
            </p:extLst>
          </p:nvPr>
        </p:nvGraphicFramePr>
        <p:xfrm>
          <a:off x="1964879" y="5425320"/>
          <a:ext cx="3350199" cy="1177588"/>
        </p:xfrm>
        <a:graphic>
          <a:graphicData uri="http://schemas.openxmlformats.org/drawingml/2006/table">
            <a:tbl>
              <a:tblPr firstRow="1" bandRow="1">
                <a:tableStyleId>{5C22544A-7EE6-4342-B048-85BDC9FD1C3A}</a:tableStyleId>
              </a:tblPr>
              <a:tblGrid>
                <a:gridCol w="1116733"/>
                <a:gridCol w="1116733"/>
                <a:gridCol w="1116733"/>
              </a:tblGrid>
              <a:tr h="6053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随机森林</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决策树</a:t>
                      </a:r>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委员会机器</a:t>
                      </a:r>
                    </a:p>
                  </a:txBody>
                  <a:tcPr marL="55394" marR="55394" marT="27697" marB="27697"/>
                </a:tc>
              </a:tr>
              <a:tr h="5468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rPr>
                        <a:t>50.15%</a:t>
                      </a:r>
                      <a:endParaRPr kumimoji="0" lang="zh-CN" altLang="en-US"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endParaRPr lang="zh-CN" altLang="en-US" sz="1100" dirty="0"/>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rPr>
                        <a:t>47.03%</a:t>
                      </a:r>
                      <a:endParaRPr kumimoji="0" lang="zh-CN" altLang="en-US"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endParaRPr lang="zh-CN" altLang="en-US" sz="1100" dirty="0"/>
                    </a:p>
                  </a:txBody>
                  <a:tcPr marL="55394" marR="55394" marT="27697" marB="2769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7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rPr>
                        <a:t>41.05%</a:t>
                      </a:r>
                      <a:endParaRPr kumimoji="0" lang="zh-CN" altLang="en-US" sz="1500" b="0" i="0" u="none" strike="noStrike" kern="1200" cap="none" spc="0" normalizeH="0" baseline="0" noProof="0" dirty="0" smtClean="0">
                        <a:ln>
                          <a:noFill/>
                        </a:ln>
                        <a:solidFill>
                          <a:srgbClr val="01C6D9">
                            <a:lumMod val="50000"/>
                          </a:srgbClr>
                        </a:solidFill>
                        <a:effectLst/>
                        <a:uLnTx/>
                        <a:uFillTx/>
                        <a:latin typeface="微软雅黑" panose="020B0503020204020204" pitchFamily="34" charset="-122"/>
                        <a:ea typeface="微软雅黑" panose="020B0503020204020204" pitchFamily="34" charset="-122"/>
                        <a:cs typeface="+mn-cs"/>
                      </a:endParaRPr>
                    </a:p>
                    <a:p>
                      <a:endParaRPr lang="zh-CN" altLang="en-US" sz="1100" dirty="0"/>
                    </a:p>
                  </a:txBody>
                  <a:tcPr marL="55394" marR="55394" marT="27697" marB="27697"/>
                </a:tc>
              </a:tr>
            </a:tbl>
          </a:graphicData>
        </a:graphic>
      </p:graphicFrame>
    </p:spTree>
    <p:extLst>
      <p:ext uri="{BB962C8B-B14F-4D97-AF65-F5344CB8AC3E}">
        <p14:creationId xmlns:p14="http://schemas.microsoft.com/office/powerpoint/2010/main" val="7226948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childTnLst>
                          </p:cTn>
                        </p:par>
                        <p:par>
                          <p:cTn id="95" fill="hold">
                            <p:stCondLst>
                              <p:cond delay="500"/>
                            </p:stCondLst>
                            <p:childTnLst>
                              <p:par>
                                <p:cTn id="96" presetID="8" presetClass="emph" presetSubtype="0" fill="hold" grpId="1" nodeType="afterEffect">
                                  <p:stCondLst>
                                    <p:cond delay="0"/>
                                  </p:stCondLst>
                                  <p:childTnLst>
                                    <p:animRot by="21600000">
                                      <p:cBhvr>
                                        <p:cTn id="97" dur="2000" fill="hold"/>
                                        <p:tgtEl>
                                          <p:spTgt spid="4"/>
                                        </p:tgtEl>
                                        <p:attrNameLst>
                                          <p:attrName>r</p:attrName>
                                        </p:attrNameLst>
                                      </p:cBhvr>
                                    </p:animRot>
                                  </p:childTnLst>
                                </p:cTn>
                              </p:par>
                              <p:par>
                                <p:cTn id="98" presetID="8" presetClass="emph" presetSubtype="0" fill="hold" grpId="1" nodeType="withEffect">
                                  <p:stCondLst>
                                    <p:cond delay="0"/>
                                  </p:stCondLst>
                                  <p:childTnLst>
                                    <p:animRot by="-21600000">
                                      <p:cBhvr>
                                        <p:cTn id="99" dur="2000" fill="hold"/>
                                        <p:tgtEl>
                                          <p:spTgt spid="5"/>
                                        </p:tgtEl>
                                        <p:attrNameLst>
                                          <p:attrName>r</p:attrName>
                                        </p:attrNameLst>
                                      </p:cBhvr>
                                    </p:animRot>
                                  </p:childTnLst>
                                </p:cTn>
                              </p:par>
                              <p:par>
                                <p:cTn id="100" presetID="8" presetClass="emph" presetSubtype="0" fill="hold" grpId="1" nodeType="withEffect">
                                  <p:stCondLst>
                                    <p:cond delay="0"/>
                                  </p:stCondLst>
                                  <p:childTnLst>
                                    <p:animRot by="-21600000">
                                      <p:cBhvr>
                                        <p:cTn id="101" dur="2000" fill="hold"/>
                                        <p:tgtEl>
                                          <p:spTgt spid="6"/>
                                        </p:tgtEl>
                                        <p:attrNameLst>
                                          <p:attrName>r</p:attrName>
                                        </p:attrNameLst>
                                      </p:cBhvr>
                                    </p:animRot>
                                  </p:childTnLst>
                                </p:cTn>
                              </p:par>
                              <p:par>
                                <p:cTn id="102" presetID="8" presetClass="emph" presetSubtype="0" fill="hold" grpId="1" nodeType="withEffect">
                                  <p:stCondLst>
                                    <p:cond delay="0"/>
                                  </p:stCondLst>
                                  <p:childTnLst>
                                    <p:animRot by="21600000">
                                      <p:cBhvr>
                                        <p:cTn id="103" dur="2000" fill="hold"/>
                                        <p:tgtEl>
                                          <p:spTgt spid="7"/>
                                        </p:tgtEl>
                                        <p:attrNameLst>
                                          <p:attrName>r</p:attrName>
                                        </p:attrNameLst>
                                      </p:cBhvr>
                                    </p:animRot>
                                  </p:childTnLst>
                                </p:cTn>
                              </p:par>
                              <p:par>
                                <p:cTn id="104" presetID="8" presetClass="emph" presetSubtype="0" fill="hold" grpId="1" nodeType="withEffect">
                                  <p:stCondLst>
                                    <p:cond delay="0"/>
                                  </p:stCondLst>
                                  <p:childTnLst>
                                    <p:animRot by="-21600000">
                                      <p:cBhvr>
                                        <p:cTn id="105" dur="2000" fill="hold"/>
                                        <p:tgtEl>
                                          <p:spTgt spid="8"/>
                                        </p:tgtEl>
                                        <p:attrNameLst>
                                          <p:attrName>r</p:attrName>
                                        </p:attrNameLst>
                                      </p:cBhvr>
                                    </p:animRot>
                                  </p:childTnLst>
                                </p:cTn>
                              </p:par>
                              <p:par>
                                <p:cTn id="106" presetID="8" presetClass="emph" presetSubtype="0" fill="hold" grpId="1" nodeType="withEffect">
                                  <p:stCondLst>
                                    <p:cond delay="0"/>
                                  </p:stCondLst>
                                  <p:childTnLst>
                                    <p:animRot by="21600000">
                                      <p:cBhvr>
                                        <p:cTn id="107" dur="2000" fill="hold"/>
                                        <p:tgtEl>
                                          <p:spTgt spid="9"/>
                                        </p:tgtEl>
                                        <p:attrNameLst>
                                          <p:attrName>r</p:attrName>
                                        </p:attrNameLst>
                                      </p:cBhvr>
                                    </p:animRot>
                                  </p:childTnLst>
                                </p:cTn>
                              </p:par>
                            </p:childTnLst>
                          </p:cTn>
                        </p:par>
                        <p:par>
                          <p:cTn id="108" fill="hold">
                            <p:stCondLst>
                              <p:cond delay="2500"/>
                            </p:stCondLst>
                            <p:childTnLst>
                              <p:par>
                                <p:cTn id="109" presetID="53" presetClass="entr" presetSubtype="16" fill="hold" nodeType="afterEffect">
                                  <p:stCondLst>
                                    <p:cond delay="0"/>
                                  </p:stCondLst>
                                  <p:childTnLst>
                                    <p:set>
                                      <p:cBhvr>
                                        <p:cTn id="110" dur="1" fill="hold">
                                          <p:stCondLst>
                                            <p:cond delay="0"/>
                                          </p:stCondLst>
                                        </p:cTn>
                                        <p:tgtEl>
                                          <p:spTgt spid="84"/>
                                        </p:tgtEl>
                                        <p:attrNameLst>
                                          <p:attrName>style.visibility</p:attrName>
                                        </p:attrNameLst>
                                      </p:cBhvr>
                                      <p:to>
                                        <p:strVal val="visible"/>
                                      </p:to>
                                    </p:set>
                                    <p:anim calcmode="lin" valueType="num">
                                      <p:cBhvr>
                                        <p:cTn id="111" dur="500" fill="hold"/>
                                        <p:tgtEl>
                                          <p:spTgt spid="84"/>
                                        </p:tgtEl>
                                        <p:attrNameLst>
                                          <p:attrName>ppt_w</p:attrName>
                                        </p:attrNameLst>
                                      </p:cBhvr>
                                      <p:tavLst>
                                        <p:tav tm="0">
                                          <p:val>
                                            <p:fltVal val="0"/>
                                          </p:val>
                                        </p:tav>
                                        <p:tav tm="100000">
                                          <p:val>
                                            <p:strVal val="#ppt_w"/>
                                          </p:val>
                                        </p:tav>
                                      </p:tavLst>
                                    </p:anim>
                                    <p:anim calcmode="lin" valueType="num">
                                      <p:cBhvr>
                                        <p:cTn id="112" dur="500" fill="hold"/>
                                        <p:tgtEl>
                                          <p:spTgt spid="84"/>
                                        </p:tgtEl>
                                        <p:attrNameLst>
                                          <p:attrName>ppt_h</p:attrName>
                                        </p:attrNameLst>
                                      </p:cBhvr>
                                      <p:tavLst>
                                        <p:tav tm="0">
                                          <p:val>
                                            <p:fltVal val="0"/>
                                          </p:val>
                                        </p:tav>
                                        <p:tav tm="100000">
                                          <p:val>
                                            <p:strVal val="#ppt_h"/>
                                          </p:val>
                                        </p:tav>
                                      </p:tavLst>
                                    </p:anim>
                                    <p:animEffect transition="in" filter="fade">
                                      <p:cBhvr>
                                        <p:cTn id="113" dur="500"/>
                                        <p:tgtEl>
                                          <p:spTgt spid="84"/>
                                        </p:tgtEl>
                                      </p:cBhvr>
                                    </p:animEffect>
                                  </p:childTnLst>
                                </p:cTn>
                              </p:par>
                            </p:childTnLst>
                          </p:cTn>
                        </p:par>
                        <p:par>
                          <p:cTn id="114" fill="hold">
                            <p:stCondLst>
                              <p:cond delay="3000"/>
                            </p:stCondLst>
                            <p:childTnLst>
                              <p:par>
                                <p:cTn id="115" presetID="12" presetClass="entr" presetSubtype="8" fill="hold" nodeType="afterEffect">
                                  <p:stCondLst>
                                    <p:cond delay="0"/>
                                  </p:stCondLst>
                                  <p:childTnLst>
                                    <p:set>
                                      <p:cBhvr>
                                        <p:cTn id="116" dur="1" fill="hold">
                                          <p:stCondLst>
                                            <p:cond delay="0"/>
                                          </p:stCondLst>
                                        </p:cTn>
                                        <p:tgtEl>
                                          <p:spTgt spid="99"/>
                                        </p:tgtEl>
                                        <p:attrNameLst>
                                          <p:attrName>style.visibility</p:attrName>
                                        </p:attrNameLst>
                                      </p:cBhvr>
                                      <p:to>
                                        <p:strVal val="visible"/>
                                      </p:to>
                                    </p:set>
                                    <p:anim calcmode="lin" valueType="num">
                                      <p:cBhvr additive="base">
                                        <p:cTn id="117" dur="500"/>
                                        <p:tgtEl>
                                          <p:spTgt spid="99"/>
                                        </p:tgtEl>
                                        <p:attrNameLst>
                                          <p:attrName>ppt_x</p:attrName>
                                        </p:attrNameLst>
                                      </p:cBhvr>
                                      <p:tavLst>
                                        <p:tav tm="0">
                                          <p:val>
                                            <p:strVal val="#ppt_x-#ppt_w*1.125000"/>
                                          </p:val>
                                        </p:tav>
                                        <p:tav tm="100000">
                                          <p:val>
                                            <p:strVal val="#ppt_x"/>
                                          </p:val>
                                        </p:tav>
                                      </p:tavLst>
                                    </p:anim>
                                    <p:animEffect transition="in" filter="wipe(right)">
                                      <p:cBhvr>
                                        <p:cTn id="118" dur="500"/>
                                        <p:tgtEl>
                                          <p:spTgt spid="99"/>
                                        </p:tgtEl>
                                      </p:cBhvr>
                                    </p:animEffect>
                                  </p:childTnLst>
                                </p:cTn>
                              </p:par>
                            </p:childTnLst>
                          </p:cTn>
                        </p:par>
                        <p:par>
                          <p:cTn id="119" fill="hold">
                            <p:stCondLst>
                              <p:cond delay="3500"/>
                            </p:stCondLst>
                            <p:childTnLst>
                              <p:par>
                                <p:cTn id="120" presetID="53" presetClass="entr" presetSubtype="16" fill="hold" nodeType="afterEffect">
                                  <p:stCondLst>
                                    <p:cond delay="0"/>
                                  </p:stCondLst>
                                  <p:childTnLst>
                                    <p:set>
                                      <p:cBhvr>
                                        <p:cTn id="121" dur="1" fill="hold">
                                          <p:stCondLst>
                                            <p:cond delay="0"/>
                                          </p:stCondLst>
                                        </p:cTn>
                                        <p:tgtEl>
                                          <p:spTgt spid="80"/>
                                        </p:tgtEl>
                                        <p:attrNameLst>
                                          <p:attrName>style.visibility</p:attrName>
                                        </p:attrNameLst>
                                      </p:cBhvr>
                                      <p:to>
                                        <p:strVal val="visible"/>
                                      </p:to>
                                    </p:set>
                                    <p:anim calcmode="lin" valueType="num">
                                      <p:cBhvr>
                                        <p:cTn id="122" dur="500" fill="hold"/>
                                        <p:tgtEl>
                                          <p:spTgt spid="80"/>
                                        </p:tgtEl>
                                        <p:attrNameLst>
                                          <p:attrName>ppt_w</p:attrName>
                                        </p:attrNameLst>
                                      </p:cBhvr>
                                      <p:tavLst>
                                        <p:tav tm="0">
                                          <p:val>
                                            <p:fltVal val="0"/>
                                          </p:val>
                                        </p:tav>
                                        <p:tav tm="100000">
                                          <p:val>
                                            <p:strVal val="#ppt_w"/>
                                          </p:val>
                                        </p:tav>
                                      </p:tavLst>
                                    </p:anim>
                                    <p:anim calcmode="lin" valueType="num">
                                      <p:cBhvr>
                                        <p:cTn id="123" dur="500" fill="hold"/>
                                        <p:tgtEl>
                                          <p:spTgt spid="80"/>
                                        </p:tgtEl>
                                        <p:attrNameLst>
                                          <p:attrName>ppt_h</p:attrName>
                                        </p:attrNameLst>
                                      </p:cBhvr>
                                      <p:tavLst>
                                        <p:tav tm="0">
                                          <p:val>
                                            <p:fltVal val="0"/>
                                          </p:val>
                                        </p:tav>
                                        <p:tav tm="100000">
                                          <p:val>
                                            <p:strVal val="#ppt_h"/>
                                          </p:val>
                                        </p:tav>
                                      </p:tavLst>
                                    </p:anim>
                                    <p:animEffect transition="in" filter="fade">
                                      <p:cBhvr>
                                        <p:cTn id="124" dur="500"/>
                                        <p:tgtEl>
                                          <p:spTgt spid="80"/>
                                        </p:tgtEl>
                                      </p:cBhvr>
                                    </p:animEffect>
                                  </p:childTnLst>
                                </p:cTn>
                              </p:par>
                            </p:childTnLst>
                          </p:cTn>
                        </p:par>
                        <p:par>
                          <p:cTn id="125" fill="hold">
                            <p:stCondLst>
                              <p:cond delay="4000"/>
                            </p:stCondLst>
                            <p:childTnLst>
                              <p:par>
                                <p:cTn id="126" presetID="53" presetClass="entr" presetSubtype="16" fill="hold" nodeType="afterEffect">
                                  <p:stCondLst>
                                    <p:cond delay="0"/>
                                  </p:stCondLst>
                                  <p:childTnLst>
                                    <p:set>
                                      <p:cBhvr>
                                        <p:cTn id="127" dur="1" fill="hold">
                                          <p:stCondLst>
                                            <p:cond delay="0"/>
                                          </p:stCondLst>
                                        </p:cTn>
                                        <p:tgtEl>
                                          <p:spTgt spid="91"/>
                                        </p:tgtEl>
                                        <p:attrNameLst>
                                          <p:attrName>style.visibility</p:attrName>
                                        </p:attrNameLst>
                                      </p:cBhvr>
                                      <p:to>
                                        <p:strVal val="visible"/>
                                      </p:to>
                                    </p:set>
                                    <p:anim calcmode="lin" valueType="num">
                                      <p:cBhvr>
                                        <p:cTn id="128" dur="500" fill="hold"/>
                                        <p:tgtEl>
                                          <p:spTgt spid="91"/>
                                        </p:tgtEl>
                                        <p:attrNameLst>
                                          <p:attrName>ppt_w</p:attrName>
                                        </p:attrNameLst>
                                      </p:cBhvr>
                                      <p:tavLst>
                                        <p:tav tm="0">
                                          <p:val>
                                            <p:fltVal val="0"/>
                                          </p:val>
                                        </p:tav>
                                        <p:tav tm="100000">
                                          <p:val>
                                            <p:strVal val="#ppt_w"/>
                                          </p:val>
                                        </p:tav>
                                      </p:tavLst>
                                    </p:anim>
                                    <p:anim calcmode="lin" valueType="num">
                                      <p:cBhvr>
                                        <p:cTn id="129" dur="500" fill="hold"/>
                                        <p:tgtEl>
                                          <p:spTgt spid="91"/>
                                        </p:tgtEl>
                                        <p:attrNameLst>
                                          <p:attrName>ppt_h</p:attrName>
                                        </p:attrNameLst>
                                      </p:cBhvr>
                                      <p:tavLst>
                                        <p:tav tm="0">
                                          <p:val>
                                            <p:fltVal val="0"/>
                                          </p:val>
                                        </p:tav>
                                        <p:tav tm="100000">
                                          <p:val>
                                            <p:strVal val="#ppt_h"/>
                                          </p:val>
                                        </p:tav>
                                      </p:tavLst>
                                    </p:anim>
                                    <p:animEffect transition="in" filter="fade">
                                      <p:cBhvr>
                                        <p:cTn id="130" dur="500"/>
                                        <p:tgtEl>
                                          <p:spTgt spid="91"/>
                                        </p:tgtEl>
                                      </p:cBhvr>
                                    </p:animEffect>
                                  </p:childTnLst>
                                </p:cTn>
                              </p:par>
                            </p:childTnLst>
                          </p:cTn>
                        </p:par>
                        <p:par>
                          <p:cTn id="131" fill="hold">
                            <p:stCondLst>
                              <p:cond delay="4500"/>
                            </p:stCondLst>
                            <p:childTnLst>
                              <p:par>
                                <p:cTn id="132" presetID="12" presetClass="entr" presetSubtype="8" fill="hold" nodeType="afterEffect">
                                  <p:stCondLst>
                                    <p:cond delay="0"/>
                                  </p:stCondLst>
                                  <p:childTnLst>
                                    <p:set>
                                      <p:cBhvr>
                                        <p:cTn id="133" dur="1" fill="hold">
                                          <p:stCondLst>
                                            <p:cond delay="0"/>
                                          </p:stCondLst>
                                        </p:cTn>
                                        <p:tgtEl>
                                          <p:spTgt spid="117"/>
                                        </p:tgtEl>
                                        <p:attrNameLst>
                                          <p:attrName>style.visibility</p:attrName>
                                        </p:attrNameLst>
                                      </p:cBhvr>
                                      <p:to>
                                        <p:strVal val="visible"/>
                                      </p:to>
                                    </p:set>
                                    <p:anim calcmode="lin" valueType="num">
                                      <p:cBhvr additive="base">
                                        <p:cTn id="134" dur="500"/>
                                        <p:tgtEl>
                                          <p:spTgt spid="117"/>
                                        </p:tgtEl>
                                        <p:attrNameLst>
                                          <p:attrName>ppt_x</p:attrName>
                                        </p:attrNameLst>
                                      </p:cBhvr>
                                      <p:tavLst>
                                        <p:tav tm="0">
                                          <p:val>
                                            <p:strVal val="#ppt_x-#ppt_w*1.125000"/>
                                          </p:val>
                                        </p:tav>
                                        <p:tav tm="100000">
                                          <p:val>
                                            <p:strVal val="#ppt_x"/>
                                          </p:val>
                                        </p:tav>
                                      </p:tavLst>
                                    </p:anim>
                                    <p:animEffect transition="in" filter="wipe(right)">
                                      <p:cBhvr>
                                        <p:cTn id="135" dur="500"/>
                                        <p:tgtEl>
                                          <p:spTgt spid="117"/>
                                        </p:tgtEl>
                                      </p:cBhvr>
                                    </p:animEffect>
                                  </p:childTnLst>
                                </p:cTn>
                              </p:par>
                            </p:childTnLst>
                          </p:cTn>
                        </p:par>
                        <p:par>
                          <p:cTn id="136" fill="hold">
                            <p:stCondLst>
                              <p:cond delay="5000"/>
                            </p:stCondLst>
                            <p:childTnLst>
                              <p:par>
                                <p:cTn id="137" presetID="12" presetClass="entr" presetSubtype="8" fill="hold" nodeType="afterEffect">
                                  <p:stCondLst>
                                    <p:cond delay="0"/>
                                  </p:stCondLst>
                                  <p:childTnLst>
                                    <p:set>
                                      <p:cBhvr>
                                        <p:cTn id="138" dur="1" fill="hold">
                                          <p:stCondLst>
                                            <p:cond delay="0"/>
                                          </p:stCondLst>
                                        </p:cTn>
                                        <p:tgtEl>
                                          <p:spTgt spid="120"/>
                                        </p:tgtEl>
                                        <p:attrNameLst>
                                          <p:attrName>style.visibility</p:attrName>
                                        </p:attrNameLst>
                                      </p:cBhvr>
                                      <p:to>
                                        <p:strVal val="visible"/>
                                      </p:to>
                                    </p:set>
                                    <p:anim calcmode="lin" valueType="num">
                                      <p:cBhvr additive="base">
                                        <p:cTn id="139" dur="500"/>
                                        <p:tgtEl>
                                          <p:spTgt spid="120"/>
                                        </p:tgtEl>
                                        <p:attrNameLst>
                                          <p:attrName>ppt_x</p:attrName>
                                        </p:attrNameLst>
                                      </p:cBhvr>
                                      <p:tavLst>
                                        <p:tav tm="0">
                                          <p:val>
                                            <p:strVal val="#ppt_x-#ppt_w*1.125000"/>
                                          </p:val>
                                        </p:tav>
                                        <p:tav tm="100000">
                                          <p:val>
                                            <p:strVal val="#ppt_x"/>
                                          </p:val>
                                        </p:tav>
                                      </p:tavLst>
                                    </p:anim>
                                    <p:animEffect transition="in" filter="wipe(right)">
                                      <p:cBhvr>
                                        <p:cTn id="140"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2700" y="0"/>
            <a:ext cx="12871450" cy="7232650"/>
          </a:xfrm>
          <a:prstGeom prst="rect">
            <a:avLst/>
          </a:prstGeom>
          <a:solidFill>
            <a:schemeClr val="accent1"/>
          </a:solidFill>
          <a:ln w="9525">
            <a:noFill/>
            <a:miter lim="800000"/>
            <a:headEnd/>
            <a:tailEnd/>
          </a:ln>
          <a:extLst/>
        </p:spPr>
        <p:txBody>
          <a:bodyPr vert="horz" wrap="square" lIns="128580" tIns="64290" rIns="128580" bIns="64290" numCol="1" anchor="t" anchorCtr="0" compatLnSpc="1">
            <a:prstTxWarp prst="textNoShape">
              <a:avLst/>
            </a:prstTxWarp>
          </a:bodyPr>
          <a:lstStyle/>
          <a:p>
            <a:endParaRPr lang="zh-CN" altLang="en-US"/>
          </a:p>
        </p:txBody>
      </p:sp>
      <p:grpSp>
        <p:nvGrpSpPr>
          <p:cNvPr id="91" name="组合 90"/>
          <p:cNvGrpSpPr/>
          <p:nvPr/>
        </p:nvGrpSpPr>
        <p:grpSpPr>
          <a:xfrm>
            <a:off x="433673" y="1537582"/>
            <a:ext cx="8443973" cy="4157487"/>
            <a:chOff x="-973138" y="1079501"/>
            <a:chExt cx="6338888" cy="3121025"/>
          </a:xfrm>
          <a:solidFill>
            <a:schemeClr val="bg1">
              <a:alpha val="20000"/>
            </a:schemeClr>
          </a:solidFill>
        </p:grpSpPr>
        <p:sp>
          <p:nvSpPr>
            <p:cNvPr id="6" name="Freeform 6"/>
            <p:cNvSpPr>
              <a:spLocks/>
            </p:cNvSpPr>
            <p:nvPr/>
          </p:nvSpPr>
          <p:spPr bwMode="auto">
            <a:xfrm>
              <a:off x="374650" y="1398588"/>
              <a:ext cx="3175" cy="3175"/>
            </a:xfrm>
            <a:custGeom>
              <a:avLst/>
              <a:gdLst>
                <a:gd name="T0" fmla="*/ 0 w 1"/>
                <a:gd name="T1" fmla="*/ 1 h 1"/>
                <a:gd name="T2" fmla="*/ 1 w 1"/>
                <a:gd name="T3" fmla="*/ 0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0"/>
                    <a:pt x="1" y="0"/>
                    <a:pt x="1" y="0"/>
                  </a:cubicBezTo>
                  <a:cubicBezTo>
                    <a:pt x="1" y="0"/>
                    <a:pt x="1" y="0"/>
                    <a:pt x="1" y="0"/>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 name="Freeform 7"/>
            <p:cNvSpPr>
              <a:spLocks/>
            </p:cNvSpPr>
            <p:nvPr/>
          </p:nvSpPr>
          <p:spPr bwMode="auto">
            <a:xfrm>
              <a:off x="377825" y="13985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 name="Freeform 8"/>
            <p:cNvSpPr>
              <a:spLocks/>
            </p:cNvSpPr>
            <p:nvPr/>
          </p:nvSpPr>
          <p:spPr bwMode="auto">
            <a:xfrm>
              <a:off x="284163" y="14954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9" name="Freeform 9"/>
            <p:cNvSpPr>
              <a:spLocks/>
            </p:cNvSpPr>
            <p:nvPr/>
          </p:nvSpPr>
          <p:spPr bwMode="auto">
            <a:xfrm>
              <a:off x="163513" y="1417638"/>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 name="Freeform 10"/>
            <p:cNvSpPr>
              <a:spLocks/>
            </p:cNvSpPr>
            <p:nvPr/>
          </p:nvSpPr>
          <p:spPr bwMode="auto">
            <a:xfrm>
              <a:off x="284163" y="14954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 name="Freeform 11"/>
            <p:cNvSpPr>
              <a:spLocks/>
            </p:cNvSpPr>
            <p:nvPr/>
          </p:nvSpPr>
          <p:spPr bwMode="auto">
            <a:xfrm>
              <a:off x="163513" y="1420813"/>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 name="Freeform 12"/>
            <p:cNvSpPr>
              <a:spLocks/>
            </p:cNvSpPr>
            <p:nvPr/>
          </p:nvSpPr>
          <p:spPr bwMode="auto">
            <a:xfrm>
              <a:off x="1612900" y="1228726"/>
              <a:ext cx="3568700" cy="2343150"/>
            </a:xfrm>
            <a:custGeom>
              <a:avLst/>
              <a:gdLst>
                <a:gd name="T0" fmla="*/ 886 w 951"/>
                <a:gd name="T1" fmla="*/ 77 h 623"/>
                <a:gd name="T2" fmla="*/ 763 w 951"/>
                <a:gd name="T3" fmla="*/ 48 h 623"/>
                <a:gd name="T4" fmla="*/ 678 w 951"/>
                <a:gd name="T5" fmla="*/ 40 h 623"/>
                <a:gd name="T6" fmla="*/ 570 w 951"/>
                <a:gd name="T7" fmla="*/ 7 h 623"/>
                <a:gd name="T8" fmla="*/ 501 w 951"/>
                <a:gd name="T9" fmla="*/ 38 h 623"/>
                <a:gd name="T10" fmla="*/ 446 w 951"/>
                <a:gd name="T11" fmla="*/ 60 h 623"/>
                <a:gd name="T12" fmla="*/ 444 w 951"/>
                <a:gd name="T13" fmla="*/ 75 h 623"/>
                <a:gd name="T14" fmla="*/ 443 w 951"/>
                <a:gd name="T15" fmla="*/ 94 h 623"/>
                <a:gd name="T16" fmla="*/ 432 w 951"/>
                <a:gd name="T17" fmla="*/ 60 h 623"/>
                <a:gd name="T18" fmla="*/ 409 w 951"/>
                <a:gd name="T19" fmla="*/ 66 h 623"/>
                <a:gd name="T20" fmla="*/ 374 w 951"/>
                <a:gd name="T21" fmla="*/ 82 h 623"/>
                <a:gd name="T22" fmla="*/ 317 w 951"/>
                <a:gd name="T23" fmla="*/ 89 h 623"/>
                <a:gd name="T24" fmla="*/ 295 w 951"/>
                <a:gd name="T25" fmla="*/ 85 h 623"/>
                <a:gd name="T26" fmla="*/ 249 w 951"/>
                <a:gd name="T27" fmla="*/ 109 h 623"/>
                <a:gd name="T28" fmla="*/ 253 w 951"/>
                <a:gd name="T29" fmla="*/ 76 h 623"/>
                <a:gd name="T30" fmla="*/ 148 w 951"/>
                <a:gd name="T31" fmla="*/ 99 h 623"/>
                <a:gd name="T32" fmla="*/ 110 w 951"/>
                <a:gd name="T33" fmla="*/ 149 h 623"/>
                <a:gd name="T34" fmla="*/ 156 w 951"/>
                <a:gd name="T35" fmla="*/ 172 h 623"/>
                <a:gd name="T36" fmla="*/ 183 w 951"/>
                <a:gd name="T37" fmla="*/ 112 h 623"/>
                <a:gd name="T38" fmla="*/ 184 w 951"/>
                <a:gd name="T39" fmla="*/ 137 h 623"/>
                <a:gd name="T40" fmla="*/ 200 w 951"/>
                <a:gd name="T41" fmla="*/ 168 h 623"/>
                <a:gd name="T42" fmla="*/ 147 w 951"/>
                <a:gd name="T43" fmla="*/ 185 h 623"/>
                <a:gd name="T44" fmla="*/ 124 w 951"/>
                <a:gd name="T45" fmla="*/ 184 h 623"/>
                <a:gd name="T46" fmla="*/ 77 w 951"/>
                <a:gd name="T47" fmla="*/ 209 h 623"/>
                <a:gd name="T48" fmla="*/ 41 w 951"/>
                <a:gd name="T49" fmla="*/ 254 h 623"/>
                <a:gd name="T50" fmla="*/ 78 w 951"/>
                <a:gd name="T51" fmla="*/ 277 h 623"/>
                <a:gd name="T52" fmla="*/ 111 w 951"/>
                <a:gd name="T53" fmla="*/ 245 h 623"/>
                <a:gd name="T54" fmla="*/ 153 w 951"/>
                <a:gd name="T55" fmla="*/ 264 h 623"/>
                <a:gd name="T56" fmla="*/ 152 w 951"/>
                <a:gd name="T57" fmla="*/ 255 h 623"/>
                <a:gd name="T58" fmla="*/ 175 w 951"/>
                <a:gd name="T59" fmla="*/ 257 h 623"/>
                <a:gd name="T60" fmla="*/ 196 w 951"/>
                <a:gd name="T61" fmla="*/ 259 h 623"/>
                <a:gd name="T62" fmla="*/ 241 w 951"/>
                <a:gd name="T63" fmla="*/ 287 h 623"/>
                <a:gd name="T64" fmla="*/ 217 w 951"/>
                <a:gd name="T65" fmla="*/ 310 h 623"/>
                <a:gd name="T66" fmla="*/ 162 w 951"/>
                <a:gd name="T67" fmla="*/ 311 h 623"/>
                <a:gd name="T68" fmla="*/ 118 w 951"/>
                <a:gd name="T69" fmla="*/ 284 h 623"/>
                <a:gd name="T70" fmla="*/ 73 w 951"/>
                <a:gd name="T71" fmla="*/ 291 h 623"/>
                <a:gd name="T72" fmla="*/ 23 w 951"/>
                <a:gd name="T73" fmla="*/ 328 h 623"/>
                <a:gd name="T74" fmla="*/ 3 w 951"/>
                <a:gd name="T75" fmla="*/ 389 h 623"/>
                <a:gd name="T76" fmla="*/ 42 w 951"/>
                <a:gd name="T77" fmla="*/ 436 h 623"/>
                <a:gd name="T78" fmla="*/ 113 w 951"/>
                <a:gd name="T79" fmla="*/ 435 h 623"/>
                <a:gd name="T80" fmla="*/ 146 w 951"/>
                <a:gd name="T81" fmla="*/ 492 h 623"/>
                <a:gd name="T82" fmla="*/ 151 w 951"/>
                <a:gd name="T83" fmla="*/ 555 h 623"/>
                <a:gd name="T84" fmla="*/ 183 w 951"/>
                <a:gd name="T85" fmla="*/ 622 h 623"/>
                <a:gd name="T86" fmla="*/ 243 w 951"/>
                <a:gd name="T87" fmla="*/ 586 h 623"/>
                <a:gd name="T88" fmla="*/ 278 w 951"/>
                <a:gd name="T89" fmla="*/ 529 h 623"/>
                <a:gd name="T90" fmla="*/ 286 w 951"/>
                <a:gd name="T91" fmla="*/ 461 h 623"/>
                <a:gd name="T92" fmla="*/ 324 w 951"/>
                <a:gd name="T93" fmla="*/ 419 h 623"/>
                <a:gd name="T94" fmla="*/ 279 w 951"/>
                <a:gd name="T95" fmla="*/ 389 h 623"/>
                <a:gd name="T96" fmla="*/ 242 w 951"/>
                <a:gd name="T97" fmla="*/ 327 h 623"/>
                <a:gd name="T98" fmla="*/ 281 w 951"/>
                <a:gd name="T99" fmla="*/ 367 h 623"/>
                <a:gd name="T100" fmla="*/ 342 w 951"/>
                <a:gd name="T101" fmla="*/ 379 h 623"/>
                <a:gd name="T102" fmla="*/ 338 w 951"/>
                <a:gd name="T103" fmla="*/ 345 h 623"/>
                <a:gd name="T104" fmla="*/ 332 w 951"/>
                <a:gd name="T105" fmla="*/ 325 h 623"/>
                <a:gd name="T106" fmla="*/ 414 w 951"/>
                <a:gd name="T107" fmla="*/ 349 h 623"/>
                <a:gd name="T108" fmla="*/ 490 w 951"/>
                <a:gd name="T109" fmla="*/ 364 h 623"/>
                <a:gd name="T110" fmla="*/ 564 w 951"/>
                <a:gd name="T111" fmla="*/ 429 h 623"/>
                <a:gd name="T112" fmla="*/ 610 w 951"/>
                <a:gd name="T113" fmla="*/ 391 h 623"/>
                <a:gd name="T114" fmla="*/ 658 w 951"/>
                <a:gd name="T115" fmla="*/ 290 h 623"/>
                <a:gd name="T116" fmla="*/ 687 w 951"/>
                <a:gd name="T117" fmla="*/ 283 h 623"/>
                <a:gd name="T118" fmla="*/ 758 w 951"/>
                <a:gd name="T119" fmla="*/ 201 h 623"/>
                <a:gd name="T120" fmla="*/ 798 w 951"/>
                <a:gd name="T121" fmla="*/ 149 h 623"/>
                <a:gd name="T122" fmla="*/ 869 w 951"/>
                <a:gd name="T123" fmla="*/ 141 h 623"/>
                <a:gd name="T124" fmla="*/ 867 w 951"/>
                <a:gd name="T125" fmla="*/ 17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51" h="623">
                  <a:moveTo>
                    <a:pt x="943" y="115"/>
                  </a:moveTo>
                  <a:cubicBezTo>
                    <a:pt x="941" y="114"/>
                    <a:pt x="934" y="113"/>
                    <a:pt x="933" y="112"/>
                  </a:cubicBezTo>
                  <a:cubicBezTo>
                    <a:pt x="928" y="107"/>
                    <a:pt x="947" y="113"/>
                    <a:pt x="949" y="108"/>
                  </a:cubicBezTo>
                  <a:cubicBezTo>
                    <a:pt x="951" y="105"/>
                    <a:pt x="947" y="94"/>
                    <a:pt x="947" y="91"/>
                  </a:cubicBezTo>
                  <a:cubicBezTo>
                    <a:pt x="946" y="85"/>
                    <a:pt x="945" y="78"/>
                    <a:pt x="938" y="75"/>
                  </a:cubicBezTo>
                  <a:cubicBezTo>
                    <a:pt x="933" y="73"/>
                    <a:pt x="927" y="74"/>
                    <a:pt x="921" y="73"/>
                  </a:cubicBezTo>
                  <a:cubicBezTo>
                    <a:pt x="912" y="72"/>
                    <a:pt x="906" y="64"/>
                    <a:pt x="905" y="78"/>
                  </a:cubicBezTo>
                  <a:cubicBezTo>
                    <a:pt x="900" y="79"/>
                    <a:pt x="898" y="77"/>
                    <a:pt x="893" y="76"/>
                  </a:cubicBezTo>
                  <a:cubicBezTo>
                    <a:pt x="890" y="75"/>
                    <a:pt x="889" y="76"/>
                    <a:pt x="886" y="77"/>
                  </a:cubicBezTo>
                  <a:cubicBezTo>
                    <a:pt x="881" y="77"/>
                    <a:pt x="877" y="76"/>
                    <a:pt x="872" y="77"/>
                  </a:cubicBezTo>
                  <a:cubicBezTo>
                    <a:pt x="867" y="77"/>
                    <a:pt x="863" y="80"/>
                    <a:pt x="858" y="77"/>
                  </a:cubicBezTo>
                  <a:cubicBezTo>
                    <a:pt x="855" y="75"/>
                    <a:pt x="852" y="71"/>
                    <a:pt x="849" y="68"/>
                  </a:cubicBezTo>
                  <a:cubicBezTo>
                    <a:pt x="845" y="63"/>
                    <a:pt x="844" y="63"/>
                    <a:pt x="836" y="63"/>
                  </a:cubicBezTo>
                  <a:cubicBezTo>
                    <a:pt x="831" y="63"/>
                    <a:pt x="827" y="65"/>
                    <a:pt x="822" y="65"/>
                  </a:cubicBezTo>
                  <a:cubicBezTo>
                    <a:pt x="810" y="66"/>
                    <a:pt x="811" y="55"/>
                    <a:pt x="803" y="50"/>
                  </a:cubicBezTo>
                  <a:cubicBezTo>
                    <a:pt x="800" y="49"/>
                    <a:pt x="790" y="49"/>
                    <a:pt x="787" y="50"/>
                  </a:cubicBezTo>
                  <a:cubicBezTo>
                    <a:pt x="783" y="51"/>
                    <a:pt x="781" y="55"/>
                    <a:pt x="777" y="54"/>
                  </a:cubicBezTo>
                  <a:cubicBezTo>
                    <a:pt x="769" y="53"/>
                    <a:pt x="774" y="44"/>
                    <a:pt x="763" y="48"/>
                  </a:cubicBezTo>
                  <a:cubicBezTo>
                    <a:pt x="760" y="48"/>
                    <a:pt x="756" y="50"/>
                    <a:pt x="754" y="53"/>
                  </a:cubicBezTo>
                  <a:cubicBezTo>
                    <a:pt x="752" y="56"/>
                    <a:pt x="754" y="58"/>
                    <a:pt x="750" y="60"/>
                  </a:cubicBezTo>
                  <a:cubicBezTo>
                    <a:pt x="746" y="62"/>
                    <a:pt x="745" y="59"/>
                    <a:pt x="741" y="58"/>
                  </a:cubicBezTo>
                  <a:cubicBezTo>
                    <a:pt x="739" y="57"/>
                    <a:pt x="736" y="58"/>
                    <a:pt x="733" y="58"/>
                  </a:cubicBezTo>
                  <a:cubicBezTo>
                    <a:pt x="729" y="57"/>
                    <a:pt x="723" y="54"/>
                    <a:pt x="719" y="56"/>
                  </a:cubicBezTo>
                  <a:cubicBezTo>
                    <a:pt x="714" y="59"/>
                    <a:pt x="717" y="61"/>
                    <a:pt x="711" y="60"/>
                  </a:cubicBezTo>
                  <a:cubicBezTo>
                    <a:pt x="708" y="59"/>
                    <a:pt x="702" y="56"/>
                    <a:pt x="700" y="53"/>
                  </a:cubicBezTo>
                  <a:cubicBezTo>
                    <a:pt x="698" y="50"/>
                    <a:pt x="701" y="46"/>
                    <a:pt x="699" y="43"/>
                  </a:cubicBezTo>
                  <a:cubicBezTo>
                    <a:pt x="697" y="38"/>
                    <a:pt x="682" y="38"/>
                    <a:pt x="678" y="40"/>
                  </a:cubicBezTo>
                  <a:cubicBezTo>
                    <a:pt x="675" y="41"/>
                    <a:pt x="674" y="44"/>
                    <a:pt x="671" y="45"/>
                  </a:cubicBezTo>
                  <a:cubicBezTo>
                    <a:pt x="668" y="46"/>
                    <a:pt x="665" y="44"/>
                    <a:pt x="663" y="44"/>
                  </a:cubicBezTo>
                  <a:cubicBezTo>
                    <a:pt x="656" y="43"/>
                    <a:pt x="650" y="39"/>
                    <a:pt x="643" y="39"/>
                  </a:cubicBezTo>
                  <a:cubicBezTo>
                    <a:pt x="637" y="38"/>
                    <a:pt x="629" y="42"/>
                    <a:pt x="626" y="35"/>
                  </a:cubicBezTo>
                  <a:cubicBezTo>
                    <a:pt x="624" y="29"/>
                    <a:pt x="629" y="21"/>
                    <a:pt x="625" y="16"/>
                  </a:cubicBezTo>
                  <a:cubicBezTo>
                    <a:pt x="621" y="9"/>
                    <a:pt x="611" y="15"/>
                    <a:pt x="605" y="15"/>
                  </a:cubicBezTo>
                  <a:cubicBezTo>
                    <a:pt x="600" y="14"/>
                    <a:pt x="596" y="13"/>
                    <a:pt x="593" y="9"/>
                  </a:cubicBezTo>
                  <a:cubicBezTo>
                    <a:pt x="589" y="4"/>
                    <a:pt x="586" y="0"/>
                    <a:pt x="578" y="2"/>
                  </a:cubicBezTo>
                  <a:cubicBezTo>
                    <a:pt x="575" y="3"/>
                    <a:pt x="571" y="5"/>
                    <a:pt x="570" y="7"/>
                  </a:cubicBezTo>
                  <a:cubicBezTo>
                    <a:pt x="569" y="8"/>
                    <a:pt x="570" y="11"/>
                    <a:pt x="570" y="11"/>
                  </a:cubicBezTo>
                  <a:cubicBezTo>
                    <a:pt x="568" y="13"/>
                    <a:pt x="567" y="12"/>
                    <a:pt x="566" y="13"/>
                  </a:cubicBezTo>
                  <a:cubicBezTo>
                    <a:pt x="561" y="17"/>
                    <a:pt x="558" y="20"/>
                    <a:pt x="550" y="19"/>
                  </a:cubicBezTo>
                  <a:cubicBezTo>
                    <a:pt x="545" y="18"/>
                    <a:pt x="544" y="15"/>
                    <a:pt x="539" y="16"/>
                  </a:cubicBezTo>
                  <a:cubicBezTo>
                    <a:pt x="537" y="16"/>
                    <a:pt x="535" y="17"/>
                    <a:pt x="533" y="18"/>
                  </a:cubicBezTo>
                  <a:cubicBezTo>
                    <a:pt x="531" y="19"/>
                    <a:pt x="529" y="19"/>
                    <a:pt x="526" y="20"/>
                  </a:cubicBezTo>
                  <a:cubicBezTo>
                    <a:pt x="521" y="21"/>
                    <a:pt x="518" y="23"/>
                    <a:pt x="512" y="24"/>
                  </a:cubicBezTo>
                  <a:cubicBezTo>
                    <a:pt x="506" y="25"/>
                    <a:pt x="503" y="27"/>
                    <a:pt x="501" y="32"/>
                  </a:cubicBezTo>
                  <a:cubicBezTo>
                    <a:pt x="501" y="35"/>
                    <a:pt x="503" y="36"/>
                    <a:pt x="501" y="38"/>
                  </a:cubicBezTo>
                  <a:cubicBezTo>
                    <a:pt x="498" y="40"/>
                    <a:pt x="495" y="37"/>
                    <a:pt x="493" y="37"/>
                  </a:cubicBezTo>
                  <a:cubicBezTo>
                    <a:pt x="487" y="36"/>
                    <a:pt x="484" y="38"/>
                    <a:pt x="479" y="40"/>
                  </a:cubicBezTo>
                  <a:cubicBezTo>
                    <a:pt x="476" y="41"/>
                    <a:pt x="469" y="42"/>
                    <a:pt x="472" y="47"/>
                  </a:cubicBezTo>
                  <a:cubicBezTo>
                    <a:pt x="474" y="52"/>
                    <a:pt x="481" y="49"/>
                    <a:pt x="480" y="57"/>
                  </a:cubicBezTo>
                  <a:cubicBezTo>
                    <a:pt x="472" y="58"/>
                    <a:pt x="468" y="54"/>
                    <a:pt x="462" y="53"/>
                  </a:cubicBezTo>
                  <a:cubicBezTo>
                    <a:pt x="461" y="53"/>
                    <a:pt x="455" y="54"/>
                    <a:pt x="454" y="55"/>
                  </a:cubicBezTo>
                  <a:cubicBezTo>
                    <a:pt x="451" y="57"/>
                    <a:pt x="452" y="58"/>
                    <a:pt x="451" y="62"/>
                  </a:cubicBezTo>
                  <a:cubicBezTo>
                    <a:pt x="451" y="62"/>
                    <a:pt x="451" y="62"/>
                    <a:pt x="451" y="62"/>
                  </a:cubicBezTo>
                  <a:cubicBezTo>
                    <a:pt x="449" y="63"/>
                    <a:pt x="447" y="62"/>
                    <a:pt x="446" y="60"/>
                  </a:cubicBezTo>
                  <a:cubicBezTo>
                    <a:pt x="446" y="59"/>
                    <a:pt x="445" y="57"/>
                    <a:pt x="445" y="56"/>
                  </a:cubicBezTo>
                  <a:cubicBezTo>
                    <a:pt x="445" y="54"/>
                    <a:pt x="446" y="53"/>
                    <a:pt x="447" y="51"/>
                  </a:cubicBezTo>
                  <a:cubicBezTo>
                    <a:pt x="447" y="50"/>
                    <a:pt x="446" y="49"/>
                    <a:pt x="446" y="48"/>
                  </a:cubicBezTo>
                  <a:cubicBezTo>
                    <a:pt x="443" y="43"/>
                    <a:pt x="443" y="53"/>
                    <a:pt x="442" y="54"/>
                  </a:cubicBezTo>
                  <a:cubicBezTo>
                    <a:pt x="440" y="56"/>
                    <a:pt x="438" y="54"/>
                    <a:pt x="438" y="56"/>
                  </a:cubicBezTo>
                  <a:cubicBezTo>
                    <a:pt x="437" y="59"/>
                    <a:pt x="439" y="61"/>
                    <a:pt x="439" y="64"/>
                  </a:cubicBezTo>
                  <a:cubicBezTo>
                    <a:pt x="439" y="65"/>
                    <a:pt x="439" y="66"/>
                    <a:pt x="439" y="67"/>
                  </a:cubicBezTo>
                  <a:cubicBezTo>
                    <a:pt x="438" y="69"/>
                    <a:pt x="440" y="70"/>
                    <a:pt x="441" y="71"/>
                  </a:cubicBezTo>
                  <a:cubicBezTo>
                    <a:pt x="442" y="73"/>
                    <a:pt x="443" y="74"/>
                    <a:pt x="444" y="75"/>
                  </a:cubicBezTo>
                  <a:cubicBezTo>
                    <a:pt x="448" y="77"/>
                    <a:pt x="452" y="75"/>
                    <a:pt x="455" y="76"/>
                  </a:cubicBezTo>
                  <a:cubicBezTo>
                    <a:pt x="457" y="78"/>
                    <a:pt x="460" y="81"/>
                    <a:pt x="460" y="83"/>
                  </a:cubicBezTo>
                  <a:cubicBezTo>
                    <a:pt x="461" y="84"/>
                    <a:pt x="461" y="86"/>
                    <a:pt x="461" y="87"/>
                  </a:cubicBezTo>
                  <a:cubicBezTo>
                    <a:pt x="460" y="88"/>
                    <a:pt x="458" y="88"/>
                    <a:pt x="457" y="88"/>
                  </a:cubicBezTo>
                  <a:cubicBezTo>
                    <a:pt x="455" y="87"/>
                    <a:pt x="456" y="87"/>
                    <a:pt x="455" y="85"/>
                  </a:cubicBezTo>
                  <a:cubicBezTo>
                    <a:pt x="455" y="84"/>
                    <a:pt x="454" y="82"/>
                    <a:pt x="453" y="82"/>
                  </a:cubicBezTo>
                  <a:cubicBezTo>
                    <a:pt x="450" y="80"/>
                    <a:pt x="442" y="79"/>
                    <a:pt x="440" y="83"/>
                  </a:cubicBezTo>
                  <a:cubicBezTo>
                    <a:pt x="439" y="85"/>
                    <a:pt x="441" y="86"/>
                    <a:pt x="441" y="88"/>
                  </a:cubicBezTo>
                  <a:cubicBezTo>
                    <a:pt x="442" y="90"/>
                    <a:pt x="443" y="92"/>
                    <a:pt x="443" y="94"/>
                  </a:cubicBezTo>
                  <a:cubicBezTo>
                    <a:pt x="441" y="99"/>
                    <a:pt x="432" y="99"/>
                    <a:pt x="428" y="99"/>
                  </a:cubicBezTo>
                  <a:cubicBezTo>
                    <a:pt x="426" y="99"/>
                    <a:pt x="423" y="99"/>
                    <a:pt x="421" y="99"/>
                  </a:cubicBezTo>
                  <a:cubicBezTo>
                    <a:pt x="420" y="95"/>
                    <a:pt x="425" y="94"/>
                    <a:pt x="427" y="93"/>
                  </a:cubicBezTo>
                  <a:cubicBezTo>
                    <a:pt x="430" y="92"/>
                    <a:pt x="432" y="89"/>
                    <a:pt x="432" y="86"/>
                  </a:cubicBezTo>
                  <a:cubicBezTo>
                    <a:pt x="433" y="84"/>
                    <a:pt x="434" y="81"/>
                    <a:pt x="432" y="79"/>
                  </a:cubicBezTo>
                  <a:cubicBezTo>
                    <a:pt x="432" y="78"/>
                    <a:pt x="431" y="77"/>
                    <a:pt x="431" y="76"/>
                  </a:cubicBezTo>
                  <a:cubicBezTo>
                    <a:pt x="430" y="75"/>
                    <a:pt x="431" y="74"/>
                    <a:pt x="431" y="72"/>
                  </a:cubicBezTo>
                  <a:cubicBezTo>
                    <a:pt x="431" y="70"/>
                    <a:pt x="430" y="68"/>
                    <a:pt x="431" y="66"/>
                  </a:cubicBezTo>
                  <a:cubicBezTo>
                    <a:pt x="431" y="64"/>
                    <a:pt x="433" y="62"/>
                    <a:pt x="432" y="60"/>
                  </a:cubicBezTo>
                  <a:cubicBezTo>
                    <a:pt x="431" y="59"/>
                    <a:pt x="430" y="60"/>
                    <a:pt x="430" y="59"/>
                  </a:cubicBezTo>
                  <a:cubicBezTo>
                    <a:pt x="428" y="56"/>
                    <a:pt x="436" y="51"/>
                    <a:pt x="431" y="49"/>
                  </a:cubicBezTo>
                  <a:cubicBezTo>
                    <a:pt x="431" y="48"/>
                    <a:pt x="429" y="49"/>
                    <a:pt x="429" y="48"/>
                  </a:cubicBezTo>
                  <a:cubicBezTo>
                    <a:pt x="428" y="48"/>
                    <a:pt x="427" y="48"/>
                    <a:pt x="426" y="47"/>
                  </a:cubicBezTo>
                  <a:cubicBezTo>
                    <a:pt x="424" y="47"/>
                    <a:pt x="422" y="47"/>
                    <a:pt x="421" y="48"/>
                  </a:cubicBezTo>
                  <a:cubicBezTo>
                    <a:pt x="418" y="49"/>
                    <a:pt x="417" y="50"/>
                    <a:pt x="416" y="53"/>
                  </a:cubicBezTo>
                  <a:cubicBezTo>
                    <a:pt x="416" y="55"/>
                    <a:pt x="415" y="56"/>
                    <a:pt x="414" y="57"/>
                  </a:cubicBezTo>
                  <a:cubicBezTo>
                    <a:pt x="413" y="57"/>
                    <a:pt x="412" y="58"/>
                    <a:pt x="411" y="58"/>
                  </a:cubicBezTo>
                  <a:cubicBezTo>
                    <a:pt x="409" y="60"/>
                    <a:pt x="409" y="63"/>
                    <a:pt x="409" y="66"/>
                  </a:cubicBezTo>
                  <a:cubicBezTo>
                    <a:pt x="409" y="70"/>
                    <a:pt x="412" y="71"/>
                    <a:pt x="415" y="74"/>
                  </a:cubicBezTo>
                  <a:cubicBezTo>
                    <a:pt x="416" y="76"/>
                    <a:pt x="416" y="78"/>
                    <a:pt x="415" y="80"/>
                  </a:cubicBezTo>
                  <a:cubicBezTo>
                    <a:pt x="415" y="82"/>
                    <a:pt x="415" y="81"/>
                    <a:pt x="415" y="83"/>
                  </a:cubicBezTo>
                  <a:cubicBezTo>
                    <a:pt x="416" y="88"/>
                    <a:pt x="408" y="82"/>
                    <a:pt x="406" y="81"/>
                  </a:cubicBezTo>
                  <a:cubicBezTo>
                    <a:pt x="402" y="80"/>
                    <a:pt x="397" y="80"/>
                    <a:pt x="393" y="77"/>
                  </a:cubicBezTo>
                  <a:cubicBezTo>
                    <a:pt x="392" y="76"/>
                    <a:pt x="391" y="72"/>
                    <a:pt x="390" y="71"/>
                  </a:cubicBezTo>
                  <a:cubicBezTo>
                    <a:pt x="388" y="70"/>
                    <a:pt x="383" y="71"/>
                    <a:pt x="381" y="71"/>
                  </a:cubicBezTo>
                  <a:cubicBezTo>
                    <a:pt x="378" y="70"/>
                    <a:pt x="374" y="70"/>
                    <a:pt x="373" y="74"/>
                  </a:cubicBezTo>
                  <a:cubicBezTo>
                    <a:pt x="373" y="78"/>
                    <a:pt x="381" y="80"/>
                    <a:pt x="374" y="82"/>
                  </a:cubicBezTo>
                  <a:cubicBezTo>
                    <a:pt x="370" y="83"/>
                    <a:pt x="369" y="80"/>
                    <a:pt x="366" y="79"/>
                  </a:cubicBezTo>
                  <a:cubicBezTo>
                    <a:pt x="363" y="79"/>
                    <a:pt x="361" y="83"/>
                    <a:pt x="358" y="84"/>
                  </a:cubicBezTo>
                  <a:cubicBezTo>
                    <a:pt x="356" y="84"/>
                    <a:pt x="354" y="84"/>
                    <a:pt x="352" y="84"/>
                  </a:cubicBezTo>
                  <a:cubicBezTo>
                    <a:pt x="349" y="84"/>
                    <a:pt x="343" y="87"/>
                    <a:pt x="340" y="85"/>
                  </a:cubicBezTo>
                  <a:cubicBezTo>
                    <a:pt x="337" y="84"/>
                    <a:pt x="340" y="84"/>
                    <a:pt x="340" y="82"/>
                  </a:cubicBezTo>
                  <a:cubicBezTo>
                    <a:pt x="338" y="81"/>
                    <a:pt x="337" y="81"/>
                    <a:pt x="335" y="80"/>
                  </a:cubicBezTo>
                  <a:cubicBezTo>
                    <a:pt x="333" y="80"/>
                    <a:pt x="330" y="82"/>
                    <a:pt x="327" y="83"/>
                  </a:cubicBezTo>
                  <a:cubicBezTo>
                    <a:pt x="325" y="84"/>
                    <a:pt x="324" y="85"/>
                    <a:pt x="322" y="86"/>
                  </a:cubicBezTo>
                  <a:cubicBezTo>
                    <a:pt x="320" y="87"/>
                    <a:pt x="319" y="87"/>
                    <a:pt x="317" y="89"/>
                  </a:cubicBezTo>
                  <a:cubicBezTo>
                    <a:pt x="316" y="91"/>
                    <a:pt x="316" y="94"/>
                    <a:pt x="313" y="96"/>
                  </a:cubicBezTo>
                  <a:cubicBezTo>
                    <a:pt x="311" y="97"/>
                    <a:pt x="307" y="96"/>
                    <a:pt x="305" y="96"/>
                  </a:cubicBezTo>
                  <a:cubicBezTo>
                    <a:pt x="303" y="95"/>
                    <a:pt x="302" y="95"/>
                    <a:pt x="301" y="93"/>
                  </a:cubicBezTo>
                  <a:cubicBezTo>
                    <a:pt x="301" y="90"/>
                    <a:pt x="303" y="91"/>
                    <a:pt x="304" y="90"/>
                  </a:cubicBezTo>
                  <a:cubicBezTo>
                    <a:pt x="306" y="89"/>
                    <a:pt x="306" y="90"/>
                    <a:pt x="306" y="87"/>
                  </a:cubicBezTo>
                  <a:cubicBezTo>
                    <a:pt x="306" y="86"/>
                    <a:pt x="305" y="86"/>
                    <a:pt x="305" y="85"/>
                  </a:cubicBezTo>
                  <a:cubicBezTo>
                    <a:pt x="305" y="84"/>
                    <a:pt x="305" y="83"/>
                    <a:pt x="304" y="82"/>
                  </a:cubicBezTo>
                  <a:cubicBezTo>
                    <a:pt x="303" y="80"/>
                    <a:pt x="299" y="80"/>
                    <a:pt x="298" y="80"/>
                  </a:cubicBezTo>
                  <a:cubicBezTo>
                    <a:pt x="295" y="81"/>
                    <a:pt x="295" y="82"/>
                    <a:pt x="295" y="85"/>
                  </a:cubicBezTo>
                  <a:cubicBezTo>
                    <a:pt x="295" y="88"/>
                    <a:pt x="301" y="97"/>
                    <a:pt x="294" y="98"/>
                  </a:cubicBezTo>
                  <a:cubicBezTo>
                    <a:pt x="292" y="98"/>
                    <a:pt x="291" y="96"/>
                    <a:pt x="289" y="96"/>
                  </a:cubicBezTo>
                  <a:cubicBezTo>
                    <a:pt x="287" y="97"/>
                    <a:pt x="285" y="100"/>
                    <a:pt x="283" y="101"/>
                  </a:cubicBezTo>
                  <a:cubicBezTo>
                    <a:pt x="281" y="102"/>
                    <a:pt x="280" y="101"/>
                    <a:pt x="279" y="104"/>
                  </a:cubicBezTo>
                  <a:cubicBezTo>
                    <a:pt x="277" y="106"/>
                    <a:pt x="278" y="109"/>
                    <a:pt x="276" y="111"/>
                  </a:cubicBezTo>
                  <a:cubicBezTo>
                    <a:pt x="271" y="115"/>
                    <a:pt x="268" y="107"/>
                    <a:pt x="264" y="109"/>
                  </a:cubicBezTo>
                  <a:cubicBezTo>
                    <a:pt x="261" y="110"/>
                    <a:pt x="265" y="117"/>
                    <a:pt x="259" y="114"/>
                  </a:cubicBezTo>
                  <a:cubicBezTo>
                    <a:pt x="257" y="114"/>
                    <a:pt x="257" y="113"/>
                    <a:pt x="255" y="112"/>
                  </a:cubicBezTo>
                  <a:cubicBezTo>
                    <a:pt x="251" y="111"/>
                    <a:pt x="250" y="113"/>
                    <a:pt x="249" y="109"/>
                  </a:cubicBezTo>
                  <a:cubicBezTo>
                    <a:pt x="248" y="107"/>
                    <a:pt x="250" y="103"/>
                    <a:pt x="248" y="101"/>
                  </a:cubicBezTo>
                  <a:cubicBezTo>
                    <a:pt x="245" y="98"/>
                    <a:pt x="237" y="99"/>
                    <a:pt x="237" y="93"/>
                  </a:cubicBezTo>
                  <a:cubicBezTo>
                    <a:pt x="242" y="91"/>
                    <a:pt x="244" y="96"/>
                    <a:pt x="248" y="97"/>
                  </a:cubicBezTo>
                  <a:cubicBezTo>
                    <a:pt x="251" y="99"/>
                    <a:pt x="255" y="98"/>
                    <a:pt x="258" y="98"/>
                  </a:cubicBezTo>
                  <a:cubicBezTo>
                    <a:pt x="263" y="100"/>
                    <a:pt x="269" y="99"/>
                    <a:pt x="275" y="98"/>
                  </a:cubicBezTo>
                  <a:cubicBezTo>
                    <a:pt x="277" y="97"/>
                    <a:pt x="281" y="96"/>
                    <a:pt x="282" y="93"/>
                  </a:cubicBezTo>
                  <a:cubicBezTo>
                    <a:pt x="282" y="89"/>
                    <a:pt x="276" y="88"/>
                    <a:pt x="274" y="87"/>
                  </a:cubicBezTo>
                  <a:cubicBezTo>
                    <a:pt x="269" y="85"/>
                    <a:pt x="263" y="87"/>
                    <a:pt x="261" y="82"/>
                  </a:cubicBezTo>
                  <a:cubicBezTo>
                    <a:pt x="259" y="78"/>
                    <a:pt x="258" y="77"/>
                    <a:pt x="253" y="76"/>
                  </a:cubicBezTo>
                  <a:cubicBezTo>
                    <a:pt x="244" y="74"/>
                    <a:pt x="235" y="78"/>
                    <a:pt x="229" y="69"/>
                  </a:cubicBezTo>
                  <a:cubicBezTo>
                    <a:pt x="226" y="64"/>
                    <a:pt x="218" y="63"/>
                    <a:pt x="213" y="64"/>
                  </a:cubicBezTo>
                  <a:cubicBezTo>
                    <a:pt x="210" y="64"/>
                    <a:pt x="207" y="65"/>
                    <a:pt x="205" y="66"/>
                  </a:cubicBezTo>
                  <a:cubicBezTo>
                    <a:pt x="203" y="66"/>
                    <a:pt x="201" y="68"/>
                    <a:pt x="199" y="69"/>
                  </a:cubicBezTo>
                  <a:cubicBezTo>
                    <a:pt x="197" y="69"/>
                    <a:pt x="196" y="68"/>
                    <a:pt x="194" y="68"/>
                  </a:cubicBezTo>
                  <a:cubicBezTo>
                    <a:pt x="189" y="68"/>
                    <a:pt x="188" y="71"/>
                    <a:pt x="185" y="73"/>
                  </a:cubicBezTo>
                  <a:cubicBezTo>
                    <a:pt x="182" y="76"/>
                    <a:pt x="179" y="76"/>
                    <a:pt x="176" y="77"/>
                  </a:cubicBezTo>
                  <a:cubicBezTo>
                    <a:pt x="169" y="79"/>
                    <a:pt x="169" y="87"/>
                    <a:pt x="163" y="90"/>
                  </a:cubicBezTo>
                  <a:cubicBezTo>
                    <a:pt x="157" y="93"/>
                    <a:pt x="153" y="98"/>
                    <a:pt x="148" y="99"/>
                  </a:cubicBezTo>
                  <a:cubicBezTo>
                    <a:pt x="144" y="100"/>
                    <a:pt x="139" y="103"/>
                    <a:pt x="137" y="107"/>
                  </a:cubicBezTo>
                  <a:cubicBezTo>
                    <a:pt x="137" y="109"/>
                    <a:pt x="137" y="111"/>
                    <a:pt x="136" y="112"/>
                  </a:cubicBezTo>
                  <a:cubicBezTo>
                    <a:pt x="135" y="115"/>
                    <a:pt x="131" y="115"/>
                    <a:pt x="129" y="117"/>
                  </a:cubicBezTo>
                  <a:cubicBezTo>
                    <a:pt x="129" y="118"/>
                    <a:pt x="129" y="120"/>
                    <a:pt x="128" y="121"/>
                  </a:cubicBezTo>
                  <a:cubicBezTo>
                    <a:pt x="127" y="123"/>
                    <a:pt x="123" y="122"/>
                    <a:pt x="121" y="124"/>
                  </a:cubicBezTo>
                  <a:cubicBezTo>
                    <a:pt x="118" y="125"/>
                    <a:pt x="116" y="128"/>
                    <a:pt x="113" y="129"/>
                  </a:cubicBezTo>
                  <a:cubicBezTo>
                    <a:pt x="109" y="131"/>
                    <a:pt x="107" y="133"/>
                    <a:pt x="107" y="137"/>
                  </a:cubicBezTo>
                  <a:cubicBezTo>
                    <a:pt x="107" y="139"/>
                    <a:pt x="108" y="142"/>
                    <a:pt x="108" y="144"/>
                  </a:cubicBezTo>
                  <a:cubicBezTo>
                    <a:pt x="108" y="148"/>
                    <a:pt x="108" y="147"/>
                    <a:pt x="110" y="149"/>
                  </a:cubicBezTo>
                  <a:cubicBezTo>
                    <a:pt x="112" y="150"/>
                    <a:pt x="112" y="152"/>
                    <a:pt x="113" y="154"/>
                  </a:cubicBezTo>
                  <a:cubicBezTo>
                    <a:pt x="115" y="157"/>
                    <a:pt x="118" y="159"/>
                    <a:pt x="121" y="158"/>
                  </a:cubicBezTo>
                  <a:cubicBezTo>
                    <a:pt x="127" y="157"/>
                    <a:pt x="127" y="151"/>
                    <a:pt x="132" y="148"/>
                  </a:cubicBezTo>
                  <a:cubicBezTo>
                    <a:pt x="136" y="146"/>
                    <a:pt x="137" y="150"/>
                    <a:pt x="137" y="153"/>
                  </a:cubicBezTo>
                  <a:cubicBezTo>
                    <a:pt x="138" y="154"/>
                    <a:pt x="138" y="157"/>
                    <a:pt x="138" y="157"/>
                  </a:cubicBezTo>
                  <a:cubicBezTo>
                    <a:pt x="140" y="159"/>
                    <a:pt x="143" y="159"/>
                    <a:pt x="144" y="162"/>
                  </a:cubicBezTo>
                  <a:cubicBezTo>
                    <a:pt x="145" y="165"/>
                    <a:pt x="143" y="170"/>
                    <a:pt x="145" y="173"/>
                  </a:cubicBezTo>
                  <a:cubicBezTo>
                    <a:pt x="146" y="173"/>
                    <a:pt x="150" y="175"/>
                    <a:pt x="151" y="175"/>
                  </a:cubicBezTo>
                  <a:cubicBezTo>
                    <a:pt x="153" y="175"/>
                    <a:pt x="155" y="174"/>
                    <a:pt x="156" y="172"/>
                  </a:cubicBezTo>
                  <a:cubicBezTo>
                    <a:pt x="158" y="171"/>
                    <a:pt x="160" y="170"/>
                    <a:pt x="161" y="168"/>
                  </a:cubicBezTo>
                  <a:cubicBezTo>
                    <a:pt x="161" y="166"/>
                    <a:pt x="160" y="166"/>
                    <a:pt x="160" y="164"/>
                  </a:cubicBezTo>
                  <a:cubicBezTo>
                    <a:pt x="159" y="160"/>
                    <a:pt x="164" y="158"/>
                    <a:pt x="166" y="155"/>
                  </a:cubicBezTo>
                  <a:cubicBezTo>
                    <a:pt x="168" y="152"/>
                    <a:pt x="170" y="146"/>
                    <a:pt x="170" y="143"/>
                  </a:cubicBezTo>
                  <a:cubicBezTo>
                    <a:pt x="169" y="140"/>
                    <a:pt x="165" y="141"/>
                    <a:pt x="165" y="137"/>
                  </a:cubicBezTo>
                  <a:cubicBezTo>
                    <a:pt x="164" y="132"/>
                    <a:pt x="167" y="128"/>
                    <a:pt x="171" y="126"/>
                  </a:cubicBezTo>
                  <a:cubicBezTo>
                    <a:pt x="173" y="125"/>
                    <a:pt x="176" y="124"/>
                    <a:pt x="177" y="122"/>
                  </a:cubicBezTo>
                  <a:cubicBezTo>
                    <a:pt x="178" y="120"/>
                    <a:pt x="176" y="117"/>
                    <a:pt x="177" y="116"/>
                  </a:cubicBezTo>
                  <a:cubicBezTo>
                    <a:pt x="179" y="114"/>
                    <a:pt x="182" y="113"/>
                    <a:pt x="183" y="112"/>
                  </a:cubicBezTo>
                  <a:cubicBezTo>
                    <a:pt x="186" y="110"/>
                    <a:pt x="186" y="108"/>
                    <a:pt x="187" y="105"/>
                  </a:cubicBezTo>
                  <a:cubicBezTo>
                    <a:pt x="189" y="103"/>
                    <a:pt x="191" y="102"/>
                    <a:pt x="194" y="102"/>
                  </a:cubicBezTo>
                  <a:cubicBezTo>
                    <a:pt x="195" y="102"/>
                    <a:pt x="196" y="102"/>
                    <a:pt x="197" y="103"/>
                  </a:cubicBezTo>
                  <a:cubicBezTo>
                    <a:pt x="198" y="103"/>
                    <a:pt x="199" y="105"/>
                    <a:pt x="200" y="105"/>
                  </a:cubicBezTo>
                  <a:cubicBezTo>
                    <a:pt x="201" y="106"/>
                    <a:pt x="202" y="105"/>
                    <a:pt x="203" y="106"/>
                  </a:cubicBezTo>
                  <a:cubicBezTo>
                    <a:pt x="210" y="111"/>
                    <a:pt x="197" y="116"/>
                    <a:pt x="195" y="118"/>
                  </a:cubicBezTo>
                  <a:cubicBezTo>
                    <a:pt x="192" y="120"/>
                    <a:pt x="188" y="122"/>
                    <a:pt x="187" y="125"/>
                  </a:cubicBezTo>
                  <a:cubicBezTo>
                    <a:pt x="186" y="127"/>
                    <a:pt x="188" y="129"/>
                    <a:pt x="187" y="130"/>
                  </a:cubicBezTo>
                  <a:cubicBezTo>
                    <a:pt x="186" y="133"/>
                    <a:pt x="183" y="134"/>
                    <a:pt x="184" y="137"/>
                  </a:cubicBezTo>
                  <a:cubicBezTo>
                    <a:pt x="185" y="139"/>
                    <a:pt x="187" y="140"/>
                    <a:pt x="187" y="142"/>
                  </a:cubicBezTo>
                  <a:cubicBezTo>
                    <a:pt x="193" y="144"/>
                    <a:pt x="195" y="145"/>
                    <a:pt x="201" y="142"/>
                  </a:cubicBezTo>
                  <a:cubicBezTo>
                    <a:pt x="205" y="140"/>
                    <a:pt x="206" y="142"/>
                    <a:pt x="210" y="142"/>
                  </a:cubicBezTo>
                  <a:cubicBezTo>
                    <a:pt x="214" y="142"/>
                    <a:pt x="228" y="141"/>
                    <a:pt x="224" y="147"/>
                  </a:cubicBezTo>
                  <a:cubicBezTo>
                    <a:pt x="223" y="151"/>
                    <a:pt x="216" y="152"/>
                    <a:pt x="212" y="150"/>
                  </a:cubicBezTo>
                  <a:cubicBezTo>
                    <a:pt x="210" y="149"/>
                    <a:pt x="210" y="148"/>
                    <a:pt x="207" y="148"/>
                  </a:cubicBezTo>
                  <a:cubicBezTo>
                    <a:pt x="205" y="148"/>
                    <a:pt x="203" y="148"/>
                    <a:pt x="201" y="148"/>
                  </a:cubicBezTo>
                  <a:cubicBezTo>
                    <a:pt x="195" y="149"/>
                    <a:pt x="196" y="153"/>
                    <a:pt x="200" y="156"/>
                  </a:cubicBezTo>
                  <a:cubicBezTo>
                    <a:pt x="204" y="159"/>
                    <a:pt x="204" y="165"/>
                    <a:pt x="200" y="168"/>
                  </a:cubicBezTo>
                  <a:cubicBezTo>
                    <a:pt x="199" y="169"/>
                    <a:pt x="196" y="169"/>
                    <a:pt x="195" y="168"/>
                  </a:cubicBezTo>
                  <a:cubicBezTo>
                    <a:pt x="192" y="167"/>
                    <a:pt x="194" y="164"/>
                    <a:pt x="193" y="162"/>
                  </a:cubicBezTo>
                  <a:cubicBezTo>
                    <a:pt x="190" y="158"/>
                    <a:pt x="186" y="162"/>
                    <a:pt x="185" y="165"/>
                  </a:cubicBezTo>
                  <a:cubicBezTo>
                    <a:pt x="185" y="168"/>
                    <a:pt x="187" y="171"/>
                    <a:pt x="185" y="174"/>
                  </a:cubicBezTo>
                  <a:cubicBezTo>
                    <a:pt x="183" y="177"/>
                    <a:pt x="179" y="178"/>
                    <a:pt x="176" y="179"/>
                  </a:cubicBezTo>
                  <a:cubicBezTo>
                    <a:pt x="173" y="181"/>
                    <a:pt x="170" y="182"/>
                    <a:pt x="166" y="181"/>
                  </a:cubicBezTo>
                  <a:cubicBezTo>
                    <a:pt x="164" y="181"/>
                    <a:pt x="162" y="180"/>
                    <a:pt x="159" y="181"/>
                  </a:cubicBezTo>
                  <a:cubicBezTo>
                    <a:pt x="157" y="182"/>
                    <a:pt x="156" y="184"/>
                    <a:pt x="154" y="184"/>
                  </a:cubicBezTo>
                  <a:cubicBezTo>
                    <a:pt x="152" y="185"/>
                    <a:pt x="149" y="185"/>
                    <a:pt x="147" y="185"/>
                  </a:cubicBezTo>
                  <a:cubicBezTo>
                    <a:pt x="145" y="184"/>
                    <a:pt x="144" y="183"/>
                    <a:pt x="142" y="183"/>
                  </a:cubicBezTo>
                  <a:cubicBezTo>
                    <a:pt x="139" y="183"/>
                    <a:pt x="135" y="186"/>
                    <a:pt x="132" y="184"/>
                  </a:cubicBezTo>
                  <a:cubicBezTo>
                    <a:pt x="131" y="183"/>
                    <a:pt x="129" y="178"/>
                    <a:pt x="129" y="176"/>
                  </a:cubicBezTo>
                  <a:cubicBezTo>
                    <a:pt x="129" y="173"/>
                    <a:pt x="130" y="175"/>
                    <a:pt x="131" y="173"/>
                  </a:cubicBezTo>
                  <a:cubicBezTo>
                    <a:pt x="131" y="172"/>
                    <a:pt x="132" y="172"/>
                    <a:pt x="131" y="171"/>
                  </a:cubicBezTo>
                  <a:cubicBezTo>
                    <a:pt x="130" y="170"/>
                    <a:pt x="128" y="171"/>
                    <a:pt x="127" y="171"/>
                  </a:cubicBezTo>
                  <a:cubicBezTo>
                    <a:pt x="125" y="173"/>
                    <a:pt x="125" y="175"/>
                    <a:pt x="124" y="177"/>
                  </a:cubicBezTo>
                  <a:cubicBezTo>
                    <a:pt x="124" y="178"/>
                    <a:pt x="123" y="179"/>
                    <a:pt x="123" y="181"/>
                  </a:cubicBezTo>
                  <a:cubicBezTo>
                    <a:pt x="123" y="182"/>
                    <a:pt x="124" y="183"/>
                    <a:pt x="124" y="184"/>
                  </a:cubicBezTo>
                  <a:cubicBezTo>
                    <a:pt x="123" y="186"/>
                    <a:pt x="122" y="185"/>
                    <a:pt x="121" y="187"/>
                  </a:cubicBezTo>
                  <a:cubicBezTo>
                    <a:pt x="120" y="188"/>
                    <a:pt x="119" y="189"/>
                    <a:pt x="118" y="190"/>
                  </a:cubicBezTo>
                  <a:cubicBezTo>
                    <a:pt x="116" y="190"/>
                    <a:pt x="114" y="188"/>
                    <a:pt x="112" y="189"/>
                  </a:cubicBezTo>
                  <a:cubicBezTo>
                    <a:pt x="108" y="190"/>
                    <a:pt x="106" y="196"/>
                    <a:pt x="103" y="198"/>
                  </a:cubicBezTo>
                  <a:cubicBezTo>
                    <a:pt x="101" y="200"/>
                    <a:pt x="98" y="201"/>
                    <a:pt x="95" y="202"/>
                  </a:cubicBezTo>
                  <a:cubicBezTo>
                    <a:pt x="93" y="203"/>
                    <a:pt x="91" y="203"/>
                    <a:pt x="89" y="204"/>
                  </a:cubicBezTo>
                  <a:cubicBezTo>
                    <a:pt x="86" y="205"/>
                    <a:pt x="87" y="207"/>
                    <a:pt x="85" y="210"/>
                  </a:cubicBezTo>
                  <a:cubicBezTo>
                    <a:pt x="84" y="211"/>
                    <a:pt x="80" y="214"/>
                    <a:pt x="79" y="213"/>
                  </a:cubicBezTo>
                  <a:cubicBezTo>
                    <a:pt x="77" y="212"/>
                    <a:pt x="78" y="209"/>
                    <a:pt x="77" y="209"/>
                  </a:cubicBezTo>
                  <a:cubicBezTo>
                    <a:pt x="72" y="207"/>
                    <a:pt x="76" y="215"/>
                    <a:pt x="74" y="216"/>
                  </a:cubicBezTo>
                  <a:cubicBezTo>
                    <a:pt x="72" y="217"/>
                    <a:pt x="70" y="216"/>
                    <a:pt x="68" y="215"/>
                  </a:cubicBezTo>
                  <a:cubicBezTo>
                    <a:pt x="66" y="215"/>
                    <a:pt x="64" y="216"/>
                    <a:pt x="62" y="216"/>
                  </a:cubicBezTo>
                  <a:cubicBezTo>
                    <a:pt x="60" y="222"/>
                    <a:pt x="72" y="226"/>
                    <a:pt x="75" y="229"/>
                  </a:cubicBezTo>
                  <a:cubicBezTo>
                    <a:pt x="77" y="234"/>
                    <a:pt x="77" y="242"/>
                    <a:pt x="71" y="242"/>
                  </a:cubicBezTo>
                  <a:cubicBezTo>
                    <a:pt x="66" y="243"/>
                    <a:pt x="61" y="243"/>
                    <a:pt x="57" y="244"/>
                  </a:cubicBezTo>
                  <a:cubicBezTo>
                    <a:pt x="54" y="245"/>
                    <a:pt x="53" y="247"/>
                    <a:pt x="50" y="247"/>
                  </a:cubicBezTo>
                  <a:cubicBezTo>
                    <a:pt x="46" y="246"/>
                    <a:pt x="44" y="244"/>
                    <a:pt x="42" y="248"/>
                  </a:cubicBezTo>
                  <a:cubicBezTo>
                    <a:pt x="41" y="250"/>
                    <a:pt x="41" y="252"/>
                    <a:pt x="41" y="254"/>
                  </a:cubicBezTo>
                  <a:cubicBezTo>
                    <a:pt x="40" y="257"/>
                    <a:pt x="39" y="260"/>
                    <a:pt x="39" y="263"/>
                  </a:cubicBezTo>
                  <a:cubicBezTo>
                    <a:pt x="39" y="266"/>
                    <a:pt x="40" y="267"/>
                    <a:pt x="41" y="270"/>
                  </a:cubicBezTo>
                  <a:cubicBezTo>
                    <a:pt x="41" y="272"/>
                    <a:pt x="40" y="276"/>
                    <a:pt x="41" y="278"/>
                  </a:cubicBezTo>
                  <a:cubicBezTo>
                    <a:pt x="42" y="280"/>
                    <a:pt x="46" y="281"/>
                    <a:pt x="48" y="280"/>
                  </a:cubicBezTo>
                  <a:cubicBezTo>
                    <a:pt x="49" y="280"/>
                    <a:pt x="50" y="280"/>
                    <a:pt x="51" y="280"/>
                  </a:cubicBezTo>
                  <a:cubicBezTo>
                    <a:pt x="52" y="280"/>
                    <a:pt x="52" y="281"/>
                    <a:pt x="52" y="281"/>
                  </a:cubicBezTo>
                  <a:cubicBezTo>
                    <a:pt x="55" y="282"/>
                    <a:pt x="55" y="281"/>
                    <a:pt x="57" y="281"/>
                  </a:cubicBezTo>
                  <a:cubicBezTo>
                    <a:pt x="60" y="281"/>
                    <a:pt x="63" y="282"/>
                    <a:pt x="66" y="282"/>
                  </a:cubicBezTo>
                  <a:cubicBezTo>
                    <a:pt x="71" y="281"/>
                    <a:pt x="74" y="279"/>
                    <a:pt x="78" y="277"/>
                  </a:cubicBezTo>
                  <a:cubicBezTo>
                    <a:pt x="79" y="276"/>
                    <a:pt x="83" y="274"/>
                    <a:pt x="83" y="273"/>
                  </a:cubicBezTo>
                  <a:cubicBezTo>
                    <a:pt x="84" y="271"/>
                    <a:pt x="81" y="270"/>
                    <a:pt x="81" y="268"/>
                  </a:cubicBezTo>
                  <a:cubicBezTo>
                    <a:pt x="80" y="263"/>
                    <a:pt x="87" y="264"/>
                    <a:pt x="89" y="261"/>
                  </a:cubicBezTo>
                  <a:cubicBezTo>
                    <a:pt x="90" y="260"/>
                    <a:pt x="90" y="258"/>
                    <a:pt x="91" y="257"/>
                  </a:cubicBezTo>
                  <a:cubicBezTo>
                    <a:pt x="93" y="256"/>
                    <a:pt x="94" y="256"/>
                    <a:pt x="95" y="256"/>
                  </a:cubicBezTo>
                  <a:cubicBezTo>
                    <a:pt x="95" y="255"/>
                    <a:pt x="97" y="255"/>
                    <a:pt x="97" y="254"/>
                  </a:cubicBezTo>
                  <a:cubicBezTo>
                    <a:pt x="99" y="250"/>
                    <a:pt x="93" y="247"/>
                    <a:pt x="100" y="246"/>
                  </a:cubicBezTo>
                  <a:cubicBezTo>
                    <a:pt x="102" y="246"/>
                    <a:pt x="103" y="248"/>
                    <a:pt x="105" y="248"/>
                  </a:cubicBezTo>
                  <a:cubicBezTo>
                    <a:pt x="107" y="248"/>
                    <a:pt x="110" y="245"/>
                    <a:pt x="111" y="245"/>
                  </a:cubicBezTo>
                  <a:cubicBezTo>
                    <a:pt x="114" y="243"/>
                    <a:pt x="114" y="244"/>
                    <a:pt x="118" y="244"/>
                  </a:cubicBezTo>
                  <a:cubicBezTo>
                    <a:pt x="120" y="244"/>
                    <a:pt x="121" y="244"/>
                    <a:pt x="123" y="242"/>
                  </a:cubicBezTo>
                  <a:cubicBezTo>
                    <a:pt x="126" y="241"/>
                    <a:pt x="129" y="239"/>
                    <a:pt x="131" y="243"/>
                  </a:cubicBezTo>
                  <a:cubicBezTo>
                    <a:pt x="132" y="245"/>
                    <a:pt x="132" y="248"/>
                    <a:pt x="135" y="249"/>
                  </a:cubicBezTo>
                  <a:cubicBezTo>
                    <a:pt x="136" y="250"/>
                    <a:pt x="137" y="249"/>
                    <a:pt x="138" y="249"/>
                  </a:cubicBezTo>
                  <a:cubicBezTo>
                    <a:pt x="139" y="250"/>
                    <a:pt x="139" y="252"/>
                    <a:pt x="140" y="253"/>
                  </a:cubicBezTo>
                  <a:cubicBezTo>
                    <a:pt x="141" y="255"/>
                    <a:pt x="144" y="257"/>
                    <a:pt x="146" y="258"/>
                  </a:cubicBezTo>
                  <a:cubicBezTo>
                    <a:pt x="148" y="259"/>
                    <a:pt x="151" y="258"/>
                    <a:pt x="153" y="260"/>
                  </a:cubicBezTo>
                  <a:cubicBezTo>
                    <a:pt x="153" y="261"/>
                    <a:pt x="153" y="263"/>
                    <a:pt x="153" y="264"/>
                  </a:cubicBezTo>
                  <a:cubicBezTo>
                    <a:pt x="154" y="265"/>
                    <a:pt x="157" y="267"/>
                    <a:pt x="158" y="268"/>
                  </a:cubicBezTo>
                  <a:cubicBezTo>
                    <a:pt x="159" y="269"/>
                    <a:pt x="160" y="268"/>
                    <a:pt x="161" y="271"/>
                  </a:cubicBezTo>
                  <a:cubicBezTo>
                    <a:pt x="161" y="272"/>
                    <a:pt x="160" y="275"/>
                    <a:pt x="160" y="276"/>
                  </a:cubicBezTo>
                  <a:cubicBezTo>
                    <a:pt x="163" y="278"/>
                    <a:pt x="163" y="278"/>
                    <a:pt x="165" y="275"/>
                  </a:cubicBezTo>
                  <a:cubicBezTo>
                    <a:pt x="166" y="274"/>
                    <a:pt x="167" y="272"/>
                    <a:pt x="167" y="271"/>
                  </a:cubicBezTo>
                  <a:cubicBezTo>
                    <a:pt x="166" y="269"/>
                    <a:pt x="164" y="269"/>
                    <a:pt x="163" y="267"/>
                  </a:cubicBezTo>
                  <a:cubicBezTo>
                    <a:pt x="159" y="262"/>
                    <a:pt x="170" y="267"/>
                    <a:pt x="171" y="263"/>
                  </a:cubicBezTo>
                  <a:cubicBezTo>
                    <a:pt x="172" y="259"/>
                    <a:pt x="160" y="257"/>
                    <a:pt x="158" y="256"/>
                  </a:cubicBezTo>
                  <a:cubicBezTo>
                    <a:pt x="156" y="256"/>
                    <a:pt x="153" y="256"/>
                    <a:pt x="152" y="255"/>
                  </a:cubicBezTo>
                  <a:cubicBezTo>
                    <a:pt x="151" y="254"/>
                    <a:pt x="151" y="252"/>
                    <a:pt x="151" y="250"/>
                  </a:cubicBezTo>
                  <a:cubicBezTo>
                    <a:pt x="150" y="247"/>
                    <a:pt x="148" y="248"/>
                    <a:pt x="146" y="246"/>
                  </a:cubicBezTo>
                  <a:cubicBezTo>
                    <a:pt x="143" y="243"/>
                    <a:pt x="142" y="240"/>
                    <a:pt x="143" y="237"/>
                  </a:cubicBezTo>
                  <a:cubicBezTo>
                    <a:pt x="143" y="233"/>
                    <a:pt x="147" y="232"/>
                    <a:pt x="151" y="234"/>
                  </a:cubicBezTo>
                  <a:cubicBezTo>
                    <a:pt x="156" y="236"/>
                    <a:pt x="158" y="243"/>
                    <a:pt x="163" y="245"/>
                  </a:cubicBezTo>
                  <a:cubicBezTo>
                    <a:pt x="166" y="246"/>
                    <a:pt x="166" y="245"/>
                    <a:pt x="168" y="247"/>
                  </a:cubicBezTo>
                  <a:cubicBezTo>
                    <a:pt x="169" y="249"/>
                    <a:pt x="170" y="250"/>
                    <a:pt x="171" y="251"/>
                  </a:cubicBezTo>
                  <a:cubicBezTo>
                    <a:pt x="172" y="252"/>
                    <a:pt x="174" y="253"/>
                    <a:pt x="174" y="254"/>
                  </a:cubicBezTo>
                  <a:cubicBezTo>
                    <a:pt x="175" y="255"/>
                    <a:pt x="175" y="256"/>
                    <a:pt x="175" y="257"/>
                  </a:cubicBezTo>
                  <a:cubicBezTo>
                    <a:pt x="176" y="258"/>
                    <a:pt x="177" y="258"/>
                    <a:pt x="177" y="258"/>
                  </a:cubicBezTo>
                  <a:cubicBezTo>
                    <a:pt x="180" y="263"/>
                    <a:pt x="176" y="268"/>
                    <a:pt x="180" y="272"/>
                  </a:cubicBezTo>
                  <a:cubicBezTo>
                    <a:pt x="182" y="274"/>
                    <a:pt x="185" y="274"/>
                    <a:pt x="186" y="277"/>
                  </a:cubicBezTo>
                  <a:cubicBezTo>
                    <a:pt x="187" y="278"/>
                    <a:pt x="186" y="279"/>
                    <a:pt x="187" y="280"/>
                  </a:cubicBezTo>
                  <a:cubicBezTo>
                    <a:pt x="187" y="280"/>
                    <a:pt x="190" y="282"/>
                    <a:pt x="191" y="282"/>
                  </a:cubicBezTo>
                  <a:cubicBezTo>
                    <a:pt x="196" y="284"/>
                    <a:pt x="196" y="279"/>
                    <a:pt x="195" y="276"/>
                  </a:cubicBezTo>
                  <a:cubicBezTo>
                    <a:pt x="194" y="272"/>
                    <a:pt x="190" y="272"/>
                    <a:pt x="192" y="267"/>
                  </a:cubicBezTo>
                  <a:cubicBezTo>
                    <a:pt x="193" y="266"/>
                    <a:pt x="194" y="265"/>
                    <a:pt x="195" y="264"/>
                  </a:cubicBezTo>
                  <a:cubicBezTo>
                    <a:pt x="195" y="262"/>
                    <a:pt x="194" y="261"/>
                    <a:pt x="196" y="259"/>
                  </a:cubicBezTo>
                  <a:cubicBezTo>
                    <a:pt x="199" y="257"/>
                    <a:pt x="202" y="260"/>
                    <a:pt x="204" y="261"/>
                  </a:cubicBezTo>
                  <a:cubicBezTo>
                    <a:pt x="206" y="261"/>
                    <a:pt x="207" y="261"/>
                    <a:pt x="208" y="263"/>
                  </a:cubicBezTo>
                  <a:cubicBezTo>
                    <a:pt x="209" y="264"/>
                    <a:pt x="212" y="266"/>
                    <a:pt x="212" y="268"/>
                  </a:cubicBezTo>
                  <a:cubicBezTo>
                    <a:pt x="212" y="270"/>
                    <a:pt x="210" y="271"/>
                    <a:pt x="210" y="273"/>
                  </a:cubicBezTo>
                  <a:cubicBezTo>
                    <a:pt x="210" y="274"/>
                    <a:pt x="211" y="274"/>
                    <a:pt x="212" y="275"/>
                  </a:cubicBezTo>
                  <a:cubicBezTo>
                    <a:pt x="212" y="277"/>
                    <a:pt x="212" y="278"/>
                    <a:pt x="212" y="279"/>
                  </a:cubicBezTo>
                  <a:cubicBezTo>
                    <a:pt x="215" y="281"/>
                    <a:pt x="219" y="281"/>
                    <a:pt x="222" y="282"/>
                  </a:cubicBezTo>
                  <a:cubicBezTo>
                    <a:pt x="226" y="283"/>
                    <a:pt x="228" y="284"/>
                    <a:pt x="231" y="286"/>
                  </a:cubicBezTo>
                  <a:cubicBezTo>
                    <a:pt x="236" y="288"/>
                    <a:pt x="236" y="289"/>
                    <a:pt x="241" y="287"/>
                  </a:cubicBezTo>
                  <a:cubicBezTo>
                    <a:pt x="245" y="285"/>
                    <a:pt x="247" y="286"/>
                    <a:pt x="251" y="286"/>
                  </a:cubicBezTo>
                  <a:cubicBezTo>
                    <a:pt x="253" y="286"/>
                    <a:pt x="258" y="284"/>
                    <a:pt x="259" y="286"/>
                  </a:cubicBezTo>
                  <a:cubicBezTo>
                    <a:pt x="261" y="288"/>
                    <a:pt x="256" y="294"/>
                    <a:pt x="255" y="295"/>
                  </a:cubicBezTo>
                  <a:cubicBezTo>
                    <a:pt x="253" y="298"/>
                    <a:pt x="252" y="299"/>
                    <a:pt x="252" y="303"/>
                  </a:cubicBezTo>
                  <a:cubicBezTo>
                    <a:pt x="253" y="307"/>
                    <a:pt x="253" y="309"/>
                    <a:pt x="249" y="312"/>
                  </a:cubicBezTo>
                  <a:cubicBezTo>
                    <a:pt x="245" y="314"/>
                    <a:pt x="246" y="313"/>
                    <a:pt x="243" y="311"/>
                  </a:cubicBezTo>
                  <a:cubicBezTo>
                    <a:pt x="241" y="311"/>
                    <a:pt x="239" y="312"/>
                    <a:pt x="238" y="311"/>
                  </a:cubicBezTo>
                  <a:cubicBezTo>
                    <a:pt x="233" y="311"/>
                    <a:pt x="229" y="309"/>
                    <a:pt x="224" y="310"/>
                  </a:cubicBezTo>
                  <a:cubicBezTo>
                    <a:pt x="222" y="310"/>
                    <a:pt x="220" y="311"/>
                    <a:pt x="217" y="310"/>
                  </a:cubicBezTo>
                  <a:cubicBezTo>
                    <a:pt x="215" y="310"/>
                    <a:pt x="213" y="309"/>
                    <a:pt x="210" y="309"/>
                  </a:cubicBezTo>
                  <a:cubicBezTo>
                    <a:pt x="208" y="309"/>
                    <a:pt x="206" y="310"/>
                    <a:pt x="204" y="310"/>
                  </a:cubicBezTo>
                  <a:cubicBezTo>
                    <a:pt x="201" y="309"/>
                    <a:pt x="200" y="308"/>
                    <a:pt x="198" y="308"/>
                  </a:cubicBezTo>
                  <a:cubicBezTo>
                    <a:pt x="196" y="307"/>
                    <a:pt x="196" y="308"/>
                    <a:pt x="195" y="307"/>
                  </a:cubicBezTo>
                  <a:cubicBezTo>
                    <a:pt x="194" y="306"/>
                    <a:pt x="194" y="304"/>
                    <a:pt x="193" y="303"/>
                  </a:cubicBezTo>
                  <a:cubicBezTo>
                    <a:pt x="190" y="302"/>
                    <a:pt x="185" y="303"/>
                    <a:pt x="183" y="304"/>
                  </a:cubicBezTo>
                  <a:cubicBezTo>
                    <a:pt x="178" y="309"/>
                    <a:pt x="184" y="316"/>
                    <a:pt x="174" y="316"/>
                  </a:cubicBezTo>
                  <a:cubicBezTo>
                    <a:pt x="171" y="316"/>
                    <a:pt x="169" y="315"/>
                    <a:pt x="166" y="314"/>
                  </a:cubicBezTo>
                  <a:cubicBezTo>
                    <a:pt x="165" y="312"/>
                    <a:pt x="164" y="312"/>
                    <a:pt x="162" y="311"/>
                  </a:cubicBezTo>
                  <a:cubicBezTo>
                    <a:pt x="160" y="310"/>
                    <a:pt x="159" y="309"/>
                    <a:pt x="158" y="308"/>
                  </a:cubicBezTo>
                  <a:cubicBezTo>
                    <a:pt x="155" y="307"/>
                    <a:pt x="151" y="307"/>
                    <a:pt x="148" y="306"/>
                  </a:cubicBezTo>
                  <a:cubicBezTo>
                    <a:pt x="146" y="305"/>
                    <a:pt x="143" y="305"/>
                    <a:pt x="140" y="304"/>
                  </a:cubicBezTo>
                  <a:cubicBezTo>
                    <a:pt x="138" y="304"/>
                    <a:pt x="137" y="302"/>
                    <a:pt x="135" y="301"/>
                  </a:cubicBezTo>
                  <a:cubicBezTo>
                    <a:pt x="134" y="300"/>
                    <a:pt x="133" y="300"/>
                    <a:pt x="132" y="300"/>
                  </a:cubicBezTo>
                  <a:cubicBezTo>
                    <a:pt x="127" y="298"/>
                    <a:pt x="130" y="296"/>
                    <a:pt x="133" y="293"/>
                  </a:cubicBezTo>
                  <a:cubicBezTo>
                    <a:pt x="134" y="290"/>
                    <a:pt x="135" y="283"/>
                    <a:pt x="132" y="281"/>
                  </a:cubicBezTo>
                  <a:cubicBezTo>
                    <a:pt x="130" y="280"/>
                    <a:pt x="127" y="280"/>
                    <a:pt x="126" y="280"/>
                  </a:cubicBezTo>
                  <a:cubicBezTo>
                    <a:pt x="123" y="281"/>
                    <a:pt x="121" y="283"/>
                    <a:pt x="118" y="284"/>
                  </a:cubicBezTo>
                  <a:cubicBezTo>
                    <a:pt x="116" y="284"/>
                    <a:pt x="114" y="284"/>
                    <a:pt x="112" y="283"/>
                  </a:cubicBezTo>
                  <a:cubicBezTo>
                    <a:pt x="109" y="282"/>
                    <a:pt x="109" y="282"/>
                    <a:pt x="106" y="282"/>
                  </a:cubicBezTo>
                  <a:cubicBezTo>
                    <a:pt x="105" y="283"/>
                    <a:pt x="103" y="283"/>
                    <a:pt x="101" y="283"/>
                  </a:cubicBezTo>
                  <a:cubicBezTo>
                    <a:pt x="99" y="283"/>
                    <a:pt x="99" y="282"/>
                    <a:pt x="97" y="282"/>
                  </a:cubicBezTo>
                  <a:cubicBezTo>
                    <a:pt x="95" y="282"/>
                    <a:pt x="94" y="283"/>
                    <a:pt x="93" y="283"/>
                  </a:cubicBezTo>
                  <a:cubicBezTo>
                    <a:pt x="91" y="284"/>
                    <a:pt x="89" y="283"/>
                    <a:pt x="88" y="284"/>
                  </a:cubicBezTo>
                  <a:cubicBezTo>
                    <a:pt x="85" y="284"/>
                    <a:pt x="86" y="287"/>
                    <a:pt x="85" y="288"/>
                  </a:cubicBezTo>
                  <a:cubicBezTo>
                    <a:pt x="83" y="290"/>
                    <a:pt x="80" y="290"/>
                    <a:pt x="78" y="290"/>
                  </a:cubicBezTo>
                  <a:cubicBezTo>
                    <a:pt x="77" y="290"/>
                    <a:pt x="75" y="291"/>
                    <a:pt x="73" y="291"/>
                  </a:cubicBezTo>
                  <a:cubicBezTo>
                    <a:pt x="71" y="291"/>
                    <a:pt x="70" y="290"/>
                    <a:pt x="68" y="290"/>
                  </a:cubicBezTo>
                  <a:cubicBezTo>
                    <a:pt x="66" y="290"/>
                    <a:pt x="65" y="290"/>
                    <a:pt x="63" y="290"/>
                  </a:cubicBezTo>
                  <a:cubicBezTo>
                    <a:pt x="61" y="289"/>
                    <a:pt x="61" y="288"/>
                    <a:pt x="59" y="287"/>
                  </a:cubicBezTo>
                  <a:cubicBezTo>
                    <a:pt x="52" y="283"/>
                    <a:pt x="53" y="294"/>
                    <a:pt x="52" y="297"/>
                  </a:cubicBezTo>
                  <a:cubicBezTo>
                    <a:pt x="50" y="300"/>
                    <a:pt x="46" y="300"/>
                    <a:pt x="43" y="302"/>
                  </a:cubicBezTo>
                  <a:cubicBezTo>
                    <a:pt x="39" y="305"/>
                    <a:pt x="39" y="308"/>
                    <a:pt x="38" y="312"/>
                  </a:cubicBezTo>
                  <a:cubicBezTo>
                    <a:pt x="37" y="315"/>
                    <a:pt x="36" y="317"/>
                    <a:pt x="35" y="319"/>
                  </a:cubicBezTo>
                  <a:cubicBezTo>
                    <a:pt x="33" y="323"/>
                    <a:pt x="33" y="325"/>
                    <a:pt x="30" y="327"/>
                  </a:cubicBezTo>
                  <a:cubicBezTo>
                    <a:pt x="27" y="328"/>
                    <a:pt x="25" y="327"/>
                    <a:pt x="23" y="328"/>
                  </a:cubicBezTo>
                  <a:cubicBezTo>
                    <a:pt x="19" y="329"/>
                    <a:pt x="18" y="332"/>
                    <a:pt x="15" y="335"/>
                  </a:cubicBezTo>
                  <a:cubicBezTo>
                    <a:pt x="12" y="338"/>
                    <a:pt x="10" y="336"/>
                    <a:pt x="10" y="340"/>
                  </a:cubicBezTo>
                  <a:cubicBezTo>
                    <a:pt x="9" y="344"/>
                    <a:pt x="8" y="347"/>
                    <a:pt x="6" y="350"/>
                  </a:cubicBezTo>
                  <a:cubicBezTo>
                    <a:pt x="4" y="353"/>
                    <a:pt x="4" y="354"/>
                    <a:pt x="3" y="357"/>
                  </a:cubicBezTo>
                  <a:cubicBezTo>
                    <a:pt x="3" y="361"/>
                    <a:pt x="3" y="361"/>
                    <a:pt x="4" y="365"/>
                  </a:cubicBezTo>
                  <a:cubicBezTo>
                    <a:pt x="5" y="368"/>
                    <a:pt x="4" y="371"/>
                    <a:pt x="4" y="374"/>
                  </a:cubicBezTo>
                  <a:cubicBezTo>
                    <a:pt x="4" y="376"/>
                    <a:pt x="5" y="377"/>
                    <a:pt x="5" y="378"/>
                  </a:cubicBezTo>
                  <a:cubicBezTo>
                    <a:pt x="4" y="380"/>
                    <a:pt x="3" y="382"/>
                    <a:pt x="3" y="383"/>
                  </a:cubicBezTo>
                  <a:cubicBezTo>
                    <a:pt x="3" y="385"/>
                    <a:pt x="3" y="387"/>
                    <a:pt x="3" y="389"/>
                  </a:cubicBezTo>
                  <a:cubicBezTo>
                    <a:pt x="3" y="391"/>
                    <a:pt x="2" y="390"/>
                    <a:pt x="2" y="391"/>
                  </a:cubicBezTo>
                  <a:cubicBezTo>
                    <a:pt x="0" y="396"/>
                    <a:pt x="2" y="398"/>
                    <a:pt x="5" y="401"/>
                  </a:cubicBezTo>
                  <a:cubicBezTo>
                    <a:pt x="8" y="404"/>
                    <a:pt x="10" y="407"/>
                    <a:pt x="12" y="411"/>
                  </a:cubicBezTo>
                  <a:cubicBezTo>
                    <a:pt x="13" y="414"/>
                    <a:pt x="15" y="418"/>
                    <a:pt x="18" y="420"/>
                  </a:cubicBezTo>
                  <a:cubicBezTo>
                    <a:pt x="20" y="422"/>
                    <a:pt x="24" y="423"/>
                    <a:pt x="25" y="425"/>
                  </a:cubicBezTo>
                  <a:cubicBezTo>
                    <a:pt x="27" y="426"/>
                    <a:pt x="27" y="429"/>
                    <a:pt x="28" y="431"/>
                  </a:cubicBezTo>
                  <a:cubicBezTo>
                    <a:pt x="30" y="433"/>
                    <a:pt x="30" y="432"/>
                    <a:pt x="33" y="433"/>
                  </a:cubicBezTo>
                  <a:cubicBezTo>
                    <a:pt x="35" y="433"/>
                    <a:pt x="35" y="434"/>
                    <a:pt x="37" y="435"/>
                  </a:cubicBezTo>
                  <a:cubicBezTo>
                    <a:pt x="39" y="436"/>
                    <a:pt x="40" y="436"/>
                    <a:pt x="42" y="436"/>
                  </a:cubicBezTo>
                  <a:cubicBezTo>
                    <a:pt x="44" y="437"/>
                    <a:pt x="46" y="441"/>
                    <a:pt x="49" y="440"/>
                  </a:cubicBezTo>
                  <a:cubicBezTo>
                    <a:pt x="50" y="440"/>
                    <a:pt x="52" y="438"/>
                    <a:pt x="53" y="438"/>
                  </a:cubicBezTo>
                  <a:cubicBezTo>
                    <a:pt x="55" y="437"/>
                    <a:pt x="55" y="436"/>
                    <a:pt x="57" y="436"/>
                  </a:cubicBezTo>
                  <a:cubicBezTo>
                    <a:pt x="61" y="436"/>
                    <a:pt x="64" y="437"/>
                    <a:pt x="67" y="437"/>
                  </a:cubicBezTo>
                  <a:cubicBezTo>
                    <a:pt x="71" y="437"/>
                    <a:pt x="75" y="438"/>
                    <a:pt x="78" y="437"/>
                  </a:cubicBezTo>
                  <a:cubicBezTo>
                    <a:pt x="81" y="436"/>
                    <a:pt x="84" y="434"/>
                    <a:pt x="86" y="432"/>
                  </a:cubicBezTo>
                  <a:cubicBezTo>
                    <a:pt x="90" y="429"/>
                    <a:pt x="98" y="428"/>
                    <a:pt x="102" y="431"/>
                  </a:cubicBezTo>
                  <a:cubicBezTo>
                    <a:pt x="103" y="432"/>
                    <a:pt x="104" y="434"/>
                    <a:pt x="106" y="435"/>
                  </a:cubicBezTo>
                  <a:cubicBezTo>
                    <a:pt x="108" y="436"/>
                    <a:pt x="111" y="435"/>
                    <a:pt x="113" y="435"/>
                  </a:cubicBezTo>
                  <a:cubicBezTo>
                    <a:pt x="116" y="436"/>
                    <a:pt x="117" y="439"/>
                    <a:pt x="121" y="440"/>
                  </a:cubicBezTo>
                  <a:cubicBezTo>
                    <a:pt x="128" y="440"/>
                    <a:pt x="132" y="443"/>
                    <a:pt x="130" y="451"/>
                  </a:cubicBezTo>
                  <a:cubicBezTo>
                    <a:pt x="129" y="452"/>
                    <a:pt x="129" y="453"/>
                    <a:pt x="129" y="454"/>
                  </a:cubicBezTo>
                  <a:cubicBezTo>
                    <a:pt x="129" y="455"/>
                    <a:pt x="129" y="455"/>
                    <a:pt x="129" y="456"/>
                  </a:cubicBezTo>
                  <a:cubicBezTo>
                    <a:pt x="129" y="457"/>
                    <a:pt x="128" y="457"/>
                    <a:pt x="128" y="458"/>
                  </a:cubicBezTo>
                  <a:cubicBezTo>
                    <a:pt x="123" y="466"/>
                    <a:pt x="134" y="470"/>
                    <a:pt x="137" y="475"/>
                  </a:cubicBezTo>
                  <a:cubicBezTo>
                    <a:pt x="139" y="478"/>
                    <a:pt x="139" y="483"/>
                    <a:pt x="141" y="485"/>
                  </a:cubicBezTo>
                  <a:cubicBezTo>
                    <a:pt x="142" y="486"/>
                    <a:pt x="143" y="486"/>
                    <a:pt x="144" y="487"/>
                  </a:cubicBezTo>
                  <a:cubicBezTo>
                    <a:pt x="146" y="488"/>
                    <a:pt x="146" y="490"/>
                    <a:pt x="146" y="492"/>
                  </a:cubicBezTo>
                  <a:cubicBezTo>
                    <a:pt x="149" y="498"/>
                    <a:pt x="148" y="505"/>
                    <a:pt x="148" y="512"/>
                  </a:cubicBezTo>
                  <a:cubicBezTo>
                    <a:pt x="148" y="516"/>
                    <a:pt x="145" y="517"/>
                    <a:pt x="144" y="520"/>
                  </a:cubicBezTo>
                  <a:cubicBezTo>
                    <a:pt x="142" y="523"/>
                    <a:pt x="143" y="526"/>
                    <a:pt x="142" y="529"/>
                  </a:cubicBezTo>
                  <a:cubicBezTo>
                    <a:pt x="141" y="532"/>
                    <a:pt x="138" y="534"/>
                    <a:pt x="138" y="537"/>
                  </a:cubicBezTo>
                  <a:cubicBezTo>
                    <a:pt x="139" y="540"/>
                    <a:pt x="140" y="541"/>
                    <a:pt x="141" y="542"/>
                  </a:cubicBezTo>
                  <a:cubicBezTo>
                    <a:pt x="142" y="544"/>
                    <a:pt x="142" y="546"/>
                    <a:pt x="143" y="548"/>
                  </a:cubicBezTo>
                  <a:cubicBezTo>
                    <a:pt x="144" y="550"/>
                    <a:pt x="145" y="552"/>
                    <a:pt x="147" y="553"/>
                  </a:cubicBezTo>
                  <a:cubicBezTo>
                    <a:pt x="148" y="554"/>
                    <a:pt x="148" y="554"/>
                    <a:pt x="149" y="554"/>
                  </a:cubicBezTo>
                  <a:cubicBezTo>
                    <a:pt x="149" y="555"/>
                    <a:pt x="151" y="554"/>
                    <a:pt x="151" y="555"/>
                  </a:cubicBezTo>
                  <a:cubicBezTo>
                    <a:pt x="154" y="556"/>
                    <a:pt x="152" y="561"/>
                    <a:pt x="154" y="563"/>
                  </a:cubicBezTo>
                  <a:cubicBezTo>
                    <a:pt x="155" y="566"/>
                    <a:pt x="157" y="569"/>
                    <a:pt x="158" y="572"/>
                  </a:cubicBezTo>
                  <a:cubicBezTo>
                    <a:pt x="158" y="575"/>
                    <a:pt x="158" y="579"/>
                    <a:pt x="158" y="582"/>
                  </a:cubicBezTo>
                  <a:cubicBezTo>
                    <a:pt x="159" y="584"/>
                    <a:pt x="159" y="586"/>
                    <a:pt x="159" y="588"/>
                  </a:cubicBezTo>
                  <a:cubicBezTo>
                    <a:pt x="160" y="590"/>
                    <a:pt x="160" y="590"/>
                    <a:pt x="162" y="591"/>
                  </a:cubicBezTo>
                  <a:cubicBezTo>
                    <a:pt x="164" y="593"/>
                    <a:pt x="164" y="596"/>
                    <a:pt x="164" y="599"/>
                  </a:cubicBezTo>
                  <a:cubicBezTo>
                    <a:pt x="165" y="602"/>
                    <a:pt x="168" y="605"/>
                    <a:pt x="169" y="608"/>
                  </a:cubicBezTo>
                  <a:cubicBezTo>
                    <a:pt x="171" y="612"/>
                    <a:pt x="172" y="620"/>
                    <a:pt x="177" y="622"/>
                  </a:cubicBezTo>
                  <a:cubicBezTo>
                    <a:pt x="179" y="623"/>
                    <a:pt x="181" y="622"/>
                    <a:pt x="183" y="622"/>
                  </a:cubicBezTo>
                  <a:cubicBezTo>
                    <a:pt x="185" y="621"/>
                    <a:pt x="188" y="621"/>
                    <a:pt x="191" y="621"/>
                  </a:cubicBezTo>
                  <a:cubicBezTo>
                    <a:pt x="192" y="621"/>
                    <a:pt x="194" y="622"/>
                    <a:pt x="196" y="622"/>
                  </a:cubicBezTo>
                  <a:cubicBezTo>
                    <a:pt x="198" y="622"/>
                    <a:pt x="199" y="621"/>
                    <a:pt x="201" y="620"/>
                  </a:cubicBezTo>
                  <a:cubicBezTo>
                    <a:pt x="202" y="620"/>
                    <a:pt x="204" y="620"/>
                    <a:pt x="206" y="620"/>
                  </a:cubicBezTo>
                  <a:cubicBezTo>
                    <a:pt x="208" y="619"/>
                    <a:pt x="208" y="615"/>
                    <a:pt x="210" y="615"/>
                  </a:cubicBezTo>
                  <a:cubicBezTo>
                    <a:pt x="213" y="614"/>
                    <a:pt x="215" y="615"/>
                    <a:pt x="218" y="614"/>
                  </a:cubicBezTo>
                  <a:cubicBezTo>
                    <a:pt x="222" y="612"/>
                    <a:pt x="224" y="608"/>
                    <a:pt x="227" y="605"/>
                  </a:cubicBezTo>
                  <a:cubicBezTo>
                    <a:pt x="230" y="602"/>
                    <a:pt x="233" y="598"/>
                    <a:pt x="236" y="595"/>
                  </a:cubicBezTo>
                  <a:cubicBezTo>
                    <a:pt x="238" y="593"/>
                    <a:pt x="243" y="590"/>
                    <a:pt x="243" y="586"/>
                  </a:cubicBezTo>
                  <a:cubicBezTo>
                    <a:pt x="243" y="584"/>
                    <a:pt x="238" y="582"/>
                    <a:pt x="239" y="579"/>
                  </a:cubicBezTo>
                  <a:cubicBezTo>
                    <a:pt x="240" y="577"/>
                    <a:pt x="245" y="579"/>
                    <a:pt x="247" y="577"/>
                  </a:cubicBezTo>
                  <a:cubicBezTo>
                    <a:pt x="250" y="576"/>
                    <a:pt x="255" y="570"/>
                    <a:pt x="254" y="566"/>
                  </a:cubicBezTo>
                  <a:cubicBezTo>
                    <a:pt x="254" y="564"/>
                    <a:pt x="253" y="565"/>
                    <a:pt x="252" y="564"/>
                  </a:cubicBezTo>
                  <a:cubicBezTo>
                    <a:pt x="251" y="562"/>
                    <a:pt x="251" y="560"/>
                    <a:pt x="251" y="558"/>
                  </a:cubicBezTo>
                  <a:cubicBezTo>
                    <a:pt x="250" y="555"/>
                    <a:pt x="252" y="554"/>
                    <a:pt x="253" y="552"/>
                  </a:cubicBezTo>
                  <a:cubicBezTo>
                    <a:pt x="244" y="552"/>
                    <a:pt x="261" y="541"/>
                    <a:pt x="262" y="540"/>
                  </a:cubicBezTo>
                  <a:cubicBezTo>
                    <a:pt x="265" y="538"/>
                    <a:pt x="268" y="535"/>
                    <a:pt x="272" y="533"/>
                  </a:cubicBezTo>
                  <a:cubicBezTo>
                    <a:pt x="274" y="532"/>
                    <a:pt x="276" y="531"/>
                    <a:pt x="278" y="529"/>
                  </a:cubicBezTo>
                  <a:cubicBezTo>
                    <a:pt x="282" y="524"/>
                    <a:pt x="280" y="518"/>
                    <a:pt x="279" y="512"/>
                  </a:cubicBezTo>
                  <a:cubicBezTo>
                    <a:pt x="278" y="510"/>
                    <a:pt x="278" y="509"/>
                    <a:pt x="278" y="508"/>
                  </a:cubicBezTo>
                  <a:cubicBezTo>
                    <a:pt x="277" y="505"/>
                    <a:pt x="276" y="503"/>
                    <a:pt x="275" y="501"/>
                  </a:cubicBezTo>
                  <a:cubicBezTo>
                    <a:pt x="274" y="496"/>
                    <a:pt x="276" y="490"/>
                    <a:pt x="272" y="488"/>
                  </a:cubicBezTo>
                  <a:cubicBezTo>
                    <a:pt x="270" y="487"/>
                    <a:pt x="269" y="488"/>
                    <a:pt x="268" y="486"/>
                  </a:cubicBezTo>
                  <a:cubicBezTo>
                    <a:pt x="268" y="485"/>
                    <a:pt x="269" y="483"/>
                    <a:pt x="270" y="483"/>
                  </a:cubicBezTo>
                  <a:cubicBezTo>
                    <a:pt x="272" y="480"/>
                    <a:pt x="275" y="479"/>
                    <a:pt x="277" y="477"/>
                  </a:cubicBezTo>
                  <a:cubicBezTo>
                    <a:pt x="280" y="474"/>
                    <a:pt x="280" y="470"/>
                    <a:pt x="282" y="466"/>
                  </a:cubicBezTo>
                  <a:cubicBezTo>
                    <a:pt x="284" y="465"/>
                    <a:pt x="285" y="463"/>
                    <a:pt x="286" y="461"/>
                  </a:cubicBezTo>
                  <a:cubicBezTo>
                    <a:pt x="287" y="458"/>
                    <a:pt x="286" y="457"/>
                    <a:pt x="289" y="456"/>
                  </a:cubicBezTo>
                  <a:cubicBezTo>
                    <a:pt x="291" y="455"/>
                    <a:pt x="294" y="455"/>
                    <a:pt x="296" y="454"/>
                  </a:cubicBezTo>
                  <a:cubicBezTo>
                    <a:pt x="298" y="453"/>
                    <a:pt x="302" y="453"/>
                    <a:pt x="304" y="451"/>
                  </a:cubicBezTo>
                  <a:cubicBezTo>
                    <a:pt x="304" y="450"/>
                    <a:pt x="303" y="448"/>
                    <a:pt x="304" y="447"/>
                  </a:cubicBezTo>
                  <a:cubicBezTo>
                    <a:pt x="304" y="445"/>
                    <a:pt x="306" y="444"/>
                    <a:pt x="307" y="443"/>
                  </a:cubicBezTo>
                  <a:cubicBezTo>
                    <a:pt x="309" y="440"/>
                    <a:pt x="310" y="438"/>
                    <a:pt x="313" y="436"/>
                  </a:cubicBezTo>
                  <a:cubicBezTo>
                    <a:pt x="316" y="435"/>
                    <a:pt x="318" y="434"/>
                    <a:pt x="320" y="431"/>
                  </a:cubicBezTo>
                  <a:cubicBezTo>
                    <a:pt x="322" y="429"/>
                    <a:pt x="324" y="427"/>
                    <a:pt x="324" y="424"/>
                  </a:cubicBezTo>
                  <a:cubicBezTo>
                    <a:pt x="324" y="422"/>
                    <a:pt x="324" y="420"/>
                    <a:pt x="324" y="419"/>
                  </a:cubicBezTo>
                  <a:cubicBezTo>
                    <a:pt x="325" y="414"/>
                    <a:pt x="329" y="411"/>
                    <a:pt x="330" y="407"/>
                  </a:cubicBezTo>
                  <a:cubicBezTo>
                    <a:pt x="331" y="400"/>
                    <a:pt x="324" y="405"/>
                    <a:pt x="321" y="406"/>
                  </a:cubicBezTo>
                  <a:cubicBezTo>
                    <a:pt x="318" y="408"/>
                    <a:pt x="316" y="408"/>
                    <a:pt x="312" y="407"/>
                  </a:cubicBezTo>
                  <a:cubicBezTo>
                    <a:pt x="309" y="407"/>
                    <a:pt x="310" y="407"/>
                    <a:pt x="308" y="408"/>
                  </a:cubicBezTo>
                  <a:cubicBezTo>
                    <a:pt x="306" y="409"/>
                    <a:pt x="303" y="410"/>
                    <a:pt x="301" y="409"/>
                  </a:cubicBezTo>
                  <a:cubicBezTo>
                    <a:pt x="298" y="409"/>
                    <a:pt x="297" y="407"/>
                    <a:pt x="295" y="406"/>
                  </a:cubicBezTo>
                  <a:cubicBezTo>
                    <a:pt x="291" y="403"/>
                    <a:pt x="291" y="400"/>
                    <a:pt x="288" y="396"/>
                  </a:cubicBezTo>
                  <a:cubicBezTo>
                    <a:pt x="286" y="393"/>
                    <a:pt x="283" y="396"/>
                    <a:pt x="280" y="393"/>
                  </a:cubicBezTo>
                  <a:cubicBezTo>
                    <a:pt x="279" y="392"/>
                    <a:pt x="280" y="390"/>
                    <a:pt x="279" y="389"/>
                  </a:cubicBezTo>
                  <a:cubicBezTo>
                    <a:pt x="277" y="388"/>
                    <a:pt x="276" y="389"/>
                    <a:pt x="275" y="388"/>
                  </a:cubicBezTo>
                  <a:cubicBezTo>
                    <a:pt x="273" y="387"/>
                    <a:pt x="273" y="383"/>
                    <a:pt x="273" y="381"/>
                  </a:cubicBezTo>
                  <a:cubicBezTo>
                    <a:pt x="270" y="380"/>
                    <a:pt x="268" y="379"/>
                    <a:pt x="267" y="375"/>
                  </a:cubicBezTo>
                  <a:cubicBezTo>
                    <a:pt x="267" y="374"/>
                    <a:pt x="267" y="372"/>
                    <a:pt x="266" y="371"/>
                  </a:cubicBezTo>
                  <a:cubicBezTo>
                    <a:pt x="266" y="370"/>
                    <a:pt x="263" y="370"/>
                    <a:pt x="262" y="369"/>
                  </a:cubicBezTo>
                  <a:cubicBezTo>
                    <a:pt x="258" y="364"/>
                    <a:pt x="259" y="357"/>
                    <a:pt x="255" y="353"/>
                  </a:cubicBezTo>
                  <a:cubicBezTo>
                    <a:pt x="252" y="349"/>
                    <a:pt x="252" y="345"/>
                    <a:pt x="249" y="342"/>
                  </a:cubicBezTo>
                  <a:cubicBezTo>
                    <a:pt x="247" y="339"/>
                    <a:pt x="245" y="338"/>
                    <a:pt x="244" y="333"/>
                  </a:cubicBezTo>
                  <a:cubicBezTo>
                    <a:pt x="244" y="331"/>
                    <a:pt x="242" y="329"/>
                    <a:pt x="242" y="327"/>
                  </a:cubicBezTo>
                  <a:cubicBezTo>
                    <a:pt x="242" y="323"/>
                    <a:pt x="248" y="323"/>
                    <a:pt x="252" y="323"/>
                  </a:cubicBezTo>
                  <a:cubicBezTo>
                    <a:pt x="252" y="325"/>
                    <a:pt x="253" y="327"/>
                    <a:pt x="253" y="329"/>
                  </a:cubicBezTo>
                  <a:cubicBezTo>
                    <a:pt x="254" y="331"/>
                    <a:pt x="256" y="332"/>
                    <a:pt x="257" y="333"/>
                  </a:cubicBezTo>
                  <a:cubicBezTo>
                    <a:pt x="260" y="336"/>
                    <a:pt x="260" y="337"/>
                    <a:pt x="261" y="340"/>
                  </a:cubicBezTo>
                  <a:cubicBezTo>
                    <a:pt x="261" y="342"/>
                    <a:pt x="263" y="344"/>
                    <a:pt x="265" y="346"/>
                  </a:cubicBezTo>
                  <a:cubicBezTo>
                    <a:pt x="266" y="348"/>
                    <a:pt x="268" y="350"/>
                    <a:pt x="270" y="352"/>
                  </a:cubicBezTo>
                  <a:cubicBezTo>
                    <a:pt x="272" y="354"/>
                    <a:pt x="274" y="355"/>
                    <a:pt x="275" y="358"/>
                  </a:cubicBezTo>
                  <a:cubicBezTo>
                    <a:pt x="276" y="360"/>
                    <a:pt x="276" y="363"/>
                    <a:pt x="278" y="365"/>
                  </a:cubicBezTo>
                  <a:cubicBezTo>
                    <a:pt x="279" y="366"/>
                    <a:pt x="280" y="366"/>
                    <a:pt x="281" y="367"/>
                  </a:cubicBezTo>
                  <a:cubicBezTo>
                    <a:pt x="283" y="369"/>
                    <a:pt x="283" y="372"/>
                    <a:pt x="285" y="375"/>
                  </a:cubicBezTo>
                  <a:cubicBezTo>
                    <a:pt x="286" y="377"/>
                    <a:pt x="287" y="377"/>
                    <a:pt x="287" y="379"/>
                  </a:cubicBezTo>
                  <a:cubicBezTo>
                    <a:pt x="288" y="382"/>
                    <a:pt x="287" y="383"/>
                    <a:pt x="290" y="385"/>
                  </a:cubicBezTo>
                  <a:cubicBezTo>
                    <a:pt x="293" y="388"/>
                    <a:pt x="292" y="388"/>
                    <a:pt x="292" y="393"/>
                  </a:cubicBezTo>
                  <a:cubicBezTo>
                    <a:pt x="293" y="395"/>
                    <a:pt x="293" y="396"/>
                    <a:pt x="296" y="397"/>
                  </a:cubicBezTo>
                  <a:cubicBezTo>
                    <a:pt x="299" y="399"/>
                    <a:pt x="302" y="397"/>
                    <a:pt x="305" y="395"/>
                  </a:cubicBezTo>
                  <a:cubicBezTo>
                    <a:pt x="309" y="393"/>
                    <a:pt x="313" y="393"/>
                    <a:pt x="317" y="392"/>
                  </a:cubicBezTo>
                  <a:cubicBezTo>
                    <a:pt x="322" y="390"/>
                    <a:pt x="327" y="388"/>
                    <a:pt x="331" y="385"/>
                  </a:cubicBezTo>
                  <a:cubicBezTo>
                    <a:pt x="335" y="382"/>
                    <a:pt x="337" y="379"/>
                    <a:pt x="342" y="379"/>
                  </a:cubicBezTo>
                  <a:cubicBezTo>
                    <a:pt x="350" y="378"/>
                    <a:pt x="355" y="376"/>
                    <a:pt x="361" y="369"/>
                  </a:cubicBezTo>
                  <a:cubicBezTo>
                    <a:pt x="362" y="368"/>
                    <a:pt x="364" y="367"/>
                    <a:pt x="366" y="366"/>
                  </a:cubicBezTo>
                  <a:cubicBezTo>
                    <a:pt x="367" y="365"/>
                    <a:pt x="367" y="363"/>
                    <a:pt x="368" y="361"/>
                  </a:cubicBezTo>
                  <a:cubicBezTo>
                    <a:pt x="369" y="359"/>
                    <a:pt x="370" y="358"/>
                    <a:pt x="370" y="356"/>
                  </a:cubicBezTo>
                  <a:cubicBezTo>
                    <a:pt x="369" y="355"/>
                    <a:pt x="368" y="355"/>
                    <a:pt x="367" y="354"/>
                  </a:cubicBezTo>
                  <a:cubicBezTo>
                    <a:pt x="365" y="353"/>
                    <a:pt x="365" y="352"/>
                    <a:pt x="364" y="351"/>
                  </a:cubicBezTo>
                  <a:cubicBezTo>
                    <a:pt x="362" y="348"/>
                    <a:pt x="362" y="348"/>
                    <a:pt x="359" y="346"/>
                  </a:cubicBezTo>
                  <a:cubicBezTo>
                    <a:pt x="355" y="344"/>
                    <a:pt x="358" y="339"/>
                    <a:pt x="352" y="339"/>
                  </a:cubicBezTo>
                  <a:cubicBezTo>
                    <a:pt x="347" y="338"/>
                    <a:pt x="343" y="347"/>
                    <a:pt x="338" y="345"/>
                  </a:cubicBezTo>
                  <a:cubicBezTo>
                    <a:pt x="336" y="344"/>
                    <a:pt x="336" y="341"/>
                    <a:pt x="335" y="340"/>
                  </a:cubicBezTo>
                  <a:cubicBezTo>
                    <a:pt x="333" y="337"/>
                    <a:pt x="331" y="338"/>
                    <a:pt x="327" y="338"/>
                  </a:cubicBezTo>
                  <a:cubicBezTo>
                    <a:pt x="327" y="335"/>
                    <a:pt x="327" y="335"/>
                    <a:pt x="326" y="333"/>
                  </a:cubicBezTo>
                  <a:cubicBezTo>
                    <a:pt x="324" y="332"/>
                    <a:pt x="322" y="332"/>
                    <a:pt x="321" y="329"/>
                  </a:cubicBezTo>
                  <a:cubicBezTo>
                    <a:pt x="319" y="327"/>
                    <a:pt x="320" y="325"/>
                    <a:pt x="319" y="323"/>
                  </a:cubicBezTo>
                  <a:cubicBezTo>
                    <a:pt x="318" y="320"/>
                    <a:pt x="316" y="322"/>
                    <a:pt x="314" y="320"/>
                  </a:cubicBezTo>
                  <a:cubicBezTo>
                    <a:pt x="310" y="315"/>
                    <a:pt x="319" y="313"/>
                    <a:pt x="322" y="316"/>
                  </a:cubicBezTo>
                  <a:cubicBezTo>
                    <a:pt x="324" y="318"/>
                    <a:pt x="324" y="319"/>
                    <a:pt x="326" y="321"/>
                  </a:cubicBezTo>
                  <a:cubicBezTo>
                    <a:pt x="328" y="322"/>
                    <a:pt x="330" y="323"/>
                    <a:pt x="332" y="325"/>
                  </a:cubicBezTo>
                  <a:cubicBezTo>
                    <a:pt x="333" y="325"/>
                    <a:pt x="334" y="327"/>
                    <a:pt x="335" y="328"/>
                  </a:cubicBezTo>
                  <a:cubicBezTo>
                    <a:pt x="337" y="329"/>
                    <a:pt x="339" y="328"/>
                    <a:pt x="340" y="330"/>
                  </a:cubicBezTo>
                  <a:cubicBezTo>
                    <a:pt x="342" y="332"/>
                    <a:pt x="341" y="332"/>
                    <a:pt x="344" y="332"/>
                  </a:cubicBezTo>
                  <a:cubicBezTo>
                    <a:pt x="348" y="333"/>
                    <a:pt x="351" y="330"/>
                    <a:pt x="355" y="331"/>
                  </a:cubicBezTo>
                  <a:cubicBezTo>
                    <a:pt x="358" y="332"/>
                    <a:pt x="357" y="335"/>
                    <a:pt x="360" y="337"/>
                  </a:cubicBezTo>
                  <a:cubicBezTo>
                    <a:pt x="367" y="338"/>
                    <a:pt x="367" y="338"/>
                    <a:pt x="367" y="338"/>
                  </a:cubicBezTo>
                  <a:cubicBezTo>
                    <a:pt x="378" y="348"/>
                    <a:pt x="394" y="331"/>
                    <a:pt x="405" y="342"/>
                  </a:cubicBezTo>
                  <a:cubicBezTo>
                    <a:pt x="406" y="344"/>
                    <a:pt x="408" y="346"/>
                    <a:pt x="410" y="347"/>
                  </a:cubicBezTo>
                  <a:cubicBezTo>
                    <a:pt x="411" y="348"/>
                    <a:pt x="413" y="348"/>
                    <a:pt x="414" y="349"/>
                  </a:cubicBezTo>
                  <a:cubicBezTo>
                    <a:pt x="415" y="350"/>
                    <a:pt x="413" y="352"/>
                    <a:pt x="414" y="354"/>
                  </a:cubicBezTo>
                  <a:cubicBezTo>
                    <a:pt x="416" y="358"/>
                    <a:pt x="427" y="362"/>
                    <a:pt x="430" y="356"/>
                  </a:cubicBezTo>
                  <a:cubicBezTo>
                    <a:pt x="434" y="361"/>
                    <a:pt x="433" y="368"/>
                    <a:pt x="435" y="373"/>
                  </a:cubicBezTo>
                  <a:cubicBezTo>
                    <a:pt x="436" y="379"/>
                    <a:pt x="439" y="384"/>
                    <a:pt x="441" y="389"/>
                  </a:cubicBezTo>
                  <a:cubicBezTo>
                    <a:pt x="444" y="396"/>
                    <a:pt x="445" y="404"/>
                    <a:pt x="450" y="410"/>
                  </a:cubicBezTo>
                  <a:cubicBezTo>
                    <a:pt x="454" y="415"/>
                    <a:pt x="456" y="420"/>
                    <a:pt x="462" y="414"/>
                  </a:cubicBezTo>
                  <a:cubicBezTo>
                    <a:pt x="468" y="407"/>
                    <a:pt x="466" y="401"/>
                    <a:pt x="467" y="392"/>
                  </a:cubicBezTo>
                  <a:cubicBezTo>
                    <a:pt x="468" y="388"/>
                    <a:pt x="471" y="386"/>
                    <a:pt x="474" y="383"/>
                  </a:cubicBezTo>
                  <a:cubicBezTo>
                    <a:pt x="480" y="378"/>
                    <a:pt x="484" y="369"/>
                    <a:pt x="490" y="364"/>
                  </a:cubicBezTo>
                  <a:cubicBezTo>
                    <a:pt x="493" y="361"/>
                    <a:pt x="500" y="358"/>
                    <a:pt x="504" y="357"/>
                  </a:cubicBezTo>
                  <a:cubicBezTo>
                    <a:pt x="506" y="356"/>
                    <a:pt x="509" y="357"/>
                    <a:pt x="511" y="356"/>
                  </a:cubicBezTo>
                  <a:cubicBezTo>
                    <a:pt x="514" y="356"/>
                    <a:pt x="516" y="353"/>
                    <a:pt x="519" y="353"/>
                  </a:cubicBezTo>
                  <a:cubicBezTo>
                    <a:pt x="531" y="351"/>
                    <a:pt x="521" y="383"/>
                    <a:pt x="540" y="380"/>
                  </a:cubicBezTo>
                  <a:cubicBezTo>
                    <a:pt x="542" y="380"/>
                    <a:pt x="548" y="377"/>
                    <a:pt x="550" y="378"/>
                  </a:cubicBezTo>
                  <a:cubicBezTo>
                    <a:pt x="554" y="379"/>
                    <a:pt x="555" y="385"/>
                    <a:pt x="556" y="389"/>
                  </a:cubicBezTo>
                  <a:cubicBezTo>
                    <a:pt x="557" y="392"/>
                    <a:pt x="559" y="394"/>
                    <a:pt x="560" y="397"/>
                  </a:cubicBezTo>
                  <a:cubicBezTo>
                    <a:pt x="562" y="402"/>
                    <a:pt x="561" y="408"/>
                    <a:pt x="559" y="413"/>
                  </a:cubicBezTo>
                  <a:cubicBezTo>
                    <a:pt x="558" y="421"/>
                    <a:pt x="562" y="422"/>
                    <a:pt x="564" y="429"/>
                  </a:cubicBezTo>
                  <a:cubicBezTo>
                    <a:pt x="567" y="436"/>
                    <a:pt x="569" y="444"/>
                    <a:pt x="575" y="449"/>
                  </a:cubicBezTo>
                  <a:cubicBezTo>
                    <a:pt x="580" y="454"/>
                    <a:pt x="586" y="454"/>
                    <a:pt x="587" y="447"/>
                  </a:cubicBezTo>
                  <a:cubicBezTo>
                    <a:pt x="587" y="438"/>
                    <a:pt x="585" y="433"/>
                    <a:pt x="578" y="429"/>
                  </a:cubicBezTo>
                  <a:cubicBezTo>
                    <a:pt x="572" y="425"/>
                    <a:pt x="568" y="423"/>
                    <a:pt x="566" y="416"/>
                  </a:cubicBezTo>
                  <a:cubicBezTo>
                    <a:pt x="565" y="413"/>
                    <a:pt x="563" y="402"/>
                    <a:pt x="566" y="399"/>
                  </a:cubicBezTo>
                  <a:cubicBezTo>
                    <a:pt x="569" y="396"/>
                    <a:pt x="576" y="402"/>
                    <a:pt x="578" y="404"/>
                  </a:cubicBezTo>
                  <a:cubicBezTo>
                    <a:pt x="583" y="408"/>
                    <a:pt x="582" y="411"/>
                    <a:pt x="585" y="416"/>
                  </a:cubicBezTo>
                  <a:cubicBezTo>
                    <a:pt x="591" y="423"/>
                    <a:pt x="597" y="414"/>
                    <a:pt x="602" y="410"/>
                  </a:cubicBezTo>
                  <a:cubicBezTo>
                    <a:pt x="607" y="405"/>
                    <a:pt x="613" y="399"/>
                    <a:pt x="610" y="391"/>
                  </a:cubicBezTo>
                  <a:cubicBezTo>
                    <a:pt x="607" y="384"/>
                    <a:pt x="598" y="384"/>
                    <a:pt x="595" y="377"/>
                  </a:cubicBezTo>
                  <a:cubicBezTo>
                    <a:pt x="591" y="370"/>
                    <a:pt x="592" y="360"/>
                    <a:pt x="601" y="358"/>
                  </a:cubicBezTo>
                  <a:cubicBezTo>
                    <a:pt x="605" y="357"/>
                    <a:pt x="611" y="358"/>
                    <a:pt x="616" y="358"/>
                  </a:cubicBezTo>
                  <a:cubicBezTo>
                    <a:pt x="622" y="358"/>
                    <a:pt x="627" y="356"/>
                    <a:pt x="632" y="353"/>
                  </a:cubicBezTo>
                  <a:cubicBezTo>
                    <a:pt x="642" y="348"/>
                    <a:pt x="656" y="345"/>
                    <a:pt x="665" y="338"/>
                  </a:cubicBezTo>
                  <a:cubicBezTo>
                    <a:pt x="671" y="332"/>
                    <a:pt x="672" y="327"/>
                    <a:pt x="671" y="319"/>
                  </a:cubicBezTo>
                  <a:cubicBezTo>
                    <a:pt x="671" y="315"/>
                    <a:pt x="670" y="314"/>
                    <a:pt x="669" y="312"/>
                  </a:cubicBezTo>
                  <a:cubicBezTo>
                    <a:pt x="667" y="308"/>
                    <a:pt x="668" y="305"/>
                    <a:pt x="667" y="302"/>
                  </a:cubicBezTo>
                  <a:cubicBezTo>
                    <a:pt x="665" y="297"/>
                    <a:pt x="657" y="295"/>
                    <a:pt x="658" y="290"/>
                  </a:cubicBezTo>
                  <a:cubicBezTo>
                    <a:pt x="659" y="285"/>
                    <a:pt x="666" y="285"/>
                    <a:pt x="668" y="284"/>
                  </a:cubicBezTo>
                  <a:cubicBezTo>
                    <a:pt x="677" y="279"/>
                    <a:pt x="668" y="281"/>
                    <a:pt x="667" y="276"/>
                  </a:cubicBezTo>
                  <a:cubicBezTo>
                    <a:pt x="662" y="275"/>
                    <a:pt x="650" y="279"/>
                    <a:pt x="649" y="271"/>
                  </a:cubicBezTo>
                  <a:cubicBezTo>
                    <a:pt x="649" y="269"/>
                    <a:pt x="655" y="262"/>
                    <a:pt x="657" y="260"/>
                  </a:cubicBezTo>
                  <a:cubicBezTo>
                    <a:pt x="661" y="258"/>
                    <a:pt x="663" y="257"/>
                    <a:pt x="667" y="257"/>
                  </a:cubicBezTo>
                  <a:cubicBezTo>
                    <a:pt x="668" y="260"/>
                    <a:pt x="668" y="264"/>
                    <a:pt x="668" y="267"/>
                  </a:cubicBezTo>
                  <a:cubicBezTo>
                    <a:pt x="674" y="273"/>
                    <a:pt x="677" y="263"/>
                    <a:pt x="682" y="267"/>
                  </a:cubicBezTo>
                  <a:cubicBezTo>
                    <a:pt x="682" y="267"/>
                    <a:pt x="686" y="273"/>
                    <a:pt x="686" y="274"/>
                  </a:cubicBezTo>
                  <a:cubicBezTo>
                    <a:pt x="687" y="277"/>
                    <a:pt x="687" y="279"/>
                    <a:pt x="687" y="283"/>
                  </a:cubicBezTo>
                  <a:cubicBezTo>
                    <a:pt x="688" y="286"/>
                    <a:pt x="690" y="294"/>
                    <a:pt x="693" y="295"/>
                  </a:cubicBezTo>
                  <a:cubicBezTo>
                    <a:pt x="697" y="296"/>
                    <a:pt x="704" y="288"/>
                    <a:pt x="705" y="285"/>
                  </a:cubicBezTo>
                  <a:cubicBezTo>
                    <a:pt x="707" y="279"/>
                    <a:pt x="702" y="275"/>
                    <a:pt x="701" y="270"/>
                  </a:cubicBezTo>
                  <a:cubicBezTo>
                    <a:pt x="700" y="264"/>
                    <a:pt x="702" y="264"/>
                    <a:pt x="705" y="260"/>
                  </a:cubicBezTo>
                  <a:cubicBezTo>
                    <a:pt x="710" y="254"/>
                    <a:pt x="713" y="248"/>
                    <a:pt x="721" y="248"/>
                  </a:cubicBezTo>
                  <a:cubicBezTo>
                    <a:pt x="730" y="248"/>
                    <a:pt x="733" y="247"/>
                    <a:pt x="738" y="239"/>
                  </a:cubicBezTo>
                  <a:cubicBezTo>
                    <a:pt x="741" y="235"/>
                    <a:pt x="743" y="231"/>
                    <a:pt x="746" y="227"/>
                  </a:cubicBezTo>
                  <a:cubicBezTo>
                    <a:pt x="749" y="223"/>
                    <a:pt x="754" y="220"/>
                    <a:pt x="756" y="213"/>
                  </a:cubicBezTo>
                  <a:cubicBezTo>
                    <a:pt x="757" y="209"/>
                    <a:pt x="757" y="206"/>
                    <a:pt x="758" y="201"/>
                  </a:cubicBezTo>
                  <a:cubicBezTo>
                    <a:pt x="760" y="198"/>
                    <a:pt x="761" y="194"/>
                    <a:pt x="761" y="190"/>
                  </a:cubicBezTo>
                  <a:cubicBezTo>
                    <a:pt x="760" y="187"/>
                    <a:pt x="759" y="184"/>
                    <a:pt x="755" y="183"/>
                  </a:cubicBezTo>
                  <a:cubicBezTo>
                    <a:pt x="751" y="182"/>
                    <a:pt x="751" y="185"/>
                    <a:pt x="748" y="187"/>
                  </a:cubicBezTo>
                  <a:cubicBezTo>
                    <a:pt x="748" y="186"/>
                    <a:pt x="747" y="185"/>
                    <a:pt x="747" y="184"/>
                  </a:cubicBezTo>
                  <a:cubicBezTo>
                    <a:pt x="741" y="185"/>
                    <a:pt x="740" y="180"/>
                    <a:pt x="734" y="180"/>
                  </a:cubicBezTo>
                  <a:cubicBezTo>
                    <a:pt x="731" y="169"/>
                    <a:pt x="753" y="163"/>
                    <a:pt x="759" y="158"/>
                  </a:cubicBezTo>
                  <a:cubicBezTo>
                    <a:pt x="763" y="154"/>
                    <a:pt x="765" y="150"/>
                    <a:pt x="771" y="149"/>
                  </a:cubicBezTo>
                  <a:cubicBezTo>
                    <a:pt x="776" y="148"/>
                    <a:pt x="783" y="148"/>
                    <a:pt x="788" y="148"/>
                  </a:cubicBezTo>
                  <a:cubicBezTo>
                    <a:pt x="791" y="148"/>
                    <a:pt x="794" y="151"/>
                    <a:pt x="798" y="149"/>
                  </a:cubicBezTo>
                  <a:cubicBezTo>
                    <a:pt x="803" y="147"/>
                    <a:pt x="805" y="144"/>
                    <a:pt x="811" y="147"/>
                  </a:cubicBezTo>
                  <a:cubicBezTo>
                    <a:pt x="815" y="148"/>
                    <a:pt x="816" y="152"/>
                    <a:pt x="822" y="152"/>
                  </a:cubicBezTo>
                  <a:cubicBezTo>
                    <a:pt x="829" y="151"/>
                    <a:pt x="825" y="147"/>
                    <a:pt x="826" y="142"/>
                  </a:cubicBezTo>
                  <a:cubicBezTo>
                    <a:pt x="828" y="137"/>
                    <a:pt x="838" y="131"/>
                    <a:pt x="843" y="130"/>
                  </a:cubicBezTo>
                  <a:cubicBezTo>
                    <a:pt x="844" y="129"/>
                    <a:pt x="849" y="129"/>
                    <a:pt x="851" y="130"/>
                  </a:cubicBezTo>
                  <a:cubicBezTo>
                    <a:pt x="853" y="131"/>
                    <a:pt x="852" y="134"/>
                    <a:pt x="854" y="135"/>
                  </a:cubicBezTo>
                  <a:cubicBezTo>
                    <a:pt x="860" y="138"/>
                    <a:pt x="862" y="131"/>
                    <a:pt x="865" y="128"/>
                  </a:cubicBezTo>
                  <a:cubicBezTo>
                    <a:pt x="868" y="125"/>
                    <a:pt x="874" y="124"/>
                    <a:pt x="878" y="126"/>
                  </a:cubicBezTo>
                  <a:cubicBezTo>
                    <a:pt x="872" y="130"/>
                    <a:pt x="872" y="137"/>
                    <a:pt x="869" y="141"/>
                  </a:cubicBezTo>
                  <a:cubicBezTo>
                    <a:pt x="866" y="143"/>
                    <a:pt x="861" y="145"/>
                    <a:pt x="858" y="148"/>
                  </a:cubicBezTo>
                  <a:cubicBezTo>
                    <a:pt x="855" y="150"/>
                    <a:pt x="853" y="153"/>
                    <a:pt x="850" y="155"/>
                  </a:cubicBezTo>
                  <a:cubicBezTo>
                    <a:pt x="847" y="156"/>
                    <a:pt x="843" y="157"/>
                    <a:pt x="842" y="160"/>
                  </a:cubicBezTo>
                  <a:cubicBezTo>
                    <a:pt x="839" y="163"/>
                    <a:pt x="838" y="167"/>
                    <a:pt x="837" y="169"/>
                  </a:cubicBezTo>
                  <a:cubicBezTo>
                    <a:pt x="834" y="173"/>
                    <a:pt x="833" y="175"/>
                    <a:pt x="834" y="181"/>
                  </a:cubicBezTo>
                  <a:cubicBezTo>
                    <a:pt x="834" y="184"/>
                    <a:pt x="835" y="191"/>
                    <a:pt x="837" y="195"/>
                  </a:cubicBezTo>
                  <a:cubicBezTo>
                    <a:pt x="843" y="207"/>
                    <a:pt x="845" y="193"/>
                    <a:pt x="848" y="188"/>
                  </a:cubicBezTo>
                  <a:cubicBezTo>
                    <a:pt x="851" y="183"/>
                    <a:pt x="857" y="184"/>
                    <a:pt x="861" y="181"/>
                  </a:cubicBezTo>
                  <a:cubicBezTo>
                    <a:pt x="863" y="178"/>
                    <a:pt x="865" y="173"/>
                    <a:pt x="867" y="170"/>
                  </a:cubicBezTo>
                  <a:cubicBezTo>
                    <a:pt x="872" y="161"/>
                    <a:pt x="864" y="156"/>
                    <a:pt x="867" y="149"/>
                  </a:cubicBezTo>
                  <a:cubicBezTo>
                    <a:pt x="873" y="137"/>
                    <a:pt x="877" y="146"/>
                    <a:pt x="886" y="145"/>
                  </a:cubicBezTo>
                  <a:cubicBezTo>
                    <a:pt x="895" y="145"/>
                    <a:pt x="901" y="137"/>
                    <a:pt x="909" y="135"/>
                  </a:cubicBezTo>
                  <a:cubicBezTo>
                    <a:pt x="917" y="132"/>
                    <a:pt x="922" y="129"/>
                    <a:pt x="931" y="129"/>
                  </a:cubicBezTo>
                  <a:cubicBezTo>
                    <a:pt x="937" y="130"/>
                    <a:pt x="944" y="132"/>
                    <a:pt x="946" y="124"/>
                  </a:cubicBezTo>
                  <a:cubicBezTo>
                    <a:pt x="947" y="120"/>
                    <a:pt x="946" y="118"/>
                    <a:pt x="943"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 name="Freeform 13"/>
            <p:cNvSpPr>
              <a:spLocks/>
            </p:cNvSpPr>
            <p:nvPr/>
          </p:nvSpPr>
          <p:spPr bwMode="auto">
            <a:xfrm>
              <a:off x="3913188" y="2827338"/>
              <a:ext cx="165100" cy="112713"/>
            </a:xfrm>
            <a:custGeom>
              <a:avLst/>
              <a:gdLst>
                <a:gd name="T0" fmla="*/ 7 w 44"/>
                <a:gd name="T1" fmla="*/ 29 h 30"/>
                <a:gd name="T2" fmla="*/ 13 w 44"/>
                <a:gd name="T3" fmla="*/ 27 h 30"/>
                <a:gd name="T4" fmla="*/ 16 w 44"/>
                <a:gd name="T5" fmla="*/ 28 h 30"/>
                <a:gd name="T6" fmla="*/ 22 w 44"/>
                <a:gd name="T7" fmla="*/ 24 h 30"/>
                <a:gd name="T8" fmla="*/ 23 w 44"/>
                <a:gd name="T9" fmla="*/ 20 h 30"/>
                <a:gd name="T10" fmla="*/ 25 w 44"/>
                <a:gd name="T11" fmla="*/ 16 h 30"/>
                <a:gd name="T12" fmla="*/ 33 w 44"/>
                <a:gd name="T13" fmla="*/ 15 h 30"/>
                <a:gd name="T14" fmla="*/ 39 w 44"/>
                <a:gd name="T15" fmla="*/ 11 h 30"/>
                <a:gd name="T16" fmla="*/ 44 w 44"/>
                <a:gd name="T17" fmla="*/ 8 h 30"/>
                <a:gd name="T18" fmla="*/ 40 w 44"/>
                <a:gd name="T19" fmla="*/ 6 h 30"/>
                <a:gd name="T20" fmla="*/ 37 w 44"/>
                <a:gd name="T21" fmla="*/ 3 h 30"/>
                <a:gd name="T22" fmla="*/ 35 w 44"/>
                <a:gd name="T23" fmla="*/ 0 h 30"/>
                <a:gd name="T24" fmla="*/ 35 w 44"/>
                <a:gd name="T25" fmla="*/ 0 h 30"/>
                <a:gd name="T26" fmla="*/ 30 w 44"/>
                <a:gd name="T27" fmla="*/ 2 h 30"/>
                <a:gd name="T28" fmla="*/ 25 w 44"/>
                <a:gd name="T29" fmla="*/ 8 h 30"/>
                <a:gd name="T30" fmla="*/ 21 w 44"/>
                <a:gd name="T31" fmla="*/ 11 h 30"/>
                <a:gd name="T32" fmla="*/ 19 w 44"/>
                <a:gd name="T33" fmla="*/ 14 h 30"/>
                <a:gd name="T34" fmla="*/ 16 w 44"/>
                <a:gd name="T35" fmla="*/ 15 h 30"/>
                <a:gd name="T36" fmla="*/ 12 w 44"/>
                <a:gd name="T37" fmla="*/ 18 h 30"/>
                <a:gd name="T38" fmla="*/ 7 w 44"/>
                <a:gd name="T39" fmla="*/ 19 h 30"/>
                <a:gd name="T40" fmla="*/ 4 w 44"/>
                <a:gd name="T41" fmla="*/ 24 h 30"/>
                <a:gd name="T42" fmla="*/ 1 w 44"/>
                <a:gd name="T43" fmla="*/ 27 h 30"/>
                <a:gd name="T44" fmla="*/ 7 w 44"/>
                <a:gd name="T4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30">
                  <a:moveTo>
                    <a:pt x="7" y="29"/>
                  </a:moveTo>
                  <a:cubicBezTo>
                    <a:pt x="9" y="28"/>
                    <a:pt x="11" y="27"/>
                    <a:pt x="13" y="27"/>
                  </a:cubicBezTo>
                  <a:cubicBezTo>
                    <a:pt x="14" y="27"/>
                    <a:pt x="15" y="28"/>
                    <a:pt x="16" y="28"/>
                  </a:cubicBezTo>
                  <a:cubicBezTo>
                    <a:pt x="19" y="28"/>
                    <a:pt x="20" y="26"/>
                    <a:pt x="22" y="24"/>
                  </a:cubicBezTo>
                  <a:cubicBezTo>
                    <a:pt x="23" y="22"/>
                    <a:pt x="23" y="21"/>
                    <a:pt x="23" y="20"/>
                  </a:cubicBezTo>
                  <a:cubicBezTo>
                    <a:pt x="24" y="19"/>
                    <a:pt x="24" y="17"/>
                    <a:pt x="25" y="16"/>
                  </a:cubicBezTo>
                  <a:cubicBezTo>
                    <a:pt x="26" y="15"/>
                    <a:pt x="31" y="16"/>
                    <a:pt x="33" y="15"/>
                  </a:cubicBezTo>
                  <a:cubicBezTo>
                    <a:pt x="35" y="14"/>
                    <a:pt x="36" y="11"/>
                    <a:pt x="39" y="11"/>
                  </a:cubicBezTo>
                  <a:cubicBezTo>
                    <a:pt x="41" y="10"/>
                    <a:pt x="43" y="11"/>
                    <a:pt x="44" y="8"/>
                  </a:cubicBezTo>
                  <a:cubicBezTo>
                    <a:pt x="44" y="6"/>
                    <a:pt x="42" y="6"/>
                    <a:pt x="40" y="6"/>
                  </a:cubicBezTo>
                  <a:cubicBezTo>
                    <a:pt x="37" y="5"/>
                    <a:pt x="38" y="5"/>
                    <a:pt x="37" y="3"/>
                  </a:cubicBezTo>
                  <a:cubicBezTo>
                    <a:pt x="37" y="1"/>
                    <a:pt x="36" y="0"/>
                    <a:pt x="35" y="0"/>
                  </a:cubicBezTo>
                  <a:cubicBezTo>
                    <a:pt x="35" y="0"/>
                    <a:pt x="35" y="0"/>
                    <a:pt x="35" y="0"/>
                  </a:cubicBezTo>
                  <a:cubicBezTo>
                    <a:pt x="33" y="1"/>
                    <a:pt x="31" y="0"/>
                    <a:pt x="30" y="2"/>
                  </a:cubicBezTo>
                  <a:cubicBezTo>
                    <a:pt x="28" y="5"/>
                    <a:pt x="28" y="6"/>
                    <a:pt x="25" y="8"/>
                  </a:cubicBezTo>
                  <a:cubicBezTo>
                    <a:pt x="24" y="9"/>
                    <a:pt x="22" y="10"/>
                    <a:pt x="21" y="11"/>
                  </a:cubicBezTo>
                  <a:cubicBezTo>
                    <a:pt x="20" y="12"/>
                    <a:pt x="20" y="13"/>
                    <a:pt x="19" y="14"/>
                  </a:cubicBezTo>
                  <a:cubicBezTo>
                    <a:pt x="18" y="14"/>
                    <a:pt x="17" y="14"/>
                    <a:pt x="16" y="15"/>
                  </a:cubicBezTo>
                  <a:cubicBezTo>
                    <a:pt x="14" y="16"/>
                    <a:pt x="13" y="18"/>
                    <a:pt x="12" y="18"/>
                  </a:cubicBezTo>
                  <a:cubicBezTo>
                    <a:pt x="10" y="19"/>
                    <a:pt x="8" y="18"/>
                    <a:pt x="7" y="19"/>
                  </a:cubicBezTo>
                  <a:cubicBezTo>
                    <a:pt x="5" y="20"/>
                    <a:pt x="5" y="23"/>
                    <a:pt x="4" y="24"/>
                  </a:cubicBezTo>
                  <a:cubicBezTo>
                    <a:pt x="3" y="25"/>
                    <a:pt x="0" y="25"/>
                    <a:pt x="1" y="27"/>
                  </a:cubicBezTo>
                  <a:cubicBezTo>
                    <a:pt x="1" y="30"/>
                    <a:pt x="5" y="29"/>
                    <a:pt x="7"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 name="Freeform 14"/>
            <p:cNvSpPr>
              <a:spLocks/>
            </p:cNvSpPr>
            <p:nvPr/>
          </p:nvSpPr>
          <p:spPr bwMode="auto">
            <a:xfrm>
              <a:off x="4100513" y="2508251"/>
              <a:ext cx="30163" cy="63500"/>
            </a:xfrm>
            <a:custGeom>
              <a:avLst/>
              <a:gdLst>
                <a:gd name="T0" fmla="*/ 8 w 8"/>
                <a:gd name="T1" fmla="*/ 4 h 17"/>
                <a:gd name="T2" fmla="*/ 4 w 8"/>
                <a:gd name="T3" fmla="*/ 0 h 17"/>
                <a:gd name="T4" fmla="*/ 4 w 8"/>
                <a:gd name="T5" fmla="*/ 0 h 17"/>
                <a:gd name="T6" fmla="*/ 0 w 8"/>
                <a:gd name="T7" fmla="*/ 9 h 17"/>
                <a:gd name="T8" fmla="*/ 0 w 8"/>
                <a:gd name="T9" fmla="*/ 14 h 17"/>
                <a:gd name="T10" fmla="*/ 5 w 8"/>
                <a:gd name="T11" fmla="*/ 13 h 17"/>
                <a:gd name="T12" fmla="*/ 5 w 8"/>
                <a:gd name="T13" fmla="*/ 8 h 17"/>
                <a:gd name="T14" fmla="*/ 8 w 8"/>
                <a:gd name="T15" fmla="*/ 4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8" y="4"/>
                  </a:moveTo>
                  <a:cubicBezTo>
                    <a:pt x="8" y="1"/>
                    <a:pt x="7" y="0"/>
                    <a:pt x="4" y="0"/>
                  </a:cubicBezTo>
                  <a:cubicBezTo>
                    <a:pt x="4" y="0"/>
                    <a:pt x="4" y="0"/>
                    <a:pt x="4" y="0"/>
                  </a:cubicBezTo>
                  <a:cubicBezTo>
                    <a:pt x="2" y="2"/>
                    <a:pt x="0" y="6"/>
                    <a:pt x="0" y="9"/>
                  </a:cubicBezTo>
                  <a:cubicBezTo>
                    <a:pt x="0" y="10"/>
                    <a:pt x="0" y="13"/>
                    <a:pt x="0" y="14"/>
                  </a:cubicBezTo>
                  <a:cubicBezTo>
                    <a:pt x="1" y="17"/>
                    <a:pt x="4" y="16"/>
                    <a:pt x="5" y="13"/>
                  </a:cubicBezTo>
                  <a:cubicBezTo>
                    <a:pt x="6" y="11"/>
                    <a:pt x="5" y="10"/>
                    <a:pt x="5" y="8"/>
                  </a:cubicBezTo>
                  <a:cubicBezTo>
                    <a:pt x="6" y="6"/>
                    <a:pt x="7"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 name="Freeform 15"/>
            <p:cNvSpPr>
              <a:spLocks/>
            </p:cNvSpPr>
            <p:nvPr/>
          </p:nvSpPr>
          <p:spPr bwMode="auto">
            <a:xfrm>
              <a:off x="4086225" y="2620963"/>
              <a:ext cx="90488" cy="115888"/>
            </a:xfrm>
            <a:custGeom>
              <a:avLst/>
              <a:gdLst>
                <a:gd name="T0" fmla="*/ 0 w 24"/>
                <a:gd name="T1" fmla="*/ 14 h 31"/>
                <a:gd name="T2" fmla="*/ 3 w 24"/>
                <a:gd name="T3" fmla="*/ 17 h 31"/>
                <a:gd name="T4" fmla="*/ 4 w 24"/>
                <a:gd name="T5" fmla="*/ 20 h 31"/>
                <a:gd name="T6" fmla="*/ 6 w 24"/>
                <a:gd name="T7" fmla="*/ 22 h 31"/>
                <a:gd name="T8" fmla="*/ 7 w 24"/>
                <a:gd name="T9" fmla="*/ 27 h 31"/>
                <a:gd name="T10" fmla="*/ 10 w 24"/>
                <a:gd name="T11" fmla="*/ 30 h 31"/>
                <a:gd name="T12" fmla="*/ 13 w 24"/>
                <a:gd name="T13" fmla="*/ 27 h 31"/>
                <a:gd name="T14" fmla="*/ 17 w 24"/>
                <a:gd name="T15" fmla="*/ 27 h 31"/>
                <a:gd name="T16" fmla="*/ 22 w 24"/>
                <a:gd name="T17" fmla="*/ 30 h 31"/>
                <a:gd name="T18" fmla="*/ 19 w 24"/>
                <a:gd name="T19" fmla="*/ 24 h 31"/>
                <a:gd name="T20" fmla="*/ 15 w 24"/>
                <a:gd name="T21" fmla="*/ 23 h 31"/>
                <a:gd name="T22" fmla="*/ 13 w 24"/>
                <a:gd name="T23" fmla="*/ 19 h 31"/>
                <a:gd name="T24" fmla="*/ 11 w 24"/>
                <a:gd name="T25" fmla="*/ 15 h 31"/>
                <a:gd name="T26" fmla="*/ 15 w 24"/>
                <a:gd name="T27" fmla="*/ 9 h 31"/>
                <a:gd name="T28" fmla="*/ 14 w 24"/>
                <a:gd name="T29" fmla="*/ 7 h 31"/>
                <a:gd name="T30" fmla="*/ 13 w 24"/>
                <a:gd name="T31" fmla="*/ 6 h 31"/>
                <a:gd name="T32" fmla="*/ 12 w 24"/>
                <a:gd name="T33" fmla="*/ 4 h 31"/>
                <a:gd name="T34" fmla="*/ 10 w 24"/>
                <a:gd name="T35" fmla="*/ 1 h 31"/>
                <a:gd name="T36" fmla="*/ 5 w 24"/>
                <a:gd name="T37" fmla="*/ 0 h 31"/>
                <a:gd name="T38" fmla="*/ 5 w 24"/>
                <a:gd name="T39" fmla="*/ 0 h 31"/>
                <a:gd name="T40" fmla="*/ 5 w 24"/>
                <a:gd name="T41" fmla="*/ 5 h 31"/>
                <a:gd name="T42" fmla="*/ 2 w 24"/>
                <a:gd name="T43" fmla="*/ 10 h 31"/>
                <a:gd name="T44" fmla="*/ 0 w 24"/>
                <a:gd name="T45"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 h="31">
                  <a:moveTo>
                    <a:pt x="0" y="14"/>
                  </a:moveTo>
                  <a:cubicBezTo>
                    <a:pt x="1" y="16"/>
                    <a:pt x="3" y="16"/>
                    <a:pt x="3" y="17"/>
                  </a:cubicBezTo>
                  <a:cubicBezTo>
                    <a:pt x="4" y="18"/>
                    <a:pt x="3" y="19"/>
                    <a:pt x="4" y="20"/>
                  </a:cubicBezTo>
                  <a:cubicBezTo>
                    <a:pt x="4" y="21"/>
                    <a:pt x="6" y="21"/>
                    <a:pt x="6" y="22"/>
                  </a:cubicBezTo>
                  <a:cubicBezTo>
                    <a:pt x="7" y="23"/>
                    <a:pt x="6" y="25"/>
                    <a:pt x="7" y="27"/>
                  </a:cubicBezTo>
                  <a:cubicBezTo>
                    <a:pt x="7" y="28"/>
                    <a:pt x="8" y="31"/>
                    <a:pt x="10" y="30"/>
                  </a:cubicBezTo>
                  <a:cubicBezTo>
                    <a:pt x="11" y="30"/>
                    <a:pt x="12" y="28"/>
                    <a:pt x="13" y="27"/>
                  </a:cubicBezTo>
                  <a:cubicBezTo>
                    <a:pt x="14" y="27"/>
                    <a:pt x="16" y="26"/>
                    <a:pt x="17" y="27"/>
                  </a:cubicBezTo>
                  <a:cubicBezTo>
                    <a:pt x="19" y="27"/>
                    <a:pt x="20" y="30"/>
                    <a:pt x="22" y="30"/>
                  </a:cubicBezTo>
                  <a:cubicBezTo>
                    <a:pt x="24" y="27"/>
                    <a:pt x="22" y="25"/>
                    <a:pt x="19" y="24"/>
                  </a:cubicBezTo>
                  <a:cubicBezTo>
                    <a:pt x="18" y="24"/>
                    <a:pt x="16" y="24"/>
                    <a:pt x="15" y="23"/>
                  </a:cubicBezTo>
                  <a:cubicBezTo>
                    <a:pt x="15" y="22"/>
                    <a:pt x="14" y="20"/>
                    <a:pt x="13" y="19"/>
                  </a:cubicBezTo>
                  <a:cubicBezTo>
                    <a:pt x="12" y="18"/>
                    <a:pt x="11" y="17"/>
                    <a:pt x="11" y="15"/>
                  </a:cubicBezTo>
                  <a:cubicBezTo>
                    <a:pt x="11" y="13"/>
                    <a:pt x="14" y="12"/>
                    <a:pt x="15" y="9"/>
                  </a:cubicBezTo>
                  <a:cubicBezTo>
                    <a:pt x="15" y="8"/>
                    <a:pt x="14" y="7"/>
                    <a:pt x="14" y="7"/>
                  </a:cubicBezTo>
                  <a:cubicBezTo>
                    <a:pt x="14" y="6"/>
                    <a:pt x="13" y="6"/>
                    <a:pt x="13" y="6"/>
                  </a:cubicBezTo>
                  <a:cubicBezTo>
                    <a:pt x="12" y="5"/>
                    <a:pt x="13" y="5"/>
                    <a:pt x="12" y="4"/>
                  </a:cubicBezTo>
                  <a:cubicBezTo>
                    <a:pt x="12" y="3"/>
                    <a:pt x="11" y="2"/>
                    <a:pt x="10" y="1"/>
                  </a:cubicBezTo>
                  <a:cubicBezTo>
                    <a:pt x="8" y="0"/>
                    <a:pt x="6" y="1"/>
                    <a:pt x="5" y="0"/>
                  </a:cubicBezTo>
                  <a:cubicBezTo>
                    <a:pt x="5" y="0"/>
                    <a:pt x="5" y="0"/>
                    <a:pt x="5" y="0"/>
                  </a:cubicBezTo>
                  <a:cubicBezTo>
                    <a:pt x="5" y="2"/>
                    <a:pt x="5" y="4"/>
                    <a:pt x="5" y="5"/>
                  </a:cubicBezTo>
                  <a:cubicBezTo>
                    <a:pt x="4" y="7"/>
                    <a:pt x="3" y="8"/>
                    <a:pt x="2" y="10"/>
                  </a:cubicBezTo>
                  <a:cubicBezTo>
                    <a:pt x="2" y="11"/>
                    <a:pt x="0" y="13"/>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 name="Freeform 16"/>
            <p:cNvSpPr>
              <a:spLocks/>
            </p:cNvSpPr>
            <p:nvPr/>
          </p:nvSpPr>
          <p:spPr bwMode="auto">
            <a:xfrm>
              <a:off x="4127500" y="2744788"/>
              <a:ext cx="85725" cy="109538"/>
            </a:xfrm>
            <a:custGeom>
              <a:avLst/>
              <a:gdLst>
                <a:gd name="T0" fmla="*/ 20 w 23"/>
                <a:gd name="T1" fmla="*/ 12 h 29"/>
                <a:gd name="T2" fmla="*/ 15 w 23"/>
                <a:gd name="T3" fmla="*/ 12 h 29"/>
                <a:gd name="T4" fmla="*/ 10 w 23"/>
                <a:gd name="T5" fmla="*/ 15 h 29"/>
                <a:gd name="T6" fmla="*/ 9 w 23"/>
                <a:gd name="T7" fmla="*/ 7 h 29"/>
                <a:gd name="T8" fmla="*/ 8 w 23"/>
                <a:gd name="T9" fmla="*/ 3 h 29"/>
                <a:gd name="T10" fmla="*/ 5 w 23"/>
                <a:gd name="T11" fmla="*/ 1 h 29"/>
                <a:gd name="T12" fmla="*/ 0 w 23"/>
                <a:gd name="T13" fmla="*/ 2 h 29"/>
                <a:gd name="T14" fmla="*/ 2 w 23"/>
                <a:gd name="T15" fmla="*/ 7 h 29"/>
                <a:gd name="T16" fmla="*/ 2 w 23"/>
                <a:gd name="T17" fmla="*/ 10 h 29"/>
                <a:gd name="T18" fmla="*/ 5 w 23"/>
                <a:gd name="T19" fmla="*/ 13 h 29"/>
                <a:gd name="T20" fmla="*/ 2 w 23"/>
                <a:gd name="T21" fmla="*/ 19 h 29"/>
                <a:gd name="T22" fmla="*/ 2 w 23"/>
                <a:gd name="T23" fmla="*/ 23 h 29"/>
                <a:gd name="T24" fmla="*/ 9 w 23"/>
                <a:gd name="T25" fmla="*/ 20 h 29"/>
                <a:gd name="T26" fmla="*/ 13 w 23"/>
                <a:gd name="T27" fmla="*/ 26 h 29"/>
                <a:gd name="T28" fmla="*/ 18 w 23"/>
                <a:gd name="T29" fmla="*/ 29 h 29"/>
                <a:gd name="T30" fmla="*/ 20 w 23"/>
                <a:gd name="T31" fmla="*/ 24 h 29"/>
                <a:gd name="T32" fmla="*/ 23 w 23"/>
                <a:gd name="T33" fmla="*/ 17 h 29"/>
                <a:gd name="T34" fmla="*/ 20 w 23"/>
                <a:gd name="T35"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9">
                  <a:moveTo>
                    <a:pt x="20" y="12"/>
                  </a:moveTo>
                  <a:cubicBezTo>
                    <a:pt x="19" y="12"/>
                    <a:pt x="16" y="12"/>
                    <a:pt x="15" y="12"/>
                  </a:cubicBezTo>
                  <a:cubicBezTo>
                    <a:pt x="13" y="13"/>
                    <a:pt x="12" y="17"/>
                    <a:pt x="10" y="15"/>
                  </a:cubicBezTo>
                  <a:cubicBezTo>
                    <a:pt x="8" y="14"/>
                    <a:pt x="8" y="9"/>
                    <a:pt x="9" y="7"/>
                  </a:cubicBezTo>
                  <a:cubicBezTo>
                    <a:pt x="7" y="7"/>
                    <a:pt x="8" y="5"/>
                    <a:pt x="8" y="3"/>
                  </a:cubicBezTo>
                  <a:cubicBezTo>
                    <a:pt x="7" y="2"/>
                    <a:pt x="6" y="2"/>
                    <a:pt x="5" y="1"/>
                  </a:cubicBezTo>
                  <a:cubicBezTo>
                    <a:pt x="3" y="1"/>
                    <a:pt x="1" y="0"/>
                    <a:pt x="0" y="2"/>
                  </a:cubicBezTo>
                  <a:cubicBezTo>
                    <a:pt x="0" y="4"/>
                    <a:pt x="2" y="5"/>
                    <a:pt x="2" y="7"/>
                  </a:cubicBezTo>
                  <a:cubicBezTo>
                    <a:pt x="3" y="8"/>
                    <a:pt x="2" y="9"/>
                    <a:pt x="2" y="10"/>
                  </a:cubicBezTo>
                  <a:cubicBezTo>
                    <a:pt x="3" y="11"/>
                    <a:pt x="4" y="12"/>
                    <a:pt x="5" y="13"/>
                  </a:cubicBezTo>
                  <a:cubicBezTo>
                    <a:pt x="6" y="16"/>
                    <a:pt x="4" y="17"/>
                    <a:pt x="2" y="19"/>
                  </a:cubicBezTo>
                  <a:cubicBezTo>
                    <a:pt x="1" y="21"/>
                    <a:pt x="0" y="22"/>
                    <a:pt x="2" y="23"/>
                  </a:cubicBezTo>
                  <a:cubicBezTo>
                    <a:pt x="5" y="24"/>
                    <a:pt x="7" y="19"/>
                    <a:pt x="9" y="20"/>
                  </a:cubicBezTo>
                  <a:cubicBezTo>
                    <a:pt x="12" y="20"/>
                    <a:pt x="12" y="24"/>
                    <a:pt x="13" y="26"/>
                  </a:cubicBezTo>
                  <a:cubicBezTo>
                    <a:pt x="14" y="27"/>
                    <a:pt x="16" y="29"/>
                    <a:pt x="18" y="29"/>
                  </a:cubicBezTo>
                  <a:cubicBezTo>
                    <a:pt x="20" y="29"/>
                    <a:pt x="20" y="26"/>
                    <a:pt x="20" y="24"/>
                  </a:cubicBezTo>
                  <a:cubicBezTo>
                    <a:pt x="23" y="24"/>
                    <a:pt x="23" y="19"/>
                    <a:pt x="23" y="17"/>
                  </a:cubicBezTo>
                  <a:cubicBezTo>
                    <a:pt x="23" y="15"/>
                    <a:pt x="22" y="13"/>
                    <a:pt x="2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 name="Freeform 17"/>
            <p:cNvSpPr>
              <a:spLocks/>
            </p:cNvSpPr>
            <p:nvPr/>
          </p:nvSpPr>
          <p:spPr bwMode="auto">
            <a:xfrm>
              <a:off x="4127500" y="27527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 name="Freeform 18"/>
            <p:cNvSpPr>
              <a:spLocks/>
            </p:cNvSpPr>
            <p:nvPr/>
          </p:nvSpPr>
          <p:spPr bwMode="auto">
            <a:xfrm>
              <a:off x="3857625" y="2978151"/>
              <a:ext cx="195263" cy="206375"/>
            </a:xfrm>
            <a:custGeom>
              <a:avLst/>
              <a:gdLst>
                <a:gd name="T0" fmla="*/ 51 w 52"/>
                <a:gd name="T1" fmla="*/ 43 h 55"/>
                <a:gd name="T2" fmla="*/ 51 w 52"/>
                <a:gd name="T3" fmla="*/ 41 h 55"/>
                <a:gd name="T4" fmla="*/ 52 w 52"/>
                <a:gd name="T5" fmla="*/ 38 h 55"/>
                <a:gd name="T6" fmla="*/ 42 w 52"/>
                <a:gd name="T7" fmla="*/ 31 h 55"/>
                <a:gd name="T8" fmla="*/ 39 w 52"/>
                <a:gd name="T9" fmla="*/ 23 h 55"/>
                <a:gd name="T10" fmla="*/ 33 w 52"/>
                <a:gd name="T11" fmla="*/ 20 h 55"/>
                <a:gd name="T12" fmla="*/ 26 w 52"/>
                <a:gd name="T13" fmla="*/ 12 h 55"/>
                <a:gd name="T14" fmla="*/ 19 w 52"/>
                <a:gd name="T15" fmla="*/ 8 h 55"/>
                <a:gd name="T16" fmla="*/ 17 w 52"/>
                <a:gd name="T17" fmla="*/ 4 h 55"/>
                <a:gd name="T18" fmla="*/ 14 w 52"/>
                <a:gd name="T19" fmla="*/ 2 h 55"/>
                <a:gd name="T20" fmla="*/ 4 w 52"/>
                <a:gd name="T21" fmla="*/ 0 h 55"/>
                <a:gd name="T22" fmla="*/ 0 w 52"/>
                <a:gd name="T23" fmla="*/ 0 h 55"/>
                <a:gd name="T24" fmla="*/ 3 w 52"/>
                <a:gd name="T25" fmla="*/ 4 h 55"/>
                <a:gd name="T26" fmla="*/ 6 w 52"/>
                <a:gd name="T27" fmla="*/ 7 h 55"/>
                <a:gd name="T28" fmla="*/ 9 w 52"/>
                <a:gd name="T29" fmla="*/ 11 h 55"/>
                <a:gd name="T30" fmla="*/ 18 w 52"/>
                <a:gd name="T31" fmla="*/ 17 h 55"/>
                <a:gd name="T32" fmla="*/ 21 w 52"/>
                <a:gd name="T33" fmla="*/ 28 h 55"/>
                <a:gd name="T34" fmla="*/ 22 w 52"/>
                <a:gd name="T35" fmla="*/ 31 h 55"/>
                <a:gd name="T36" fmla="*/ 24 w 52"/>
                <a:gd name="T37" fmla="*/ 32 h 55"/>
                <a:gd name="T38" fmla="*/ 29 w 52"/>
                <a:gd name="T39" fmla="*/ 39 h 55"/>
                <a:gd name="T40" fmla="*/ 40 w 52"/>
                <a:gd name="T41" fmla="*/ 49 h 55"/>
                <a:gd name="T42" fmla="*/ 44 w 52"/>
                <a:gd name="T43" fmla="*/ 53 h 55"/>
                <a:gd name="T44" fmla="*/ 50 w 52"/>
                <a:gd name="T45" fmla="*/ 50 h 55"/>
                <a:gd name="T46" fmla="*/ 51 w 52"/>
                <a:gd name="T47"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5">
                  <a:moveTo>
                    <a:pt x="51" y="43"/>
                  </a:moveTo>
                  <a:cubicBezTo>
                    <a:pt x="51" y="42"/>
                    <a:pt x="50" y="42"/>
                    <a:pt x="51" y="41"/>
                  </a:cubicBezTo>
                  <a:cubicBezTo>
                    <a:pt x="51" y="40"/>
                    <a:pt x="52" y="39"/>
                    <a:pt x="52" y="38"/>
                  </a:cubicBezTo>
                  <a:cubicBezTo>
                    <a:pt x="52" y="33"/>
                    <a:pt x="45" y="34"/>
                    <a:pt x="42" y="31"/>
                  </a:cubicBezTo>
                  <a:cubicBezTo>
                    <a:pt x="40" y="29"/>
                    <a:pt x="41" y="26"/>
                    <a:pt x="39" y="23"/>
                  </a:cubicBezTo>
                  <a:cubicBezTo>
                    <a:pt x="38" y="21"/>
                    <a:pt x="35" y="21"/>
                    <a:pt x="33" y="20"/>
                  </a:cubicBezTo>
                  <a:cubicBezTo>
                    <a:pt x="28" y="18"/>
                    <a:pt x="28" y="16"/>
                    <a:pt x="26" y="12"/>
                  </a:cubicBezTo>
                  <a:cubicBezTo>
                    <a:pt x="24" y="9"/>
                    <a:pt x="21" y="10"/>
                    <a:pt x="19" y="8"/>
                  </a:cubicBezTo>
                  <a:cubicBezTo>
                    <a:pt x="17" y="7"/>
                    <a:pt x="18" y="5"/>
                    <a:pt x="17" y="4"/>
                  </a:cubicBezTo>
                  <a:cubicBezTo>
                    <a:pt x="16" y="3"/>
                    <a:pt x="15" y="3"/>
                    <a:pt x="14" y="2"/>
                  </a:cubicBezTo>
                  <a:cubicBezTo>
                    <a:pt x="11" y="1"/>
                    <a:pt x="7" y="1"/>
                    <a:pt x="4" y="0"/>
                  </a:cubicBezTo>
                  <a:cubicBezTo>
                    <a:pt x="0" y="0"/>
                    <a:pt x="0" y="0"/>
                    <a:pt x="0" y="0"/>
                  </a:cubicBezTo>
                  <a:cubicBezTo>
                    <a:pt x="1" y="2"/>
                    <a:pt x="0" y="3"/>
                    <a:pt x="3" y="4"/>
                  </a:cubicBezTo>
                  <a:cubicBezTo>
                    <a:pt x="5" y="5"/>
                    <a:pt x="5" y="5"/>
                    <a:pt x="6" y="7"/>
                  </a:cubicBezTo>
                  <a:cubicBezTo>
                    <a:pt x="7" y="8"/>
                    <a:pt x="7" y="9"/>
                    <a:pt x="9" y="11"/>
                  </a:cubicBezTo>
                  <a:cubicBezTo>
                    <a:pt x="11" y="13"/>
                    <a:pt x="15" y="15"/>
                    <a:pt x="18" y="17"/>
                  </a:cubicBezTo>
                  <a:cubicBezTo>
                    <a:pt x="20" y="19"/>
                    <a:pt x="20" y="25"/>
                    <a:pt x="21" y="28"/>
                  </a:cubicBezTo>
                  <a:cubicBezTo>
                    <a:pt x="21" y="29"/>
                    <a:pt x="21" y="30"/>
                    <a:pt x="22" y="31"/>
                  </a:cubicBezTo>
                  <a:cubicBezTo>
                    <a:pt x="22" y="32"/>
                    <a:pt x="23" y="32"/>
                    <a:pt x="24" y="32"/>
                  </a:cubicBezTo>
                  <a:cubicBezTo>
                    <a:pt x="26" y="34"/>
                    <a:pt x="27" y="37"/>
                    <a:pt x="29" y="39"/>
                  </a:cubicBezTo>
                  <a:cubicBezTo>
                    <a:pt x="32" y="43"/>
                    <a:pt x="37" y="45"/>
                    <a:pt x="40" y="49"/>
                  </a:cubicBezTo>
                  <a:cubicBezTo>
                    <a:pt x="41" y="51"/>
                    <a:pt x="42" y="52"/>
                    <a:pt x="44" y="53"/>
                  </a:cubicBezTo>
                  <a:cubicBezTo>
                    <a:pt x="46" y="55"/>
                    <a:pt x="49" y="53"/>
                    <a:pt x="50" y="50"/>
                  </a:cubicBezTo>
                  <a:cubicBezTo>
                    <a:pt x="51" y="48"/>
                    <a:pt x="51" y="45"/>
                    <a:pt x="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 name="Freeform 19"/>
            <p:cNvSpPr>
              <a:spLocks/>
            </p:cNvSpPr>
            <p:nvPr/>
          </p:nvSpPr>
          <p:spPr bwMode="auto">
            <a:xfrm>
              <a:off x="4040188" y="3165476"/>
              <a:ext cx="319088" cy="90488"/>
            </a:xfrm>
            <a:custGeom>
              <a:avLst/>
              <a:gdLst>
                <a:gd name="T0" fmla="*/ 45 w 85"/>
                <a:gd name="T1" fmla="*/ 16 h 24"/>
                <a:gd name="T2" fmla="*/ 48 w 85"/>
                <a:gd name="T3" fmla="*/ 18 h 24"/>
                <a:gd name="T4" fmla="*/ 51 w 85"/>
                <a:gd name="T5" fmla="*/ 18 h 24"/>
                <a:gd name="T6" fmla="*/ 56 w 85"/>
                <a:gd name="T7" fmla="*/ 18 h 24"/>
                <a:gd name="T8" fmla="*/ 64 w 85"/>
                <a:gd name="T9" fmla="*/ 19 h 24"/>
                <a:gd name="T10" fmla="*/ 66 w 85"/>
                <a:gd name="T11" fmla="*/ 22 h 24"/>
                <a:gd name="T12" fmla="*/ 72 w 85"/>
                <a:gd name="T13" fmla="*/ 23 h 24"/>
                <a:gd name="T14" fmla="*/ 72 w 85"/>
                <a:gd name="T15" fmla="*/ 19 h 24"/>
                <a:gd name="T16" fmla="*/ 78 w 85"/>
                <a:gd name="T17" fmla="*/ 16 h 24"/>
                <a:gd name="T18" fmla="*/ 83 w 85"/>
                <a:gd name="T19" fmla="*/ 13 h 24"/>
                <a:gd name="T20" fmla="*/ 84 w 85"/>
                <a:gd name="T21" fmla="*/ 12 h 24"/>
                <a:gd name="T22" fmla="*/ 69 w 85"/>
                <a:gd name="T23" fmla="*/ 12 h 24"/>
                <a:gd name="T24" fmla="*/ 62 w 85"/>
                <a:gd name="T25" fmla="*/ 13 h 24"/>
                <a:gd name="T26" fmla="*/ 46 w 85"/>
                <a:gd name="T27" fmla="*/ 12 h 24"/>
                <a:gd name="T28" fmla="*/ 36 w 85"/>
                <a:gd name="T29" fmla="*/ 10 h 24"/>
                <a:gd name="T30" fmla="*/ 34 w 85"/>
                <a:gd name="T31" fmla="*/ 8 h 24"/>
                <a:gd name="T32" fmla="*/ 31 w 85"/>
                <a:gd name="T33" fmla="*/ 7 h 24"/>
                <a:gd name="T34" fmla="*/ 27 w 85"/>
                <a:gd name="T35" fmla="*/ 6 h 24"/>
                <a:gd name="T36" fmla="*/ 17 w 85"/>
                <a:gd name="T37" fmla="*/ 5 h 24"/>
                <a:gd name="T38" fmla="*/ 5 w 85"/>
                <a:gd name="T39" fmla="*/ 2 h 24"/>
                <a:gd name="T40" fmla="*/ 6 w 85"/>
                <a:gd name="T41" fmla="*/ 3 h 24"/>
                <a:gd name="T42" fmla="*/ 2 w 85"/>
                <a:gd name="T43" fmla="*/ 8 h 24"/>
                <a:gd name="T44" fmla="*/ 19 w 85"/>
                <a:gd name="T45" fmla="*/ 9 h 24"/>
                <a:gd name="T46" fmla="*/ 27 w 85"/>
                <a:gd name="T47" fmla="*/ 13 h 24"/>
                <a:gd name="T48" fmla="*/ 35 w 85"/>
                <a:gd name="T49" fmla="*/ 15 h 24"/>
                <a:gd name="T50" fmla="*/ 41 w 85"/>
                <a:gd name="T51" fmla="*/ 16 h 24"/>
                <a:gd name="T52" fmla="*/ 45 w 85"/>
                <a:gd name="T53"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24">
                  <a:moveTo>
                    <a:pt x="45" y="16"/>
                  </a:moveTo>
                  <a:cubicBezTo>
                    <a:pt x="46" y="17"/>
                    <a:pt x="47" y="17"/>
                    <a:pt x="48" y="18"/>
                  </a:cubicBezTo>
                  <a:cubicBezTo>
                    <a:pt x="49" y="18"/>
                    <a:pt x="50" y="18"/>
                    <a:pt x="51" y="18"/>
                  </a:cubicBezTo>
                  <a:cubicBezTo>
                    <a:pt x="53" y="18"/>
                    <a:pt x="54" y="18"/>
                    <a:pt x="56" y="18"/>
                  </a:cubicBezTo>
                  <a:cubicBezTo>
                    <a:pt x="58" y="18"/>
                    <a:pt x="62" y="18"/>
                    <a:pt x="64" y="19"/>
                  </a:cubicBezTo>
                  <a:cubicBezTo>
                    <a:pt x="65" y="19"/>
                    <a:pt x="65" y="21"/>
                    <a:pt x="66" y="22"/>
                  </a:cubicBezTo>
                  <a:cubicBezTo>
                    <a:pt x="67" y="23"/>
                    <a:pt x="71" y="24"/>
                    <a:pt x="72" y="23"/>
                  </a:cubicBezTo>
                  <a:cubicBezTo>
                    <a:pt x="75" y="22"/>
                    <a:pt x="72" y="20"/>
                    <a:pt x="72" y="19"/>
                  </a:cubicBezTo>
                  <a:cubicBezTo>
                    <a:pt x="72" y="17"/>
                    <a:pt x="77" y="17"/>
                    <a:pt x="78" y="16"/>
                  </a:cubicBezTo>
                  <a:cubicBezTo>
                    <a:pt x="80" y="16"/>
                    <a:pt x="82" y="14"/>
                    <a:pt x="83" y="13"/>
                  </a:cubicBezTo>
                  <a:cubicBezTo>
                    <a:pt x="84" y="13"/>
                    <a:pt x="85" y="13"/>
                    <a:pt x="84" y="12"/>
                  </a:cubicBezTo>
                  <a:cubicBezTo>
                    <a:pt x="82" y="9"/>
                    <a:pt x="72" y="12"/>
                    <a:pt x="69" y="12"/>
                  </a:cubicBezTo>
                  <a:cubicBezTo>
                    <a:pt x="67" y="12"/>
                    <a:pt x="65" y="13"/>
                    <a:pt x="62" y="13"/>
                  </a:cubicBezTo>
                  <a:cubicBezTo>
                    <a:pt x="57" y="15"/>
                    <a:pt x="50" y="14"/>
                    <a:pt x="46" y="12"/>
                  </a:cubicBezTo>
                  <a:cubicBezTo>
                    <a:pt x="43" y="10"/>
                    <a:pt x="39" y="11"/>
                    <a:pt x="36" y="10"/>
                  </a:cubicBezTo>
                  <a:cubicBezTo>
                    <a:pt x="35" y="9"/>
                    <a:pt x="35" y="8"/>
                    <a:pt x="34" y="8"/>
                  </a:cubicBezTo>
                  <a:cubicBezTo>
                    <a:pt x="33" y="7"/>
                    <a:pt x="32" y="8"/>
                    <a:pt x="31" y="7"/>
                  </a:cubicBezTo>
                  <a:cubicBezTo>
                    <a:pt x="29" y="7"/>
                    <a:pt x="29" y="6"/>
                    <a:pt x="27" y="6"/>
                  </a:cubicBezTo>
                  <a:cubicBezTo>
                    <a:pt x="24" y="5"/>
                    <a:pt x="20" y="6"/>
                    <a:pt x="17" y="5"/>
                  </a:cubicBezTo>
                  <a:cubicBezTo>
                    <a:pt x="13" y="4"/>
                    <a:pt x="9" y="0"/>
                    <a:pt x="5" y="2"/>
                  </a:cubicBezTo>
                  <a:cubicBezTo>
                    <a:pt x="6" y="3"/>
                    <a:pt x="6" y="3"/>
                    <a:pt x="6" y="3"/>
                  </a:cubicBezTo>
                  <a:cubicBezTo>
                    <a:pt x="3" y="0"/>
                    <a:pt x="0" y="5"/>
                    <a:pt x="2" y="8"/>
                  </a:cubicBezTo>
                  <a:cubicBezTo>
                    <a:pt x="5" y="12"/>
                    <a:pt x="15" y="8"/>
                    <a:pt x="19" y="9"/>
                  </a:cubicBezTo>
                  <a:cubicBezTo>
                    <a:pt x="22" y="9"/>
                    <a:pt x="24" y="12"/>
                    <a:pt x="27" y="13"/>
                  </a:cubicBezTo>
                  <a:cubicBezTo>
                    <a:pt x="30" y="14"/>
                    <a:pt x="32" y="14"/>
                    <a:pt x="35" y="15"/>
                  </a:cubicBezTo>
                  <a:cubicBezTo>
                    <a:pt x="37" y="15"/>
                    <a:pt x="39" y="16"/>
                    <a:pt x="41" y="16"/>
                  </a:cubicBezTo>
                  <a:cubicBezTo>
                    <a:pt x="42" y="16"/>
                    <a:pt x="44" y="16"/>
                    <a:pt x="4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 name="Freeform 20"/>
            <p:cNvSpPr>
              <a:spLocks/>
            </p:cNvSpPr>
            <p:nvPr/>
          </p:nvSpPr>
          <p:spPr bwMode="auto">
            <a:xfrm>
              <a:off x="4100513" y="2997201"/>
              <a:ext cx="192088" cy="149225"/>
            </a:xfrm>
            <a:custGeom>
              <a:avLst/>
              <a:gdLst>
                <a:gd name="T0" fmla="*/ 42 w 51"/>
                <a:gd name="T1" fmla="*/ 3 h 40"/>
                <a:gd name="T2" fmla="*/ 37 w 51"/>
                <a:gd name="T3" fmla="*/ 1 h 40"/>
                <a:gd name="T4" fmla="*/ 31 w 51"/>
                <a:gd name="T5" fmla="*/ 8 h 40"/>
                <a:gd name="T6" fmla="*/ 26 w 51"/>
                <a:gd name="T7" fmla="*/ 13 h 40"/>
                <a:gd name="T8" fmla="*/ 23 w 51"/>
                <a:gd name="T9" fmla="*/ 13 h 40"/>
                <a:gd name="T10" fmla="*/ 20 w 51"/>
                <a:gd name="T11" fmla="*/ 15 h 40"/>
                <a:gd name="T12" fmla="*/ 15 w 51"/>
                <a:gd name="T13" fmla="*/ 15 h 40"/>
                <a:gd name="T14" fmla="*/ 13 w 51"/>
                <a:gd name="T15" fmla="*/ 16 h 40"/>
                <a:gd name="T16" fmla="*/ 8 w 51"/>
                <a:gd name="T17" fmla="*/ 14 h 40"/>
                <a:gd name="T18" fmla="*/ 7 w 51"/>
                <a:gd name="T19" fmla="*/ 15 h 40"/>
                <a:gd name="T20" fmla="*/ 0 w 51"/>
                <a:gd name="T21" fmla="*/ 18 h 40"/>
                <a:gd name="T22" fmla="*/ 3 w 51"/>
                <a:gd name="T23" fmla="*/ 25 h 40"/>
                <a:gd name="T24" fmla="*/ 4 w 51"/>
                <a:gd name="T25" fmla="*/ 28 h 40"/>
                <a:gd name="T26" fmla="*/ 6 w 51"/>
                <a:gd name="T27" fmla="*/ 32 h 40"/>
                <a:gd name="T28" fmla="*/ 6 w 51"/>
                <a:gd name="T29" fmla="*/ 35 h 40"/>
                <a:gd name="T30" fmla="*/ 12 w 51"/>
                <a:gd name="T31" fmla="*/ 35 h 40"/>
                <a:gd name="T32" fmla="*/ 19 w 51"/>
                <a:gd name="T33" fmla="*/ 35 h 40"/>
                <a:gd name="T34" fmla="*/ 24 w 51"/>
                <a:gd name="T35" fmla="*/ 37 h 40"/>
                <a:gd name="T36" fmla="*/ 36 w 51"/>
                <a:gd name="T37" fmla="*/ 34 h 40"/>
                <a:gd name="T38" fmla="*/ 37 w 51"/>
                <a:gd name="T39" fmla="*/ 29 h 40"/>
                <a:gd name="T40" fmla="*/ 41 w 51"/>
                <a:gd name="T41" fmla="*/ 26 h 40"/>
                <a:gd name="T42" fmla="*/ 42 w 51"/>
                <a:gd name="T43" fmla="*/ 21 h 40"/>
                <a:gd name="T44" fmla="*/ 46 w 51"/>
                <a:gd name="T45" fmla="*/ 18 h 40"/>
                <a:gd name="T46" fmla="*/ 42 w 51"/>
                <a:gd name="T47" fmla="*/ 7 h 40"/>
                <a:gd name="T48" fmla="*/ 42 w 51"/>
                <a:gd name="T49"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40">
                  <a:moveTo>
                    <a:pt x="42" y="3"/>
                  </a:moveTo>
                  <a:cubicBezTo>
                    <a:pt x="42" y="1"/>
                    <a:pt x="39" y="1"/>
                    <a:pt x="37" y="1"/>
                  </a:cubicBezTo>
                  <a:cubicBezTo>
                    <a:pt x="33" y="0"/>
                    <a:pt x="32" y="5"/>
                    <a:pt x="31" y="8"/>
                  </a:cubicBezTo>
                  <a:cubicBezTo>
                    <a:pt x="30" y="11"/>
                    <a:pt x="29" y="13"/>
                    <a:pt x="26" y="13"/>
                  </a:cubicBezTo>
                  <a:cubicBezTo>
                    <a:pt x="25" y="13"/>
                    <a:pt x="24" y="13"/>
                    <a:pt x="23" y="13"/>
                  </a:cubicBezTo>
                  <a:cubicBezTo>
                    <a:pt x="22" y="13"/>
                    <a:pt x="21" y="14"/>
                    <a:pt x="20" y="15"/>
                  </a:cubicBezTo>
                  <a:cubicBezTo>
                    <a:pt x="18" y="15"/>
                    <a:pt x="17" y="14"/>
                    <a:pt x="15" y="15"/>
                  </a:cubicBezTo>
                  <a:cubicBezTo>
                    <a:pt x="14" y="15"/>
                    <a:pt x="14" y="16"/>
                    <a:pt x="13" y="16"/>
                  </a:cubicBezTo>
                  <a:cubicBezTo>
                    <a:pt x="11" y="16"/>
                    <a:pt x="9" y="15"/>
                    <a:pt x="8" y="14"/>
                  </a:cubicBezTo>
                  <a:cubicBezTo>
                    <a:pt x="7" y="15"/>
                    <a:pt x="7" y="15"/>
                    <a:pt x="7" y="15"/>
                  </a:cubicBezTo>
                  <a:cubicBezTo>
                    <a:pt x="5" y="10"/>
                    <a:pt x="0" y="14"/>
                    <a:pt x="0" y="18"/>
                  </a:cubicBezTo>
                  <a:cubicBezTo>
                    <a:pt x="0" y="21"/>
                    <a:pt x="3" y="22"/>
                    <a:pt x="3" y="25"/>
                  </a:cubicBezTo>
                  <a:cubicBezTo>
                    <a:pt x="4" y="26"/>
                    <a:pt x="3" y="27"/>
                    <a:pt x="4" y="28"/>
                  </a:cubicBezTo>
                  <a:cubicBezTo>
                    <a:pt x="4" y="29"/>
                    <a:pt x="6" y="30"/>
                    <a:pt x="6" y="32"/>
                  </a:cubicBezTo>
                  <a:cubicBezTo>
                    <a:pt x="7" y="33"/>
                    <a:pt x="6" y="34"/>
                    <a:pt x="6" y="35"/>
                  </a:cubicBezTo>
                  <a:cubicBezTo>
                    <a:pt x="8" y="36"/>
                    <a:pt x="11" y="35"/>
                    <a:pt x="12" y="35"/>
                  </a:cubicBezTo>
                  <a:cubicBezTo>
                    <a:pt x="14" y="35"/>
                    <a:pt x="17" y="35"/>
                    <a:pt x="19" y="35"/>
                  </a:cubicBezTo>
                  <a:cubicBezTo>
                    <a:pt x="21" y="36"/>
                    <a:pt x="23" y="37"/>
                    <a:pt x="24" y="37"/>
                  </a:cubicBezTo>
                  <a:cubicBezTo>
                    <a:pt x="29" y="39"/>
                    <a:pt x="34" y="40"/>
                    <a:pt x="36" y="34"/>
                  </a:cubicBezTo>
                  <a:cubicBezTo>
                    <a:pt x="36" y="33"/>
                    <a:pt x="36" y="30"/>
                    <a:pt x="37" y="29"/>
                  </a:cubicBezTo>
                  <a:cubicBezTo>
                    <a:pt x="37" y="27"/>
                    <a:pt x="40" y="28"/>
                    <a:pt x="41" y="26"/>
                  </a:cubicBezTo>
                  <a:cubicBezTo>
                    <a:pt x="42" y="25"/>
                    <a:pt x="42" y="23"/>
                    <a:pt x="42" y="21"/>
                  </a:cubicBezTo>
                  <a:cubicBezTo>
                    <a:pt x="43" y="18"/>
                    <a:pt x="45" y="19"/>
                    <a:pt x="46" y="18"/>
                  </a:cubicBezTo>
                  <a:cubicBezTo>
                    <a:pt x="51" y="16"/>
                    <a:pt x="42" y="9"/>
                    <a:pt x="42" y="7"/>
                  </a:cubicBezTo>
                  <a:cubicBezTo>
                    <a:pt x="42" y="6"/>
                    <a:pt x="42" y="4"/>
                    <a:pt x="4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 name="Freeform 21"/>
            <p:cNvSpPr>
              <a:spLocks/>
            </p:cNvSpPr>
            <p:nvPr/>
          </p:nvSpPr>
          <p:spPr bwMode="auto">
            <a:xfrm>
              <a:off x="4284663" y="3052763"/>
              <a:ext cx="104775" cy="120650"/>
            </a:xfrm>
            <a:custGeom>
              <a:avLst/>
              <a:gdLst>
                <a:gd name="T0" fmla="*/ 14 w 28"/>
                <a:gd name="T1" fmla="*/ 9 h 32"/>
                <a:gd name="T2" fmla="*/ 21 w 28"/>
                <a:gd name="T3" fmla="*/ 6 h 32"/>
                <a:gd name="T4" fmla="*/ 26 w 28"/>
                <a:gd name="T5" fmla="*/ 5 h 32"/>
                <a:gd name="T6" fmla="*/ 28 w 28"/>
                <a:gd name="T7" fmla="*/ 1 h 32"/>
                <a:gd name="T8" fmla="*/ 27 w 28"/>
                <a:gd name="T9" fmla="*/ 0 h 32"/>
                <a:gd name="T10" fmla="*/ 20 w 28"/>
                <a:gd name="T11" fmla="*/ 1 h 32"/>
                <a:gd name="T12" fmla="*/ 18 w 28"/>
                <a:gd name="T13" fmla="*/ 0 h 32"/>
                <a:gd name="T14" fmla="*/ 14 w 28"/>
                <a:gd name="T15" fmla="*/ 2 h 32"/>
                <a:gd name="T16" fmla="*/ 8 w 28"/>
                <a:gd name="T17" fmla="*/ 1 h 32"/>
                <a:gd name="T18" fmla="*/ 5 w 28"/>
                <a:gd name="T19" fmla="*/ 6 h 32"/>
                <a:gd name="T20" fmla="*/ 3 w 28"/>
                <a:gd name="T21" fmla="*/ 12 h 32"/>
                <a:gd name="T22" fmla="*/ 1 w 28"/>
                <a:gd name="T23" fmla="*/ 17 h 32"/>
                <a:gd name="T24" fmla="*/ 2 w 28"/>
                <a:gd name="T25" fmla="*/ 21 h 32"/>
                <a:gd name="T26" fmla="*/ 3 w 28"/>
                <a:gd name="T27" fmla="*/ 25 h 32"/>
                <a:gd name="T28" fmla="*/ 4 w 28"/>
                <a:gd name="T29" fmla="*/ 31 h 32"/>
                <a:gd name="T30" fmla="*/ 6 w 28"/>
                <a:gd name="T31" fmla="*/ 31 h 32"/>
                <a:gd name="T32" fmla="*/ 7 w 28"/>
                <a:gd name="T33" fmla="*/ 24 h 32"/>
                <a:gd name="T34" fmla="*/ 8 w 28"/>
                <a:gd name="T35" fmla="*/ 20 h 32"/>
                <a:gd name="T36" fmla="*/ 12 w 28"/>
                <a:gd name="T37" fmla="*/ 23 h 32"/>
                <a:gd name="T38" fmla="*/ 14 w 28"/>
                <a:gd name="T39" fmla="*/ 25 h 32"/>
                <a:gd name="T40" fmla="*/ 16 w 28"/>
                <a:gd name="T41" fmla="*/ 22 h 32"/>
                <a:gd name="T42" fmla="*/ 15 w 28"/>
                <a:gd name="T43" fmla="*/ 18 h 32"/>
                <a:gd name="T44" fmla="*/ 12 w 28"/>
                <a:gd name="T45" fmla="*/ 15 h 32"/>
                <a:gd name="T46" fmla="*/ 14 w 28"/>
                <a:gd name="T4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2">
                  <a:moveTo>
                    <a:pt x="14" y="9"/>
                  </a:moveTo>
                  <a:cubicBezTo>
                    <a:pt x="16" y="8"/>
                    <a:pt x="19" y="6"/>
                    <a:pt x="21" y="6"/>
                  </a:cubicBezTo>
                  <a:cubicBezTo>
                    <a:pt x="23" y="5"/>
                    <a:pt x="25" y="6"/>
                    <a:pt x="26" y="5"/>
                  </a:cubicBezTo>
                  <a:cubicBezTo>
                    <a:pt x="27" y="4"/>
                    <a:pt x="28" y="2"/>
                    <a:pt x="28" y="1"/>
                  </a:cubicBezTo>
                  <a:cubicBezTo>
                    <a:pt x="28" y="1"/>
                    <a:pt x="28" y="0"/>
                    <a:pt x="27" y="0"/>
                  </a:cubicBezTo>
                  <a:cubicBezTo>
                    <a:pt x="25" y="0"/>
                    <a:pt x="23" y="2"/>
                    <a:pt x="20" y="1"/>
                  </a:cubicBezTo>
                  <a:cubicBezTo>
                    <a:pt x="19" y="1"/>
                    <a:pt x="18" y="0"/>
                    <a:pt x="18" y="0"/>
                  </a:cubicBezTo>
                  <a:cubicBezTo>
                    <a:pt x="16" y="0"/>
                    <a:pt x="15" y="2"/>
                    <a:pt x="14" y="2"/>
                  </a:cubicBezTo>
                  <a:cubicBezTo>
                    <a:pt x="12" y="2"/>
                    <a:pt x="10" y="0"/>
                    <a:pt x="8" y="1"/>
                  </a:cubicBezTo>
                  <a:cubicBezTo>
                    <a:pt x="7" y="2"/>
                    <a:pt x="6" y="5"/>
                    <a:pt x="5" y="6"/>
                  </a:cubicBezTo>
                  <a:cubicBezTo>
                    <a:pt x="4" y="8"/>
                    <a:pt x="3" y="9"/>
                    <a:pt x="3" y="12"/>
                  </a:cubicBezTo>
                  <a:cubicBezTo>
                    <a:pt x="2" y="14"/>
                    <a:pt x="1" y="15"/>
                    <a:pt x="1" y="17"/>
                  </a:cubicBezTo>
                  <a:cubicBezTo>
                    <a:pt x="0" y="20"/>
                    <a:pt x="1" y="19"/>
                    <a:pt x="2" y="21"/>
                  </a:cubicBezTo>
                  <a:cubicBezTo>
                    <a:pt x="3" y="22"/>
                    <a:pt x="3" y="23"/>
                    <a:pt x="3" y="25"/>
                  </a:cubicBezTo>
                  <a:cubicBezTo>
                    <a:pt x="3" y="27"/>
                    <a:pt x="2" y="30"/>
                    <a:pt x="4" y="31"/>
                  </a:cubicBezTo>
                  <a:cubicBezTo>
                    <a:pt x="5" y="31"/>
                    <a:pt x="5" y="32"/>
                    <a:pt x="6" y="31"/>
                  </a:cubicBezTo>
                  <a:cubicBezTo>
                    <a:pt x="8" y="30"/>
                    <a:pt x="7" y="25"/>
                    <a:pt x="7" y="24"/>
                  </a:cubicBezTo>
                  <a:cubicBezTo>
                    <a:pt x="7" y="22"/>
                    <a:pt x="7" y="20"/>
                    <a:pt x="8" y="20"/>
                  </a:cubicBezTo>
                  <a:cubicBezTo>
                    <a:pt x="10" y="19"/>
                    <a:pt x="11" y="21"/>
                    <a:pt x="12" y="23"/>
                  </a:cubicBezTo>
                  <a:cubicBezTo>
                    <a:pt x="12" y="24"/>
                    <a:pt x="12" y="25"/>
                    <a:pt x="14" y="25"/>
                  </a:cubicBezTo>
                  <a:cubicBezTo>
                    <a:pt x="15" y="25"/>
                    <a:pt x="16" y="24"/>
                    <a:pt x="16" y="22"/>
                  </a:cubicBezTo>
                  <a:cubicBezTo>
                    <a:pt x="16" y="21"/>
                    <a:pt x="16" y="19"/>
                    <a:pt x="15" y="18"/>
                  </a:cubicBezTo>
                  <a:cubicBezTo>
                    <a:pt x="14" y="16"/>
                    <a:pt x="12" y="16"/>
                    <a:pt x="12" y="15"/>
                  </a:cubicBezTo>
                  <a:cubicBezTo>
                    <a:pt x="10" y="13"/>
                    <a:pt x="13" y="10"/>
                    <a:pt x="1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 name="Freeform 22"/>
            <p:cNvSpPr>
              <a:spLocks/>
            </p:cNvSpPr>
            <p:nvPr/>
          </p:nvSpPr>
          <p:spPr bwMode="auto">
            <a:xfrm>
              <a:off x="4386263" y="3052763"/>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 name="Freeform 23"/>
            <p:cNvSpPr>
              <a:spLocks/>
            </p:cNvSpPr>
            <p:nvPr/>
          </p:nvSpPr>
          <p:spPr bwMode="auto">
            <a:xfrm>
              <a:off x="4438650" y="3038476"/>
              <a:ext cx="26988" cy="63500"/>
            </a:xfrm>
            <a:custGeom>
              <a:avLst/>
              <a:gdLst>
                <a:gd name="T0" fmla="*/ 0 w 7"/>
                <a:gd name="T1" fmla="*/ 11 h 17"/>
                <a:gd name="T2" fmla="*/ 6 w 7"/>
                <a:gd name="T3" fmla="*/ 14 h 17"/>
                <a:gd name="T4" fmla="*/ 4 w 7"/>
                <a:gd name="T5" fmla="*/ 8 h 17"/>
                <a:gd name="T6" fmla="*/ 6 w 7"/>
                <a:gd name="T7" fmla="*/ 5 h 17"/>
                <a:gd name="T8" fmla="*/ 0 w 7"/>
                <a:gd name="T9" fmla="*/ 2 h 17"/>
                <a:gd name="T10" fmla="*/ 0 w 7"/>
                <a:gd name="T11" fmla="*/ 2 h 17"/>
                <a:gd name="T12" fmla="*/ 0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0" y="11"/>
                  </a:moveTo>
                  <a:cubicBezTo>
                    <a:pt x="1" y="13"/>
                    <a:pt x="4" y="17"/>
                    <a:pt x="6" y="14"/>
                  </a:cubicBezTo>
                  <a:cubicBezTo>
                    <a:pt x="7" y="12"/>
                    <a:pt x="4" y="10"/>
                    <a:pt x="4" y="8"/>
                  </a:cubicBezTo>
                  <a:cubicBezTo>
                    <a:pt x="4" y="7"/>
                    <a:pt x="7" y="7"/>
                    <a:pt x="6" y="5"/>
                  </a:cubicBezTo>
                  <a:cubicBezTo>
                    <a:pt x="6" y="2"/>
                    <a:pt x="2" y="0"/>
                    <a:pt x="0" y="2"/>
                  </a:cubicBezTo>
                  <a:cubicBezTo>
                    <a:pt x="0" y="2"/>
                    <a:pt x="0" y="2"/>
                    <a:pt x="0" y="2"/>
                  </a:cubicBezTo>
                  <a:cubicBezTo>
                    <a:pt x="0" y="5"/>
                    <a:pt x="0" y="8"/>
                    <a:pt x="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 name="Freeform 24"/>
            <p:cNvSpPr>
              <a:spLocks/>
            </p:cNvSpPr>
            <p:nvPr/>
          </p:nvSpPr>
          <p:spPr bwMode="auto">
            <a:xfrm>
              <a:off x="4371975" y="3217863"/>
              <a:ext cx="66675" cy="46038"/>
            </a:xfrm>
            <a:custGeom>
              <a:avLst/>
              <a:gdLst>
                <a:gd name="T0" fmla="*/ 6 w 18"/>
                <a:gd name="T1" fmla="*/ 7 h 12"/>
                <a:gd name="T2" fmla="*/ 14 w 18"/>
                <a:gd name="T3" fmla="*/ 6 h 12"/>
                <a:gd name="T4" fmla="*/ 11 w 18"/>
                <a:gd name="T5" fmla="*/ 0 h 12"/>
                <a:gd name="T6" fmla="*/ 13 w 18"/>
                <a:gd name="T7" fmla="*/ 0 h 12"/>
                <a:gd name="T8" fmla="*/ 6 w 18"/>
                <a:gd name="T9" fmla="*/ 1 h 12"/>
                <a:gd name="T10" fmla="*/ 5 w 18"/>
                <a:gd name="T11" fmla="*/ 3 h 12"/>
                <a:gd name="T12" fmla="*/ 3 w 18"/>
                <a:gd name="T13" fmla="*/ 4 h 12"/>
                <a:gd name="T14" fmla="*/ 0 w 18"/>
                <a:gd name="T15" fmla="*/ 12 h 12"/>
                <a:gd name="T16" fmla="*/ 6 w 18"/>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
                  <a:moveTo>
                    <a:pt x="6" y="7"/>
                  </a:moveTo>
                  <a:cubicBezTo>
                    <a:pt x="9" y="6"/>
                    <a:pt x="12" y="7"/>
                    <a:pt x="14" y="6"/>
                  </a:cubicBezTo>
                  <a:cubicBezTo>
                    <a:pt x="18" y="3"/>
                    <a:pt x="14" y="0"/>
                    <a:pt x="11" y="0"/>
                  </a:cubicBezTo>
                  <a:cubicBezTo>
                    <a:pt x="13" y="0"/>
                    <a:pt x="13" y="0"/>
                    <a:pt x="13" y="0"/>
                  </a:cubicBezTo>
                  <a:cubicBezTo>
                    <a:pt x="11" y="0"/>
                    <a:pt x="7" y="0"/>
                    <a:pt x="6" y="1"/>
                  </a:cubicBezTo>
                  <a:cubicBezTo>
                    <a:pt x="5" y="2"/>
                    <a:pt x="5" y="2"/>
                    <a:pt x="5" y="3"/>
                  </a:cubicBezTo>
                  <a:cubicBezTo>
                    <a:pt x="4" y="3"/>
                    <a:pt x="4" y="4"/>
                    <a:pt x="3" y="4"/>
                  </a:cubicBezTo>
                  <a:cubicBezTo>
                    <a:pt x="1" y="7"/>
                    <a:pt x="0" y="8"/>
                    <a:pt x="0" y="12"/>
                  </a:cubicBezTo>
                  <a:cubicBezTo>
                    <a:pt x="3" y="12"/>
                    <a:pt x="4" y="8"/>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 name="Freeform 25"/>
            <p:cNvSpPr>
              <a:spLocks/>
            </p:cNvSpPr>
            <p:nvPr/>
          </p:nvSpPr>
          <p:spPr bwMode="auto">
            <a:xfrm>
              <a:off x="4419600" y="3113088"/>
              <a:ext cx="79375" cy="41275"/>
            </a:xfrm>
            <a:custGeom>
              <a:avLst/>
              <a:gdLst>
                <a:gd name="T0" fmla="*/ 13 w 21"/>
                <a:gd name="T1" fmla="*/ 3 h 11"/>
                <a:gd name="T2" fmla="*/ 6 w 21"/>
                <a:gd name="T3" fmla="*/ 2 h 11"/>
                <a:gd name="T4" fmla="*/ 2 w 21"/>
                <a:gd name="T5" fmla="*/ 4 h 11"/>
                <a:gd name="T6" fmla="*/ 0 w 21"/>
                <a:gd name="T7" fmla="*/ 5 h 11"/>
                <a:gd name="T8" fmla="*/ 0 w 21"/>
                <a:gd name="T9" fmla="*/ 9 h 11"/>
                <a:gd name="T10" fmla="*/ 9 w 21"/>
                <a:gd name="T11" fmla="*/ 8 h 11"/>
                <a:gd name="T12" fmla="*/ 17 w 21"/>
                <a:gd name="T13" fmla="*/ 10 h 11"/>
                <a:gd name="T14" fmla="*/ 19 w 21"/>
                <a:gd name="T15" fmla="*/ 4 h 11"/>
                <a:gd name="T16" fmla="*/ 21 w 21"/>
                <a:gd name="T17" fmla="*/ 4 h 11"/>
                <a:gd name="T18" fmla="*/ 13 w 21"/>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1">
                  <a:moveTo>
                    <a:pt x="13" y="3"/>
                  </a:moveTo>
                  <a:cubicBezTo>
                    <a:pt x="10" y="2"/>
                    <a:pt x="9" y="0"/>
                    <a:pt x="6" y="2"/>
                  </a:cubicBezTo>
                  <a:cubicBezTo>
                    <a:pt x="5" y="3"/>
                    <a:pt x="4" y="4"/>
                    <a:pt x="2" y="4"/>
                  </a:cubicBezTo>
                  <a:cubicBezTo>
                    <a:pt x="2" y="5"/>
                    <a:pt x="1" y="4"/>
                    <a:pt x="0" y="5"/>
                  </a:cubicBezTo>
                  <a:cubicBezTo>
                    <a:pt x="0" y="5"/>
                    <a:pt x="0" y="9"/>
                    <a:pt x="0" y="9"/>
                  </a:cubicBezTo>
                  <a:cubicBezTo>
                    <a:pt x="2" y="11"/>
                    <a:pt x="7" y="8"/>
                    <a:pt x="9" y="8"/>
                  </a:cubicBezTo>
                  <a:cubicBezTo>
                    <a:pt x="12" y="8"/>
                    <a:pt x="13" y="11"/>
                    <a:pt x="17" y="10"/>
                  </a:cubicBezTo>
                  <a:cubicBezTo>
                    <a:pt x="20" y="9"/>
                    <a:pt x="21" y="7"/>
                    <a:pt x="19" y="4"/>
                  </a:cubicBezTo>
                  <a:cubicBezTo>
                    <a:pt x="21" y="4"/>
                    <a:pt x="21" y="4"/>
                    <a:pt x="21" y="4"/>
                  </a:cubicBezTo>
                  <a:cubicBezTo>
                    <a:pt x="20" y="1"/>
                    <a:pt x="15" y="3"/>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 name="Freeform 26"/>
            <p:cNvSpPr>
              <a:spLocks/>
            </p:cNvSpPr>
            <p:nvPr/>
          </p:nvSpPr>
          <p:spPr bwMode="auto">
            <a:xfrm>
              <a:off x="4510088" y="3079751"/>
              <a:ext cx="349250" cy="184150"/>
            </a:xfrm>
            <a:custGeom>
              <a:avLst/>
              <a:gdLst>
                <a:gd name="T0" fmla="*/ 80 w 93"/>
                <a:gd name="T1" fmla="*/ 35 h 49"/>
                <a:gd name="T2" fmla="*/ 78 w 93"/>
                <a:gd name="T3" fmla="*/ 30 h 49"/>
                <a:gd name="T4" fmla="*/ 72 w 93"/>
                <a:gd name="T5" fmla="*/ 26 h 49"/>
                <a:gd name="T6" fmla="*/ 69 w 93"/>
                <a:gd name="T7" fmla="*/ 23 h 49"/>
                <a:gd name="T8" fmla="*/ 60 w 93"/>
                <a:gd name="T9" fmla="*/ 15 h 49"/>
                <a:gd name="T10" fmla="*/ 52 w 93"/>
                <a:gd name="T11" fmla="*/ 13 h 49"/>
                <a:gd name="T12" fmla="*/ 43 w 93"/>
                <a:gd name="T13" fmla="*/ 8 h 49"/>
                <a:gd name="T14" fmla="*/ 39 w 93"/>
                <a:gd name="T15" fmla="*/ 8 h 49"/>
                <a:gd name="T16" fmla="*/ 31 w 93"/>
                <a:gd name="T17" fmla="*/ 6 h 49"/>
                <a:gd name="T18" fmla="*/ 21 w 93"/>
                <a:gd name="T19" fmla="*/ 10 h 49"/>
                <a:gd name="T20" fmla="*/ 16 w 93"/>
                <a:gd name="T21" fmla="*/ 11 h 49"/>
                <a:gd name="T22" fmla="*/ 13 w 93"/>
                <a:gd name="T23" fmla="*/ 3 h 49"/>
                <a:gd name="T24" fmla="*/ 5 w 93"/>
                <a:gd name="T25" fmla="*/ 0 h 49"/>
                <a:gd name="T26" fmla="*/ 0 w 93"/>
                <a:gd name="T27" fmla="*/ 4 h 49"/>
                <a:gd name="T28" fmla="*/ 0 w 93"/>
                <a:gd name="T29" fmla="*/ 4 h 49"/>
                <a:gd name="T30" fmla="*/ 4 w 93"/>
                <a:gd name="T31" fmla="*/ 13 h 49"/>
                <a:gd name="T32" fmla="*/ 7 w 93"/>
                <a:gd name="T33" fmla="*/ 17 h 49"/>
                <a:gd name="T34" fmla="*/ 13 w 93"/>
                <a:gd name="T35" fmla="*/ 18 h 49"/>
                <a:gd name="T36" fmla="*/ 18 w 93"/>
                <a:gd name="T37" fmla="*/ 18 h 49"/>
                <a:gd name="T38" fmla="*/ 25 w 93"/>
                <a:gd name="T39" fmla="*/ 19 h 49"/>
                <a:gd name="T40" fmla="*/ 32 w 93"/>
                <a:gd name="T41" fmla="*/ 25 h 49"/>
                <a:gd name="T42" fmla="*/ 33 w 93"/>
                <a:gd name="T43" fmla="*/ 29 h 49"/>
                <a:gd name="T44" fmla="*/ 36 w 93"/>
                <a:gd name="T45" fmla="*/ 33 h 49"/>
                <a:gd name="T46" fmla="*/ 34 w 93"/>
                <a:gd name="T47" fmla="*/ 39 h 49"/>
                <a:gd name="T48" fmla="*/ 37 w 93"/>
                <a:gd name="T49" fmla="*/ 37 h 49"/>
                <a:gd name="T50" fmla="*/ 41 w 93"/>
                <a:gd name="T51" fmla="*/ 37 h 49"/>
                <a:gd name="T52" fmla="*/ 42 w 93"/>
                <a:gd name="T53" fmla="*/ 41 h 49"/>
                <a:gd name="T54" fmla="*/ 49 w 93"/>
                <a:gd name="T55" fmla="*/ 41 h 49"/>
                <a:gd name="T56" fmla="*/ 49 w 93"/>
                <a:gd name="T57" fmla="*/ 42 h 49"/>
                <a:gd name="T58" fmla="*/ 56 w 93"/>
                <a:gd name="T59" fmla="*/ 40 h 49"/>
                <a:gd name="T60" fmla="*/ 60 w 93"/>
                <a:gd name="T61" fmla="*/ 35 h 49"/>
                <a:gd name="T62" fmla="*/ 68 w 93"/>
                <a:gd name="T63" fmla="*/ 39 h 49"/>
                <a:gd name="T64" fmla="*/ 77 w 93"/>
                <a:gd name="T65" fmla="*/ 41 h 49"/>
                <a:gd name="T66" fmla="*/ 81 w 93"/>
                <a:gd name="T67" fmla="*/ 47 h 49"/>
                <a:gd name="T68" fmla="*/ 91 w 93"/>
                <a:gd name="T69" fmla="*/ 48 h 49"/>
                <a:gd name="T70" fmla="*/ 91 w 93"/>
                <a:gd name="T71" fmla="*/ 49 h 49"/>
                <a:gd name="T72" fmla="*/ 92 w 93"/>
                <a:gd name="T73" fmla="*/ 49 h 49"/>
                <a:gd name="T74" fmla="*/ 86 w 93"/>
                <a:gd name="T75" fmla="*/ 42 h 49"/>
                <a:gd name="T76" fmla="*/ 86 w 93"/>
                <a:gd name="T77" fmla="*/ 40 h 49"/>
                <a:gd name="T78" fmla="*/ 83 w 93"/>
                <a:gd name="T79" fmla="*/ 39 h 49"/>
                <a:gd name="T80" fmla="*/ 80 w 93"/>
                <a:gd name="T81"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3" h="49">
                  <a:moveTo>
                    <a:pt x="80" y="35"/>
                  </a:moveTo>
                  <a:cubicBezTo>
                    <a:pt x="79" y="33"/>
                    <a:pt x="78" y="32"/>
                    <a:pt x="78" y="30"/>
                  </a:cubicBezTo>
                  <a:cubicBezTo>
                    <a:pt x="77" y="27"/>
                    <a:pt x="75" y="27"/>
                    <a:pt x="72" y="26"/>
                  </a:cubicBezTo>
                  <a:cubicBezTo>
                    <a:pt x="70" y="25"/>
                    <a:pt x="70" y="24"/>
                    <a:pt x="69" y="23"/>
                  </a:cubicBezTo>
                  <a:cubicBezTo>
                    <a:pt x="67" y="20"/>
                    <a:pt x="64" y="16"/>
                    <a:pt x="60" y="15"/>
                  </a:cubicBezTo>
                  <a:cubicBezTo>
                    <a:pt x="57" y="15"/>
                    <a:pt x="55" y="14"/>
                    <a:pt x="52" y="13"/>
                  </a:cubicBezTo>
                  <a:cubicBezTo>
                    <a:pt x="48" y="12"/>
                    <a:pt x="47" y="9"/>
                    <a:pt x="43" y="8"/>
                  </a:cubicBezTo>
                  <a:cubicBezTo>
                    <a:pt x="43" y="10"/>
                    <a:pt x="40" y="9"/>
                    <a:pt x="39" y="8"/>
                  </a:cubicBezTo>
                  <a:cubicBezTo>
                    <a:pt x="36" y="7"/>
                    <a:pt x="34" y="6"/>
                    <a:pt x="31" y="6"/>
                  </a:cubicBezTo>
                  <a:cubicBezTo>
                    <a:pt x="27" y="6"/>
                    <a:pt x="24" y="8"/>
                    <a:pt x="21" y="10"/>
                  </a:cubicBezTo>
                  <a:cubicBezTo>
                    <a:pt x="19" y="11"/>
                    <a:pt x="17" y="12"/>
                    <a:pt x="16" y="11"/>
                  </a:cubicBezTo>
                  <a:cubicBezTo>
                    <a:pt x="14" y="9"/>
                    <a:pt x="15" y="5"/>
                    <a:pt x="13" y="3"/>
                  </a:cubicBezTo>
                  <a:cubicBezTo>
                    <a:pt x="11" y="1"/>
                    <a:pt x="8" y="0"/>
                    <a:pt x="5" y="0"/>
                  </a:cubicBezTo>
                  <a:cubicBezTo>
                    <a:pt x="2" y="1"/>
                    <a:pt x="2" y="2"/>
                    <a:pt x="0" y="4"/>
                  </a:cubicBezTo>
                  <a:cubicBezTo>
                    <a:pt x="0" y="4"/>
                    <a:pt x="0" y="4"/>
                    <a:pt x="0" y="4"/>
                  </a:cubicBezTo>
                  <a:cubicBezTo>
                    <a:pt x="0" y="7"/>
                    <a:pt x="2" y="10"/>
                    <a:pt x="4" y="13"/>
                  </a:cubicBezTo>
                  <a:cubicBezTo>
                    <a:pt x="4" y="14"/>
                    <a:pt x="6" y="17"/>
                    <a:pt x="7" y="17"/>
                  </a:cubicBezTo>
                  <a:cubicBezTo>
                    <a:pt x="8" y="18"/>
                    <a:pt x="12" y="18"/>
                    <a:pt x="13" y="18"/>
                  </a:cubicBezTo>
                  <a:cubicBezTo>
                    <a:pt x="15" y="18"/>
                    <a:pt x="17" y="18"/>
                    <a:pt x="18" y="18"/>
                  </a:cubicBezTo>
                  <a:cubicBezTo>
                    <a:pt x="20" y="18"/>
                    <a:pt x="24" y="18"/>
                    <a:pt x="25" y="19"/>
                  </a:cubicBezTo>
                  <a:cubicBezTo>
                    <a:pt x="27" y="20"/>
                    <a:pt x="31" y="24"/>
                    <a:pt x="32" y="25"/>
                  </a:cubicBezTo>
                  <a:cubicBezTo>
                    <a:pt x="33" y="26"/>
                    <a:pt x="32" y="28"/>
                    <a:pt x="33" y="29"/>
                  </a:cubicBezTo>
                  <a:cubicBezTo>
                    <a:pt x="34" y="31"/>
                    <a:pt x="36" y="32"/>
                    <a:pt x="36" y="33"/>
                  </a:cubicBezTo>
                  <a:cubicBezTo>
                    <a:pt x="35" y="34"/>
                    <a:pt x="29" y="38"/>
                    <a:pt x="34" y="39"/>
                  </a:cubicBezTo>
                  <a:cubicBezTo>
                    <a:pt x="34" y="39"/>
                    <a:pt x="36" y="38"/>
                    <a:pt x="37" y="37"/>
                  </a:cubicBezTo>
                  <a:cubicBezTo>
                    <a:pt x="38" y="37"/>
                    <a:pt x="40" y="37"/>
                    <a:pt x="41" y="37"/>
                  </a:cubicBezTo>
                  <a:cubicBezTo>
                    <a:pt x="42" y="38"/>
                    <a:pt x="41" y="40"/>
                    <a:pt x="42" y="41"/>
                  </a:cubicBezTo>
                  <a:cubicBezTo>
                    <a:pt x="44" y="42"/>
                    <a:pt x="47" y="41"/>
                    <a:pt x="49" y="41"/>
                  </a:cubicBezTo>
                  <a:cubicBezTo>
                    <a:pt x="49" y="41"/>
                    <a:pt x="49" y="42"/>
                    <a:pt x="49" y="42"/>
                  </a:cubicBezTo>
                  <a:cubicBezTo>
                    <a:pt x="50" y="42"/>
                    <a:pt x="54" y="41"/>
                    <a:pt x="56" y="40"/>
                  </a:cubicBezTo>
                  <a:cubicBezTo>
                    <a:pt x="58" y="38"/>
                    <a:pt x="58" y="36"/>
                    <a:pt x="60" y="35"/>
                  </a:cubicBezTo>
                  <a:cubicBezTo>
                    <a:pt x="64" y="32"/>
                    <a:pt x="66" y="38"/>
                    <a:pt x="68" y="39"/>
                  </a:cubicBezTo>
                  <a:cubicBezTo>
                    <a:pt x="71" y="40"/>
                    <a:pt x="74" y="40"/>
                    <a:pt x="77" y="41"/>
                  </a:cubicBezTo>
                  <a:cubicBezTo>
                    <a:pt x="77" y="43"/>
                    <a:pt x="79" y="46"/>
                    <a:pt x="81" y="47"/>
                  </a:cubicBezTo>
                  <a:cubicBezTo>
                    <a:pt x="84" y="49"/>
                    <a:pt x="88" y="48"/>
                    <a:pt x="91" y="48"/>
                  </a:cubicBezTo>
                  <a:cubicBezTo>
                    <a:pt x="91" y="48"/>
                    <a:pt x="91" y="48"/>
                    <a:pt x="91" y="49"/>
                  </a:cubicBezTo>
                  <a:cubicBezTo>
                    <a:pt x="91" y="49"/>
                    <a:pt x="92" y="49"/>
                    <a:pt x="92" y="49"/>
                  </a:cubicBezTo>
                  <a:cubicBezTo>
                    <a:pt x="93" y="45"/>
                    <a:pt x="88" y="44"/>
                    <a:pt x="86" y="42"/>
                  </a:cubicBezTo>
                  <a:cubicBezTo>
                    <a:pt x="86" y="41"/>
                    <a:pt x="86" y="40"/>
                    <a:pt x="86" y="40"/>
                  </a:cubicBezTo>
                  <a:cubicBezTo>
                    <a:pt x="85" y="39"/>
                    <a:pt x="84" y="39"/>
                    <a:pt x="83" y="39"/>
                  </a:cubicBezTo>
                  <a:cubicBezTo>
                    <a:pt x="81" y="38"/>
                    <a:pt x="81" y="36"/>
                    <a:pt x="8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 name="Freeform 27"/>
            <p:cNvSpPr>
              <a:spLocks/>
            </p:cNvSpPr>
            <p:nvPr/>
          </p:nvSpPr>
          <p:spPr bwMode="auto">
            <a:xfrm>
              <a:off x="4851400" y="3165476"/>
              <a:ext cx="4763"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 name="Freeform 28"/>
            <p:cNvSpPr>
              <a:spLocks/>
            </p:cNvSpPr>
            <p:nvPr/>
          </p:nvSpPr>
          <p:spPr bwMode="auto">
            <a:xfrm>
              <a:off x="4806950" y="3143251"/>
              <a:ext cx="96838" cy="41275"/>
            </a:xfrm>
            <a:custGeom>
              <a:avLst/>
              <a:gdLst>
                <a:gd name="T0" fmla="*/ 5 w 26"/>
                <a:gd name="T1" fmla="*/ 10 h 11"/>
                <a:gd name="T2" fmla="*/ 13 w 26"/>
                <a:gd name="T3" fmla="*/ 11 h 11"/>
                <a:gd name="T4" fmla="*/ 18 w 26"/>
                <a:gd name="T5" fmla="*/ 9 h 11"/>
                <a:gd name="T6" fmla="*/ 22 w 26"/>
                <a:gd name="T7" fmla="*/ 2 h 11"/>
                <a:gd name="T8" fmla="*/ 16 w 26"/>
                <a:gd name="T9" fmla="*/ 5 h 11"/>
                <a:gd name="T10" fmla="*/ 13 w 26"/>
                <a:gd name="T11" fmla="*/ 6 h 11"/>
                <a:gd name="T12" fmla="*/ 5 w 26"/>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26" h="11">
                  <a:moveTo>
                    <a:pt x="5" y="10"/>
                  </a:moveTo>
                  <a:cubicBezTo>
                    <a:pt x="7" y="11"/>
                    <a:pt x="11" y="11"/>
                    <a:pt x="13" y="11"/>
                  </a:cubicBezTo>
                  <a:cubicBezTo>
                    <a:pt x="15" y="10"/>
                    <a:pt x="17" y="10"/>
                    <a:pt x="18" y="9"/>
                  </a:cubicBezTo>
                  <a:cubicBezTo>
                    <a:pt x="20" y="8"/>
                    <a:pt x="26" y="4"/>
                    <a:pt x="22" y="2"/>
                  </a:cubicBezTo>
                  <a:cubicBezTo>
                    <a:pt x="19" y="0"/>
                    <a:pt x="18" y="4"/>
                    <a:pt x="16" y="5"/>
                  </a:cubicBezTo>
                  <a:cubicBezTo>
                    <a:pt x="15" y="6"/>
                    <a:pt x="14" y="6"/>
                    <a:pt x="13" y="6"/>
                  </a:cubicBezTo>
                  <a:cubicBezTo>
                    <a:pt x="10" y="6"/>
                    <a:pt x="0" y="7"/>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 name="Freeform 29"/>
            <p:cNvSpPr>
              <a:spLocks/>
            </p:cNvSpPr>
            <p:nvPr/>
          </p:nvSpPr>
          <p:spPr bwMode="auto">
            <a:xfrm>
              <a:off x="4176713" y="3267076"/>
              <a:ext cx="735013" cy="519113"/>
            </a:xfrm>
            <a:custGeom>
              <a:avLst/>
              <a:gdLst>
                <a:gd name="T0" fmla="*/ 193 w 196"/>
                <a:gd name="T1" fmla="*/ 69 h 138"/>
                <a:gd name="T2" fmla="*/ 189 w 196"/>
                <a:gd name="T3" fmla="*/ 63 h 138"/>
                <a:gd name="T4" fmla="*/ 182 w 196"/>
                <a:gd name="T5" fmla="*/ 55 h 138"/>
                <a:gd name="T6" fmla="*/ 170 w 196"/>
                <a:gd name="T7" fmla="*/ 43 h 138"/>
                <a:gd name="T8" fmla="*/ 163 w 196"/>
                <a:gd name="T9" fmla="*/ 31 h 138"/>
                <a:gd name="T10" fmla="*/ 158 w 196"/>
                <a:gd name="T11" fmla="*/ 20 h 138"/>
                <a:gd name="T12" fmla="*/ 149 w 196"/>
                <a:gd name="T13" fmla="*/ 12 h 138"/>
                <a:gd name="T14" fmla="*/ 145 w 196"/>
                <a:gd name="T15" fmla="*/ 1 h 138"/>
                <a:gd name="T16" fmla="*/ 140 w 196"/>
                <a:gd name="T17" fmla="*/ 7 h 138"/>
                <a:gd name="T18" fmla="*/ 141 w 196"/>
                <a:gd name="T19" fmla="*/ 17 h 138"/>
                <a:gd name="T20" fmla="*/ 123 w 196"/>
                <a:gd name="T21" fmla="*/ 28 h 138"/>
                <a:gd name="T22" fmla="*/ 111 w 196"/>
                <a:gd name="T23" fmla="*/ 18 h 138"/>
                <a:gd name="T24" fmla="*/ 116 w 196"/>
                <a:gd name="T25" fmla="*/ 5 h 138"/>
                <a:gd name="T26" fmla="*/ 102 w 196"/>
                <a:gd name="T27" fmla="*/ 6 h 138"/>
                <a:gd name="T28" fmla="*/ 83 w 196"/>
                <a:gd name="T29" fmla="*/ 12 h 138"/>
                <a:gd name="T30" fmla="*/ 79 w 196"/>
                <a:gd name="T31" fmla="*/ 17 h 138"/>
                <a:gd name="T32" fmla="*/ 70 w 196"/>
                <a:gd name="T33" fmla="*/ 15 h 138"/>
                <a:gd name="T34" fmla="*/ 58 w 196"/>
                <a:gd name="T35" fmla="*/ 20 h 138"/>
                <a:gd name="T36" fmla="*/ 45 w 196"/>
                <a:gd name="T37" fmla="*/ 27 h 138"/>
                <a:gd name="T38" fmla="*/ 39 w 196"/>
                <a:gd name="T39" fmla="*/ 38 h 138"/>
                <a:gd name="T40" fmla="*/ 37 w 196"/>
                <a:gd name="T41" fmla="*/ 40 h 138"/>
                <a:gd name="T42" fmla="*/ 15 w 196"/>
                <a:gd name="T43" fmla="*/ 50 h 138"/>
                <a:gd name="T44" fmla="*/ 2 w 196"/>
                <a:gd name="T45" fmla="*/ 60 h 138"/>
                <a:gd name="T46" fmla="*/ 4 w 196"/>
                <a:gd name="T47" fmla="*/ 73 h 138"/>
                <a:gd name="T48" fmla="*/ 2 w 196"/>
                <a:gd name="T49" fmla="*/ 77 h 138"/>
                <a:gd name="T50" fmla="*/ 9 w 196"/>
                <a:gd name="T51" fmla="*/ 91 h 138"/>
                <a:gd name="T52" fmla="*/ 13 w 196"/>
                <a:gd name="T53" fmla="*/ 104 h 138"/>
                <a:gd name="T54" fmla="*/ 22 w 196"/>
                <a:gd name="T55" fmla="*/ 118 h 138"/>
                <a:gd name="T56" fmla="*/ 38 w 196"/>
                <a:gd name="T57" fmla="*/ 114 h 138"/>
                <a:gd name="T58" fmla="*/ 51 w 196"/>
                <a:gd name="T59" fmla="*/ 110 h 138"/>
                <a:gd name="T60" fmla="*/ 64 w 196"/>
                <a:gd name="T61" fmla="*/ 104 h 138"/>
                <a:gd name="T62" fmla="*/ 80 w 196"/>
                <a:gd name="T63" fmla="*/ 99 h 138"/>
                <a:gd name="T64" fmla="*/ 92 w 196"/>
                <a:gd name="T65" fmla="*/ 99 h 138"/>
                <a:gd name="T66" fmla="*/ 100 w 196"/>
                <a:gd name="T67" fmla="*/ 104 h 138"/>
                <a:gd name="T68" fmla="*/ 104 w 196"/>
                <a:gd name="T69" fmla="*/ 107 h 138"/>
                <a:gd name="T70" fmla="*/ 114 w 196"/>
                <a:gd name="T71" fmla="*/ 108 h 138"/>
                <a:gd name="T72" fmla="*/ 116 w 196"/>
                <a:gd name="T73" fmla="*/ 114 h 138"/>
                <a:gd name="T74" fmla="*/ 126 w 196"/>
                <a:gd name="T75" fmla="*/ 120 h 138"/>
                <a:gd name="T76" fmla="*/ 132 w 196"/>
                <a:gd name="T77" fmla="*/ 129 h 138"/>
                <a:gd name="T78" fmla="*/ 144 w 196"/>
                <a:gd name="T79" fmla="*/ 134 h 138"/>
                <a:gd name="T80" fmla="*/ 154 w 196"/>
                <a:gd name="T81" fmla="*/ 133 h 138"/>
                <a:gd name="T82" fmla="*/ 160 w 196"/>
                <a:gd name="T83" fmla="*/ 138 h 138"/>
                <a:gd name="T84" fmla="*/ 180 w 196"/>
                <a:gd name="T85" fmla="*/ 124 h 138"/>
                <a:gd name="T86" fmla="*/ 188 w 196"/>
                <a:gd name="T87" fmla="*/ 104 h 138"/>
                <a:gd name="T88" fmla="*/ 195 w 196"/>
                <a:gd name="T89" fmla="*/ 86 h 138"/>
                <a:gd name="T90" fmla="*/ 196 w 196"/>
                <a:gd name="T91"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6" h="138">
                  <a:moveTo>
                    <a:pt x="196" y="72"/>
                  </a:moveTo>
                  <a:cubicBezTo>
                    <a:pt x="195" y="70"/>
                    <a:pt x="194" y="70"/>
                    <a:pt x="193" y="69"/>
                  </a:cubicBezTo>
                  <a:cubicBezTo>
                    <a:pt x="192" y="68"/>
                    <a:pt x="192" y="66"/>
                    <a:pt x="191" y="65"/>
                  </a:cubicBezTo>
                  <a:cubicBezTo>
                    <a:pt x="191" y="64"/>
                    <a:pt x="189" y="64"/>
                    <a:pt x="189" y="63"/>
                  </a:cubicBezTo>
                  <a:cubicBezTo>
                    <a:pt x="188" y="62"/>
                    <a:pt x="189" y="60"/>
                    <a:pt x="188" y="58"/>
                  </a:cubicBezTo>
                  <a:cubicBezTo>
                    <a:pt x="187" y="56"/>
                    <a:pt x="183" y="58"/>
                    <a:pt x="182" y="55"/>
                  </a:cubicBezTo>
                  <a:cubicBezTo>
                    <a:pt x="181" y="52"/>
                    <a:pt x="181" y="49"/>
                    <a:pt x="180" y="47"/>
                  </a:cubicBezTo>
                  <a:cubicBezTo>
                    <a:pt x="177" y="44"/>
                    <a:pt x="173" y="44"/>
                    <a:pt x="170" y="43"/>
                  </a:cubicBezTo>
                  <a:cubicBezTo>
                    <a:pt x="167" y="41"/>
                    <a:pt x="167" y="40"/>
                    <a:pt x="165" y="37"/>
                  </a:cubicBezTo>
                  <a:cubicBezTo>
                    <a:pt x="164" y="35"/>
                    <a:pt x="163" y="33"/>
                    <a:pt x="163" y="31"/>
                  </a:cubicBezTo>
                  <a:cubicBezTo>
                    <a:pt x="162" y="29"/>
                    <a:pt x="162" y="27"/>
                    <a:pt x="162" y="25"/>
                  </a:cubicBezTo>
                  <a:cubicBezTo>
                    <a:pt x="159" y="23"/>
                    <a:pt x="158" y="24"/>
                    <a:pt x="158" y="20"/>
                  </a:cubicBezTo>
                  <a:cubicBezTo>
                    <a:pt x="158" y="17"/>
                    <a:pt x="159" y="16"/>
                    <a:pt x="156" y="15"/>
                  </a:cubicBezTo>
                  <a:cubicBezTo>
                    <a:pt x="154" y="14"/>
                    <a:pt x="151" y="14"/>
                    <a:pt x="149" y="12"/>
                  </a:cubicBezTo>
                  <a:cubicBezTo>
                    <a:pt x="147" y="9"/>
                    <a:pt x="151" y="4"/>
                    <a:pt x="148" y="2"/>
                  </a:cubicBezTo>
                  <a:cubicBezTo>
                    <a:pt x="147" y="1"/>
                    <a:pt x="146" y="2"/>
                    <a:pt x="145" y="1"/>
                  </a:cubicBezTo>
                  <a:cubicBezTo>
                    <a:pt x="145" y="1"/>
                    <a:pt x="144" y="0"/>
                    <a:pt x="144" y="0"/>
                  </a:cubicBezTo>
                  <a:cubicBezTo>
                    <a:pt x="141" y="0"/>
                    <a:pt x="139" y="5"/>
                    <a:pt x="140" y="7"/>
                  </a:cubicBezTo>
                  <a:cubicBezTo>
                    <a:pt x="141" y="9"/>
                    <a:pt x="142" y="10"/>
                    <a:pt x="142" y="12"/>
                  </a:cubicBezTo>
                  <a:cubicBezTo>
                    <a:pt x="141" y="15"/>
                    <a:pt x="141" y="15"/>
                    <a:pt x="141" y="17"/>
                  </a:cubicBezTo>
                  <a:cubicBezTo>
                    <a:pt x="142" y="21"/>
                    <a:pt x="140" y="24"/>
                    <a:pt x="137" y="26"/>
                  </a:cubicBezTo>
                  <a:cubicBezTo>
                    <a:pt x="133" y="29"/>
                    <a:pt x="128" y="29"/>
                    <a:pt x="123" y="28"/>
                  </a:cubicBezTo>
                  <a:cubicBezTo>
                    <a:pt x="119" y="26"/>
                    <a:pt x="119" y="22"/>
                    <a:pt x="116" y="20"/>
                  </a:cubicBezTo>
                  <a:cubicBezTo>
                    <a:pt x="114" y="18"/>
                    <a:pt x="112" y="19"/>
                    <a:pt x="111" y="18"/>
                  </a:cubicBezTo>
                  <a:cubicBezTo>
                    <a:pt x="109" y="17"/>
                    <a:pt x="109" y="15"/>
                    <a:pt x="110" y="13"/>
                  </a:cubicBezTo>
                  <a:cubicBezTo>
                    <a:pt x="112" y="11"/>
                    <a:pt x="117" y="8"/>
                    <a:pt x="116" y="5"/>
                  </a:cubicBezTo>
                  <a:cubicBezTo>
                    <a:pt x="114" y="4"/>
                    <a:pt x="112" y="3"/>
                    <a:pt x="109" y="4"/>
                  </a:cubicBezTo>
                  <a:cubicBezTo>
                    <a:pt x="107" y="5"/>
                    <a:pt x="105" y="6"/>
                    <a:pt x="102" y="6"/>
                  </a:cubicBezTo>
                  <a:cubicBezTo>
                    <a:pt x="96" y="6"/>
                    <a:pt x="90" y="2"/>
                    <a:pt x="85" y="8"/>
                  </a:cubicBezTo>
                  <a:cubicBezTo>
                    <a:pt x="84" y="9"/>
                    <a:pt x="83" y="11"/>
                    <a:pt x="83" y="12"/>
                  </a:cubicBezTo>
                  <a:cubicBezTo>
                    <a:pt x="83" y="14"/>
                    <a:pt x="83" y="14"/>
                    <a:pt x="82" y="16"/>
                  </a:cubicBezTo>
                  <a:cubicBezTo>
                    <a:pt x="81" y="16"/>
                    <a:pt x="80" y="16"/>
                    <a:pt x="79" y="17"/>
                  </a:cubicBezTo>
                  <a:cubicBezTo>
                    <a:pt x="78" y="17"/>
                    <a:pt x="78" y="18"/>
                    <a:pt x="77" y="18"/>
                  </a:cubicBezTo>
                  <a:cubicBezTo>
                    <a:pt x="74" y="19"/>
                    <a:pt x="72" y="17"/>
                    <a:pt x="70" y="15"/>
                  </a:cubicBezTo>
                  <a:cubicBezTo>
                    <a:pt x="68" y="12"/>
                    <a:pt x="66" y="12"/>
                    <a:pt x="63" y="13"/>
                  </a:cubicBezTo>
                  <a:cubicBezTo>
                    <a:pt x="60" y="15"/>
                    <a:pt x="60" y="18"/>
                    <a:pt x="58" y="20"/>
                  </a:cubicBezTo>
                  <a:cubicBezTo>
                    <a:pt x="55" y="23"/>
                    <a:pt x="52" y="28"/>
                    <a:pt x="50" y="32"/>
                  </a:cubicBezTo>
                  <a:cubicBezTo>
                    <a:pt x="47" y="32"/>
                    <a:pt x="48" y="27"/>
                    <a:pt x="45" y="27"/>
                  </a:cubicBezTo>
                  <a:cubicBezTo>
                    <a:pt x="41" y="27"/>
                    <a:pt x="40" y="31"/>
                    <a:pt x="40" y="33"/>
                  </a:cubicBezTo>
                  <a:cubicBezTo>
                    <a:pt x="40" y="36"/>
                    <a:pt x="40" y="36"/>
                    <a:pt x="39" y="38"/>
                  </a:cubicBezTo>
                  <a:cubicBezTo>
                    <a:pt x="39" y="38"/>
                    <a:pt x="39" y="39"/>
                    <a:pt x="39" y="39"/>
                  </a:cubicBezTo>
                  <a:cubicBezTo>
                    <a:pt x="38" y="40"/>
                    <a:pt x="38" y="40"/>
                    <a:pt x="37" y="40"/>
                  </a:cubicBezTo>
                  <a:cubicBezTo>
                    <a:pt x="33" y="41"/>
                    <a:pt x="29" y="43"/>
                    <a:pt x="25" y="45"/>
                  </a:cubicBezTo>
                  <a:cubicBezTo>
                    <a:pt x="21" y="46"/>
                    <a:pt x="18" y="49"/>
                    <a:pt x="15" y="50"/>
                  </a:cubicBezTo>
                  <a:cubicBezTo>
                    <a:pt x="12" y="51"/>
                    <a:pt x="9" y="51"/>
                    <a:pt x="7" y="53"/>
                  </a:cubicBezTo>
                  <a:cubicBezTo>
                    <a:pt x="5" y="55"/>
                    <a:pt x="4" y="57"/>
                    <a:pt x="2" y="60"/>
                  </a:cubicBezTo>
                  <a:cubicBezTo>
                    <a:pt x="1" y="62"/>
                    <a:pt x="0" y="64"/>
                    <a:pt x="1" y="66"/>
                  </a:cubicBezTo>
                  <a:cubicBezTo>
                    <a:pt x="1" y="69"/>
                    <a:pt x="3" y="70"/>
                    <a:pt x="4" y="73"/>
                  </a:cubicBezTo>
                  <a:cubicBezTo>
                    <a:pt x="4" y="73"/>
                    <a:pt x="4" y="75"/>
                    <a:pt x="4" y="76"/>
                  </a:cubicBezTo>
                  <a:cubicBezTo>
                    <a:pt x="4" y="76"/>
                    <a:pt x="2" y="77"/>
                    <a:pt x="2" y="77"/>
                  </a:cubicBezTo>
                  <a:cubicBezTo>
                    <a:pt x="2" y="79"/>
                    <a:pt x="6" y="81"/>
                    <a:pt x="7" y="84"/>
                  </a:cubicBezTo>
                  <a:cubicBezTo>
                    <a:pt x="8" y="86"/>
                    <a:pt x="8" y="88"/>
                    <a:pt x="9" y="91"/>
                  </a:cubicBezTo>
                  <a:cubicBezTo>
                    <a:pt x="11" y="93"/>
                    <a:pt x="10" y="95"/>
                    <a:pt x="11" y="98"/>
                  </a:cubicBezTo>
                  <a:cubicBezTo>
                    <a:pt x="11" y="100"/>
                    <a:pt x="13" y="101"/>
                    <a:pt x="13" y="104"/>
                  </a:cubicBezTo>
                  <a:cubicBezTo>
                    <a:pt x="13" y="107"/>
                    <a:pt x="12" y="109"/>
                    <a:pt x="12" y="112"/>
                  </a:cubicBezTo>
                  <a:cubicBezTo>
                    <a:pt x="13" y="116"/>
                    <a:pt x="18" y="119"/>
                    <a:pt x="22" y="118"/>
                  </a:cubicBezTo>
                  <a:cubicBezTo>
                    <a:pt x="26" y="118"/>
                    <a:pt x="28" y="116"/>
                    <a:pt x="31" y="115"/>
                  </a:cubicBezTo>
                  <a:cubicBezTo>
                    <a:pt x="33" y="114"/>
                    <a:pt x="36" y="114"/>
                    <a:pt x="38" y="114"/>
                  </a:cubicBezTo>
                  <a:cubicBezTo>
                    <a:pt x="39" y="113"/>
                    <a:pt x="41" y="112"/>
                    <a:pt x="43" y="111"/>
                  </a:cubicBezTo>
                  <a:cubicBezTo>
                    <a:pt x="45" y="111"/>
                    <a:pt x="48" y="110"/>
                    <a:pt x="51" y="110"/>
                  </a:cubicBezTo>
                  <a:cubicBezTo>
                    <a:pt x="53" y="110"/>
                    <a:pt x="52" y="111"/>
                    <a:pt x="54" y="108"/>
                  </a:cubicBezTo>
                  <a:cubicBezTo>
                    <a:pt x="56" y="105"/>
                    <a:pt x="61" y="106"/>
                    <a:pt x="64" y="104"/>
                  </a:cubicBezTo>
                  <a:cubicBezTo>
                    <a:pt x="66" y="102"/>
                    <a:pt x="67" y="101"/>
                    <a:pt x="70" y="100"/>
                  </a:cubicBezTo>
                  <a:cubicBezTo>
                    <a:pt x="73" y="99"/>
                    <a:pt x="76" y="100"/>
                    <a:pt x="80" y="99"/>
                  </a:cubicBezTo>
                  <a:cubicBezTo>
                    <a:pt x="83" y="99"/>
                    <a:pt x="86" y="97"/>
                    <a:pt x="90" y="98"/>
                  </a:cubicBezTo>
                  <a:cubicBezTo>
                    <a:pt x="91" y="99"/>
                    <a:pt x="91" y="99"/>
                    <a:pt x="92" y="99"/>
                  </a:cubicBezTo>
                  <a:cubicBezTo>
                    <a:pt x="93" y="99"/>
                    <a:pt x="94" y="99"/>
                    <a:pt x="95" y="100"/>
                  </a:cubicBezTo>
                  <a:cubicBezTo>
                    <a:pt x="97" y="101"/>
                    <a:pt x="97" y="103"/>
                    <a:pt x="100" y="104"/>
                  </a:cubicBezTo>
                  <a:cubicBezTo>
                    <a:pt x="100" y="104"/>
                    <a:pt x="102" y="104"/>
                    <a:pt x="103" y="104"/>
                  </a:cubicBezTo>
                  <a:cubicBezTo>
                    <a:pt x="104" y="105"/>
                    <a:pt x="104" y="106"/>
                    <a:pt x="104" y="107"/>
                  </a:cubicBezTo>
                  <a:cubicBezTo>
                    <a:pt x="105" y="108"/>
                    <a:pt x="106" y="113"/>
                    <a:pt x="108" y="113"/>
                  </a:cubicBezTo>
                  <a:cubicBezTo>
                    <a:pt x="111" y="114"/>
                    <a:pt x="112" y="109"/>
                    <a:pt x="114" y="108"/>
                  </a:cubicBezTo>
                  <a:cubicBezTo>
                    <a:pt x="115" y="107"/>
                    <a:pt x="118" y="106"/>
                    <a:pt x="119" y="107"/>
                  </a:cubicBezTo>
                  <a:cubicBezTo>
                    <a:pt x="121" y="109"/>
                    <a:pt x="117" y="112"/>
                    <a:pt x="116" y="114"/>
                  </a:cubicBezTo>
                  <a:cubicBezTo>
                    <a:pt x="118" y="115"/>
                    <a:pt x="121" y="113"/>
                    <a:pt x="123" y="114"/>
                  </a:cubicBezTo>
                  <a:cubicBezTo>
                    <a:pt x="125" y="115"/>
                    <a:pt x="123" y="118"/>
                    <a:pt x="126" y="120"/>
                  </a:cubicBezTo>
                  <a:cubicBezTo>
                    <a:pt x="128" y="121"/>
                    <a:pt x="130" y="119"/>
                    <a:pt x="132" y="123"/>
                  </a:cubicBezTo>
                  <a:cubicBezTo>
                    <a:pt x="133" y="125"/>
                    <a:pt x="131" y="127"/>
                    <a:pt x="132" y="129"/>
                  </a:cubicBezTo>
                  <a:cubicBezTo>
                    <a:pt x="132" y="133"/>
                    <a:pt x="138" y="134"/>
                    <a:pt x="141" y="134"/>
                  </a:cubicBezTo>
                  <a:cubicBezTo>
                    <a:pt x="142" y="134"/>
                    <a:pt x="143" y="134"/>
                    <a:pt x="144" y="134"/>
                  </a:cubicBezTo>
                  <a:cubicBezTo>
                    <a:pt x="146" y="135"/>
                    <a:pt x="148" y="137"/>
                    <a:pt x="150" y="135"/>
                  </a:cubicBezTo>
                  <a:cubicBezTo>
                    <a:pt x="152" y="134"/>
                    <a:pt x="151" y="132"/>
                    <a:pt x="154" y="133"/>
                  </a:cubicBezTo>
                  <a:cubicBezTo>
                    <a:pt x="156" y="134"/>
                    <a:pt x="156" y="134"/>
                    <a:pt x="157" y="136"/>
                  </a:cubicBezTo>
                  <a:cubicBezTo>
                    <a:pt x="157" y="138"/>
                    <a:pt x="158" y="138"/>
                    <a:pt x="160" y="138"/>
                  </a:cubicBezTo>
                  <a:cubicBezTo>
                    <a:pt x="164" y="138"/>
                    <a:pt x="166" y="135"/>
                    <a:pt x="169" y="134"/>
                  </a:cubicBezTo>
                  <a:cubicBezTo>
                    <a:pt x="174" y="133"/>
                    <a:pt x="178" y="128"/>
                    <a:pt x="180" y="124"/>
                  </a:cubicBezTo>
                  <a:cubicBezTo>
                    <a:pt x="182" y="118"/>
                    <a:pt x="185" y="112"/>
                    <a:pt x="188" y="107"/>
                  </a:cubicBezTo>
                  <a:cubicBezTo>
                    <a:pt x="190" y="105"/>
                    <a:pt x="188" y="106"/>
                    <a:pt x="188" y="104"/>
                  </a:cubicBezTo>
                  <a:cubicBezTo>
                    <a:pt x="188" y="102"/>
                    <a:pt x="190" y="100"/>
                    <a:pt x="191" y="99"/>
                  </a:cubicBezTo>
                  <a:cubicBezTo>
                    <a:pt x="194" y="95"/>
                    <a:pt x="195" y="90"/>
                    <a:pt x="195" y="86"/>
                  </a:cubicBezTo>
                  <a:cubicBezTo>
                    <a:pt x="195" y="84"/>
                    <a:pt x="195" y="82"/>
                    <a:pt x="195" y="80"/>
                  </a:cubicBezTo>
                  <a:cubicBezTo>
                    <a:pt x="195" y="77"/>
                    <a:pt x="196" y="74"/>
                    <a:pt x="19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 name="Freeform 30"/>
            <p:cNvSpPr>
              <a:spLocks/>
            </p:cNvSpPr>
            <p:nvPr/>
          </p:nvSpPr>
          <p:spPr bwMode="auto">
            <a:xfrm>
              <a:off x="4746625" y="3813176"/>
              <a:ext cx="79375" cy="85725"/>
            </a:xfrm>
            <a:custGeom>
              <a:avLst/>
              <a:gdLst>
                <a:gd name="T0" fmla="*/ 18 w 21"/>
                <a:gd name="T1" fmla="*/ 4 h 23"/>
                <a:gd name="T2" fmla="*/ 16 w 21"/>
                <a:gd name="T3" fmla="*/ 2 h 23"/>
                <a:gd name="T4" fmla="*/ 9 w 21"/>
                <a:gd name="T5" fmla="*/ 2 h 23"/>
                <a:gd name="T6" fmla="*/ 6 w 21"/>
                <a:gd name="T7" fmla="*/ 2 h 23"/>
                <a:gd name="T8" fmla="*/ 5 w 21"/>
                <a:gd name="T9" fmla="*/ 2 h 23"/>
                <a:gd name="T10" fmla="*/ 1 w 21"/>
                <a:gd name="T11" fmla="*/ 5 h 23"/>
                <a:gd name="T12" fmla="*/ 2 w 21"/>
                <a:gd name="T13" fmla="*/ 7 h 23"/>
                <a:gd name="T14" fmla="*/ 3 w 21"/>
                <a:gd name="T15" fmla="*/ 12 h 23"/>
                <a:gd name="T16" fmla="*/ 8 w 21"/>
                <a:gd name="T17" fmla="*/ 14 h 23"/>
                <a:gd name="T18" fmla="*/ 8 w 21"/>
                <a:gd name="T19" fmla="*/ 19 h 23"/>
                <a:gd name="T20" fmla="*/ 19 w 21"/>
                <a:gd name="T21" fmla="*/ 16 h 23"/>
                <a:gd name="T22" fmla="*/ 19 w 21"/>
                <a:gd name="T23" fmla="*/ 12 h 23"/>
                <a:gd name="T24" fmla="*/ 20 w 21"/>
                <a:gd name="T25" fmla="*/ 8 h 23"/>
                <a:gd name="T26" fmla="*/ 18 w 21"/>
                <a:gd name="T2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3">
                  <a:moveTo>
                    <a:pt x="18" y="4"/>
                  </a:moveTo>
                  <a:cubicBezTo>
                    <a:pt x="17" y="3"/>
                    <a:pt x="18" y="2"/>
                    <a:pt x="16" y="2"/>
                  </a:cubicBezTo>
                  <a:cubicBezTo>
                    <a:pt x="14" y="1"/>
                    <a:pt x="11" y="2"/>
                    <a:pt x="9" y="2"/>
                  </a:cubicBezTo>
                  <a:cubicBezTo>
                    <a:pt x="8" y="2"/>
                    <a:pt x="7" y="2"/>
                    <a:pt x="6" y="2"/>
                  </a:cubicBezTo>
                  <a:cubicBezTo>
                    <a:pt x="5" y="2"/>
                    <a:pt x="5" y="2"/>
                    <a:pt x="5" y="2"/>
                  </a:cubicBezTo>
                  <a:cubicBezTo>
                    <a:pt x="3" y="0"/>
                    <a:pt x="0" y="2"/>
                    <a:pt x="1" y="5"/>
                  </a:cubicBezTo>
                  <a:cubicBezTo>
                    <a:pt x="1" y="6"/>
                    <a:pt x="1" y="6"/>
                    <a:pt x="2" y="7"/>
                  </a:cubicBezTo>
                  <a:cubicBezTo>
                    <a:pt x="2" y="8"/>
                    <a:pt x="2" y="10"/>
                    <a:pt x="3" y="12"/>
                  </a:cubicBezTo>
                  <a:cubicBezTo>
                    <a:pt x="4" y="13"/>
                    <a:pt x="6" y="13"/>
                    <a:pt x="8" y="14"/>
                  </a:cubicBezTo>
                  <a:cubicBezTo>
                    <a:pt x="9" y="16"/>
                    <a:pt x="7" y="18"/>
                    <a:pt x="8" y="19"/>
                  </a:cubicBezTo>
                  <a:cubicBezTo>
                    <a:pt x="9" y="23"/>
                    <a:pt x="18" y="20"/>
                    <a:pt x="19" y="16"/>
                  </a:cubicBezTo>
                  <a:cubicBezTo>
                    <a:pt x="19" y="15"/>
                    <a:pt x="19" y="13"/>
                    <a:pt x="19" y="12"/>
                  </a:cubicBezTo>
                  <a:cubicBezTo>
                    <a:pt x="19" y="11"/>
                    <a:pt x="21" y="9"/>
                    <a:pt x="20" y="8"/>
                  </a:cubicBezTo>
                  <a:cubicBezTo>
                    <a:pt x="20" y="6"/>
                    <a:pt x="18" y="6"/>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 name="Freeform 31"/>
            <p:cNvSpPr>
              <a:spLocks/>
            </p:cNvSpPr>
            <p:nvPr/>
          </p:nvSpPr>
          <p:spPr bwMode="auto">
            <a:xfrm>
              <a:off x="5156200" y="3813176"/>
              <a:ext cx="127000" cy="138113"/>
            </a:xfrm>
            <a:custGeom>
              <a:avLst/>
              <a:gdLst>
                <a:gd name="T0" fmla="*/ 30 w 34"/>
                <a:gd name="T1" fmla="*/ 2 h 37"/>
                <a:gd name="T2" fmla="*/ 25 w 34"/>
                <a:gd name="T3" fmla="*/ 1 h 37"/>
                <a:gd name="T4" fmla="*/ 25 w 34"/>
                <a:gd name="T5" fmla="*/ 1 h 37"/>
                <a:gd name="T6" fmla="*/ 23 w 34"/>
                <a:gd name="T7" fmla="*/ 7 h 37"/>
                <a:gd name="T8" fmla="*/ 20 w 34"/>
                <a:gd name="T9" fmla="*/ 9 h 37"/>
                <a:gd name="T10" fmla="*/ 19 w 34"/>
                <a:gd name="T11" fmla="*/ 12 h 37"/>
                <a:gd name="T12" fmla="*/ 13 w 34"/>
                <a:gd name="T13" fmla="*/ 16 h 37"/>
                <a:gd name="T14" fmla="*/ 8 w 34"/>
                <a:gd name="T15" fmla="*/ 22 h 37"/>
                <a:gd name="T16" fmla="*/ 2 w 34"/>
                <a:gd name="T17" fmla="*/ 25 h 37"/>
                <a:gd name="T18" fmla="*/ 1 w 34"/>
                <a:gd name="T19" fmla="*/ 31 h 37"/>
                <a:gd name="T20" fmla="*/ 3 w 34"/>
                <a:gd name="T21" fmla="*/ 35 h 37"/>
                <a:gd name="T22" fmla="*/ 11 w 34"/>
                <a:gd name="T23" fmla="*/ 36 h 37"/>
                <a:gd name="T24" fmla="*/ 16 w 34"/>
                <a:gd name="T25" fmla="*/ 32 h 37"/>
                <a:gd name="T26" fmla="*/ 18 w 34"/>
                <a:gd name="T27" fmla="*/ 25 h 37"/>
                <a:gd name="T28" fmla="*/ 21 w 34"/>
                <a:gd name="T29" fmla="*/ 23 h 37"/>
                <a:gd name="T30" fmla="*/ 24 w 34"/>
                <a:gd name="T31" fmla="*/ 20 h 37"/>
                <a:gd name="T32" fmla="*/ 30 w 34"/>
                <a:gd name="T33" fmla="*/ 16 h 37"/>
                <a:gd name="T34" fmla="*/ 31 w 34"/>
                <a:gd name="T35" fmla="*/ 13 h 37"/>
                <a:gd name="T36" fmla="*/ 34 w 34"/>
                <a:gd name="T37" fmla="*/ 11 h 37"/>
                <a:gd name="T38" fmla="*/ 34 w 34"/>
                <a:gd name="T39" fmla="*/ 6 h 37"/>
                <a:gd name="T40" fmla="*/ 30 w 34"/>
                <a:gd name="T4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7">
                  <a:moveTo>
                    <a:pt x="30" y="2"/>
                  </a:moveTo>
                  <a:cubicBezTo>
                    <a:pt x="29" y="2"/>
                    <a:pt x="26" y="0"/>
                    <a:pt x="25" y="1"/>
                  </a:cubicBezTo>
                  <a:cubicBezTo>
                    <a:pt x="25" y="1"/>
                    <a:pt x="25" y="1"/>
                    <a:pt x="25" y="1"/>
                  </a:cubicBezTo>
                  <a:cubicBezTo>
                    <a:pt x="26" y="4"/>
                    <a:pt x="25" y="5"/>
                    <a:pt x="23" y="7"/>
                  </a:cubicBezTo>
                  <a:cubicBezTo>
                    <a:pt x="22" y="8"/>
                    <a:pt x="21" y="8"/>
                    <a:pt x="20" y="9"/>
                  </a:cubicBezTo>
                  <a:cubicBezTo>
                    <a:pt x="19" y="10"/>
                    <a:pt x="19" y="11"/>
                    <a:pt x="19" y="12"/>
                  </a:cubicBezTo>
                  <a:cubicBezTo>
                    <a:pt x="17" y="14"/>
                    <a:pt x="15" y="15"/>
                    <a:pt x="13" y="16"/>
                  </a:cubicBezTo>
                  <a:cubicBezTo>
                    <a:pt x="10" y="17"/>
                    <a:pt x="10" y="20"/>
                    <a:pt x="8" y="22"/>
                  </a:cubicBezTo>
                  <a:cubicBezTo>
                    <a:pt x="6" y="24"/>
                    <a:pt x="4" y="23"/>
                    <a:pt x="2" y="25"/>
                  </a:cubicBezTo>
                  <a:cubicBezTo>
                    <a:pt x="0" y="27"/>
                    <a:pt x="1" y="29"/>
                    <a:pt x="1" y="31"/>
                  </a:cubicBezTo>
                  <a:cubicBezTo>
                    <a:pt x="1" y="34"/>
                    <a:pt x="1" y="35"/>
                    <a:pt x="3" y="35"/>
                  </a:cubicBezTo>
                  <a:cubicBezTo>
                    <a:pt x="6" y="36"/>
                    <a:pt x="9" y="37"/>
                    <a:pt x="11" y="36"/>
                  </a:cubicBezTo>
                  <a:cubicBezTo>
                    <a:pt x="13" y="36"/>
                    <a:pt x="15" y="34"/>
                    <a:pt x="16" y="32"/>
                  </a:cubicBezTo>
                  <a:cubicBezTo>
                    <a:pt x="17" y="30"/>
                    <a:pt x="17" y="26"/>
                    <a:pt x="18" y="25"/>
                  </a:cubicBezTo>
                  <a:cubicBezTo>
                    <a:pt x="19" y="24"/>
                    <a:pt x="20" y="24"/>
                    <a:pt x="21" y="23"/>
                  </a:cubicBezTo>
                  <a:cubicBezTo>
                    <a:pt x="23" y="22"/>
                    <a:pt x="23" y="21"/>
                    <a:pt x="24" y="20"/>
                  </a:cubicBezTo>
                  <a:cubicBezTo>
                    <a:pt x="26" y="18"/>
                    <a:pt x="28" y="18"/>
                    <a:pt x="30" y="16"/>
                  </a:cubicBezTo>
                  <a:cubicBezTo>
                    <a:pt x="30" y="15"/>
                    <a:pt x="31" y="14"/>
                    <a:pt x="31" y="13"/>
                  </a:cubicBezTo>
                  <a:cubicBezTo>
                    <a:pt x="32" y="12"/>
                    <a:pt x="33" y="12"/>
                    <a:pt x="34" y="11"/>
                  </a:cubicBezTo>
                  <a:cubicBezTo>
                    <a:pt x="34" y="9"/>
                    <a:pt x="34" y="7"/>
                    <a:pt x="34" y="6"/>
                  </a:cubicBezTo>
                  <a:cubicBezTo>
                    <a:pt x="33" y="3"/>
                    <a:pt x="33" y="3"/>
                    <a:pt x="3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 name="Freeform 32"/>
            <p:cNvSpPr>
              <a:spLocks/>
            </p:cNvSpPr>
            <p:nvPr/>
          </p:nvSpPr>
          <p:spPr bwMode="auto">
            <a:xfrm>
              <a:off x="5241925" y="3692526"/>
              <a:ext cx="123825" cy="146050"/>
            </a:xfrm>
            <a:custGeom>
              <a:avLst/>
              <a:gdLst>
                <a:gd name="T0" fmla="*/ 32 w 33"/>
                <a:gd name="T1" fmla="*/ 19 h 39"/>
                <a:gd name="T2" fmla="*/ 25 w 33"/>
                <a:gd name="T3" fmla="*/ 18 h 39"/>
                <a:gd name="T4" fmla="*/ 21 w 33"/>
                <a:gd name="T5" fmla="*/ 14 h 39"/>
                <a:gd name="T6" fmla="*/ 15 w 33"/>
                <a:gd name="T7" fmla="*/ 7 h 39"/>
                <a:gd name="T8" fmla="*/ 12 w 33"/>
                <a:gd name="T9" fmla="*/ 6 h 39"/>
                <a:gd name="T10" fmla="*/ 10 w 33"/>
                <a:gd name="T11" fmla="*/ 3 h 39"/>
                <a:gd name="T12" fmla="*/ 7 w 33"/>
                <a:gd name="T13" fmla="*/ 8 h 39"/>
                <a:gd name="T14" fmla="*/ 13 w 33"/>
                <a:gd name="T15" fmla="*/ 13 h 39"/>
                <a:gd name="T16" fmla="*/ 17 w 33"/>
                <a:gd name="T17" fmla="*/ 15 h 39"/>
                <a:gd name="T18" fmla="*/ 15 w 33"/>
                <a:gd name="T19" fmla="*/ 16 h 39"/>
                <a:gd name="T20" fmla="*/ 11 w 33"/>
                <a:gd name="T21" fmla="*/ 21 h 39"/>
                <a:gd name="T22" fmla="*/ 12 w 33"/>
                <a:gd name="T23" fmla="*/ 25 h 39"/>
                <a:gd name="T24" fmla="*/ 17 w 33"/>
                <a:gd name="T25" fmla="*/ 33 h 39"/>
                <a:gd name="T26" fmla="*/ 18 w 33"/>
                <a:gd name="T27" fmla="*/ 37 h 39"/>
                <a:gd name="T28" fmla="*/ 23 w 33"/>
                <a:gd name="T29" fmla="*/ 30 h 39"/>
                <a:gd name="T30" fmla="*/ 28 w 33"/>
                <a:gd name="T31" fmla="*/ 26 h 39"/>
                <a:gd name="T32" fmla="*/ 32 w 33"/>
                <a:gd name="T3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9">
                  <a:moveTo>
                    <a:pt x="32" y="19"/>
                  </a:moveTo>
                  <a:cubicBezTo>
                    <a:pt x="31" y="17"/>
                    <a:pt x="27" y="18"/>
                    <a:pt x="25" y="18"/>
                  </a:cubicBezTo>
                  <a:cubicBezTo>
                    <a:pt x="22" y="17"/>
                    <a:pt x="22" y="16"/>
                    <a:pt x="21" y="14"/>
                  </a:cubicBezTo>
                  <a:cubicBezTo>
                    <a:pt x="20" y="11"/>
                    <a:pt x="17" y="9"/>
                    <a:pt x="15" y="7"/>
                  </a:cubicBezTo>
                  <a:cubicBezTo>
                    <a:pt x="14" y="7"/>
                    <a:pt x="13" y="7"/>
                    <a:pt x="12" y="6"/>
                  </a:cubicBezTo>
                  <a:cubicBezTo>
                    <a:pt x="11" y="5"/>
                    <a:pt x="11" y="4"/>
                    <a:pt x="10" y="3"/>
                  </a:cubicBezTo>
                  <a:cubicBezTo>
                    <a:pt x="6" y="0"/>
                    <a:pt x="0" y="5"/>
                    <a:pt x="7" y="8"/>
                  </a:cubicBezTo>
                  <a:cubicBezTo>
                    <a:pt x="10" y="9"/>
                    <a:pt x="10" y="11"/>
                    <a:pt x="13" y="13"/>
                  </a:cubicBezTo>
                  <a:cubicBezTo>
                    <a:pt x="14" y="13"/>
                    <a:pt x="15" y="14"/>
                    <a:pt x="17" y="15"/>
                  </a:cubicBezTo>
                  <a:cubicBezTo>
                    <a:pt x="16" y="15"/>
                    <a:pt x="15" y="15"/>
                    <a:pt x="15" y="16"/>
                  </a:cubicBezTo>
                  <a:cubicBezTo>
                    <a:pt x="14" y="18"/>
                    <a:pt x="12" y="19"/>
                    <a:pt x="11" y="21"/>
                  </a:cubicBezTo>
                  <a:cubicBezTo>
                    <a:pt x="10" y="23"/>
                    <a:pt x="11" y="24"/>
                    <a:pt x="12" y="25"/>
                  </a:cubicBezTo>
                  <a:cubicBezTo>
                    <a:pt x="15" y="27"/>
                    <a:pt x="17" y="30"/>
                    <a:pt x="17" y="33"/>
                  </a:cubicBezTo>
                  <a:cubicBezTo>
                    <a:pt x="17" y="35"/>
                    <a:pt x="16" y="37"/>
                    <a:pt x="18" y="37"/>
                  </a:cubicBezTo>
                  <a:cubicBezTo>
                    <a:pt x="21" y="39"/>
                    <a:pt x="23" y="32"/>
                    <a:pt x="23" y="30"/>
                  </a:cubicBezTo>
                  <a:cubicBezTo>
                    <a:pt x="24" y="27"/>
                    <a:pt x="25" y="27"/>
                    <a:pt x="28" y="26"/>
                  </a:cubicBezTo>
                  <a:cubicBezTo>
                    <a:pt x="30" y="25"/>
                    <a:pt x="33" y="22"/>
                    <a:pt x="3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 name="Freeform 33"/>
            <p:cNvSpPr>
              <a:spLocks/>
            </p:cNvSpPr>
            <p:nvPr/>
          </p:nvSpPr>
          <p:spPr bwMode="auto">
            <a:xfrm>
              <a:off x="5294313" y="3752851"/>
              <a:ext cx="3175" cy="3175"/>
            </a:xfrm>
            <a:custGeom>
              <a:avLst/>
              <a:gdLst>
                <a:gd name="T0" fmla="*/ 0 w 1"/>
                <a:gd name="T1" fmla="*/ 1 h 1"/>
                <a:gd name="T2" fmla="*/ 1 w 1"/>
                <a:gd name="T3" fmla="*/ 0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0"/>
                    <a:pt x="1" y="0"/>
                    <a:pt x="1" y="0"/>
                  </a:cubicBezTo>
                  <a:cubicBezTo>
                    <a:pt x="1"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 name="Freeform 34"/>
            <p:cNvSpPr>
              <a:spLocks/>
            </p:cNvSpPr>
            <p:nvPr/>
          </p:nvSpPr>
          <p:spPr bwMode="auto">
            <a:xfrm>
              <a:off x="3365500" y="2782888"/>
              <a:ext cx="66675" cy="66675"/>
            </a:xfrm>
            <a:custGeom>
              <a:avLst/>
              <a:gdLst>
                <a:gd name="T0" fmla="*/ 10 w 18"/>
                <a:gd name="T1" fmla="*/ 8 h 18"/>
                <a:gd name="T2" fmla="*/ 8 w 18"/>
                <a:gd name="T3" fmla="*/ 5 h 18"/>
                <a:gd name="T4" fmla="*/ 5 w 18"/>
                <a:gd name="T5" fmla="*/ 2 h 18"/>
                <a:gd name="T6" fmla="*/ 1 w 18"/>
                <a:gd name="T7" fmla="*/ 1 h 18"/>
                <a:gd name="T8" fmla="*/ 1 w 18"/>
                <a:gd name="T9" fmla="*/ 1 h 18"/>
                <a:gd name="T10" fmla="*/ 0 w 18"/>
                <a:gd name="T11" fmla="*/ 4 h 18"/>
                <a:gd name="T12" fmla="*/ 1 w 18"/>
                <a:gd name="T13" fmla="*/ 6 h 18"/>
                <a:gd name="T14" fmla="*/ 2 w 18"/>
                <a:gd name="T15" fmla="*/ 12 h 18"/>
                <a:gd name="T16" fmla="*/ 4 w 18"/>
                <a:gd name="T17" fmla="*/ 14 h 18"/>
                <a:gd name="T18" fmla="*/ 6 w 18"/>
                <a:gd name="T19" fmla="*/ 16 h 18"/>
                <a:gd name="T20" fmla="*/ 15 w 18"/>
                <a:gd name="T21" fmla="*/ 10 h 18"/>
                <a:gd name="T22" fmla="*/ 10 w 18"/>
                <a:gd name="T23"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8">
                  <a:moveTo>
                    <a:pt x="10" y="8"/>
                  </a:moveTo>
                  <a:cubicBezTo>
                    <a:pt x="8" y="7"/>
                    <a:pt x="9" y="7"/>
                    <a:pt x="8" y="5"/>
                  </a:cubicBezTo>
                  <a:cubicBezTo>
                    <a:pt x="8" y="3"/>
                    <a:pt x="7" y="3"/>
                    <a:pt x="5" y="2"/>
                  </a:cubicBezTo>
                  <a:cubicBezTo>
                    <a:pt x="5" y="1"/>
                    <a:pt x="2" y="0"/>
                    <a:pt x="1" y="1"/>
                  </a:cubicBezTo>
                  <a:cubicBezTo>
                    <a:pt x="1" y="1"/>
                    <a:pt x="1" y="1"/>
                    <a:pt x="1" y="1"/>
                  </a:cubicBezTo>
                  <a:cubicBezTo>
                    <a:pt x="1" y="2"/>
                    <a:pt x="0" y="3"/>
                    <a:pt x="0" y="4"/>
                  </a:cubicBezTo>
                  <a:cubicBezTo>
                    <a:pt x="0" y="5"/>
                    <a:pt x="1" y="5"/>
                    <a:pt x="1" y="6"/>
                  </a:cubicBezTo>
                  <a:cubicBezTo>
                    <a:pt x="1" y="8"/>
                    <a:pt x="0" y="11"/>
                    <a:pt x="2" y="12"/>
                  </a:cubicBezTo>
                  <a:cubicBezTo>
                    <a:pt x="3" y="13"/>
                    <a:pt x="4" y="12"/>
                    <a:pt x="4" y="14"/>
                  </a:cubicBezTo>
                  <a:cubicBezTo>
                    <a:pt x="5" y="15"/>
                    <a:pt x="5" y="16"/>
                    <a:pt x="6" y="16"/>
                  </a:cubicBezTo>
                  <a:cubicBezTo>
                    <a:pt x="10" y="18"/>
                    <a:pt x="18" y="14"/>
                    <a:pt x="15" y="10"/>
                  </a:cubicBezTo>
                  <a:cubicBezTo>
                    <a:pt x="14" y="8"/>
                    <a:pt x="11" y="9"/>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 name="Freeform 35"/>
            <p:cNvSpPr>
              <a:spLocks/>
            </p:cNvSpPr>
            <p:nvPr/>
          </p:nvSpPr>
          <p:spPr bwMode="auto">
            <a:xfrm>
              <a:off x="2700338" y="3159126"/>
              <a:ext cx="131763" cy="239713"/>
            </a:xfrm>
            <a:custGeom>
              <a:avLst/>
              <a:gdLst>
                <a:gd name="T0" fmla="*/ 33 w 35"/>
                <a:gd name="T1" fmla="*/ 11 h 64"/>
                <a:gd name="T2" fmla="*/ 33 w 35"/>
                <a:gd name="T3" fmla="*/ 5 h 64"/>
                <a:gd name="T4" fmla="*/ 30 w 35"/>
                <a:gd name="T5" fmla="*/ 0 h 64"/>
                <a:gd name="T6" fmla="*/ 30 w 35"/>
                <a:gd name="T7" fmla="*/ 1 h 64"/>
                <a:gd name="T8" fmla="*/ 26 w 35"/>
                <a:gd name="T9" fmla="*/ 6 h 64"/>
                <a:gd name="T10" fmla="*/ 22 w 35"/>
                <a:gd name="T11" fmla="*/ 10 h 64"/>
                <a:gd name="T12" fmla="*/ 17 w 35"/>
                <a:gd name="T13" fmla="*/ 13 h 64"/>
                <a:gd name="T14" fmla="*/ 14 w 35"/>
                <a:gd name="T15" fmla="*/ 16 h 64"/>
                <a:gd name="T16" fmla="*/ 8 w 35"/>
                <a:gd name="T17" fmla="*/ 18 h 64"/>
                <a:gd name="T18" fmla="*/ 4 w 35"/>
                <a:gd name="T19" fmla="*/ 24 h 64"/>
                <a:gd name="T20" fmla="*/ 5 w 35"/>
                <a:gd name="T21" fmla="*/ 30 h 64"/>
                <a:gd name="T22" fmla="*/ 10 w 35"/>
                <a:gd name="T23" fmla="*/ 36 h 64"/>
                <a:gd name="T24" fmla="*/ 6 w 35"/>
                <a:gd name="T25" fmla="*/ 41 h 64"/>
                <a:gd name="T26" fmla="*/ 3 w 35"/>
                <a:gd name="T27" fmla="*/ 42 h 64"/>
                <a:gd name="T28" fmla="*/ 4 w 35"/>
                <a:gd name="T29" fmla="*/ 49 h 64"/>
                <a:gd name="T30" fmla="*/ 5 w 35"/>
                <a:gd name="T31" fmla="*/ 54 h 64"/>
                <a:gd name="T32" fmla="*/ 5 w 35"/>
                <a:gd name="T33" fmla="*/ 57 h 64"/>
                <a:gd name="T34" fmla="*/ 11 w 35"/>
                <a:gd name="T35" fmla="*/ 63 h 64"/>
                <a:gd name="T36" fmla="*/ 20 w 35"/>
                <a:gd name="T37" fmla="*/ 57 h 64"/>
                <a:gd name="T38" fmla="*/ 23 w 35"/>
                <a:gd name="T39" fmla="*/ 37 h 64"/>
                <a:gd name="T40" fmla="*/ 26 w 35"/>
                <a:gd name="T41" fmla="*/ 33 h 64"/>
                <a:gd name="T42" fmla="*/ 30 w 35"/>
                <a:gd name="T43" fmla="*/ 28 h 64"/>
                <a:gd name="T44" fmla="*/ 34 w 35"/>
                <a:gd name="T45" fmla="*/ 18 h 64"/>
                <a:gd name="T46" fmla="*/ 34 w 35"/>
                <a:gd name="T47" fmla="*/ 14 h 64"/>
                <a:gd name="T48" fmla="*/ 33 w 35"/>
                <a:gd name="T49"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64">
                  <a:moveTo>
                    <a:pt x="33" y="11"/>
                  </a:moveTo>
                  <a:cubicBezTo>
                    <a:pt x="33" y="9"/>
                    <a:pt x="34" y="7"/>
                    <a:pt x="33" y="5"/>
                  </a:cubicBezTo>
                  <a:cubicBezTo>
                    <a:pt x="33" y="3"/>
                    <a:pt x="31" y="1"/>
                    <a:pt x="30" y="0"/>
                  </a:cubicBezTo>
                  <a:cubicBezTo>
                    <a:pt x="30" y="1"/>
                    <a:pt x="30" y="1"/>
                    <a:pt x="30" y="1"/>
                  </a:cubicBezTo>
                  <a:cubicBezTo>
                    <a:pt x="27" y="0"/>
                    <a:pt x="27" y="5"/>
                    <a:pt x="26" y="6"/>
                  </a:cubicBezTo>
                  <a:cubicBezTo>
                    <a:pt x="25" y="8"/>
                    <a:pt x="23" y="9"/>
                    <a:pt x="22" y="10"/>
                  </a:cubicBezTo>
                  <a:cubicBezTo>
                    <a:pt x="20" y="11"/>
                    <a:pt x="18" y="11"/>
                    <a:pt x="17" y="13"/>
                  </a:cubicBezTo>
                  <a:cubicBezTo>
                    <a:pt x="16" y="15"/>
                    <a:pt x="17" y="16"/>
                    <a:pt x="14" y="16"/>
                  </a:cubicBezTo>
                  <a:cubicBezTo>
                    <a:pt x="12" y="17"/>
                    <a:pt x="10" y="17"/>
                    <a:pt x="8" y="18"/>
                  </a:cubicBezTo>
                  <a:cubicBezTo>
                    <a:pt x="7" y="20"/>
                    <a:pt x="4" y="23"/>
                    <a:pt x="4" y="24"/>
                  </a:cubicBezTo>
                  <a:cubicBezTo>
                    <a:pt x="3" y="26"/>
                    <a:pt x="4" y="29"/>
                    <a:pt x="5" y="30"/>
                  </a:cubicBezTo>
                  <a:cubicBezTo>
                    <a:pt x="7" y="32"/>
                    <a:pt x="10" y="34"/>
                    <a:pt x="10" y="36"/>
                  </a:cubicBezTo>
                  <a:cubicBezTo>
                    <a:pt x="9" y="38"/>
                    <a:pt x="7" y="40"/>
                    <a:pt x="6" y="41"/>
                  </a:cubicBezTo>
                  <a:cubicBezTo>
                    <a:pt x="5" y="41"/>
                    <a:pt x="4" y="41"/>
                    <a:pt x="3" y="42"/>
                  </a:cubicBezTo>
                  <a:cubicBezTo>
                    <a:pt x="0" y="44"/>
                    <a:pt x="3" y="47"/>
                    <a:pt x="4" y="49"/>
                  </a:cubicBezTo>
                  <a:cubicBezTo>
                    <a:pt x="5" y="51"/>
                    <a:pt x="6" y="52"/>
                    <a:pt x="5" y="54"/>
                  </a:cubicBezTo>
                  <a:cubicBezTo>
                    <a:pt x="5" y="55"/>
                    <a:pt x="4" y="56"/>
                    <a:pt x="5" y="57"/>
                  </a:cubicBezTo>
                  <a:cubicBezTo>
                    <a:pt x="5" y="59"/>
                    <a:pt x="9" y="62"/>
                    <a:pt x="11" y="63"/>
                  </a:cubicBezTo>
                  <a:cubicBezTo>
                    <a:pt x="15" y="64"/>
                    <a:pt x="18" y="60"/>
                    <a:pt x="20" y="57"/>
                  </a:cubicBezTo>
                  <a:cubicBezTo>
                    <a:pt x="24" y="51"/>
                    <a:pt x="22" y="44"/>
                    <a:pt x="23" y="37"/>
                  </a:cubicBezTo>
                  <a:cubicBezTo>
                    <a:pt x="23" y="35"/>
                    <a:pt x="24" y="35"/>
                    <a:pt x="26" y="33"/>
                  </a:cubicBezTo>
                  <a:cubicBezTo>
                    <a:pt x="27" y="32"/>
                    <a:pt x="29" y="30"/>
                    <a:pt x="30" y="28"/>
                  </a:cubicBezTo>
                  <a:cubicBezTo>
                    <a:pt x="32" y="25"/>
                    <a:pt x="33" y="21"/>
                    <a:pt x="34" y="18"/>
                  </a:cubicBezTo>
                  <a:cubicBezTo>
                    <a:pt x="34" y="17"/>
                    <a:pt x="35" y="15"/>
                    <a:pt x="34" y="14"/>
                  </a:cubicBezTo>
                  <a:cubicBezTo>
                    <a:pt x="34" y="12"/>
                    <a:pt x="33" y="12"/>
                    <a:pt x="3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 name="Freeform 36"/>
            <p:cNvSpPr>
              <a:spLocks/>
            </p:cNvSpPr>
            <p:nvPr/>
          </p:nvSpPr>
          <p:spPr bwMode="auto">
            <a:xfrm>
              <a:off x="4270375" y="2112963"/>
              <a:ext cx="277813" cy="293688"/>
            </a:xfrm>
            <a:custGeom>
              <a:avLst/>
              <a:gdLst>
                <a:gd name="T0" fmla="*/ 46 w 74"/>
                <a:gd name="T1" fmla="*/ 35 h 78"/>
                <a:gd name="T2" fmla="*/ 45 w 74"/>
                <a:gd name="T3" fmla="*/ 38 h 78"/>
                <a:gd name="T4" fmla="*/ 44 w 74"/>
                <a:gd name="T5" fmla="*/ 42 h 78"/>
                <a:gd name="T6" fmla="*/ 40 w 74"/>
                <a:gd name="T7" fmla="*/ 45 h 78"/>
                <a:gd name="T8" fmla="*/ 35 w 74"/>
                <a:gd name="T9" fmla="*/ 44 h 78"/>
                <a:gd name="T10" fmla="*/ 33 w 74"/>
                <a:gd name="T11" fmla="*/ 43 h 78"/>
                <a:gd name="T12" fmla="*/ 31 w 74"/>
                <a:gd name="T13" fmla="*/ 50 h 78"/>
                <a:gd name="T14" fmla="*/ 26 w 74"/>
                <a:gd name="T15" fmla="*/ 52 h 78"/>
                <a:gd name="T16" fmla="*/ 23 w 74"/>
                <a:gd name="T17" fmla="*/ 52 h 78"/>
                <a:gd name="T18" fmla="*/ 21 w 74"/>
                <a:gd name="T19" fmla="*/ 53 h 78"/>
                <a:gd name="T20" fmla="*/ 16 w 74"/>
                <a:gd name="T21" fmla="*/ 54 h 78"/>
                <a:gd name="T22" fmla="*/ 12 w 74"/>
                <a:gd name="T23" fmla="*/ 58 h 78"/>
                <a:gd name="T24" fmla="*/ 7 w 74"/>
                <a:gd name="T25" fmla="*/ 60 h 78"/>
                <a:gd name="T26" fmla="*/ 4 w 74"/>
                <a:gd name="T27" fmla="*/ 62 h 78"/>
                <a:gd name="T28" fmla="*/ 3 w 74"/>
                <a:gd name="T29" fmla="*/ 65 h 78"/>
                <a:gd name="T30" fmla="*/ 0 w 74"/>
                <a:gd name="T31" fmla="*/ 69 h 78"/>
                <a:gd name="T32" fmla="*/ 1 w 74"/>
                <a:gd name="T33" fmla="*/ 71 h 78"/>
                <a:gd name="T34" fmla="*/ 2 w 74"/>
                <a:gd name="T35" fmla="*/ 74 h 78"/>
                <a:gd name="T36" fmla="*/ 9 w 74"/>
                <a:gd name="T37" fmla="*/ 70 h 78"/>
                <a:gd name="T38" fmla="*/ 9 w 74"/>
                <a:gd name="T39" fmla="*/ 67 h 78"/>
                <a:gd name="T40" fmla="*/ 13 w 74"/>
                <a:gd name="T41" fmla="*/ 65 h 78"/>
                <a:gd name="T42" fmla="*/ 16 w 74"/>
                <a:gd name="T43" fmla="*/ 65 h 78"/>
                <a:gd name="T44" fmla="*/ 18 w 74"/>
                <a:gd name="T45" fmla="*/ 64 h 78"/>
                <a:gd name="T46" fmla="*/ 24 w 74"/>
                <a:gd name="T47" fmla="*/ 62 h 78"/>
                <a:gd name="T48" fmla="*/ 27 w 74"/>
                <a:gd name="T49" fmla="*/ 60 h 78"/>
                <a:gd name="T50" fmla="*/ 29 w 74"/>
                <a:gd name="T51" fmla="*/ 61 h 78"/>
                <a:gd name="T52" fmla="*/ 36 w 74"/>
                <a:gd name="T53" fmla="*/ 59 h 78"/>
                <a:gd name="T54" fmla="*/ 40 w 74"/>
                <a:gd name="T55" fmla="*/ 57 h 78"/>
                <a:gd name="T56" fmla="*/ 43 w 74"/>
                <a:gd name="T57" fmla="*/ 57 h 78"/>
                <a:gd name="T58" fmla="*/ 48 w 74"/>
                <a:gd name="T59" fmla="*/ 55 h 78"/>
                <a:gd name="T60" fmla="*/ 51 w 74"/>
                <a:gd name="T61" fmla="*/ 49 h 78"/>
                <a:gd name="T62" fmla="*/ 54 w 74"/>
                <a:gd name="T63" fmla="*/ 46 h 78"/>
                <a:gd name="T64" fmla="*/ 56 w 74"/>
                <a:gd name="T65" fmla="*/ 40 h 78"/>
                <a:gd name="T66" fmla="*/ 58 w 74"/>
                <a:gd name="T67" fmla="*/ 33 h 78"/>
                <a:gd name="T68" fmla="*/ 59 w 74"/>
                <a:gd name="T69" fmla="*/ 29 h 78"/>
                <a:gd name="T70" fmla="*/ 58 w 74"/>
                <a:gd name="T71" fmla="*/ 25 h 78"/>
                <a:gd name="T72" fmla="*/ 55 w 74"/>
                <a:gd name="T73" fmla="*/ 23 h 78"/>
                <a:gd name="T74" fmla="*/ 56 w 74"/>
                <a:gd name="T75" fmla="*/ 19 h 78"/>
                <a:gd name="T76" fmla="*/ 61 w 74"/>
                <a:gd name="T77" fmla="*/ 19 h 78"/>
                <a:gd name="T78" fmla="*/ 65 w 74"/>
                <a:gd name="T79" fmla="*/ 20 h 78"/>
                <a:gd name="T80" fmla="*/ 71 w 74"/>
                <a:gd name="T81" fmla="*/ 14 h 78"/>
                <a:gd name="T82" fmla="*/ 74 w 74"/>
                <a:gd name="T83" fmla="*/ 11 h 78"/>
                <a:gd name="T84" fmla="*/ 73 w 74"/>
                <a:gd name="T85" fmla="*/ 9 h 78"/>
                <a:gd name="T86" fmla="*/ 66 w 74"/>
                <a:gd name="T87" fmla="*/ 7 h 78"/>
                <a:gd name="T88" fmla="*/ 65 w 74"/>
                <a:gd name="T89" fmla="*/ 4 h 78"/>
                <a:gd name="T90" fmla="*/ 62 w 74"/>
                <a:gd name="T91" fmla="*/ 3 h 78"/>
                <a:gd name="T92" fmla="*/ 59 w 74"/>
                <a:gd name="T93" fmla="*/ 0 h 78"/>
                <a:gd name="T94" fmla="*/ 56 w 74"/>
                <a:gd name="T95" fmla="*/ 3 h 78"/>
                <a:gd name="T96" fmla="*/ 55 w 74"/>
                <a:gd name="T97" fmla="*/ 8 h 78"/>
                <a:gd name="T98" fmla="*/ 52 w 74"/>
                <a:gd name="T99" fmla="*/ 11 h 78"/>
                <a:gd name="T100" fmla="*/ 51 w 74"/>
                <a:gd name="T101" fmla="*/ 19 h 78"/>
                <a:gd name="T102" fmla="*/ 50 w 74"/>
                <a:gd name="T103" fmla="*/ 24 h 78"/>
                <a:gd name="T104" fmla="*/ 49 w 74"/>
                <a:gd name="T105" fmla="*/ 25 h 78"/>
                <a:gd name="T106" fmla="*/ 48 w 74"/>
                <a:gd name="T107" fmla="*/ 31 h 78"/>
                <a:gd name="T108" fmla="*/ 46 w 74"/>
                <a:gd name="T109"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4" h="78">
                  <a:moveTo>
                    <a:pt x="46" y="35"/>
                  </a:moveTo>
                  <a:cubicBezTo>
                    <a:pt x="46" y="36"/>
                    <a:pt x="45" y="37"/>
                    <a:pt x="45" y="38"/>
                  </a:cubicBezTo>
                  <a:cubicBezTo>
                    <a:pt x="44" y="39"/>
                    <a:pt x="45" y="40"/>
                    <a:pt x="44" y="42"/>
                  </a:cubicBezTo>
                  <a:cubicBezTo>
                    <a:pt x="43" y="43"/>
                    <a:pt x="41" y="44"/>
                    <a:pt x="40" y="45"/>
                  </a:cubicBezTo>
                  <a:cubicBezTo>
                    <a:pt x="38" y="46"/>
                    <a:pt x="36" y="47"/>
                    <a:pt x="35" y="44"/>
                  </a:cubicBezTo>
                  <a:cubicBezTo>
                    <a:pt x="35" y="43"/>
                    <a:pt x="35" y="42"/>
                    <a:pt x="33" y="43"/>
                  </a:cubicBezTo>
                  <a:cubicBezTo>
                    <a:pt x="30" y="44"/>
                    <a:pt x="31" y="48"/>
                    <a:pt x="31" y="50"/>
                  </a:cubicBezTo>
                  <a:cubicBezTo>
                    <a:pt x="30" y="52"/>
                    <a:pt x="28" y="52"/>
                    <a:pt x="26" y="52"/>
                  </a:cubicBezTo>
                  <a:cubicBezTo>
                    <a:pt x="25" y="52"/>
                    <a:pt x="24" y="52"/>
                    <a:pt x="23" y="52"/>
                  </a:cubicBezTo>
                  <a:cubicBezTo>
                    <a:pt x="22" y="52"/>
                    <a:pt x="22" y="53"/>
                    <a:pt x="21" y="53"/>
                  </a:cubicBezTo>
                  <a:cubicBezTo>
                    <a:pt x="19" y="54"/>
                    <a:pt x="17" y="53"/>
                    <a:pt x="16" y="54"/>
                  </a:cubicBezTo>
                  <a:cubicBezTo>
                    <a:pt x="14" y="55"/>
                    <a:pt x="13" y="57"/>
                    <a:pt x="12" y="58"/>
                  </a:cubicBezTo>
                  <a:cubicBezTo>
                    <a:pt x="11" y="60"/>
                    <a:pt x="8" y="60"/>
                    <a:pt x="7" y="60"/>
                  </a:cubicBezTo>
                  <a:cubicBezTo>
                    <a:pt x="6" y="61"/>
                    <a:pt x="5" y="62"/>
                    <a:pt x="4" y="62"/>
                  </a:cubicBezTo>
                  <a:cubicBezTo>
                    <a:pt x="3" y="63"/>
                    <a:pt x="3" y="64"/>
                    <a:pt x="3" y="65"/>
                  </a:cubicBezTo>
                  <a:cubicBezTo>
                    <a:pt x="1" y="66"/>
                    <a:pt x="0" y="66"/>
                    <a:pt x="0" y="69"/>
                  </a:cubicBezTo>
                  <a:cubicBezTo>
                    <a:pt x="1" y="70"/>
                    <a:pt x="1" y="70"/>
                    <a:pt x="1" y="71"/>
                  </a:cubicBezTo>
                  <a:cubicBezTo>
                    <a:pt x="2" y="72"/>
                    <a:pt x="1" y="73"/>
                    <a:pt x="2" y="74"/>
                  </a:cubicBezTo>
                  <a:cubicBezTo>
                    <a:pt x="3" y="78"/>
                    <a:pt x="9" y="74"/>
                    <a:pt x="9" y="70"/>
                  </a:cubicBezTo>
                  <a:cubicBezTo>
                    <a:pt x="9" y="69"/>
                    <a:pt x="8" y="68"/>
                    <a:pt x="9" y="67"/>
                  </a:cubicBezTo>
                  <a:cubicBezTo>
                    <a:pt x="9" y="66"/>
                    <a:pt x="11" y="65"/>
                    <a:pt x="13" y="65"/>
                  </a:cubicBezTo>
                  <a:cubicBezTo>
                    <a:pt x="14" y="65"/>
                    <a:pt x="15" y="65"/>
                    <a:pt x="16" y="65"/>
                  </a:cubicBezTo>
                  <a:cubicBezTo>
                    <a:pt x="17" y="65"/>
                    <a:pt x="18" y="65"/>
                    <a:pt x="18" y="64"/>
                  </a:cubicBezTo>
                  <a:cubicBezTo>
                    <a:pt x="20" y="64"/>
                    <a:pt x="22" y="63"/>
                    <a:pt x="24" y="62"/>
                  </a:cubicBezTo>
                  <a:cubicBezTo>
                    <a:pt x="25" y="62"/>
                    <a:pt x="26" y="60"/>
                    <a:pt x="27" y="60"/>
                  </a:cubicBezTo>
                  <a:cubicBezTo>
                    <a:pt x="28" y="61"/>
                    <a:pt x="28" y="61"/>
                    <a:pt x="29" y="61"/>
                  </a:cubicBezTo>
                  <a:cubicBezTo>
                    <a:pt x="31" y="62"/>
                    <a:pt x="33" y="61"/>
                    <a:pt x="36" y="59"/>
                  </a:cubicBezTo>
                  <a:cubicBezTo>
                    <a:pt x="37" y="59"/>
                    <a:pt x="38" y="58"/>
                    <a:pt x="40" y="57"/>
                  </a:cubicBezTo>
                  <a:cubicBezTo>
                    <a:pt x="41" y="57"/>
                    <a:pt x="42" y="57"/>
                    <a:pt x="43" y="57"/>
                  </a:cubicBezTo>
                  <a:cubicBezTo>
                    <a:pt x="45" y="57"/>
                    <a:pt x="47" y="56"/>
                    <a:pt x="48" y="55"/>
                  </a:cubicBezTo>
                  <a:cubicBezTo>
                    <a:pt x="50" y="53"/>
                    <a:pt x="50" y="51"/>
                    <a:pt x="51" y="49"/>
                  </a:cubicBezTo>
                  <a:cubicBezTo>
                    <a:pt x="52" y="48"/>
                    <a:pt x="53" y="47"/>
                    <a:pt x="54" y="46"/>
                  </a:cubicBezTo>
                  <a:cubicBezTo>
                    <a:pt x="55" y="44"/>
                    <a:pt x="56" y="42"/>
                    <a:pt x="56" y="40"/>
                  </a:cubicBezTo>
                  <a:cubicBezTo>
                    <a:pt x="57" y="38"/>
                    <a:pt x="58" y="36"/>
                    <a:pt x="58" y="33"/>
                  </a:cubicBezTo>
                  <a:cubicBezTo>
                    <a:pt x="58" y="32"/>
                    <a:pt x="58" y="31"/>
                    <a:pt x="59" y="29"/>
                  </a:cubicBezTo>
                  <a:cubicBezTo>
                    <a:pt x="59" y="28"/>
                    <a:pt x="59" y="26"/>
                    <a:pt x="58" y="25"/>
                  </a:cubicBezTo>
                  <a:cubicBezTo>
                    <a:pt x="57" y="24"/>
                    <a:pt x="55" y="24"/>
                    <a:pt x="55" y="23"/>
                  </a:cubicBezTo>
                  <a:cubicBezTo>
                    <a:pt x="54" y="21"/>
                    <a:pt x="55" y="20"/>
                    <a:pt x="56" y="19"/>
                  </a:cubicBezTo>
                  <a:cubicBezTo>
                    <a:pt x="57" y="17"/>
                    <a:pt x="59" y="17"/>
                    <a:pt x="61" y="19"/>
                  </a:cubicBezTo>
                  <a:cubicBezTo>
                    <a:pt x="63" y="19"/>
                    <a:pt x="63" y="21"/>
                    <a:pt x="65" y="20"/>
                  </a:cubicBezTo>
                  <a:cubicBezTo>
                    <a:pt x="67" y="19"/>
                    <a:pt x="68" y="16"/>
                    <a:pt x="71" y="14"/>
                  </a:cubicBezTo>
                  <a:cubicBezTo>
                    <a:pt x="73" y="13"/>
                    <a:pt x="74" y="14"/>
                    <a:pt x="74" y="11"/>
                  </a:cubicBezTo>
                  <a:cubicBezTo>
                    <a:pt x="74" y="9"/>
                    <a:pt x="74" y="9"/>
                    <a:pt x="73" y="9"/>
                  </a:cubicBezTo>
                  <a:cubicBezTo>
                    <a:pt x="71" y="7"/>
                    <a:pt x="68" y="9"/>
                    <a:pt x="66" y="7"/>
                  </a:cubicBezTo>
                  <a:cubicBezTo>
                    <a:pt x="66" y="6"/>
                    <a:pt x="66" y="5"/>
                    <a:pt x="65" y="4"/>
                  </a:cubicBezTo>
                  <a:cubicBezTo>
                    <a:pt x="64" y="4"/>
                    <a:pt x="63" y="3"/>
                    <a:pt x="62" y="3"/>
                  </a:cubicBezTo>
                  <a:cubicBezTo>
                    <a:pt x="61" y="2"/>
                    <a:pt x="60" y="0"/>
                    <a:pt x="59" y="0"/>
                  </a:cubicBezTo>
                  <a:cubicBezTo>
                    <a:pt x="58" y="0"/>
                    <a:pt x="56" y="2"/>
                    <a:pt x="56" y="3"/>
                  </a:cubicBezTo>
                  <a:cubicBezTo>
                    <a:pt x="55" y="5"/>
                    <a:pt x="56" y="7"/>
                    <a:pt x="55" y="8"/>
                  </a:cubicBezTo>
                  <a:cubicBezTo>
                    <a:pt x="55" y="10"/>
                    <a:pt x="53" y="10"/>
                    <a:pt x="52" y="11"/>
                  </a:cubicBezTo>
                  <a:cubicBezTo>
                    <a:pt x="49" y="14"/>
                    <a:pt x="51" y="16"/>
                    <a:pt x="51" y="19"/>
                  </a:cubicBezTo>
                  <a:cubicBezTo>
                    <a:pt x="52" y="20"/>
                    <a:pt x="51" y="22"/>
                    <a:pt x="50" y="24"/>
                  </a:cubicBezTo>
                  <a:cubicBezTo>
                    <a:pt x="50" y="25"/>
                    <a:pt x="50" y="25"/>
                    <a:pt x="49" y="25"/>
                  </a:cubicBezTo>
                  <a:cubicBezTo>
                    <a:pt x="48" y="26"/>
                    <a:pt x="48" y="30"/>
                    <a:pt x="48" y="31"/>
                  </a:cubicBezTo>
                  <a:cubicBezTo>
                    <a:pt x="48" y="33"/>
                    <a:pt x="48" y="34"/>
                    <a:pt x="4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7" name="Freeform 37"/>
            <p:cNvSpPr>
              <a:spLocks/>
            </p:cNvSpPr>
            <p:nvPr/>
          </p:nvSpPr>
          <p:spPr bwMode="auto">
            <a:xfrm>
              <a:off x="4454525" y="22066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8" name="Freeform 38"/>
            <p:cNvSpPr>
              <a:spLocks/>
            </p:cNvSpPr>
            <p:nvPr/>
          </p:nvSpPr>
          <p:spPr bwMode="auto">
            <a:xfrm>
              <a:off x="4483100" y="1928813"/>
              <a:ext cx="41275" cy="153988"/>
            </a:xfrm>
            <a:custGeom>
              <a:avLst/>
              <a:gdLst>
                <a:gd name="T0" fmla="*/ 2 w 11"/>
                <a:gd name="T1" fmla="*/ 9 h 41"/>
                <a:gd name="T2" fmla="*/ 3 w 11"/>
                <a:gd name="T3" fmla="*/ 12 h 41"/>
                <a:gd name="T4" fmla="*/ 1 w 11"/>
                <a:gd name="T5" fmla="*/ 17 h 41"/>
                <a:gd name="T6" fmla="*/ 2 w 11"/>
                <a:gd name="T7" fmla="*/ 26 h 41"/>
                <a:gd name="T8" fmla="*/ 2 w 11"/>
                <a:gd name="T9" fmla="*/ 29 h 41"/>
                <a:gd name="T10" fmla="*/ 2 w 11"/>
                <a:gd name="T11" fmla="*/ 32 h 41"/>
                <a:gd name="T12" fmla="*/ 3 w 11"/>
                <a:gd name="T13" fmla="*/ 40 h 41"/>
                <a:gd name="T14" fmla="*/ 8 w 11"/>
                <a:gd name="T15" fmla="*/ 40 h 41"/>
                <a:gd name="T16" fmla="*/ 7 w 11"/>
                <a:gd name="T17" fmla="*/ 36 h 41"/>
                <a:gd name="T18" fmla="*/ 5 w 11"/>
                <a:gd name="T19" fmla="*/ 32 h 41"/>
                <a:gd name="T20" fmla="*/ 6 w 11"/>
                <a:gd name="T21" fmla="*/ 30 h 41"/>
                <a:gd name="T22" fmla="*/ 9 w 11"/>
                <a:gd name="T23" fmla="*/ 30 h 41"/>
                <a:gd name="T24" fmla="*/ 10 w 11"/>
                <a:gd name="T25" fmla="*/ 29 h 41"/>
                <a:gd name="T26" fmla="*/ 11 w 11"/>
                <a:gd name="T27" fmla="*/ 24 h 41"/>
                <a:gd name="T28" fmla="*/ 7 w 11"/>
                <a:gd name="T29" fmla="*/ 19 h 41"/>
                <a:gd name="T30" fmla="*/ 10 w 11"/>
                <a:gd name="T31" fmla="*/ 12 h 41"/>
                <a:gd name="T32" fmla="*/ 9 w 11"/>
                <a:gd name="T33" fmla="*/ 5 h 41"/>
                <a:gd name="T34" fmla="*/ 6 w 11"/>
                <a:gd name="T35" fmla="*/ 0 h 41"/>
                <a:gd name="T36" fmla="*/ 2 w 11"/>
                <a:gd name="T37" fmla="*/ 2 h 41"/>
                <a:gd name="T38" fmla="*/ 2 w 11"/>
                <a:gd name="T39" fmla="*/ 2 h 41"/>
                <a:gd name="T40" fmla="*/ 2 w 11"/>
                <a:gd name="T41"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41">
                  <a:moveTo>
                    <a:pt x="2" y="9"/>
                  </a:moveTo>
                  <a:cubicBezTo>
                    <a:pt x="2" y="10"/>
                    <a:pt x="3" y="11"/>
                    <a:pt x="3" y="12"/>
                  </a:cubicBezTo>
                  <a:cubicBezTo>
                    <a:pt x="3" y="14"/>
                    <a:pt x="2" y="15"/>
                    <a:pt x="1" y="17"/>
                  </a:cubicBezTo>
                  <a:cubicBezTo>
                    <a:pt x="1" y="20"/>
                    <a:pt x="2" y="22"/>
                    <a:pt x="2" y="26"/>
                  </a:cubicBezTo>
                  <a:cubicBezTo>
                    <a:pt x="2" y="27"/>
                    <a:pt x="2" y="28"/>
                    <a:pt x="2" y="29"/>
                  </a:cubicBezTo>
                  <a:cubicBezTo>
                    <a:pt x="2" y="30"/>
                    <a:pt x="2" y="31"/>
                    <a:pt x="2" y="32"/>
                  </a:cubicBezTo>
                  <a:cubicBezTo>
                    <a:pt x="3" y="35"/>
                    <a:pt x="0" y="37"/>
                    <a:pt x="3" y="40"/>
                  </a:cubicBezTo>
                  <a:cubicBezTo>
                    <a:pt x="4" y="40"/>
                    <a:pt x="7" y="41"/>
                    <a:pt x="8" y="40"/>
                  </a:cubicBezTo>
                  <a:cubicBezTo>
                    <a:pt x="8" y="39"/>
                    <a:pt x="7" y="37"/>
                    <a:pt x="7" y="36"/>
                  </a:cubicBezTo>
                  <a:cubicBezTo>
                    <a:pt x="6" y="35"/>
                    <a:pt x="5" y="34"/>
                    <a:pt x="5" y="32"/>
                  </a:cubicBezTo>
                  <a:cubicBezTo>
                    <a:pt x="5" y="31"/>
                    <a:pt x="5" y="31"/>
                    <a:pt x="6" y="30"/>
                  </a:cubicBezTo>
                  <a:cubicBezTo>
                    <a:pt x="7" y="29"/>
                    <a:pt x="8" y="30"/>
                    <a:pt x="9" y="30"/>
                  </a:cubicBezTo>
                  <a:cubicBezTo>
                    <a:pt x="10" y="29"/>
                    <a:pt x="10" y="30"/>
                    <a:pt x="10" y="29"/>
                  </a:cubicBezTo>
                  <a:cubicBezTo>
                    <a:pt x="11" y="28"/>
                    <a:pt x="11" y="25"/>
                    <a:pt x="11" y="24"/>
                  </a:cubicBezTo>
                  <a:cubicBezTo>
                    <a:pt x="10" y="22"/>
                    <a:pt x="8" y="21"/>
                    <a:pt x="7" y="19"/>
                  </a:cubicBezTo>
                  <a:cubicBezTo>
                    <a:pt x="7" y="16"/>
                    <a:pt x="10" y="15"/>
                    <a:pt x="10" y="12"/>
                  </a:cubicBezTo>
                  <a:cubicBezTo>
                    <a:pt x="10" y="10"/>
                    <a:pt x="10" y="7"/>
                    <a:pt x="9" y="5"/>
                  </a:cubicBezTo>
                  <a:cubicBezTo>
                    <a:pt x="9" y="3"/>
                    <a:pt x="8" y="1"/>
                    <a:pt x="6" y="0"/>
                  </a:cubicBezTo>
                  <a:cubicBezTo>
                    <a:pt x="5" y="0"/>
                    <a:pt x="3" y="1"/>
                    <a:pt x="2" y="2"/>
                  </a:cubicBezTo>
                  <a:cubicBezTo>
                    <a:pt x="2" y="2"/>
                    <a:pt x="2" y="2"/>
                    <a:pt x="2" y="2"/>
                  </a:cubicBezTo>
                  <a:cubicBezTo>
                    <a:pt x="0" y="2"/>
                    <a:pt x="1" y="8"/>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9" name="Freeform 39"/>
            <p:cNvSpPr>
              <a:spLocks/>
            </p:cNvSpPr>
            <p:nvPr/>
          </p:nvSpPr>
          <p:spPr bwMode="auto">
            <a:xfrm>
              <a:off x="2127250" y="1127126"/>
              <a:ext cx="280988" cy="142875"/>
            </a:xfrm>
            <a:custGeom>
              <a:avLst/>
              <a:gdLst>
                <a:gd name="T0" fmla="*/ 2 w 75"/>
                <a:gd name="T1" fmla="*/ 18 h 38"/>
                <a:gd name="T2" fmla="*/ 5 w 75"/>
                <a:gd name="T3" fmla="*/ 19 h 38"/>
                <a:gd name="T4" fmla="*/ 6 w 75"/>
                <a:gd name="T5" fmla="*/ 22 h 38"/>
                <a:gd name="T6" fmla="*/ 11 w 75"/>
                <a:gd name="T7" fmla="*/ 22 h 38"/>
                <a:gd name="T8" fmla="*/ 17 w 75"/>
                <a:gd name="T9" fmla="*/ 19 h 38"/>
                <a:gd name="T10" fmla="*/ 23 w 75"/>
                <a:gd name="T11" fmla="*/ 23 h 38"/>
                <a:gd name="T12" fmla="*/ 14 w 75"/>
                <a:gd name="T13" fmla="*/ 26 h 38"/>
                <a:gd name="T14" fmla="*/ 16 w 75"/>
                <a:gd name="T15" fmla="*/ 29 h 38"/>
                <a:gd name="T16" fmla="*/ 17 w 75"/>
                <a:gd name="T17" fmla="*/ 32 h 38"/>
                <a:gd name="T18" fmla="*/ 19 w 75"/>
                <a:gd name="T19" fmla="*/ 35 h 38"/>
                <a:gd name="T20" fmla="*/ 25 w 75"/>
                <a:gd name="T21" fmla="*/ 37 h 38"/>
                <a:gd name="T22" fmla="*/ 28 w 75"/>
                <a:gd name="T23" fmla="*/ 33 h 38"/>
                <a:gd name="T24" fmla="*/ 33 w 75"/>
                <a:gd name="T25" fmla="*/ 29 h 38"/>
                <a:gd name="T26" fmla="*/ 37 w 75"/>
                <a:gd name="T27" fmla="*/ 25 h 38"/>
                <a:gd name="T28" fmla="*/ 42 w 75"/>
                <a:gd name="T29" fmla="*/ 23 h 38"/>
                <a:gd name="T30" fmla="*/ 45 w 75"/>
                <a:gd name="T31" fmla="*/ 19 h 38"/>
                <a:gd name="T32" fmla="*/ 43 w 75"/>
                <a:gd name="T33" fmla="*/ 17 h 38"/>
                <a:gd name="T34" fmla="*/ 39 w 75"/>
                <a:gd name="T35" fmla="*/ 14 h 38"/>
                <a:gd name="T36" fmla="*/ 42 w 75"/>
                <a:gd name="T37" fmla="*/ 11 h 38"/>
                <a:gd name="T38" fmla="*/ 49 w 75"/>
                <a:gd name="T39" fmla="*/ 12 h 38"/>
                <a:gd name="T40" fmla="*/ 51 w 75"/>
                <a:gd name="T41" fmla="*/ 14 h 38"/>
                <a:gd name="T42" fmla="*/ 55 w 75"/>
                <a:gd name="T43" fmla="*/ 14 h 38"/>
                <a:gd name="T44" fmla="*/ 58 w 75"/>
                <a:gd name="T45" fmla="*/ 14 h 38"/>
                <a:gd name="T46" fmla="*/ 62 w 75"/>
                <a:gd name="T47" fmla="*/ 14 h 38"/>
                <a:gd name="T48" fmla="*/ 68 w 75"/>
                <a:gd name="T49" fmla="*/ 12 h 38"/>
                <a:gd name="T50" fmla="*/ 74 w 75"/>
                <a:gd name="T51" fmla="*/ 9 h 38"/>
                <a:gd name="T52" fmla="*/ 72 w 75"/>
                <a:gd name="T53" fmla="*/ 4 h 38"/>
                <a:gd name="T54" fmla="*/ 68 w 75"/>
                <a:gd name="T55" fmla="*/ 1 h 38"/>
                <a:gd name="T56" fmla="*/ 59 w 75"/>
                <a:gd name="T57" fmla="*/ 2 h 38"/>
                <a:gd name="T58" fmla="*/ 58 w 75"/>
                <a:gd name="T59" fmla="*/ 1 h 38"/>
                <a:gd name="T60" fmla="*/ 52 w 75"/>
                <a:gd name="T61" fmla="*/ 1 h 38"/>
                <a:gd name="T62" fmla="*/ 46 w 75"/>
                <a:gd name="T63" fmla="*/ 1 h 38"/>
                <a:gd name="T64" fmla="*/ 38 w 75"/>
                <a:gd name="T65" fmla="*/ 2 h 38"/>
                <a:gd name="T66" fmla="*/ 35 w 75"/>
                <a:gd name="T67" fmla="*/ 6 h 38"/>
                <a:gd name="T68" fmla="*/ 34 w 75"/>
                <a:gd name="T69" fmla="*/ 11 h 38"/>
                <a:gd name="T70" fmla="*/ 32 w 75"/>
                <a:gd name="T71" fmla="*/ 11 h 38"/>
                <a:gd name="T72" fmla="*/ 31 w 75"/>
                <a:gd name="T73" fmla="*/ 7 h 38"/>
                <a:gd name="T74" fmla="*/ 27 w 75"/>
                <a:gd name="T75" fmla="*/ 6 h 38"/>
                <a:gd name="T76" fmla="*/ 25 w 75"/>
                <a:gd name="T77" fmla="*/ 5 h 38"/>
                <a:gd name="T78" fmla="*/ 23 w 75"/>
                <a:gd name="T79" fmla="*/ 9 h 38"/>
                <a:gd name="T80" fmla="*/ 24 w 75"/>
                <a:gd name="T81" fmla="*/ 11 h 38"/>
                <a:gd name="T82" fmla="*/ 21 w 75"/>
                <a:gd name="T83" fmla="*/ 11 h 38"/>
                <a:gd name="T84" fmla="*/ 18 w 75"/>
                <a:gd name="T85" fmla="*/ 7 h 38"/>
                <a:gd name="T86" fmla="*/ 14 w 75"/>
                <a:gd name="T87" fmla="*/ 10 h 38"/>
                <a:gd name="T88" fmla="*/ 10 w 75"/>
                <a:gd name="T89" fmla="*/ 6 h 38"/>
                <a:gd name="T90" fmla="*/ 4 w 75"/>
                <a:gd name="T91" fmla="*/ 7 h 38"/>
                <a:gd name="T92" fmla="*/ 1 w 75"/>
                <a:gd name="T93" fmla="*/ 8 h 38"/>
                <a:gd name="T94" fmla="*/ 1 w 75"/>
                <a:gd name="T95" fmla="*/ 12 h 38"/>
                <a:gd name="T96" fmla="*/ 2 w 75"/>
                <a:gd name="T97"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 h="38">
                  <a:moveTo>
                    <a:pt x="2" y="18"/>
                  </a:moveTo>
                  <a:cubicBezTo>
                    <a:pt x="3" y="19"/>
                    <a:pt x="4" y="18"/>
                    <a:pt x="5" y="19"/>
                  </a:cubicBezTo>
                  <a:cubicBezTo>
                    <a:pt x="6" y="20"/>
                    <a:pt x="5" y="21"/>
                    <a:pt x="6" y="22"/>
                  </a:cubicBezTo>
                  <a:cubicBezTo>
                    <a:pt x="7" y="23"/>
                    <a:pt x="10" y="22"/>
                    <a:pt x="11" y="22"/>
                  </a:cubicBezTo>
                  <a:cubicBezTo>
                    <a:pt x="14" y="22"/>
                    <a:pt x="14" y="19"/>
                    <a:pt x="17" y="19"/>
                  </a:cubicBezTo>
                  <a:cubicBezTo>
                    <a:pt x="18" y="19"/>
                    <a:pt x="27" y="20"/>
                    <a:pt x="23" y="23"/>
                  </a:cubicBezTo>
                  <a:cubicBezTo>
                    <a:pt x="21" y="24"/>
                    <a:pt x="14" y="22"/>
                    <a:pt x="14" y="26"/>
                  </a:cubicBezTo>
                  <a:cubicBezTo>
                    <a:pt x="15" y="27"/>
                    <a:pt x="16" y="28"/>
                    <a:pt x="16" y="29"/>
                  </a:cubicBezTo>
                  <a:cubicBezTo>
                    <a:pt x="17" y="30"/>
                    <a:pt x="16" y="31"/>
                    <a:pt x="17" y="32"/>
                  </a:cubicBezTo>
                  <a:cubicBezTo>
                    <a:pt x="17" y="33"/>
                    <a:pt x="18" y="34"/>
                    <a:pt x="19" y="35"/>
                  </a:cubicBezTo>
                  <a:cubicBezTo>
                    <a:pt x="21" y="36"/>
                    <a:pt x="23" y="38"/>
                    <a:pt x="25" y="37"/>
                  </a:cubicBezTo>
                  <a:cubicBezTo>
                    <a:pt x="26" y="36"/>
                    <a:pt x="27" y="34"/>
                    <a:pt x="28" y="33"/>
                  </a:cubicBezTo>
                  <a:cubicBezTo>
                    <a:pt x="30" y="32"/>
                    <a:pt x="32" y="30"/>
                    <a:pt x="33" y="29"/>
                  </a:cubicBezTo>
                  <a:cubicBezTo>
                    <a:pt x="34" y="27"/>
                    <a:pt x="35" y="25"/>
                    <a:pt x="37" y="25"/>
                  </a:cubicBezTo>
                  <a:cubicBezTo>
                    <a:pt x="39" y="24"/>
                    <a:pt x="40" y="24"/>
                    <a:pt x="42" y="23"/>
                  </a:cubicBezTo>
                  <a:cubicBezTo>
                    <a:pt x="43" y="22"/>
                    <a:pt x="45" y="20"/>
                    <a:pt x="45" y="19"/>
                  </a:cubicBezTo>
                  <a:cubicBezTo>
                    <a:pt x="45" y="17"/>
                    <a:pt x="45" y="17"/>
                    <a:pt x="43" y="17"/>
                  </a:cubicBezTo>
                  <a:cubicBezTo>
                    <a:pt x="41" y="17"/>
                    <a:pt x="40" y="16"/>
                    <a:pt x="39" y="14"/>
                  </a:cubicBezTo>
                  <a:cubicBezTo>
                    <a:pt x="38" y="12"/>
                    <a:pt x="40" y="12"/>
                    <a:pt x="42" y="11"/>
                  </a:cubicBezTo>
                  <a:cubicBezTo>
                    <a:pt x="44" y="11"/>
                    <a:pt x="48" y="11"/>
                    <a:pt x="49" y="12"/>
                  </a:cubicBezTo>
                  <a:cubicBezTo>
                    <a:pt x="50" y="13"/>
                    <a:pt x="49" y="14"/>
                    <a:pt x="51" y="14"/>
                  </a:cubicBezTo>
                  <a:cubicBezTo>
                    <a:pt x="52" y="14"/>
                    <a:pt x="54" y="13"/>
                    <a:pt x="55" y="14"/>
                  </a:cubicBezTo>
                  <a:cubicBezTo>
                    <a:pt x="56" y="14"/>
                    <a:pt x="57" y="14"/>
                    <a:pt x="58" y="14"/>
                  </a:cubicBezTo>
                  <a:cubicBezTo>
                    <a:pt x="59" y="14"/>
                    <a:pt x="61" y="14"/>
                    <a:pt x="62" y="14"/>
                  </a:cubicBezTo>
                  <a:cubicBezTo>
                    <a:pt x="64" y="13"/>
                    <a:pt x="66" y="12"/>
                    <a:pt x="68" y="12"/>
                  </a:cubicBezTo>
                  <a:cubicBezTo>
                    <a:pt x="71" y="12"/>
                    <a:pt x="72" y="12"/>
                    <a:pt x="74" y="9"/>
                  </a:cubicBezTo>
                  <a:cubicBezTo>
                    <a:pt x="75" y="7"/>
                    <a:pt x="74" y="5"/>
                    <a:pt x="72" y="4"/>
                  </a:cubicBezTo>
                  <a:cubicBezTo>
                    <a:pt x="71" y="2"/>
                    <a:pt x="70" y="1"/>
                    <a:pt x="68" y="1"/>
                  </a:cubicBezTo>
                  <a:cubicBezTo>
                    <a:pt x="65" y="1"/>
                    <a:pt x="62" y="2"/>
                    <a:pt x="59" y="2"/>
                  </a:cubicBezTo>
                  <a:cubicBezTo>
                    <a:pt x="59" y="1"/>
                    <a:pt x="58" y="1"/>
                    <a:pt x="58" y="1"/>
                  </a:cubicBezTo>
                  <a:cubicBezTo>
                    <a:pt x="56" y="1"/>
                    <a:pt x="54" y="1"/>
                    <a:pt x="52" y="1"/>
                  </a:cubicBezTo>
                  <a:cubicBezTo>
                    <a:pt x="50" y="1"/>
                    <a:pt x="48" y="1"/>
                    <a:pt x="46" y="1"/>
                  </a:cubicBezTo>
                  <a:cubicBezTo>
                    <a:pt x="43" y="1"/>
                    <a:pt x="40" y="0"/>
                    <a:pt x="38" y="2"/>
                  </a:cubicBezTo>
                  <a:cubicBezTo>
                    <a:pt x="36" y="3"/>
                    <a:pt x="35" y="4"/>
                    <a:pt x="35" y="6"/>
                  </a:cubicBezTo>
                  <a:cubicBezTo>
                    <a:pt x="35" y="8"/>
                    <a:pt x="36" y="9"/>
                    <a:pt x="34" y="11"/>
                  </a:cubicBezTo>
                  <a:cubicBezTo>
                    <a:pt x="33" y="11"/>
                    <a:pt x="33" y="11"/>
                    <a:pt x="32" y="11"/>
                  </a:cubicBezTo>
                  <a:cubicBezTo>
                    <a:pt x="33" y="9"/>
                    <a:pt x="33" y="7"/>
                    <a:pt x="31" y="7"/>
                  </a:cubicBezTo>
                  <a:cubicBezTo>
                    <a:pt x="30" y="6"/>
                    <a:pt x="28" y="7"/>
                    <a:pt x="27" y="6"/>
                  </a:cubicBezTo>
                  <a:cubicBezTo>
                    <a:pt x="26" y="6"/>
                    <a:pt x="27" y="6"/>
                    <a:pt x="25" y="5"/>
                  </a:cubicBezTo>
                  <a:cubicBezTo>
                    <a:pt x="23" y="5"/>
                    <a:pt x="22" y="7"/>
                    <a:pt x="23" y="9"/>
                  </a:cubicBezTo>
                  <a:cubicBezTo>
                    <a:pt x="23" y="9"/>
                    <a:pt x="24" y="10"/>
                    <a:pt x="24" y="11"/>
                  </a:cubicBezTo>
                  <a:cubicBezTo>
                    <a:pt x="24" y="11"/>
                    <a:pt x="22" y="12"/>
                    <a:pt x="21" y="11"/>
                  </a:cubicBezTo>
                  <a:cubicBezTo>
                    <a:pt x="19" y="11"/>
                    <a:pt x="20" y="8"/>
                    <a:pt x="18" y="7"/>
                  </a:cubicBezTo>
                  <a:cubicBezTo>
                    <a:pt x="16" y="5"/>
                    <a:pt x="15" y="9"/>
                    <a:pt x="14" y="10"/>
                  </a:cubicBezTo>
                  <a:cubicBezTo>
                    <a:pt x="11" y="12"/>
                    <a:pt x="11" y="8"/>
                    <a:pt x="10" y="6"/>
                  </a:cubicBezTo>
                  <a:cubicBezTo>
                    <a:pt x="8" y="5"/>
                    <a:pt x="6" y="7"/>
                    <a:pt x="4" y="7"/>
                  </a:cubicBezTo>
                  <a:cubicBezTo>
                    <a:pt x="3" y="7"/>
                    <a:pt x="2" y="7"/>
                    <a:pt x="1" y="8"/>
                  </a:cubicBezTo>
                  <a:cubicBezTo>
                    <a:pt x="0" y="9"/>
                    <a:pt x="1" y="10"/>
                    <a:pt x="1" y="12"/>
                  </a:cubicBezTo>
                  <a:cubicBezTo>
                    <a:pt x="1" y="13"/>
                    <a:pt x="1" y="16"/>
                    <a:pt x="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0" name="Freeform 40"/>
            <p:cNvSpPr>
              <a:spLocks/>
            </p:cNvSpPr>
            <p:nvPr/>
          </p:nvSpPr>
          <p:spPr bwMode="auto">
            <a:xfrm>
              <a:off x="2862263" y="1250951"/>
              <a:ext cx="307975" cy="219075"/>
            </a:xfrm>
            <a:custGeom>
              <a:avLst/>
              <a:gdLst>
                <a:gd name="T0" fmla="*/ 2 w 82"/>
                <a:gd name="T1" fmla="*/ 49 h 58"/>
                <a:gd name="T2" fmla="*/ 2 w 82"/>
                <a:gd name="T3" fmla="*/ 51 h 58"/>
                <a:gd name="T4" fmla="*/ 8 w 82"/>
                <a:gd name="T5" fmla="*/ 53 h 58"/>
                <a:gd name="T6" fmla="*/ 13 w 82"/>
                <a:gd name="T7" fmla="*/ 55 h 58"/>
                <a:gd name="T8" fmla="*/ 14 w 82"/>
                <a:gd name="T9" fmla="*/ 58 h 58"/>
                <a:gd name="T10" fmla="*/ 19 w 82"/>
                <a:gd name="T11" fmla="*/ 58 h 58"/>
                <a:gd name="T12" fmla="*/ 21 w 82"/>
                <a:gd name="T13" fmla="*/ 52 h 58"/>
                <a:gd name="T14" fmla="*/ 19 w 82"/>
                <a:gd name="T15" fmla="*/ 46 h 58"/>
                <a:gd name="T16" fmla="*/ 19 w 82"/>
                <a:gd name="T17" fmla="*/ 42 h 58"/>
                <a:gd name="T18" fmla="*/ 26 w 82"/>
                <a:gd name="T19" fmla="*/ 34 h 58"/>
                <a:gd name="T20" fmla="*/ 28 w 82"/>
                <a:gd name="T21" fmla="*/ 30 h 58"/>
                <a:gd name="T22" fmla="*/ 32 w 82"/>
                <a:gd name="T23" fmla="*/ 25 h 58"/>
                <a:gd name="T24" fmla="*/ 43 w 82"/>
                <a:gd name="T25" fmla="*/ 18 h 58"/>
                <a:gd name="T26" fmla="*/ 49 w 82"/>
                <a:gd name="T27" fmla="*/ 15 h 58"/>
                <a:gd name="T28" fmla="*/ 56 w 82"/>
                <a:gd name="T29" fmla="*/ 15 h 58"/>
                <a:gd name="T30" fmla="*/ 75 w 82"/>
                <a:gd name="T31" fmla="*/ 9 h 58"/>
                <a:gd name="T32" fmla="*/ 80 w 82"/>
                <a:gd name="T33" fmla="*/ 7 h 58"/>
                <a:gd name="T34" fmla="*/ 77 w 82"/>
                <a:gd name="T35" fmla="*/ 2 h 58"/>
                <a:gd name="T36" fmla="*/ 65 w 82"/>
                <a:gd name="T37" fmla="*/ 7 h 58"/>
                <a:gd name="T38" fmla="*/ 62 w 82"/>
                <a:gd name="T39" fmla="*/ 8 h 58"/>
                <a:gd name="T40" fmla="*/ 48 w 82"/>
                <a:gd name="T41" fmla="*/ 8 h 58"/>
                <a:gd name="T42" fmla="*/ 35 w 82"/>
                <a:gd name="T43" fmla="*/ 12 h 58"/>
                <a:gd name="T44" fmla="*/ 29 w 82"/>
                <a:gd name="T45" fmla="*/ 17 h 58"/>
                <a:gd name="T46" fmla="*/ 19 w 82"/>
                <a:gd name="T47" fmla="*/ 24 h 58"/>
                <a:gd name="T48" fmla="*/ 13 w 82"/>
                <a:gd name="T49" fmla="*/ 29 h 58"/>
                <a:gd name="T50" fmla="*/ 12 w 82"/>
                <a:gd name="T51" fmla="*/ 33 h 58"/>
                <a:gd name="T52" fmla="*/ 10 w 82"/>
                <a:gd name="T53" fmla="*/ 36 h 58"/>
                <a:gd name="T54" fmla="*/ 11 w 82"/>
                <a:gd name="T55" fmla="*/ 35 h 58"/>
                <a:gd name="T56" fmla="*/ 8 w 82"/>
                <a:gd name="T57" fmla="*/ 36 h 58"/>
                <a:gd name="T58" fmla="*/ 4 w 82"/>
                <a:gd name="T59" fmla="*/ 39 h 58"/>
                <a:gd name="T60" fmla="*/ 3 w 82"/>
                <a:gd name="T61" fmla="*/ 42 h 58"/>
                <a:gd name="T62" fmla="*/ 1 w 82"/>
                <a:gd name="T63" fmla="*/ 44 h 58"/>
                <a:gd name="T64" fmla="*/ 0 w 82"/>
                <a:gd name="T65" fmla="*/ 47 h 58"/>
                <a:gd name="T66" fmla="*/ 2 w 82"/>
                <a:gd name="T67"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58">
                  <a:moveTo>
                    <a:pt x="2" y="49"/>
                  </a:moveTo>
                  <a:cubicBezTo>
                    <a:pt x="3" y="50"/>
                    <a:pt x="1" y="50"/>
                    <a:pt x="2" y="51"/>
                  </a:cubicBezTo>
                  <a:cubicBezTo>
                    <a:pt x="2" y="53"/>
                    <a:pt x="7" y="53"/>
                    <a:pt x="8" y="53"/>
                  </a:cubicBezTo>
                  <a:cubicBezTo>
                    <a:pt x="10" y="53"/>
                    <a:pt x="13" y="52"/>
                    <a:pt x="13" y="55"/>
                  </a:cubicBezTo>
                  <a:cubicBezTo>
                    <a:pt x="13" y="56"/>
                    <a:pt x="12" y="57"/>
                    <a:pt x="14" y="58"/>
                  </a:cubicBezTo>
                  <a:cubicBezTo>
                    <a:pt x="15" y="58"/>
                    <a:pt x="18" y="58"/>
                    <a:pt x="19" y="58"/>
                  </a:cubicBezTo>
                  <a:cubicBezTo>
                    <a:pt x="21" y="57"/>
                    <a:pt x="22" y="54"/>
                    <a:pt x="21" y="52"/>
                  </a:cubicBezTo>
                  <a:cubicBezTo>
                    <a:pt x="21" y="50"/>
                    <a:pt x="20" y="48"/>
                    <a:pt x="19" y="46"/>
                  </a:cubicBezTo>
                  <a:cubicBezTo>
                    <a:pt x="18" y="45"/>
                    <a:pt x="18" y="44"/>
                    <a:pt x="19" y="42"/>
                  </a:cubicBezTo>
                  <a:cubicBezTo>
                    <a:pt x="21" y="39"/>
                    <a:pt x="24" y="37"/>
                    <a:pt x="26" y="34"/>
                  </a:cubicBezTo>
                  <a:cubicBezTo>
                    <a:pt x="27" y="33"/>
                    <a:pt x="27" y="31"/>
                    <a:pt x="28" y="30"/>
                  </a:cubicBezTo>
                  <a:cubicBezTo>
                    <a:pt x="29" y="28"/>
                    <a:pt x="30" y="26"/>
                    <a:pt x="32" y="25"/>
                  </a:cubicBezTo>
                  <a:cubicBezTo>
                    <a:pt x="35" y="22"/>
                    <a:pt x="39" y="20"/>
                    <a:pt x="43" y="18"/>
                  </a:cubicBezTo>
                  <a:cubicBezTo>
                    <a:pt x="45" y="17"/>
                    <a:pt x="47" y="16"/>
                    <a:pt x="49" y="15"/>
                  </a:cubicBezTo>
                  <a:cubicBezTo>
                    <a:pt x="51" y="14"/>
                    <a:pt x="54" y="15"/>
                    <a:pt x="56" y="15"/>
                  </a:cubicBezTo>
                  <a:cubicBezTo>
                    <a:pt x="63" y="14"/>
                    <a:pt x="69" y="11"/>
                    <a:pt x="75" y="9"/>
                  </a:cubicBezTo>
                  <a:cubicBezTo>
                    <a:pt x="76" y="9"/>
                    <a:pt x="79" y="9"/>
                    <a:pt x="80" y="7"/>
                  </a:cubicBezTo>
                  <a:cubicBezTo>
                    <a:pt x="82" y="5"/>
                    <a:pt x="79" y="3"/>
                    <a:pt x="77" y="2"/>
                  </a:cubicBezTo>
                  <a:cubicBezTo>
                    <a:pt x="71" y="0"/>
                    <a:pt x="69" y="4"/>
                    <a:pt x="65" y="7"/>
                  </a:cubicBezTo>
                  <a:cubicBezTo>
                    <a:pt x="64" y="7"/>
                    <a:pt x="63" y="8"/>
                    <a:pt x="62" y="8"/>
                  </a:cubicBezTo>
                  <a:cubicBezTo>
                    <a:pt x="57" y="8"/>
                    <a:pt x="53" y="7"/>
                    <a:pt x="48" y="8"/>
                  </a:cubicBezTo>
                  <a:cubicBezTo>
                    <a:pt x="44" y="9"/>
                    <a:pt x="39" y="10"/>
                    <a:pt x="35" y="12"/>
                  </a:cubicBezTo>
                  <a:cubicBezTo>
                    <a:pt x="32" y="13"/>
                    <a:pt x="30" y="14"/>
                    <a:pt x="29" y="17"/>
                  </a:cubicBezTo>
                  <a:cubicBezTo>
                    <a:pt x="26" y="21"/>
                    <a:pt x="23" y="22"/>
                    <a:pt x="19" y="24"/>
                  </a:cubicBezTo>
                  <a:cubicBezTo>
                    <a:pt x="17" y="26"/>
                    <a:pt x="15" y="27"/>
                    <a:pt x="13" y="29"/>
                  </a:cubicBezTo>
                  <a:cubicBezTo>
                    <a:pt x="12" y="30"/>
                    <a:pt x="13" y="31"/>
                    <a:pt x="12" y="33"/>
                  </a:cubicBezTo>
                  <a:cubicBezTo>
                    <a:pt x="12" y="34"/>
                    <a:pt x="12" y="35"/>
                    <a:pt x="10" y="36"/>
                  </a:cubicBezTo>
                  <a:cubicBezTo>
                    <a:pt x="11" y="35"/>
                    <a:pt x="11" y="35"/>
                    <a:pt x="11" y="35"/>
                  </a:cubicBezTo>
                  <a:cubicBezTo>
                    <a:pt x="10" y="34"/>
                    <a:pt x="9" y="35"/>
                    <a:pt x="8" y="36"/>
                  </a:cubicBezTo>
                  <a:cubicBezTo>
                    <a:pt x="6" y="37"/>
                    <a:pt x="5" y="37"/>
                    <a:pt x="4" y="39"/>
                  </a:cubicBezTo>
                  <a:cubicBezTo>
                    <a:pt x="4" y="40"/>
                    <a:pt x="4" y="41"/>
                    <a:pt x="3" y="42"/>
                  </a:cubicBezTo>
                  <a:cubicBezTo>
                    <a:pt x="2" y="43"/>
                    <a:pt x="2" y="43"/>
                    <a:pt x="1" y="44"/>
                  </a:cubicBezTo>
                  <a:cubicBezTo>
                    <a:pt x="1" y="45"/>
                    <a:pt x="0" y="46"/>
                    <a:pt x="0" y="47"/>
                  </a:cubicBezTo>
                  <a:cubicBezTo>
                    <a:pt x="1" y="48"/>
                    <a:pt x="2" y="47"/>
                    <a:pt x="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1" name="Freeform 41"/>
            <p:cNvSpPr>
              <a:spLocks/>
            </p:cNvSpPr>
            <p:nvPr/>
          </p:nvSpPr>
          <p:spPr bwMode="auto">
            <a:xfrm>
              <a:off x="1736725" y="1887538"/>
              <a:ext cx="77788" cy="85725"/>
            </a:xfrm>
            <a:custGeom>
              <a:avLst/>
              <a:gdLst>
                <a:gd name="T0" fmla="*/ 3 w 21"/>
                <a:gd name="T1" fmla="*/ 17 h 23"/>
                <a:gd name="T2" fmla="*/ 3 w 21"/>
                <a:gd name="T3" fmla="*/ 22 h 23"/>
                <a:gd name="T4" fmla="*/ 15 w 21"/>
                <a:gd name="T5" fmla="*/ 18 h 23"/>
                <a:gd name="T6" fmla="*/ 19 w 21"/>
                <a:gd name="T7" fmla="*/ 15 h 23"/>
                <a:gd name="T8" fmla="*/ 20 w 21"/>
                <a:gd name="T9" fmla="*/ 11 h 23"/>
                <a:gd name="T10" fmla="*/ 20 w 21"/>
                <a:gd name="T11" fmla="*/ 9 h 23"/>
                <a:gd name="T12" fmla="*/ 19 w 21"/>
                <a:gd name="T13" fmla="*/ 8 h 23"/>
                <a:gd name="T14" fmla="*/ 20 w 21"/>
                <a:gd name="T15" fmla="*/ 5 h 23"/>
                <a:gd name="T16" fmla="*/ 20 w 21"/>
                <a:gd name="T17" fmla="*/ 2 h 23"/>
                <a:gd name="T18" fmla="*/ 17 w 21"/>
                <a:gd name="T19" fmla="*/ 0 h 23"/>
                <a:gd name="T20" fmla="*/ 18 w 21"/>
                <a:gd name="T21" fmla="*/ 0 h 23"/>
                <a:gd name="T22" fmla="*/ 10 w 21"/>
                <a:gd name="T23" fmla="*/ 1 h 23"/>
                <a:gd name="T24" fmla="*/ 8 w 21"/>
                <a:gd name="T25" fmla="*/ 5 h 23"/>
                <a:gd name="T26" fmla="*/ 6 w 21"/>
                <a:gd name="T27" fmla="*/ 6 h 23"/>
                <a:gd name="T28" fmla="*/ 2 w 21"/>
                <a:gd name="T29" fmla="*/ 6 h 23"/>
                <a:gd name="T30" fmla="*/ 1 w 21"/>
                <a:gd name="T31" fmla="*/ 11 h 23"/>
                <a:gd name="T32" fmla="*/ 1 w 21"/>
                <a:gd name="T33" fmla="*/ 14 h 23"/>
                <a:gd name="T34" fmla="*/ 3 w 21"/>
                <a:gd name="T35"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23">
                  <a:moveTo>
                    <a:pt x="3" y="17"/>
                  </a:moveTo>
                  <a:cubicBezTo>
                    <a:pt x="4" y="19"/>
                    <a:pt x="3" y="20"/>
                    <a:pt x="3" y="22"/>
                  </a:cubicBezTo>
                  <a:cubicBezTo>
                    <a:pt x="7" y="23"/>
                    <a:pt x="11" y="21"/>
                    <a:pt x="15" y="18"/>
                  </a:cubicBezTo>
                  <a:cubicBezTo>
                    <a:pt x="17" y="17"/>
                    <a:pt x="18" y="16"/>
                    <a:pt x="19" y="15"/>
                  </a:cubicBezTo>
                  <a:cubicBezTo>
                    <a:pt x="19" y="14"/>
                    <a:pt x="20" y="12"/>
                    <a:pt x="20" y="11"/>
                  </a:cubicBezTo>
                  <a:cubicBezTo>
                    <a:pt x="21" y="10"/>
                    <a:pt x="21" y="10"/>
                    <a:pt x="20" y="9"/>
                  </a:cubicBezTo>
                  <a:cubicBezTo>
                    <a:pt x="19" y="8"/>
                    <a:pt x="19" y="9"/>
                    <a:pt x="19" y="8"/>
                  </a:cubicBezTo>
                  <a:cubicBezTo>
                    <a:pt x="19" y="7"/>
                    <a:pt x="20" y="6"/>
                    <a:pt x="20" y="5"/>
                  </a:cubicBezTo>
                  <a:cubicBezTo>
                    <a:pt x="20" y="4"/>
                    <a:pt x="20" y="3"/>
                    <a:pt x="20" y="2"/>
                  </a:cubicBezTo>
                  <a:cubicBezTo>
                    <a:pt x="19" y="1"/>
                    <a:pt x="18" y="0"/>
                    <a:pt x="17" y="0"/>
                  </a:cubicBezTo>
                  <a:cubicBezTo>
                    <a:pt x="18" y="0"/>
                    <a:pt x="18" y="0"/>
                    <a:pt x="18" y="0"/>
                  </a:cubicBezTo>
                  <a:cubicBezTo>
                    <a:pt x="15" y="0"/>
                    <a:pt x="13" y="1"/>
                    <a:pt x="10" y="1"/>
                  </a:cubicBezTo>
                  <a:cubicBezTo>
                    <a:pt x="8" y="2"/>
                    <a:pt x="9" y="3"/>
                    <a:pt x="8" y="5"/>
                  </a:cubicBezTo>
                  <a:cubicBezTo>
                    <a:pt x="8" y="6"/>
                    <a:pt x="7" y="6"/>
                    <a:pt x="6" y="6"/>
                  </a:cubicBezTo>
                  <a:cubicBezTo>
                    <a:pt x="4" y="6"/>
                    <a:pt x="4" y="4"/>
                    <a:pt x="2" y="6"/>
                  </a:cubicBezTo>
                  <a:cubicBezTo>
                    <a:pt x="1" y="7"/>
                    <a:pt x="1" y="9"/>
                    <a:pt x="1" y="11"/>
                  </a:cubicBezTo>
                  <a:cubicBezTo>
                    <a:pt x="1" y="12"/>
                    <a:pt x="1" y="13"/>
                    <a:pt x="1" y="14"/>
                  </a:cubicBezTo>
                  <a:cubicBezTo>
                    <a:pt x="0" y="16"/>
                    <a:pt x="2" y="16"/>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2" name="Freeform 42"/>
            <p:cNvSpPr>
              <a:spLocks/>
            </p:cNvSpPr>
            <p:nvPr/>
          </p:nvSpPr>
          <p:spPr bwMode="auto">
            <a:xfrm>
              <a:off x="1814513" y="1804988"/>
              <a:ext cx="136525" cy="206375"/>
            </a:xfrm>
            <a:custGeom>
              <a:avLst/>
              <a:gdLst>
                <a:gd name="T0" fmla="*/ 7 w 36"/>
                <a:gd name="T1" fmla="*/ 21 h 55"/>
                <a:gd name="T2" fmla="*/ 9 w 36"/>
                <a:gd name="T3" fmla="*/ 24 h 55"/>
                <a:gd name="T4" fmla="*/ 12 w 36"/>
                <a:gd name="T5" fmla="*/ 29 h 55"/>
                <a:gd name="T6" fmla="*/ 13 w 36"/>
                <a:gd name="T7" fmla="*/ 34 h 55"/>
                <a:gd name="T8" fmla="*/ 10 w 36"/>
                <a:gd name="T9" fmla="*/ 38 h 55"/>
                <a:gd name="T10" fmla="*/ 8 w 36"/>
                <a:gd name="T11" fmla="*/ 42 h 55"/>
                <a:gd name="T12" fmla="*/ 8 w 36"/>
                <a:gd name="T13" fmla="*/ 46 h 55"/>
                <a:gd name="T14" fmla="*/ 4 w 36"/>
                <a:gd name="T15" fmla="*/ 50 h 55"/>
                <a:gd name="T16" fmla="*/ 15 w 36"/>
                <a:gd name="T17" fmla="*/ 52 h 55"/>
                <a:gd name="T18" fmla="*/ 21 w 36"/>
                <a:gd name="T19" fmla="*/ 49 h 55"/>
                <a:gd name="T20" fmla="*/ 24 w 36"/>
                <a:gd name="T21" fmla="*/ 48 h 55"/>
                <a:gd name="T22" fmla="*/ 31 w 36"/>
                <a:gd name="T23" fmla="*/ 45 h 55"/>
                <a:gd name="T24" fmla="*/ 35 w 36"/>
                <a:gd name="T25" fmla="*/ 41 h 55"/>
                <a:gd name="T26" fmla="*/ 33 w 36"/>
                <a:gd name="T27" fmla="*/ 37 h 55"/>
                <a:gd name="T28" fmla="*/ 27 w 36"/>
                <a:gd name="T29" fmla="*/ 32 h 55"/>
                <a:gd name="T30" fmla="*/ 27 w 36"/>
                <a:gd name="T31" fmla="*/ 29 h 55"/>
                <a:gd name="T32" fmla="*/ 22 w 36"/>
                <a:gd name="T33" fmla="*/ 25 h 55"/>
                <a:gd name="T34" fmla="*/ 16 w 36"/>
                <a:gd name="T35" fmla="*/ 15 h 55"/>
                <a:gd name="T36" fmla="*/ 19 w 36"/>
                <a:gd name="T37" fmla="*/ 10 h 55"/>
                <a:gd name="T38" fmla="*/ 13 w 36"/>
                <a:gd name="T39" fmla="*/ 6 h 55"/>
                <a:gd name="T40" fmla="*/ 10 w 36"/>
                <a:gd name="T41" fmla="*/ 6 h 55"/>
                <a:gd name="T42" fmla="*/ 13 w 36"/>
                <a:gd name="T43" fmla="*/ 3 h 55"/>
                <a:gd name="T44" fmla="*/ 11 w 36"/>
                <a:gd name="T45" fmla="*/ 0 h 55"/>
                <a:gd name="T46" fmla="*/ 11 w 36"/>
                <a:gd name="T47" fmla="*/ 1 h 55"/>
                <a:gd name="T48" fmla="*/ 5 w 36"/>
                <a:gd name="T49" fmla="*/ 4 h 55"/>
                <a:gd name="T50" fmla="*/ 5 w 36"/>
                <a:gd name="T51" fmla="*/ 6 h 55"/>
                <a:gd name="T52" fmla="*/ 1 w 36"/>
                <a:gd name="T53" fmla="*/ 10 h 55"/>
                <a:gd name="T54" fmla="*/ 5 w 36"/>
                <a:gd name="T55" fmla="*/ 19 h 55"/>
                <a:gd name="T56" fmla="*/ 7 w 36"/>
                <a:gd name="T57" fmla="*/ 2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55">
                  <a:moveTo>
                    <a:pt x="7" y="21"/>
                  </a:moveTo>
                  <a:cubicBezTo>
                    <a:pt x="9" y="22"/>
                    <a:pt x="8" y="23"/>
                    <a:pt x="9" y="24"/>
                  </a:cubicBezTo>
                  <a:cubicBezTo>
                    <a:pt x="9" y="26"/>
                    <a:pt x="11" y="27"/>
                    <a:pt x="12" y="29"/>
                  </a:cubicBezTo>
                  <a:cubicBezTo>
                    <a:pt x="13" y="31"/>
                    <a:pt x="13" y="32"/>
                    <a:pt x="13" y="34"/>
                  </a:cubicBezTo>
                  <a:cubicBezTo>
                    <a:pt x="13" y="36"/>
                    <a:pt x="12" y="36"/>
                    <a:pt x="10" y="38"/>
                  </a:cubicBezTo>
                  <a:cubicBezTo>
                    <a:pt x="9" y="39"/>
                    <a:pt x="8" y="40"/>
                    <a:pt x="8" y="42"/>
                  </a:cubicBezTo>
                  <a:cubicBezTo>
                    <a:pt x="8" y="43"/>
                    <a:pt x="9" y="44"/>
                    <a:pt x="8" y="46"/>
                  </a:cubicBezTo>
                  <a:cubicBezTo>
                    <a:pt x="7" y="47"/>
                    <a:pt x="5" y="48"/>
                    <a:pt x="4" y="50"/>
                  </a:cubicBezTo>
                  <a:cubicBezTo>
                    <a:pt x="3" y="55"/>
                    <a:pt x="13" y="52"/>
                    <a:pt x="15" y="52"/>
                  </a:cubicBezTo>
                  <a:cubicBezTo>
                    <a:pt x="17" y="51"/>
                    <a:pt x="19" y="49"/>
                    <a:pt x="21" y="49"/>
                  </a:cubicBezTo>
                  <a:cubicBezTo>
                    <a:pt x="22" y="48"/>
                    <a:pt x="23" y="49"/>
                    <a:pt x="24" y="48"/>
                  </a:cubicBezTo>
                  <a:cubicBezTo>
                    <a:pt x="26" y="47"/>
                    <a:pt x="29" y="46"/>
                    <a:pt x="31" y="45"/>
                  </a:cubicBezTo>
                  <a:cubicBezTo>
                    <a:pt x="33" y="44"/>
                    <a:pt x="34" y="43"/>
                    <a:pt x="35" y="41"/>
                  </a:cubicBezTo>
                  <a:cubicBezTo>
                    <a:pt x="36" y="39"/>
                    <a:pt x="34" y="38"/>
                    <a:pt x="33" y="37"/>
                  </a:cubicBezTo>
                  <a:cubicBezTo>
                    <a:pt x="30" y="35"/>
                    <a:pt x="27" y="36"/>
                    <a:pt x="27" y="32"/>
                  </a:cubicBezTo>
                  <a:cubicBezTo>
                    <a:pt x="26" y="32"/>
                    <a:pt x="27" y="30"/>
                    <a:pt x="27" y="29"/>
                  </a:cubicBezTo>
                  <a:cubicBezTo>
                    <a:pt x="26" y="27"/>
                    <a:pt x="24" y="26"/>
                    <a:pt x="22" y="25"/>
                  </a:cubicBezTo>
                  <a:cubicBezTo>
                    <a:pt x="18" y="24"/>
                    <a:pt x="14" y="19"/>
                    <a:pt x="16" y="15"/>
                  </a:cubicBezTo>
                  <a:cubicBezTo>
                    <a:pt x="17" y="13"/>
                    <a:pt x="19" y="12"/>
                    <a:pt x="19" y="10"/>
                  </a:cubicBezTo>
                  <a:cubicBezTo>
                    <a:pt x="19" y="8"/>
                    <a:pt x="15" y="6"/>
                    <a:pt x="13" y="6"/>
                  </a:cubicBezTo>
                  <a:cubicBezTo>
                    <a:pt x="13" y="6"/>
                    <a:pt x="10" y="7"/>
                    <a:pt x="10" y="6"/>
                  </a:cubicBezTo>
                  <a:cubicBezTo>
                    <a:pt x="9" y="4"/>
                    <a:pt x="13" y="4"/>
                    <a:pt x="13" y="3"/>
                  </a:cubicBezTo>
                  <a:cubicBezTo>
                    <a:pt x="15" y="2"/>
                    <a:pt x="12" y="0"/>
                    <a:pt x="11" y="0"/>
                  </a:cubicBezTo>
                  <a:cubicBezTo>
                    <a:pt x="11" y="0"/>
                    <a:pt x="11" y="0"/>
                    <a:pt x="11" y="1"/>
                  </a:cubicBezTo>
                  <a:cubicBezTo>
                    <a:pt x="8" y="1"/>
                    <a:pt x="6" y="1"/>
                    <a:pt x="5" y="4"/>
                  </a:cubicBezTo>
                  <a:cubicBezTo>
                    <a:pt x="5" y="5"/>
                    <a:pt x="5" y="6"/>
                    <a:pt x="5" y="6"/>
                  </a:cubicBezTo>
                  <a:cubicBezTo>
                    <a:pt x="4" y="8"/>
                    <a:pt x="2" y="8"/>
                    <a:pt x="1" y="10"/>
                  </a:cubicBezTo>
                  <a:cubicBezTo>
                    <a:pt x="0" y="13"/>
                    <a:pt x="3" y="17"/>
                    <a:pt x="5" y="19"/>
                  </a:cubicBezTo>
                  <a:cubicBezTo>
                    <a:pt x="6" y="20"/>
                    <a:pt x="6" y="20"/>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3" name="Freeform 43"/>
            <p:cNvSpPr>
              <a:spLocks/>
            </p:cNvSpPr>
            <p:nvPr/>
          </p:nvSpPr>
          <p:spPr bwMode="auto">
            <a:xfrm>
              <a:off x="2081213" y="21701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4" name="Freeform 44"/>
            <p:cNvSpPr>
              <a:spLocks/>
            </p:cNvSpPr>
            <p:nvPr/>
          </p:nvSpPr>
          <p:spPr bwMode="auto">
            <a:xfrm>
              <a:off x="2066925" y="2170113"/>
              <a:ext cx="41275" cy="74613"/>
            </a:xfrm>
            <a:custGeom>
              <a:avLst/>
              <a:gdLst>
                <a:gd name="T0" fmla="*/ 1 w 11"/>
                <a:gd name="T1" fmla="*/ 9 h 20"/>
                <a:gd name="T2" fmla="*/ 2 w 11"/>
                <a:gd name="T3" fmla="*/ 11 h 20"/>
                <a:gd name="T4" fmla="*/ 2 w 11"/>
                <a:gd name="T5" fmla="*/ 18 h 20"/>
                <a:gd name="T6" fmla="*/ 7 w 11"/>
                <a:gd name="T7" fmla="*/ 19 h 20"/>
                <a:gd name="T8" fmla="*/ 10 w 11"/>
                <a:gd name="T9" fmla="*/ 13 h 20"/>
                <a:gd name="T10" fmla="*/ 8 w 11"/>
                <a:gd name="T11" fmla="*/ 9 h 20"/>
                <a:gd name="T12" fmla="*/ 8 w 11"/>
                <a:gd name="T13" fmla="*/ 5 h 20"/>
                <a:gd name="T14" fmla="*/ 7 w 11"/>
                <a:gd name="T15" fmla="*/ 1 h 20"/>
                <a:gd name="T16" fmla="*/ 4 w 11"/>
                <a:gd name="T17" fmla="*/ 0 h 20"/>
                <a:gd name="T18" fmla="*/ 4 w 11"/>
                <a:gd name="T19" fmla="*/ 0 h 20"/>
                <a:gd name="T20" fmla="*/ 2 w 11"/>
                <a:gd name="T21" fmla="*/ 5 h 20"/>
                <a:gd name="T22" fmla="*/ 2 w 11"/>
                <a:gd name="T23" fmla="*/ 6 h 20"/>
                <a:gd name="T24" fmla="*/ 1 w 11"/>
                <a:gd name="T25"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0">
                  <a:moveTo>
                    <a:pt x="1" y="9"/>
                  </a:moveTo>
                  <a:cubicBezTo>
                    <a:pt x="0" y="10"/>
                    <a:pt x="1" y="10"/>
                    <a:pt x="2" y="11"/>
                  </a:cubicBezTo>
                  <a:cubicBezTo>
                    <a:pt x="3" y="13"/>
                    <a:pt x="1" y="16"/>
                    <a:pt x="2" y="18"/>
                  </a:cubicBezTo>
                  <a:cubicBezTo>
                    <a:pt x="3" y="19"/>
                    <a:pt x="6" y="20"/>
                    <a:pt x="7" y="19"/>
                  </a:cubicBezTo>
                  <a:cubicBezTo>
                    <a:pt x="9" y="17"/>
                    <a:pt x="11" y="15"/>
                    <a:pt x="10" y="13"/>
                  </a:cubicBezTo>
                  <a:cubicBezTo>
                    <a:pt x="9" y="11"/>
                    <a:pt x="8" y="11"/>
                    <a:pt x="8" y="9"/>
                  </a:cubicBezTo>
                  <a:cubicBezTo>
                    <a:pt x="8" y="8"/>
                    <a:pt x="8" y="7"/>
                    <a:pt x="8" y="5"/>
                  </a:cubicBezTo>
                  <a:cubicBezTo>
                    <a:pt x="8" y="3"/>
                    <a:pt x="8" y="2"/>
                    <a:pt x="7" y="1"/>
                  </a:cubicBezTo>
                  <a:cubicBezTo>
                    <a:pt x="6" y="1"/>
                    <a:pt x="5" y="1"/>
                    <a:pt x="4" y="0"/>
                  </a:cubicBezTo>
                  <a:cubicBezTo>
                    <a:pt x="4" y="0"/>
                    <a:pt x="4" y="0"/>
                    <a:pt x="4" y="0"/>
                  </a:cubicBezTo>
                  <a:cubicBezTo>
                    <a:pt x="3" y="0"/>
                    <a:pt x="2" y="4"/>
                    <a:pt x="2" y="5"/>
                  </a:cubicBezTo>
                  <a:cubicBezTo>
                    <a:pt x="2" y="5"/>
                    <a:pt x="3" y="5"/>
                    <a:pt x="2" y="6"/>
                  </a:cubicBezTo>
                  <a:cubicBezTo>
                    <a:pt x="2" y="7"/>
                    <a:pt x="1" y="8"/>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5" name="Freeform 45"/>
            <p:cNvSpPr>
              <a:spLocks/>
            </p:cNvSpPr>
            <p:nvPr/>
          </p:nvSpPr>
          <p:spPr bwMode="auto">
            <a:xfrm>
              <a:off x="2141538" y="2255838"/>
              <a:ext cx="52388" cy="38100"/>
            </a:xfrm>
            <a:custGeom>
              <a:avLst/>
              <a:gdLst>
                <a:gd name="T0" fmla="*/ 7 w 14"/>
                <a:gd name="T1" fmla="*/ 6 h 10"/>
                <a:gd name="T2" fmla="*/ 8 w 14"/>
                <a:gd name="T3" fmla="*/ 7 h 10"/>
                <a:gd name="T4" fmla="*/ 11 w 14"/>
                <a:gd name="T5" fmla="*/ 9 h 10"/>
                <a:gd name="T6" fmla="*/ 13 w 14"/>
                <a:gd name="T7" fmla="*/ 6 h 10"/>
                <a:gd name="T8" fmla="*/ 12 w 14"/>
                <a:gd name="T9" fmla="*/ 2 h 10"/>
                <a:gd name="T10" fmla="*/ 9 w 14"/>
                <a:gd name="T11" fmla="*/ 1 h 10"/>
                <a:gd name="T12" fmla="*/ 8 w 14"/>
                <a:gd name="T13" fmla="*/ 1 h 10"/>
                <a:gd name="T14" fmla="*/ 8 w 14"/>
                <a:gd name="T15" fmla="*/ 1 h 10"/>
                <a:gd name="T16" fmla="*/ 1 w 14"/>
                <a:gd name="T17" fmla="*/ 2 h 10"/>
                <a:gd name="T18" fmla="*/ 3 w 14"/>
                <a:gd name="T19" fmla="*/ 6 h 10"/>
                <a:gd name="T20" fmla="*/ 7 w 14"/>
                <a:gd name="T2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0">
                  <a:moveTo>
                    <a:pt x="7" y="6"/>
                  </a:moveTo>
                  <a:cubicBezTo>
                    <a:pt x="8" y="6"/>
                    <a:pt x="8" y="7"/>
                    <a:pt x="8" y="7"/>
                  </a:cubicBezTo>
                  <a:cubicBezTo>
                    <a:pt x="9" y="9"/>
                    <a:pt x="9" y="10"/>
                    <a:pt x="11" y="9"/>
                  </a:cubicBezTo>
                  <a:cubicBezTo>
                    <a:pt x="12" y="9"/>
                    <a:pt x="13" y="8"/>
                    <a:pt x="13" y="6"/>
                  </a:cubicBezTo>
                  <a:cubicBezTo>
                    <a:pt x="14" y="4"/>
                    <a:pt x="12" y="4"/>
                    <a:pt x="12" y="2"/>
                  </a:cubicBezTo>
                  <a:cubicBezTo>
                    <a:pt x="11" y="1"/>
                    <a:pt x="11" y="1"/>
                    <a:pt x="9" y="1"/>
                  </a:cubicBezTo>
                  <a:cubicBezTo>
                    <a:pt x="9" y="1"/>
                    <a:pt x="8" y="1"/>
                    <a:pt x="8" y="1"/>
                  </a:cubicBezTo>
                  <a:cubicBezTo>
                    <a:pt x="8" y="1"/>
                    <a:pt x="8" y="1"/>
                    <a:pt x="8" y="1"/>
                  </a:cubicBezTo>
                  <a:cubicBezTo>
                    <a:pt x="7" y="0"/>
                    <a:pt x="2" y="1"/>
                    <a:pt x="1" y="2"/>
                  </a:cubicBezTo>
                  <a:cubicBezTo>
                    <a:pt x="0" y="4"/>
                    <a:pt x="2" y="5"/>
                    <a:pt x="3" y="6"/>
                  </a:cubicBezTo>
                  <a:cubicBezTo>
                    <a:pt x="4" y="6"/>
                    <a:pt x="6" y="5"/>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6" name="Freeform 46"/>
            <p:cNvSpPr>
              <a:spLocks/>
            </p:cNvSpPr>
            <p:nvPr/>
          </p:nvSpPr>
          <p:spPr bwMode="auto">
            <a:xfrm>
              <a:off x="839788" y="1079501"/>
              <a:ext cx="746125" cy="774700"/>
            </a:xfrm>
            <a:custGeom>
              <a:avLst/>
              <a:gdLst>
                <a:gd name="T0" fmla="*/ 193 w 199"/>
                <a:gd name="T1" fmla="*/ 104 h 206"/>
                <a:gd name="T2" fmla="*/ 188 w 199"/>
                <a:gd name="T3" fmla="*/ 94 h 206"/>
                <a:gd name="T4" fmla="*/ 183 w 199"/>
                <a:gd name="T5" fmla="*/ 90 h 206"/>
                <a:gd name="T6" fmla="*/ 178 w 199"/>
                <a:gd name="T7" fmla="*/ 81 h 206"/>
                <a:gd name="T8" fmla="*/ 179 w 199"/>
                <a:gd name="T9" fmla="*/ 65 h 206"/>
                <a:gd name="T10" fmla="*/ 173 w 199"/>
                <a:gd name="T11" fmla="*/ 52 h 206"/>
                <a:gd name="T12" fmla="*/ 165 w 199"/>
                <a:gd name="T13" fmla="*/ 47 h 206"/>
                <a:gd name="T14" fmla="*/ 162 w 199"/>
                <a:gd name="T15" fmla="*/ 36 h 206"/>
                <a:gd name="T16" fmla="*/ 148 w 199"/>
                <a:gd name="T17" fmla="*/ 29 h 206"/>
                <a:gd name="T18" fmla="*/ 141 w 199"/>
                <a:gd name="T19" fmla="*/ 14 h 206"/>
                <a:gd name="T20" fmla="*/ 137 w 199"/>
                <a:gd name="T21" fmla="*/ 3 h 206"/>
                <a:gd name="T22" fmla="*/ 127 w 199"/>
                <a:gd name="T23" fmla="*/ 7 h 206"/>
                <a:gd name="T24" fmla="*/ 115 w 199"/>
                <a:gd name="T25" fmla="*/ 2 h 206"/>
                <a:gd name="T26" fmla="*/ 93 w 199"/>
                <a:gd name="T27" fmla="*/ 0 h 206"/>
                <a:gd name="T28" fmla="*/ 85 w 199"/>
                <a:gd name="T29" fmla="*/ 7 h 206"/>
                <a:gd name="T30" fmla="*/ 77 w 199"/>
                <a:gd name="T31" fmla="*/ 14 h 206"/>
                <a:gd name="T32" fmla="*/ 61 w 199"/>
                <a:gd name="T33" fmla="*/ 18 h 206"/>
                <a:gd name="T34" fmla="*/ 41 w 199"/>
                <a:gd name="T35" fmla="*/ 25 h 206"/>
                <a:gd name="T36" fmla="*/ 29 w 199"/>
                <a:gd name="T37" fmla="*/ 29 h 206"/>
                <a:gd name="T38" fmla="*/ 31 w 199"/>
                <a:gd name="T39" fmla="*/ 38 h 206"/>
                <a:gd name="T40" fmla="*/ 12 w 199"/>
                <a:gd name="T41" fmla="*/ 43 h 206"/>
                <a:gd name="T42" fmla="*/ 4 w 199"/>
                <a:gd name="T43" fmla="*/ 46 h 206"/>
                <a:gd name="T44" fmla="*/ 4 w 199"/>
                <a:gd name="T45" fmla="*/ 60 h 206"/>
                <a:gd name="T46" fmla="*/ 30 w 199"/>
                <a:gd name="T47" fmla="*/ 71 h 206"/>
                <a:gd name="T48" fmla="*/ 39 w 199"/>
                <a:gd name="T49" fmla="*/ 80 h 206"/>
                <a:gd name="T50" fmla="*/ 48 w 199"/>
                <a:gd name="T51" fmla="*/ 100 h 206"/>
                <a:gd name="T52" fmla="*/ 48 w 199"/>
                <a:gd name="T53" fmla="*/ 109 h 206"/>
                <a:gd name="T54" fmla="*/ 58 w 199"/>
                <a:gd name="T55" fmla="*/ 108 h 206"/>
                <a:gd name="T56" fmla="*/ 64 w 199"/>
                <a:gd name="T57" fmla="*/ 123 h 206"/>
                <a:gd name="T58" fmla="*/ 64 w 199"/>
                <a:gd name="T59" fmla="*/ 134 h 206"/>
                <a:gd name="T60" fmla="*/ 57 w 199"/>
                <a:gd name="T61" fmla="*/ 144 h 206"/>
                <a:gd name="T62" fmla="*/ 58 w 199"/>
                <a:gd name="T63" fmla="*/ 155 h 206"/>
                <a:gd name="T64" fmla="*/ 65 w 199"/>
                <a:gd name="T65" fmla="*/ 168 h 206"/>
                <a:gd name="T66" fmla="*/ 73 w 199"/>
                <a:gd name="T67" fmla="*/ 166 h 206"/>
                <a:gd name="T68" fmla="*/ 73 w 199"/>
                <a:gd name="T69" fmla="*/ 180 h 206"/>
                <a:gd name="T70" fmla="*/ 99 w 199"/>
                <a:gd name="T71" fmla="*/ 194 h 206"/>
                <a:gd name="T72" fmla="*/ 117 w 199"/>
                <a:gd name="T73" fmla="*/ 205 h 206"/>
                <a:gd name="T74" fmla="*/ 126 w 199"/>
                <a:gd name="T75" fmla="*/ 178 h 206"/>
                <a:gd name="T76" fmla="*/ 129 w 199"/>
                <a:gd name="T77" fmla="*/ 158 h 206"/>
                <a:gd name="T78" fmla="*/ 145 w 199"/>
                <a:gd name="T79" fmla="*/ 143 h 206"/>
                <a:gd name="T80" fmla="*/ 165 w 199"/>
                <a:gd name="T81" fmla="*/ 126 h 206"/>
                <a:gd name="T82" fmla="*/ 188 w 199"/>
                <a:gd name="T83" fmla="*/ 10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9" h="206">
                  <a:moveTo>
                    <a:pt x="188" y="108"/>
                  </a:moveTo>
                  <a:cubicBezTo>
                    <a:pt x="190" y="107"/>
                    <a:pt x="192" y="106"/>
                    <a:pt x="193" y="104"/>
                  </a:cubicBezTo>
                  <a:cubicBezTo>
                    <a:pt x="196" y="102"/>
                    <a:pt x="196" y="100"/>
                    <a:pt x="197" y="97"/>
                  </a:cubicBezTo>
                  <a:cubicBezTo>
                    <a:pt x="199" y="91"/>
                    <a:pt x="192" y="93"/>
                    <a:pt x="188" y="94"/>
                  </a:cubicBezTo>
                  <a:cubicBezTo>
                    <a:pt x="187" y="94"/>
                    <a:pt x="185" y="96"/>
                    <a:pt x="184" y="95"/>
                  </a:cubicBezTo>
                  <a:cubicBezTo>
                    <a:pt x="183" y="95"/>
                    <a:pt x="183" y="91"/>
                    <a:pt x="183" y="90"/>
                  </a:cubicBezTo>
                  <a:cubicBezTo>
                    <a:pt x="186" y="87"/>
                    <a:pt x="193" y="92"/>
                    <a:pt x="194" y="86"/>
                  </a:cubicBezTo>
                  <a:cubicBezTo>
                    <a:pt x="194" y="80"/>
                    <a:pt x="182" y="81"/>
                    <a:pt x="178" y="81"/>
                  </a:cubicBezTo>
                  <a:cubicBezTo>
                    <a:pt x="177" y="76"/>
                    <a:pt x="166" y="73"/>
                    <a:pt x="176" y="70"/>
                  </a:cubicBezTo>
                  <a:cubicBezTo>
                    <a:pt x="178" y="69"/>
                    <a:pt x="181" y="68"/>
                    <a:pt x="179" y="65"/>
                  </a:cubicBezTo>
                  <a:cubicBezTo>
                    <a:pt x="179" y="64"/>
                    <a:pt x="177" y="63"/>
                    <a:pt x="176" y="62"/>
                  </a:cubicBezTo>
                  <a:cubicBezTo>
                    <a:pt x="174" y="58"/>
                    <a:pt x="180" y="54"/>
                    <a:pt x="173" y="52"/>
                  </a:cubicBezTo>
                  <a:cubicBezTo>
                    <a:pt x="172" y="51"/>
                    <a:pt x="171" y="51"/>
                    <a:pt x="169" y="50"/>
                  </a:cubicBezTo>
                  <a:cubicBezTo>
                    <a:pt x="167" y="49"/>
                    <a:pt x="167" y="48"/>
                    <a:pt x="165" y="47"/>
                  </a:cubicBezTo>
                  <a:cubicBezTo>
                    <a:pt x="164" y="46"/>
                    <a:pt x="159" y="47"/>
                    <a:pt x="157" y="44"/>
                  </a:cubicBezTo>
                  <a:cubicBezTo>
                    <a:pt x="154" y="40"/>
                    <a:pt x="162" y="39"/>
                    <a:pt x="162" y="36"/>
                  </a:cubicBezTo>
                  <a:cubicBezTo>
                    <a:pt x="159" y="35"/>
                    <a:pt x="156" y="36"/>
                    <a:pt x="153" y="35"/>
                  </a:cubicBezTo>
                  <a:cubicBezTo>
                    <a:pt x="151" y="34"/>
                    <a:pt x="150" y="31"/>
                    <a:pt x="148" y="29"/>
                  </a:cubicBezTo>
                  <a:cubicBezTo>
                    <a:pt x="147" y="26"/>
                    <a:pt x="144" y="26"/>
                    <a:pt x="142" y="23"/>
                  </a:cubicBezTo>
                  <a:cubicBezTo>
                    <a:pt x="140" y="20"/>
                    <a:pt x="142" y="17"/>
                    <a:pt x="141" y="14"/>
                  </a:cubicBezTo>
                  <a:cubicBezTo>
                    <a:pt x="140" y="12"/>
                    <a:pt x="137" y="13"/>
                    <a:pt x="136" y="10"/>
                  </a:cubicBezTo>
                  <a:cubicBezTo>
                    <a:pt x="135" y="7"/>
                    <a:pt x="137" y="5"/>
                    <a:pt x="137" y="3"/>
                  </a:cubicBezTo>
                  <a:cubicBezTo>
                    <a:pt x="136" y="1"/>
                    <a:pt x="133" y="1"/>
                    <a:pt x="131" y="1"/>
                  </a:cubicBezTo>
                  <a:cubicBezTo>
                    <a:pt x="127" y="2"/>
                    <a:pt x="129" y="5"/>
                    <a:pt x="127" y="7"/>
                  </a:cubicBezTo>
                  <a:cubicBezTo>
                    <a:pt x="126" y="9"/>
                    <a:pt x="122" y="9"/>
                    <a:pt x="119" y="8"/>
                  </a:cubicBezTo>
                  <a:cubicBezTo>
                    <a:pt x="115" y="7"/>
                    <a:pt x="118" y="5"/>
                    <a:pt x="115" y="2"/>
                  </a:cubicBezTo>
                  <a:cubicBezTo>
                    <a:pt x="113" y="0"/>
                    <a:pt x="104" y="2"/>
                    <a:pt x="101" y="2"/>
                  </a:cubicBezTo>
                  <a:cubicBezTo>
                    <a:pt x="98" y="2"/>
                    <a:pt x="96" y="0"/>
                    <a:pt x="93" y="0"/>
                  </a:cubicBezTo>
                  <a:cubicBezTo>
                    <a:pt x="90" y="1"/>
                    <a:pt x="88" y="2"/>
                    <a:pt x="86" y="4"/>
                  </a:cubicBezTo>
                  <a:cubicBezTo>
                    <a:pt x="86" y="5"/>
                    <a:pt x="86" y="6"/>
                    <a:pt x="85" y="7"/>
                  </a:cubicBezTo>
                  <a:cubicBezTo>
                    <a:pt x="84" y="8"/>
                    <a:pt x="82" y="7"/>
                    <a:pt x="80" y="8"/>
                  </a:cubicBezTo>
                  <a:cubicBezTo>
                    <a:pt x="78" y="10"/>
                    <a:pt x="79" y="13"/>
                    <a:pt x="77" y="14"/>
                  </a:cubicBezTo>
                  <a:cubicBezTo>
                    <a:pt x="75" y="17"/>
                    <a:pt x="71" y="15"/>
                    <a:pt x="69" y="16"/>
                  </a:cubicBezTo>
                  <a:cubicBezTo>
                    <a:pt x="65" y="17"/>
                    <a:pt x="66" y="22"/>
                    <a:pt x="61" y="18"/>
                  </a:cubicBezTo>
                  <a:cubicBezTo>
                    <a:pt x="59" y="17"/>
                    <a:pt x="57" y="16"/>
                    <a:pt x="56" y="15"/>
                  </a:cubicBezTo>
                  <a:cubicBezTo>
                    <a:pt x="50" y="18"/>
                    <a:pt x="46" y="21"/>
                    <a:pt x="41" y="25"/>
                  </a:cubicBezTo>
                  <a:cubicBezTo>
                    <a:pt x="39" y="26"/>
                    <a:pt x="39" y="27"/>
                    <a:pt x="37" y="27"/>
                  </a:cubicBezTo>
                  <a:cubicBezTo>
                    <a:pt x="34" y="27"/>
                    <a:pt x="32" y="27"/>
                    <a:pt x="29" y="29"/>
                  </a:cubicBezTo>
                  <a:cubicBezTo>
                    <a:pt x="28" y="30"/>
                    <a:pt x="26" y="32"/>
                    <a:pt x="27" y="34"/>
                  </a:cubicBezTo>
                  <a:cubicBezTo>
                    <a:pt x="28" y="37"/>
                    <a:pt x="33" y="35"/>
                    <a:pt x="31" y="38"/>
                  </a:cubicBezTo>
                  <a:cubicBezTo>
                    <a:pt x="31" y="41"/>
                    <a:pt x="25" y="43"/>
                    <a:pt x="22" y="43"/>
                  </a:cubicBezTo>
                  <a:cubicBezTo>
                    <a:pt x="19" y="43"/>
                    <a:pt x="15" y="42"/>
                    <a:pt x="12" y="43"/>
                  </a:cubicBezTo>
                  <a:cubicBezTo>
                    <a:pt x="11" y="44"/>
                    <a:pt x="10" y="45"/>
                    <a:pt x="8" y="45"/>
                  </a:cubicBezTo>
                  <a:cubicBezTo>
                    <a:pt x="7" y="45"/>
                    <a:pt x="5" y="45"/>
                    <a:pt x="4" y="46"/>
                  </a:cubicBezTo>
                  <a:cubicBezTo>
                    <a:pt x="0" y="49"/>
                    <a:pt x="6" y="52"/>
                    <a:pt x="7" y="54"/>
                  </a:cubicBezTo>
                  <a:cubicBezTo>
                    <a:pt x="9" y="58"/>
                    <a:pt x="6" y="57"/>
                    <a:pt x="4" y="60"/>
                  </a:cubicBezTo>
                  <a:cubicBezTo>
                    <a:pt x="1" y="65"/>
                    <a:pt x="9" y="68"/>
                    <a:pt x="13" y="68"/>
                  </a:cubicBezTo>
                  <a:cubicBezTo>
                    <a:pt x="18" y="69"/>
                    <a:pt x="26" y="66"/>
                    <a:pt x="30" y="71"/>
                  </a:cubicBezTo>
                  <a:cubicBezTo>
                    <a:pt x="31" y="72"/>
                    <a:pt x="31" y="73"/>
                    <a:pt x="32" y="74"/>
                  </a:cubicBezTo>
                  <a:cubicBezTo>
                    <a:pt x="34" y="77"/>
                    <a:pt x="37" y="77"/>
                    <a:pt x="39" y="80"/>
                  </a:cubicBezTo>
                  <a:cubicBezTo>
                    <a:pt x="42" y="82"/>
                    <a:pt x="45" y="86"/>
                    <a:pt x="46" y="89"/>
                  </a:cubicBezTo>
                  <a:cubicBezTo>
                    <a:pt x="47" y="92"/>
                    <a:pt x="49" y="98"/>
                    <a:pt x="48" y="100"/>
                  </a:cubicBezTo>
                  <a:cubicBezTo>
                    <a:pt x="47" y="103"/>
                    <a:pt x="44" y="102"/>
                    <a:pt x="45" y="106"/>
                  </a:cubicBezTo>
                  <a:cubicBezTo>
                    <a:pt x="45" y="108"/>
                    <a:pt x="46" y="109"/>
                    <a:pt x="48" y="109"/>
                  </a:cubicBezTo>
                  <a:cubicBezTo>
                    <a:pt x="49" y="110"/>
                    <a:pt x="50" y="108"/>
                    <a:pt x="52" y="107"/>
                  </a:cubicBezTo>
                  <a:cubicBezTo>
                    <a:pt x="54" y="107"/>
                    <a:pt x="55" y="107"/>
                    <a:pt x="58" y="108"/>
                  </a:cubicBezTo>
                  <a:cubicBezTo>
                    <a:pt x="61" y="110"/>
                    <a:pt x="68" y="116"/>
                    <a:pt x="67" y="120"/>
                  </a:cubicBezTo>
                  <a:cubicBezTo>
                    <a:pt x="67" y="121"/>
                    <a:pt x="65" y="122"/>
                    <a:pt x="64" y="123"/>
                  </a:cubicBezTo>
                  <a:cubicBezTo>
                    <a:pt x="63" y="125"/>
                    <a:pt x="64" y="127"/>
                    <a:pt x="64" y="129"/>
                  </a:cubicBezTo>
                  <a:cubicBezTo>
                    <a:pt x="64" y="131"/>
                    <a:pt x="66" y="133"/>
                    <a:pt x="64" y="134"/>
                  </a:cubicBezTo>
                  <a:cubicBezTo>
                    <a:pt x="63" y="135"/>
                    <a:pt x="60" y="135"/>
                    <a:pt x="58" y="137"/>
                  </a:cubicBezTo>
                  <a:cubicBezTo>
                    <a:pt x="55" y="139"/>
                    <a:pt x="56" y="141"/>
                    <a:pt x="57" y="144"/>
                  </a:cubicBezTo>
                  <a:cubicBezTo>
                    <a:pt x="57" y="146"/>
                    <a:pt x="55" y="149"/>
                    <a:pt x="55" y="151"/>
                  </a:cubicBezTo>
                  <a:cubicBezTo>
                    <a:pt x="56" y="152"/>
                    <a:pt x="57" y="154"/>
                    <a:pt x="58" y="155"/>
                  </a:cubicBezTo>
                  <a:cubicBezTo>
                    <a:pt x="59" y="158"/>
                    <a:pt x="60" y="163"/>
                    <a:pt x="63" y="165"/>
                  </a:cubicBezTo>
                  <a:cubicBezTo>
                    <a:pt x="64" y="167"/>
                    <a:pt x="64" y="166"/>
                    <a:pt x="65" y="168"/>
                  </a:cubicBezTo>
                  <a:cubicBezTo>
                    <a:pt x="66" y="169"/>
                    <a:pt x="65" y="170"/>
                    <a:pt x="67" y="170"/>
                  </a:cubicBezTo>
                  <a:cubicBezTo>
                    <a:pt x="67" y="169"/>
                    <a:pt x="70" y="163"/>
                    <a:pt x="73" y="166"/>
                  </a:cubicBezTo>
                  <a:cubicBezTo>
                    <a:pt x="76" y="169"/>
                    <a:pt x="66" y="172"/>
                    <a:pt x="66" y="175"/>
                  </a:cubicBezTo>
                  <a:cubicBezTo>
                    <a:pt x="66" y="178"/>
                    <a:pt x="71" y="179"/>
                    <a:pt x="73" y="180"/>
                  </a:cubicBezTo>
                  <a:cubicBezTo>
                    <a:pt x="77" y="182"/>
                    <a:pt x="77" y="187"/>
                    <a:pt x="82" y="189"/>
                  </a:cubicBezTo>
                  <a:cubicBezTo>
                    <a:pt x="87" y="191"/>
                    <a:pt x="94" y="194"/>
                    <a:pt x="99" y="194"/>
                  </a:cubicBezTo>
                  <a:cubicBezTo>
                    <a:pt x="104" y="194"/>
                    <a:pt x="105" y="196"/>
                    <a:pt x="108" y="199"/>
                  </a:cubicBezTo>
                  <a:cubicBezTo>
                    <a:pt x="110" y="201"/>
                    <a:pt x="114" y="206"/>
                    <a:pt x="117" y="205"/>
                  </a:cubicBezTo>
                  <a:cubicBezTo>
                    <a:pt x="121" y="204"/>
                    <a:pt x="124" y="191"/>
                    <a:pt x="124" y="188"/>
                  </a:cubicBezTo>
                  <a:cubicBezTo>
                    <a:pt x="124" y="183"/>
                    <a:pt x="123" y="182"/>
                    <a:pt x="126" y="178"/>
                  </a:cubicBezTo>
                  <a:cubicBezTo>
                    <a:pt x="128" y="175"/>
                    <a:pt x="132" y="172"/>
                    <a:pt x="131" y="168"/>
                  </a:cubicBezTo>
                  <a:cubicBezTo>
                    <a:pt x="131" y="165"/>
                    <a:pt x="128" y="162"/>
                    <a:pt x="129" y="158"/>
                  </a:cubicBezTo>
                  <a:cubicBezTo>
                    <a:pt x="131" y="155"/>
                    <a:pt x="136" y="152"/>
                    <a:pt x="138" y="150"/>
                  </a:cubicBezTo>
                  <a:cubicBezTo>
                    <a:pt x="141" y="147"/>
                    <a:pt x="141" y="143"/>
                    <a:pt x="145" y="143"/>
                  </a:cubicBezTo>
                  <a:cubicBezTo>
                    <a:pt x="150" y="142"/>
                    <a:pt x="151" y="143"/>
                    <a:pt x="155" y="139"/>
                  </a:cubicBezTo>
                  <a:cubicBezTo>
                    <a:pt x="160" y="135"/>
                    <a:pt x="164" y="132"/>
                    <a:pt x="165" y="126"/>
                  </a:cubicBezTo>
                  <a:cubicBezTo>
                    <a:pt x="166" y="121"/>
                    <a:pt x="172" y="121"/>
                    <a:pt x="176" y="119"/>
                  </a:cubicBezTo>
                  <a:cubicBezTo>
                    <a:pt x="181" y="116"/>
                    <a:pt x="184" y="111"/>
                    <a:pt x="188"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7" name="Freeform 47"/>
            <p:cNvSpPr>
              <a:spLocks/>
            </p:cNvSpPr>
            <p:nvPr/>
          </p:nvSpPr>
          <p:spPr bwMode="auto">
            <a:xfrm>
              <a:off x="1473200" y="1597026"/>
              <a:ext cx="203200" cy="87313"/>
            </a:xfrm>
            <a:custGeom>
              <a:avLst/>
              <a:gdLst>
                <a:gd name="T0" fmla="*/ 48 w 54"/>
                <a:gd name="T1" fmla="*/ 15 h 23"/>
                <a:gd name="T2" fmla="*/ 53 w 54"/>
                <a:gd name="T3" fmla="*/ 10 h 23"/>
                <a:gd name="T4" fmla="*/ 47 w 54"/>
                <a:gd name="T5" fmla="*/ 3 h 23"/>
                <a:gd name="T6" fmla="*/ 39 w 54"/>
                <a:gd name="T7" fmla="*/ 2 h 23"/>
                <a:gd name="T8" fmla="*/ 31 w 54"/>
                <a:gd name="T9" fmla="*/ 7 h 23"/>
                <a:gd name="T10" fmla="*/ 27 w 54"/>
                <a:gd name="T11" fmla="*/ 6 h 23"/>
                <a:gd name="T12" fmla="*/ 24 w 54"/>
                <a:gd name="T13" fmla="*/ 4 h 23"/>
                <a:gd name="T14" fmla="*/ 21 w 54"/>
                <a:gd name="T15" fmla="*/ 8 h 23"/>
                <a:gd name="T16" fmla="*/ 10 w 54"/>
                <a:gd name="T17" fmla="*/ 1 h 23"/>
                <a:gd name="T18" fmla="*/ 3 w 54"/>
                <a:gd name="T19" fmla="*/ 5 h 23"/>
                <a:gd name="T20" fmla="*/ 4 w 54"/>
                <a:gd name="T21" fmla="*/ 10 h 23"/>
                <a:gd name="T22" fmla="*/ 7 w 54"/>
                <a:gd name="T23" fmla="*/ 12 h 23"/>
                <a:gd name="T24" fmla="*/ 9 w 54"/>
                <a:gd name="T25" fmla="*/ 15 h 23"/>
                <a:gd name="T26" fmla="*/ 10 w 54"/>
                <a:gd name="T27" fmla="*/ 17 h 23"/>
                <a:gd name="T28" fmla="*/ 12 w 54"/>
                <a:gd name="T29" fmla="*/ 17 h 23"/>
                <a:gd name="T30" fmla="*/ 13 w 54"/>
                <a:gd name="T31" fmla="*/ 19 h 23"/>
                <a:gd name="T32" fmla="*/ 20 w 54"/>
                <a:gd name="T33" fmla="*/ 21 h 23"/>
                <a:gd name="T34" fmla="*/ 29 w 54"/>
                <a:gd name="T35" fmla="*/ 22 h 23"/>
                <a:gd name="T36" fmla="*/ 39 w 54"/>
                <a:gd name="T37" fmla="*/ 20 h 23"/>
                <a:gd name="T38" fmla="*/ 48 w 54"/>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23">
                  <a:moveTo>
                    <a:pt x="48" y="15"/>
                  </a:moveTo>
                  <a:cubicBezTo>
                    <a:pt x="51" y="14"/>
                    <a:pt x="53" y="14"/>
                    <a:pt x="53" y="10"/>
                  </a:cubicBezTo>
                  <a:cubicBezTo>
                    <a:pt x="54" y="6"/>
                    <a:pt x="50" y="4"/>
                    <a:pt x="47" y="3"/>
                  </a:cubicBezTo>
                  <a:cubicBezTo>
                    <a:pt x="44" y="2"/>
                    <a:pt x="42" y="1"/>
                    <a:pt x="39" y="2"/>
                  </a:cubicBezTo>
                  <a:cubicBezTo>
                    <a:pt x="36" y="3"/>
                    <a:pt x="35" y="6"/>
                    <a:pt x="31" y="7"/>
                  </a:cubicBezTo>
                  <a:cubicBezTo>
                    <a:pt x="31" y="7"/>
                    <a:pt x="28" y="6"/>
                    <a:pt x="27" y="6"/>
                  </a:cubicBezTo>
                  <a:cubicBezTo>
                    <a:pt x="25" y="6"/>
                    <a:pt x="25" y="5"/>
                    <a:pt x="24" y="4"/>
                  </a:cubicBezTo>
                  <a:cubicBezTo>
                    <a:pt x="23" y="5"/>
                    <a:pt x="21" y="7"/>
                    <a:pt x="21" y="8"/>
                  </a:cubicBezTo>
                  <a:cubicBezTo>
                    <a:pt x="14" y="9"/>
                    <a:pt x="18" y="0"/>
                    <a:pt x="10" y="1"/>
                  </a:cubicBezTo>
                  <a:cubicBezTo>
                    <a:pt x="8" y="2"/>
                    <a:pt x="5" y="3"/>
                    <a:pt x="3" y="5"/>
                  </a:cubicBezTo>
                  <a:cubicBezTo>
                    <a:pt x="0" y="7"/>
                    <a:pt x="1" y="8"/>
                    <a:pt x="4" y="10"/>
                  </a:cubicBezTo>
                  <a:cubicBezTo>
                    <a:pt x="5" y="10"/>
                    <a:pt x="6" y="11"/>
                    <a:pt x="7" y="12"/>
                  </a:cubicBezTo>
                  <a:cubicBezTo>
                    <a:pt x="10" y="13"/>
                    <a:pt x="8" y="12"/>
                    <a:pt x="9" y="15"/>
                  </a:cubicBezTo>
                  <a:cubicBezTo>
                    <a:pt x="10" y="16"/>
                    <a:pt x="9" y="16"/>
                    <a:pt x="10" y="17"/>
                  </a:cubicBezTo>
                  <a:cubicBezTo>
                    <a:pt x="11" y="17"/>
                    <a:pt x="12" y="17"/>
                    <a:pt x="12" y="17"/>
                  </a:cubicBezTo>
                  <a:cubicBezTo>
                    <a:pt x="13" y="18"/>
                    <a:pt x="12" y="19"/>
                    <a:pt x="13" y="19"/>
                  </a:cubicBezTo>
                  <a:cubicBezTo>
                    <a:pt x="14" y="21"/>
                    <a:pt x="18" y="21"/>
                    <a:pt x="20" y="21"/>
                  </a:cubicBezTo>
                  <a:cubicBezTo>
                    <a:pt x="23" y="22"/>
                    <a:pt x="26" y="23"/>
                    <a:pt x="29" y="22"/>
                  </a:cubicBezTo>
                  <a:cubicBezTo>
                    <a:pt x="32" y="22"/>
                    <a:pt x="36" y="22"/>
                    <a:pt x="39" y="20"/>
                  </a:cubicBezTo>
                  <a:cubicBezTo>
                    <a:pt x="42" y="18"/>
                    <a:pt x="45" y="16"/>
                    <a:pt x="4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8" name="Freeform 48"/>
            <p:cNvSpPr>
              <a:spLocks/>
            </p:cNvSpPr>
            <p:nvPr/>
          </p:nvSpPr>
          <p:spPr bwMode="auto">
            <a:xfrm>
              <a:off x="433388" y="1138238"/>
              <a:ext cx="511175" cy="282575"/>
            </a:xfrm>
            <a:custGeom>
              <a:avLst/>
              <a:gdLst>
                <a:gd name="T0" fmla="*/ 7 w 136"/>
                <a:gd name="T1" fmla="*/ 26 h 75"/>
                <a:gd name="T2" fmla="*/ 21 w 136"/>
                <a:gd name="T3" fmla="*/ 23 h 75"/>
                <a:gd name="T4" fmla="*/ 35 w 136"/>
                <a:gd name="T5" fmla="*/ 25 h 75"/>
                <a:gd name="T6" fmla="*/ 50 w 136"/>
                <a:gd name="T7" fmla="*/ 26 h 75"/>
                <a:gd name="T8" fmla="*/ 44 w 136"/>
                <a:gd name="T9" fmla="*/ 32 h 75"/>
                <a:gd name="T10" fmla="*/ 39 w 136"/>
                <a:gd name="T11" fmla="*/ 35 h 75"/>
                <a:gd name="T12" fmla="*/ 24 w 136"/>
                <a:gd name="T13" fmla="*/ 36 h 75"/>
                <a:gd name="T14" fmla="*/ 29 w 136"/>
                <a:gd name="T15" fmla="*/ 47 h 75"/>
                <a:gd name="T16" fmla="*/ 31 w 136"/>
                <a:gd name="T17" fmla="*/ 56 h 75"/>
                <a:gd name="T18" fmla="*/ 17 w 136"/>
                <a:gd name="T19" fmla="*/ 60 h 75"/>
                <a:gd name="T20" fmla="*/ 22 w 136"/>
                <a:gd name="T21" fmla="*/ 71 h 75"/>
                <a:gd name="T22" fmla="*/ 38 w 136"/>
                <a:gd name="T23" fmla="*/ 69 h 75"/>
                <a:gd name="T24" fmla="*/ 51 w 136"/>
                <a:gd name="T25" fmla="*/ 71 h 75"/>
                <a:gd name="T26" fmla="*/ 61 w 136"/>
                <a:gd name="T27" fmla="*/ 65 h 75"/>
                <a:gd name="T28" fmla="*/ 55 w 136"/>
                <a:gd name="T29" fmla="*/ 60 h 75"/>
                <a:gd name="T30" fmla="*/ 73 w 136"/>
                <a:gd name="T31" fmla="*/ 44 h 75"/>
                <a:gd name="T32" fmla="*/ 79 w 136"/>
                <a:gd name="T33" fmla="*/ 37 h 75"/>
                <a:gd name="T34" fmla="*/ 83 w 136"/>
                <a:gd name="T35" fmla="*/ 33 h 75"/>
                <a:gd name="T36" fmla="*/ 112 w 136"/>
                <a:gd name="T37" fmla="*/ 25 h 75"/>
                <a:gd name="T38" fmla="*/ 114 w 136"/>
                <a:gd name="T39" fmla="*/ 18 h 75"/>
                <a:gd name="T40" fmla="*/ 136 w 136"/>
                <a:gd name="T41" fmla="*/ 9 h 75"/>
                <a:gd name="T42" fmla="*/ 123 w 136"/>
                <a:gd name="T43" fmla="*/ 4 h 75"/>
                <a:gd name="T44" fmla="*/ 115 w 136"/>
                <a:gd name="T45" fmla="*/ 4 h 75"/>
                <a:gd name="T46" fmla="*/ 101 w 136"/>
                <a:gd name="T47" fmla="*/ 4 h 75"/>
                <a:gd name="T48" fmla="*/ 91 w 136"/>
                <a:gd name="T49" fmla="*/ 4 h 75"/>
                <a:gd name="T50" fmla="*/ 79 w 136"/>
                <a:gd name="T51" fmla="*/ 5 h 75"/>
                <a:gd name="T52" fmla="*/ 69 w 136"/>
                <a:gd name="T53" fmla="*/ 8 h 75"/>
                <a:gd name="T54" fmla="*/ 53 w 136"/>
                <a:gd name="T55" fmla="*/ 6 h 75"/>
                <a:gd name="T56" fmla="*/ 48 w 136"/>
                <a:gd name="T57" fmla="*/ 15 h 75"/>
                <a:gd name="T58" fmla="*/ 16 w 136"/>
                <a:gd name="T59" fmla="*/ 14 h 75"/>
                <a:gd name="T60" fmla="*/ 3 w 136"/>
                <a:gd name="T61" fmla="*/ 14 h 75"/>
                <a:gd name="T62" fmla="*/ 4 w 136"/>
                <a:gd name="T63" fmla="*/ 2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75">
                  <a:moveTo>
                    <a:pt x="4" y="21"/>
                  </a:moveTo>
                  <a:cubicBezTo>
                    <a:pt x="5" y="23"/>
                    <a:pt x="4" y="26"/>
                    <a:pt x="7" y="26"/>
                  </a:cubicBezTo>
                  <a:cubicBezTo>
                    <a:pt x="9" y="26"/>
                    <a:pt x="12" y="23"/>
                    <a:pt x="15" y="23"/>
                  </a:cubicBezTo>
                  <a:cubicBezTo>
                    <a:pt x="17" y="22"/>
                    <a:pt x="19" y="21"/>
                    <a:pt x="21" y="23"/>
                  </a:cubicBezTo>
                  <a:cubicBezTo>
                    <a:pt x="23" y="25"/>
                    <a:pt x="22" y="28"/>
                    <a:pt x="27" y="27"/>
                  </a:cubicBezTo>
                  <a:cubicBezTo>
                    <a:pt x="30" y="27"/>
                    <a:pt x="32" y="25"/>
                    <a:pt x="35" y="25"/>
                  </a:cubicBezTo>
                  <a:cubicBezTo>
                    <a:pt x="37" y="25"/>
                    <a:pt x="39" y="25"/>
                    <a:pt x="41" y="25"/>
                  </a:cubicBezTo>
                  <a:cubicBezTo>
                    <a:pt x="44" y="25"/>
                    <a:pt x="47" y="27"/>
                    <a:pt x="50" y="26"/>
                  </a:cubicBezTo>
                  <a:cubicBezTo>
                    <a:pt x="51" y="26"/>
                    <a:pt x="51" y="25"/>
                    <a:pt x="53" y="25"/>
                  </a:cubicBezTo>
                  <a:cubicBezTo>
                    <a:pt x="56" y="30"/>
                    <a:pt x="46" y="28"/>
                    <a:pt x="44" y="32"/>
                  </a:cubicBezTo>
                  <a:cubicBezTo>
                    <a:pt x="44" y="34"/>
                    <a:pt x="45" y="35"/>
                    <a:pt x="45" y="37"/>
                  </a:cubicBezTo>
                  <a:cubicBezTo>
                    <a:pt x="44" y="41"/>
                    <a:pt x="40" y="37"/>
                    <a:pt x="39" y="35"/>
                  </a:cubicBezTo>
                  <a:cubicBezTo>
                    <a:pt x="36" y="32"/>
                    <a:pt x="35" y="33"/>
                    <a:pt x="31" y="34"/>
                  </a:cubicBezTo>
                  <a:cubicBezTo>
                    <a:pt x="29" y="34"/>
                    <a:pt x="25" y="33"/>
                    <a:pt x="24" y="36"/>
                  </a:cubicBezTo>
                  <a:cubicBezTo>
                    <a:pt x="23" y="41"/>
                    <a:pt x="37" y="44"/>
                    <a:pt x="39" y="48"/>
                  </a:cubicBezTo>
                  <a:cubicBezTo>
                    <a:pt x="36" y="50"/>
                    <a:pt x="32" y="47"/>
                    <a:pt x="29" y="47"/>
                  </a:cubicBezTo>
                  <a:cubicBezTo>
                    <a:pt x="27" y="47"/>
                    <a:pt x="22" y="48"/>
                    <a:pt x="21" y="50"/>
                  </a:cubicBezTo>
                  <a:cubicBezTo>
                    <a:pt x="19" y="54"/>
                    <a:pt x="29" y="54"/>
                    <a:pt x="31" y="56"/>
                  </a:cubicBezTo>
                  <a:cubicBezTo>
                    <a:pt x="32" y="58"/>
                    <a:pt x="32" y="60"/>
                    <a:pt x="32" y="62"/>
                  </a:cubicBezTo>
                  <a:cubicBezTo>
                    <a:pt x="26" y="64"/>
                    <a:pt x="21" y="55"/>
                    <a:pt x="17" y="60"/>
                  </a:cubicBezTo>
                  <a:cubicBezTo>
                    <a:pt x="15" y="62"/>
                    <a:pt x="12" y="65"/>
                    <a:pt x="12" y="68"/>
                  </a:cubicBezTo>
                  <a:cubicBezTo>
                    <a:pt x="11" y="73"/>
                    <a:pt x="19" y="72"/>
                    <a:pt x="22" y="71"/>
                  </a:cubicBezTo>
                  <a:cubicBezTo>
                    <a:pt x="25" y="71"/>
                    <a:pt x="28" y="71"/>
                    <a:pt x="31" y="70"/>
                  </a:cubicBezTo>
                  <a:cubicBezTo>
                    <a:pt x="34" y="70"/>
                    <a:pt x="36" y="68"/>
                    <a:pt x="38" y="69"/>
                  </a:cubicBezTo>
                  <a:cubicBezTo>
                    <a:pt x="41" y="70"/>
                    <a:pt x="44" y="75"/>
                    <a:pt x="48" y="73"/>
                  </a:cubicBezTo>
                  <a:cubicBezTo>
                    <a:pt x="49" y="73"/>
                    <a:pt x="50" y="71"/>
                    <a:pt x="51" y="71"/>
                  </a:cubicBezTo>
                  <a:cubicBezTo>
                    <a:pt x="52" y="70"/>
                    <a:pt x="54" y="71"/>
                    <a:pt x="55" y="70"/>
                  </a:cubicBezTo>
                  <a:cubicBezTo>
                    <a:pt x="57" y="70"/>
                    <a:pt x="61" y="69"/>
                    <a:pt x="61" y="65"/>
                  </a:cubicBezTo>
                  <a:cubicBezTo>
                    <a:pt x="57" y="64"/>
                    <a:pt x="53" y="65"/>
                    <a:pt x="49" y="65"/>
                  </a:cubicBezTo>
                  <a:cubicBezTo>
                    <a:pt x="47" y="61"/>
                    <a:pt x="53" y="61"/>
                    <a:pt x="55" y="60"/>
                  </a:cubicBezTo>
                  <a:cubicBezTo>
                    <a:pt x="60" y="59"/>
                    <a:pt x="60" y="56"/>
                    <a:pt x="63" y="53"/>
                  </a:cubicBezTo>
                  <a:cubicBezTo>
                    <a:pt x="66" y="51"/>
                    <a:pt x="79" y="50"/>
                    <a:pt x="73" y="44"/>
                  </a:cubicBezTo>
                  <a:cubicBezTo>
                    <a:pt x="72" y="42"/>
                    <a:pt x="67" y="43"/>
                    <a:pt x="67" y="41"/>
                  </a:cubicBezTo>
                  <a:cubicBezTo>
                    <a:pt x="67" y="38"/>
                    <a:pt x="76" y="37"/>
                    <a:pt x="79" y="37"/>
                  </a:cubicBezTo>
                  <a:cubicBezTo>
                    <a:pt x="80" y="37"/>
                    <a:pt x="81" y="38"/>
                    <a:pt x="82" y="37"/>
                  </a:cubicBezTo>
                  <a:cubicBezTo>
                    <a:pt x="84" y="36"/>
                    <a:pt x="82" y="34"/>
                    <a:pt x="83" y="33"/>
                  </a:cubicBezTo>
                  <a:cubicBezTo>
                    <a:pt x="85" y="31"/>
                    <a:pt x="90" y="33"/>
                    <a:pt x="93" y="33"/>
                  </a:cubicBezTo>
                  <a:cubicBezTo>
                    <a:pt x="99" y="32"/>
                    <a:pt x="105" y="26"/>
                    <a:pt x="112" y="25"/>
                  </a:cubicBezTo>
                  <a:cubicBezTo>
                    <a:pt x="114" y="24"/>
                    <a:pt x="119" y="24"/>
                    <a:pt x="120" y="21"/>
                  </a:cubicBezTo>
                  <a:cubicBezTo>
                    <a:pt x="121" y="18"/>
                    <a:pt x="115" y="20"/>
                    <a:pt x="114" y="18"/>
                  </a:cubicBezTo>
                  <a:cubicBezTo>
                    <a:pt x="110" y="15"/>
                    <a:pt x="123" y="13"/>
                    <a:pt x="125" y="13"/>
                  </a:cubicBezTo>
                  <a:cubicBezTo>
                    <a:pt x="128" y="13"/>
                    <a:pt x="136" y="14"/>
                    <a:pt x="136" y="9"/>
                  </a:cubicBezTo>
                  <a:cubicBezTo>
                    <a:pt x="136" y="6"/>
                    <a:pt x="131" y="6"/>
                    <a:pt x="128" y="6"/>
                  </a:cubicBezTo>
                  <a:cubicBezTo>
                    <a:pt x="126" y="5"/>
                    <a:pt x="125" y="5"/>
                    <a:pt x="123" y="4"/>
                  </a:cubicBezTo>
                  <a:cubicBezTo>
                    <a:pt x="124" y="4"/>
                    <a:pt x="124" y="4"/>
                    <a:pt x="124" y="4"/>
                  </a:cubicBezTo>
                  <a:cubicBezTo>
                    <a:pt x="121" y="4"/>
                    <a:pt x="118" y="4"/>
                    <a:pt x="115" y="4"/>
                  </a:cubicBezTo>
                  <a:cubicBezTo>
                    <a:pt x="112" y="4"/>
                    <a:pt x="109" y="5"/>
                    <a:pt x="106" y="4"/>
                  </a:cubicBezTo>
                  <a:cubicBezTo>
                    <a:pt x="104" y="4"/>
                    <a:pt x="102" y="4"/>
                    <a:pt x="101" y="4"/>
                  </a:cubicBezTo>
                  <a:cubicBezTo>
                    <a:pt x="100" y="3"/>
                    <a:pt x="100" y="2"/>
                    <a:pt x="99" y="1"/>
                  </a:cubicBezTo>
                  <a:cubicBezTo>
                    <a:pt x="96" y="0"/>
                    <a:pt x="92" y="0"/>
                    <a:pt x="91" y="4"/>
                  </a:cubicBezTo>
                  <a:cubicBezTo>
                    <a:pt x="89" y="4"/>
                    <a:pt x="86" y="2"/>
                    <a:pt x="84" y="3"/>
                  </a:cubicBezTo>
                  <a:cubicBezTo>
                    <a:pt x="82" y="3"/>
                    <a:pt x="81" y="5"/>
                    <a:pt x="79" y="5"/>
                  </a:cubicBezTo>
                  <a:cubicBezTo>
                    <a:pt x="76" y="6"/>
                    <a:pt x="73" y="0"/>
                    <a:pt x="69" y="2"/>
                  </a:cubicBezTo>
                  <a:cubicBezTo>
                    <a:pt x="67" y="3"/>
                    <a:pt x="68" y="6"/>
                    <a:pt x="69" y="8"/>
                  </a:cubicBezTo>
                  <a:cubicBezTo>
                    <a:pt x="66" y="8"/>
                    <a:pt x="65" y="7"/>
                    <a:pt x="63" y="6"/>
                  </a:cubicBezTo>
                  <a:cubicBezTo>
                    <a:pt x="60" y="5"/>
                    <a:pt x="56" y="6"/>
                    <a:pt x="53" y="6"/>
                  </a:cubicBezTo>
                  <a:cubicBezTo>
                    <a:pt x="51" y="6"/>
                    <a:pt x="48" y="6"/>
                    <a:pt x="47" y="7"/>
                  </a:cubicBezTo>
                  <a:cubicBezTo>
                    <a:pt x="44" y="10"/>
                    <a:pt x="49" y="12"/>
                    <a:pt x="48" y="15"/>
                  </a:cubicBezTo>
                  <a:cubicBezTo>
                    <a:pt x="47" y="21"/>
                    <a:pt x="38" y="12"/>
                    <a:pt x="36" y="12"/>
                  </a:cubicBezTo>
                  <a:cubicBezTo>
                    <a:pt x="29" y="9"/>
                    <a:pt x="22" y="14"/>
                    <a:pt x="16" y="14"/>
                  </a:cubicBezTo>
                  <a:cubicBezTo>
                    <a:pt x="14" y="13"/>
                    <a:pt x="12" y="14"/>
                    <a:pt x="10" y="14"/>
                  </a:cubicBezTo>
                  <a:cubicBezTo>
                    <a:pt x="8" y="14"/>
                    <a:pt x="5" y="14"/>
                    <a:pt x="3" y="14"/>
                  </a:cubicBezTo>
                  <a:cubicBezTo>
                    <a:pt x="2" y="15"/>
                    <a:pt x="0" y="16"/>
                    <a:pt x="0" y="17"/>
                  </a:cubicBezTo>
                  <a:cubicBezTo>
                    <a:pt x="0" y="20"/>
                    <a:pt x="3" y="19"/>
                    <a:pt x="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49" name="Freeform 49"/>
            <p:cNvSpPr>
              <a:spLocks/>
            </p:cNvSpPr>
            <p:nvPr/>
          </p:nvSpPr>
          <p:spPr bwMode="auto">
            <a:xfrm>
              <a:off x="317500" y="1214438"/>
              <a:ext cx="195263" cy="142875"/>
            </a:xfrm>
            <a:custGeom>
              <a:avLst/>
              <a:gdLst>
                <a:gd name="T0" fmla="*/ 8 w 52"/>
                <a:gd name="T1" fmla="*/ 20 h 38"/>
                <a:gd name="T2" fmla="*/ 18 w 52"/>
                <a:gd name="T3" fmla="*/ 20 h 38"/>
                <a:gd name="T4" fmla="*/ 17 w 52"/>
                <a:gd name="T5" fmla="*/ 23 h 38"/>
                <a:gd name="T6" fmla="*/ 15 w 52"/>
                <a:gd name="T7" fmla="*/ 28 h 38"/>
                <a:gd name="T8" fmla="*/ 19 w 52"/>
                <a:gd name="T9" fmla="*/ 29 h 38"/>
                <a:gd name="T10" fmla="*/ 22 w 52"/>
                <a:gd name="T11" fmla="*/ 33 h 38"/>
                <a:gd name="T12" fmla="*/ 41 w 52"/>
                <a:gd name="T13" fmla="*/ 28 h 38"/>
                <a:gd name="T14" fmla="*/ 45 w 52"/>
                <a:gd name="T15" fmla="*/ 26 h 38"/>
                <a:gd name="T16" fmla="*/ 48 w 52"/>
                <a:gd name="T17" fmla="*/ 25 h 38"/>
                <a:gd name="T18" fmla="*/ 50 w 52"/>
                <a:gd name="T19" fmla="*/ 20 h 38"/>
                <a:gd name="T20" fmla="*/ 47 w 52"/>
                <a:gd name="T21" fmla="*/ 18 h 38"/>
                <a:gd name="T22" fmla="*/ 47 w 52"/>
                <a:gd name="T23" fmla="*/ 15 h 38"/>
                <a:gd name="T24" fmla="*/ 39 w 52"/>
                <a:gd name="T25" fmla="*/ 14 h 38"/>
                <a:gd name="T26" fmla="*/ 28 w 52"/>
                <a:gd name="T27" fmla="*/ 8 h 38"/>
                <a:gd name="T28" fmla="*/ 25 w 52"/>
                <a:gd name="T29" fmla="*/ 3 h 38"/>
                <a:gd name="T30" fmla="*/ 21 w 52"/>
                <a:gd name="T31" fmla="*/ 1 h 38"/>
                <a:gd name="T32" fmla="*/ 21 w 52"/>
                <a:gd name="T33" fmla="*/ 0 h 38"/>
                <a:gd name="T34" fmla="*/ 18 w 52"/>
                <a:gd name="T35" fmla="*/ 4 h 38"/>
                <a:gd name="T36" fmla="*/ 11 w 52"/>
                <a:gd name="T37" fmla="*/ 9 h 38"/>
                <a:gd name="T38" fmla="*/ 8 w 52"/>
                <a:gd name="T39"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8">
                  <a:moveTo>
                    <a:pt x="8" y="20"/>
                  </a:moveTo>
                  <a:cubicBezTo>
                    <a:pt x="11" y="21"/>
                    <a:pt x="15" y="19"/>
                    <a:pt x="18" y="20"/>
                  </a:cubicBezTo>
                  <a:cubicBezTo>
                    <a:pt x="21" y="21"/>
                    <a:pt x="18" y="22"/>
                    <a:pt x="17" y="23"/>
                  </a:cubicBezTo>
                  <a:cubicBezTo>
                    <a:pt x="16" y="24"/>
                    <a:pt x="14" y="26"/>
                    <a:pt x="15" y="28"/>
                  </a:cubicBezTo>
                  <a:cubicBezTo>
                    <a:pt x="16" y="29"/>
                    <a:pt x="18" y="29"/>
                    <a:pt x="19" y="29"/>
                  </a:cubicBezTo>
                  <a:cubicBezTo>
                    <a:pt x="21" y="30"/>
                    <a:pt x="21" y="32"/>
                    <a:pt x="22" y="33"/>
                  </a:cubicBezTo>
                  <a:cubicBezTo>
                    <a:pt x="28" y="38"/>
                    <a:pt x="36" y="32"/>
                    <a:pt x="41" y="28"/>
                  </a:cubicBezTo>
                  <a:cubicBezTo>
                    <a:pt x="42" y="27"/>
                    <a:pt x="43" y="26"/>
                    <a:pt x="45" y="26"/>
                  </a:cubicBezTo>
                  <a:cubicBezTo>
                    <a:pt x="46" y="25"/>
                    <a:pt x="47" y="26"/>
                    <a:pt x="48" y="25"/>
                  </a:cubicBezTo>
                  <a:cubicBezTo>
                    <a:pt x="51" y="24"/>
                    <a:pt x="52" y="22"/>
                    <a:pt x="50" y="20"/>
                  </a:cubicBezTo>
                  <a:cubicBezTo>
                    <a:pt x="50" y="19"/>
                    <a:pt x="48" y="19"/>
                    <a:pt x="47" y="18"/>
                  </a:cubicBezTo>
                  <a:cubicBezTo>
                    <a:pt x="47" y="17"/>
                    <a:pt x="48" y="16"/>
                    <a:pt x="47" y="15"/>
                  </a:cubicBezTo>
                  <a:cubicBezTo>
                    <a:pt x="45" y="12"/>
                    <a:pt x="42" y="14"/>
                    <a:pt x="39" y="14"/>
                  </a:cubicBezTo>
                  <a:cubicBezTo>
                    <a:pt x="36" y="13"/>
                    <a:pt x="31" y="11"/>
                    <a:pt x="28" y="8"/>
                  </a:cubicBezTo>
                  <a:cubicBezTo>
                    <a:pt x="27" y="6"/>
                    <a:pt x="27" y="4"/>
                    <a:pt x="25" y="3"/>
                  </a:cubicBezTo>
                  <a:cubicBezTo>
                    <a:pt x="24" y="2"/>
                    <a:pt x="22" y="1"/>
                    <a:pt x="21" y="1"/>
                  </a:cubicBezTo>
                  <a:cubicBezTo>
                    <a:pt x="21" y="0"/>
                    <a:pt x="21" y="0"/>
                    <a:pt x="21" y="0"/>
                  </a:cubicBezTo>
                  <a:cubicBezTo>
                    <a:pt x="20" y="1"/>
                    <a:pt x="19" y="3"/>
                    <a:pt x="18" y="4"/>
                  </a:cubicBezTo>
                  <a:cubicBezTo>
                    <a:pt x="14" y="6"/>
                    <a:pt x="13" y="4"/>
                    <a:pt x="11" y="9"/>
                  </a:cubicBezTo>
                  <a:cubicBezTo>
                    <a:pt x="10" y="12"/>
                    <a:pt x="0" y="17"/>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0" name="Freeform 50"/>
            <p:cNvSpPr>
              <a:spLocks/>
            </p:cNvSpPr>
            <p:nvPr/>
          </p:nvSpPr>
          <p:spPr bwMode="auto">
            <a:xfrm>
              <a:off x="292100" y="1319213"/>
              <a:ext cx="63500" cy="46038"/>
            </a:xfrm>
            <a:custGeom>
              <a:avLst/>
              <a:gdLst>
                <a:gd name="T0" fmla="*/ 5 w 17"/>
                <a:gd name="T1" fmla="*/ 7 h 12"/>
                <a:gd name="T2" fmla="*/ 7 w 17"/>
                <a:gd name="T3" fmla="*/ 10 h 12"/>
                <a:gd name="T4" fmla="*/ 16 w 17"/>
                <a:gd name="T5" fmla="*/ 8 h 12"/>
                <a:gd name="T6" fmla="*/ 14 w 17"/>
                <a:gd name="T7" fmla="*/ 3 h 12"/>
                <a:gd name="T8" fmla="*/ 15 w 17"/>
                <a:gd name="T9" fmla="*/ 3 h 12"/>
                <a:gd name="T10" fmla="*/ 15 w 17"/>
                <a:gd name="T11" fmla="*/ 2 h 12"/>
                <a:gd name="T12" fmla="*/ 10 w 17"/>
                <a:gd name="T13" fmla="*/ 2 h 12"/>
                <a:gd name="T14" fmla="*/ 6 w 17"/>
                <a:gd name="T15" fmla="*/ 1 h 12"/>
                <a:gd name="T16" fmla="*/ 1 w 17"/>
                <a:gd name="T17" fmla="*/ 4 h 12"/>
                <a:gd name="T18" fmla="*/ 5 w 17"/>
                <a:gd name="T1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2">
                  <a:moveTo>
                    <a:pt x="5" y="7"/>
                  </a:moveTo>
                  <a:cubicBezTo>
                    <a:pt x="6" y="8"/>
                    <a:pt x="5" y="9"/>
                    <a:pt x="7" y="10"/>
                  </a:cubicBezTo>
                  <a:cubicBezTo>
                    <a:pt x="10" y="12"/>
                    <a:pt x="13" y="8"/>
                    <a:pt x="16" y="8"/>
                  </a:cubicBezTo>
                  <a:cubicBezTo>
                    <a:pt x="17" y="6"/>
                    <a:pt x="16" y="5"/>
                    <a:pt x="14" y="3"/>
                  </a:cubicBezTo>
                  <a:cubicBezTo>
                    <a:pt x="15" y="3"/>
                    <a:pt x="15" y="3"/>
                    <a:pt x="15" y="3"/>
                  </a:cubicBezTo>
                  <a:cubicBezTo>
                    <a:pt x="15" y="3"/>
                    <a:pt x="15" y="3"/>
                    <a:pt x="15" y="2"/>
                  </a:cubicBezTo>
                  <a:cubicBezTo>
                    <a:pt x="13" y="1"/>
                    <a:pt x="12" y="2"/>
                    <a:pt x="10" y="2"/>
                  </a:cubicBezTo>
                  <a:cubicBezTo>
                    <a:pt x="8" y="1"/>
                    <a:pt x="8" y="1"/>
                    <a:pt x="6" y="1"/>
                  </a:cubicBezTo>
                  <a:cubicBezTo>
                    <a:pt x="4" y="0"/>
                    <a:pt x="0" y="0"/>
                    <a:pt x="1" y="4"/>
                  </a:cubicBezTo>
                  <a:cubicBezTo>
                    <a:pt x="2" y="6"/>
                    <a:pt x="4" y="5"/>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1" name="Freeform 51"/>
            <p:cNvSpPr>
              <a:spLocks/>
            </p:cNvSpPr>
            <p:nvPr/>
          </p:nvSpPr>
          <p:spPr bwMode="auto">
            <a:xfrm>
              <a:off x="171450" y="1289051"/>
              <a:ext cx="107950" cy="63500"/>
            </a:xfrm>
            <a:custGeom>
              <a:avLst/>
              <a:gdLst>
                <a:gd name="T0" fmla="*/ 8 w 29"/>
                <a:gd name="T1" fmla="*/ 10 h 17"/>
                <a:gd name="T2" fmla="*/ 2 w 29"/>
                <a:gd name="T3" fmla="*/ 13 h 17"/>
                <a:gd name="T4" fmla="*/ 13 w 29"/>
                <a:gd name="T5" fmla="*/ 14 h 17"/>
                <a:gd name="T6" fmla="*/ 16 w 29"/>
                <a:gd name="T7" fmla="*/ 13 h 17"/>
                <a:gd name="T8" fmla="*/ 18 w 29"/>
                <a:gd name="T9" fmla="*/ 16 h 17"/>
                <a:gd name="T10" fmla="*/ 24 w 29"/>
                <a:gd name="T11" fmla="*/ 17 h 17"/>
                <a:gd name="T12" fmla="*/ 27 w 29"/>
                <a:gd name="T13" fmla="*/ 11 h 17"/>
                <a:gd name="T14" fmla="*/ 19 w 29"/>
                <a:gd name="T15" fmla="*/ 8 h 17"/>
                <a:gd name="T16" fmla="*/ 19 w 29"/>
                <a:gd name="T17" fmla="*/ 7 h 17"/>
                <a:gd name="T18" fmla="*/ 16 w 29"/>
                <a:gd name="T19" fmla="*/ 6 h 17"/>
                <a:gd name="T20" fmla="*/ 12 w 29"/>
                <a:gd name="T21" fmla="*/ 4 h 17"/>
                <a:gd name="T22" fmla="*/ 5 w 29"/>
                <a:gd name="T23" fmla="*/ 1 h 17"/>
                <a:gd name="T24" fmla="*/ 1 w 29"/>
                <a:gd name="T25" fmla="*/ 6 h 17"/>
                <a:gd name="T26" fmla="*/ 8 w 29"/>
                <a:gd name="T27"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17">
                  <a:moveTo>
                    <a:pt x="8" y="10"/>
                  </a:moveTo>
                  <a:cubicBezTo>
                    <a:pt x="6" y="10"/>
                    <a:pt x="2" y="11"/>
                    <a:pt x="2" y="13"/>
                  </a:cubicBezTo>
                  <a:cubicBezTo>
                    <a:pt x="3" y="15"/>
                    <a:pt x="11" y="14"/>
                    <a:pt x="13" y="14"/>
                  </a:cubicBezTo>
                  <a:cubicBezTo>
                    <a:pt x="14" y="14"/>
                    <a:pt x="15" y="13"/>
                    <a:pt x="16" y="13"/>
                  </a:cubicBezTo>
                  <a:cubicBezTo>
                    <a:pt x="17" y="14"/>
                    <a:pt x="17" y="15"/>
                    <a:pt x="18" y="16"/>
                  </a:cubicBezTo>
                  <a:cubicBezTo>
                    <a:pt x="19" y="16"/>
                    <a:pt x="23" y="17"/>
                    <a:pt x="24" y="17"/>
                  </a:cubicBezTo>
                  <a:cubicBezTo>
                    <a:pt x="28" y="17"/>
                    <a:pt x="29" y="13"/>
                    <a:pt x="27" y="11"/>
                  </a:cubicBezTo>
                  <a:cubicBezTo>
                    <a:pt x="26" y="10"/>
                    <a:pt x="21" y="8"/>
                    <a:pt x="19" y="8"/>
                  </a:cubicBezTo>
                  <a:cubicBezTo>
                    <a:pt x="19" y="7"/>
                    <a:pt x="19" y="7"/>
                    <a:pt x="19" y="7"/>
                  </a:cubicBezTo>
                  <a:cubicBezTo>
                    <a:pt x="19" y="7"/>
                    <a:pt x="17" y="6"/>
                    <a:pt x="16" y="6"/>
                  </a:cubicBezTo>
                  <a:cubicBezTo>
                    <a:pt x="14" y="6"/>
                    <a:pt x="14" y="6"/>
                    <a:pt x="12" y="4"/>
                  </a:cubicBezTo>
                  <a:cubicBezTo>
                    <a:pt x="10" y="3"/>
                    <a:pt x="9" y="0"/>
                    <a:pt x="5" y="1"/>
                  </a:cubicBezTo>
                  <a:cubicBezTo>
                    <a:pt x="3" y="1"/>
                    <a:pt x="0" y="3"/>
                    <a:pt x="1" y="6"/>
                  </a:cubicBezTo>
                  <a:cubicBezTo>
                    <a:pt x="3" y="8"/>
                    <a:pt x="8" y="6"/>
                    <a:pt x="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2" name="Oval 52"/>
            <p:cNvSpPr>
              <a:spLocks noChangeArrowheads="1"/>
            </p:cNvSpPr>
            <p:nvPr/>
          </p:nvSpPr>
          <p:spPr bwMode="auto">
            <a:xfrm>
              <a:off x="377825" y="1398588"/>
              <a:ext cx="1588" cy="15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3" name="Freeform 53"/>
            <p:cNvSpPr>
              <a:spLocks/>
            </p:cNvSpPr>
            <p:nvPr/>
          </p:nvSpPr>
          <p:spPr bwMode="auto">
            <a:xfrm>
              <a:off x="328613" y="1382713"/>
              <a:ext cx="52388" cy="34925"/>
            </a:xfrm>
            <a:custGeom>
              <a:avLst/>
              <a:gdLst>
                <a:gd name="T0" fmla="*/ 10 w 14"/>
                <a:gd name="T1" fmla="*/ 2 h 9"/>
                <a:gd name="T2" fmla="*/ 4 w 14"/>
                <a:gd name="T3" fmla="*/ 1 h 9"/>
                <a:gd name="T4" fmla="*/ 0 w 14"/>
                <a:gd name="T5" fmla="*/ 3 h 9"/>
                <a:gd name="T6" fmla="*/ 5 w 14"/>
                <a:gd name="T7" fmla="*/ 7 h 9"/>
                <a:gd name="T8" fmla="*/ 11 w 14"/>
                <a:gd name="T9" fmla="*/ 8 h 9"/>
                <a:gd name="T10" fmla="*/ 13 w 14"/>
                <a:gd name="T11" fmla="*/ 4 h 9"/>
                <a:gd name="T12" fmla="*/ 12 w 14"/>
                <a:gd name="T13" fmla="*/ 5 h 9"/>
                <a:gd name="T14" fmla="*/ 13 w 14"/>
                <a:gd name="T15" fmla="*/ 4 h 9"/>
                <a:gd name="T16" fmla="*/ 13 w 14"/>
                <a:gd name="T17" fmla="*/ 4 h 9"/>
                <a:gd name="T18" fmla="*/ 10 w 14"/>
                <a:gd name="T1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9">
                  <a:moveTo>
                    <a:pt x="10" y="2"/>
                  </a:moveTo>
                  <a:cubicBezTo>
                    <a:pt x="8" y="2"/>
                    <a:pt x="5" y="4"/>
                    <a:pt x="4" y="1"/>
                  </a:cubicBezTo>
                  <a:cubicBezTo>
                    <a:pt x="2" y="0"/>
                    <a:pt x="0" y="1"/>
                    <a:pt x="0" y="3"/>
                  </a:cubicBezTo>
                  <a:cubicBezTo>
                    <a:pt x="0" y="6"/>
                    <a:pt x="3" y="6"/>
                    <a:pt x="5" y="7"/>
                  </a:cubicBezTo>
                  <a:cubicBezTo>
                    <a:pt x="7" y="8"/>
                    <a:pt x="9" y="9"/>
                    <a:pt x="11" y="8"/>
                  </a:cubicBezTo>
                  <a:cubicBezTo>
                    <a:pt x="12" y="7"/>
                    <a:pt x="12" y="5"/>
                    <a:pt x="13" y="4"/>
                  </a:cubicBezTo>
                  <a:cubicBezTo>
                    <a:pt x="12" y="5"/>
                    <a:pt x="12" y="5"/>
                    <a:pt x="12" y="5"/>
                  </a:cubicBezTo>
                  <a:cubicBezTo>
                    <a:pt x="13" y="5"/>
                    <a:pt x="13" y="5"/>
                    <a:pt x="13" y="4"/>
                  </a:cubicBezTo>
                  <a:cubicBezTo>
                    <a:pt x="13" y="4"/>
                    <a:pt x="13" y="4"/>
                    <a:pt x="13" y="4"/>
                  </a:cubicBezTo>
                  <a:cubicBezTo>
                    <a:pt x="14" y="3"/>
                    <a:pt x="11" y="2"/>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4" name="Freeform 54"/>
            <p:cNvSpPr>
              <a:spLocks/>
            </p:cNvSpPr>
            <p:nvPr/>
          </p:nvSpPr>
          <p:spPr bwMode="auto">
            <a:xfrm>
              <a:off x="223838" y="1390651"/>
              <a:ext cx="82550" cy="71438"/>
            </a:xfrm>
            <a:custGeom>
              <a:avLst/>
              <a:gdLst>
                <a:gd name="T0" fmla="*/ 11 w 22"/>
                <a:gd name="T1" fmla="*/ 6 h 19"/>
                <a:gd name="T2" fmla="*/ 6 w 22"/>
                <a:gd name="T3" fmla="*/ 4 h 19"/>
                <a:gd name="T4" fmla="*/ 1 w 22"/>
                <a:gd name="T5" fmla="*/ 10 h 19"/>
                <a:gd name="T6" fmla="*/ 6 w 22"/>
                <a:gd name="T7" fmla="*/ 11 h 19"/>
                <a:gd name="T8" fmla="*/ 8 w 22"/>
                <a:gd name="T9" fmla="*/ 13 h 19"/>
                <a:gd name="T10" fmla="*/ 10 w 22"/>
                <a:gd name="T11" fmla="*/ 17 h 19"/>
                <a:gd name="T12" fmla="*/ 13 w 22"/>
                <a:gd name="T13" fmla="*/ 18 h 19"/>
                <a:gd name="T14" fmla="*/ 21 w 22"/>
                <a:gd name="T15" fmla="*/ 13 h 19"/>
                <a:gd name="T16" fmla="*/ 22 w 22"/>
                <a:gd name="T17" fmla="*/ 6 h 19"/>
                <a:gd name="T18" fmla="*/ 16 w 22"/>
                <a:gd name="T19" fmla="*/ 1 h 19"/>
                <a:gd name="T20" fmla="*/ 11 w 22"/>
                <a:gd name="T21"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9">
                  <a:moveTo>
                    <a:pt x="11" y="6"/>
                  </a:moveTo>
                  <a:cubicBezTo>
                    <a:pt x="9" y="7"/>
                    <a:pt x="8" y="4"/>
                    <a:pt x="6" y="4"/>
                  </a:cubicBezTo>
                  <a:cubicBezTo>
                    <a:pt x="4" y="4"/>
                    <a:pt x="0" y="8"/>
                    <a:pt x="1" y="10"/>
                  </a:cubicBezTo>
                  <a:cubicBezTo>
                    <a:pt x="2" y="12"/>
                    <a:pt x="4" y="10"/>
                    <a:pt x="6" y="11"/>
                  </a:cubicBezTo>
                  <a:cubicBezTo>
                    <a:pt x="8" y="12"/>
                    <a:pt x="7" y="12"/>
                    <a:pt x="8" y="13"/>
                  </a:cubicBezTo>
                  <a:cubicBezTo>
                    <a:pt x="9" y="14"/>
                    <a:pt x="8" y="15"/>
                    <a:pt x="10" y="17"/>
                  </a:cubicBezTo>
                  <a:cubicBezTo>
                    <a:pt x="11" y="17"/>
                    <a:pt x="12" y="18"/>
                    <a:pt x="13" y="18"/>
                  </a:cubicBezTo>
                  <a:cubicBezTo>
                    <a:pt x="18" y="19"/>
                    <a:pt x="21" y="18"/>
                    <a:pt x="21" y="13"/>
                  </a:cubicBezTo>
                  <a:cubicBezTo>
                    <a:pt x="22" y="11"/>
                    <a:pt x="22" y="8"/>
                    <a:pt x="22" y="6"/>
                  </a:cubicBezTo>
                  <a:cubicBezTo>
                    <a:pt x="18" y="6"/>
                    <a:pt x="22" y="0"/>
                    <a:pt x="16" y="1"/>
                  </a:cubicBezTo>
                  <a:cubicBezTo>
                    <a:pt x="13" y="2"/>
                    <a:pt x="14" y="5"/>
                    <a:pt x="1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5" name="Freeform 55"/>
            <p:cNvSpPr>
              <a:spLocks/>
            </p:cNvSpPr>
            <p:nvPr/>
          </p:nvSpPr>
          <p:spPr bwMode="auto">
            <a:xfrm>
              <a:off x="388938" y="1395413"/>
              <a:ext cx="244475" cy="82550"/>
            </a:xfrm>
            <a:custGeom>
              <a:avLst/>
              <a:gdLst>
                <a:gd name="T0" fmla="*/ 23 w 65"/>
                <a:gd name="T1" fmla="*/ 19 h 22"/>
                <a:gd name="T2" fmla="*/ 33 w 65"/>
                <a:gd name="T3" fmla="*/ 20 h 22"/>
                <a:gd name="T4" fmla="*/ 43 w 65"/>
                <a:gd name="T5" fmla="*/ 21 h 22"/>
                <a:gd name="T6" fmla="*/ 51 w 65"/>
                <a:gd name="T7" fmla="*/ 20 h 22"/>
                <a:gd name="T8" fmla="*/ 55 w 65"/>
                <a:gd name="T9" fmla="*/ 20 h 22"/>
                <a:gd name="T10" fmla="*/ 64 w 65"/>
                <a:gd name="T11" fmla="*/ 14 h 22"/>
                <a:gd name="T12" fmla="*/ 48 w 65"/>
                <a:gd name="T13" fmla="*/ 10 h 22"/>
                <a:gd name="T14" fmla="*/ 38 w 65"/>
                <a:gd name="T15" fmla="*/ 12 h 22"/>
                <a:gd name="T16" fmla="*/ 31 w 65"/>
                <a:gd name="T17" fmla="*/ 11 h 22"/>
                <a:gd name="T18" fmla="*/ 25 w 65"/>
                <a:gd name="T19" fmla="*/ 11 h 22"/>
                <a:gd name="T20" fmla="*/ 19 w 65"/>
                <a:gd name="T21" fmla="*/ 11 h 22"/>
                <a:gd name="T22" fmla="*/ 17 w 65"/>
                <a:gd name="T23" fmla="*/ 8 h 22"/>
                <a:gd name="T24" fmla="*/ 14 w 65"/>
                <a:gd name="T25" fmla="*/ 7 h 22"/>
                <a:gd name="T26" fmla="*/ 11 w 65"/>
                <a:gd name="T27" fmla="*/ 6 h 22"/>
                <a:gd name="T28" fmla="*/ 14 w 65"/>
                <a:gd name="T29" fmla="*/ 3 h 22"/>
                <a:gd name="T30" fmla="*/ 2 w 65"/>
                <a:gd name="T31" fmla="*/ 3 h 22"/>
                <a:gd name="T32" fmla="*/ 6 w 65"/>
                <a:gd name="T33" fmla="*/ 8 h 22"/>
                <a:gd name="T34" fmla="*/ 6 w 65"/>
                <a:gd name="T35" fmla="*/ 15 h 22"/>
                <a:gd name="T36" fmla="*/ 10 w 65"/>
                <a:gd name="T37" fmla="*/ 17 h 22"/>
                <a:gd name="T38" fmla="*/ 12 w 65"/>
                <a:gd name="T39" fmla="*/ 20 h 22"/>
                <a:gd name="T40" fmla="*/ 23 w 65"/>
                <a:gd name="T41"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22">
                  <a:moveTo>
                    <a:pt x="23" y="19"/>
                  </a:moveTo>
                  <a:cubicBezTo>
                    <a:pt x="27" y="19"/>
                    <a:pt x="29" y="20"/>
                    <a:pt x="33" y="20"/>
                  </a:cubicBezTo>
                  <a:cubicBezTo>
                    <a:pt x="36" y="21"/>
                    <a:pt x="40" y="20"/>
                    <a:pt x="43" y="21"/>
                  </a:cubicBezTo>
                  <a:cubicBezTo>
                    <a:pt x="46" y="21"/>
                    <a:pt x="47" y="21"/>
                    <a:pt x="51" y="20"/>
                  </a:cubicBezTo>
                  <a:cubicBezTo>
                    <a:pt x="52" y="20"/>
                    <a:pt x="54" y="20"/>
                    <a:pt x="55" y="20"/>
                  </a:cubicBezTo>
                  <a:cubicBezTo>
                    <a:pt x="61" y="19"/>
                    <a:pt x="65" y="20"/>
                    <a:pt x="64" y="14"/>
                  </a:cubicBezTo>
                  <a:cubicBezTo>
                    <a:pt x="58" y="12"/>
                    <a:pt x="54" y="10"/>
                    <a:pt x="48" y="10"/>
                  </a:cubicBezTo>
                  <a:cubicBezTo>
                    <a:pt x="44" y="10"/>
                    <a:pt x="41" y="11"/>
                    <a:pt x="38" y="12"/>
                  </a:cubicBezTo>
                  <a:cubicBezTo>
                    <a:pt x="35" y="12"/>
                    <a:pt x="33" y="12"/>
                    <a:pt x="31" y="11"/>
                  </a:cubicBezTo>
                  <a:cubicBezTo>
                    <a:pt x="28" y="10"/>
                    <a:pt x="27" y="10"/>
                    <a:pt x="25" y="11"/>
                  </a:cubicBezTo>
                  <a:cubicBezTo>
                    <a:pt x="23" y="12"/>
                    <a:pt x="21" y="12"/>
                    <a:pt x="19" y="11"/>
                  </a:cubicBezTo>
                  <a:cubicBezTo>
                    <a:pt x="18" y="10"/>
                    <a:pt x="19" y="9"/>
                    <a:pt x="17" y="8"/>
                  </a:cubicBezTo>
                  <a:cubicBezTo>
                    <a:pt x="16" y="8"/>
                    <a:pt x="15" y="7"/>
                    <a:pt x="14" y="7"/>
                  </a:cubicBezTo>
                  <a:cubicBezTo>
                    <a:pt x="13" y="8"/>
                    <a:pt x="11" y="8"/>
                    <a:pt x="11" y="6"/>
                  </a:cubicBezTo>
                  <a:cubicBezTo>
                    <a:pt x="12" y="6"/>
                    <a:pt x="14" y="4"/>
                    <a:pt x="14" y="3"/>
                  </a:cubicBezTo>
                  <a:cubicBezTo>
                    <a:pt x="11" y="1"/>
                    <a:pt x="4" y="0"/>
                    <a:pt x="2" y="3"/>
                  </a:cubicBezTo>
                  <a:cubicBezTo>
                    <a:pt x="0" y="7"/>
                    <a:pt x="5" y="7"/>
                    <a:pt x="6" y="8"/>
                  </a:cubicBezTo>
                  <a:cubicBezTo>
                    <a:pt x="7" y="10"/>
                    <a:pt x="5" y="13"/>
                    <a:pt x="6" y="15"/>
                  </a:cubicBezTo>
                  <a:cubicBezTo>
                    <a:pt x="7" y="16"/>
                    <a:pt x="9" y="16"/>
                    <a:pt x="10" y="17"/>
                  </a:cubicBezTo>
                  <a:cubicBezTo>
                    <a:pt x="11" y="19"/>
                    <a:pt x="10" y="19"/>
                    <a:pt x="12" y="20"/>
                  </a:cubicBezTo>
                  <a:cubicBezTo>
                    <a:pt x="15" y="22"/>
                    <a:pt x="20" y="19"/>
                    <a:pt x="2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6" name="Freeform 56"/>
            <p:cNvSpPr>
              <a:spLocks/>
            </p:cNvSpPr>
            <p:nvPr/>
          </p:nvSpPr>
          <p:spPr bwMode="auto">
            <a:xfrm>
              <a:off x="438150" y="1420813"/>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1"/>
                    <a:pt x="0" y="1"/>
                    <a:pt x="0" y="1"/>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7" name="Freeform 57"/>
            <p:cNvSpPr>
              <a:spLocks/>
            </p:cNvSpPr>
            <p:nvPr/>
          </p:nvSpPr>
          <p:spPr bwMode="auto">
            <a:xfrm>
              <a:off x="441325" y="14208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8" name="Freeform 58"/>
            <p:cNvSpPr>
              <a:spLocks/>
            </p:cNvSpPr>
            <p:nvPr/>
          </p:nvSpPr>
          <p:spPr bwMode="auto">
            <a:xfrm>
              <a:off x="215900" y="1489076"/>
              <a:ext cx="120650" cy="96838"/>
            </a:xfrm>
            <a:custGeom>
              <a:avLst/>
              <a:gdLst>
                <a:gd name="T0" fmla="*/ 18 w 32"/>
                <a:gd name="T1" fmla="*/ 24 h 26"/>
                <a:gd name="T2" fmla="*/ 24 w 32"/>
                <a:gd name="T3" fmla="*/ 25 h 26"/>
                <a:gd name="T4" fmla="*/ 27 w 32"/>
                <a:gd name="T5" fmla="*/ 17 h 26"/>
                <a:gd name="T6" fmla="*/ 25 w 32"/>
                <a:gd name="T7" fmla="*/ 10 h 26"/>
                <a:gd name="T8" fmla="*/ 22 w 32"/>
                <a:gd name="T9" fmla="*/ 8 h 26"/>
                <a:gd name="T10" fmla="*/ 25 w 32"/>
                <a:gd name="T11" fmla="*/ 7 h 26"/>
                <a:gd name="T12" fmla="*/ 18 w 32"/>
                <a:gd name="T13" fmla="*/ 2 h 26"/>
                <a:gd name="T14" fmla="*/ 18 w 32"/>
                <a:gd name="T15" fmla="*/ 2 h 26"/>
                <a:gd name="T16" fmla="*/ 18 w 32"/>
                <a:gd name="T17" fmla="*/ 2 h 26"/>
                <a:gd name="T18" fmla="*/ 18 w 32"/>
                <a:gd name="T19" fmla="*/ 2 h 26"/>
                <a:gd name="T20" fmla="*/ 18 w 32"/>
                <a:gd name="T21" fmla="*/ 2 h 26"/>
                <a:gd name="T22" fmla="*/ 10 w 32"/>
                <a:gd name="T23" fmla="*/ 5 h 26"/>
                <a:gd name="T24" fmla="*/ 9 w 32"/>
                <a:gd name="T25" fmla="*/ 11 h 26"/>
                <a:gd name="T26" fmla="*/ 3 w 32"/>
                <a:gd name="T27" fmla="*/ 9 h 26"/>
                <a:gd name="T28" fmla="*/ 16 w 32"/>
                <a:gd name="T29" fmla="*/ 18 h 26"/>
                <a:gd name="T30" fmla="*/ 18 w 32"/>
                <a:gd name="T3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26">
                  <a:moveTo>
                    <a:pt x="18" y="24"/>
                  </a:moveTo>
                  <a:cubicBezTo>
                    <a:pt x="20" y="26"/>
                    <a:pt x="22" y="26"/>
                    <a:pt x="24" y="25"/>
                  </a:cubicBezTo>
                  <a:cubicBezTo>
                    <a:pt x="27" y="24"/>
                    <a:pt x="32" y="17"/>
                    <a:pt x="27" y="17"/>
                  </a:cubicBezTo>
                  <a:cubicBezTo>
                    <a:pt x="27" y="13"/>
                    <a:pt x="30" y="12"/>
                    <a:pt x="25" y="10"/>
                  </a:cubicBezTo>
                  <a:cubicBezTo>
                    <a:pt x="23" y="10"/>
                    <a:pt x="21" y="10"/>
                    <a:pt x="22" y="8"/>
                  </a:cubicBezTo>
                  <a:cubicBezTo>
                    <a:pt x="22" y="6"/>
                    <a:pt x="24" y="7"/>
                    <a:pt x="25" y="7"/>
                  </a:cubicBezTo>
                  <a:cubicBezTo>
                    <a:pt x="30" y="3"/>
                    <a:pt x="22" y="0"/>
                    <a:pt x="18" y="2"/>
                  </a:cubicBezTo>
                  <a:cubicBezTo>
                    <a:pt x="18" y="2"/>
                    <a:pt x="18" y="2"/>
                    <a:pt x="18" y="2"/>
                  </a:cubicBezTo>
                  <a:cubicBezTo>
                    <a:pt x="18" y="2"/>
                    <a:pt x="18" y="2"/>
                    <a:pt x="18" y="2"/>
                  </a:cubicBezTo>
                  <a:cubicBezTo>
                    <a:pt x="18" y="2"/>
                    <a:pt x="18" y="2"/>
                    <a:pt x="18" y="2"/>
                  </a:cubicBezTo>
                  <a:cubicBezTo>
                    <a:pt x="18" y="2"/>
                    <a:pt x="18" y="2"/>
                    <a:pt x="18" y="2"/>
                  </a:cubicBezTo>
                  <a:cubicBezTo>
                    <a:pt x="15" y="3"/>
                    <a:pt x="10" y="0"/>
                    <a:pt x="10" y="5"/>
                  </a:cubicBezTo>
                  <a:cubicBezTo>
                    <a:pt x="10" y="8"/>
                    <a:pt x="13" y="8"/>
                    <a:pt x="9" y="11"/>
                  </a:cubicBezTo>
                  <a:cubicBezTo>
                    <a:pt x="7" y="9"/>
                    <a:pt x="5" y="4"/>
                    <a:pt x="3" y="9"/>
                  </a:cubicBezTo>
                  <a:cubicBezTo>
                    <a:pt x="0" y="16"/>
                    <a:pt x="14" y="15"/>
                    <a:pt x="16" y="18"/>
                  </a:cubicBezTo>
                  <a:cubicBezTo>
                    <a:pt x="17" y="22"/>
                    <a:pt x="15" y="22"/>
                    <a:pt x="1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59" name="Freeform 59"/>
            <p:cNvSpPr>
              <a:spLocks/>
            </p:cNvSpPr>
            <p:nvPr/>
          </p:nvSpPr>
          <p:spPr bwMode="auto">
            <a:xfrm>
              <a:off x="284163" y="1492251"/>
              <a:ext cx="0" cy="3175"/>
            </a:xfrm>
            <a:custGeom>
              <a:avLst/>
              <a:gdLst>
                <a:gd name="T0" fmla="*/ 1 h 1"/>
                <a:gd name="T1" fmla="*/ 0 h 1"/>
                <a:gd name="T2" fmla="*/ 1 h 1"/>
                <a:gd name="T3" fmla="*/ 1 h 1"/>
                <a:gd name="T4" fmla="*/ 1 h 1"/>
              </a:gdLst>
              <a:ahLst/>
              <a:cxnLst>
                <a:cxn ang="0">
                  <a:pos x="0" y="T0"/>
                </a:cxn>
                <a:cxn ang="0">
                  <a:pos x="0" y="T1"/>
                </a:cxn>
                <a:cxn ang="0">
                  <a:pos x="0" y="T2"/>
                </a:cxn>
                <a:cxn ang="0">
                  <a:pos x="0" y="T3"/>
                </a:cxn>
                <a:cxn ang="0">
                  <a:pos x="0" y="T4"/>
                </a:cxn>
              </a:cxnLst>
              <a:rect l="0" t="0" r="r" b="b"/>
              <a:pathLst>
                <a:path h="1">
                  <a:moveTo>
                    <a:pt x="0" y="1"/>
                  </a:moveTo>
                  <a:cubicBezTo>
                    <a:pt x="0" y="0"/>
                    <a:pt x="0" y="0"/>
                    <a:pt x="0" y="0"/>
                  </a:cubicBezTo>
                  <a:cubicBezTo>
                    <a:pt x="0" y="1"/>
                    <a:pt x="0" y="1"/>
                    <a:pt x="0"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0" name="Freeform 60"/>
            <p:cNvSpPr>
              <a:spLocks/>
            </p:cNvSpPr>
            <p:nvPr/>
          </p:nvSpPr>
          <p:spPr bwMode="auto">
            <a:xfrm>
              <a:off x="347663" y="1481138"/>
              <a:ext cx="93663" cy="79375"/>
            </a:xfrm>
            <a:custGeom>
              <a:avLst/>
              <a:gdLst>
                <a:gd name="T0" fmla="*/ 12 w 25"/>
                <a:gd name="T1" fmla="*/ 14 h 21"/>
                <a:gd name="T2" fmla="*/ 19 w 25"/>
                <a:gd name="T3" fmla="*/ 12 h 21"/>
                <a:gd name="T4" fmla="*/ 21 w 25"/>
                <a:gd name="T5" fmla="*/ 9 h 21"/>
                <a:gd name="T6" fmla="*/ 23 w 25"/>
                <a:gd name="T7" fmla="*/ 6 h 21"/>
                <a:gd name="T8" fmla="*/ 14 w 25"/>
                <a:gd name="T9" fmla="*/ 2 h 21"/>
                <a:gd name="T10" fmla="*/ 7 w 25"/>
                <a:gd name="T11" fmla="*/ 2 h 21"/>
                <a:gd name="T12" fmla="*/ 10 w 25"/>
                <a:gd name="T13" fmla="*/ 1 h 21"/>
                <a:gd name="T14" fmla="*/ 2 w 25"/>
                <a:gd name="T15" fmla="*/ 4 h 21"/>
                <a:gd name="T16" fmla="*/ 0 w 25"/>
                <a:gd name="T17" fmla="*/ 10 h 21"/>
                <a:gd name="T18" fmla="*/ 2 w 25"/>
                <a:gd name="T19" fmla="*/ 14 h 21"/>
                <a:gd name="T20" fmla="*/ 3 w 25"/>
                <a:gd name="T21" fmla="*/ 16 h 21"/>
                <a:gd name="T22" fmla="*/ 3 w 25"/>
                <a:gd name="T23" fmla="*/ 19 h 21"/>
                <a:gd name="T24" fmla="*/ 7 w 25"/>
                <a:gd name="T25" fmla="*/ 20 h 21"/>
                <a:gd name="T26" fmla="*/ 9 w 25"/>
                <a:gd name="T27" fmla="*/ 15 h 21"/>
                <a:gd name="T28" fmla="*/ 12 w 25"/>
                <a:gd name="T29"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21">
                  <a:moveTo>
                    <a:pt x="12" y="14"/>
                  </a:moveTo>
                  <a:cubicBezTo>
                    <a:pt x="16" y="13"/>
                    <a:pt x="18" y="15"/>
                    <a:pt x="19" y="12"/>
                  </a:cubicBezTo>
                  <a:cubicBezTo>
                    <a:pt x="20" y="11"/>
                    <a:pt x="20" y="10"/>
                    <a:pt x="21" y="9"/>
                  </a:cubicBezTo>
                  <a:cubicBezTo>
                    <a:pt x="21" y="7"/>
                    <a:pt x="23" y="7"/>
                    <a:pt x="23" y="6"/>
                  </a:cubicBezTo>
                  <a:cubicBezTo>
                    <a:pt x="25" y="0"/>
                    <a:pt x="17" y="2"/>
                    <a:pt x="14" y="2"/>
                  </a:cubicBezTo>
                  <a:cubicBezTo>
                    <a:pt x="11" y="3"/>
                    <a:pt x="10" y="2"/>
                    <a:pt x="7" y="2"/>
                  </a:cubicBezTo>
                  <a:cubicBezTo>
                    <a:pt x="10" y="1"/>
                    <a:pt x="10" y="1"/>
                    <a:pt x="10" y="1"/>
                  </a:cubicBezTo>
                  <a:cubicBezTo>
                    <a:pt x="7" y="2"/>
                    <a:pt x="4" y="1"/>
                    <a:pt x="2" y="4"/>
                  </a:cubicBezTo>
                  <a:cubicBezTo>
                    <a:pt x="0" y="6"/>
                    <a:pt x="0" y="8"/>
                    <a:pt x="0" y="10"/>
                  </a:cubicBezTo>
                  <a:cubicBezTo>
                    <a:pt x="1" y="12"/>
                    <a:pt x="1" y="13"/>
                    <a:pt x="2" y="14"/>
                  </a:cubicBezTo>
                  <a:cubicBezTo>
                    <a:pt x="2" y="15"/>
                    <a:pt x="3" y="15"/>
                    <a:pt x="3" y="16"/>
                  </a:cubicBezTo>
                  <a:cubicBezTo>
                    <a:pt x="3" y="16"/>
                    <a:pt x="3" y="18"/>
                    <a:pt x="3" y="19"/>
                  </a:cubicBezTo>
                  <a:cubicBezTo>
                    <a:pt x="4" y="20"/>
                    <a:pt x="5" y="21"/>
                    <a:pt x="7" y="20"/>
                  </a:cubicBezTo>
                  <a:cubicBezTo>
                    <a:pt x="9" y="18"/>
                    <a:pt x="8" y="16"/>
                    <a:pt x="9" y="15"/>
                  </a:cubicBezTo>
                  <a:cubicBezTo>
                    <a:pt x="10" y="14"/>
                    <a:pt x="11" y="14"/>
                    <a:pt x="1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1" name="Freeform 61"/>
            <p:cNvSpPr>
              <a:spLocks/>
            </p:cNvSpPr>
            <p:nvPr/>
          </p:nvSpPr>
          <p:spPr bwMode="auto">
            <a:xfrm>
              <a:off x="457200" y="1492251"/>
              <a:ext cx="495300" cy="365125"/>
            </a:xfrm>
            <a:custGeom>
              <a:avLst/>
              <a:gdLst>
                <a:gd name="T0" fmla="*/ 103 w 132"/>
                <a:gd name="T1" fmla="*/ 35 h 97"/>
                <a:gd name="T2" fmla="*/ 95 w 132"/>
                <a:gd name="T3" fmla="*/ 30 h 97"/>
                <a:gd name="T4" fmla="*/ 90 w 132"/>
                <a:gd name="T5" fmla="*/ 26 h 97"/>
                <a:gd name="T6" fmla="*/ 85 w 132"/>
                <a:gd name="T7" fmla="*/ 24 h 97"/>
                <a:gd name="T8" fmla="*/ 71 w 132"/>
                <a:gd name="T9" fmla="*/ 20 h 97"/>
                <a:gd name="T10" fmla="*/ 64 w 132"/>
                <a:gd name="T11" fmla="*/ 14 h 97"/>
                <a:gd name="T12" fmla="*/ 52 w 132"/>
                <a:gd name="T13" fmla="*/ 18 h 97"/>
                <a:gd name="T14" fmla="*/ 46 w 132"/>
                <a:gd name="T15" fmla="*/ 9 h 97"/>
                <a:gd name="T16" fmla="*/ 29 w 132"/>
                <a:gd name="T17" fmla="*/ 3 h 97"/>
                <a:gd name="T18" fmla="*/ 24 w 132"/>
                <a:gd name="T19" fmla="*/ 9 h 97"/>
                <a:gd name="T20" fmla="*/ 22 w 132"/>
                <a:gd name="T21" fmla="*/ 26 h 97"/>
                <a:gd name="T22" fmla="*/ 15 w 132"/>
                <a:gd name="T23" fmla="*/ 15 h 97"/>
                <a:gd name="T24" fmla="*/ 13 w 132"/>
                <a:gd name="T25" fmla="*/ 10 h 97"/>
                <a:gd name="T26" fmla="*/ 17 w 132"/>
                <a:gd name="T27" fmla="*/ 1 h 97"/>
                <a:gd name="T28" fmla="*/ 2 w 132"/>
                <a:gd name="T29" fmla="*/ 9 h 97"/>
                <a:gd name="T30" fmla="*/ 0 w 132"/>
                <a:gd name="T31" fmla="*/ 18 h 97"/>
                <a:gd name="T32" fmla="*/ 11 w 132"/>
                <a:gd name="T33" fmla="*/ 28 h 97"/>
                <a:gd name="T34" fmla="*/ 17 w 132"/>
                <a:gd name="T35" fmla="*/ 32 h 97"/>
                <a:gd name="T36" fmla="*/ 28 w 132"/>
                <a:gd name="T37" fmla="*/ 35 h 97"/>
                <a:gd name="T38" fmla="*/ 39 w 132"/>
                <a:gd name="T39" fmla="*/ 33 h 97"/>
                <a:gd name="T40" fmla="*/ 48 w 132"/>
                <a:gd name="T41" fmla="*/ 29 h 97"/>
                <a:gd name="T42" fmla="*/ 56 w 132"/>
                <a:gd name="T43" fmla="*/ 34 h 97"/>
                <a:gd name="T44" fmla="*/ 63 w 132"/>
                <a:gd name="T45" fmla="*/ 39 h 97"/>
                <a:gd name="T46" fmla="*/ 72 w 132"/>
                <a:gd name="T47" fmla="*/ 44 h 97"/>
                <a:gd name="T48" fmla="*/ 77 w 132"/>
                <a:gd name="T49" fmla="*/ 49 h 97"/>
                <a:gd name="T50" fmla="*/ 83 w 132"/>
                <a:gd name="T51" fmla="*/ 55 h 97"/>
                <a:gd name="T52" fmla="*/ 74 w 132"/>
                <a:gd name="T53" fmla="*/ 65 h 97"/>
                <a:gd name="T54" fmla="*/ 68 w 132"/>
                <a:gd name="T55" fmla="*/ 70 h 97"/>
                <a:gd name="T56" fmla="*/ 56 w 132"/>
                <a:gd name="T57" fmla="*/ 73 h 97"/>
                <a:gd name="T58" fmla="*/ 75 w 132"/>
                <a:gd name="T59" fmla="*/ 76 h 97"/>
                <a:gd name="T60" fmla="*/ 84 w 132"/>
                <a:gd name="T61" fmla="*/ 84 h 97"/>
                <a:gd name="T62" fmla="*/ 91 w 132"/>
                <a:gd name="T63" fmla="*/ 86 h 97"/>
                <a:gd name="T64" fmla="*/ 103 w 132"/>
                <a:gd name="T65" fmla="*/ 94 h 97"/>
                <a:gd name="T66" fmla="*/ 113 w 132"/>
                <a:gd name="T67" fmla="*/ 96 h 97"/>
                <a:gd name="T68" fmla="*/ 101 w 132"/>
                <a:gd name="T69" fmla="*/ 84 h 97"/>
                <a:gd name="T70" fmla="*/ 109 w 132"/>
                <a:gd name="T71" fmla="*/ 83 h 97"/>
                <a:gd name="T72" fmla="*/ 117 w 132"/>
                <a:gd name="T73" fmla="*/ 88 h 97"/>
                <a:gd name="T74" fmla="*/ 114 w 132"/>
                <a:gd name="T75" fmla="*/ 78 h 97"/>
                <a:gd name="T76" fmla="*/ 104 w 132"/>
                <a:gd name="T77" fmla="*/ 68 h 97"/>
                <a:gd name="T78" fmla="*/ 116 w 132"/>
                <a:gd name="T79" fmla="*/ 68 h 97"/>
                <a:gd name="T80" fmla="*/ 124 w 132"/>
                <a:gd name="T81" fmla="*/ 71 h 97"/>
                <a:gd name="T82" fmla="*/ 132 w 132"/>
                <a:gd name="T83" fmla="*/ 62 h 97"/>
                <a:gd name="T84" fmla="*/ 127 w 132"/>
                <a:gd name="T85" fmla="*/ 56 h 97"/>
                <a:gd name="T86" fmla="*/ 121 w 132"/>
                <a:gd name="T87" fmla="*/ 52 h 97"/>
                <a:gd name="T88" fmla="*/ 113 w 132"/>
                <a:gd name="T89" fmla="*/ 52 h 97"/>
                <a:gd name="T90" fmla="*/ 104 w 132"/>
                <a:gd name="T91" fmla="*/ 4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97">
                  <a:moveTo>
                    <a:pt x="106" y="42"/>
                  </a:moveTo>
                  <a:cubicBezTo>
                    <a:pt x="109" y="40"/>
                    <a:pt x="106" y="35"/>
                    <a:pt x="103" y="35"/>
                  </a:cubicBezTo>
                  <a:cubicBezTo>
                    <a:pt x="103" y="32"/>
                    <a:pt x="102" y="30"/>
                    <a:pt x="99" y="30"/>
                  </a:cubicBezTo>
                  <a:cubicBezTo>
                    <a:pt x="98" y="30"/>
                    <a:pt x="96" y="30"/>
                    <a:pt x="95" y="30"/>
                  </a:cubicBezTo>
                  <a:cubicBezTo>
                    <a:pt x="94" y="30"/>
                    <a:pt x="93" y="28"/>
                    <a:pt x="93" y="27"/>
                  </a:cubicBezTo>
                  <a:cubicBezTo>
                    <a:pt x="92" y="27"/>
                    <a:pt x="91" y="27"/>
                    <a:pt x="90" y="26"/>
                  </a:cubicBezTo>
                  <a:cubicBezTo>
                    <a:pt x="90" y="26"/>
                    <a:pt x="89" y="25"/>
                    <a:pt x="88" y="25"/>
                  </a:cubicBezTo>
                  <a:cubicBezTo>
                    <a:pt x="86" y="24"/>
                    <a:pt x="86" y="25"/>
                    <a:pt x="85" y="24"/>
                  </a:cubicBezTo>
                  <a:cubicBezTo>
                    <a:pt x="82" y="24"/>
                    <a:pt x="82" y="23"/>
                    <a:pt x="79" y="23"/>
                  </a:cubicBezTo>
                  <a:cubicBezTo>
                    <a:pt x="76" y="23"/>
                    <a:pt x="72" y="23"/>
                    <a:pt x="71" y="20"/>
                  </a:cubicBezTo>
                  <a:cubicBezTo>
                    <a:pt x="71" y="19"/>
                    <a:pt x="72" y="17"/>
                    <a:pt x="71" y="16"/>
                  </a:cubicBezTo>
                  <a:cubicBezTo>
                    <a:pt x="70" y="14"/>
                    <a:pt x="66" y="14"/>
                    <a:pt x="64" y="14"/>
                  </a:cubicBezTo>
                  <a:cubicBezTo>
                    <a:pt x="62" y="13"/>
                    <a:pt x="59" y="12"/>
                    <a:pt x="57" y="11"/>
                  </a:cubicBezTo>
                  <a:cubicBezTo>
                    <a:pt x="56" y="13"/>
                    <a:pt x="54" y="18"/>
                    <a:pt x="52" y="18"/>
                  </a:cubicBezTo>
                  <a:cubicBezTo>
                    <a:pt x="50" y="20"/>
                    <a:pt x="50" y="14"/>
                    <a:pt x="47" y="17"/>
                  </a:cubicBezTo>
                  <a:cubicBezTo>
                    <a:pt x="44" y="15"/>
                    <a:pt x="46" y="12"/>
                    <a:pt x="46" y="9"/>
                  </a:cubicBezTo>
                  <a:cubicBezTo>
                    <a:pt x="43" y="9"/>
                    <a:pt x="44" y="5"/>
                    <a:pt x="41" y="3"/>
                  </a:cubicBezTo>
                  <a:cubicBezTo>
                    <a:pt x="38" y="2"/>
                    <a:pt x="32" y="1"/>
                    <a:pt x="29" y="3"/>
                  </a:cubicBezTo>
                  <a:cubicBezTo>
                    <a:pt x="27" y="4"/>
                    <a:pt x="25" y="5"/>
                    <a:pt x="24" y="7"/>
                  </a:cubicBezTo>
                  <a:cubicBezTo>
                    <a:pt x="24" y="7"/>
                    <a:pt x="24" y="8"/>
                    <a:pt x="24" y="9"/>
                  </a:cubicBezTo>
                  <a:cubicBezTo>
                    <a:pt x="23" y="10"/>
                    <a:pt x="22" y="10"/>
                    <a:pt x="21" y="12"/>
                  </a:cubicBezTo>
                  <a:cubicBezTo>
                    <a:pt x="18" y="16"/>
                    <a:pt x="24" y="22"/>
                    <a:pt x="22" y="26"/>
                  </a:cubicBezTo>
                  <a:cubicBezTo>
                    <a:pt x="20" y="30"/>
                    <a:pt x="16" y="21"/>
                    <a:pt x="16" y="19"/>
                  </a:cubicBezTo>
                  <a:cubicBezTo>
                    <a:pt x="16" y="18"/>
                    <a:pt x="16" y="16"/>
                    <a:pt x="15" y="15"/>
                  </a:cubicBezTo>
                  <a:cubicBezTo>
                    <a:pt x="15" y="15"/>
                    <a:pt x="14" y="15"/>
                    <a:pt x="14" y="15"/>
                  </a:cubicBezTo>
                  <a:cubicBezTo>
                    <a:pt x="13" y="13"/>
                    <a:pt x="12" y="12"/>
                    <a:pt x="13" y="10"/>
                  </a:cubicBezTo>
                  <a:cubicBezTo>
                    <a:pt x="15" y="7"/>
                    <a:pt x="18" y="8"/>
                    <a:pt x="19" y="5"/>
                  </a:cubicBezTo>
                  <a:cubicBezTo>
                    <a:pt x="19" y="3"/>
                    <a:pt x="19" y="1"/>
                    <a:pt x="17" y="1"/>
                  </a:cubicBezTo>
                  <a:cubicBezTo>
                    <a:pt x="17" y="1"/>
                    <a:pt x="17" y="1"/>
                    <a:pt x="17" y="1"/>
                  </a:cubicBezTo>
                  <a:cubicBezTo>
                    <a:pt x="11" y="0"/>
                    <a:pt x="4" y="3"/>
                    <a:pt x="2" y="9"/>
                  </a:cubicBezTo>
                  <a:cubicBezTo>
                    <a:pt x="1" y="10"/>
                    <a:pt x="2" y="12"/>
                    <a:pt x="1" y="13"/>
                  </a:cubicBezTo>
                  <a:cubicBezTo>
                    <a:pt x="1" y="15"/>
                    <a:pt x="0" y="16"/>
                    <a:pt x="0" y="18"/>
                  </a:cubicBezTo>
                  <a:cubicBezTo>
                    <a:pt x="0" y="21"/>
                    <a:pt x="2" y="22"/>
                    <a:pt x="2" y="25"/>
                  </a:cubicBezTo>
                  <a:cubicBezTo>
                    <a:pt x="5" y="25"/>
                    <a:pt x="10" y="24"/>
                    <a:pt x="11" y="28"/>
                  </a:cubicBezTo>
                  <a:cubicBezTo>
                    <a:pt x="9" y="28"/>
                    <a:pt x="8" y="29"/>
                    <a:pt x="9" y="30"/>
                  </a:cubicBezTo>
                  <a:cubicBezTo>
                    <a:pt x="10" y="32"/>
                    <a:pt x="15" y="32"/>
                    <a:pt x="17" y="32"/>
                  </a:cubicBezTo>
                  <a:cubicBezTo>
                    <a:pt x="19" y="33"/>
                    <a:pt x="23" y="32"/>
                    <a:pt x="25" y="33"/>
                  </a:cubicBezTo>
                  <a:cubicBezTo>
                    <a:pt x="26" y="33"/>
                    <a:pt x="26" y="34"/>
                    <a:pt x="28" y="35"/>
                  </a:cubicBezTo>
                  <a:cubicBezTo>
                    <a:pt x="29" y="35"/>
                    <a:pt x="31" y="35"/>
                    <a:pt x="32" y="35"/>
                  </a:cubicBezTo>
                  <a:cubicBezTo>
                    <a:pt x="35" y="34"/>
                    <a:pt x="36" y="34"/>
                    <a:pt x="39" y="33"/>
                  </a:cubicBezTo>
                  <a:cubicBezTo>
                    <a:pt x="41" y="33"/>
                    <a:pt x="43" y="34"/>
                    <a:pt x="45" y="35"/>
                  </a:cubicBezTo>
                  <a:cubicBezTo>
                    <a:pt x="53" y="36"/>
                    <a:pt x="44" y="30"/>
                    <a:pt x="48" y="29"/>
                  </a:cubicBezTo>
                  <a:cubicBezTo>
                    <a:pt x="49" y="28"/>
                    <a:pt x="55" y="30"/>
                    <a:pt x="55" y="30"/>
                  </a:cubicBezTo>
                  <a:cubicBezTo>
                    <a:pt x="56" y="31"/>
                    <a:pt x="55" y="33"/>
                    <a:pt x="56" y="34"/>
                  </a:cubicBezTo>
                  <a:cubicBezTo>
                    <a:pt x="57" y="35"/>
                    <a:pt x="59" y="33"/>
                    <a:pt x="60" y="34"/>
                  </a:cubicBezTo>
                  <a:cubicBezTo>
                    <a:pt x="62" y="35"/>
                    <a:pt x="61" y="37"/>
                    <a:pt x="63" y="39"/>
                  </a:cubicBezTo>
                  <a:cubicBezTo>
                    <a:pt x="65" y="40"/>
                    <a:pt x="67" y="40"/>
                    <a:pt x="69" y="41"/>
                  </a:cubicBezTo>
                  <a:cubicBezTo>
                    <a:pt x="71" y="42"/>
                    <a:pt x="71" y="42"/>
                    <a:pt x="72" y="44"/>
                  </a:cubicBezTo>
                  <a:cubicBezTo>
                    <a:pt x="73" y="46"/>
                    <a:pt x="73" y="45"/>
                    <a:pt x="76" y="46"/>
                  </a:cubicBezTo>
                  <a:cubicBezTo>
                    <a:pt x="77" y="47"/>
                    <a:pt x="76" y="48"/>
                    <a:pt x="77" y="49"/>
                  </a:cubicBezTo>
                  <a:cubicBezTo>
                    <a:pt x="78" y="50"/>
                    <a:pt x="78" y="50"/>
                    <a:pt x="79" y="51"/>
                  </a:cubicBezTo>
                  <a:cubicBezTo>
                    <a:pt x="81" y="52"/>
                    <a:pt x="82" y="53"/>
                    <a:pt x="83" y="55"/>
                  </a:cubicBezTo>
                  <a:cubicBezTo>
                    <a:pt x="83" y="56"/>
                    <a:pt x="83" y="57"/>
                    <a:pt x="83" y="57"/>
                  </a:cubicBezTo>
                  <a:cubicBezTo>
                    <a:pt x="79" y="58"/>
                    <a:pt x="72" y="61"/>
                    <a:pt x="74" y="65"/>
                  </a:cubicBezTo>
                  <a:cubicBezTo>
                    <a:pt x="75" y="66"/>
                    <a:pt x="79" y="67"/>
                    <a:pt x="77" y="69"/>
                  </a:cubicBezTo>
                  <a:cubicBezTo>
                    <a:pt x="76" y="71"/>
                    <a:pt x="70" y="70"/>
                    <a:pt x="68" y="70"/>
                  </a:cubicBezTo>
                  <a:cubicBezTo>
                    <a:pt x="65" y="70"/>
                    <a:pt x="64" y="71"/>
                    <a:pt x="61" y="72"/>
                  </a:cubicBezTo>
                  <a:cubicBezTo>
                    <a:pt x="58" y="72"/>
                    <a:pt x="57" y="70"/>
                    <a:pt x="56" y="73"/>
                  </a:cubicBezTo>
                  <a:cubicBezTo>
                    <a:pt x="55" y="76"/>
                    <a:pt x="56" y="78"/>
                    <a:pt x="57" y="80"/>
                  </a:cubicBezTo>
                  <a:cubicBezTo>
                    <a:pt x="63" y="83"/>
                    <a:pt x="70" y="76"/>
                    <a:pt x="75" y="76"/>
                  </a:cubicBezTo>
                  <a:cubicBezTo>
                    <a:pt x="75" y="77"/>
                    <a:pt x="80" y="79"/>
                    <a:pt x="81" y="81"/>
                  </a:cubicBezTo>
                  <a:cubicBezTo>
                    <a:pt x="82" y="82"/>
                    <a:pt x="83" y="84"/>
                    <a:pt x="84" y="84"/>
                  </a:cubicBezTo>
                  <a:cubicBezTo>
                    <a:pt x="85" y="85"/>
                    <a:pt x="87" y="84"/>
                    <a:pt x="88" y="84"/>
                  </a:cubicBezTo>
                  <a:cubicBezTo>
                    <a:pt x="89" y="85"/>
                    <a:pt x="90" y="85"/>
                    <a:pt x="91" y="86"/>
                  </a:cubicBezTo>
                  <a:cubicBezTo>
                    <a:pt x="93" y="86"/>
                    <a:pt x="97" y="85"/>
                    <a:pt x="99" y="86"/>
                  </a:cubicBezTo>
                  <a:cubicBezTo>
                    <a:pt x="102" y="88"/>
                    <a:pt x="100" y="92"/>
                    <a:pt x="103" y="94"/>
                  </a:cubicBezTo>
                  <a:cubicBezTo>
                    <a:pt x="104" y="94"/>
                    <a:pt x="106" y="95"/>
                    <a:pt x="108" y="96"/>
                  </a:cubicBezTo>
                  <a:cubicBezTo>
                    <a:pt x="109" y="96"/>
                    <a:pt x="111" y="97"/>
                    <a:pt x="113" y="96"/>
                  </a:cubicBezTo>
                  <a:cubicBezTo>
                    <a:pt x="117" y="92"/>
                    <a:pt x="108" y="90"/>
                    <a:pt x="107" y="89"/>
                  </a:cubicBezTo>
                  <a:cubicBezTo>
                    <a:pt x="104" y="86"/>
                    <a:pt x="106" y="85"/>
                    <a:pt x="101" y="84"/>
                  </a:cubicBezTo>
                  <a:cubicBezTo>
                    <a:pt x="101" y="84"/>
                    <a:pt x="101" y="83"/>
                    <a:pt x="101" y="83"/>
                  </a:cubicBezTo>
                  <a:cubicBezTo>
                    <a:pt x="104" y="83"/>
                    <a:pt x="107" y="82"/>
                    <a:pt x="109" y="83"/>
                  </a:cubicBezTo>
                  <a:cubicBezTo>
                    <a:pt x="110" y="84"/>
                    <a:pt x="111" y="86"/>
                    <a:pt x="112" y="87"/>
                  </a:cubicBezTo>
                  <a:cubicBezTo>
                    <a:pt x="113" y="87"/>
                    <a:pt x="116" y="88"/>
                    <a:pt x="117" y="88"/>
                  </a:cubicBezTo>
                  <a:cubicBezTo>
                    <a:pt x="121" y="88"/>
                    <a:pt x="122" y="84"/>
                    <a:pt x="120" y="81"/>
                  </a:cubicBezTo>
                  <a:cubicBezTo>
                    <a:pt x="118" y="78"/>
                    <a:pt x="116" y="79"/>
                    <a:pt x="114" y="78"/>
                  </a:cubicBezTo>
                  <a:cubicBezTo>
                    <a:pt x="111" y="76"/>
                    <a:pt x="112" y="75"/>
                    <a:pt x="110" y="73"/>
                  </a:cubicBezTo>
                  <a:cubicBezTo>
                    <a:pt x="109" y="71"/>
                    <a:pt x="106" y="71"/>
                    <a:pt x="104" y="68"/>
                  </a:cubicBezTo>
                  <a:cubicBezTo>
                    <a:pt x="102" y="63"/>
                    <a:pt x="107" y="63"/>
                    <a:pt x="111" y="64"/>
                  </a:cubicBezTo>
                  <a:cubicBezTo>
                    <a:pt x="113" y="65"/>
                    <a:pt x="114" y="67"/>
                    <a:pt x="116" y="68"/>
                  </a:cubicBezTo>
                  <a:cubicBezTo>
                    <a:pt x="117" y="68"/>
                    <a:pt x="118" y="68"/>
                    <a:pt x="119" y="68"/>
                  </a:cubicBezTo>
                  <a:cubicBezTo>
                    <a:pt x="121" y="69"/>
                    <a:pt x="121" y="71"/>
                    <a:pt x="124" y="71"/>
                  </a:cubicBezTo>
                  <a:cubicBezTo>
                    <a:pt x="124" y="72"/>
                    <a:pt x="124" y="72"/>
                    <a:pt x="124" y="72"/>
                  </a:cubicBezTo>
                  <a:cubicBezTo>
                    <a:pt x="128" y="74"/>
                    <a:pt x="132" y="66"/>
                    <a:pt x="132" y="62"/>
                  </a:cubicBezTo>
                  <a:cubicBezTo>
                    <a:pt x="132" y="59"/>
                    <a:pt x="131" y="61"/>
                    <a:pt x="129" y="59"/>
                  </a:cubicBezTo>
                  <a:cubicBezTo>
                    <a:pt x="128" y="58"/>
                    <a:pt x="128" y="56"/>
                    <a:pt x="127" y="56"/>
                  </a:cubicBezTo>
                  <a:cubicBezTo>
                    <a:pt x="126" y="55"/>
                    <a:pt x="125" y="55"/>
                    <a:pt x="124" y="55"/>
                  </a:cubicBezTo>
                  <a:cubicBezTo>
                    <a:pt x="123" y="54"/>
                    <a:pt x="122" y="53"/>
                    <a:pt x="121" y="52"/>
                  </a:cubicBezTo>
                  <a:cubicBezTo>
                    <a:pt x="119" y="51"/>
                    <a:pt x="118" y="51"/>
                    <a:pt x="116" y="51"/>
                  </a:cubicBezTo>
                  <a:cubicBezTo>
                    <a:pt x="115" y="51"/>
                    <a:pt x="114" y="52"/>
                    <a:pt x="113" y="52"/>
                  </a:cubicBezTo>
                  <a:cubicBezTo>
                    <a:pt x="111" y="51"/>
                    <a:pt x="110" y="49"/>
                    <a:pt x="109" y="48"/>
                  </a:cubicBezTo>
                  <a:cubicBezTo>
                    <a:pt x="108" y="47"/>
                    <a:pt x="106" y="47"/>
                    <a:pt x="104" y="46"/>
                  </a:cubicBezTo>
                  <a:cubicBezTo>
                    <a:pt x="100" y="44"/>
                    <a:pt x="104" y="44"/>
                    <a:pt x="10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2" name="Freeform 62"/>
            <p:cNvSpPr>
              <a:spLocks/>
            </p:cNvSpPr>
            <p:nvPr/>
          </p:nvSpPr>
          <p:spPr bwMode="auto">
            <a:xfrm>
              <a:off x="681038" y="1668463"/>
              <a:ext cx="46038" cy="38100"/>
            </a:xfrm>
            <a:custGeom>
              <a:avLst/>
              <a:gdLst>
                <a:gd name="T0" fmla="*/ 1 w 12"/>
                <a:gd name="T1" fmla="*/ 6 h 10"/>
                <a:gd name="T2" fmla="*/ 7 w 12"/>
                <a:gd name="T3" fmla="*/ 9 h 10"/>
                <a:gd name="T4" fmla="*/ 5 w 12"/>
                <a:gd name="T5" fmla="*/ 0 h 10"/>
                <a:gd name="T6" fmla="*/ 5 w 12"/>
                <a:gd name="T7" fmla="*/ 0 h 10"/>
                <a:gd name="T8" fmla="*/ 1 w 12"/>
                <a:gd name="T9" fmla="*/ 6 h 10"/>
              </a:gdLst>
              <a:ahLst/>
              <a:cxnLst>
                <a:cxn ang="0">
                  <a:pos x="T0" y="T1"/>
                </a:cxn>
                <a:cxn ang="0">
                  <a:pos x="T2" y="T3"/>
                </a:cxn>
                <a:cxn ang="0">
                  <a:pos x="T4" y="T5"/>
                </a:cxn>
                <a:cxn ang="0">
                  <a:pos x="T6" y="T7"/>
                </a:cxn>
                <a:cxn ang="0">
                  <a:pos x="T8" y="T9"/>
                </a:cxn>
              </a:cxnLst>
              <a:rect l="0" t="0" r="r" b="b"/>
              <a:pathLst>
                <a:path w="12" h="10">
                  <a:moveTo>
                    <a:pt x="1" y="6"/>
                  </a:moveTo>
                  <a:cubicBezTo>
                    <a:pt x="0" y="9"/>
                    <a:pt x="4" y="10"/>
                    <a:pt x="7" y="9"/>
                  </a:cubicBezTo>
                  <a:cubicBezTo>
                    <a:pt x="12" y="7"/>
                    <a:pt x="8" y="2"/>
                    <a:pt x="5" y="0"/>
                  </a:cubicBezTo>
                  <a:cubicBezTo>
                    <a:pt x="5" y="0"/>
                    <a:pt x="5" y="0"/>
                    <a:pt x="5" y="0"/>
                  </a:cubicBezTo>
                  <a:cubicBezTo>
                    <a:pt x="4" y="1"/>
                    <a:pt x="1" y="4"/>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3" name="Freeform 63"/>
            <p:cNvSpPr>
              <a:spLocks/>
            </p:cNvSpPr>
            <p:nvPr/>
          </p:nvSpPr>
          <p:spPr bwMode="auto">
            <a:xfrm>
              <a:off x="501650" y="1744663"/>
              <a:ext cx="120650" cy="71438"/>
            </a:xfrm>
            <a:custGeom>
              <a:avLst/>
              <a:gdLst>
                <a:gd name="T0" fmla="*/ 0 w 32"/>
                <a:gd name="T1" fmla="*/ 17 h 19"/>
                <a:gd name="T2" fmla="*/ 7 w 32"/>
                <a:gd name="T3" fmla="*/ 17 h 19"/>
                <a:gd name="T4" fmla="*/ 12 w 32"/>
                <a:gd name="T5" fmla="*/ 19 h 19"/>
                <a:gd name="T6" fmla="*/ 21 w 32"/>
                <a:gd name="T7" fmla="*/ 14 h 19"/>
                <a:gd name="T8" fmla="*/ 26 w 32"/>
                <a:gd name="T9" fmla="*/ 17 h 19"/>
                <a:gd name="T10" fmla="*/ 29 w 32"/>
                <a:gd name="T11" fmla="*/ 18 h 19"/>
                <a:gd name="T12" fmla="*/ 31 w 32"/>
                <a:gd name="T13" fmla="*/ 14 h 19"/>
                <a:gd name="T14" fmla="*/ 23 w 32"/>
                <a:gd name="T15" fmla="*/ 9 h 19"/>
                <a:gd name="T16" fmla="*/ 18 w 32"/>
                <a:gd name="T17" fmla="*/ 4 h 19"/>
                <a:gd name="T18" fmla="*/ 11 w 32"/>
                <a:gd name="T19" fmla="*/ 3 h 19"/>
                <a:gd name="T20" fmla="*/ 10 w 32"/>
                <a:gd name="T21" fmla="*/ 3 h 19"/>
                <a:gd name="T22" fmla="*/ 6 w 32"/>
                <a:gd name="T23" fmla="*/ 1 h 19"/>
                <a:gd name="T24" fmla="*/ 5 w 32"/>
                <a:gd name="T25" fmla="*/ 8 h 19"/>
                <a:gd name="T26" fmla="*/ 2 w 32"/>
                <a:gd name="T27" fmla="*/ 11 h 19"/>
                <a:gd name="T28" fmla="*/ 2 w 32"/>
                <a:gd name="T29" fmla="*/ 13 h 19"/>
                <a:gd name="T30" fmla="*/ 0 w 32"/>
                <a:gd name="T31"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9">
                  <a:moveTo>
                    <a:pt x="0" y="17"/>
                  </a:moveTo>
                  <a:cubicBezTo>
                    <a:pt x="1" y="18"/>
                    <a:pt x="6" y="17"/>
                    <a:pt x="7" y="17"/>
                  </a:cubicBezTo>
                  <a:cubicBezTo>
                    <a:pt x="9" y="18"/>
                    <a:pt x="10" y="19"/>
                    <a:pt x="12" y="19"/>
                  </a:cubicBezTo>
                  <a:cubicBezTo>
                    <a:pt x="16" y="18"/>
                    <a:pt x="17" y="12"/>
                    <a:pt x="21" y="14"/>
                  </a:cubicBezTo>
                  <a:cubicBezTo>
                    <a:pt x="23" y="15"/>
                    <a:pt x="23" y="17"/>
                    <a:pt x="26" y="17"/>
                  </a:cubicBezTo>
                  <a:cubicBezTo>
                    <a:pt x="26" y="17"/>
                    <a:pt x="30" y="18"/>
                    <a:pt x="29" y="18"/>
                  </a:cubicBezTo>
                  <a:cubicBezTo>
                    <a:pt x="31" y="17"/>
                    <a:pt x="32" y="16"/>
                    <a:pt x="31" y="14"/>
                  </a:cubicBezTo>
                  <a:cubicBezTo>
                    <a:pt x="30" y="11"/>
                    <a:pt x="26" y="11"/>
                    <a:pt x="23" y="9"/>
                  </a:cubicBezTo>
                  <a:cubicBezTo>
                    <a:pt x="21" y="8"/>
                    <a:pt x="21" y="5"/>
                    <a:pt x="18" y="4"/>
                  </a:cubicBezTo>
                  <a:cubicBezTo>
                    <a:pt x="16" y="3"/>
                    <a:pt x="13" y="5"/>
                    <a:pt x="11" y="3"/>
                  </a:cubicBezTo>
                  <a:cubicBezTo>
                    <a:pt x="10" y="3"/>
                    <a:pt x="10" y="3"/>
                    <a:pt x="10" y="3"/>
                  </a:cubicBezTo>
                  <a:cubicBezTo>
                    <a:pt x="11" y="0"/>
                    <a:pt x="8" y="0"/>
                    <a:pt x="6" y="1"/>
                  </a:cubicBezTo>
                  <a:cubicBezTo>
                    <a:pt x="5" y="3"/>
                    <a:pt x="6" y="6"/>
                    <a:pt x="5" y="8"/>
                  </a:cubicBezTo>
                  <a:cubicBezTo>
                    <a:pt x="4" y="9"/>
                    <a:pt x="2" y="10"/>
                    <a:pt x="2" y="11"/>
                  </a:cubicBezTo>
                  <a:cubicBezTo>
                    <a:pt x="1" y="12"/>
                    <a:pt x="2" y="13"/>
                    <a:pt x="2" y="13"/>
                  </a:cubicBezTo>
                  <a:cubicBezTo>
                    <a:pt x="1" y="14"/>
                    <a:pt x="0" y="15"/>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4" name="Freeform 64"/>
            <p:cNvSpPr>
              <a:spLocks/>
            </p:cNvSpPr>
            <p:nvPr/>
          </p:nvSpPr>
          <p:spPr bwMode="auto">
            <a:xfrm>
              <a:off x="-46038" y="1376363"/>
              <a:ext cx="217488" cy="101600"/>
            </a:xfrm>
            <a:custGeom>
              <a:avLst/>
              <a:gdLst>
                <a:gd name="T0" fmla="*/ 0 w 58"/>
                <a:gd name="T1" fmla="*/ 16 h 27"/>
                <a:gd name="T2" fmla="*/ 2 w 58"/>
                <a:gd name="T3" fmla="*/ 16 h 27"/>
                <a:gd name="T4" fmla="*/ 7 w 58"/>
                <a:gd name="T5" fmla="*/ 20 h 27"/>
                <a:gd name="T6" fmla="*/ 15 w 58"/>
                <a:gd name="T7" fmla="*/ 18 h 27"/>
                <a:gd name="T8" fmla="*/ 26 w 58"/>
                <a:gd name="T9" fmla="*/ 17 h 27"/>
                <a:gd name="T10" fmla="*/ 24 w 58"/>
                <a:gd name="T11" fmla="*/ 20 h 27"/>
                <a:gd name="T12" fmla="*/ 18 w 58"/>
                <a:gd name="T13" fmla="*/ 22 h 27"/>
                <a:gd name="T14" fmla="*/ 26 w 58"/>
                <a:gd name="T15" fmla="*/ 27 h 27"/>
                <a:gd name="T16" fmla="*/ 32 w 58"/>
                <a:gd name="T17" fmla="*/ 24 h 27"/>
                <a:gd name="T18" fmla="*/ 38 w 58"/>
                <a:gd name="T19" fmla="*/ 22 h 27"/>
                <a:gd name="T20" fmla="*/ 44 w 58"/>
                <a:gd name="T21" fmla="*/ 20 h 27"/>
                <a:gd name="T22" fmla="*/ 51 w 58"/>
                <a:gd name="T23" fmla="*/ 20 h 27"/>
                <a:gd name="T24" fmla="*/ 57 w 58"/>
                <a:gd name="T25" fmla="*/ 12 h 27"/>
                <a:gd name="T26" fmla="*/ 57 w 58"/>
                <a:gd name="T27" fmla="*/ 12 h 27"/>
                <a:gd name="T28" fmla="*/ 56 w 58"/>
                <a:gd name="T29" fmla="*/ 12 h 27"/>
                <a:gd name="T30" fmla="*/ 56 w 58"/>
                <a:gd name="T31" fmla="*/ 11 h 27"/>
                <a:gd name="T32" fmla="*/ 56 w 58"/>
                <a:gd name="T33" fmla="*/ 12 h 27"/>
                <a:gd name="T34" fmla="*/ 56 w 58"/>
                <a:gd name="T35" fmla="*/ 9 h 27"/>
                <a:gd name="T36" fmla="*/ 45 w 58"/>
                <a:gd name="T37" fmla="*/ 10 h 27"/>
                <a:gd name="T38" fmla="*/ 43 w 58"/>
                <a:gd name="T39" fmla="*/ 4 h 27"/>
                <a:gd name="T40" fmla="*/ 34 w 58"/>
                <a:gd name="T41" fmla="*/ 8 h 27"/>
                <a:gd name="T42" fmla="*/ 34 w 58"/>
                <a:gd name="T43" fmla="*/ 13 h 27"/>
                <a:gd name="T44" fmla="*/ 30 w 58"/>
                <a:gd name="T45" fmla="*/ 13 h 27"/>
                <a:gd name="T46" fmla="*/ 18 w 58"/>
                <a:gd name="T47" fmla="*/ 9 h 27"/>
                <a:gd name="T48" fmla="*/ 4 w 58"/>
                <a:gd name="T49" fmla="*/ 11 h 27"/>
                <a:gd name="T50" fmla="*/ 0 w 58"/>
                <a:gd name="T51" fmla="*/ 1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27">
                  <a:moveTo>
                    <a:pt x="0" y="16"/>
                  </a:moveTo>
                  <a:cubicBezTo>
                    <a:pt x="1" y="16"/>
                    <a:pt x="1" y="16"/>
                    <a:pt x="2" y="16"/>
                  </a:cubicBezTo>
                  <a:cubicBezTo>
                    <a:pt x="2" y="17"/>
                    <a:pt x="6" y="20"/>
                    <a:pt x="7" y="20"/>
                  </a:cubicBezTo>
                  <a:cubicBezTo>
                    <a:pt x="9" y="21"/>
                    <a:pt x="13" y="19"/>
                    <a:pt x="15" y="18"/>
                  </a:cubicBezTo>
                  <a:cubicBezTo>
                    <a:pt x="17" y="17"/>
                    <a:pt x="23" y="15"/>
                    <a:pt x="26" y="17"/>
                  </a:cubicBezTo>
                  <a:cubicBezTo>
                    <a:pt x="27" y="19"/>
                    <a:pt x="26" y="19"/>
                    <a:pt x="24" y="20"/>
                  </a:cubicBezTo>
                  <a:cubicBezTo>
                    <a:pt x="22" y="21"/>
                    <a:pt x="19" y="19"/>
                    <a:pt x="18" y="22"/>
                  </a:cubicBezTo>
                  <a:cubicBezTo>
                    <a:pt x="20" y="25"/>
                    <a:pt x="22" y="27"/>
                    <a:pt x="26" y="27"/>
                  </a:cubicBezTo>
                  <a:cubicBezTo>
                    <a:pt x="29" y="27"/>
                    <a:pt x="30" y="26"/>
                    <a:pt x="32" y="24"/>
                  </a:cubicBezTo>
                  <a:cubicBezTo>
                    <a:pt x="35" y="22"/>
                    <a:pt x="36" y="23"/>
                    <a:pt x="38" y="22"/>
                  </a:cubicBezTo>
                  <a:cubicBezTo>
                    <a:pt x="40" y="21"/>
                    <a:pt x="41" y="21"/>
                    <a:pt x="44" y="20"/>
                  </a:cubicBezTo>
                  <a:cubicBezTo>
                    <a:pt x="46" y="20"/>
                    <a:pt x="49" y="21"/>
                    <a:pt x="51" y="20"/>
                  </a:cubicBezTo>
                  <a:cubicBezTo>
                    <a:pt x="56" y="19"/>
                    <a:pt x="58" y="17"/>
                    <a:pt x="57" y="12"/>
                  </a:cubicBezTo>
                  <a:cubicBezTo>
                    <a:pt x="57" y="12"/>
                    <a:pt x="57" y="12"/>
                    <a:pt x="57" y="12"/>
                  </a:cubicBezTo>
                  <a:cubicBezTo>
                    <a:pt x="56" y="12"/>
                    <a:pt x="56" y="12"/>
                    <a:pt x="56" y="12"/>
                  </a:cubicBezTo>
                  <a:cubicBezTo>
                    <a:pt x="56" y="12"/>
                    <a:pt x="56" y="12"/>
                    <a:pt x="56" y="11"/>
                  </a:cubicBezTo>
                  <a:cubicBezTo>
                    <a:pt x="56" y="12"/>
                    <a:pt x="56" y="12"/>
                    <a:pt x="56" y="12"/>
                  </a:cubicBezTo>
                  <a:cubicBezTo>
                    <a:pt x="56" y="11"/>
                    <a:pt x="56" y="10"/>
                    <a:pt x="56" y="9"/>
                  </a:cubicBezTo>
                  <a:cubicBezTo>
                    <a:pt x="53" y="10"/>
                    <a:pt x="48" y="11"/>
                    <a:pt x="45" y="10"/>
                  </a:cubicBezTo>
                  <a:cubicBezTo>
                    <a:pt x="43" y="8"/>
                    <a:pt x="44" y="6"/>
                    <a:pt x="43" y="4"/>
                  </a:cubicBezTo>
                  <a:cubicBezTo>
                    <a:pt x="40" y="0"/>
                    <a:pt x="32" y="3"/>
                    <a:pt x="34" y="8"/>
                  </a:cubicBezTo>
                  <a:cubicBezTo>
                    <a:pt x="34" y="10"/>
                    <a:pt x="36" y="11"/>
                    <a:pt x="34" y="13"/>
                  </a:cubicBezTo>
                  <a:cubicBezTo>
                    <a:pt x="34" y="14"/>
                    <a:pt x="30" y="14"/>
                    <a:pt x="30" y="13"/>
                  </a:cubicBezTo>
                  <a:cubicBezTo>
                    <a:pt x="26" y="13"/>
                    <a:pt x="22" y="11"/>
                    <a:pt x="18" y="9"/>
                  </a:cubicBezTo>
                  <a:cubicBezTo>
                    <a:pt x="14" y="7"/>
                    <a:pt x="8" y="7"/>
                    <a:pt x="4" y="11"/>
                  </a:cubicBezTo>
                  <a:cubicBezTo>
                    <a:pt x="2" y="12"/>
                    <a:pt x="0" y="13"/>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5" name="Freeform 65"/>
            <p:cNvSpPr>
              <a:spLocks/>
            </p:cNvSpPr>
            <p:nvPr/>
          </p:nvSpPr>
          <p:spPr bwMode="auto">
            <a:xfrm>
              <a:off x="163513" y="1420813"/>
              <a:ext cx="4763"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6" name="Freeform 66"/>
            <p:cNvSpPr>
              <a:spLocks/>
            </p:cNvSpPr>
            <p:nvPr/>
          </p:nvSpPr>
          <p:spPr bwMode="auto">
            <a:xfrm>
              <a:off x="168275" y="1420813"/>
              <a:ext cx="3175"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0"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7" name="Freeform 67"/>
            <p:cNvSpPr>
              <a:spLocks/>
            </p:cNvSpPr>
            <p:nvPr/>
          </p:nvSpPr>
          <p:spPr bwMode="auto">
            <a:xfrm>
              <a:off x="25400" y="1349376"/>
              <a:ext cx="71438" cy="22225"/>
            </a:xfrm>
            <a:custGeom>
              <a:avLst/>
              <a:gdLst>
                <a:gd name="T0" fmla="*/ 3 w 19"/>
                <a:gd name="T1" fmla="*/ 5 h 6"/>
                <a:gd name="T2" fmla="*/ 15 w 19"/>
                <a:gd name="T3" fmla="*/ 5 h 6"/>
                <a:gd name="T4" fmla="*/ 16 w 19"/>
                <a:gd name="T5" fmla="*/ 0 h 6"/>
                <a:gd name="T6" fmla="*/ 15 w 19"/>
                <a:gd name="T7" fmla="*/ 1 h 6"/>
                <a:gd name="T8" fmla="*/ 5 w 19"/>
                <a:gd name="T9" fmla="*/ 1 h 6"/>
                <a:gd name="T10" fmla="*/ 3 w 19"/>
                <a:gd name="T11" fmla="*/ 5 h 6"/>
              </a:gdLst>
              <a:ahLst/>
              <a:cxnLst>
                <a:cxn ang="0">
                  <a:pos x="T0" y="T1"/>
                </a:cxn>
                <a:cxn ang="0">
                  <a:pos x="T2" y="T3"/>
                </a:cxn>
                <a:cxn ang="0">
                  <a:pos x="T4" y="T5"/>
                </a:cxn>
                <a:cxn ang="0">
                  <a:pos x="T6" y="T7"/>
                </a:cxn>
                <a:cxn ang="0">
                  <a:pos x="T8" y="T9"/>
                </a:cxn>
                <a:cxn ang="0">
                  <a:pos x="T10" y="T11"/>
                </a:cxn>
              </a:cxnLst>
              <a:rect l="0" t="0" r="r" b="b"/>
              <a:pathLst>
                <a:path w="19" h="6">
                  <a:moveTo>
                    <a:pt x="3" y="5"/>
                  </a:moveTo>
                  <a:cubicBezTo>
                    <a:pt x="6" y="6"/>
                    <a:pt x="12" y="6"/>
                    <a:pt x="15" y="5"/>
                  </a:cubicBezTo>
                  <a:cubicBezTo>
                    <a:pt x="16" y="4"/>
                    <a:pt x="19" y="2"/>
                    <a:pt x="16" y="0"/>
                  </a:cubicBezTo>
                  <a:cubicBezTo>
                    <a:pt x="15" y="1"/>
                    <a:pt x="15" y="1"/>
                    <a:pt x="15" y="1"/>
                  </a:cubicBezTo>
                  <a:cubicBezTo>
                    <a:pt x="13" y="0"/>
                    <a:pt x="8" y="1"/>
                    <a:pt x="5" y="1"/>
                  </a:cubicBezTo>
                  <a:cubicBezTo>
                    <a:pt x="2" y="1"/>
                    <a:pt x="0" y="4"/>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8" name="Freeform 68"/>
            <p:cNvSpPr>
              <a:spLocks/>
            </p:cNvSpPr>
            <p:nvPr/>
          </p:nvSpPr>
          <p:spPr bwMode="auto">
            <a:xfrm>
              <a:off x="-139700" y="1357313"/>
              <a:ext cx="119063" cy="74613"/>
            </a:xfrm>
            <a:custGeom>
              <a:avLst/>
              <a:gdLst>
                <a:gd name="T0" fmla="*/ 9 w 32"/>
                <a:gd name="T1" fmla="*/ 17 h 20"/>
                <a:gd name="T2" fmla="*/ 9 w 32"/>
                <a:gd name="T3" fmla="*/ 18 h 20"/>
                <a:gd name="T4" fmla="*/ 15 w 32"/>
                <a:gd name="T5" fmla="*/ 12 h 20"/>
                <a:gd name="T6" fmla="*/ 21 w 32"/>
                <a:gd name="T7" fmla="*/ 10 h 20"/>
                <a:gd name="T8" fmla="*/ 23 w 32"/>
                <a:gd name="T9" fmla="*/ 13 h 20"/>
                <a:gd name="T10" fmla="*/ 29 w 32"/>
                <a:gd name="T11" fmla="*/ 9 h 20"/>
                <a:gd name="T12" fmla="*/ 32 w 32"/>
                <a:gd name="T13" fmla="*/ 4 h 20"/>
                <a:gd name="T14" fmla="*/ 24 w 32"/>
                <a:gd name="T15" fmla="*/ 2 h 20"/>
                <a:gd name="T16" fmla="*/ 21 w 32"/>
                <a:gd name="T17" fmla="*/ 4 h 20"/>
                <a:gd name="T18" fmla="*/ 14 w 32"/>
                <a:gd name="T19" fmla="*/ 5 h 20"/>
                <a:gd name="T20" fmla="*/ 9 w 32"/>
                <a:gd name="T21" fmla="*/ 11 h 20"/>
                <a:gd name="T22" fmla="*/ 1 w 32"/>
                <a:gd name="T23" fmla="*/ 14 h 20"/>
                <a:gd name="T24" fmla="*/ 9 w 32"/>
                <a:gd name="T25"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20">
                  <a:moveTo>
                    <a:pt x="9" y="17"/>
                  </a:moveTo>
                  <a:cubicBezTo>
                    <a:pt x="9" y="17"/>
                    <a:pt x="9" y="18"/>
                    <a:pt x="9" y="18"/>
                  </a:cubicBezTo>
                  <a:cubicBezTo>
                    <a:pt x="12" y="20"/>
                    <a:pt x="14" y="14"/>
                    <a:pt x="15" y="12"/>
                  </a:cubicBezTo>
                  <a:cubicBezTo>
                    <a:pt x="17" y="11"/>
                    <a:pt x="20" y="11"/>
                    <a:pt x="21" y="10"/>
                  </a:cubicBezTo>
                  <a:cubicBezTo>
                    <a:pt x="22" y="11"/>
                    <a:pt x="22" y="13"/>
                    <a:pt x="23" y="13"/>
                  </a:cubicBezTo>
                  <a:cubicBezTo>
                    <a:pt x="27" y="15"/>
                    <a:pt x="28" y="11"/>
                    <a:pt x="29" y="9"/>
                  </a:cubicBezTo>
                  <a:cubicBezTo>
                    <a:pt x="29" y="8"/>
                    <a:pt x="32" y="5"/>
                    <a:pt x="32" y="4"/>
                  </a:cubicBezTo>
                  <a:cubicBezTo>
                    <a:pt x="32" y="0"/>
                    <a:pt x="26" y="1"/>
                    <a:pt x="24" y="2"/>
                  </a:cubicBezTo>
                  <a:cubicBezTo>
                    <a:pt x="23" y="3"/>
                    <a:pt x="23" y="3"/>
                    <a:pt x="21" y="4"/>
                  </a:cubicBezTo>
                  <a:cubicBezTo>
                    <a:pt x="19" y="5"/>
                    <a:pt x="16" y="4"/>
                    <a:pt x="14" y="5"/>
                  </a:cubicBezTo>
                  <a:cubicBezTo>
                    <a:pt x="11" y="6"/>
                    <a:pt x="12" y="10"/>
                    <a:pt x="9" y="11"/>
                  </a:cubicBezTo>
                  <a:cubicBezTo>
                    <a:pt x="7" y="12"/>
                    <a:pt x="2" y="11"/>
                    <a:pt x="1" y="14"/>
                  </a:cubicBezTo>
                  <a:cubicBezTo>
                    <a:pt x="0" y="18"/>
                    <a:pt x="7" y="17"/>
                    <a:pt x="9"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69" name="Freeform 69"/>
            <p:cNvSpPr>
              <a:spLocks/>
            </p:cNvSpPr>
            <p:nvPr/>
          </p:nvSpPr>
          <p:spPr bwMode="auto">
            <a:xfrm>
              <a:off x="-196850" y="1470026"/>
              <a:ext cx="169863" cy="115888"/>
            </a:xfrm>
            <a:custGeom>
              <a:avLst/>
              <a:gdLst>
                <a:gd name="T0" fmla="*/ 4 w 45"/>
                <a:gd name="T1" fmla="*/ 24 h 31"/>
                <a:gd name="T2" fmla="*/ 9 w 45"/>
                <a:gd name="T3" fmla="*/ 28 h 31"/>
                <a:gd name="T4" fmla="*/ 16 w 45"/>
                <a:gd name="T5" fmla="*/ 29 h 31"/>
                <a:gd name="T6" fmla="*/ 23 w 45"/>
                <a:gd name="T7" fmla="*/ 22 h 31"/>
                <a:gd name="T8" fmla="*/ 30 w 45"/>
                <a:gd name="T9" fmla="*/ 17 h 31"/>
                <a:gd name="T10" fmla="*/ 38 w 45"/>
                <a:gd name="T11" fmla="*/ 10 h 31"/>
                <a:gd name="T12" fmla="*/ 42 w 45"/>
                <a:gd name="T13" fmla="*/ 8 h 31"/>
                <a:gd name="T14" fmla="*/ 44 w 45"/>
                <a:gd name="T15" fmla="*/ 5 h 31"/>
                <a:gd name="T16" fmla="*/ 37 w 45"/>
                <a:gd name="T17" fmla="*/ 2 h 31"/>
                <a:gd name="T18" fmla="*/ 30 w 45"/>
                <a:gd name="T19" fmla="*/ 3 h 31"/>
                <a:gd name="T20" fmla="*/ 25 w 45"/>
                <a:gd name="T21" fmla="*/ 2 h 31"/>
                <a:gd name="T22" fmla="*/ 25 w 45"/>
                <a:gd name="T23" fmla="*/ 1 h 31"/>
                <a:gd name="T24" fmla="*/ 15 w 45"/>
                <a:gd name="T25" fmla="*/ 1 h 31"/>
                <a:gd name="T26" fmla="*/ 5 w 45"/>
                <a:gd name="T27" fmla="*/ 3 h 31"/>
                <a:gd name="T28" fmla="*/ 6 w 45"/>
                <a:gd name="T29" fmla="*/ 7 h 31"/>
                <a:gd name="T30" fmla="*/ 4 w 45"/>
                <a:gd name="T31" fmla="*/ 14 h 31"/>
                <a:gd name="T32" fmla="*/ 1 w 45"/>
                <a:gd name="T33" fmla="*/ 20 h 31"/>
                <a:gd name="T34" fmla="*/ 4 w 45"/>
                <a:gd name="T35"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31">
                  <a:moveTo>
                    <a:pt x="4" y="24"/>
                  </a:moveTo>
                  <a:cubicBezTo>
                    <a:pt x="6" y="24"/>
                    <a:pt x="7" y="26"/>
                    <a:pt x="9" y="28"/>
                  </a:cubicBezTo>
                  <a:cubicBezTo>
                    <a:pt x="12" y="31"/>
                    <a:pt x="12" y="30"/>
                    <a:pt x="16" y="29"/>
                  </a:cubicBezTo>
                  <a:cubicBezTo>
                    <a:pt x="19" y="28"/>
                    <a:pt x="27" y="26"/>
                    <a:pt x="23" y="22"/>
                  </a:cubicBezTo>
                  <a:cubicBezTo>
                    <a:pt x="25" y="21"/>
                    <a:pt x="27" y="19"/>
                    <a:pt x="30" y="17"/>
                  </a:cubicBezTo>
                  <a:cubicBezTo>
                    <a:pt x="33" y="15"/>
                    <a:pt x="35" y="12"/>
                    <a:pt x="38" y="10"/>
                  </a:cubicBezTo>
                  <a:cubicBezTo>
                    <a:pt x="40" y="9"/>
                    <a:pt x="41" y="9"/>
                    <a:pt x="42" y="8"/>
                  </a:cubicBezTo>
                  <a:cubicBezTo>
                    <a:pt x="44" y="7"/>
                    <a:pt x="45" y="6"/>
                    <a:pt x="44" y="5"/>
                  </a:cubicBezTo>
                  <a:cubicBezTo>
                    <a:pt x="43" y="3"/>
                    <a:pt x="39" y="3"/>
                    <a:pt x="37" y="2"/>
                  </a:cubicBezTo>
                  <a:cubicBezTo>
                    <a:pt x="34" y="2"/>
                    <a:pt x="32" y="3"/>
                    <a:pt x="30" y="3"/>
                  </a:cubicBezTo>
                  <a:cubicBezTo>
                    <a:pt x="27" y="4"/>
                    <a:pt x="26" y="3"/>
                    <a:pt x="25" y="2"/>
                  </a:cubicBezTo>
                  <a:cubicBezTo>
                    <a:pt x="25" y="1"/>
                    <a:pt x="25" y="1"/>
                    <a:pt x="25" y="1"/>
                  </a:cubicBezTo>
                  <a:cubicBezTo>
                    <a:pt x="22" y="0"/>
                    <a:pt x="18" y="1"/>
                    <a:pt x="15" y="1"/>
                  </a:cubicBezTo>
                  <a:cubicBezTo>
                    <a:pt x="11" y="2"/>
                    <a:pt x="8" y="1"/>
                    <a:pt x="5" y="3"/>
                  </a:cubicBezTo>
                  <a:cubicBezTo>
                    <a:pt x="5" y="5"/>
                    <a:pt x="5" y="6"/>
                    <a:pt x="6" y="7"/>
                  </a:cubicBezTo>
                  <a:cubicBezTo>
                    <a:pt x="6" y="10"/>
                    <a:pt x="6" y="10"/>
                    <a:pt x="4" y="14"/>
                  </a:cubicBezTo>
                  <a:cubicBezTo>
                    <a:pt x="2" y="16"/>
                    <a:pt x="2" y="17"/>
                    <a:pt x="1" y="20"/>
                  </a:cubicBezTo>
                  <a:cubicBezTo>
                    <a:pt x="1" y="23"/>
                    <a:pt x="0" y="22"/>
                    <a:pt x="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0" name="Freeform 70"/>
            <p:cNvSpPr>
              <a:spLocks/>
            </p:cNvSpPr>
            <p:nvPr/>
          </p:nvSpPr>
          <p:spPr bwMode="auto">
            <a:xfrm>
              <a:off x="-20638" y="1511301"/>
              <a:ext cx="4763"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0" y="2"/>
                    <a:pt x="0" y="2"/>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1" name="Freeform 71"/>
            <p:cNvSpPr>
              <a:spLocks/>
            </p:cNvSpPr>
            <p:nvPr/>
          </p:nvSpPr>
          <p:spPr bwMode="auto">
            <a:xfrm>
              <a:off x="-73025" y="1511301"/>
              <a:ext cx="330200" cy="153988"/>
            </a:xfrm>
            <a:custGeom>
              <a:avLst/>
              <a:gdLst>
                <a:gd name="T0" fmla="*/ 64 w 88"/>
                <a:gd name="T1" fmla="*/ 9 h 41"/>
                <a:gd name="T2" fmla="*/ 62 w 88"/>
                <a:gd name="T3" fmla="*/ 5 h 41"/>
                <a:gd name="T4" fmla="*/ 60 w 88"/>
                <a:gd name="T5" fmla="*/ 2 h 41"/>
                <a:gd name="T6" fmla="*/ 55 w 88"/>
                <a:gd name="T7" fmla="*/ 0 h 41"/>
                <a:gd name="T8" fmla="*/ 54 w 88"/>
                <a:gd name="T9" fmla="*/ 8 h 41"/>
                <a:gd name="T10" fmla="*/ 52 w 88"/>
                <a:gd name="T11" fmla="*/ 13 h 41"/>
                <a:gd name="T12" fmla="*/ 48 w 88"/>
                <a:gd name="T13" fmla="*/ 5 h 41"/>
                <a:gd name="T14" fmla="*/ 39 w 88"/>
                <a:gd name="T15" fmla="*/ 5 h 41"/>
                <a:gd name="T16" fmla="*/ 38 w 88"/>
                <a:gd name="T17" fmla="*/ 11 h 41"/>
                <a:gd name="T18" fmla="*/ 32 w 88"/>
                <a:gd name="T19" fmla="*/ 6 h 41"/>
                <a:gd name="T20" fmla="*/ 29 w 88"/>
                <a:gd name="T21" fmla="*/ 6 h 41"/>
                <a:gd name="T22" fmla="*/ 26 w 88"/>
                <a:gd name="T23" fmla="*/ 5 h 41"/>
                <a:gd name="T24" fmla="*/ 20 w 88"/>
                <a:gd name="T25" fmla="*/ 4 h 41"/>
                <a:gd name="T26" fmla="*/ 18 w 88"/>
                <a:gd name="T27" fmla="*/ 0 h 41"/>
                <a:gd name="T28" fmla="*/ 14 w 88"/>
                <a:gd name="T29" fmla="*/ 2 h 41"/>
                <a:gd name="T30" fmla="*/ 14 w 88"/>
                <a:gd name="T31" fmla="*/ 2 h 41"/>
                <a:gd name="T32" fmla="*/ 6 w 88"/>
                <a:gd name="T33" fmla="*/ 4 h 41"/>
                <a:gd name="T34" fmla="*/ 1 w 88"/>
                <a:gd name="T35" fmla="*/ 10 h 41"/>
                <a:gd name="T36" fmla="*/ 4 w 88"/>
                <a:gd name="T37" fmla="*/ 16 h 41"/>
                <a:gd name="T38" fmla="*/ 12 w 88"/>
                <a:gd name="T39" fmla="*/ 15 h 41"/>
                <a:gd name="T40" fmla="*/ 15 w 88"/>
                <a:gd name="T41" fmla="*/ 16 h 41"/>
                <a:gd name="T42" fmla="*/ 7 w 88"/>
                <a:gd name="T43" fmla="*/ 19 h 41"/>
                <a:gd name="T44" fmla="*/ 6 w 88"/>
                <a:gd name="T45" fmla="*/ 25 h 41"/>
                <a:gd name="T46" fmla="*/ 17 w 88"/>
                <a:gd name="T47" fmla="*/ 23 h 41"/>
                <a:gd name="T48" fmla="*/ 23 w 88"/>
                <a:gd name="T49" fmla="*/ 23 h 41"/>
                <a:gd name="T50" fmla="*/ 31 w 88"/>
                <a:gd name="T51" fmla="*/ 25 h 41"/>
                <a:gd name="T52" fmla="*/ 13 w 88"/>
                <a:gd name="T53" fmla="*/ 27 h 41"/>
                <a:gd name="T54" fmla="*/ 11 w 88"/>
                <a:gd name="T55" fmla="*/ 30 h 41"/>
                <a:gd name="T56" fmla="*/ 19 w 88"/>
                <a:gd name="T57" fmla="*/ 33 h 41"/>
                <a:gd name="T58" fmla="*/ 28 w 88"/>
                <a:gd name="T59" fmla="*/ 39 h 41"/>
                <a:gd name="T60" fmla="*/ 46 w 88"/>
                <a:gd name="T61" fmla="*/ 37 h 41"/>
                <a:gd name="T62" fmla="*/ 53 w 88"/>
                <a:gd name="T63" fmla="*/ 35 h 41"/>
                <a:gd name="T64" fmla="*/ 56 w 88"/>
                <a:gd name="T65" fmla="*/ 36 h 41"/>
                <a:gd name="T66" fmla="*/ 60 w 88"/>
                <a:gd name="T67" fmla="*/ 35 h 41"/>
                <a:gd name="T68" fmla="*/ 65 w 88"/>
                <a:gd name="T69" fmla="*/ 36 h 41"/>
                <a:gd name="T70" fmla="*/ 71 w 88"/>
                <a:gd name="T71" fmla="*/ 37 h 41"/>
                <a:gd name="T72" fmla="*/ 79 w 88"/>
                <a:gd name="T73" fmla="*/ 38 h 41"/>
                <a:gd name="T74" fmla="*/ 77 w 88"/>
                <a:gd name="T75" fmla="*/ 30 h 41"/>
                <a:gd name="T76" fmla="*/ 84 w 88"/>
                <a:gd name="T77" fmla="*/ 30 h 41"/>
                <a:gd name="T78" fmla="*/ 79 w 88"/>
                <a:gd name="T79" fmla="*/ 24 h 41"/>
                <a:gd name="T80" fmla="*/ 75 w 88"/>
                <a:gd name="T81" fmla="*/ 23 h 41"/>
                <a:gd name="T82" fmla="*/ 69 w 88"/>
                <a:gd name="T83" fmla="*/ 20 h 41"/>
                <a:gd name="T84" fmla="*/ 67 w 88"/>
                <a:gd name="T85" fmla="*/ 13 h 41"/>
                <a:gd name="T86" fmla="*/ 64 w 88"/>
                <a:gd name="T87"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8" h="41">
                  <a:moveTo>
                    <a:pt x="64" y="9"/>
                  </a:moveTo>
                  <a:cubicBezTo>
                    <a:pt x="62" y="7"/>
                    <a:pt x="63" y="7"/>
                    <a:pt x="62" y="5"/>
                  </a:cubicBezTo>
                  <a:cubicBezTo>
                    <a:pt x="62" y="3"/>
                    <a:pt x="61" y="3"/>
                    <a:pt x="60" y="2"/>
                  </a:cubicBezTo>
                  <a:cubicBezTo>
                    <a:pt x="59" y="2"/>
                    <a:pt x="56" y="0"/>
                    <a:pt x="55" y="0"/>
                  </a:cubicBezTo>
                  <a:cubicBezTo>
                    <a:pt x="52" y="0"/>
                    <a:pt x="54" y="5"/>
                    <a:pt x="54" y="8"/>
                  </a:cubicBezTo>
                  <a:cubicBezTo>
                    <a:pt x="54" y="10"/>
                    <a:pt x="52" y="11"/>
                    <a:pt x="52" y="13"/>
                  </a:cubicBezTo>
                  <a:cubicBezTo>
                    <a:pt x="49" y="12"/>
                    <a:pt x="51" y="7"/>
                    <a:pt x="48" y="5"/>
                  </a:cubicBezTo>
                  <a:cubicBezTo>
                    <a:pt x="47" y="4"/>
                    <a:pt x="41" y="3"/>
                    <a:pt x="39" y="5"/>
                  </a:cubicBezTo>
                  <a:cubicBezTo>
                    <a:pt x="38" y="6"/>
                    <a:pt x="40" y="10"/>
                    <a:pt x="38" y="11"/>
                  </a:cubicBezTo>
                  <a:cubicBezTo>
                    <a:pt x="36" y="12"/>
                    <a:pt x="35" y="7"/>
                    <a:pt x="32" y="6"/>
                  </a:cubicBezTo>
                  <a:cubicBezTo>
                    <a:pt x="31" y="6"/>
                    <a:pt x="30" y="6"/>
                    <a:pt x="29" y="6"/>
                  </a:cubicBezTo>
                  <a:cubicBezTo>
                    <a:pt x="27" y="6"/>
                    <a:pt x="27" y="5"/>
                    <a:pt x="26" y="5"/>
                  </a:cubicBezTo>
                  <a:cubicBezTo>
                    <a:pt x="23" y="4"/>
                    <a:pt x="21" y="7"/>
                    <a:pt x="20" y="4"/>
                  </a:cubicBezTo>
                  <a:cubicBezTo>
                    <a:pt x="19" y="2"/>
                    <a:pt x="20" y="1"/>
                    <a:pt x="18" y="0"/>
                  </a:cubicBezTo>
                  <a:cubicBezTo>
                    <a:pt x="16" y="0"/>
                    <a:pt x="15" y="1"/>
                    <a:pt x="14" y="2"/>
                  </a:cubicBezTo>
                  <a:cubicBezTo>
                    <a:pt x="14" y="2"/>
                    <a:pt x="14" y="2"/>
                    <a:pt x="14" y="2"/>
                  </a:cubicBezTo>
                  <a:cubicBezTo>
                    <a:pt x="12" y="3"/>
                    <a:pt x="8" y="3"/>
                    <a:pt x="6" y="4"/>
                  </a:cubicBezTo>
                  <a:cubicBezTo>
                    <a:pt x="4" y="5"/>
                    <a:pt x="2" y="8"/>
                    <a:pt x="1" y="10"/>
                  </a:cubicBezTo>
                  <a:cubicBezTo>
                    <a:pt x="1" y="13"/>
                    <a:pt x="2" y="15"/>
                    <a:pt x="4" y="16"/>
                  </a:cubicBezTo>
                  <a:cubicBezTo>
                    <a:pt x="7" y="17"/>
                    <a:pt x="9" y="15"/>
                    <a:pt x="12" y="15"/>
                  </a:cubicBezTo>
                  <a:cubicBezTo>
                    <a:pt x="13" y="15"/>
                    <a:pt x="14" y="14"/>
                    <a:pt x="15" y="16"/>
                  </a:cubicBezTo>
                  <a:cubicBezTo>
                    <a:pt x="17" y="20"/>
                    <a:pt x="9" y="19"/>
                    <a:pt x="7" y="19"/>
                  </a:cubicBezTo>
                  <a:cubicBezTo>
                    <a:pt x="3" y="19"/>
                    <a:pt x="0" y="24"/>
                    <a:pt x="6" y="25"/>
                  </a:cubicBezTo>
                  <a:cubicBezTo>
                    <a:pt x="10" y="25"/>
                    <a:pt x="13" y="23"/>
                    <a:pt x="17" y="23"/>
                  </a:cubicBezTo>
                  <a:cubicBezTo>
                    <a:pt x="19" y="23"/>
                    <a:pt x="20" y="23"/>
                    <a:pt x="23" y="23"/>
                  </a:cubicBezTo>
                  <a:cubicBezTo>
                    <a:pt x="25" y="24"/>
                    <a:pt x="31" y="22"/>
                    <a:pt x="31" y="25"/>
                  </a:cubicBezTo>
                  <a:cubicBezTo>
                    <a:pt x="25" y="27"/>
                    <a:pt x="19" y="26"/>
                    <a:pt x="13" y="27"/>
                  </a:cubicBezTo>
                  <a:cubicBezTo>
                    <a:pt x="11" y="28"/>
                    <a:pt x="9" y="28"/>
                    <a:pt x="11" y="30"/>
                  </a:cubicBezTo>
                  <a:cubicBezTo>
                    <a:pt x="12" y="33"/>
                    <a:pt x="17" y="32"/>
                    <a:pt x="19" y="33"/>
                  </a:cubicBezTo>
                  <a:cubicBezTo>
                    <a:pt x="23" y="35"/>
                    <a:pt x="24" y="38"/>
                    <a:pt x="28" y="39"/>
                  </a:cubicBezTo>
                  <a:cubicBezTo>
                    <a:pt x="33" y="41"/>
                    <a:pt x="41" y="39"/>
                    <a:pt x="46" y="37"/>
                  </a:cubicBezTo>
                  <a:cubicBezTo>
                    <a:pt x="49" y="37"/>
                    <a:pt x="51" y="35"/>
                    <a:pt x="53" y="35"/>
                  </a:cubicBezTo>
                  <a:cubicBezTo>
                    <a:pt x="54" y="35"/>
                    <a:pt x="55" y="36"/>
                    <a:pt x="56" y="36"/>
                  </a:cubicBezTo>
                  <a:cubicBezTo>
                    <a:pt x="58" y="36"/>
                    <a:pt x="59" y="36"/>
                    <a:pt x="60" y="35"/>
                  </a:cubicBezTo>
                  <a:cubicBezTo>
                    <a:pt x="63" y="35"/>
                    <a:pt x="63" y="35"/>
                    <a:pt x="65" y="36"/>
                  </a:cubicBezTo>
                  <a:cubicBezTo>
                    <a:pt x="67" y="37"/>
                    <a:pt x="69" y="36"/>
                    <a:pt x="71" y="37"/>
                  </a:cubicBezTo>
                  <a:cubicBezTo>
                    <a:pt x="74" y="38"/>
                    <a:pt x="76" y="41"/>
                    <a:pt x="79" y="38"/>
                  </a:cubicBezTo>
                  <a:cubicBezTo>
                    <a:pt x="82" y="34"/>
                    <a:pt x="76" y="34"/>
                    <a:pt x="77" y="30"/>
                  </a:cubicBezTo>
                  <a:cubicBezTo>
                    <a:pt x="78" y="30"/>
                    <a:pt x="83" y="31"/>
                    <a:pt x="84" y="30"/>
                  </a:cubicBezTo>
                  <a:cubicBezTo>
                    <a:pt x="88" y="28"/>
                    <a:pt x="81" y="25"/>
                    <a:pt x="79" y="24"/>
                  </a:cubicBezTo>
                  <a:cubicBezTo>
                    <a:pt x="77" y="24"/>
                    <a:pt x="76" y="24"/>
                    <a:pt x="75" y="23"/>
                  </a:cubicBezTo>
                  <a:cubicBezTo>
                    <a:pt x="73" y="23"/>
                    <a:pt x="70" y="22"/>
                    <a:pt x="69" y="20"/>
                  </a:cubicBezTo>
                  <a:cubicBezTo>
                    <a:pt x="66" y="18"/>
                    <a:pt x="67" y="17"/>
                    <a:pt x="67" y="13"/>
                  </a:cubicBezTo>
                  <a:cubicBezTo>
                    <a:pt x="67" y="11"/>
                    <a:pt x="65" y="10"/>
                    <a:pt x="6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2" name="Freeform 72"/>
            <p:cNvSpPr>
              <a:spLocks/>
            </p:cNvSpPr>
            <p:nvPr/>
          </p:nvSpPr>
          <p:spPr bwMode="auto">
            <a:xfrm>
              <a:off x="1023938" y="1508126"/>
              <a:ext cx="44450" cy="52388"/>
            </a:xfrm>
            <a:custGeom>
              <a:avLst/>
              <a:gdLst>
                <a:gd name="T0" fmla="*/ 0 w 12"/>
                <a:gd name="T1" fmla="*/ 9 h 14"/>
                <a:gd name="T2" fmla="*/ 2 w 12"/>
                <a:gd name="T3" fmla="*/ 11 h 14"/>
                <a:gd name="T4" fmla="*/ 4 w 12"/>
                <a:gd name="T5" fmla="*/ 13 h 14"/>
                <a:gd name="T6" fmla="*/ 7 w 12"/>
                <a:gd name="T7" fmla="*/ 14 h 14"/>
                <a:gd name="T8" fmla="*/ 8 w 12"/>
                <a:gd name="T9" fmla="*/ 13 h 14"/>
                <a:gd name="T10" fmla="*/ 10 w 12"/>
                <a:gd name="T11" fmla="*/ 13 h 14"/>
                <a:gd name="T12" fmla="*/ 11 w 12"/>
                <a:gd name="T13" fmla="*/ 11 h 14"/>
                <a:gd name="T14" fmla="*/ 11 w 12"/>
                <a:gd name="T15" fmla="*/ 8 h 14"/>
                <a:gd name="T16" fmla="*/ 12 w 12"/>
                <a:gd name="T17" fmla="*/ 6 h 14"/>
                <a:gd name="T18" fmla="*/ 9 w 12"/>
                <a:gd name="T19" fmla="*/ 4 h 14"/>
                <a:gd name="T20" fmla="*/ 9 w 12"/>
                <a:gd name="T21" fmla="*/ 3 h 14"/>
                <a:gd name="T22" fmla="*/ 7 w 12"/>
                <a:gd name="T23" fmla="*/ 2 h 14"/>
                <a:gd name="T24" fmla="*/ 4 w 12"/>
                <a:gd name="T25" fmla="*/ 1 h 14"/>
                <a:gd name="T26" fmla="*/ 4 w 12"/>
                <a:gd name="T27" fmla="*/ 1 h 14"/>
                <a:gd name="T28" fmla="*/ 2 w 12"/>
                <a:gd name="T29" fmla="*/ 0 h 14"/>
                <a:gd name="T30" fmla="*/ 2 w 12"/>
                <a:gd name="T31" fmla="*/ 3 h 14"/>
                <a:gd name="T32" fmla="*/ 1 w 12"/>
                <a:gd name="T33" fmla="*/ 5 h 14"/>
                <a:gd name="T34" fmla="*/ 1 w 12"/>
                <a:gd name="T35" fmla="*/ 6 h 14"/>
                <a:gd name="T36" fmla="*/ 0 w 12"/>
                <a:gd name="T3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4">
                  <a:moveTo>
                    <a:pt x="0" y="9"/>
                  </a:moveTo>
                  <a:cubicBezTo>
                    <a:pt x="1" y="10"/>
                    <a:pt x="2" y="10"/>
                    <a:pt x="2" y="11"/>
                  </a:cubicBezTo>
                  <a:cubicBezTo>
                    <a:pt x="3" y="12"/>
                    <a:pt x="2" y="12"/>
                    <a:pt x="4" y="13"/>
                  </a:cubicBezTo>
                  <a:cubicBezTo>
                    <a:pt x="4" y="14"/>
                    <a:pt x="6" y="14"/>
                    <a:pt x="7" y="14"/>
                  </a:cubicBezTo>
                  <a:cubicBezTo>
                    <a:pt x="8" y="14"/>
                    <a:pt x="8" y="13"/>
                    <a:pt x="8" y="13"/>
                  </a:cubicBezTo>
                  <a:cubicBezTo>
                    <a:pt x="9" y="13"/>
                    <a:pt x="10" y="13"/>
                    <a:pt x="10" y="13"/>
                  </a:cubicBezTo>
                  <a:cubicBezTo>
                    <a:pt x="11" y="13"/>
                    <a:pt x="11" y="12"/>
                    <a:pt x="11" y="11"/>
                  </a:cubicBezTo>
                  <a:cubicBezTo>
                    <a:pt x="11" y="10"/>
                    <a:pt x="11" y="9"/>
                    <a:pt x="11" y="8"/>
                  </a:cubicBezTo>
                  <a:cubicBezTo>
                    <a:pt x="11" y="7"/>
                    <a:pt x="12" y="7"/>
                    <a:pt x="12" y="6"/>
                  </a:cubicBezTo>
                  <a:cubicBezTo>
                    <a:pt x="11" y="4"/>
                    <a:pt x="10" y="5"/>
                    <a:pt x="9" y="4"/>
                  </a:cubicBezTo>
                  <a:cubicBezTo>
                    <a:pt x="9" y="4"/>
                    <a:pt x="9" y="3"/>
                    <a:pt x="9" y="3"/>
                  </a:cubicBezTo>
                  <a:cubicBezTo>
                    <a:pt x="8" y="2"/>
                    <a:pt x="8" y="2"/>
                    <a:pt x="7" y="2"/>
                  </a:cubicBezTo>
                  <a:cubicBezTo>
                    <a:pt x="6" y="2"/>
                    <a:pt x="4" y="2"/>
                    <a:pt x="4" y="1"/>
                  </a:cubicBezTo>
                  <a:cubicBezTo>
                    <a:pt x="4" y="1"/>
                    <a:pt x="4" y="1"/>
                    <a:pt x="4" y="1"/>
                  </a:cubicBezTo>
                  <a:cubicBezTo>
                    <a:pt x="4" y="0"/>
                    <a:pt x="2" y="0"/>
                    <a:pt x="2" y="0"/>
                  </a:cubicBezTo>
                  <a:cubicBezTo>
                    <a:pt x="0" y="2"/>
                    <a:pt x="2" y="2"/>
                    <a:pt x="2" y="3"/>
                  </a:cubicBezTo>
                  <a:cubicBezTo>
                    <a:pt x="2" y="4"/>
                    <a:pt x="1" y="4"/>
                    <a:pt x="1" y="5"/>
                  </a:cubicBezTo>
                  <a:cubicBezTo>
                    <a:pt x="0" y="6"/>
                    <a:pt x="1" y="6"/>
                    <a:pt x="1" y="6"/>
                  </a:cubicBezTo>
                  <a:cubicBezTo>
                    <a:pt x="1" y="7"/>
                    <a:pt x="0" y="8"/>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3" name="Freeform 73"/>
            <p:cNvSpPr>
              <a:spLocks/>
            </p:cNvSpPr>
            <p:nvPr/>
          </p:nvSpPr>
          <p:spPr bwMode="auto">
            <a:xfrm>
              <a:off x="-962025" y="1560513"/>
              <a:ext cx="2085975" cy="1398588"/>
            </a:xfrm>
            <a:custGeom>
              <a:avLst/>
              <a:gdLst>
                <a:gd name="T0" fmla="*/ 433 w 556"/>
                <a:gd name="T1" fmla="*/ 371 h 372"/>
                <a:gd name="T2" fmla="*/ 406 w 556"/>
                <a:gd name="T3" fmla="*/ 346 h 372"/>
                <a:gd name="T4" fmla="*/ 386 w 556"/>
                <a:gd name="T5" fmla="*/ 316 h 372"/>
                <a:gd name="T6" fmla="*/ 367 w 556"/>
                <a:gd name="T7" fmla="*/ 317 h 372"/>
                <a:gd name="T8" fmla="*/ 340 w 556"/>
                <a:gd name="T9" fmla="*/ 284 h 372"/>
                <a:gd name="T10" fmla="*/ 371 w 556"/>
                <a:gd name="T11" fmla="*/ 265 h 372"/>
                <a:gd name="T12" fmla="*/ 400 w 556"/>
                <a:gd name="T13" fmla="*/ 262 h 372"/>
                <a:gd name="T14" fmla="*/ 419 w 556"/>
                <a:gd name="T15" fmla="*/ 257 h 372"/>
                <a:gd name="T16" fmla="*/ 453 w 556"/>
                <a:gd name="T17" fmla="*/ 209 h 372"/>
                <a:gd name="T18" fmla="*/ 492 w 556"/>
                <a:gd name="T19" fmla="*/ 184 h 372"/>
                <a:gd name="T20" fmla="*/ 516 w 556"/>
                <a:gd name="T21" fmla="*/ 174 h 372"/>
                <a:gd name="T22" fmla="*/ 479 w 556"/>
                <a:gd name="T23" fmla="*/ 166 h 372"/>
                <a:gd name="T24" fmla="*/ 495 w 556"/>
                <a:gd name="T25" fmla="*/ 151 h 372"/>
                <a:gd name="T26" fmla="*/ 527 w 556"/>
                <a:gd name="T27" fmla="*/ 164 h 372"/>
                <a:gd name="T28" fmla="*/ 552 w 556"/>
                <a:gd name="T29" fmla="*/ 157 h 372"/>
                <a:gd name="T30" fmla="*/ 526 w 556"/>
                <a:gd name="T31" fmla="*/ 126 h 372"/>
                <a:gd name="T32" fmla="*/ 507 w 556"/>
                <a:gd name="T33" fmla="*/ 99 h 372"/>
                <a:gd name="T34" fmla="*/ 470 w 556"/>
                <a:gd name="T35" fmla="*/ 85 h 372"/>
                <a:gd name="T36" fmla="*/ 430 w 556"/>
                <a:gd name="T37" fmla="*/ 78 h 372"/>
                <a:gd name="T38" fmla="*/ 429 w 556"/>
                <a:gd name="T39" fmla="*/ 133 h 372"/>
                <a:gd name="T40" fmla="*/ 410 w 556"/>
                <a:gd name="T41" fmla="*/ 120 h 372"/>
                <a:gd name="T42" fmla="*/ 365 w 556"/>
                <a:gd name="T43" fmla="*/ 110 h 372"/>
                <a:gd name="T44" fmla="*/ 361 w 556"/>
                <a:gd name="T45" fmla="*/ 75 h 372"/>
                <a:gd name="T46" fmla="*/ 387 w 556"/>
                <a:gd name="T47" fmla="*/ 55 h 372"/>
                <a:gd name="T48" fmla="*/ 388 w 556"/>
                <a:gd name="T49" fmla="*/ 50 h 372"/>
                <a:gd name="T50" fmla="*/ 413 w 556"/>
                <a:gd name="T51" fmla="*/ 43 h 372"/>
                <a:gd name="T52" fmla="*/ 413 w 556"/>
                <a:gd name="T53" fmla="*/ 22 h 372"/>
                <a:gd name="T54" fmla="*/ 384 w 556"/>
                <a:gd name="T55" fmla="*/ 33 h 372"/>
                <a:gd name="T56" fmla="*/ 368 w 556"/>
                <a:gd name="T57" fmla="*/ 13 h 372"/>
                <a:gd name="T58" fmla="*/ 346 w 556"/>
                <a:gd name="T59" fmla="*/ 14 h 372"/>
                <a:gd name="T60" fmla="*/ 352 w 556"/>
                <a:gd name="T61" fmla="*/ 36 h 372"/>
                <a:gd name="T62" fmla="*/ 333 w 556"/>
                <a:gd name="T63" fmla="*/ 22 h 372"/>
                <a:gd name="T64" fmla="*/ 323 w 556"/>
                <a:gd name="T65" fmla="*/ 34 h 372"/>
                <a:gd name="T66" fmla="*/ 293 w 556"/>
                <a:gd name="T67" fmla="*/ 39 h 372"/>
                <a:gd name="T68" fmla="*/ 262 w 556"/>
                <a:gd name="T69" fmla="*/ 34 h 372"/>
                <a:gd name="T70" fmla="*/ 234 w 556"/>
                <a:gd name="T71" fmla="*/ 22 h 372"/>
                <a:gd name="T72" fmla="*/ 211 w 556"/>
                <a:gd name="T73" fmla="*/ 21 h 372"/>
                <a:gd name="T74" fmla="*/ 189 w 556"/>
                <a:gd name="T75" fmla="*/ 17 h 372"/>
                <a:gd name="T76" fmla="*/ 146 w 556"/>
                <a:gd name="T77" fmla="*/ 24 h 372"/>
                <a:gd name="T78" fmla="*/ 108 w 556"/>
                <a:gd name="T79" fmla="*/ 14 h 372"/>
                <a:gd name="T80" fmla="*/ 65 w 556"/>
                <a:gd name="T81" fmla="*/ 8 h 372"/>
                <a:gd name="T82" fmla="*/ 37 w 556"/>
                <a:gd name="T83" fmla="*/ 14 h 372"/>
                <a:gd name="T84" fmla="*/ 22 w 556"/>
                <a:gd name="T85" fmla="*/ 38 h 372"/>
                <a:gd name="T86" fmla="*/ 5 w 556"/>
                <a:gd name="T87" fmla="*/ 47 h 372"/>
                <a:gd name="T88" fmla="*/ 15 w 556"/>
                <a:gd name="T89" fmla="*/ 73 h 372"/>
                <a:gd name="T90" fmla="*/ 50 w 556"/>
                <a:gd name="T91" fmla="*/ 101 h 372"/>
                <a:gd name="T92" fmla="*/ 17 w 556"/>
                <a:gd name="T93" fmla="*/ 127 h 372"/>
                <a:gd name="T94" fmla="*/ 65 w 556"/>
                <a:gd name="T95" fmla="*/ 104 h 372"/>
                <a:gd name="T96" fmla="*/ 96 w 556"/>
                <a:gd name="T97" fmla="*/ 83 h 372"/>
                <a:gd name="T98" fmla="*/ 133 w 556"/>
                <a:gd name="T99" fmla="*/ 94 h 372"/>
                <a:gd name="T100" fmla="*/ 172 w 556"/>
                <a:gd name="T101" fmla="*/ 112 h 372"/>
                <a:gd name="T102" fmla="*/ 195 w 556"/>
                <a:gd name="T103" fmla="*/ 147 h 372"/>
                <a:gd name="T104" fmla="*/ 222 w 556"/>
                <a:gd name="T105" fmla="*/ 165 h 372"/>
                <a:gd name="T106" fmla="*/ 191 w 556"/>
                <a:gd name="T107" fmla="*/ 155 h 372"/>
                <a:gd name="T108" fmla="*/ 210 w 556"/>
                <a:gd name="T109" fmla="*/ 194 h 372"/>
                <a:gd name="T110" fmla="*/ 227 w 556"/>
                <a:gd name="T111" fmla="*/ 233 h 372"/>
                <a:gd name="T112" fmla="*/ 255 w 556"/>
                <a:gd name="T113" fmla="*/ 267 h 372"/>
                <a:gd name="T114" fmla="*/ 278 w 556"/>
                <a:gd name="T115" fmla="*/ 288 h 372"/>
                <a:gd name="T116" fmla="*/ 255 w 556"/>
                <a:gd name="T117" fmla="*/ 254 h 372"/>
                <a:gd name="T118" fmla="*/ 289 w 556"/>
                <a:gd name="T119" fmla="*/ 285 h 372"/>
                <a:gd name="T120" fmla="*/ 313 w 556"/>
                <a:gd name="T121" fmla="*/ 321 h 372"/>
                <a:gd name="T122" fmla="*/ 359 w 556"/>
                <a:gd name="T123" fmla="*/ 330 h 372"/>
                <a:gd name="T124" fmla="*/ 393 w 556"/>
                <a:gd name="T125" fmla="*/ 353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6" h="372">
                  <a:moveTo>
                    <a:pt x="407" y="363"/>
                  </a:moveTo>
                  <a:cubicBezTo>
                    <a:pt x="410" y="364"/>
                    <a:pt x="410" y="367"/>
                    <a:pt x="414" y="368"/>
                  </a:cubicBezTo>
                  <a:cubicBezTo>
                    <a:pt x="415" y="368"/>
                    <a:pt x="420" y="369"/>
                    <a:pt x="421" y="369"/>
                  </a:cubicBezTo>
                  <a:cubicBezTo>
                    <a:pt x="422" y="368"/>
                    <a:pt x="421" y="367"/>
                    <a:pt x="422" y="366"/>
                  </a:cubicBezTo>
                  <a:cubicBezTo>
                    <a:pt x="422" y="365"/>
                    <a:pt x="424" y="365"/>
                    <a:pt x="425" y="364"/>
                  </a:cubicBezTo>
                  <a:cubicBezTo>
                    <a:pt x="427" y="364"/>
                    <a:pt x="430" y="363"/>
                    <a:pt x="432" y="366"/>
                  </a:cubicBezTo>
                  <a:cubicBezTo>
                    <a:pt x="433" y="368"/>
                    <a:pt x="432" y="370"/>
                    <a:pt x="433" y="371"/>
                  </a:cubicBezTo>
                  <a:cubicBezTo>
                    <a:pt x="434" y="372"/>
                    <a:pt x="439" y="371"/>
                    <a:pt x="440" y="371"/>
                  </a:cubicBezTo>
                  <a:cubicBezTo>
                    <a:pt x="442" y="369"/>
                    <a:pt x="440" y="367"/>
                    <a:pt x="439" y="366"/>
                  </a:cubicBezTo>
                  <a:cubicBezTo>
                    <a:pt x="438" y="365"/>
                    <a:pt x="437" y="365"/>
                    <a:pt x="437" y="365"/>
                  </a:cubicBezTo>
                  <a:cubicBezTo>
                    <a:pt x="436" y="365"/>
                    <a:pt x="437" y="363"/>
                    <a:pt x="436" y="363"/>
                  </a:cubicBezTo>
                  <a:cubicBezTo>
                    <a:pt x="435" y="362"/>
                    <a:pt x="429" y="360"/>
                    <a:pt x="427" y="360"/>
                  </a:cubicBezTo>
                  <a:cubicBezTo>
                    <a:pt x="422" y="358"/>
                    <a:pt x="415" y="364"/>
                    <a:pt x="411" y="360"/>
                  </a:cubicBezTo>
                  <a:cubicBezTo>
                    <a:pt x="407" y="356"/>
                    <a:pt x="404" y="352"/>
                    <a:pt x="406" y="346"/>
                  </a:cubicBezTo>
                  <a:cubicBezTo>
                    <a:pt x="407" y="343"/>
                    <a:pt x="407" y="341"/>
                    <a:pt x="407" y="338"/>
                  </a:cubicBezTo>
                  <a:cubicBezTo>
                    <a:pt x="407" y="334"/>
                    <a:pt x="407" y="333"/>
                    <a:pt x="402" y="332"/>
                  </a:cubicBezTo>
                  <a:cubicBezTo>
                    <a:pt x="400" y="332"/>
                    <a:pt x="398" y="333"/>
                    <a:pt x="396" y="332"/>
                  </a:cubicBezTo>
                  <a:cubicBezTo>
                    <a:pt x="395" y="332"/>
                    <a:pt x="394" y="331"/>
                    <a:pt x="393" y="330"/>
                  </a:cubicBezTo>
                  <a:cubicBezTo>
                    <a:pt x="391" y="330"/>
                    <a:pt x="389" y="331"/>
                    <a:pt x="387" y="331"/>
                  </a:cubicBezTo>
                  <a:cubicBezTo>
                    <a:pt x="386" y="331"/>
                    <a:pt x="383" y="332"/>
                    <a:pt x="382" y="332"/>
                  </a:cubicBezTo>
                  <a:cubicBezTo>
                    <a:pt x="376" y="329"/>
                    <a:pt x="386" y="319"/>
                    <a:pt x="386" y="316"/>
                  </a:cubicBezTo>
                  <a:cubicBezTo>
                    <a:pt x="387" y="315"/>
                    <a:pt x="386" y="314"/>
                    <a:pt x="387" y="312"/>
                  </a:cubicBezTo>
                  <a:cubicBezTo>
                    <a:pt x="387" y="311"/>
                    <a:pt x="388" y="309"/>
                    <a:pt x="389" y="308"/>
                  </a:cubicBezTo>
                  <a:cubicBezTo>
                    <a:pt x="389" y="306"/>
                    <a:pt x="391" y="305"/>
                    <a:pt x="388" y="303"/>
                  </a:cubicBezTo>
                  <a:cubicBezTo>
                    <a:pt x="387" y="302"/>
                    <a:pt x="382" y="303"/>
                    <a:pt x="381" y="303"/>
                  </a:cubicBezTo>
                  <a:cubicBezTo>
                    <a:pt x="378" y="304"/>
                    <a:pt x="376" y="306"/>
                    <a:pt x="375" y="309"/>
                  </a:cubicBezTo>
                  <a:cubicBezTo>
                    <a:pt x="373" y="311"/>
                    <a:pt x="373" y="314"/>
                    <a:pt x="371" y="316"/>
                  </a:cubicBezTo>
                  <a:cubicBezTo>
                    <a:pt x="370" y="317"/>
                    <a:pt x="369" y="317"/>
                    <a:pt x="367" y="317"/>
                  </a:cubicBezTo>
                  <a:cubicBezTo>
                    <a:pt x="364" y="316"/>
                    <a:pt x="361" y="316"/>
                    <a:pt x="358" y="316"/>
                  </a:cubicBezTo>
                  <a:cubicBezTo>
                    <a:pt x="354" y="317"/>
                    <a:pt x="354" y="316"/>
                    <a:pt x="351" y="315"/>
                  </a:cubicBezTo>
                  <a:cubicBezTo>
                    <a:pt x="348" y="315"/>
                    <a:pt x="346" y="315"/>
                    <a:pt x="344" y="314"/>
                  </a:cubicBezTo>
                  <a:cubicBezTo>
                    <a:pt x="341" y="311"/>
                    <a:pt x="343" y="310"/>
                    <a:pt x="341" y="307"/>
                  </a:cubicBezTo>
                  <a:cubicBezTo>
                    <a:pt x="340" y="306"/>
                    <a:pt x="339" y="306"/>
                    <a:pt x="337" y="304"/>
                  </a:cubicBezTo>
                  <a:cubicBezTo>
                    <a:pt x="336" y="302"/>
                    <a:pt x="336" y="299"/>
                    <a:pt x="336" y="297"/>
                  </a:cubicBezTo>
                  <a:cubicBezTo>
                    <a:pt x="337" y="292"/>
                    <a:pt x="341" y="289"/>
                    <a:pt x="340" y="284"/>
                  </a:cubicBezTo>
                  <a:cubicBezTo>
                    <a:pt x="340" y="283"/>
                    <a:pt x="340" y="282"/>
                    <a:pt x="340" y="281"/>
                  </a:cubicBezTo>
                  <a:cubicBezTo>
                    <a:pt x="340" y="279"/>
                    <a:pt x="342" y="278"/>
                    <a:pt x="343" y="276"/>
                  </a:cubicBezTo>
                  <a:cubicBezTo>
                    <a:pt x="343" y="274"/>
                    <a:pt x="343" y="273"/>
                    <a:pt x="344" y="271"/>
                  </a:cubicBezTo>
                  <a:cubicBezTo>
                    <a:pt x="345" y="269"/>
                    <a:pt x="347" y="267"/>
                    <a:pt x="350" y="266"/>
                  </a:cubicBezTo>
                  <a:cubicBezTo>
                    <a:pt x="354" y="265"/>
                    <a:pt x="358" y="264"/>
                    <a:pt x="362" y="265"/>
                  </a:cubicBezTo>
                  <a:cubicBezTo>
                    <a:pt x="364" y="265"/>
                    <a:pt x="366" y="265"/>
                    <a:pt x="368" y="265"/>
                  </a:cubicBezTo>
                  <a:cubicBezTo>
                    <a:pt x="368" y="265"/>
                    <a:pt x="370" y="265"/>
                    <a:pt x="371" y="265"/>
                  </a:cubicBezTo>
                  <a:cubicBezTo>
                    <a:pt x="372" y="265"/>
                    <a:pt x="372" y="266"/>
                    <a:pt x="373" y="267"/>
                  </a:cubicBezTo>
                  <a:cubicBezTo>
                    <a:pt x="375" y="267"/>
                    <a:pt x="376" y="268"/>
                    <a:pt x="377" y="265"/>
                  </a:cubicBezTo>
                  <a:cubicBezTo>
                    <a:pt x="377" y="263"/>
                    <a:pt x="375" y="263"/>
                    <a:pt x="373" y="261"/>
                  </a:cubicBezTo>
                  <a:cubicBezTo>
                    <a:pt x="377" y="260"/>
                    <a:pt x="382" y="260"/>
                    <a:pt x="386" y="259"/>
                  </a:cubicBezTo>
                  <a:cubicBezTo>
                    <a:pt x="390" y="258"/>
                    <a:pt x="390" y="258"/>
                    <a:pt x="394" y="259"/>
                  </a:cubicBezTo>
                  <a:cubicBezTo>
                    <a:pt x="395" y="259"/>
                    <a:pt x="397" y="258"/>
                    <a:pt x="398" y="259"/>
                  </a:cubicBezTo>
                  <a:cubicBezTo>
                    <a:pt x="399" y="259"/>
                    <a:pt x="399" y="261"/>
                    <a:pt x="400" y="262"/>
                  </a:cubicBezTo>
                  <a:cubicBezTo>
                    <a:pt x="402" y="264"/>
                    <a:pt x="405" y="262"/>
                    <a:pt x="408" y="263"/>
                  </a:cubicBezTo>
                  <a:cubicBezTo>
                    <a:pt x="410" y="264"/>
                    <a:pt x="412" y="270"/>
                    <a:pt x="412" y="272"/>
                  </a:cubicBezTo>
                  <a:cubicBezTo>
                    <a:pt x="413" y="275"/>
                    <a:pt x="413" y="277"/>
                    <a:pt x="415" y="280"/>
                  </a:cubicBezTo>
                  <a:cubicBezTo>
                    <a:pt x="416" y="282"/>
                    <a:pt x="422" y="289"/>
                    <a:pt x="425" y="285"/>
                  </a:cubicBezTo>
                  <a:cubicBezTo>
                    <a:pt x="428" y="282"/>
                    <a:pt x="425" y="276"/>
                    <a:pt x="423" y="274"/>
                  </a:cubicBezTo>
                  <a:cubicBezTo>
                    <a:pt x="421" y="270"/>
                    <a:pt x="419" y="269"/>
                    <a:pt x="419" y="264"/>
                  </a:cubicBezTo>
                  <a:cubicBezTo>
                    <a:pt x="419" y="262"/>
                    <a:pt x="419" y="259"/>
                    <a:pt x="419" y="257"/>
                  </a:cubicBezTo>
                  <a:cubicBezTo>
                    <a:pt x="420" y="253"/>
                    <a:pt x="422" y="253"/>
                    <a:pt x="425" y="251"/>
                  </a:cubicBezTo>
                  <a:cubicBezTo>
                    <a:pt x="427" y="249"/>
                    <a:pt x="427" y="246"/>
                    <a:pt x="429" y="243"/>
                  </a:cubicBezTo>
                  <a:cubicBezTo>
                    <a:pt x="431" y="240"/>
                    <a:pt x="434" y="241"/>
                    <a:pt x="437" y="240"/>
                  </a:cubicBezTo>
                  <a:cubicBezTo>
                    <a:pt x="440" y="238"/>
                    <a:pt x="443" y="234"/>
                    <a:pt x="443" y="231"/>
                  </a:cubicBezTo>
                  <a:cubicBezTo>
                    <a:pt x="444" y="226"/>
                    <a:pt x="442" y="224"/>
                    <a:pt x="445" y="220"/>
                  </a:cubicBezTo>
                  <a:cubicBezTo>
                    <a:pt x="448" y="218"/>
                    <a:pt x="449" y="217"/>
                    <a:pt x="450" y="213"/>
                  </a:cubicBezTo>
                  <a:cubicBezTo>
                    <a:pt x="451" y="212"/>
                    <a:pt x="452" y="211"/>
                    <a:pt x="453" y="209"/>
                  </a:cubicBezTo>
                  <a:cubicBezTo>
                    <a:pt x="453" y="209"/>
                    <a:pt x="454" y="210"/>
                    <a:pt x="454" y="210"/>
                  </a:cubicBezTo>
                  <a:cubicBezTo>
                    <a:pt x="455" y="209"/>
                    <a:pt x="455" y="208"/>
                    <a:pt x="456" y="207"/>
                  </a:cubicBezTo>
                  <a:cubicBezTo>
                    <a:pt x="458" y="203"/>
                    <a:pt x="461" y="203"/>
                    <a:pt x="465" y="203"/>
                  </a:cubicBezTo>
                  <a:cubicBezTo>
                    <a:pt x="469" y="203"/>
                    <a:pt x="472" y="204"/>
                    <a:pt x="472" y="199"/>
                  </a:cubicBezTo>
                  <a:cubicBezTo>
                    <a:pt x="472" y="194"/>
                    <a:pt x="472" y="194"/>
                    <a:pt x="476" y="191"/>
                  </a:cubicBezTo>
                  <a:cubicBezTo>
                    <a:pt x="479" y="189"/>
                    <a:pt x="483" y="186"/>
                    <a:pt x="487" y="185"/>
                  </a:cubicBezTo>
                  <a:cubicBezTo>
                    <a:pt x="489" y="184"/>
                    <a:pt x="490" y="184"/>
                    <a:pt x="492" y="184"/>
                  </a:cubicBezTo>
                  <a:cubicBezTo>
                    <a:pt x="493" y="183"/>
                    <a:pt x="494" y="182"/>
                    <a:pt x="496" y="182"/>
                  </a:cubicBezTo>
                  <a:cubicBezTo>
                    <a:pt x="494" y="184"/>
                    <a:pt x="489" y="189"/>
                    <a:pt x="494" y="191"/>
                  </a:cubicBezTo>
                  <a:cubicBezTo>
                    <a:pt x="497" y="192"/>
                    <a:pt x="499" y="190"/>
                    <a:pt x="501" y="188"/>
                  </a:cubicBezTo>
                  <a:cubicBezTo>
                    <a:pt x="504" y="185"/>
                    <a:pt x="506" y="186"/>
                    <a:pt x="509" y="185"/>
                  </a:cubicBezTo>
                  <a:cubicBezTo>
                    <a:pt x="513" y="185"/>
                    <a:pt x="521" y="179"/>
                    <a:pt x="522" y="175"/>
                  </a:cubicBezTo>
                  <a:cubicBezTo>
                    <a:pt x="522" y="174"/>
                    <a:pt x="521" y="172"/>
                    <a:pt x="520" y="171"/>
                  </a:cubicBezTo>
                  <a:cubicBezTo>
                    <a:pt x="518" y="170"/>
                    <a:pt x="517" y="173"/>
                    <a:pt x="516" y="174"/>
                  </a:cubicBezTo>
                  <a:cubicBezTo>
                    <a:pt x="515" y="176"/>
                    <a:pt x="514" y="177"/>
                    <a:pt x="512" y="178"/>
                  </a:cubicBezTo>
                  <a:cubicBezTo>
                    <a:pt x="511" y="178"/>
                    <a:pt x="505" y="178"/>
                    <a:pt x="504" y="177"/>
                  </a:cubicBezTo>
                  <a:cubicBezTo>
                    <a:pt x="501" y="176"/>
                    <a:pt x="502" y="173"/>
                    <a:pt x="500" y="171"/>
                  </a:cubicBezTo>
                  <a:cubicBezTo>
                    <a:pt x="498" y="170"/>
                    <a:pt x="496" y="171"/>
                    <a:pt x="496" y="167"/>
                  </a:cubicBezTo>
                  <a:cubicBezTo>
                    <a:pt x="496" y="164"/>
                    <a:pt x="501" y="163"/>
                    <a:pt x="497" y="159"/>
                  </a:cubicBezTo>
                  <a:cubicBezTo>
                    <a:pt x="492" y="156"/>
                    <a:pt x="483" y="159"/>
                    <a:pt x="480" y="164"/>
                  </a:cubicBezTo>
                  <a:cubicBezTo>
                    <a:pt x="480" y="164"/>
                    <a:pt x="480" y="165"/>
                    <a:pt x="479" y="166"/>
                  </a:cubicBezTo>
                  <a:cubicBezTo>
                    <a:pt x="478" y="167"/>
                    <a:pt x="476" y="168"/>
                    <a:pt x="474" y="168"/>
                  </a:cubicBezTo>
                  <a:cubicBezTo>
                    <a:pt x="472" y="169"/>
                    <a:pt x="467" y="170"/>
                    <a:pt x="466" y="171"/>
                  </a:cubicBezTo>
                  <a:cubicBezTo>
                    <a:pt x="467" y="168"/>
                    <a:pt x="471" y="164"/>
                    <a:pt x="475" y="162"/>
                  </a:cubicBezTo>
                  <a:cubicBezTo>
                    <a:pt x="478" y="161"/>
                    <a:pt x="479" y="158"/>
                    <a:pt x="483" y="156"/>
                  </a:cubicBezTo>
                  <a:cubicBezTo>
                    <a:pt x="484" y="155"/>
                    <a:pt x="486" y="155"/>
                    <a:pt x="488" y="154"/>
                  </a:cubicBezTo>
                  <a:cubicBezTo>
                    <a:pt x="488" y="153"/>
                    <a:pt x="488" y="152"/>
                    <a:pt x="489" y="151"/>
                  </a:cubicBezTo>
                  <a:cubicBezTo>
                    <a:pt x="491" y="150"/>
                    <a:pt x="494" y="151"/>
                    <a:pt x="495" y="151"/>
                  </a:cubicBezTo>
                  <a:cubicBezTo>
                    <a:pt x="498" y="151"/>
                    <a:pt x="500" y="151"/>
                    <a:pt x="503" y="151"/>
                  </a:cubicBezTo>
                  <a:cubicBezTo>
                    <a:pt x="506" y="150"/>
                    <a:pt x="508" y="150"/>
                    <a:pt x="511" y="150"/>
                  </a:cubicBezTo>
                  <a:cubicBezTo>
                    <a:pt x="512" y="151"/>
                    <a:pt x="514" y="152"/>
                    <a:pt x="515" y="151"/>
                  </a:cubicBezTo>
                  <a:cubicBezTo>
                    <a:pt x="518" y="151"/>
                    <a:pt x="520" y="150"/>
                    <a:pt x="522" y="149"/>
                  </a:cubicBezTo>
                  <a:cubicBezTo>
                    <a:pt x="526" y="147"/>
                    <a:pt x="528" y="148"/>
                    <a:pt x="532" y="148"/>
                  </a:cubicBezTo>
                  <a:cubicBezTo>
                    <a:pt x="532" y="153"/>
                    <a:pt x="530" y="153"/>
                    <a:pt x="528" y="157"/>
                  </a:cubicBezTo>
                  <a:cubicBezTo>
                    <a:pt x="527" y="159"/>
                    <a:pt x="528" y="161"/>
                    <a:pt x="527" y="164"/>
                  </a:cubicBezTo>
                  <a:cubicBezTo>
                    <a:pt x="527" y="167"/>
                    <a:pt x="526" y="168"/>
                    <a:pt x="531" y="168"/>
                  </a:cubicBezTo>
                  <a:cubicBezTo>
                    <a:pt x="534" y="168"/>
                    <a:pt x="538" y="167"/>
                    <a:pt x="541" y="167"/>
                  </a:cubicBezTo>
                  <a:cubicBezTo>
                    <a:pt x="542" y="168"/>
                    <a:pt x="543" y="169"/>
                    <a:pt x="543" y="169"/>
                  </a:cubicBezTo>
                  <a:cubicBezTo>
                    <a:pt x="545" y="170"/>
                    <a:pt x="547" y="172"/>
                    <a:pt x="549" y="173"/>
                  </a:cubicBezTo>
                  <a:cubicBezTo>
                    <a:pt x="552" y="175"/>
                    <a:pt x="556" y="173"/>
                    <a:pt x="556" y="169"/>
                  </a:cubicBezTo>
                  <a:cubicBezTo>
                    <a:pt x="556" y="166"/>
                    <a:pt x="552" y="166"/>
                    <a:pt x="552" y="163"/>
                  </a:cubicBezTo>
                  <a:cubicBezTo>
                    <a:pt x="551" y="161"/>
                    <a:pt x="552" y="159"/>
                    <a:pt x="552" y="157"/>
                  </a:cubicBezTo>
                  <a:cubicBezTo>
                    <a:pt x="551" y="153"/>
                    <a:pt x="547" y="153"/>
                    <a:pt x="543" y="153"/>
                  </a:cubicBezTo>
                  <a:cubicBezTo>
                    <a:pt x="543" y="151"/>
                    <a:pt x="540" y="149"/>
                    <a:pt x="539" y="147"/>
                  </a:cubicBezTo>
                  <a:cubicBezTo>
                    <a:pt x="539" y="145"/>
                    <a:pt x="540" y="144"/>
                    <a:pt x="540" y="143"/>
                  </a:cubicBezTo>
                  <a:cubicBezTo>
                    <a:pt x="540" y="139"/>
                    <a:pt x="533" y="140"/>
                    <a:pt x="537" y="135"/>
                  </a:cubicBezTo>
                  <a:cubicBezTo>
                    <a:pt x="536" y="134"/>
                    <a:pt x="530" y="130"/>
                    <a:pt x="528" y="130"/>
                  </a:cubicBezTo>
                  <a:cubicBezTo>
                    <a:pt x="525" y="130"/>
                    <a:pt x="524" y="134"/>
                    <a:pt x="520" y="134"/>
                  </a:cubicBezTo>
                  <a:cubicBezTo>
                    <a:pt x="517" y="133"/>
                    <a:pt x="526" y="126"/>
                    <a:pt x="526" y="126"/>
                  </a:cubicBezTo>
                  <a:cubicBezTo>
                    <a:pt x="529" y="121"/>
                    <a:pt x="522" y="121"/>
                    <a:pt x="519" y="119"/>
                  </a:cubicBezTo>
                  <a:cubicBezTo>
                    <a:pt x="519" y="118"/>
                    <a:pt x="519" y="117"/>
                    <a:pt x="518" y="116"/>
                  </a:cubicBezTo>
                  <a:cubicBezTo>
                    <a:pt x="518" y="116"/>
                    <a:pt x="517" y="116"/>
                    <a:pt x="516" y="115"/>
                  </a:cubicBezTo>
                  <a:cubicBezTo>
                    <a:pt x="515" y="115"/>
                    <a:pt x="515" y="114"/>
                    <a:pt x="514" y="113"/>
                  </a:cubicBezTo>
                  <a:cubicBezTo>
                    <a:pt x="514" y="113"/>
                    <a:pt x="511" y="112"/>
                    <a:pt x="511" y="112"/>
                  </a:cubicBezTo>
                  <a:cubicBezTo>
                    <a:pt x="510" y="109"/>
                    <a:pt x="513" y="110"/>
                    <a:pt x="514" y="108"/>
                  </a:cubicBezTo>
                  <a:cubicBezTo>
                    <a:pt x="515" y="105"/>
                    <a:pt x="508" y="102"/>
                    <a:pt x="507" y="99"/>
                  </a:cubicBezTo>
                  <a:cubicBezTo>
                    <a:pt x="506" y="97"/>
                    <a:pt x="506" y="96"/>
                    <a:pt x="504" y="94"/>
                  </a:cubicBezTo>
                  <a:cubicBezTo>
                    <a:pt x="501" y="91"/>
                    <a:pt x="498" y="88"/>
                    <a:pt x="495" y="92"/>
                  </a:cubicBezTo>
                  <a:cubicBezTo>
                    <a:pt x="493" y="94"/>
                    <a:pt x="494" y="96"/>
                    <a:pt x="492" y="99"/>
                  </a:cubicBezTo>
                  <a:cubicBezTo>
                    <a:pt x="489" y="101"/>
                    <a:pt x="485" y="104"/>
                    <a:pt x="482" y="104"/>
                  </a:cubicBezTo>
                  <a:cubicBezTo>
                    <a:pt x="478" y="104"/>
                    <a:pt x="478" y="100"/>
                    <a:pt x="474" y="99"/>
                  </a:cubicBezTo>
                  <a:cubicBezTo>
                    <a:pt x="474" y="96"/>
                    <a:pt x="475" y="94"/>
                    <a:pt x="476" y="91"/>
                  </a:cubicBezTo>
                  <a:cubicBezTo>
                    <a:pt x="476" y="87"/>
                    <a:pt x="473" y="87"/>
                    <a:pt x="470" y="85"/>
                  </a:cubicBezTo>
                  <a:cubicBezTo>
                    <a:pt x="469" y="84"/>
                    <a:pt x="469" y="82"/>
                    <a:pt x="468" y="81"/>
                  </a:cubicBezTo>
                  <a:cubicBezTo>
                    <a:pt x="467" y="81"/>
                    <a:pt x="465" y="81"/>
                    <a:pt x="464" y="81"/>
                  </a:cubicBezTo>
                  <a:cubicBezTo>
                    <a:pt x="461" y="80"/>
                    <a:pt x="460" y="79"/>
                    <a:pt x="459" y="77"/>
                  </a:cubicBezTo>
                  <a:cubicBezTo>
                    <a:pt x="458" y="76"/>
                    <a:pt x="459" y="75"/>
                    <a:pt x="458" y="74"/>
                  </a:cubicBezTo>
                  <a:cubicBezTo>
                    <a:pt x="457" y="74"/>
                    <a:pt x="454" y="75"/>
                    <a:pt x="453" y="75"/>
                  </a:cubicBezTo>
                  <a:cubicBezTo>
                    <a:pt x="449" y="75"/>
                    <a:pt x="445" y="74"/>
                    <a:pt x="442" y="74"/>
                  </a:cubicBezTo>
                  <a:cubicBezTo>
                    <a:pt x="438" y="74"/>
                    <a:pt x="428" y="71"/>
                    <a:pt x="430" y="78"/>
                  </a:cubicBezTo>
                  <a:cubicBezTo>
                    <a:pt x="431" y="79"/>
                    <a:pt x="433" y="81"/>
                    <a:pt x="434" y="82"/>
                  </a:cubicBezTo>
                  <a:cubicBezTo>
                    <a:pt x="435" y="84"/>
                    <a:pt x="437" y="85"/>
                    <a:pt x="437" y="87"/>
                  </a:cubicBezTo>
                  <a:cubicBezTo>
                    <a:pt x="438" y="90"/>
                    <a:pt x="437" y="93"/>
                    <a:pt x="436" y="95"/>
                  </a:cubicBezTo>
                  <a:cubicBezTo>
                    <a:pt x="433" y="100"/>
                    <a:pt x="436" y="100"/>
                    <a:pt x="438" y="105"/>
                  </a:cubicBezTo>
                  <a:cubicBezTo>
                    <a:pt x="441" y="111"/>
                    <a:pt x="440" y="116"/>
                    <a:pt x="436" y="121"/>
                  </a:cubicBezTo>
                  <a:cubicBezTo>
                    <a:pt x="433" y="125"/>
                    <a:pt x="427" y="124"/>
                    <a:pt x="428" y="129"/>
                  </a:cubicBezTo>
                  <a:cubicBezTo>
                    <a:pt x="428" y="130"/>
                    <a:pt x="429" y="132"/>
                    <a:pt x="429" y="133"/>
                  </a:cubicBezTo>
                  <a:cubicBezTo>
                    <a:pt x="429" y="134"/>
                    <a:pt x="429" y="136"/>
                    <a:pt x="429" y="137"/>
                  </a:cubicBezTo>
                  <a:cubicBezTo>
                    <a:pt x="429" y="139"/>
                    <a:pt x="430" y="142"/>
                    <a:pt x="429" y="144"/>
                  </a:cubicBezTo>
                  <a:cubicBezTo>
                    <a:pt x="429" y="146"/>
                    <a:pt x="425" y="147"/>
                    <a:pt x="423" y="147"/>
                  </a:cubicBezTo>
                  <a:cubicBezTo>
                    <a:pt x="422" y="147"/>
                    <a:pt x="420" y="145"/>
                    <a:pt x="419" y="144"/>
                  </a:cubicBezTo>
                  <a:cubicBezTo>
                    <a:pt x="416" y="143"/>
                    <a:pt x="415" y="142"/>
                    <a:pt x="414" y="140"/>
                  </a:cubicBezTo>
                  <a:cubicBezTo>
                    <a:pt x="411" y="135"/>
                    <a:pt x="413" y="130"/>
                    <a:pt x="413" y="125"/>
                  </a:cubicBezTo>
                  <a:cubicBezTo>
                    <a:pt x="412" y="121"/>
                    <a:pt x="413" y="121"/>
                    <a:pt x="410" y="120"/>
                  </a:cubicBezTo>
                  <a:cubicBezTo>
                    <a:pt x="408" y="120"/>
                    <a:pt x="405" y="121"/>
                    <a:pt x="403" y="121"/>
                  </a:cubicBezTo>
                  <a:cubicBezTo>
                    <a:pt x="400" y="121"/>
                    <a:pt x="398" y="120"/>
                    <a:pt x="396" y="119"/>
                  </a:cubicBezTo>
                  <a:cubicBezTo>
                    <a:pt x="392" y="118"/>
                    <a:pt x="389" y="118"/>
                    <a:pt x="386" y="115"/>
                  </a:cubicBezTo>
                  <a:cubicBezTo>
                    <a:pt x="384" y="114"/>
                    <a:pt x="383" y="113"/>
                    <a:pt x="381" y="113"/>
                  </a:cubicBezTo>
                  <a:cubicBezTo>
                    <a:pt x="380" y="113"/>
                    <a:pt x="379" y="113"/>
                    <a:pt x="378" y="113"/>
                  </a:cubicBezTo>
                  <a:cubicBezTo>
                    <a:pt x="378" y="112"/>
                    <a:pt x="377" y="111"/>
                    <a:pt x="376" y="111"/>
                  </a:cubicBezTo>
                  <a:cubicBezTo>
                    <a:pt x="372" y="108"/>
                    <a:pt x="369" y="111"/>
                    <a:pt x="365" y="110"/>
                  </a:cubicBezTo>
                  <a:cubicBezTo>
                    <a:pt x="364" y="108"/>
                    <a:pt x="365" y="105"/>
                    <a:pt x="363" y="103"/>
                  </a:cubicBezTo>
                  <a:cubicBezTo>
                    <a:pt x="363" y="102"/>
                    <a:pt x="360" y="101"/>
                    <a:pt x="359" y="100"/>
                  </a:cubicBezTo>
                  <a:cubicBezTo>
                    <a:pt x="357" y="99"/>
                    <a:pt x="355" y="98"/>
                    <a:pt x="352" y="98"/>
                  </a:cubicBezTo>
                  <a:cubicBezTo>
                    <a:pt x="350" y="97"/>
                    <a:pt x="353" y="90"/>
                    <a:pt x="353" y="90"/>
                  </a:cubicBezTo>
                  <a:cubicBezTo>
                    <a:pt x="353" y="88"/>
                    <a:pt x="352" y="87"/>
                    <a:pt x="354" y="85"/>
                  </a:cubicBezTo>
                  <a:cubicBezTo>
                    <a:pt x="355" y="84"/>
                    <a:pt x="357" y="84"/>
                    <a:pt x="359" y="82"/>
                  </a:cubicBezTo>
                  <a:cubicBezTo>
                    <a:pt x="361" y="80"/>
                    <a:pt x="359" y="77"/>
                    <a:pt x="361" y="75"/>
                  </a:cubicBezTo>
                  <a:cubicBezTo>
                    <a:pt x="362" y="74"/>
                    <a:pt x="364" y="73"/>
                    <a:pt x="365" y="71"/>
                  </a:cubicBezTo>
                  <a:cubicBezTo>
                    <a:pt x="366" y="70"/>
                    <a:pt x="367" y="69"/>
                    <a:pt x="368" y="68"/>
                  </a:cubicBezTo>
                  <a:cubicBezTo>
                    <a:pt x="369" y="68"/>
                    <a:pt x="370" y="68"/>
                    <a:pt x="371" y="67"/>
                  </a:cubicBezTo>
                  <a:cubicBezTo>
                    <a:pt x="372" y="66"/>
                    <a:pt x="371" y="65"/>
                    <a:pt x="372" y="65"/>
                  </a:cubicBezTo>
                  <a:cubicBezTo>
                    <a:pt x="375" y="63"/>
                    <a:pt x="378" y="63"/>
                    <a:pt x="380" y="61"/>
                  </a:cubicBezTo>
                  <a:cubicBezTo>
                    <a:pt x="382" y="59"/>
                    <a:pt x="383" y="58"/>
                    <a:pt x="385" y="57"/>
                  </a:cubicBezTo>
                  <a:cubicBezTo>
                    <a:pt x="386" y="57"/>
                    <a:pt x="387" y="56"/>
                    <a:pt x="387" y="55"/>
                  </a:cubicBezTo>
                  <a:cubicBezTo>
                    <a:pt x="388" y="53"/>
                    <a:pt x="387" y="54"/>
                    <a:pt x="385" y="53"/>
                  </a:cubicBezTo>
                  <a:cubicBezTo>
                    <a:pt x="383" y="53"/>
                    <a:pt x="381" y="52"/>
                    <a:pt x="380" y="51"/>
                  </a:cubicBezTo>
                  <a:cubicBezTo>
                    <a:pt x="380" y="51"/>
                    <a:pt x="379" y="50"/>
                    <a:pt x="379" y="50"/>
                  </a:cubicBezTo>
                  <a:cubicBezTo>
                    <a:pt x="378" y="50"/>
                    <a:pt x="377" y="50"/>
                    <a:pt x="377" y="49"/>
                  </a:cubicBezTo>
                  <a:cubicBezTo>
                    <a:pt x="375" y="48"/>
                    <a:pt x="376" y="47"/>
                    <a:pt x="378" y="46"/>
                  </a:cubicBezTo>
                  <a:cubicBezTo>
                    <a:pt x="380" y="46"/>
                    <a:pt x="381" y="48"/>
                    <a:pt x="383" y="49"/>
                  </a:cubicBezTo>
                  <a:cubicBezTo>
                    <a:pt x="384" y="50"/>
                    <a:pt x="386" y="51"/>
                    <a:pt x="388" y="50"/>
                  </a:cubicBezTo>
                  <a:cubicBezTo>
                    <a:pt x="393" y="50"/>
                    <a:pt x="393" y="46"/>
                    <a:pt x="394" y="42"/>
                  </a:cubicBezTo>
                  <a:cubicBezTo>
                    <a:pt x="394" y="42"/>
                    <a:pt x="393" y="41"/>
                    <a:pt x="393" y="41"/>
                  </a:cubicBezTo>
                  <a:cubicBezTo>
                    <a:pt x="395" y="41"/>
                    <a:pt x="398" y="41"/>
                    <a:pt x="400" y="42"/>
                  </a:cubicBezTo>
                  <a:cubicBezTo>
                    <a:pt x="401" y="42"/>
                    <a:pt x="401" y="43"/>
                    <a:pt x="403" y="44"/>
                  </a:cubicBezTo>
                  <a:cubicBezTo>
                    <a:pt x="403" y="44"/>
                    <a:pt x="405" y="44"/>
                    <a:pt x="406" y="44"/>
                  </a:cubicBezTo>
                  <a:cubicBezTo>
                    <a:pt x="406" y="43"/>
                    <a:pt x="406" y="42"/>
                    <a:pt x="407" y="42"/>
                  </a:cubicBezTo>
                  <a:cubicBezTo>
                    <a:pt x="409" y="41"/>
                    <a:pt x="411" y="44"/>
                    <a:pt x="413" y="43"/>
                  </a:cubicBezTo>
                  <a:cubicBezTo>
                    <a:pt x="415" y="42"/>
                    <a:pt x="418" y="40"/>
                    <a:pt x="417" y="38"/>
                  </a:cubicBezTo>
                  <a:cubicBezTo>
                    <a:pt x="417" y="36"/>
                    <a:pt x="414" y="34"/>
                    <a:pt x="413" y="33"/>
                  </a:cubicBezTo>
                  <a:cubicBezTo>
                    <a:pt x="413" y="32"/>
                    <a:pt x="413" y="32"/>
                    <a:pt x="413" y="31"/>
                  </a:cubicBezTo>
                  <a:cubicBezTo>
                    <a:pt x="412" y="31"/>
                    <a:pt x="412" y="31"/>
                    <a:pt x="411" y="30"/>
                  </a:cubicBezTo>
                  <a:cubicBezTo>
                    <a:pt x="410" y="27"/>
                    <a:pt x="414" y="28"/>
                    <a:pt x="415" y="28"/>
                  </a:cubicBezTo>
                  <a:cubicBezTo>
                    <a:pt x="417" y="28"/>
                    <a:pt x="419" y="28"/>
                    <a:pt x="417" y="25"/>
                  </a:cubicBezTo>
                  <a:cubicBezTo>
                    <a:pt x="416" y="24"/>
                    <a:pt x="414" y="24"/>
                    <a:pt x="413" y="22"/>
                  </a:cubicBezTo>
                  <a:cubicBezTo>
                    <a:pt x="411" y="20"/>
                    <a:pt x="410" y="20"/>
                    <a:pt x="407" y="20"/>
                  </a:cubicBezTo>
                  <a:cubicBezTo>
                    <a:pt x="405" y="20"/>
                    <a:pt x="403" y="20"/>
                    <a:pt x="401" y="20"/>
                  </a:cubicBezTo>
                  <a:cubicBezTo>
                    <a:pt x="399" y="20"/>
                    <a:pt x="398" y="19"/>
                    <a:pt x="398" y="21"/>
                  </a:cubicBezTo>
                  <a:cubicBezTo>
                    <a:pt x="397" y="24"/>
                    <a:pt x="401" y="24"/>
                    <a:pt x="399" y="27"/>
                  </a:cubicBezTo>
                  <a:cubicBezTo>
                    <a:pt x="398" y="29"/>
                    <a:pt x="397" y="30"/>
                    <a:pt x="396" y="31"/>
                  </a:cubicBezTo>
                  <a:cubicBezTo>
                    <a:pt x="395" y="34"/>
                    <a:pt x="394" y="36"/>
                    <a:pt x="391" y="36"/>
                  </a:cubicBezTo>
                  <a:cubicBezTo>
                    <a:pt x="390" y="38"/>
                    <a:pt x="384" y="35"/>
                    <a:pt x="384" y="33"/>
                  </a:cubicBezTo>
                  <a:cubicBezTo>
                    <a:pt x="384" y="31"/>
                    <a:pt x="387" y="29"/>
                    <a:pt x="386" y="26"/>
                  </a:cubicBezTo>
                  <a:cubicBezTo>
                    <a:pt x="385" y="26"/>
                    <a:pt x="384" y="26"/>
                    <a:pt x="382" y="25"/>
                  </a:cubicBezTo>
                  <a:cubicBezTo>
                    <a:pt x="381" y="25"/>
                    <a:pt x="380" y="23"/>
                    <a:pt x="378" y="23"/>
                  </a:cubicBezTo>
                  <a:cubicBezTo>
                    <a:pt x="375" y="23"/>
                    <a:pt x="376" y="29"/>
                    <a:pt x="373" y="27"/>
                  </a:cubicBezTo>
                  <a:cubicBezTo>
                    <a:pt x="370" y="26"/>
                    <a:pt x="371" y="24"/>
                    <a:pt x="371" y="21"/>
                  </a:cubicBezTo>
                  <a:cubicBezTo>
                    <a:pt x="370" y="19"/>
                    <a:pt x="367" y="20"/>
                    <a:pt x="366" y="17"/>
                  </a:cubicBezTo>
                  <a:cubicBezTo>
                    <a:pt x="364" y="15"/>
                    <a:pt x="368" y="15"/>
                    <a:pt x="368" y="13"/>
                  </a:cubicBezTo>
                  <a:cubicBezTo>
                    <a:pt x="368" y="12"/>
                    <a:pt x="365" y="12"/>
                    <a:pt x="364" y="11"/>
                  </a:cubicBezTo>
                  <a:cubicBezTo>
                    <a:pt x="363" y="10"/>
                    <a:pt x="364" y="8"/>
                    <a:pt x="363" y="8"/>
                  </a:cubicBezTo>
                  <a:cubicBezTo>
                    <a:pt x="362" y="7"/>
                    <a:pt x="362" y="7"/>
                    <a:pt x="361" y="6"/>
                  </a:cubicBezTo>
                  <a:cubicBezTo>
                    <a:pt x="359" y="5"/>
                    <a:pt x="358" y="3"/>
                    <a:pt x="357" y="2"/>
                  </a:cubicBezTo>
                  <a:cubicBezTo>
                    <a:pt x="354" y="0"/>
                    <a:pt x="351" y="1"/>
                    <a:pt x="349" y="3"/>
                  </a:cubicBezTo>
                  <a:cubicBezTo>
                    <a:pt x="346" y="4"/>
                    <a:pt x="346" y="9"/>
                    <a:pt x="346" y="12"/>
                  </a:cubicBezTo>
                  <a:cubicBezTo>
                    <a:pt x="346" y="12"/>
                    <a:pt x="346" y="14"/>
                    <a:pt x="346" y="14"/>
                  </a:cubicBezTo>
                  <a:cubicBezTo>
                    <a:pt x="347" y="16"/>
                    <a:pt x="347" y="15"/>
                    <a:pt x="349" y="16"/>
                  </a:cubicBezTo>
                  <a:cubicBezTo>
                    <a:pt x="351" y="16"/>
                    <a:pt x="352" y="18"/>
                    <a:pt x="354" y="19"/>
                  </a:cubicBezTo>
                  <a:cubicBezTo>
                    <a:pt x="355" y="19"/>
                    <a:pt x="359" y="18"/>
                    <a:pt x="360" y="19"/>
                  </a:cubicBezTo>
                  <a:cubicBezTo>
                    <a:pt x="362" y="21"/>
                    <a:pt x="359" y="24"/>
                    <a:pt x="358" y="25"/>
                  </a:cubicBezTo>
                  <a:cubicBezTo>
                    <a:pt x="356" y="26"/>
                    <a:pt x="354" y="28"/>
                    <a:pt x="353" y="30"/>
                  </a:cubicBezTo>
                  <a:cubicBezTo>
                    <a:pt x="353" y="31"/>
                    <a:pt x="352" y="32"/>
                    <a:pt x="352" y="33"/>
                  </a:cubicBezTo>
                  <a:cubicBezTo>
                    <a:pt x="351" y="34"/>
                    <a:pt x="352" y="35"/>
                    <a:pt x="352" y="36"/>
                  </a:cubicBezTo>
                  <a:cubicBezTo>
                    <a:pt x="351" y="39"/>
                    <a:pt x="348" y="38"/>
                    <a:pt x="347" y="37"/>
                  </a:cubicBezTo>
                  <a:cubicBezTo>
                    <a:pt x="344" y="35"/>
                    <a:pt x="346" y="33"/>
                    <a:pt x="346" y="30"/>
                  </a:cubicBezTo>
                  <a:cubicBezTo>
                    <a:pt x="346" y="30"/>
                    <a:pt x="345" y="30"/>
                    <a:pt x="345" y="30"/>
                  </a:cubicBezTo>
                  <a:cubicBezTo>
                    <a:pt x="345" y="28"/>
                    <a:pt x="347" y="27"/>
                    <a:pt x="348" y="25"/>
                  </a:cubicBezTo>
                  <a:cubicBezTo>
                    <a:pt x="349" y="21"/>
                    <a:pt x="345" y="22"/>
                    <a:pt x="343" y="21"/>
                  </a:cubicBezTo>
                  <a:cubicBezTo>
                    <a:pt x="341" y="20"/>
                    <a:pt x="342" y="18"/>
                    <a:pt x="339" y="18"/>
                  </a:cubicBezTo>
                  <a:cubicBezTo>
                    <a:pt x="336" y="17"/>
                    <a:pt x="334" y="19"/>
                    <a:pt x="333" y="22"/>
                  </a:cubicBezTo>
                  <a:cubicBezTo>
                    <a:pt x="333" y="23"/>
                    <a:pt x="333" y="25"/>
                    <a:pt x="334" y="25"/>
                  </a:cubicBezTo>
                  <a:cubicBezTo>
                    <a:pt x="335" y="27"/>
                    <a:pt x="336" y="26"/>
                    <a:pt x="337" y="27"/>
                  </a:cubicBezTo>
                  <a:cubicBezTo>
                    <a:pt x="338" y="28"/>
                    <a:pt x="338" y="31"/>
                    <a:pt x="337" y="32"/>
                  </a:cubicBezTo>
                  <a:cubicBezTo>
                    <a:pt x="337" y="34"/>
                    <a:pt x="335" y="34"/>
                    <a:pt x="332" y="34"/>
                  </a:cubicBezTo>
                  <a:cubicBezTo>
                    <a:pt x="331" y="34"/>
                    <a:pt x="330" y="33"/>
                    <a:pt x="329" y="34"/>
                  </a:cubicBezTo>
                  <a:cubicBezTo>
                    <a:pt x="328" y="34"/>
                    <a:pt x="328" y="34"/>
                    <a:pt x="327" y="35"/>
                  </a:cubicBezTo>
                  <a:cubicBezTo>
                    <a:pt x="325" y="35"/>
                    <a:pt x="324" y="34"/>
                    <a:pt x="323" y="34"/>
                  </a:cubicBezTo>
                  <a:cubicBezTo>
                    <a:pt x="321" y="34"/>
                    <a:pt x="320" y="34"/>
                    <a:pt x="318" y="34"/>
                  </a:cubicBezTo>
                  <a:cubicBezTo>
                    <a:pt x="316" y="34"/>
                    <a:pt x="314" y="35"/>
                    <a:pt x="312" y="34"/>
                  </a:cubicBezTo>
                  <a:cubicBezTo>
                    <a:pt x="310" y="33"/>
                    <a:pt x="309" y="32"/>
                    <a:pt x="308" y="32"/>
                  </a:cubicBezTo>
                  <a:cubicBezTo>
                    <a:pt x="307" y="32"/>
                    <a:pt x="305" y="32"/>
                    <a:pt x="304" y="32"/>
                  </a:cubicBezTo>
                  <a:cubicBezTo>
                    <a:pt x="301" y="31"/>
                    <a:pt x="301" y="30"/>
                    <a:pt x="298" y="31"/>
                  </a:cubicBezTo>
                  <a:cubicBezTo>
                    <a:pt x="297" y="31"/>
                    <a:pt x="292" y="32"/>
                    <a:pt x="291" y="33"/>
                  </a:cubicBezTo>
                  <a:cubicBezTo>
                    <a:pt x="291" y="34"/>
                    <a:pt x="293" y="38"/>
                    <a:pt x="293" y="39"/>
                  </a:cubicBezTo>
                  <a:cubicBezTo>
                    <a:pt x="293" y="40"/>
                    <a:pt x="293" y="41"/>
                    <a:pt x="293" y="42"/>
                  </a:cubicBezTo>
                  <a:cubicBezTo>
                    <a:pt x="289" y="43"/>
                    <a:pt x="289" y="41"/>
                    <a:pt x="288" y="38"/>
                  </a:cubicBezTo>
                  <a:cubicBezTo>
                    <a:pt x="286" y="34"/>
                    <a:pt x="283" y="36"/>
                    <a:pt x="280" y="35"/>
                  </a:cubicBezTo>
                  <a:cubicBezTo>
                    <a:pt x="278" y="35"/>
                    <a:pt x="278" y="34"/>
                    <a:pt x="276" y="34"/>
                  </a:cubicBezTo>
                  <a:cubicBezTo>
                    <a:pt x="273" y="33"/>
                    <a:pt x="270" y="34"/>
                    <a:pt x="268" y="35"/>
                  </a:cubicBezTo>
                  <a:cubicBezTo>
                    <a:pt x="267" y="35"/>
                    <a:pt x="265" y="36"/>
                    <a:pt x="264" y="35"/>
                  </a:cubicBezTo>
                  <a:cubicBezTo>
                    <a:pt x="263" y="35"/>
                    <a:pt x="263" y="35"/>
                    <a:pt x="262" y="34"/>
                  </a:cubicBezTo>
                  <a:cubicBezTo>
                    <a:pt x="261" y="34"/>
                    <a:pt x="259" y="35"/>
                    <a:pt x="258" y="35"/>
                  </a:cubicBezTo>
                  <a:cubicBezTo>
                    <a:pt x="257" y="35"/>
                    <a:pt x="252" y="35"/>
                    <a:pt x="255" y="32"/>
                  </a:cubicBezTo>
                  <a:cubicBezTo>
                    <a:pt x="255" y="32"/>
                    <a:pt x="256" y="33"/>
                    <a:pt x="257" y="32"/>
                  </a:cubicBezTo>
                  <a:cubicBezTo>
                    <a:pt x="258" y="31"/>
                    <a:pt x="258" y="29"/>
                    <a:pt x="258" y="28"/>
                  </a:cubicBezTo>
                  <a:cubicBezTo>
                    <a:pt x="257" y="26"/>
                    <a:pt x="255" y="26"/>
                    <a:pt x="253" y="26"/>
                  </a:cubicBezTo>
                  <a:cubicBezTo>
                    <a:pt x="249" y="25"/>
                    <a:pt x="244" y="25"/>
                    <a:pt x="240" y="25"/>
                  </a:cubicBezTo>
                  <a:cubicBezTo>
                    <a:pt x="238" y="24"/>
                    <a:pt x="236" y="23"/>
                    <a:pt x="234" y="22"/>
                  </a:cubicBezTo>
                  <a:cubicBezTo>
                    <a:pt x="233" y="21"/>
                    <a:pt x="232" y="22"/>
                    <a:pt x="231" y="20"/>
                  </a:cubicBezTo>
                  <a:cubicBezTo>
                    <a:pt x="231" y="20"/>
                    <a:pt x="230" y="18"/>
                    <a:pt x="230" y="18"/>
                  </a:cubicBezTo>
                  <a:cubicBezTo>
                    <a:pt x="228" y="17"/>
                    <a:pt x="226" y="18"/>
                    <a:pt x="225" y="17"/>
                  </a:cubicBezTo>
                  <a:cubicBezTo>
                    <a:pt x="223" y="17"/>
                    <a:pt x="223" y="16"/>
                    <a:pt x="221" y="16"/>
                  </a:cubicBezTo>
                  <a:cubicBezTo>
                    <a:pt x="220" y="16"/>
                    <a:pt x="219" y="17"/>
                    <a:pt x="218" y="18"/>
                  </a:cubicBezTo>
                  <a:cubicBezTo>
                    <a:pt x="217" y="19"/>
                    <a:pt x="215" y="20"/>
                    <a:pt x="214" y="20"/>
                  </a:cubicBezTo>
                  <a:cubicBezTo>
                    <a:pt x="213" y="21"/>
                    <a:pt x="212" y="21"/>
                    <a:pt x="211" y="21"/>
                  </a:cubicBezTo>
                  <a:cubicBezTo>
                    <a:pt x="210" y="21"/>
                    <a:pt x="210" y="22"/>
                    <a:pt x="209" y="22"/>
                  </a:cubicBezTo>
                  <a:cubicBezTo>
                    <a:pt x="208" y="20"/>
                    <a:pt x="209" y="17"/>
                    <a:pt x="206" y="18"/>
                  </a:cubicBezTo>
                  <a:cubicBezTo>
                    <a:pt x="204" y="18"/>
                    <a:pt x="203" y="21"/>
                    <a:pt x="201" y="20"/>
                  </a:cubicBezTo>
                  <a:cubicBezTo>
                    <a:pt x="199" y="20"/>
                    <a:pt x="199" y="14"/>
                    <a:pt x="196" y="13"/>
                  </a:cubicBezTo>
                  <a:cubicBezTo>
                    <a:pt x="195" y="13"/>
                    <a:pt x="194" y="12"/>
                    <a:pt x="193" y="12"/>
                  </a:cubicBezTo>
                  <a:cubicBezTo>
                    <a:pt x="192" y="12"/>
                    <a:pt x="192" y="11"/>
                    <a:pt x="191" y="11"/>
                  </a:cubicBezTo>
                  <a:cubicBezTo>
                    <a:pt x="191" y="13"/>
                    <a:pt x="191" y="15"/>
                    <a:pt x="189" y="17"/>
                  </a:cubicBezTo>
                  <a:cubicBezTo>
                    <a:pt x="187" y="18"/>
                    <a:pt x="185" y="17"/>
                    <a:pt x="184" y="18"/>
                  </a:cubicBezTo>
                  <a:cubicBezTo>
                    <a:pt x="181" y="19"/>
                    <a:pt x="180" y="21"/>
                    <a:pt x="177" y="21"/>
                  </a:cubicBezTo>
                  <a:cubicBezTo>
                    <a:pt x="175" y="22"/>
                    <a:pt x="173" y="22"/>
                    <a:pt x="171" y="24"/>
                  </a:cubicBezTo>
                  <a:cubicBezTo>
                    <a:pt x="168" y="26"/>
                    <a:pt x="168" y="25"/>
                    <a:pt x="165" y="23"/>
                  </a:cubicBezTo>
                  <a:cubicBezTo>
                    <a:pt x="162" y="21"/>
                    <a:pt x="158" y="21"/>
                    <a:pt x="154" y="21"/>
                  </a:cubicBezTo>
                  <a:cubicBezTo>
                    <a:pt x="154" y="22"/>
                    <a:pt x="154" y="24"/>
                    <a:pt x="154" y="25"/>
                  </a:cubicBezTo>
                  <a:cubicBezTo>
                    <a:pt x="151" y="25"/>
                    <a:pt x="149" y="24"/>
                    <a:pt x="146" y="24"/>
                  </a:cubicBezTo>
                  <a:cubicBezTo>
                    <a:pt x="143" y="24"/>
                    <a:pt x="141" y="24"/>
                    <a:pt x="138" y="22"/>
                  </a:cubicBezTo>
                  <a:cubicBezTo>
                    <a:pt x="137" y="21"/>
                    <a:pt x="136" y="21"/>
                    <a:pt x="135" y="20"/>
                  </a:cubicBezTo>
                  <a:cubicBezTo>
                    <a:pt x="133" y="20"/>
                    <a:pt x="131" y="20"/>
                    <a:pt x="129" y="20"/>
                  </a:cubicBezTo>
                  <a:cubicBezTo>
                    <a:pt x="127" y="20"/>
                    <a:pt x="127" y="18"/>
                    <a:pt x="125" y="17"/>
                  </a:cubicBezTo>
                  <a:cubicBezTo>
                    <a:pt x="124" y="15"/>
                    <a:pt x="122" y="14"/>
                    <a:pt x="120" y="14"/>
                  </a:cubicBezTo>
                  <a:cubicBezTo>
                    <a:pt x="117" y="13"/>
                    <a:pt x="116" y="14"/>
                    <a:pt x="114" y="14"/>
                  </a:cubicBezTo>
                  <a:cubicBezTo>
                    <a:pt x="112" y="15"/>
                    <a:pt x="110" y="14"/>
                    <a:pt x="108" y="14"/>
                  </a:cubicBezTo>
                  <a:cubicBezTo>
                    <a:pt x="104" y="13"/>
                    <a:pt x="100" y="13"/>
                    <a:pt x="96" y="12"/>
                  </a:cubicBezTo>
                  <a:cubicBezTo>
                    <a:pt x="94" y="12"/>
                    <a:pt x="92" y="11"/>
                    <a:pt x="90" y="11"/>
                  </a:cubicBezTo>
                  <a:cubicBezTo>
                    <a:pt x="88" y="11"/>
                    <a:pt x="86" y="11"/>
                    <a:pt x="83" y="11"/>
                  </a:cubicBezTo>
                  <a:cubicBezTo>
                    <a:pt x="81" y="11"/>
                    <a:pt x="81" y="11"/>
                    <a:pt x="79" y="10"/>
                  </a:cubicBezTo>
                  <a:cubicBezTo>
                    <a:pt x="78" y="10"/>
                    <a:pt x="77" y="9"/>
                    <a:pt x="76" y="9"/>
                  </a:cubicBezTo>
                  <a:cubicBezTo>
                    <a:pt x="76" y="7"/>
                    <a:pt x="73" y="6"/>
                    <a:pt x="72" y="6"/>
                  </a:cubicBezTo>
                  <a:cubicBezTo>
                    <a:pt x="69" y="6"/>
                    <a:pt x="68" y="7"/>
                    <a:pt x="65" y="8"/>
                  </a:cubicBezTo>
                  <a:cubicBezTo>
                    <a:pt x="64" y="9"/>
                    <a:pt x="60" y="9"/>
                    <a:pt x="60" y="10"/>
                  </a:cubicBezTo>
                  <a:cubicBezTo>
                    <a:pt x="60" y="10"/>
                    <a:pt x="60" y="10"/>
                    <a:pt x="60" y="10"/>
                  </a:cubicBezTo>
                  <a:cubicBezTo>
                    <a:pt x="59" y="9"/>
                    <a:pt x="59" y="5"/>
                    <a:pt x="58" y="4"/>
                  </a:cubicBezTo>
                  <a:cubicBezTo>
                    <a:pt x="57" y="3"/>
                    <a:pt x="53" y="3"/>
                    <a:pt x="52" y="3"/>
                  </a:cubicBezTo>
                  <a:cubicBezTo>
                    <a:pt x="49" y="3"/>
                    <a:pt x="50" y="4"/>
                    <a:pt x="49" y="6"/>
                  </a:cubicBezTo>
                  <a:cubicBezTo>
                    <a:pt x="47" y="8"/>
                    <a:pt x="44" y="8"/>
                    <a:pt x="41" y="9"/>
                  </a:cubicBezTo>
                  <a:cubicBezTo>
                    <a:pt x="37" y="10"/>
                    <a:pt x="37" y="10"/>
                    <a:pt x="37" y="14"/>
                  </a:cubicBezTo>
                  <a:cubicBezTo>
                    <a:pt x="33" y="15"/>
                    <a:pt x="27" y="13"/>
                    <a:pt x="24" y="16"/>
                  </a:cubicBezTo>
                  <a:cubicBezTo>
                    <a:pt x="21" y="19"/>
                    <a:pt x="23" y="22"/>
                    <a:pt x="18" y="24"/>
                  </a:cubicBezTo>
                  <a:cubicBezTo>
                    <a:pt x="16" y="24"/>
                    <a:pt x="2" y="24"/>
                    <a:pt x="6" y="30"/>
                  </a:cubicBezTo>
                  <a:cubicBezTo>
                    <a:pt x="7" y="31"/>
                    <a:pt x="10" y="30"/>
                    <a:pt x="11" y="31"/>
                  </a:cubicBezTo>
                  <a:cubicBezTo>
                    <a:pt x="12" y="31"/>
                    <a:pt x="12" y="32"/>
                    <a:pt x="14" y="33"/>
                  </a:cubicBezTo>
                  <a:cubicBezTo>
                    <a:pt x="15" y="35"/>
                    <a:pt x="15" y="34"/>
                    <a:pt x="17" y="35"/>
                  </a:cubicBezTo>
                  <a:cubicBezTo>
                    <a:pt x="20" y="36"/>
                    <a:pt x="20" y="37"/>
                    <a:pt x="22" y="38"/>
                  </a:cubicBezTo>
                  <a:cubicBezTo>
                    <a:pt x="24" y="40"/>
                    <a:pt x="28" y="39"/>
                    <a:pt x="31" y="40"/>
                  </a:cubicBezTo>
                  <a:cubicBezTo>
                    <a:pt x="33" y="41"/>
                    <a:pt x="36" y="42"/>
                    <a:pt x="37" y="43"/>
                  </a:cubicBezTo>
                  <a:cubicBezTo>
                    <a:pt x="34" y="47"/>
                    <a:pt x="29" y="45"/>
                    <a:pt x="26" y="45"/>
                  </a:cubicBezTo>
                  <a:cubicBezTo>
                    <a:pt x="23" y="45"/>
                    <a:pt x="18" y="48"/>
                    <a:pt x="19" y="43"/>
                  </a:cubicBezTo>
                  <a:cubicBezTo>
                    <a:pt x="18" y="43"/>
                    <a:pt x="16" y="42"/>
                    <a:pt x="15" y="43"/>
                  </a:cubicBezTo>
                  <a:cubicBezTo>
                    <a:pt x="14" y="43"/>
                    <a:pt x="13" y="45"/>
                    <a:pt x="12" y="45"/>
                  </a:cubicBezTo>
                  <a:cubicBezTo>
                    <a:pt x="10" y="47"/>
                    <a:pt x="7" y="45"/>
                    <a:pt x="5" y="47"/>
                  </a:cubicBezTo>
                  <a:cubicBezTo>
                    <a:pt x="0" y="50"/>
                    <a:pt x="6" y="60"/>
                    <a:pt x="11" y="59"/>
                  </a:cubicBezTo>
                  <a:cubicBezTo>
                    <a:pt x="14" y="58"/>
                    <a:pt x="17" y="56"/>
                    <a:pt x="19" y="56"/>
                  </a:cubicBezTo>
                  <a:cubicBezTo>
                    <a:pt x="21" y="56"/>
                    <a:pt x="22" y="58"/>
                    <a:pt x="25" y="58"/>
                  </a:cubicBezTo>
                  <a:cubicBezTo>
                    <a:pt x="29" y="57"/>
                    <a:pt x="34" y="53"/>
                    <a:pt x="34" y="60"/>
                  </a:cubicBezTo>
                  <a:cubicBezTo>
                    <a:pt x="34" y="64"/>
                    <a:pt x="30" y="64"/>
                    <a:pt x="27" y="65"/>
                  </a:cubicBezTo>
                  <a:cubicBezTo>
                    <a:pt x="25" y="66"/>
                    <a:pt x="23" y="67"/>
                    <a:pt x="21" y="68"/>
                  </a:cubicBezTo>
                  <a:cubicBezTo>
                    <a:pt x="18" y="70"/>
                    <a:pt x="16" y="70"/>
                    <a:pt x="15" y="73"/>
                  </a:cubicBezTo>
                  <a:cubicBezTo>
                    <a:pt x="15" y="74"/>
                    <a:pt x="16" y="76"/>
                    <a:pt x="15" y="77"/>
                  </a:cubicBezTo>
                  <a:cubicBezTo>
                    <a:pt x="14" y="79"/>
                    <a:pt x="13" y="79"/>
                    <a:pt x="12" y="82"/>
                  </a:cubicBezTo>
                  <a:cubicBezTo>
                    <a:pt x="11" y="90"/>
                    <a:pt x="24" y="87"/>
                    <a:pt x="27" y="90"/>
                  </a:cubicBezTo>
                  <a:cubicBezTo>
                    <a:pt x="29" y="93"/>
                    <a:pt x="27" y="96"/>
                    <a:pt x="32" y="97"/>
                  </a:cubicBezTo>
                  <a:cubicBezTo>
                    <a:pt x="35" y="98"/>
                    <a:pt x="38" y="97"/>
                    <a:pt x="41" y="97"/>
                  </a:cubicBezTo>
                  <a:cubicBezTo>
                    <a:pt x="43" y="98"/>
                    <a:pt x="44" y="99"/>
                    <a:pt x="47" y="100"/>
                  </a:cubicBezTo>
                  <a:cubicBezTo>
                    <a:pt x="49" y="100"/>
                    <a:pt x="49" y="98"/>
                    <a:pt x="50" y="101"/>
                  </a:cubicBezTo>
                  <a:cubicBezTo>
                    <a:pt x="51" y="103"/>
                    <a:pt x="50" y="106"/>
                    <a:pt x="49" y="108"/>
                  </a:cubicBezTo>
                  <a:cubicBezTo>
                    <a:pt x="48" y="108"/>
                    <a:pt x="47" y="108"/>
                    <a:pt x="46" y="109"/>
                  </a:cubicBezTo>
                  <a:cubicBezTo>
                    <a:pt x="45" y="110"/>
                    <a:pt x="45" y="111"/>
                    <a:pt x="43" y="112"/>
                  </a:cubicBezTo>
                  <a:cubicBezTo>
                    <a:pt x="40" y="114"/>
                    <a:pt x="35" y="114"/>
                    <a:pt x="32" y="116"/>
                  </a:cubicBezTo>
                  <a:cubicBezTo>
                    <a:pt x="29" y="117"/>
                    <a:pt x="28" y="119"/>
                    <a:pt x="25" y="120"/>
                  </a:cubicBezTo>
                  <a:cubicBezTo>
                    <a:pt x="23" y="121"/>
                    <a:pt x="20" y="120"/>
                    <a:pt x="19" y="122"/>
                  </a:cubicBezTo>
                  <a:cubicBezTo>
                    <a:pt x="18" y="124"/>
                    <a:pt x="18" y="126"/>
                    <a:pt x="17" y="127"/>
                  </a:cubicBezTo>
                  <a:cubicBezTo>
                    <a:pt x="20" y="128"/>
                    <a:pt x="21" y="125"/>
                    <a:pt x="23" y="124"/>
                  </a:cubicBezTo>
                  <a:cubicBezTo>
                    <a:pt x="25" y="123"/>
                    <a:pt x="27" y="123"/>
                    <a:pt x="29" y="122"/>
                  </a:cubicBezTo>
                  <a:cubicBezTo>
                    <a:pt x="31" y="122"/>
                    <a:pt x="32" y="122"/>
                    <a:pt x="34" y="121"/>
                  </a:cubicBezTo>
                  <a:cubicBezTo>
                    <a:pt x="37" y="119"/>
                    <a:pt x="38" y="116"/>
                    <a:pt x="41" y="115"/>
                  </a:cubicBezTo>
                  <a:cubicBezTo>
                    <a:pt x="43" y="114"/>
                    <a:pt x="45" y="114"/>
                    <a:pt x="46" y="114"/>
                  </a:cubicBezTo>
                  <a:cubicBezTo>
                    <a:pt x="49" y="113"/>
                    <a:pt x="50" y="111"/>
                    <a:pt x="53" y="110"/>
                  </a:cubicBezTo>
                  <a:cubicBezTo>
                    <a:pt x="57" y="108"/>
                    <a:pt x="61" y="106"/>
                    <a:pt x="65" y="104"/>
                  </a:cubicBezTo>
                  <a:cubicBezTo>
                    <a:pt x="71" y="101"/>
                    <a:pt x="68" y="99"/>
                    <a:pt x="67" y="95"/>
                  </a:cubicBezTo>
                  <a:cubicBezTo>
                    <a:pt x="66" y="92"/>
                    <a:pt x="72" y="90"/>
                    <a:pt x="75" y="87"/>
                  </a:cubicBezTo>
                  <a:cubicBezTo>
                    <a:pt x="76" y="86"/>
                    <a:pt x="78" y="81"/>
                    <a:pt x="80" y="83"/>
                  </a:cubicBezTo>
                  <a:cubicBezTo>
                    <a:pt x="84" y="86"/>
                    <a:pt x="77" y="90"/>
                    <a:pt x="78" y="93"/>
                  </a:cubicBezTo>
                  <a:cubicBezTo>
                    <a:pt x="79" y="93"/>
                    <a:pt x="79" y="94"/>
                    <a:pt x="80" y="95"/>
                  </a:cubicBezTo>
                  <a:cubicBezTo>
                    <a:pt x="86" y="95"/>
                    <a:pt x="90" y="93"/>
                    <a:pt x="93" y="87"/>
                  </a:cubicBezTo>
                  <a:cubicBezTo>
                    <a:pt x="93" y="85"/>
                    <a:pt x="92" y="82"/>
                    <a:pt x="96" y="83"/>
                  </a:cubicBezTo>
                  <a:cubicBezTo>
                    <a:pt x="98" y="84"/>
                    <a:pt x="98" y="86"/>
                    <a:pt x="100" y="86"/>
                  </a:cubicBezTo>
                  <a:cubicBezTo>
                    <a:pt x="100" y="87"/>
                    <a:pt x="107" y="87"/>
                    <a:pt x="103" y="89"/>
                  </a:cubicBezTo>
                  <a:cubicBezTo>
                    <a:pt x="106" y="91"/>
                    <a:pt x="111" y="90"/>
                    <a:pt x="115" y="90"/>
                  </a:cubicBezTo>
                  <a:cubicBezTo>
                    <a:pt x="119" y="90"/>
                    <a:pt x="122" y="90"/>
                    <a:pt x="126" y="92"/>
                  </a:cubicBezTo>
                  <a:cubicBezTo>
                    <a:pt x="127" y="92"/>
                    <a:pt x="127" y="93"/>
                    <a:pt x="129" y="93"/>
                  </a:cubicBezTo>
                  <a:cubicBezTo>
                    <a:pt x="130" y="93"/>
                    <a:pt x="131" y="92"/>
                    <a:pt x="132" y="92"/>
                  </a:cubicBezTo>
                  <a:cubicBezTo>
                    <a:pt x="132" y="92"/>
                    <a:pt x="133" y="94"/>
                    <a:pt x="133" y="94"/>
                  </a:cubicBezTo>
                  <a:cubicBezTo>
                    <a:pt x="135" y="94"/>
                    <a:pt x="137" y="94"/>
                    <a:pt x="138" y="95"/>
                  </a:cubicBezTo>
                  <a:cubicBezTo>
                    <a:pt x="142" y="96"/>
                    <a:pt x="145" y="102"/>
                    <a:pt x="149" y="102"/>
                  </a:cubicBezTo>
                  <a:cubicBezTo>
                    <a:pt x="153" y="102"/>
                    <a:pt x="159" y="95"/>
                    <a:pt x="162" y="99"/>
                  </a:cubicBezTo>
                  <a:cubicBezTo>
                    <a:pt x="163" y="100"/>
                    <a:pt x="162" y="102"/>
                    <a:pt x="163" y="104"/>
                  </a:cubicBezTo>
                  <a:cubicBezTo>
                    <a:pt x="164" y="105"/>
                    <a:pt x="166" y="104"/>
                    <a:pt x="167" y="105"/>
                  </a:cubicBezTo>
                  <a:cubicBezTo>
                    <a:pt x="169" y="106"/>
                    <a:pt x="169" y="107"/>
                    <a:pt x="170" y="109"/>
                  </a:cubicBezTo>
                  <a:cubicBezTo>
                    <a:pt x="170" y="110"/>
                    <a:pt x="170" y="110"/>
                    <a:pt x="172" y="112"/>
                  </a:cubicBezTo>
                  <a:cubicBezTo>
                    <a:pt x="172" y="113"/>
                    <a:pt x="173" y="114"/>
                    <a:pt x="174" y="114"/>
                  </a:cubicBezTo>
                  <a:cubicBezTo>
                    <a:pt x="175" y="115"/>
                    <a:pt x="177" y="115"/>
                    <a:pt x="177" y="116"/>
                  </a:cubicBezTo>
                  <a:cubicBezTo>
                    <a:pt x="179" y="117"/>
                    <a:pt x="178" y="121"/>
                    <a:pt x="180" y="122"/>
                  </a:cubicBezTo>
                  <a:cubicBezTo>
                    <a:pt x="182" y="124"/>
                    <a:pt x="183" y="125"/>
                    <a:pt x="184" y="127"/>
                  </a:cubicBezTo>
                  <a:cubicBezTo>
                    <a:pt x="185" y="130"/>
                    <a:pt x="185" y="131"/>
                    <a:pt x="188" y="132"/>
                  </a:cubicBezTo>
                  <a:cubicBezTo>
                    <a:pt x="191" y="134"/>
                    <a:pt x="192" y="135"/>
                    <a:pt x="193" y="139"/>
                  </a:cubicBezTo>
                  <a:cubicBezTo>
                    <a:pt x="193" y="141"/>
                    <a:pt x="193" y="145"/>
                    <a:pt x="195" y="147"/>
                  </a:cubicBezTo>
                  <a:cubicBezTo>
                    <a:pt x="196" y="147"/>
                    <a:pt x="199" y="148"/>
                    <a:pt x="200" y="148"/>
                  </a:cubicBezTo>
                  <a:cubicBezTo>
                    <a:pt x="202" y="149"/>
                    <a:pt x="203" y="149"/>
                    <a:pt x="205" y="150"/>
                  </a:cubicBezTo>
                  <a:cubicBezTo>
                    <a:pt x="206" y="150"/>
                    <a:pt x="208" y="150"/>
                    <a:pt x="210" y="151"/>
                  </a:cubicBezTo>
                  <a:cubicBezTo>
                    <a:pt x="211" y="151"/>
                    <a:pt x="212" y="153"/>
                    <a:pt x="212" y="154"/>
                  </a:cubicBezTo>
                  <a:cubicBezTo>
                    <a:pt x="213" y="155"/>
                    <a:pt x="215" y="155"/>
                    <a:pt x="216" y="156"/>
                  </a:cubicBezTo>
                  <a:cubicBezTo>
                    <a:pt x="218" y="157"/>
                    <a:pt x="218" y="159"/>
                    <a:pt x="219" y="161"/>
                  </a:cubicBezTo>
                  <a:cubicBezTo>
                    <a:pt x="220" y="163"/>
                    <a:pt x="222" y="163"/>
                    <a:pt x="222" y="165"/>
                  </a:cubicBezTo>
                  <a:cubicBezTo>
                    <a:pt x="222" y="170"/>
                    <a:pt x="218" y="168"/>
                    <a:pt x="216" y="166"/>
                  </a:cubicBezTo>
                  <a:cubicBezTo>
                    <a:pt x="215" y="165"/>
                    <a:pt x="215" y="164"/>
                    <a:pt x="214" y="164"/>
                  </a:cubicBezTo>
                  <a:cubicBezTo>
                    <a:pt x="213" y="163"/>
                    <a:pt x="212" y="163"/>
                    <a:pt x="212" y="162"/>
                  </a:cubicBezTo>
                  <a:cubicBezTo>
                    <a:pt x="209" y="161"/>
                    <a:pt x="209" y="160"/>
                    <a:pt x="206" y="159"/>
                  </a:cubicBezTo>
                  <a:cubicBezTo>
                    <a:pt x="202" y="159"/>
                    <a:pt x="202" y="159"/>
                    <a:pt x="200" y="156"/>
                  </a:cubicBezTo>
                  <a:cubicBezTo>
                    <a:pt x="198" y="154"/>
                    <a:pt x="194" y="151"/>
                    <a:pt x="192" y="152"/>
                  </a:cubicBezTo>
                  <a:cubicBezTo>
                    <a:pt x="190" y="153"/>
                    <a:pt x="190" y="153"/>
                    <a:pt x="191" y="155"/>
                  </a:cubicBezTo>
                  <a:cubicBezTo>
                    <a:pt x="192" y="156"/>
                    <a:pt x="194" y="156"/>
                    <a:pt x="196" y="157"/>
                  </a:cubicBezTo>
                  <a:cubicBezTo>
                    <a:pt x="198" y="158"/>
                    <a:pt x="198" y="159"/>
                    <a:pt x="200" y="161"/>
                  </a:cubicBezTo>
                  <a:cubicBezTo>
                    <a:pt x="202" y="163"/>
                    <a:pt x="205" y="164"/>
                    <a:pt x="207" y="166"/>
                  </a:cubicBezTo>
                  <a:cubicBezTo>
                    <a:pt x="208" y="167"/>
                    <a:pt x="210" y="171"/>
                    <a:pt x="211" y="172"/>
                  </a:cubicBezTo>
                  <a:cubicBezTo>
                    <a:pt x="213" y="175"/>
                    <a:pt x="212" y="174"/>
                    <a:pt x="211" y="178"/>
                  </a:cubicBezTo>
                  <a:cubicBezTo>
                    <a:pt x="211" y="180"/>
                    <a:pt x="211" y="183"/>
                    <a:pt x="211" y="186"/>
                  </a:cubicBezTo>
                  <a:cubicBezTo>
                    <a:pt x="211" y="189"/>
                    <a:pt x="210" y="191"/>
                    <a:pt x="210" y="194"/>
                  </a:cubicBezTo>
                  <a:cubicBezTo>
                    <a:pt x="210" y="196"/>
                    <a:pt x="211" y="197"/>
                    <a:pt x="211" y="199"/>
                  </a:cubicBezTo>
                  <a:cubicBezTo>
                    <a:pt x="211" y="201"/>
                    <a:pt x="210" y="202"/>
                    <a:pt x="210" y="203"/>
                  </a:cubicBezTo>
                  <a:cubicBezTo>
                    <a:pt x="210" y="205"/>
                    <a:pt x="211" y="206"/>
                    <a:pt x="212" y="207"/>
                  </a:cubicBezTo>
                  <a:cubicBezTo>
                    <a:pt x="213" y="208"/>
                    <a:pt x="213" y="210"/>
                    <a:pt x="213" y="212"/>
                  </a:cubicBezTo>
                  <a:cubicBezTo>
                    <a:pt x="214" y="215"/>
                    <a:pt x="215" y="218"/>
                    <a:pt x="216" y="221"/>
                  </a:cubicBezTo>
                  <a:cubicBezTo>
                    <a:pt x="218" y="226"/>
                    <a:pt x="221" y="228"/>
                    <a:pt x="225" y="231"/>
                  </a:cubicBezTo>
                  <a:cubicBezTo>
                    <a:pt x="225" y="232"/>
                    <a:pt x="227" y="233"/>
                    <a:pt x="227" y="233"/>
                  </a:cubicBezTo>
                  <a:cubicBezTo>
                    <a:pt x="229" y="235"/>
                    <a:pt x="228" y="238"/>
                    <a:pt x="229" y="240"/>
                  </a:cubicBezTo>
                  <a:cubicBezTo>
                    <a:pt x="231" y="243"/>
                    <a:pt x="234" y="243"/>
                    <a:pt x="236" y="245"/>
                  </a:cubicBezTo>
                  <a:cubicBezTo>
                    <a:pt x="237" y="246"/>
                    <a:pt x="237" y="247"/>
                    <a:pt x="238" y="247"/>
                  </a:cubicBezTo>
                  <a:cubicBezTo>
                    <a:pt x="239" y="247"/>
                    <a:pt x="240" y="247"/>
                    <a:pt x="241" y="247"/>
                  </a:cubicBezTo>
                  <a:cubicBezTo>
                    <a:pt x="244" y="248"/>
                    <a:pt x="244" y="252"/>
                    <a:pt x="245" y="254"/>
                  </a:cubicBezTo>
                  <a:cubicBezTo>
                    <a:pt x="246" y="256"/>
                    <a:pt x="249" y="257"/>
                    <a:pt x="250" y="260"/>
                  </a:cubicBezTo>
                  <a:cubicBezTo>
                    <a:pt x="252" y="262"/>
                    <a:pt x="253" y="265"/>
                    <a:pt x="255" y="267"/>
                  </a:cubicBezTo>
                  <a:cubicBezTo>
                    <a:pt x="257" y="269"/>
                    <a:pt x="260" y="273"/>
                    <a:pt x="259" y="275"/>
                  </a:cubicBezTo>
                  <a:cubicBezTo>
                    <a:pt x="259" y="280"/>
                    <a:pt x="256" y="278"/>
                    <a:pt x="260" y="280"/>
                  </a:cubicBezTo>
                  <a:cubicBezTo>
                    <a:pt x="263" y="282"/>
                    <a:pt x="266" y="284"/>
                    <a:pt x="268" y="286"/>
                  </a:cubicBezTo>
                  <a:cubicBezTo>
                    <a:pt x="270" y="288"/>
                    <a:pt x="272" y="289"/>
                    <a:pt x="274" y="291"/>
                  </a:cubicBezTo>
                  <a:cubicBezTo>
                    <a:pt x="275" y="293"/>
                    <a:pt x="275" y="295"/>
                    <a:pt x="276" y="296"/>
                  </a:cubicBezTo>
                  <a:cubicBezTo>
                    <a:pt x="277" y="296"/>
                    <a:pt x="277" y="296"/>
                    <a:pt x="277" y="296"/>
                  </a:cubicBezTo>
                  <a:cubicBezTo>
                    <a:pt x="278" y="294"/>
                    <a:pt x="279" y="291"/>
                    <a:pt x="278" y="288"/>
                  </a:cubicBezTo>
                  <a:cubicBezTo>
                    <a:pt x="277" y="285"/>
                    <a:pt x="273" y="284"/>
                    <a:pt x="271" y="280"/>
                  </a:cubicBezTo>
                  <a:cubicBezTo>
                    <a:pt x="270" y="279"/>
                    <a:pt x="270" y="277"/>
                    <a:pt x="269" y="276"/>
                  </a:cubicBezTo>
                  <a:cubicBezTo>
                    <a:pt x="268" y="275"/>
                    <a:pt x="267" y="275"/>
                    <a:pt x="267" y="274"/>
                  </a:cubicBezTo>
                  <a:cubicBezTo>
                    <a:pt x="266" y="273"/>
                    <a:pt x="266" y="271"/>
                    <a:pt x="265" y="270"/>
                  </a:cubicBezTo>
                  <a:cubicBezTo>
                    <a:pt x="263" y="269"/>
                    <a:pt x="261" y="270"/>
                    <a:pt x="259" y="268"/>
                  </a:cubicBezTo>
                  <a:cubicBezTo>
                    <a:pt x="258" y="267"/>
                    <a:pt x="257" y="263"/>
                    <a:pt x="256" y="262"/>
                  </a:cubicBezTo>
                  <a:cubicBezTo>
                    <a:pt x="256" y="260"/>
                    <a:pt x="254" y="256"/>
                    <a:pt x="255" y="254"/>
                  </a:cubicBezTo>
                  <a:cubicBezTo>
                    <a:pt x="256" y="254"/>
                    <a:pt x="260" y="254"/>
                    <a:pt x="261" y="254"/>
                  </a:cubicBezTo>
                  <a:cubicBezTo>
                    <a:pt x="263" y="255"/>
                    <a:pt x="265" y="259"/>
                    <a:pt x="267" y="261"/>
                  </a:cubicBezTo>
                  <a:cubicBezTo>
                    <a:pt x="270" y="265"/>
                    <a:pt x="272" y="269"/>
                    <a:pt x="275" y="273"/>
                  </a:cubicBezTo>
                  <a:cubicBezTo>
                    <a:pt x="276" y="275"/>
                    <a:pt x="277" y="277"/>
                    <a:pt x="279" y="279"/>
                  </a:cubicBezTo>
                  <a:cubicBezTo>
                    <a:pt x="280" y="280"/>
                    <a:pt x="281" y="280"/>
                    <a:pt x="282" y="281"/>
                  </a:cubicBezTo>
                  <a:cubicBezTo>
                    <a:pt x="283" y="282"/>
                    <a:pt x="284" y="284"/>
                    <a:pt x="285" y="284"/>
                  </a:cubicBezTo>
                  <a:cubicBezTo>
                    <a:pt x="286" y="285"/>
                    <a:pt x="288" y="285"/>
                    <a:pt x="289" y="285"/>
                  </a:cubicBezTo>
                  <a:cubicBezTo>
                    <a:pt x="291" y="286"/>
                    <a:pt x="290" y="288"/>
                    <a:pt x="291" y="290"/>
                  </a:cubicBezTo>
                  <a:cubicBezTo>
                    <a:pt x="292" y="292"/>
                    <a:pt x="296" y="293"/>
                    <a:pt x="297" y="295"/>
                  </a:cubicBezTo>
                  <a:cubicBezTo>
                    <a:pt x="299" y="298"/>
                    <a:pt x="300" y="301"/>
                    <a:pt x="300" y="303"/>
                  </a:cubicBezTo>
                  <a:cubicBezTo>
                    <a:pt x="300" y="307"/>
                    <a:pt x="300" y="308"/>
                    <a:pt x="302" y="311"/>
                  </a:cubicBezTo>
                  <a:cubicBezTo>
                    <a:pt x="303" y="313"/>
                    <a:pt x="303" y="313"/>
                    <a:pt x="304" y="315"/>
                  </a:cubicBezTo>
                  <a:cubicBezTo>
                    <a:pt x="304" y="316"/>
                    <a:pt x="303" y="317"/>
                    <a:pt x="304" y="318"/>
                  </a:cubicBezTo>
                  <a:cubicBezTo>
                    <a:pt x="306" y="320"/>
                    <a:pt x="311" y="320"/>
                    <a:pt x="313" y="321"/>
                  </a:cubicBezTo>
                  <a:cubicBezTo>
                    <a:pt x="316" y="323"/>
                    <a:pt x="320" y="325"/>
                    <a:pt x="323" y="326"/>
                  </a:cubicBezTo>
                  <a:cubicBezTo>
                    <a:pt x="325" y="327"/>
                    <a:pt x="326" y="326"/>
                    <a:pt x="328" y="327"/>
                  </a:cubicBezTo>
                  <a:cubicBezTo>
                    <a:pt x="330" y="327"/>
                    <a:pt x="331" y="329"/>
                    <a:pt x="333" y="330"/>
                  </a:cubicBezTo>
                  <a:cubicBezTo>
                    <a:pt x="337" y="332"/>
                    <a:pt x="342" y="331"/>
                    <a:pt x="347" y="331"/>
                  </a:cubicBezTo>
                  <a:cubicBezTo>
                    <a:pt x="348" y="331"/>
                    <a:pt x="349" y="331"/>
                    <a:pt x="351" y="331"/>
                  </a:cubicBezTo>
                  <a:cubicBezTo>
                    <a:pt x="352" y="331"/>
                    <a:pt x="354" y="332"/>
                    <a:pt x="355" y="332"/>
                  </a:cubicBezTo>
                  <a:cubicBezTo>
                    <a:pt x="356" y="331"/>
                    <a:pt x="357" y="330"/>
                    <a:pt x="359" y="330"/>
                  </a:cubicBezTo>
                  <a:cubicBezTo>
                    <a:pt x="361" y="331"/>
                    <a:pt x="362" y="334"/>
                    <a:pt x="364" y="336"/>
                  </a:cubicBezTo>
                  <a:cubicBezTo>
                    <a:pt x="365" y="337"/>
                    <a:pt x="366" y="337"/>
                    <a:pt x="367" y="338"/>
                  </a:cubicBezTo>
                  <a:cubicBezTo>
                    <a:pt x="368" y="339"/>
                    <a:pt x="369" y="341"/>
                    <a:pt x="369" y="341"/>
                  </a:cubicBezTo>
                  <a:cubicBezTo>
                    <a:pt x="371" y="342"/>
                    <a:pt x="374" y="341"/>
                    <a:pt x="376" y="342"/>
                  </a:cubicBezTo>
                  <a:cubicBezTo>
                    <a:pt x="379" y="342"/>
                    <a:pt x="382" y="342"/>
                    <a:pt x="385" y="342"/>
                  </a:cubicBezTo>
                  <a:cubicBezTo>
                    <a:pt x="388" y="342"/>
                    <a:pt x="387" y="343"/>
                    <a:pt x="388" y="347"/>
                  </a:cubicBezTo>
                  <a:cubicBezTo>
                    <a:pt x="389" y="349"/>
                    <a:pt x="391" y="351"/>
                    <a:pt x="393" y="353"/>
                  </a:cubicBezTo>
                  <a:cubicBezTo>
                    <a:pt x="394" y="354"/>
                    <a:pt x="394" y="355"/>
                    <a:pt x="395" y="356"/>
                  </a:cubicBezTo>
                  <a:cubicBezTo>
                    <a:pt x="396" y="356"/>
                    <a:pt x="396" y="356"/>
                    <a:pt x="397" y="356"/>
                  </a:cubicBezTo>
                  <a:cubicBezTo>
                    <a:pt x="399" y="358"/>
                    <a:pt x="397" y="358"/>
                    <a:pt x="399" y="360"/>
                  </a:cubicBezTo>
                  <a:cubicBezTo>
                    <a:pt x="400" y="362"/>
                    <a:pt x="404" y="361"/>
                    <a:pt x="407"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4" name="Freeform 74"/>
            <p:cNvSpPr>
              <a:spLocks/>
            </p:cNvSpPr>
            <p:nvPr/>
          </p:nvSpPr>
          <p:spPr bwMode="auto">
            <a:xfrm>
              <a:off x="-722313" y="1951038"/>
              <a:ext cx="49213" cy="33338"/>
            </a:xfrm>
            <a:custGeom>
              <a:avLst/>
              <a:gdLst>
                <a:gd name="T0" fmla="*/ 8 w 13"/>
                <a:gd name="T1" fmla="*/ 1 h 9"/>
                <a:gd name="T2" fmla="*/ 10 w 13"/>
                <a:gd name="T3" fmla="*/ 0 h 9"/>
                <a:gd name="T4" fmla="*/ 6 w 13"/>
                <a:gd name="T5" fmla="*/ 2 h 9"/>
                <a:gd name="T6" fmla="*/ 3 w 13"/>
                <a:gd name="T7" fmla="*/ 3 h 9"/>
                <a:gd name="T8" fmla="*/ 0 w 13"/>
                <a:gd name="T9" fmla="*/ 5 h 9"/>
                <a:gd name="T10" fmla="*/ 1 w 13"/>
                <a:gd name="T11" fmla="*/ 8 h 9"/>
                <a:gd name="T12" fmla="*/ 5 w 13"/>
                <a:gd name="T13" fmla="*/ 6 h 9"/>
                <a:gd name="T14" fmla="*/ 10 w 13"/>
                <a:gd name="T15" fmla="*/ 5 h 9"/>
                <a:gd name="T16" fmla="*/ 8 w 13"/>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8" y="1"/>
                  </a:moveTo>
                  <a:cubicBezTo>
                    <a:pt x="10" y="0"/>
                    <a:pt x="10" y="0"/>
                    <a:pt x="10" y="0"/>
                  </a:cubicBezTo>
                  <a:cubicBezTo>
                    <a:pt x="8" y="0"/>
                    <a:pt x="7" y="1"/>
                    <a:pt x="6" y="2"/>
                  </a:cubicBezTo>
                  <a:cubicBezTo>
                    <a:pt x="5" y="3"/>
                    <a:pt x="4" y="2"/>
                    <a:pt x="3" y="3"/>
                  </a:cubicBezTo>
                  <a:cubicBezTo>
                    <a:pt x="2" y="3"/>
                    <a:pt x="0" y="5"/>
                    <a:pt x="0" y="5"/>
                  </a:cubicBezTo>
                  <a:cubicBezTo>
                    <a:pt x="0" y="6"/>
                    <a:pt x="0" y="7"/>
                    <a:pt x="1" y="8"/>
                  </a:cubicBezTo>
                  <a:cubicBezTo>
                    <a:pt x="3" y="9"/>
                    <a:pt x="4" y="6"/>
                    <a:pt x="5" y="6"/>
                  </a:cubicBezTo>
                  <a:cubicBezTo>
                    <a:pt x="6" y="5"/>
                    <a:pt x="9" y="6"/>
                    <a:pt x="10" y="5"/>
                  </a:cubicBezTo>
                  <a:cubicBezTo>
                    <a:pt x="13" y="3"/>
                    <a:pt x="10" y="0"/>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5" name="Freeform 75"/>
            <p:cNvSpPr>
              <a:spLocks/>
            </p:cNvSpPr>
            <p:nvPr/>
          </p:nvSpPr>
          <p:spPr bwMode="auto">
            <a:xfrm>
              <a:off x="-973138" y="2038351"/>
              <a:ext cx="41275" cy="30163"/>
            </a:xfrm>
            <a:custGeom>
              <a:avLst/>
              <a:gdLst>
                <a:gd name="T0" fmla="*/ 10 w 11"/>
                <a:gd name="T1" fmla="*/ 3 h 8"/>
                <a:gd name="T2" fmla="*/ 9 w 11"/>
                <a:gd name="T3" fmla="*/ 0 h 8"/>
                <a:gd name="T4" fmla="*/ 8 w 11"/>
                <a:gd name="T5" fmla="*/ 1 h 8"/>
                <a:gd name="T6" fmla="*/ 9 w 11"/>
                <a:gd name="T7" fmla="*/ 2 h 8"/>
                <a:gd name="T8" fmla="*/ 7 w 11"/>
                <a:gd name="T9" fmla="*/ 4 h 8"/>
                <a:gd name="T10" fmla="*/ 5 w 11"/>
                <a:gd name="T11" fmla="*/ 4 h 8"/>
                <a:gd name="T12" fmla="*/ 1 w 11"/>
                <a:gd name="T13" fmla="*/ 8 h 8"/>
                <a:gd name="T14" fmla="*/ 7 w 11"/>
                <a:gd name="T15" fmla="*/ 8 h 8"/>
                <a:gd name="T16" fmla="*/ 11 w 11"/>
                <a:gd name="T17" fmla="*/ 3 h 8"/>
                <a:gd name="T18" fmla="*/ 10 w 11"/>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8">
                  <a:moveTo>
                    <a:pt x="10" y="3"/>
                  </a:moveTo>
                  <a:cubicBezTo>
                    <a:pt x="9" y="2"/>
                    <a:pt x="9" y="1"/>
                    <a:pt x="9" y="0"/>
                  </a:cubicBezTo>
                  <a:cubicBezTo>
                    <a:pt x="8" y="1"/>
                    <a:pt x="8" y="1"/>
                    <a:pt x="8" y="1"/>
                  </a:cubicBezTo>
                  <a:cubicBezTo>
                    <a:pt x="9" y="2"/>
                    <a:pt x="9" y="2"/>
                    <a:pt x="9" y="2"/>
                  </a:cubicBezTo>
                  <a:cubicBezTo>
                    <a:pt x="8" y="2"/>
                    <a:pt x="8" y="4"/>
                    <a:pt x="7" y="4"/>
                  </a:cubicBezTo>
                  <a:cubicBezTo>
                    <a:pt x="6" y="5"/>
                    <a:pt x="6" y="4"/>
                    <a:pt x="5" y="4"/>
                  </a:cubicBezTo>
                  <a:cubicBezTo>
                    <a:pt x="3" y="4"/>
                    <a:pt x="0" y="6"/>
                    <a:pt x="1" y="8"/>
                  </a:cubicBezTo>
                  <a:cubicBezTo>
                    <a:pt x="2" y="8"/>
                    <a:pt x="6" y="8"/>
                    <a:pt x="7" y="8"/>
                  </a:cubicBezTo>
                  <a:cubicBezTo>
                    <a:pt x="10" y="8"/>
                    <a:pt x="11" y="6"/>
                    <a:pt x="11" y="3"/>
                  </a:cubicBezTo>
                  <a:cubicBezTo>
                    <a:pt x="11" y="3"/>
                    <a:pt x="10" y="3"/>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6" name="Freeform 76"/>
            <p:cNvSpPr>
              <a:spLocks/>
            </p:cNvSpPr>
            <p:nvPr/>
          </p:nvSpPr>
          <p:spPr bwMode="auto">
            <a:xfrm>
              <a:off x="-392113" y="1947863"/>
              <a:ext cx="34925" cy="41275"/>
            </a:xfrm>
            <a:custGeom>
              <a:avLst/>
              <a:gdLst>
                <a:gd name="T0" fmla="*/ 6 w 9"/>
                <a:gd name="T1" fmla="*/ 4 h 11"/>
                <a:gd name="T2" fmla="*/ 5 w 9"/>
                <a:gd name="T3" fmla="*/ 1 h 11"/>
                <a:gd name="T4" fmla="*/ 0 w 9"/>
                <a:gd name="T5" fmla="*/ 1 h 11"/>
                <a:gd name="T6" fmla="*/ 0 w 9"/>
                <a:gd name="T7" fmla="*/ 1 h 11"/>
                <a:gd name="T8" fmla="*/ 2 w 9"/>
                <a:gd name="T9" fmla="*/ 4 h 11"/>
                <a:gd name="T10" fmla="*/ 4 w 9"/>
                <a:gd name="T11" fmla="*/ 8 h 11"/>
                <a:gd name="T12" fmla="*/ 8 w 9"/>
                <a:gd name="T13" fmla="*/ 6 h 11"/>
                <a:gd name="T14" fmla="*/ 6 w 9"/>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6" y="4"/>
                  </a:moveTo>
                  <a:cubicBezTo>
                    <a:pt x="6" y="2"/>
                    <a:pt x="7" y="2"/>
                    <a:pt x="5" y="1"/>
                  </a:cubicBezTo>
                  <a:cubicBezTo>
                    <a:pt x="3" y="0"/>
                    <a:pt x="2" y="0"/>
                    <a:pt x="0" y="1"/>
                  </a:cubicBezTo>
                  <a:cubicBezTo>
                    <a:pt x="0" y="1"/>
                    <a:pt x="0" y="1"/>
                    <a:pt x="0" y="1"/>
                  </a:cubicBezTo>
                  <a:cubicBezTo>
                    <a:pt x="0" y="2"/>
                    <a:pt x="2" y="2"/>
                    <a:pt x="2" y="4"/>
                  </a:cubicBezTo>
                  <a:cubicBezTo>
                    <a:pt x="3" y="5"/>
                    <a:pt x="3" y="7"/>
                    <a:pt x="4" y="8"/>
                  </a:cubicBezTo>
                  <a:cubicBezTo>
                    <a:pt x="6" y="11"/>
                    <a:pt x="9" y="10"/>
                    <a:pt x="8" y="6"/>
                  </a:cubicBezTo>
                  <a:cubicBezTo>
                    <a:pt x="8" y="5"/>
                    <a:pt x="7"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7" name="Freeform 77"/>
            <p:cNvSpPr>
              <a:spLocks/>
            </p:cNvSpPr>
            <p:nvPr/>
          </p:nvSpPr>
          <p:spPr bwMode="auto">
            <a:xfrm>
              <a:off x="-334963" y="1992313"/>
              <a:ext cx="22225" cy="38100"/>
            </a:xfrm>
            <a:custGeom>
              <a:avLst/>
              <a:gdLst>
                <a:gd name="T0" fmla="*/ 3 w 6"/>
                <a:gd name="T1" fmla="*/ 9 h 10"/>
                <a:gd name="T2" fmla="*/ 5 w 6"/>
                <a:gd name="T3" fmla="*/ 7 h 10"/>
                <a:gd name="T4" fmla="*/ 4 w 6"/>
                <a:gd name="T5" fmla="*/ 5 h 10"/>
                <a:gd name="T6" fmla="*/ 3 w 6"/>
                <a:gd name="T7" fmla="*/ 3 h 10"/>
                <a:gd name="T8" fmla="*/ 1 w 6"/>
                <a:gd name="T9" fmla="*/ 1 h 10"/>
                <a:gd name="T10" fmla="*/ 1 w 6"/>
                <a:gd name="T11" fmla="*/ 1 h 10"/>
                <a:gd name="T12" fmla="*/ 0 w 6"/>
                <a:gd name="T13" fmla="*/ 1 h 10"/>
                <a:gd name="T14" fmla="*/ 1 w 6"/>
                <a:gd name="T15" fmla="*/ 4 h 10"/>
                <a:gd name="T16" fmla="*/ 3 w 6"/>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3" y="9"/>
                  </a:moveTo>
                  <a:cubicBezTo>
                    <a:pt x="4" y="10"/>
                    <a:pt x="6" y="9"/>
                    <a:pt x="5" y="7"/>
                  </a:cubicBezTo>
                  <a:cubicBezTo>
                    <a:pt x="5" y="6"/>
                    <a:pt x="4" y="6"/>
                    <a:pt x="4" y="5"/>
                  </a:cubicBezTo>
                  <a:cubicBezTo>
                    <a:pt x="4" y="5"/>
                    <a:pt x="4" y="4"/>
                    <a:pt x="3" y="3"/>
                  </a:cubicBezTo>
                  <a:cubicBezTo>
                    <a:pt x="3" y="2"/>
                    <a:pt x="1" y="2"/>
                    <a:pt x="1" y="1"/>
                  </a:cubicBezTo>
                  <a:cubicBezTo>
                    <a:pt x="0" y="0"/>
                    <a:pt x="0" y="1"/>
                    <a:pt x="1" y="1"/>
                  </a:cubicBezTo>
                  <a:cubicBezTo>
                    <a:pt x="0" y="1"/>
                    <a:pt x="0" y="1"/>
                    <a:pt x="0" y="1"/>
                  </a:cubicBezTo>
                  <a:cubicBezTo>
                    <a:pt x="0" y="1"/>
                    <a:pt x="0" y="4"/>
                    <a:pt x="1" y="4"/>
                  </a:cubicBezTo>
                  <a:cubicBezTo>
                    <a:pt x="1" y="6"/>
                    <a:pt x="2" y="8"/>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8" name="Freeform 78"/>
            <p:cNvSpPr>
              <a:spLocks/>
            </p:cNvSpPr>
            <p:nvPr/>
          </p:nvSpPr>
          <p:spPr bwMode="auto">
            <a:xfrm>
              <a:off x="-328613" y="2041526"/>
              <a:ext cx="26988" cy="33338"/>
            </a:xfrm>
            <a:custGeom>
              <a:avLst/>
              <a:gdLst>
                <a:gd name="T0" fmla="*/ 1 w 7"/>
                <a:gd name="T1" fmla="*/ 1 h 9"/>
                <a:gd name="T2" fmla="*/ 5 w 7"/>
                <a:gd name="T3" fmla="*/ 6 h 9"/>
                <a:gd name="T4" fmla="*/ 1 w 7"/>
                <a:gd name="T5" fmla="*/ 1 h 9"/>
              </a:gdLst>
              <a:ahLst/>
              <a:cxnLst>
                <a:cxn ang="0">
                  <a:pos x="T0" y="T1"/>
                </a:cxn>
                <a:cxn ang="0">
                  <a:pos x="T2" y="T3"/>
                </a:cxn>
                <a:cxn ang="0">
                  <a:pos x="T4" y="T5"/>
                </a:cxn>
              </a:cxnLst>
              <a:rect l="0" t="0" r="r" b="b"/>
              <a:pathLst>
                <a:path w="7" h="9">
                  <a:moveTo>
                    <a:pt x="1" y="1"/>
                  </a:moveTo>
                  <a:cubicBezTo>
                    <a:pt x="0" y="3"/>
                    <a:pt x="3" y="9"/>
                    <a:pt x="5" y="6"/>
                  </a:cubicBezTo>
                  <a:cubicBezTo>
                    <a:pt x="7" y="3"/>
                    <a:pt x="3"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79" name="Freeform 79"/>
            <p:cNvSpPr>
              <a:spLocks/>
            </p:cNvSpPr>
            <p:nvPr/>
          </p:nvSpPr>
          <p:spPr bwMode="auto">
            <a:xfrm>
              <a:off x="-328613" y="2044701"/>
              <a:ext cx="4763"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0" name="Freeform 80"/>
            <p:cNvSpPr>
              <a:spLocks/>
            </p:cNvSpPr>
            <p:nvPr/>
          </p:nvSpPr>
          <p:spPr bwMode="auto">
            <a:xfrm>
              <a:off x="-323850" y="2041526"/>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1" name="Freeform 81"/>
            <p:cNvSpPr>
              <a:spLocks/>
            </p:cNvSpPr>
            <p:nvPr/>
          </p:nvSpPr>
          <p:spPr bwMode="auto">
            <a:xfrm>
              <a:off x="539750" y="2670176"/>
              <a:ext cx="187325" cy="55563"/>
            </a:xfrm>
            <a:custGeom>
              <a:avLst/>
              <a:gdLst>
                <a:gd name="T0" fmla="*/ 48 w 50"/>
                <a:gd name="T1" fmla="*/ 14 h 15"/>
                <a:gd name="T2" fmla="*/ 41 w 50"/>
                <a:gd name="T3" fmla="*/ 9 h 15"/>
                <a:gd name="T4" fmla="*/ 22 w 50"/>
                <a:gd name="T5" fmla="*/ 1 h 15"/>
                <a:gd name="T6" fmla="*/ 24 w 50"/>
                <a:gd name="T7" fmla="*/ 2 h 15"/>
                <a:gd name="T8" fmla="*/ 17 w 50"/>
                <a:gd name="T9" fmla="*/ 1 h 15"/>
                <a:gd name="T10" fmla="*/ 11 w 50"/>
                <a:gd name="T11" fmla="*/ 0 h 15"/>
                <a:gd name="T12" fmla="*/ 0 w 50"/>
                <a:gd name="T13" fmla="*/ 5 h 15"/>
                <a:gd name="T14" fmla="*/ 13 w 50"/>
                <a:gd name="T15" fmla="*/ 5 h 15"/>
                <a:gd name="T16" fmla="*/ 27 w 50"/>
                <a:gd name="T17" fmla="*/ 10 h 15"/>
                <a:gd name="T18" fmla="*/ 36 w 50"/>
                <a:gd name="T19" fmla="*/ 12 h 15"/>
                <a:gd name="T20" fmla="*/ 37 w 50"/>
                <a:gd name="T21" fmla="*/ 13 h 15"/>
                <a:gd name="T22" fmla="*/ 39 w 50"/>
                <a:gd name="T23" fmla="*/ 14 h 15"/>
                <a:gd name="T24" fmla="*/ 43 w 50"/>
                <a:gd name="T25" fmla="*/ 15 h 15"/>
                <a:gd name="T26" fmla="*/ 48 w 5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15">
                  <a:moveTo>
                    <a:pt x="48" y="14"/>
                  </a:moveTo>
                  <a:cubicBezTo>
                    <a:pt x="50" y="11"/>
                    <a:pt x="43" y="9"/>
                    <a:pt x="41" y="9"/>
                  </a:cubicBezTo>
                  <a:cubicBezTo>
                    <a:pt x="34" y="7"/>
                    <a:pt x="29" y="4"/>
                    <a:pt x="22" y="1"/>
                  </a:cubicBezTo>
                  <a:cubicBezTo>
                    <a:pt x="24" y="2"/>
                    <a:pt x="24" y="2"/>
                    <a:pt x="24" y="2"/>
                  </a:cubicBezTo>
                  <a:cubicBezTo>
                    <a:pt x="21" y="0"/>
                    <a:pt x="19" y="1"/>
                    <a:pt x="17" y="1"/>
                  </a:cubicBezTo>
                  <a:cubicBezTo>
                    <a:pt x="14" y="1"/>
                    <a:pt x="13" y="0"/>
                    <a:pt x="11" y="0"/>
                  </a:cubicBezTo>
                  <a:cubicBezTo>
                    <a:pt x="8" y="1"/>
                    <a:pt x="1" y="0"/>
                    <a:pt x="0" y="5"/>
                  </a:cubicBezTo>
                  <a:cubicBezTo>
                    <a:pt x="0" y="9"/>
                    <a:pt x="11" y="5"/>
                    <a:pt x="13" y="5"/>
                  </a:cubicBezTo>
                  <a:cubicBezTo>
                    <a:pt x="19" y="5"/>
                    <a:pt x="23" y="6"/>
                    <a:pt x="27" y="10"/>
                  </a:cubicBezTo>
                  <a:cubicBezTo>
                    <a:pt x="30" y="12"/>
                    <a:pt x="33" y="10"/>
                    <a:pt x="36" y="12"/>
                  </a:cubicBezTo>
                  <a:cubicBezTo>
                    <a:pt x="36" y="12"/>
                    <a:pt x="36" y="13"/>
                    <a:pt x="37" y="13"/>
                  </a:cubicBezTo>
                  <a:cubicBezTo>
                    <a:pt x="37" y="14"/>
                    <a:pt x="38" y="14"/>
                    <a:pt x="39" y="14"/>
                  </a:cubicBezTo>
                  <a:cubicBezTo>
                    <a:pt x="40" y="14"/>
                    <a:pt x="41" y="15"/>
                    <a:pt x="43" y="15"/>
                  </a:cubicBezTo>
                  <a:cubicBezTo>
                    <a:pt x="44" y="15"/>
                    <a:pt x="47" y="15"/>
                    <a:pt x="4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2" name="Freeform 82"/>
            <p:cNvSpPr>
              <a:spLocks/>
            </p:cNvSpPr>
            <p:nvPr/>
          </p:nvSpPr>
          <p:spPr bwMode="auto">
            <a:xfrm>
              <a:off x="681038" y="2752726"/>
              <a:ext cx="4763" cy="3175"/>
            </a:xfrm>
            <a:custGeom>
              <a:avLst/>
              <a:gdLst>
                <a:gd name="T0" fmla="*/ 1 w 1"/>
                <a:gd name="T1" fmla="*/ 0 h 1"/>
                <a:gd name="T2" fmla="*/ 1 w 1"/>
                <a:gd name="T3" fmla="*/ 1 h 1"/>
                <a:gd name="T4" fmla="*/ 1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1"/>
                    <a:pt x="1" y="1"/>
                    <a:pt x="1" y="1"/>
                  </a:cubicBezTo>
                  <a:cubicBezTo>
                    <a:pt x="1" y="1"/>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3" name="Freeform 83"/>
            <p:cNvSpPr>
              <a:spLocks/>
            </p:cNvSpPr>
            <p:nvPr/>
          </p:nvSpPr>
          <p:spPr bwMode="auto">
            <a:xfrm>
              <a:off x="652463" y="2747963"/>
              <a:ext cx="36513" cy="26988"/>
            </a:xfrm>
            <a:custGeom>
              <a:avLst/>
              <a:gdLst>
                <a:gd name="T0" fmla="*/ 3 w 10"/>
                <a:gd name="T1" fmla="*/ 1 h 7"/>
                <a:gd name="T2" fmla="*/ 1 w 10"/>
                <a:gd name="T3" fmla="*/ 5 h 7"/>
                <a:gd name="T4" fmla="*/ 7 w 10"/>
                <a:gd name="T5" fmla="*/ 4 h 7"/>
                <a:gd name="T6" fmla="*/ 10 w 10"/>
                <a:gd name="T7" fmla="*/ 2 h 7"/>
                <a:gd name="T8" fmla="*/ 3 w 10"/>
                <a:gd name="T9" fmla="*/ 1 h 7"/>
              </a:gdLst>
              <a:ahLst/>
              <a:cxnLst>
                <a:cxn ang="0">
                  <a:pos x="T0" y="T1"/>
                </a:cxn>
                <a:cxn ang="0">
                  <a:pos x="T2" y="T3"/>
                </a:cxn>
                <a:cxn ang="0">
                  <a:pos x="T4" y="T5"/>
                </a:cxn>
                <a:cxn ang="0">
                  <a:pos x="T6" y="T7"/>
                </a:cxn>
                <a:cxn ang="0">
                  <a:pos x="T8" y="T9"/>
                </a:cxn>
              </a:cxnLst>
              <a:rect l="0" t="0" r="r" b="b"/>
              <a:pathLst>
                <a:path w="10" h="7">
                  <a:moveTo>
                    <a:pt x="3" y="1"/>
                  </a:moveTo>
                  <a:cubicBezTo>
                    <a:pt x="2" y="2"/>
                    <a:pt x="0" y="3"/>
                    <a:pt x="1" y="5"/>
                  </a:cubicBezTo>
                  <a:cubicBezTo>
                    <a:pt x="1" y="7"/>
                    <a:pt x="6" y="4"/>
                    <a:pt x="7" y="4"/>
                  </a:cubicBezTo>
                  <a:cubicBezTo>
                    <a:pt x="9" y="4"/>
                    <a:pt x="10" y="3"/>
                    <a:pt x="10" y="2"/>
                  </a:cubicBezTo>
                  <a:cubicBezTo>
                    <a:pt x="7" y="1"/>
                    <a:pt x="6"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4" name="Freeform 84"/>
            <p:cNvSpPr>
              <a:spLocks/>
            </p:cNvSpPr>
            <p:nvPr/>
          </p:nvSpPr>
          <p:spPr bwMode="auto">
            <a:xfrm>
              <a:off x="685800" y="2755901"/>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5" name="Freeform 85"/>
            <p:cNvSpPr>
              <a:spLocks/>
            </p:cNvSpPr>
            <p:nvPr/>
          </p:nvSpPr>
          <p:spPr bwMode="auto">
            <a:xfrm>
              <a:off x="719138" y="2728913"/>
              <a:ext cx="115888" cy="49213"/>
            </a:xfrm>
            <a:custGeom>
              <a:avLst/>
              <a:gdLst>
                <a:gd name="T0" fmla="*/ 4 w 31"/>
                <a:gd name="T1" fmla="*/ 11 h 13"/>
                <a:gd name="T2" fmla="*/ 15 w 31"/>
                <a:gd name="T3" fmla="*/ 8 h 13"/>
                <a:gd name="T4" fmla="*/ 19 w 31"/>
                <a:gd name="T5" fmla="*/ 11 h 13"/>
                <a:gd name="T6" fmla="*/ 26 w 31"/>
                <a:gd name="T7" fmla="*/ 9 h 13"/>
                <a:gd name="T8" fmla="*/ 31 w 31"/>
                <a:gd name="T9" fmla="*/ 8 h 13"/>
                <a:gd name="T10" fmla="*/ 25 w 31"/>
                <a:gd name="T11" fmla="*/ 3 h 13"/>
                <a:gd name="T12" fmla="*/ 22 w 31"/>
                <a:gd name="T13" fmla="*/ 2 h 13"/>
                <a:gd name="T14" fmla="*/ 23 w 31"/>
                <a:gd name="T15" fmla="*/ 2 h 13"/>
                <a:gd name="T16" fmla="*/ 16 w 31"/>
                <a:gd name="T17" fmla="*/ 0 h 13"/>
                <a:gd name="T18" fmla="*/ 8 w 31"/>
                <a:gd name="T19" fmla="*/ 2 h 13"/>
                <a:gd name="T20" fmla="*/ 8 w 31"/>
                <a:gd name="T21" fmla="*/ 5 h 13"/>
                <a:gd name="T22" fmla="*/ 4 w 31"/>
                <a:gd name="T2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3">
                  <a:moveTo>
                    <a:pt x="4" y="11"/>
                  </a:moveTo>
                  <a:cubicBezTo>
                    <a:pt x="7" y="13"/>
                    <a:pt x="12" y="6"/>
                    <a:pt x="15" y="8"/>
                  </a:cubicBezTo>
                  <a:cubicBezTo>
                    <a:pt x="17" y="9"/>
                    <a:pt x="17" y="11"/>
                    <a:pt x="19" y="11"/>
                  </a:cubicBezTo>
                  <a:cubicBezTo>
                    <a:pt x="21" y="10"/>
                    <a:pt x="24" y="9"/>
                    <a:pt x="26" y="9"/>
                  </a:cubicBezTo>
                  <a:cubicBezTo>
                    <a:pt x="28" y="9"/>
                    <a:pt x="30" y="9"/>
                    <a:pt x="31" y="8"/>
                  </a:cubicBezTo>
                  <a:cubicBezTo>
                    <a:pt x="31" y="6"/>
                    <a:pt x="27" y="4"/>
                    <a:pt x="25" y="3"/>
                  </a:cubicBezTo>
                  <a:cubicBezTo>
                    <a:pt x="24" y="3"/>
                    <a:pt x="22" y="3"/>
                    <a:pt x="22" y="2"/>
                  </a:cubicBezTo>
                  <a:cubicBezTo>
                    <a:pt x="23" y="2"/>
                    <a:pt x="23" y="2"/>
                    <a:pt x="23" y="2"/>
                  </a:cubicBezTo>
                  <a:cubicBezTo>
                    <a:pt x="24" y="0"/>
                    <a:pt x="17" y="0"/>
                    <a:pt x="16" y="0"/>
                  </a:cubicBezTo>
                  <a:cubicBezTo>
                    <a:pt x="13" y="1"/>
                    <a:pt x="11" y="2"/>
                    <a:pt x="8" y="2"/>
                  </a:cubicBezTo>
                  <a:cubicBezTo>
                    <a:pt x="7" y="3"/>
                    <a:pt x="8" y="4"/>
                    <a:pt x="8" y="5"/>
                  </a:cubicBezTo>
                  <a:cubicBezTo>
                    <a:pt x="6" y="5"/>
                    <a:pt x="0" y="8"/>
                    <a:pt x="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6" name="Freeform 86"/>
            <p:cNvSpPr>
              <a:spLocks/>
            </p:cNvSpPr>
            <p:nvPr/>
          </p:nvSpPr>
          <p:spPr bwMode="auto">
            <a:xfrm>
              <a:off x="876300" y="27527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7" name="Freeform 87"/>
            <p:cNvSpPr>
              <a:spLocks/>
            </p:cNvSpPr>
            <p:nvPr/>
          </p:nvSpPr>
          <p:spPr bwMode="auto">
            <a:xfrm>
              <a:off x="858838" y="2747963"/>
              <a:ext cx="28575" cy="26988"/>
            </a:xfrm>
            <a:custGeom>
              <a:avLst/>
              <a:gdLst>
                <a:gd name="T0" fmla="*/ 0 w 8"/>
                <a:gd name="T1" fmla="*/ 2 h 7"/>
                <a:gd name="T2" fmla="*/ 1 w 8"/>
                <a:gd name="T3" fmla="*/ 6 h 7"/>
                <a:gd name="T4" fmla="*/ 5 w 8"/>
                <a:gd name="T5" fmla="*/ 1 h 7"/>
                <a:gd name="T6" fmla="*/ 0 w 8"/>
                <a:gd name="T7" fmla="*/ 2 h 7"/>
              </a:gdLst>
              <a:ahLst/>
              <a:cxnLst>
                <a:cxn ang="0">
                  <a:pos x="T0" y="T1"/>
                </a:cxn>
                <a:cxn ang="0">
                  <a:pos x="T2" y="T3"/>
                </a:cxn>
                <a:cxn ang="0">
                  <a:pos x="T4" y="T5"/>
                </a:cxn>
                <a:cxn ang="0">
                  <a:pos x="T6" y="T7"/>
                </a:cxn>
              </a:cxnLst>
              <a:rect l="0" t="0" r="r" b="b"/>
              <a:pathLst>
                <a:path w="8" h="7">
                  <a:moveTo>
                    <a:pt x="0" y="2"/>
                  </a:moveTo>
                  <a:cubicBezTo>
                    <a:pt x="0" y="3"/>
                    <a:pt x="1" y="5"/>
                    <a:pt x="1" y="6"/>
                  </a:cubicBezTo>
                  <a:cubicBezTo>
                    <a:pt x="4" y="7"/>
                    <a:pt x="8" y="2"/>
                    <a:pt x="5" y="1"/>
                  </a:cubicBezTo>
                  <a:cubicBezTo>
                    <a:pt x="3" y="1"/>
                    <a:pt x="1"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8" name="Freeform 88"/>
            <p:cNvSpPr>
              <a:spLocks/>
            </p:cNvSpPr>
            <p:nvPr/>
          </p:nvSpPr>
          <p:spPr bwMode="auto">
            <a:xfrm>
              <a:off x="531813" y="2928938"/>
              <a:ext cx="828675" cy="1271588"/>
            </a:xfrm>
            <a:custGeom>
              <a:avLst/>
              <a:gdLst>
                <a:gd name="T0" fmla="*/ 208 w 221"/>
                <a:gd name="T1" fmla="*/ 75 h 338"/>
                <a:gd name="T2" fmla="*/ 200 w 221"/>
                <a:gd name="T3" fmla="*/ 69 h 338"/>
                <a:gd name="T4" fmla="*/ 181 w 221"/>
                <a:gd name="T5" fmla="*/ 65 h 338"/>
                <a:gd name="T6" fmla="*/ 169 w 221"/>
                <a:gd name="T7" fmla="*/ 60 h 338"/>
                <a:gd name="T8" fmla="*/ 159 w 221"/>
                <a:gd name="T9" fmla="*/ 58 h 338"/>
                <a:gd name="T10" fmla="*/ 147 w 221"/>
                <a:gd name="T11" fmla="*/ 55 h 338"/>
                <a:gd name="T12" fmla="*/ 142 w 221"/>
                <a:gd name="T13" fmla="*/ 56 h 338"/>
                <a:gd name="T14" fmla="*/ 145 w 221"/>
                <a:gd name="T15" fmla="*/ 43 h 338"/>
                <a:gd name="T16" fmla="*/ 137 w 221"/>
                <a:gd name="T17" fmla="*/ 32 h 338"/>
                <a:gd name="T18" fmla="*/ 110 w 221"/>
                <a:gd name="T19" fmla="*/ 26 h 338"/>
                <a:gd name="T20" fmla="*/ 100 w 221"/>
                <a:gd name="T21" fmla="*/ 16 h 338"/>
                <a:gd name="T22" fmla="*/ 86 w 221"/>
                <a:gd name="T23" fmla="*/ 7 h 338"/>
                <a:gd name="T24" fmla="*/ 70 w 221"/>
                <a:gd name="T25" fmla="*/ 7 h 338"/>
                <a:gd name="T26" fmla="*/ 63 w 221"/>
                <a:gd name="T27" fmla="*/ 4 h 338"/>
                <a:gd name="T28" fmla="*/ 46 w 221"/>
                <a:gd name="T29" fmla="*/ 14 h 338"/>
                <a:gd name="T30" fmla="*/ 36 w 221"/>
                <a:gd name="T31" fmla="*/ 3 h 338"/>
                <a:gd name="T32" fmla="*/ 20 w 221"/>
                <a:gd name="T33" fmla="*/ 15 h 338"/>
                <a:gd name="T34" fmla="*/ 16 w 221"/>
                <a:gd name="T35" fmla="*/ 38 h 338"/>
                <a:gd name="T36" fmla="*/ 3 w 221"/>
                <a:gd name="T37" fmla="*/ 57 h 338"/>
                <a:gd name="T38" fmla="*/ 6 w 221"/>
                <a:gd name="T39" fmla="*/ 69 h 338"/>
                <a:gd name="T40" fmla="*/ 3 w 221"/>
                <a:gd name="T41" fmla="*/ 84 h 338"/>
                <a:gd name="T42" fmla="*/ 22 w 221"/>
                <a:gd name="T43" fmla="*/ 118 h 338"/>
                <a:gd name="T44" fmla="*/ 37 w 221"/>
                <a:gd name="T45" fmla="*/ 130 h 338"/>
                <a:gd name="T46" fmla="*/ 52 w 221"/>
                <a:gd name="T47" fmla="*/ 141 h 338"/>
                <a:gd name="T48" fmla="*/ 48 w 221"/>
                <a:gd name="T49" fmla="*/ 176 h 338"/>
                <a:gd name="T50" fmla="*/ 42 w 221"/>
                <a:gd name="T51" fmla="*/ 217 h 338"/>
                <a:gd name="T52" fmla="*/ 37 w 221"/>
                <a:gd name="T53" fmla="*/ 231 h 338"/>
                <a:gd name="T54" fmla="*/ 34 w 221"/>
                <a:gd name="T55" fmla="*/ 253 h 338"/>
                <a:gd name="T56" fmla="*/ 40 w 221"/>
                <a:gd name="T57" fmla="*/ 269 h 338"/>
                <a:gd name="T58" fmla="*/ 29 w 221"/>
                <a:gd name="T59" fmla="*/ 280 h 338"/>
                <a:gd name="T60" fmla="*/ 32 w 221"/>
                <a:gd name="T61" fmla="*/ 295 h 338"/>
                <a:gd name="T62" fmla="*/ 32 w 221"/>
                <a:gd name="T63" fmla="*/ 308 h 338"/>
                <a:gd name="T64" fmla="*/ 41 w 221"/>
                <a:gd name="T65" fmla="*/ 325 h 338"/>
                <a:gd name="T66" fmla="*/ 51 w 221"/>
                <a:gd name="T67" fmla="*/ 325 h 338"/>
                <a:gd name="T68" fmla="*/ 55 w 221"/>
                <a:gd name="T69" fmla="*/ 334 h 338"/>
                <a:gd name="T70" fmla="*/ 71 w 221"/>
                <a:gd name="T71" fmla="*/ 332 h 338"/>
                <a:gd name="T72" fmla="*/ 58 w 221"/>
                <a:gd name="T73" fmla="*/ 319 h 338"/>
                <a:gd name="T74" fmla="*/ 59 w 221"/>
                <a:gd name="T75" fmla="*/ 306 h 338"/>
                <a:gd name="T76" fmla="*/ 70 w 221"/>
                <a:gd name="T77" fmla="*/ 293 h 338"/>
                <a:gd name="T78" fmla="*/ 69 w 221"/>
                <a:gd name="T79" fmla="*/ 277 h 338"/>
                <a:gd name="T80" fmla="*/ 77 w 221"/>
                <a:gd name="T81" fmla="*/ 264 h 338"/>
                <a:gd name="T82" fmla="*/ 80 w 221"/>
                <a:gd name="T83" fmla="*/ 251 h 338"/>
                <a:gd name="T84" fmla="*/ 89 w 221"/>
                <a:gd name="T85" fmla="*/ 243 h 338"/>
                <a:gd name="T86" fmla="*/ 112 w 221"/>
                <a:gd name="T87" fmla="*/ 236 h 338"/>
                <a:gd name="T88" fmla="*/ 114 w 221"/>
                <a:gd name="T89" fmla="*/ 219 h 338"/>
                <a:gd name="T90" fmla="*/ 135 w 221"/>
                <a:gd name="T91" fmla="*/ 209 h 338"/>
                <a:gd name="T92" fmla="*/ 151 w 221"/>
                <a:gd name="T93" fmla="*/ 194 h 338"/>
                <a:gd name="T94" fmla="*/ 157 w 221"/>
                <a:gd name="T95" fmla="*/ 178 h 338"/>
                <a:gd name="T96" fmla="*/ 169 w 221"/>
                <a:gd name="T97" fmla="*/ 163 h 338"/>
                <a:gd name="T98" fmla="*/ 180 w 221"/>
                <a:gd name="T99" fmla="*/ 161 h 338"/>
                <a:gd name="T100" fmla="*/ 194 w 221"/>
                <a:gd name="T101" fmla="*/ 149 h 338"/>
                <a:gd name="T102" fmla="*/ 201 w 221"/>
                <a:gd name="T103" fmla="*/ 121 h 338"/>
                <a:gd name="T104" fmla="*/ 218 w 221"/>
                <a:gd name="T105" fmla="*/ 98 h 338"/>
                <a:gd name="T106" fmla="*/ 221 w 221"/>
                <a:gd name="T107" fmla="*/ 8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338">
                  <a:moveTo>
                    <a:pt x="216" y="78"/>
                  </a:moveTo>
                  <a:cubicBezTo>
                    <a:pt x="214" y="77"/>
                    <a:pt x="212" y="78"/>
                    <a:pt x="210" y="77"/>
                  </a:cubicBezTo>
                  <a:cubicBezTo>
                    <a:pt x="209" y="77"/>
                    <a:pt x="209" y="76"/>
                    <a:pt x="208" y="75"/>
                  </a:cubicBezTo>
                  <a:cubicBezTo>
                    <a:pt x="208" y="75"/>
                    <a:pt x="207" y="75"/>
                    <a:pt x="206" y="74"/>
                  </a:cubicBezTo>
                  <a:cubicBezTo>
                    <a:pt x="206" y="74"/>
                    <a:pt x="206" y="73"/>
                    <a:pt x="206" y="72"/>
                  </a:cubicBezTo>
                  <a:cubicBezTo>
                    <a:pt x="205" y="70"/>
                    <a:pt x="203" y="70"/>
                    <a:pt x="200" y="69"/>
                  </a:cubicBezTo>
                  <a:cubicBezTo>
                    <a:pt x="196" y="69"/>
                    <a:pt x="195" y="66"/>
                    <a:pt x="191" y="66"/>
                  </a:cubicBezTo>
                  <a:cubicBezTo>
                    <a:pt x="189" y="67"/>
                    <a:pt x="188" y="67"/>
                    <a:pt x="186" y="66"/>
                  </a:cubicBezTo>
                  <a:cubicBezTo>
                    <a:pt x="184" y="66"/>
                    <a:pt x="183" y="65"/>
                    <a:pt x="181" y="65"/>
                  </a:cubicBezTo>
                  <a:cubicBezTo>
                    <a:pt x="179" y="65"/>
                    <a:pt x="178" y="68"/>
                    <a:pt x="176" y="66"/>
                  </a:cubicBezTo>
                  <a:cubicBezTo>
                    <a:pt x="174" y="65"/>
                    <a:pt x="176" y="62"/>
                    <a:pt x="174" y="60"/>
                  </a:cubicBezTo>
                  <a:cubicBezTo>
                    <a:pt x="173" y="59"/>
                    <a:pt x="170" y="61"/>
                    <a:pt x="169" y="60"/>
                  </a:cubicBezTo>
                  <a:cubicBezTo>
                    <a:pt x="168" y="59"/>
                    <a:pt x="168" y="58"/>
                    <a:pt x="167" y="57"/>
                  </a:cubicBezTo>
                  <a:cubicBezTo>
                    <a:pt x="166" y="57"/>
                    <a:pt x="164" y="57"/>
                    <a:pt x="163" y="57"/>
                  </a:cubicBezTo>
                  <a:cubicBezTo>
                    <a:pt x="161" y="57"/>
                    <a:pt x="160" y="57"/>
                    <a:pt x="159" y="58"/>
                  </a:cubicBezTo>
                  <a:cubicBezTo>
                    <a:pt x="158" y="59"/>
                    <a:pt x="157" y="63"/>
                    <a:pt x="154" y="61"/>
                  </a:cubicBezTo>
                  <a:cubicBezTo>
                    <a:pt x="154" y="58"/>
                    <a:pt x="157" y="55"/>
                    <a:pt x="153" y="55"/>
                  </a:cubicBezTo>
                  <a:cubicBezTo>
                    <a:pt x="151" y="55"/>
                    <a:pt x="149" y="54"/>
                    <a:pt x="147" y="55"/>
                  </a:cubicBezTo>
                  <a:cubicBezTo>
                    <a:pt x="144" y="56"/>
                    <a:pt x="145" y="57"/>
                    <a:pt x="144" y="59"/>
                  </a:cubicBezTo>
                  <a:cubicBezTo>
                    <a:pt x="144" y="61"/>
                    <a:pt x="141" y="63"/>
                    <a:pt x="139" y="62"/>
                  </a:cubicBezTo>
                  <a:cubicBezTo>
                    <a:pt x="137" y="59"/>
                    <a:pt x="141" y="57"/>
                    <a:pt x="142" y="56"/>
                  </a:cubicBezTo>
                  <a:cubicBezTo>
                    <a:pt x="144" y="55"/>
                    <a:pt x="147" y="53"/>
                    <a:pt x="147" y="50"/>
                  </a:cubicBezTo>
                  <a:cubicBezTo>
                    <a:pt x="147" y="48"/>
                    <a:pt x="146" y="47"/>
                    <a:pt x="145" y="45"/>
                  </a:cubicBezTo>
                  <a:cubicBezTo>
                    <a:pt x="145" y="45"/>
                    <a:pt x="145" y="44"/>
                    <a:pt x="145" y="43"/>
                  </a:cubicBezTo>
                  <a:cubicBezTo>
                    <a:pt x="145" y="43"/>
                    <a:pt x="144" y="43"/>
                    <a:pt x="144" y="42"/>
                  </a:cubicBezTo>
                  <a:cubicBezTo>
                    <a:pt x="143" y="41"/>
                    <a:pt x="144" y="40"/>
                    <a:pt x="143" y="39"/>
                  </a:cubicBezTo>
                  <a:cubicBezTo>
                    <a:pt x="143" y="36"/>
                    <a:pt x="139" y="33"/>
                    <a:pt x="137" y="32"/>
                  </a:cubicBezTo>
                  <a:cubicBezTo>
                    <a:pt x="133" y="30"/>
                    <a:pt x="127" y="33"/>
                    <a:pt x="123" y="31"/>
                  </a:cubicBezTo>
                  <a:cubicBezTo>
                    <a:pt x="120" y="29"/>
                    <a:pt x="120" y="26"/>
                    <a:pt x="117" y="25"/>
                  </a:cubicBezTo>
                  <a:cubicBezTo>
                    <a:pt x="114" y="24"/>
                    <a:pt x="113" y="27"/>
                    <a:pt x="110" y="26"/>
                  </a:cubicBezTo>
                  <a:cubicBezTo>
                    <a:pt x="107" y="26"/>
                    <a:pt x="109" y="22"/>
                    <a:pt x="106" y="20"/>
                  </a:cubicBezTo>
                  <a:cubicBezTo>
                    <a:pt x="106" y="19"/>
                    <a:pt x="105" y="18"/>
                    <a:pt x="104" y="18"/>
                  </a:cubicBezTo>
                  <a:cubicBezTo>
                    <a:pt x="103" y="17"/>
                    <a:pt x="102" y="16"/>
                    <a:pt x="100" y="16"/>
                  </a:cubicBezTo>
                  <a:cubicBezTo>
                    <a:pt x="98" y="16"/>
                    <a:pt x="96" y="18"/>
                    <a:pt x="95" y="15"/>
                  </a:cubicBezTo>
                  <a:cubicBezTo>
                    <a:pt x="94" y="12"/>
                    <a:pt x="96" y="10"/>
                    <a:pt x="92" y="9"/>
                  </a:cubicBezTo>
                  <a:cubicBezTo>
                    <a:pt x="90" y="8"/>
                    <a:pt x="88" y="7"/>
                    <a:pt x="86" y="7"/>
                  </a:cubicBezTo>
                  <a:cubicBezTo>
                    <a:pt x="84" y="6"/>
                    <a:pt x="82" y="9"/>
                    <a:pt x="79" y="9"/>
                  </a:cubicBezTo>
                  <a:cubicBezTo>
                    <a:pt x="77" y="9"/>
                    <a:pt x="75" y="7"/>
                    <a:pt x="73" y="7"/>
                  </a:cubicBezTo>
                  <a:cubicBezTo>
                    <a:pt x="72" y="7"/>
                    <a:pt x="71" y="7"/>
                    <a:pt x="70" y="7"/>
                  </a:cubicBezTo>
                  <a:cubicBezTo>
                    <a:pt x="70" y="7"/>
                    <a:pt x="69" y="7"/>
                    <a:pt x="69" y="7"/>
                  </a:cubicBezTo>
                  <a:cubicBezTo>
                    <a:pt x="68" y="7"/>
                    <a:pt x="68" y="6"/>
                    <a:pt x="68" y="5"/>
                  </a:cubicBezTo>
                  <a:cubicBezTo>
                    <a:pt x="66" y="4"/>
                    <a:pt x="65" y="4"/>
                    <a:pt x="63" y="4"/>
                  </a:cubicBezTo>
                  <a:cubicBezTo>
                    <a:pt x="60" y="4"/>
                    <a:pt x="60" y="4"/>
                    <a:pt x="58" y="3"/>
                  </a:cubicBezTo>
                  <a:cubicBezTo>
                    <a:pt x="55" y="0"/>
                    <a:pt x="50" y="0"/>
                    <a:pt x="48" y="4"/>
                  </a:cubicBezTo>
                  <a:cubicBezTo>
                    <a:pt x="47" y="6"/>
                    <a:pt x="50" y="15"/>
                    <a:pt x="46" y="14"/>
                  </a:cubicBezTo>
                  <a:cubicBezTo>
                    <a:pt x="45" y="13"/>
                    <a:pt x="44" y="10"/>
                    <a:pt x="44" y="9"/>
                  </a:cubicBezTo>
                  <a:cubicBezTo>
                    <a:pt x="44" y="6"/>
                    <a:pt x="44" y="4"/>
                    <a:pt x="41" y="4"/>
                  </a:cubicBezTo>
                  <a:cubicBezTo>
                    <a:pt x="39" y="3"/>
                    <a:pt x="37" y="3"/>
                    <a:pt x="36" y="3"/>
                  </a:cubicBezTo>
                  <a:cubicBezTo>
                    <a:pt x="35" y="3"/>
                    <a:pt x="31" y="3"/>
                    <a:pt x="30" y="4"/>
                  </a:cubicBezTo>
                  <a:cubicBezTo>
                    <a:pt x="27" y="6"/>
                    <a:pt x="27" y="10"/>
                    <a:pt x="25" y="12"/>
                  </a:cubicBezTo>
                  <a:cubicBezTo>
                    <a:pt x="24" y="13"/>
                    <a:pt x="22" y="14"/>
                    <a:pt x="20" y="15"/>
                  </a:cubicBezTo>
                  <a:cubicBezTo>
                    <a:pt x="18" y="17"/>
                    <a:pt x="16" y="19"/>
                    <a:pt x="15" y="22"/>
                  </a:cubicBezTo>
                  <a:cubicBezTo>
                    <a:pt x="15" y="26"/>
                    <a:pt x="18" y="27"/>
                    <a:pt x="18" y="30"/>
                  </a:cubicBezTo>
                  <a:cubicBezTo>
                    <a:pt x="18" y="33"/>
                    <a:pt x="17" y="36"/>
                    <a:pt x="16" y="38"/>
                  </a:cubicBezTo>
                  <a:cubicBezTo>
                    <a:pt x="15" y="41"/>
                    <a:pt x="13" y="45"/>
                    <a:pt x="10" y="47"/>
                  </a:cubicBezTo>
                  <a:cubicBezTo>
                    <a:pt x="8" y="49"/>
                    <a:pt x="5" y="50"/>
                    <a:pt x="4" y="53"/>
                  </a:cubicBezTo>
                  <a:cubicBezTo>
                    <a:pt x="3" y="55"/>
                    <a:pt x="3" y="56"/>
                    <a:pt x="3" y="57"/>
                  </a:cubicBezTo>
                  <a:cubicBezTo>
                    <a:pt x="2" y="58"/>
                    <a:pt x="1" y="59"/>
                    <a:pt x="1" y="60"/>
                  </a:cubicBezTo>
                  <a:cubicBezTo>
                    <a:pt x="0" y="63"/>
                    <a:pt x="0" y="65"/>
                    <a:pt x="3" y="66"/>
                  </a:cubicBezTo>
                  <a:cubicBezTo>
                    <a:pt x="4" y="67"/>
                    <a:pt x="7" y="67"/>
                    <a:pt x="6" y="69"/>
                  </a:cubicBezTo>
                  <a:cubicBezTo>
                    <a:pt x="5" y="70"/>
                    <a:pt x="3" y="70"/>
                    <a:pt x="2" y="71"/>
                  </a:cubicBezTo>
                  <a:cubicBezTo>
                    <a:pt x="1" y="72"/>
                    <a:pt x="1" y="74"/>
                    <a:pt x="0" y="75"/>
                  </a:cubicBezTo>
                  <a:cubicBezTo>
                    <a:pt x="0" y="79"/>
                    <a:pt x="0" y="82"/>
                    <a:pt x="3" y="84"/>
                  </a:cubicBezTo>
                  <a:cubicBezTo>
                    <a:pt x="7" y="88"/>
                    <a:pt x="10" y="92"/>
                    <a:pt x="12" y="97"/>
                  </a:cubicBezTo>
                  <a:cubicBezTo>
                    <a:pt x="14" y="100"/>
                    <a:pt x="16" y="102"/>
                    <a:pt x="18" y="104"/>
                  </a:cubicBezTo>
                  <a:cubicBezTo>
                    <a:pt x="21" y="108"/>
                    <a:pt x="19" y="114"/>
                    <a:pt x="22" y="118"/>
                  </a:cubicBezTo>
                  <a:cubicBezTo>
                    <a:pt x="24" y="120"/>
                    <a:pt x="27" y="122"/>
                    <a:pt x="29" y="124"/>
                  </a:cubicBezTo>
                  <a:cubicBezTo>
                    <a:pt x="30" y="125"/>
                    <a:pt x="31" y="127"/>
                    <a:pt x="33" y="128"/>
                  </a:cubicBezTo>
                  <a:cubicBezTo>
                    <a:pt x="34" y="129"/>
                    <a:pt x="35" y="129"/>
                    <a:pt x="37" y="130"/>
                  </a:cubicBezTo>
                  <a:cubicBezTo>
                    <a:pt x="38" y="131"/>
                    <a:pt x="39" y="131"/>
                    <a:pt x="41" y="132"/>
                  </a:cubicBezTo>
                  <a:cubicBezTo>
                    <a:pt x="43" y="133"/>
                    <a:pt x="44" y="136"/>
                    <a:pt x="46" y="138"/>
                  </a:cubicBezTo>
                  <a:cubicBezTo>
                    <a:pt x="48" y="139"/>
                    <a:pt x="50" y="139"/>
                    <a:pt x="52" y="141"/>
                  </a:cubicBezTo>
                  <a:cubicBezTo>
                    <a:pt x="53" y="144"/>
                    <a:pt x="52" y="148"/>
                    <a:pt x="51" y="151"/>
                  </a:cubicBezTo>
                  <a:cubicBezTo>
                    <a:pt x="51" y="155"/>
                    <a:pt x="51" y="158"/>
                    <a:pt x="51" y="162"/>
                  </a:cubicBezTo>
                  <a:cubicBezTo>
                    <a:pt x="50" y="167"/>
                    <a:pt x="46" y="171"/>
                    <a:pt x="48" y="176"/>
                  </a:cubicBezTo>
                  <a:cubicBezTo>
                    <a:pt x="51" y="182"/>
                    <a:pt x="51" y="189"/>
                    <a:pt x="48" y="194"/>
                  </a:cubicBezTo>
                  <a:cubicBezTo>
                    <a:pt x="46" y="198"/>
                    <a:pt x="45" y="201"/>
                    <a:pt x="44" y="205"/>
                  </a:cubicBezTo>
                  <a:cubicBezTo>
                    <a:pt x="44" y="209"/>
                    <a:pt x="43" y="213"/>
                    <a:pt x="42" y="217"/>
                  </a:cubicBezTo>
                  <a:cubicBezTo>
                    <a:pt x="42" y="219"/>
                    <a:pt x="43" y="222"/>
                    <a:pt x="43" y="224"/>
                  </a:cubicBezTo>
                  <a:cubicBezTo>
                    <a:pt x="42" y="225"/>
                    <a:pt x="40" y="226"/>
                    <a:pt x="39" y="227"/>
                  </a:cubicBezTo>
                  <a:cubicBezTo>
                    <a:pt x="38" y="229"/>
                    <a:pt x="38" y="230"/>
                    <a:pt x="37" y="231"/>
                  </a:cubicBezTo>
                  <a:cubicBezTo>
                    <a:pt x="36" y="236"/>
                    <a:pt x="36" y="242"/>
                    <a:pt x="36" y="247"/>
                  </a:cubicBezTo>
                  <a:cubicBezTo>
                    <a:pt x="36" y="248"/>
                    <a:pt x="36" y="249"/>
                    <a:pt x="36" y="250"/>
                  </a:cubicBezTo>
                  <a:cubicBezTo>
                    <a:pt x="35" y="251"/>
                    <a:pt x="34" y="252"/>
                    <a:pt x="34" y="253"/>
                  </a:cubicBezTo>
                  <a:cubicBezTo>
                    <a:pt x="34" y="256"/>
                    <a:pt x="38" y="255"/>
                    <a:pt x="39" y="256"/>
                  </a:cubicBezTo>
                  <a:cubicBezTo>
                    <a:pt x="42" y="258"/>
                    <a:pt x="41" y="260"/>
                    <a:pt x="39" y="262"/>
                  </a:cubicBezTo>
                  <a:cubicBezTo>
                    <a:pt x="38" y="265"/>
                    <a:pt x="39" y="266"/>
                    <a:pt x="40" y="269"/>
                  </a:cubicBezTo>
                  <a:cubicBezTo>
                    <a:pt x="40" y="272"/>
                    <a:pt x="38" y="273"/>
                    <a:pt x="37" y="275"/>
                  </a:cubicBezTo>
                  <a:cubicBezTo>
                    <a:pt x="35" y="277"/>
                    <a:pt x="35" y="280"/>
                    <a:pt x="34" y="282"/>
                  </a:cubicBezTo>
                  <a:cubicBezTo>
                    <a:pt x="31" y="282"/>
                    <a:pt x="31" y="279"/>
                    <a:pt x="29" y="280"/>
                  </a:cubicBezTo>
                  <a:cubicBezTo>
                    <a:pt x="29" y="281"/>
                    <a:pt x="28" y="284"/>
                    <a:pt x="28" y="284"/>
                  </a:cubicBezTo>
                  <a:cubicBezTo>
                    <a:pt x="28" y="286"/>
                    <a:pt x="28" y="285"/>
                    <a:pt x="29" y="286"/>
                  </a:cubicBezTo>
                  <a:cubicBezTo>
                    <a:pt x="32" y="289"/>
                    <a:pt x="31" y="291"/>
                    <a:pt x="32" y="295"/>
                  </a:cubicBezTo>
                  <a:cubicBezTo>
                    <a:pt x="32" y="296"/>
                    <a:pt x="33" y="296"/>
                    <a:pt x="33" y="298"/>
                  </a:cubicBezTo>
                  <a:cubicBezTo>
                    <a:pt x="33" y="299"/>
                    <a:pt x="33" y="301"/>
                    <a:pt x="33" y="302"/>
                  </a:cubicBezTo>
                  <a:cubicBezTo>
                    <a:pt x="33" y="304"/>
                    <a:pt x="32" y="306"/>
                    <a:pt x="32" y="308"/>
                  </a:cubicBezTo>
                  <a:cubicBezTo>
                    <a:pt x="33" y="310"/>
                    <a:pt x="34" y="310"/>
                    <a:pt x="36" y="312"/>
                  </a:cubicBezTo>
                  <a:cubicBezTo>
                    <a:pt x="38" y="313"/>
                    <a:pt x="39" y="317"/>
                    <a:pt x="39" y="319"/>
                  </a:cubicBezTo>
                  <a:cubicBezTo>
                    <a:pt x="39" y="322"/>
                    <a:pt x="38" y="323"/>
                    <a:pt x="41" y="325"/>
                  </a:cubicBezTo>
                  <a:cubicBezTo>
                    <a:pt x="42" y="325"/>
                    <a:pt x="44" y="326"/>
                    <a:pt x="45" y="326"/>
                  </a:cubicBezTo>
                  <a:cubicBezTo>
                    <a:pt x="46" y="327"/>
                    <a:pt x="46" y="328"/>
                    <a:pt x="47" y="328"/>
                  </a:cubicBezTo>
                  <a:cubicBezTo>
                    <a:pt x="48" y="327"/>
                    <a:pt x="49" y="325"/>
                    <a:pt x="51" y="325"/>
                  </a:cubicBezTo>
                  <a:cubicBezTo>
                    <a:pt x="53" y="325"/>
                    <a:pt x="55" y="328"/>
                    <a:pt x="55" y="330"/>
                  </a:cubicBezTo>
                  <a:cubicBezTo>
                    <a:pt x="53" y="331"/>
                    <a:pt x="50" y="331"/>
                    <a:pt x="50" y="333"/>
                  </a:cubicBezTo>
                  <a:cubicBezTo>
                    <a:pt x="50" y="335"/>
                    <a:pt x="54" y="334"/>
                    <a:pt x="55" y="334"/>
                  </a:cubicBezTo>
                  <a:cubicBezTo>
                    <a:pt x="59" y="334"/>
                    <a:pt x="63" y="338"/>
                    <a:pt x="68" y="337"/>
                  </a:cubicBezTo>
                  <a:cubicBezTo>
                    <a:pt x="69" y="337"/>
                    <a:pt x="73" y="336"/>
                    <a:pt x="73" y="336"/>
                  </a:cubicBezTo>
                  <a:cubicBezTo>
                    <a:pt x="76" y="333"/>
                    <a:pt x="72" y="332"/>
                    <a:pt x="71" y="332"/>
                  </a:cubicBezTo>
                  <a:cubicBezTo>
                    <a:pt x="67" y="330"/>
                    <a:pt x="63" y="329"/>
                    <a:pt x="61" y="326"/>
                  </a:cubicBezTo>
                  <a:cubicBezTo>
                    <a:pt x="60" y="325"/>
                    <a:pt x="59" y="324"/>
                    <a:pt x="59" y="323"/>
                  </a:cubicBezTo>
                  <a:cubicBezTo>
                    <a:pt x="58" y="322"/>
                    <a:pt x="59" y="320"/>
                    <a:pt x="58" y="319"/>
                  </a:cubicBezTo>
                  <a:cubicBezTo>
                    <a:pt x="58" y="318"/>
                    <a:pt x="57" y="318"/>
                    <a:pt x="56" y="317"/>
                  </a:cubicBezTo>
                  <a:cubicBezTo>
                    <a:pt x="55" y="315"/>
                    <a:pt x="56" y="312"/>
                    <a:pt x="57" y="311"/>
                  </a:cubicBezTo>
                  <a:cubicBezTo>
                    <a:pt x="57" y="309"/>
                    <a:pt x="58" y="307"/>
                    <a:pt x="59" y="306"/>
                  </a:cubicBezTo>
                  <a:cubicBezTo>
                    <a:pt x="60" y="306"/>
                    <a:pt x="61" y="307"/>
                    <a:pt x="61" y="306"/>
                  </a:cubicBezTo>
                  <a:cubicBezTo>
                    <a:pt x="63" y="305"/>
                    <a:pt x="64" y="301"/>
                    <a:pt x="64" y="299"/>
                  </a:cubicBezTo>
                  <a:cubicBezTo>
                    <a:pt x="65" y="297"/>
                    <a:pt x="67" y="294"/>
                    <a:pt x="70" y="293"/>
                  </a:cubicBezTo>
                  <a:cubicBezTo>
                    <a:pt x="72" y="292"/>
                    <a:pt x="73" y="293"/>
                    <a:pt x="74" y="291"/>
                  </a:cubicBezTo>
                  <a:cubicBezTo>
                    <a:pt x="75" y="285"/>
                    <a:pt x="61" y="287"/>
                    <a:pt x="63" y="279"/>
                  </a:cubicBezTo>
                  <a:cubicBezTo>
                    <a:pt x="65" y="278"/>
                    <a:pt x="67" y="277"/>
                    <a:pt x="69" y="277"/>
                  </a:cubicBezTo>
                  <a:cubicBezTo>
                    <a:pt x="70" y="276"/>
                    <a:pt x="70" y="277"/>
                    <a:pt x="72" y="276"/>
                  </a:cubicBezTo>
                  <a:cubicBezTo>
                    <a:pt x="72" y="275"/>
                    <a:pt x="73" y="273"/>
                    <a:pt x="73" y="271"/>
                  </a:cubicBezTo>
                  <a:cubicBezTo>
                    <a:pt x="74" y="268"/>
                    <a:pt x="75" y="266"/>
                    <a:pt x="77" y="264"/>
                  </a:cubicBezTo>
                  <a:cubicBezTo>
                    <a:pt x="78" y="263"/>
                    <a:pt x="80" y="263"/>
                    <a:pt x="81" y="262"/>
                  </a:cubicBezTo>
                  <a:cubicBezTo>
                    <a:pt x="83" y="258"/>
                    <a:pt x="77" y="258"/>
                    <a:pt x="76" y="256"/>
                  </a:cubicBezTo>
                  <a:cubicBezTo>
                    <a:pt x="74" y="254"/>
                    <a:pt x="77" y="251"/>
                    <a:pt x="80" y="251"/>
                  </a:cubicBezTo>
                  <a:cubicBezTo>
                    <a:pt x="81" y="251"/>
                    <a:pt x="82" y="252"/>
                    <a:pt x="83" y="253"/>
                  </a:cubicBezTo>
                  <a:cubicBezTo>
                    <a:pt x="85" y="253"/>
                    <a:pt x="87" y="253"/>
                    <a:pt x="88" y="252"/>
                  </a:cubicBezTo>
                  <a:cubicBezTo>
                    <a:pt x="91" y="250"/>
                    <a:pt x="92" y="246"/>
                    <a:pt x="89" y="243"/>
                  </a:cubicBezTo>
                  <a:cubicBezTo>
                    <a:pt x="91" y="242"/>
                    <a:pt x="93" y="243"/>
                    <a:pt x="95" y="243"/>
                  </a:cubicBezTo>
                  <a:cubicBezTo>
                    <a:pt x="98" y="244"/>
                    <a:pt x="99" y="244"/>
                    <a:pt x="102" y="243"/>
                  </a:cubicBezTo>
                  <a:cubicBezTo>
                    <a:pt x="106" y="241"/>
                    <a:pt x="109" y="239"/>
                    <a:pt x="112" y="236"/>
                  </a:cubicBezTo>
                  <a:cubicBezTo>
                    <a:pt x="114" y="234"/>
                    <a:pt x="117" y="233"/>
                    <a:pt x="115" y="230"/>
                  </a:cubicBezTo>
                  <a:cubicBezTo>
                    <a:pt x="115" y="229"/>
                    <a:pt x="113" y="228"/>
                    <a:pt x="113" y="226"/>
                  </a:cubicBezTo>
                  <a:cubicBezTo>
                    <a:pt x="112" y="224"/>
                    <a:pt x="113" y="222"/>
                    <a:pt x="114" y="219"/>
                  </a:cubicBezTo>
                  <a:cubicBezTo>
                    <a:pt x="113" y="219"/>
                    <a:pt x="111" y="219"/>
                    <a:pt x="111" y="218"/>
                  </a:cubicBezTo>
                  <a:cubicBezTo>
                    <a:pt x="118" y="212"/>
                    <a:pt x="128" y="225"/>
                    <a:pt x="133" y="215"/>
                  </a:cubicBezTo>
                  <a:cubicBezTo>
                    <a:pt x="134" y="213"/>
                    <a:pt x="134" y="211"/>
                    <a:pt x="135" y="209"/>
                  </a:cubicBezTo>
                  <a:cubicBezTo>
                    <a:pt x="136" y="207"/>
                    <a:pt x="137" y="207"/>
                    <a:pt x="139" y="205"/>
                  </a:cubicBezTo>
                  <a:cubicBezTo>
                    <a:pt x="142" y="204"/>
                    <a:pt x="144" y="202"/>
                    <a:pt x="147" y="200"/>
                  </a:cubicBezTo>
                  <a:cubicBezTo>
                    <a:pt x="150" y="198"/>
                    <a:pt x="151" y="197"/>
                    <a:pt x="151" y="194"/>
                  </a:cubicBezTo>
                  <a:cubicBezTo>
                    <a:pt x="151" y="192"/>
                    <a:pt x="151" y="191"/>
                    <a:pt x="151" y="189"/>
                  </a:cubicBezTo>
                  <a:cubicBezTo>
                    <a:pt x="152" y="187"/>
                    <a:pt x="154" y="186"/>
                    <a:pt x="155" y="185"/>
                  </a:cubicBezTo>
                  <a:cubicBezTo>
                    <a:pt x="157" y="183"/>
                    <a:pt x="158" y="180"/>
                    <a:pt x="157" y="178"/>
                  </a:cubicBezTo>
                  <a:cubicBezTo>
                    <a:pt x="156" y="175"/>
                    <a:pt x="156" y="172"/>
                    <a:pt x="159" y="170"/>
                  </a:cubicBezTo>
                  <a:cubicBezTo>
                    <a:pt x="160" y="168"/>
                    <a:pt x="162" y="167"/>
                    <a:pt x="164" y="166"/>
                  </a:cubicBezTo>
                  <a:cubicBezTo>
                    <a:pt x="166" y="165"/>
                    <a:pt x="167" y="163"/>
                    <a:pt x="169" y="163"/>
                  </a:cubicBezTo>
                  <a:cubicBezTo>
                    <a:pt x="170" y="163"/>
                    <a:pt x="170" y="163"/>
                    <a:pt x="170" y="163"/>
                  </a:cubicBezTo>
                  <a:cubicBezTo>
                    <a:pt x="171" y="163"/>
                    <a:pt x="172" y="162"/>
                    <a:pt x="173" y="162"/>
                  </a:cubicBezTo>
                  <a:cubicBezTo>
                    <a:pt x="175" y="161"/>
                    <a:pt x="178" y="161"/>
                    <a:pt x="180" y="161"/>
                  </a:cubicBezTo>
                  <a:cubicBezTo>
                    <a:pt x="181" y="161"/>
                    <a:pt x="183" y="162"/>
                    <a:pt x="185" y="161"/>
                  </a:cubicBezTo>
                  <a:cubicBezTo>
                    <a:pt x="187" y="161"/>
                    <a:pt x="189" y="158"/>
                    <a:pt x="190" y="156"/>
                  </a:cubicBezTo>
                  <a:cubicBezTo>
                    <a:pt x="192" y="153"/>
                    <a:pt x="193" y="151"/>
                    <a:pt x="194" y="149"/>
                  </a:cubicBezTo>
                  <a:cubicBezTo>
                    <a:pt x="196" y="146"/>
                    <a:pt x="199" y="144"/>
                    <a:pt x="200" y="142"/>
                  </a:cubicBezTo>
                  <a:cubicBezTo>
                    <a:pt x="202" y="138"/>
                    <a:pt x="201" y="134"/>
                    <a:pt x="201" y="130"/>
                  </a:cubicBezTo>
                  <a:cubicBezTo>
                    <a:pt x="201" y="128"/>
                    <a:pt x="200" y="124"/>
                    <a:pt x="201" y="121"/>
                  </a:cubicBezTo>
                  <a:cubicBezTo>
                    <a:pt x="202" y="119"/>
                    <a:pt x="204" y="116"/>
                    <a:pt x="205" y="114"/>
                  </a:cubicBezTo>
                  <a:cubicBezTo>
                    <a:pt x="207" y="110"/>
                    <a:pt x="210" y="107"/>
                    <a:pt x="212" y="104"/>
                  </a:cubicBezTo>
                  <a:cubicBezTo>
                    <a:pt x="214" y="102"/>
                    <a:pt x="217" y="101"/>
                    <a:pt x="218" y="98"/>
                  </a:cubicBezTo>
                  <a:cubicBezTo>
                    <a:pt x="218" y="97"/>
                    <a:pt x="218" y="95"/>
                    <a:pt x="218" y="94"/>
                  </a:cubicBezTo>
                  <a:cubicBezTo>
                    <a:pt x="219" y="92"/>
                    <a:pt x="220" y="92"/>
                    <a:pt x="220" y="90"/>
                  </a:cubicBezTo>
                  <a:cubicBezTo>
                    <a:pt x="221" y="90"/>
                    <a:pt x="221" y="88"/>
                    <a:pt x="221" y="87"/>
                  </a:cubicBezTo>
                  <a:cubicBezTo>
                    <a:pt x="221" y="85"/>
                    <a:pt x="221" y="86"/>
                    <a:pt x="220" y="84"/>
                  </a:cubicBezTo>
                  <a:cubicBezTo>
                    <a:pt x="219" y="82"/>
                    <a:pt x="218" y="79"/>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89" name="Freeform 89"/>
            <p:cNvSpPr>
              <a:spLocks/>
            </p:cNvSpPr>
            <p:nvPr/>
          </p:nvSpPr>
          <p:spPr bwMode="auto">
            <a:xfrm>
              <a:off x="639763" y="3921126"/>
              <a:ext cx="4763"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90" name="Freeform 90"/>
            <p:cNvSpPr>
              <a:spLocks/>
            </p:cNvSpPr>
            <p:nvPr/>
          </p:nvSpPr>
          <p:spPr bwMode="auto">
            <a:xfrm>
              <a:off x="633413" y="3921126"/>
              <a:ext cx="19050" cy="38100"/>
            </a:xfrm>
            <a:custGeom>
              <a:avLst/>
              <a:gdLst>
                <a:gd name="T0" fmla="*/ 1 w 5"/>
                <a:gd name="T1" fmla="*/ 7 h 10"/>
                <a:gd name="T2" fmla="*/ 1 w 5"/>
                <a:gd name="T3" fmla="*/ 10 h 10"/>
                <a:gd name="T4" fmla="*/ 2 w 5"/>
                <a:gd name="T5" fmla="*/ 0 h 10"/>
                <a:gd name="T6" fmla="*/ 2 w 5"/>
                <a:gd name="T7" fmla="*/ 0 h 10"/>
                <a:gd name="T8" fmla="*/ 2 w 5"/>
                <a:gd name="T9" fmla="*/ 3 h 10"/>
                <a:gd name="T10" fmla="*/ 1 w 5"/>
                <a:gd name="T11" fmla="*/ 5 h 10"/>
                <a:gd name="T12" fmla="*/ 1 w 5"/>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1" y="7"/>
                  </a:moveTo>
                  <a:cubicBezTo>
                    <a:pt x="1" y="8"/>
                    <a:pt x="1" y="9"/>
                    <a:pt x="1" y="10"/>
                  </a:cubicBezTo>
                  <a:cubicBezTo>
                    <a:pt x="5" y="10"/>
                    <a:pt x="5" y="1"/>
                    <a:pt x="2" y="0"/>
                  </a:cubicBezTo>
                  <a:cubicBezTo>
                    <a:pt x="2" y="0"/>
                    <a:pt x="2" y="0"/>
                    <a:pt x="2" y="0"/>
                  </a:cubicBezTo>
                  <a:cubicBezTo>
                    <a:pt x="2" y="1"/>
                    <a:pt x="2" y="2"/>
                    <a:pt x="2" y="3"/>
                  </a:cubicBezTo>
                  <a:cubicBezTo>
                    <a:pt x="1" y="4"/>
                    <a:pt x="1" y="4"/>
                    <a:pt x="1" y="5"/>
                  </a:cubicBezTo>
                  <a:cubicBezTo>
                    <a:pt x="0" y="6"/>
                    <a:pt x="1" y="6"/>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grpSp>
        <p:nvGrpSpPr>
          <p:cNvPr id="374" name="组合 373"/>
          <p:cNvGrpSpPr/>
          <p:nvPr/>
        </p:nvGrpSpPr>
        <p:grpSpPr>
          <a:xfrm>
            <a:off x="878008" y="1465943"/>
            <a:ext cx="5221830" cy="4042466"/>
            <a:chOff x="2336800" y="842963"/>
            <a:chExt cx="4470400" cy="3460750"/>
          </a:xfrm>
        </p:grpSpPr>
        <p:grpSp>
          <p:nvGrpSpPr>
            <p:cNvPr id="95" name="Group 294"/>
            <p:cNvGrpSpPr>
              <a:grpSpLocks/>
            </p:cNvGrpSpPr>
            <p:nvPr/>
          </p:nvGrpSpPr>
          <p:grpSpPr bwMode="auto">
            <a:xfrm>
              <a:off x="2649538" y="1166813"/>
              <a:ext cx="3773488" cy="3136900"/>
              <a:chOff x="1669" y="735"/>
              <a:chExt cx="2377" cy="1976"/>
            </a:xfrm>
          </p:grpSpPr>
          <p:sp>
            <p:nvSpPr>
              <p:cNvPr id="174" name="Freeform 94"/>
              <p:cNvSpPr>
                <a:spLocks/>
              </p:cNvSpPr>
              <p:nvPr/>
            </p:nvSpPr>
            <p:spPr bwMode="auto">
              <a:xfrm>
                <a:off x="3790" y="1489"/>
                <a:ext cx="34" cy="37"/>
              </a:xfrm>
              <a:custGeom>
                <a:avLst/>
                <a:gdLst>
                  <a:gd name="T0" fmla="*/ 3 w 14"/>
                  <a:gd name="T1" fmla="*/ 0 h 16"/>
                  <a:gd name="T2" fmla="*/ 0 w 14"/>
                  <a:gd name="T3" fmla="*/ 2 h 16"/>
                  <a:gd name="T4" fmla="*/ 10 w 14"/>
                  <a:gd name="T5" fmla="*/ 16 h 16"/>
                  <a:gd name="T6" fmla="*/ 14 w 14"/>
                  <a:gd name="T7" fmla="*/ 16 h 16"/>
                  <a:gd name="T8" fmla="*/ 14 w 14"/>
                  <a:gd name="T9" fmla="*/ 16 h 16"/>
                  <a:gd name="T10" fmla="*/ 13 w 14"/>
                  <a:gd name="T11" fmla="*/ 16 h 16"/>
                  <a:gd name="T12" fmla="*/ 14 w 14"/>
                  <a:gd name="T13" fmla="*/ 16 h 16"/>
                  <a:gd name="T14" fmla="*/ 3 w 14"/>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3" y="0"/>
                    </a:moveTo>
                    <a:cubicBezTo>
                      <a:pt x="0" y="2"/>
                      <a:pt x="0" y="2"/>
                      <a:pt x="0" y="2"/>
                    </a:cubicBezTo>
                    <a:cubicBezTo>
                      <a:pt x="3" y="7"/>
                      <a:pt x="6" y="11"/>
                      <a:pt x="10" y="16"/>
                    </a:cubicBezTo>
                    <a:cubicBezTo>
                      <a:pt x="14" y="16"/>
                      <a:pt x="14" y="16"/>
                      <a:pt x="14" y="16"/>
                    </a:cubicBezTo>
                    <a:cubicBezTo>
                      <a:pt x="14" y="16"/>
                      <a:pt x="14" y="16"/>
                      <a:pt x="14" y="16"/>
                    </a:cubicBezTo>
                    <a:cubicBezTo>
                      <a:pt x="14" y="16"/>
                      <a:pt x="14" y="16"/>
                      <a:pt x="13" y="16"/>
                    </a:cubicBezTo>
                    <a:cubicBezTo>
                      <a:pt x="14" y="16"/>
                      <a:pt x="14" y="16"/>
                      <a:pt x="14" y="16"/>
                    </a:cubicBezTo>
                    <a:cubicBezTo>
                      <a:pt x="11" y="10"/>
                      <a:pt x="7" y="5"/>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5" name="Freeform 95"/>
              <p:cNvSpPr>
                <a:spLocks/>
              </p:cNvSpPr>
              <p:nvPr/>
            </p:nvSpPr>
            <p:spPr bwMode="auto">
              <a:xfrm>
                <a:off x="3187" y="1048"/>
                <a:ext cx="61" cy="31"/>
              </a:xfrm>
              <a:custGeom>
                <a:avLst/>
                <a:gdLst>
                  <a:gd name="T0" fmla="*/ 1 w 26"/>
                  <a:gd name="T1" fmla="*/ 0 h 13"/>
                  <a:gd name="T2" fmla="*/ 0 w 26"/>
                  <a:gd name="T3" fmla="*/ 4 h 13"/>
                  <a:gd name="T4" fmla="*/ 25 w 26"/>
                  <a:gd name="T5" fmla="*/ 13 h 13"/>
                  <a:gd name="T6" fmla="*/ 26 w 26"/>
                  <a:gd name="T7" fmla="*/ 9 h 13"/>
                  <a:gd name="T8" fmla="*/ 1 w 26"/>
                  <a:gd name="T9" fmla="*/ 0 h 13"/>
                </a:gdLst>
                <a:ahLst/>
                <a:cxnLst>
                  <a:cxn ang="0">
                    <a:pos x="T0" y="T1"/>
                  </a:cxn>
                  <a:cxn ang="0">
                    <a:pos x="T2" y="T3"/>
                  </a:cxn>
                  <a:cxn ang="0">
                    <a:pos x="T4" y="T5"/>
                  </a:cxn>
                  <a:cxn ang="0">
                    <a:pos x="T6" y="T7"/>
                  </a:cxn>
                  <a:cxn ang="0">
                    <a:pos x="T8" y="T9"/>
                  </a:cxn>
                </a:cxnLst>
                <a:rect l="0" t="0" r="r" b="b"/>
                <a:pathLst>
                  <a:path w="26" h="13">
                    <a:moveTo>
                      <a:pt x="1" y="0"/>
                    </a:moveTo>
                    <a:cubicBezTo>
                      <a:pt x="0" y="4"/>
                      <a:pt x="0" y="4"/>
                      <a:pt x="0" y="4"/>
                    </a:cubicBezTo>
                    <a:cubicBezTo>
                      <a:pt x="8" y="7"/>
                      <a:pt x="17" y="10"/>
                      <a:pt x="25" y="13"/>
                    </a:cubicBezTo>
                    <a:cubicBezTo>
                      <a:pt x="26" y="9"/>
                      <a:pt x="26" y="9"/>
                      <a:pt x="26" y="9"/>
                    </a:cubicBezTo>
                    <a:cubicBezTo>
                      <a:pt x="18" y="6"/>
                      <a:pt x="10" y="3"/>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6" name="Freeform 96"/>
              <p:cNvSpPr>
                <a:spLocks/>
              </p:cNvSpPr>
              <p:nvPr/>
            </p:nvSpPr>
            <p:spPr bwMode="auto">
              <a:xfrm>
                <a:off x="3996" y="1958"/>
                <a:ext cx="22" cy="64"/>
              </a:xfrm>
              <a:custGeom>
                <a:avLst/>
                <a:gdLst>
                  <a:gd name="T0" fmla="*/ 4 w 9"/>
                  <a:gd name="T1" fmla="*/ 0 h 27"/>
                  <a:gd name="T2" fmla="*/ 0 w 9"/>
                  <a:gd name="T3" fmla="*/ 0 h 27"/>
                  <a:gd name="T4" fmla="*/ 5 w 9"/>
                  <a:gd name="T5" fmla="*/ 27 h 27"/>
                  <a:gd name="T6" fmla="*/ 9 w 9"/>
                  <a:gd name="T7" fmla="*/ 27 h 27"/>
                  <a:gd name="T8" fmla="*/ 4 w 9"/>
                  <a:gd name="T9" fmla="*/ 0 h 27"/>
                </a:gdLst>
                <a:ahLst/>
                <a:cxnLst>
                  <a:cxn ang="0">
                    <a:pos x="T0" y="T1"/>
                  </a:cxn>
                  <a:cxn ang="0">
                    <a:pos x="T2" y="T3"/>
                  </a:cxn>
                  <a:cxn ang="0">
                    <a:pos x="T4" y="T5"/>
                  </a:cxn>
                  <a:cxn ang="0">
                    <a:pos x="T6" y="T7"/>
                  </a:cxn>
                  <a:cxn ang="0">
                    <a:pos x="T8" y="T9"/>
                  </a:cxn>
                </a:cxnLst>
                <a:rect l="0" t="0" r="r" b="b"/>
                <a:pathLst>
                  <a:path w="9" h="27">
                    <a:moveTo>
                      <a:pt x="4" y="0"/>
                    </a:moveTo>
                    <a:cubicBezTo>
                      <a:pt x="0" y="0"/>
                      <a:pt x="0" y="0"/>
                      <a:pt x="0" y="0"/>
                    </a:cubicBezTo>
                    <a:cubicBezTo>
                      <a:pt x="2" y="9"/>
                      <a:pt x="3" y="18"/>
                      <a:pt x="5" y="27"/>
                    </a:cubicBezTo>
                    <a:cubicBezTo>
                      <a:pt x="9" y="27"/>
                      <a:pt x="9" y="27"/>
                      <a:pt x="9" y="27"/>
                    </a:cubicBezTo>
                    <a:cubicBezTo>
                      <a:pt x="7" y="18"/>
                      <a:pt x="5" y="8"/>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7" name="Freeform 97"/>
              <p:cNvSpPr>
                <a:spLocks/>
              </p:cNvSpPr>
              <p:nvPr/>
            </p:nvSpPr>
            <p:spPr bwMode="auto">
              <a:xfrm>
                <a:off x="3305" y="1093"/>
                <a:ext cx="59" cy="35"/>
              </a:xfrm>
              <a:custGeom>
                <a:avLst/>
                <a:gdLst>
                  <a:gd name="T0" fmla="*/ 1 w 25"/>
                  <a:gd name="T1" fmla="*/ 0 h 15"/>
                  <a:gd name="T2" fmla="*/ 0 w 25"/>
                  <a:gd name="T3" fmla="*/ 3 h 15"/>
                  <a:gd name="T4" fmla="*/ 24 w 25"/>
                  <a:gd name="T5" fmla="*/ 15 h 15"/>
                  <a:gd name="T6" fmla="*/ 25 w 25"/>
                  <a:gd name="T7" fmla="*/ 11 h 15"/>
                  <a:gd name="T8" fmla="*/ 1 w 25"/>
                  <a:gd name="T9" fmla="*/ 0 h 15"/>
                </a:gdLst>
                <a:ahLst/>
                <a:cxnLst>
                  <a:cxn ang="0">
                    <a:pos x="T0" y="T1"/>
                  </a:cxn>
                  <a:cxn ang="0">
                    <a:pos x="T2" y="T3"/>
                  </a:cxn>
                  <a:cxn ang="0">
                    <a:pos x="T4" y="T5"/>
                  </a:cxn>
                  <a:cxn ang="0">
                    <a:pos x="T6" y="T7"/>
                  </a:cxn>
                  <a:cxn ang="0">
                    <a:pos x="T8" y="T9"/>
                  </a:cxn>
                </a:cxnLst>
                <a:rect l="0" t="0" r="r" b="b"/>
                <a:pathLst>
                  <a:path w="25" h="15">
                    <a:moveTo>
                      <a:pt x="1" y="0"/>
                    </a:moveTo>
                    <a:cubicBezTo>
                      <a:pt x="0" y="3"/>
                      <a:pt x="0" y="3"/>
                      <a:pt x="0" y="3"/>
                    </a:cubicBezTo>
                    <a:cubicBezTo>
                      <a:pt x="8" y="7"/>
                      <a:pt x="16" y="11"/>
                      <a:pt x="24" y="15"/>
                    </a:cubicBezTo>
                    <a:cubicBezTo>
                      <a:pt x="25" y="11"/>
                      <a:pt x="25" y="11"/>
                      <a:pt x="25" y="11"/>
                    </a:cubicBezTo>
                    <a:cubicBezTo>
                      <a:pt x="17" y="7"/>
                      <a:pt x="9" y="3"/>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8" name="Freeform 98"/>
              <p:cNvSpPr>
                <a:spLocks/>
              </p:cNvSpPr>
              <p:nvPr/>
            </p:nvSpPr>
            <p:spPr bwMode="auto">
              <a:xfrm>
                <a:off x="3963" y="1832"/>
                <a:ext cx="26" cy="64"/>
              </a:xfrm>
              <a:custGeom>
                <a:avLst/>
                <a:gdLst>
                  <a:gd name="T0" fmla="*/ 4 w 11"/>
                  <a:gd name="T1" fmla="*/ 0 h 27"/>
                  <a:gd name="T2" fmla="*/ 0 w 11"/>
                  <a:gd name="T3" fmla="*/ 1 h 27"/>
                  <a:gd name="T4" fmla="*/ 8 w 11"/>
                  <a:gd name="T5" fmla="*/ 27 h 27"/>
                  <a:gd name="T6" fmla="*/ 11 w 11"/>
                  <a:gd name="T7" fmla="*/ 26 h 27"/>
                  <a:gd name="T8" fmla="*/ 4 w 11"/>
                  <a:gd name="T9" fmla="*/ 0 h 27"/>
                </a:gdLst>
                <a:ahLst/>
                <a:cxnLst>
                  <a:cxn ang="0">
                    <a:pos x="T0" y="T1"/>
                  </a:cxn>
                  <a:cxn ang="0">
                    <a:pos x="T2" y="T3"/>
                  </a:cxn>
                  <a:cxn ang="0">
                    <a:pos x="T4" y="T5"/>
                  </a:cxn>
                  <a:cxn ang="0">
                    <a:pos x="T6" y="T7"/>
                  </a:cxn>
                  <a:cxn ang="0">
                    <a:pos x="T8" y="T9"/>
                  </a:cxn>
                </a:cxnLst>
                <a:rect l="0" t="0" r="r" b="b"/>
                <a:pathLst>
                  <a:path w="11" h="27">
                    <a:moveTo>
                      <a:pt x="4" y="0"/>
                    </a:moveTo>
                    <a:cubicBezTo>
                      <a:pt x="0" y="1"/>
                      <a:pt x="0" y="1"/>
                      <a:pt x="0" y="1"/>
                    </a:cubicBezTo>
                    <a:cubicBezTo>
                      <a:pt x="3" y="10"/>
                      <a:pt x="5" y="18"/>
                      <a:pt x="8" y="27"/>
                    </a:cubicBezTo>
                    <a:cubicBezTo>
                      <a:pt x="11" y="26"/>
                      <a:pt x="11" y="26"/>
                      <a:pt x="11" y="26"/>
                    </a:cubicBezTo>
                    <a:cubicBezTo>
                      <a:pt x="9" y="17"/>
                      <a:pt x="6" y="8"/>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9" name="Freeform 99"/>
              <p:cNvSpPr>
                <a:spLocks/>
              </p:cNvSpPr>
              <p:nvPr/>
            </p:nvSpPr>
            <p:spPr bwMode="auto">
              <a:xfrm>
                <a:off x="3416" y="1150"/>
                <a:ext cx="59" cy="40"/>
              </a:xfrm>
              <a:custGeom>
                <a:avLst/>
                <a:gdLst>
                  <a:gd name="T0" fmla="*/ 2 w 25"/>
                  <a:gd name="T1" fmla="*/ 0 h 17"/>
                  <a:gd name="T2" fmla="*/ 0 w 25"/>
                  <a:gd name="T3" fmla="*/ 3 h 17"/>
                  <a:gd name="T4" fmla="*/ 23 w 25"/>
                  <a:gd name="T5" fmla="*/ 17 h 17"/>
                  <a:gd name="T6" fmla="*/ 25 w 25"/>
                  <a:gd name="T7" fmla="*/ 14 h 17"/>
                  <a:gd name="T8" fmla="*/ 2 w 25"/>
                  <a:gd name="T9" fmla="*/ 0 h 17"/>
                </a:gdLst>
                <a:ahLst/>
                <a:cxnLst>
                  <a:cxn ang="0">
                    <a:pos x="T0" y="T1"/>
                  </a:cxn>
                  <a:cxn ang="0">
                    <a:pos x="T2" y="T3"/>
                  </a:cxn>
                  <a:cxn ang="0">
                    <a:pos x="T4" y="T5"/>
                  </a:cxn>
                  <a:cxn ang="0">
                    <a:pos x="T6" y="T7"/>
                  </a:cxn>
                  <a:cxn ang="0">
                    <a:pos x="T8" y="T9"/>
                  </a:cxn>
                </a:cxnLst>
                <a:rect l="0" t="0" r="r" b="b"/>
                <a:pathLst>
                  <a:path w="25" h="17">
                    <a:moveTo>
                      <a:pt x="2" y="0"/>
                    </a:moveTo>
                    <a:cubicBezTo>
                      <a:pt x="0" y="3"/>
                      <a:pt x="0" y="3"/>
                      <a:pt x="0" y="3"/>
                    </a:cubicBezTo>
                    <a:cubicBezTo>
                      <a:pt x="8" y="8"/>
                      <a:pt x="16" y="12"/>
                      <a:pt x="23" y="17"/>
                    </a:cubicBezTo>
                    <a:cubicBezTo>
                      <a:pt x="25" y="14"/>
                      <a:pt x="25" y="14"/>
                      <a:pt x="25" y="14"/>
                    </a:cubicBezTo>
                    <a:cubicBezTo>
                      <a:pt x="17" y="9"/>
                      <a:pt x="10" y="4"/>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0" name="Freeform 100"/>
              <p:cNvSpPr>
                <a:spLocks/>
              </p:cNvSpPr>
              <p:nvPr/>
            </p:nvSpPr>
            <p:spPr bwMode="auto">
              <a:xfrm>
                <a:off x="3982" y="2472"/>
                <a:ext cx="24" cy="66"/>
              </a:xfrm>
              <a:custGeom>
                <a:avLst/>
                <a:gdLst>
                  <a:gd name="T0" fmla="*/ 6 w 10"/>
                  <a:gd name="T1" fmla="*/ 0 h 28"/>
                  <a:gd name="T2" fmla="*/ 0 w 10"/>
                  <a:gd name="T3" fmla="*/ 27 h 28"/>
                  <a:gd name="T4" fmla="*/ 4 w 10"/>
                  <a:gd name="T5" fmla="*/ 28 h 28"/>
                  <a:gd name="T6" fmla="*/ 10 w 10"/>
                  <a:gd name="T7" fmla="*/ 1 h 28"/>
                  <a:gd name="T8" fmla="*/ 6 w 10"/>
                  <a:gd name="T9" fmla="*/ 0 h 28"/>
                </a:gdLst>
                <a:ahLst/>
                <a:cxnLst>
                  <a:cxn ang="0">
                    <a:pos x="T0" y="T1"/>
                  </a:cxn>
                  <a:cxn ang="0">
                    <a:pos x="T2" y="T3"/>
                  </a:cxn>
                  <a:cxn ang="0">
                    <a:pos x="T4" y="T5"/>
                  </a:cxn>
                  <a:cxn ang="0">
                    <a:pos x="T6" y="T7"/>
                  </a:cxn>
                  <a:cxn ang="0">
                    <a:pos x="T8" y="T9"/>
                  </a:cxn>
                </a:cxnLst>
                <a:rect l="0" t="0" r="r" b="b"/>
                <a:pathLst>
                  <a:path w="10" h="28">
                    <a:moveTo>
                      <a:pt x="6" y="0"/>
                    </a:moveTo>
                    <a:cubicBezTo>
                      <a:pt x="4" y="9"/>
                      <a:pt x="2" y="18"/>
                      <a:pt x="0" y="27"/>
                    </a:cubicBezTo>
                    <a:cubicBezTo>
                      <a:pt x="4" y="28"/>
                      <a:pt x="4" y="28"/>
                      <a:pt x="4" y="28"/>
                    </a:cubicBezTo>
                    <a:cubicBezTo>
                      <a:pt x="6" y="19"/>
                      <a:pt x="8" y="10"/>
                      <a:pt x="10" y="1"/>
                    </a:cubicBezTo>
                    <a:cubicBezTo>
                      <a:pt x="6" y="0"/>
                      <a:pt x="6" y="0"/>
                      <a:pt x="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1" name="Freeform 101"/>
              <p:cNvSpPr>
                <a:spLocks/>
              </p:cNvSpPr>
              <p:nvPr/>
            </p:nvSpPr>
            <p:spPr bwMode="auto">
              <a:xfrm>
                <a:off x="2817" y="998"/>
                <a:ext cx="62" cy="10"/>
              </a:xfrm>
              <a:custGeom>
                <a:avLst/>
                <a:gdLst>
                  <a:gd name="T0" fmla="*/ 14 w 26"/>
                  <a:gd name="T1" fmla="*/ 0 h 4"/>
                  <a:gd name="T2" fmla="*/ 0 w 26"/>
                  <a:gd name="T3" fmla="*/ 0 h 4"/>
                  <a:gd name="T4" fmla="*/ 0 w 26"/>
                  <a:gd name="T5" fmla="*/ 4 h 4"/>
                  <a:gd name="T6" fmla="*/ 14 w 26"/>
                  <a:gd name="T7" fmla="*/ 4 h 4"/>
                  <a:gd name="T8" fmla="*/ 26 w 26"/>
                  <a:gd name="T9" fmla="*/ 4 h 4"/>
                  <a:gd name="T10" fmla="*/ 26 w 26"/>
                  <a:gd name="T11" fmla="*/ 0 h 4"/>
                  <a:gd name="T12" fmla="*/ 14 w 2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14" y="0"/>
                    </a:moveTo>
                    <a:cubicBezTo>
                      <a:pt x="9" y="0"/>
                      <a:pt x="4" y="0"/>
                      <a:pt x="0" y="0"/>
                    </a:cubicBezTo>
                    <a:cubicBezTo>
                      <a:pt x="0" y="4"/>
                      <a:pt x="0" y="4"/>
                      <a:pt x="0" y="4"/>
                    </a:cubicBezTo>
                    <a:cubicBezTo>
                      <a:pt x="5" y="4"/>
                      <a:pt x="9" y="4"/>
                      <a:pt x="14" y="4"/>
                    </a:cubicBezTo>
                    <a:cubicBezTo>
                      <a:pt x="18" y="4"/>
                      <a:pt x="22" y="4"/>
                      <a:pt x="26" y="4"/>
                    </a:cubicBezTo>
                    <a:cubicBezTo>
                      <a:pt x="26" y="0"/>
                      <a:pt x="26" y="0"/>
                      <a:pt x="26" y="0"/>
                    </a:cubicBezTo>
                    <a:cubicBezTo>
                      <a:pt x="22" y="0"/>
                      <a:pt x="18" y="0"/>
                      <a:pt x="1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2" name="Freeform 102"/>
              <p:cNvSpPr>
                <a:spLocks/>
              </p:cNvSpPr>
              <p:nvPr/>
            </p:nvSpPr>
            <p:spPr bwMode="auto">
              <a:xfrm>
                <a:off x="3523" y="1218"/>
                <a:ext cx="54" cy="45"/>
              </a:xfrm>
              <a:custGeom>
                <a:avLst/>
                <a:gdLst>
                  <a:gd name="T0" fmla="*/ 2 w 23"/>
                  <a:gd name="T1" fmla="*/ 0 h 19"/>
                  <a:gd name="T2" fmla="*/ 0 w 23"/>
                  <a:gd name="T3" fmla="*/ 3 h 19"/>
                  <a:gd name="T4" fmla="*/ 21 w 23"/>
                  <a:gd name="T5" fmla="*/ 19 h 19"/>
                  <a:gd name="T6" fmla="*/ 23 w 23"/>
                  <a:gd name="T7" fmla="*/ 16 h 19"/>
                  <a:gd name="T8" fmla="*/ 2 w 23"/>
                  <a:gd name="T9" fmla="*/ 0 h 19"/>
                </a:gdLst>
                <a:ahLst/>
                <a:cxnLst>
                  <a:cxn ang="0">
                    <a:pos x="T0" y="T1"/>
                  </a:cxn>
                  <a:cxn ang="0">
                    <a:pos x="T2" y="T3"/>
                  </a:cxn>
                  <a:cxn ang="0">
                    <a:pos x="T4" y="T5"/>
                  </a:cxn>
                  <a:cxn ang="0">
                    <a:pos x="T6" y="T7"/>
                  </a:cxn>
                  <a:cxn ang="0">
                    <a:pos x="T8" y="T9"/>
                  </a:cxn>
                </a:cxnLst>
                <a:rect l="0" t="0" r="r" b="b"/>
                <a:pathLst>
                  <a:path w="23" h="19">
                    <a:moveTo>
                      <a:pt x="2" y="0"/>
                    </a:moveTo>
                    <a:cubicBezTo>
                      <a:pt x="0" y="3"/>
                      <a:pt x="0" y="3"/>
                      <a:pt x="0" y="3"/>
                    </a:cubicBezTo>
                    <a:cubicBezTo>
                      <a:pt x="7" y="8"/>
                      <a:pt x="14" y="14"/>
                      <a:pt x="21" y="19"/>
                    </a:cubicBezTo>
                    <a:cubicBezTo>
                      <a:pt x="23" y="16"/>
                      <a:pt x="23" y="16"/>
                      <a:pt x="23" y="16"/>
                    </a:cubicBezTo>
                    <a:cubicBezTo>
                      <a:pt x="17" y="11"/>
                      <a:pt x="9" y="5"/>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3" name="Freeform 103"/>
              <p:cNvSpPr>
                <a:spLocks/>
              </p:cNvSpPr>
              <p:nvPr/>
            </p:nvSpPr>
            <p:spPr bwMode="auto">
              <a:xfrm>
                <a:off x="3066" y="1017"/>
                <a:ext cx="61" cy="24"/>
              </a:xfrm>
              <a:custGeom>
                <a:avLst/>
                <a:gdLst>
                  <a:gd name="T0" fmla="*/ 1 w 26"/>
                  <a:gd name="T1" fmla="*/ 0 h 10"/>
                  <a:gd name="T2" fmla="*/ 0 w 26"/>
                  <a:gd name="T3" fmla="*/ 4 h 10"/>
                  <a:gd name="T4" fmla="*/ 26 w 26"/>
                  <a:gd name="T5" fmla="*/ 10 h 10"/>
                  <a:gd name="T6" fmla="*/ 26 w 26"/>
                  <a:gd name="T7" fmla="*/ 6 h 10"/>
                  <a:gd name="T8" fmla="*/ 1 w 26"/>
                  <a:gd name="T9" fmla="*/ 0 h 10"/>
                </a:gdLst>
                <a:ahLst/>
                <a:cxnLst>
                  <a:cxn ang="0">
                    <a:pos x="T0" y="T1"/>
                  </a:cxn>
                  <a:cxn ang="0">
                    <a:pos x="T2" y="T3"/>
                  </a:cxn>
                  <a:cxn ang="0">
                    <a:pos x="T4" y="T5"/>
                  </a:cxn>
                  <a:cxn ang="0">
                    <a:pos x="T6" y="T7"/>
                  </a:cxn>
                  <a:cxn ang="0">
                    <a:pos x="T8" y="T9"/>
                  </a:cxn>
                </a:cxnLst>
                <a:rect l="0" t="0" r="r" b="b"/>
                <a:pathLst>
                  <a:path w="26" h="10">
                    <a:moveTo>
                      <a:pt x="1" y="0"/>
                    </a:moveTo>
                    <a:cubicBezTo>
                      <a:pt x="0" y="4"/>
                      <a:pt x="0" y="4"/>
                      <a:pt x="0" y="4"/>
                    </a:cubicBezTo>
                    <a:cubicBezTo>
                      <a:pt x="8" y="6"/>
                      <a:pt x="17" y="8"/>
                      <a:pt x="26" y="10"/>
                    </a:cubicBezTo>
                    <a:cubicBezTo>
                      <a:pt x="26" y="6"/>
                      <a:pt x="26" y="6"/>
                      <a:pt x="26" y="6"/>
                    </a:cubicBezTo>
                    <a:cubicBezTo>
                      <a:pt x="18" y="4"/>
                      <a:pt x="9" y="2"/>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4" name="Freeform 104"/>
              <p:cNvSpPr>
                <a:spLocks/>
              </p:cNvSpPr>
              <p:nvPr/>
            </p:nvSpPr>
            <p:spPr bwMode="auto">
              <a:xfrm>
                <a:off x="2943" y="1001"/>
                <a:ext cx="61" cy="16"/>
              </a:xfrm>
              <a:custGeom>
                <a:avLst/>
                <a:gdLst>
                  <a:gd name="T0" fmla="*/ 0 w 26"/>
                  <a:gd name="T1" fmla="*/ 0 h 7"/>
                  <a:gd name="T2" fmla="*/ 0 w 26"/>
                  <a:gd name="T3" fmla="*/ 4 h 7"/>
                  <a:gd name="T4" fmla="*/ 26 w 26"/>
                  <a:gd name="T5" fmla="*/ 7 h 7"/>
                  <a:gd name="T6" fmla="*/ 26 w 26"/>
                  <a:gd name="T7" fmla="*/ 3 h 7"/>
                  <a:gd name="T8" fmla="*/ 0 w 26"/>
                  <a:gd name="T9" fmla="*/ 0 h 7"/>
                </a:gdLst>
                <a:ahLst/>
                <a:cxnLst>
                  <a:cxn ang="0">
                    <a:pos x="T0" y="T1"/>
                  </a:cxn>
                  <a:cxn ang="0">
                    <a:pos x="T2" y="T3"/>
                  </a:cxn>
                  <a:cxn ang="0">
                    <a:pos x="T4" y="T5"/>
                  </a:cxn>
                  <a:cxn ang="0">
                    <a:pos x="T6" y="T7"/>
                  </a:cxn>
                  <a:cxn ang="0">
                    <a:pos x="T8" y="T9"/>
                  </a:cxn>
                </a:cxnLst>
                <a:rect l="0" t="0" r="r" b="b"/>
                <a:pathLst>
                  <a:path w="26" h="7">
                    <a:moveTo>
                      <a:pt x="0" y="0"/>
                    </a:moveTo>
                    <a:cubicBezTo>
                      <a:pt x="0" y="4"/>
                      <a:pt x="0" y="4"/>
                      <a:pt x="0" y="4"/>
                    </a:cubicBezTo>
                    <a:cubicBezTo>
                      <a:pt x="8" y="5"/>
                      <a:pt x="17" y="6"/>
                      <a:pt x="26" y="7"/>
                    </a:cubicBezTo>
                    <a:cubicBezTo>
                      <a:pt x="26" y="3"/>
                      <a:pt x="26" y="3"/>
                      <a:pt x="26" y="3"/>
                    </a:cubicBezTo>
                    <a:cubicBezTo>
                      <a:pt x="18" y="2"/>
                      <a:pt x="9"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5" name="Freeform 105"/>
              <p:cNvSpPr>
                <a:spLocks/>
              </p:cNvSpPr>
              <p:nvPr/>
            </p:nvSpPr>
            <p:spPr bwMode="auto">
              <a:xfrm>
                <a:off x="4008" y="2346"/>
                <a:ext cx="17" cy="64"/>
              </a:xfrm>
              <a:custGeom>
                <a:avLst/>
                <a:gdLst>
                  <a:gd name="T0" fmla="*/ 3 w 7"/>
                  <a:gd name="T1" fmla="*/ 0 h 27"/>
                  <a:gd name="T2" fmla="*/ 0 w 7"/>
                  <a:gd name="T3" fmla="*/ 27 h 27"/>
                  <a:gd name="T4" fmla="*/ 4 w 7"/>
                  <a:gd name="T5" fmla="*/ 27 h 27"/>
                  <a:gd name="T6" fmla="*/ 7 w 7"/>
                  <a:gd name="T7" fmla="*/ 0 h 27"/>
                  <a:gd name="T8" fmla="*/ 3 w 7"/>
                  <a:gd name="T9" fmla="*/ 0 h 27"/>
                </a:gdLst>
                <a:ahLst/>
                <a:cxnLst>
                  <a:cxn ang="0">
                    <a:pos x="T0" y="T1"/>
                  </a:cxn>
                  <a:cxn ang="0">
                    <a:pos x="T2" y="T3"/>
                  </a:cxn>
                  <a:cxn ang="0">
                    <a:pos x="T4" y="T5"/>
                  </a:cxn>
                  <a:cxn ang="0">
                    <a:pos x="T6" y="T7"/>
                  </a:cxn>
                  <a:cxn ang="0">
                    <a:pos x="T8" y="T9"/>
                  </a:cxn>
                </a:cxnLst>
                <a:rect l="0" t="0" r="r" b="b"/>
                <a:pathLst>
                  <a:path w="7" h="27">
                    <a:moveTo>
                      <a:pt x="3" y="0"/>
                    </a:moveTo>
                    <a:cubicBezTo>
                      <a:pt x="2" y="9"/>
                      <a:pt x="1" y="18"/>
                      <a:pt x="0" y="27"/>
                    </a:cubicBezTo>
                    <a:cubicBezTo>
                      <a:pt x="4" y="27"/>
                      <a:pt x="4" y="27"/>
                      <a:pt x="4" y="27"/>
                    </a:cubicBezTo>
                    <a:cubicBezTo>
                      <a:pt x="5" y="18"/>
                      <a:pt x="6" y="9"/>
                      <a:pt x="7" y="0"/>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6" name="Freeform 106"/>
              <p:cNvSpPr>
                <a:spLocks/>
              </p:cNvSpPr>
              <p:nvPr/>
            </p:nvSpPr>
            <p:spPr bwMode="auto">
              <a:xfrm>
                <a:off x="4020" y="2213"/>
                <a:ext cx="12" cy="69"/>
              </a:xfrm>
              <a:custGeom>
                <a:avLst/>
                <a:gdLst>
                  <a:gd name="T0" fmla="*/ 5 w 5"/>
                  <a:gd name="T1" fmla="*/ 0 h 29"/>
                  <a:gd name="T2" fmla="*/ 1 w 5"/>
                  <a:gd name="T3" fmla="*/ 0 h 29"/>
                  <a:gd name="T4" fmla="*/ 1 w 5"/>
                  <a:gd name="T5" fmla="*/ 2 h 29"/>
                  <a:gd name="T6" fmla="*/ 0 w 5"/>
                  <a:gd name="T7" fmla="*/ 29 h 29"/>
                  <a:gd name="T8" fmla="*/ 4 w 5"/>
                  <a:gd name="T9" fmla="*/ 29 h 29"/>
                  <a:gd name="T10" fmla="*/ 5 w 5"/>
                  <a:gd name="T11" fmla="*/ 1 h 29"/>
                  <a:gd name="T12" fmla="*/ 5 w 5"/>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5" h="29">
                    <a:moveTo>
                      <a:pt x="5" y="0"/>
                    </a:moveTo>
                    <a:cubicBezTo>
                      <a:pt x="1" y="0"/>
                      <a:pt x="1" y="0"/>
                      <a:pt x="1" y="0"/>
                    </a:cubicBezTo>
                    <a:cubicBezTo>
                      <a:pt x="1" y="2"/>
                      <a:pt x="1" y="2"/>
                      <a:pt x="1" y="2"/>
                    </a:cubicBezTo>
                    <a:cubicBezTo>
                      <a:pt x="1" y="11"/>
                      <a:pt x="1" y="20"/>
                      <a:pt x="0" y="29"/>
                    </a:cubicBezTo>
                    <a:cubicBezTo>
                      <a:pt x="4" y="29"/>
                      <a:pt x="4" y="29"/>
                      <a:pt x="4" y="29"/>
                    </a:cubicBezTo>
                    <a:cubicBezTo>
                      <a:pt x="5" y="20"/>
                      <a:pt x="5" y="11"/>
                      <a:pt x="5" y="1"/>
                    </a:cubicBezTo>
                    <a:cubicBezTo>
                      <a:pt x="5" y="0"/>
                      <a:pt x="5" y="0"/>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7" name="Freeform 107"/>
              <p:cNvSpPr>
                <a:spLocks/>
              </p:cNvSpPr>
              <p:nvPr/>
            </p:nvSpPr>
            <p:spPr bwMode="auto">
              <a:xfrm>
                <a:off x="3866" y="1614"/>
                <a:ext cx="31" cy="43"/>
              </a:xfrm>
              <a:custGeom>
                <a:avLst/>
                <a:gdLst>
                  <a:gd name="T0" fmla="*/ 5 w 13"/>
                  <a:gd name="T1" fmla="*/ 0 h 18"/>
                  <a:gd name="T2" fmla="*/ 0 w 13"/>
                  <a:gd name="T3" fmla="*/ 0 h 18"/>
                  <a:gd name="T4" fmla="*/ 10 w 13"/>
                  <a:gd name="T5" fmla="*/ 18 h 18"/>
                  <a:gd name="T6" fmla="*/ 13 w 13"/>
                  <a:gd name="T7" fmla="*/ 16 h 18"/>
                  <a:gd name="T8" fmla="*/ 5 w 13"/>
                  <a:gd name="T9" fmla="*/ 0 h 18"/>
                </a:gdLst>
                <a:ahLst/>
                <a:cxnLst>
                  <a:cxn ang="0">
                    <a:pos x="T0" y="T1"/>
                  </a:cxn>
                  <a:cxn ang="0">
                    <a:pos x="T2" y="T3"/>
                  </a:cxn>
                  <a:cxn ang="0">
                    <a:pos x="T4" y="T5"/>
                  </a:cxn>
                  <a:cxn ang="0">
                    <a:pos x="T6" y="T7"/>
                  </a:cxn>
                  <a:cxn ang="0">
                    <a:pos x="T8" y="T9"/>
                  </a:cxn>
                </a:cxnLst>
                <a:rect l="0" t="0" r="r" b="b"/>
                <a:pathLst>
                  <a:path w="13" h="18">
                    <a:moveTo>
                      <a:pt x="5" y="0"/>
                    </a:moveTo>
                    <a:cubicBezTo>
                      <a:pt x="0" y="0"/>
                      <a:pt x="0" y="0"/>
                      <a:pt x="0" y="0"/>
                    </a:cubicBezTo>
                    <a:cubicBezTo>
                      <a:pt x="4" y="6"/>
                      <a:pt x="7" y="12"/>
                      <a:pt x="10" y="18"/>
                    </a:cubicBezTo>
                    <a:cubicBezTo>
                      <a:pt x="13" y="16"/>
                      <a:pt x="13" y="16"/>
                      <a:pt x="13" y="16"/>
                    </a:cubicBezTo>
                    <a:cubicBezTo>
                      <a:pt x="11" y="11"/>
                      <a:pt x="8" y="5"/>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8" name="Freeform 108"/>
              <p:cNvSpPr>
                <a:spLocks/>
              </p:cNvSpPr>
              <p:nvPr/>
            </p:nvSpPr>
            <p:spPr bwMode="auto">
              <a:xfrm>
                <a:off x="3620" y="1299"/>
                <a:ext cx="54" cy="50"/>
              </a:xfrm>
              <a:custGeom>
                <a:avLst/>
                <a:gdLst>
                  <a:gd name="T0" fmla="*/ 3 w 23"/>
                  <a:gd name="T1" fmla="*/ 0 h 21"/>
                  <a:gd name="T2" fmla="*/ 0 w 23"/>
                  <a:gd name="T3" fmla="*/ 3 h 21"/>
                  <a:gd name="T4" fmla="*/ 20 w 23"/>
                  <a:gd name="T5" fmla="*/ 21 h 21"/>
                  <a:gd name="T6" fmla="*/ 23 w 23"/>
                  <a:gd name="T7" fmla="*/ 18 h 21"/>
                  <a:gd name="T8" fmla="*/ 3 w 23"/>
                  <a:gd name="T9" fmla="*/ 0 h 21"/>
                </a:gdLst>
                <a:ahLst/>
                <a:cxnLst>
                  <a:cxn ang="0">
                    <a:pos x="T0" y="T1"/>
                  </a:cxn>
                  <a:cxn ang="0">
                    <a:pos x="T2" y="T3"/>
                  </a:cxn>
                  <a:cxn ang="0">
                    <a:pos x="T4" y="T5"/>
                  </a:cxn>
                  <a:cxn ang="0">
                    <a:pos x="T6" y="T7"/>
                  </a:cxn>
                  <a:cxn ang="0">
                    <a:pos x="T8" y="T9"/>
                  </a:cxn>
                </a:cxnLst>
                <a:rect l="0" t="0" r="r" b="b"/>
                <a:pathLst>
                  <a:path w="23" h="21">
                    <a:moveTo>
                      <a:pt x="3" y="0"/>
                    </a:moveTo>
                    <a:cubicBezTo>
                      <a:pt x="0" y="3"/>
                      <a:pt x="0" y="3"/>
                      <a:pt x="0" y="3"/>
                    </a:cubicBezTo>
                    <a:cubicBezTo>
                      <a:pt x="7" y="9"/>
                      <a:pt x="14" y="15"/>
                      <a:pt x="20" y="21"/>
                    </a:cubicBezTo>
                    <a:cubicBezTo>
                      <a:pt x="23" y="18"/>
                      <a:pt x="23" y="18"/>
                      <a:pt x="23" y="18"/>
                    </a:cubicBezTo>
                    <a:cubicBezTo>
                      <a:pt x="16" y="12"/>
                      <a:pt x="10" y="6"/>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89" name="Freeform 109"/>
              <p:cNvSpPr>
                <a:spLocks/>
              </p:cNvSpPr>
              <p:nvPr/>
            </p:nvSpPr>
            <p:spPr bwMode="auto">
              <a:xfrm>
                <a:off x="3710" y="1389"/>
                <a:ext cx="50" cy="55"/>
              </a:xfrm>
              <a:custGeom>
                <a:avLst/>
                <a:gdLst>
                  <a:gd name="T0" fmla="*/ 3 w 21"/>
                  <a:gd name="T1" fmla="*/ 0 h 23"/>
                  <a:gd name="T2" fmla="*/ 0 w 21"/>
                  <a:gd name="T3" fmla="*/ 2 h 23"/>
                  <a:gd name="T4" fmla="*/ 18 w 21"/>
                  <a:gd name="T5" fmla="*/ 23 h 23"/>
                  <a:gd name="T6" fmla="*/ 21 w 21"/>
                  <a:gd name="T7" fmla="*/ 20 h 23"/>
                  <a:gd name="T8" fmla="*/ 3 w 21"/>
                  <a:gd name="T9" fmla="*/ 0 h 23"/>
                </a:gdLst>
                <a:ahLst/>
                <a:cxnLst>
                  <a:cxn ang="0">
                    <a:pos x="T0" y="T1"/>
                  </a:cxn>
                  <a:cxn ang="0">
                    <a:pos x="T2" y="T3"/>
                  </a:cxn>
                  <a:cxn ang="0">
                    <a:pos x="T4" y="T5"/>
                  </a:cxn>
                  <a:cxn ang="0">
                    <a:pos x="T6" y="T7"/>
                  </a:cxn>
                  <a:cxn ang="0">
                    <a:pos x="T8" y="T9"/>
                  </a:cxn>
                </a:cxnLst>
                <a:rect l="0" t="0" r="r" b="b"/>
                <a:pathLst>
                  <a:path w="21" h="23">
                    <a:moveTo>
                      <a:pt x="3" y="0"/>
                    </a:moveTo>
                    <a:cubicBezTo>
                      <a:pt x="0" y="2"/>
                      <a:pt x="0" y="2"/>
                      <a:pt x="0" y="2"/>
                    </a:cubicBezTo>
                    <a:cubicBezTo>
                      <a:pt x="6" y="9"/>
                      <a:pt x="12" y="16"/>
                      <a:pt x="18" y="23"/>
                    </a:cubicBezTo>
                    <a:cubicBezTo>
                      <a:pt x="21" y="20"/>
                      <a:pt x="21" y="20"/>
                      <a:pt x="21" y="20"/>
                    </a:cubicBezTo>
                    <a:cubicBezTo>
                      <a:pt x="15" y="13"/>
                      <a:pt x="9" y="6"/>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0" name="Freeform 110"/>
              <p:cNvSpPr>
                <a:spLocks/>
              </p:cNvSpPr>
              <p:nvPr/>
            </p:nvSpPr>
            <p:spPr bwMode="auto">
              <a:xfrm>
                <a:off x="3918" y="1711"/>
                <a:ext cx="31" cy="62"/>
              </a:xfrm>
              <a:custGeom>
                <a:avLst/>
                <a:gdLst>
                  <a:gd name="T0" fmla="*/ 3 w 13"/>
                  <a:gd name="T1" fmla="*/ 0 h 26"/>
                  <a:gd name="T2" fmla="*/ 0 w 13"/>
                  <a:gd name="T3" fmla="*/ 1 h 26"/>
                  <a:gd name="T4" fmla="*/ 10 w 13"/>
                  <a:gd name="T5" fmla="*/ 26 h 26"/>
                  <a:gd name="T6" fmla="*/ 13 w 13"/>
                  <a:gd name="T7" fmla="*/ 25 h 26"/>
                  <a:gd name="T8" fmla="*/ 3 w 13"/>
                  <a:gd name="T9" fmla="*/ 0 h 26"/>
                </a:gdLst>
                <a:ahLst/>
                <a:cxnLst>
                  <a:cxn ang="0">
                    <a:pos x="T0" y="T1"/>
                  </a:cxn>
                  <a:cxn ang="0">
                    <a:pos x="T2" y="T3"/>
                  </a:cxn>
                  <a:cxn ang="0">
                    <a:pos x="T4" y="T5"/>
                  </a:cxn>
                  <a:cxn ang="0">
                    <a:pos x="T6" y="T7"/>
                  </a:cxn>
                  <a:cxn ang="0">
                    <a:pos x="T8" y="T9"/>
                  </a:cxn>
                </a:cxnLst>
                <a:rect l="0" t="0" r="r" b="b"/>
                <a:pathLst>
                  <a:path w="13" h="26">
                    <a:moveTo>
                      <a:pt x="3" y="0"/>
                    </a:moveTo>
                    <a:cubicBezTo>
                      <a:pt x="0" y="1"/>
                      <a:pt x="0" y="1"/>
                      <a:pt x="0" y="1"/>
                    </a:cubicBezTo>
                    <a:cubicBezTo>
                      <a:pt x="3" y="10"/>
                      <a:pt x="7" y="18"/>
                      <a:pt x="10" y="26"/>
                    </a:cubicBezTo>
                    <a:cubicBezTo>
                      <a:pt x="13" y="25"/>
                      <a:pt x="13" y="25"/>
                      <a:pt x="13" y="25"/>
                    </a:cubicBezTo>
                    <a:cubicBezTo>
                      <a:pt x="10" y="17"/>
                      <a:pt x="7" y="8"/>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1" name="Freeform 111"/>
              <p:cNvSpPr>
                <a:spLocks/>
              </p:cNvSpPr>
              <p:nvPr/>
            </p:nvSpPr>
            <p:spPr bwMode="auto">
              <a:xfrm>
                <a:off x="4015" y="2086"/>
                <a:ext cx="15" cy="64"/>
              </a:xfrm>
              <a:custGeom>
                <a:avLst/>
                <a:gdLst>
                  <a:gd name="T0" fmla="*/ 4 w 6"/>
                  <a:gd name="T1" fmla="*/ 0 h 27"/>
                  <a:gd name="T2" fmla="*/ 0 w 6"/>
                  <a:gd name="T3" fmla="*/ 0 h 27"/>
                  <a:gd name="T4" fmla="*/ 2 w 6"/>
                  <a:gd name="T5" fmla="*/ 27 h 27"/>
                  <a:gd name="T6" fmla="*/ 6 w 6"/>
                  <a:gd name="T7" fmla="*/ 27 h 27"/>
                  <a:gd name="T8" fmla="*/ 4 w 6"/>
                  <a:gd name="T9" fmla="*/ 0 h 27"/>
                </a:gdLst>
                <a:ahLst/>
                <a:cxnLst>
                  <a:cxn ang="0">
                    <a:pos x="T0" y="T1"/>
                  </a:cxn>
                  <a:cxn ang="0">
                    <a:pos x="T2" y="T3"/>
                  </a:cxn>
                  <a:cxn ang="0">
                    <a:pos x="T4" y="T5"/>
                  </a:cxn>
                  <a:cxn ang="0">
                    <a:pos x="T6" y="T7"/>
                  </a:cxn>
                  <a:cxn ang="0">
                    <a:pos x="T8" y="T9"/>
                  </a:cxn>
                </a:cxnLst>
                <a:rect l="0" t="0" r="r" b="b"/>
                <a:pathLst>
                  <a:path w="6" h="27">
                    <a:moveTo>
                      <a:pt x="4" y="0"/>
                    </a:moveTo>
                    <a:cubicBezTo>
                      <a:pt x="0" y="0"/>
                      <a:pt x="0" y="0"/>
                      <a:pt x="0" y="0"/>
                    </a:cubicBezTo>
                    <a:cubicBezTo>
                      <a:pt x="1" y="9"/>
                      <a:pt x="2" y="18"/>
                      <a:pt x="2" y="27"/>
                    </a:cubicBezTo>
                    <a:cubicBezTo>
                      <a:pt x="6" y="27"/>
                      <a:pt x="6" y="27"/>
                      <a:pt x="6" y="27"/>
                    </a:cubicBezTo>
                    <a:cubicBezTo>
                      <a:pt x="6" y="18"/>
                      <a:pt x="5" y="9"/>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2" name="Freeform 112"/>
              <p:cNvSpPr>
                <a:spLocks/>
              </p:cNvSpPr>
              <p:nvPr/>
            </p:nvSpPr>
            <p:spPr bwMode="auto">
              <a:xfrm>
                <a:off x="1683" y="1960"/>
                <a:ext cx="21" cy="66"/>
              </a:xfrm>
              <a:custGeom>
                <a:avLst/>
                <a:gdLst>
                  <a:gd name="T0" fmla="*/ 5 w 9"/>
                  <a:gd name="T1" fmla="*/ 0 h 28"/>
                  <a:gd name="T2" fmla="*/ 0 w 9"/>
                  <a:gd name="T3" fmla="*/ 27 h 28"/>
                  <a:gd name="T4" fmla="*/ 4 w 9"/>
                  <a:gd name="T5" fmla="*/ 28 h 28"/>
                  <a:gd name="T6" fmla="*/ 9 w 9"/>
                  <a:gd name="T7" fmla="*/ 1 h 28"/>
                  <a:gd name="T8" fmla="*/ 5 w 9"/>
                  <a:gd name="T9" fmla="*/ 0 h 28"/>
                </a:gdLst>
                <a:ahLst/>
                <a:cxnLst>
                  <a:cxn ang="0">
                    <a:pos x="T0" y="T1"/>
                  </a:cxn>
                  <a:cxn ang="0">
                    <a:pos x="T2" y="T3"/>
                  </a:cxn>
                  <a:cxn ang="0">
                    <a:pos x="T4" y="T5"/>
                  </a:cxn>
                  <a:cxn ang="0">
                    <a:pos x="T6" y="T7"/>
                  </a:cxn>
                  <a:cxn ang="0">
                    <a:pos x="T8" y="T9"/>
                  </a:cxn>
                </a:cxnLst>
                <a:rect l="0" t="0" r="r" b="b"/>
                <a:pathLst>
                  <a:path w="9" h="28">
                    <a:moveTo>
                      <a:pt x="5" y="0"/>
                    </a:moveTo>
                    <a:cubicBezTo>
                      <a:pt x="3" y="9"/>
                      <a:pt x="1" y="18"/>
                      <a:pt x="0" y="27"/>
                    </a:cubicBezTo>
                    <a:cubicBezTo>
                      <a:pt x="4" y="28"/>
                      <a:pt x="4" y="28"/>
                      <a:pt x="4" y="28"/>
                    </a:cubicBezTo>
                    <a:cubicBezTo>
                      <a:pt x="5" y="19"/>
                      <a:pt x="7" y="10"/>
                      <a:pt x="9" y="1"/>
                    </a:cubicBezTo>
                    <a:cubicBezTo>
                      <a:pt x="5" y="0"/>
                      <a:pt x="5" y="0"/>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3" name="Freeform 113"/>
              <p:cNvSpPr>
                <a:spLocks/>
              </p:cNvSpPr>
              <p:nvPr/>
            </p:nvSpPr>
            <p:spPr bwMode="auto">
              <a:xfrm>
                <a:off x="1801" y="1600"/>
                <a:ext cx="38" cy="59"/>
              </a:xfrm>
              <a:custGeom>
                <a:avLst/>
                <a:gdLst>
                  <a:gd name="T0" fmla="*/ 13 w 16"/>
                  <a:gd name="T1" fmla="*/ 0 h 25"/>
                  <a:gd name="T2" fmla="*/ 0 w 16"/>
                  <a:gd name="T3" fmla="*/ 24 h 25"/>
                  <a:gd name="T4" fmla="*/ 3 w 16"/>
                  <a:gd name="T5" fmla="*/ 25 h 25"/>
                  <a:gd name="T6" fmla="*/ 16 w 16"/>
                  <a:gd name="T7" fmla="*/ 2 h 25"/>
                  <a:gd name="T8" fmla="*/ 13 w 16"/>
                  <a:gd name="T9" fmla="*/ 0 h 25"/>
                </a:gdLst>
                <a:ahLst/>
                <a:cxnLst>
                  <a:cxn ang="0">
                    <a:pos x="T0" y="T1"/>
                  </a:cxn>
                  <a:cxn ang="0">
                    <a:pos x="T2" y="T3"/>
                  </a:cxn>
                  <a:cxn ang="0">
                    <a:pos x="T4" y="T5"/>
                  </a:cxn>
                  <a:cxn ang="0">
                    <a:pos x="T6" y="T7"/>
                  </a:cxn>
                  <a:cxn ang="0">
                    <a:pos x="T8" y="T9"/>
                  </a:cxn>
                </a:cxnLst>
                <a:rect l="0" t="0" r="r" b="b"/>
                <a:pathLst>
                  <a:path w="16" h="25">
                    <a:moveTo>
                      <a:pt x="13" y="0"/>
                    </a:moveTo>
                    <a:cubicBezTo>
                      <a:pt x="8" y="7"/>
                      <a:pt x="4" y="16"/>
                      <a:pt x="0" y="24"/>
                    </a:cubicBezTo>
                    <a:cubicBezTo>
                      <a:pt x="3" y="25"/>
                      <a:pt x="3" y="25"/>
                      <a:pt x="3" y="25"/>
                    </a:cubicBezTo>
                    <a:cubicBezTo>
                      <a:pt x="7" y="17"/>
                      <a:pt x="11" y="9"/>
                      <a:pt x="16" y="2"/>
                    </a:cubicBezTo>
                    <a:cubicBezTo>
                      <a:pt x="13" y="0"/>
                      <a:pt x="13" y="0"/>
                      <a:pt x="1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4" name="Freeform 114"/>
              <p:cNvSpPr>
                <a:spLocks/>
              </p:cNvSpPr>
              <p:nvPr/>
            </p:nvSpPr>
            <p:spPr bwMode="auto">
              <a:xfrm>
                <a:off x="1749" y="1714"/>
                <a:ext cx="33" cy="64"/>
              </a:xfrm>
              <a:custGeom>
                <a:avLst/>
                <a:gdLst>
                  <a:gd name="T0" fmla="*/ 10 w 14"/>
                  <a:gd name="T1" fmla="*/ 0 h 27"/>
                  <a:gd name="T2" fmla="*/ 0 w 14"/>
                  <a:gd name="T3" fmla="*/ 26 h 27"/>
                  <a:gd name="T4" fmla="*/ 3 w 14"/>
                  <a:gd name="T5" fmla="*/ 27 h 27"/>
                  <a:gd name="T6" fmla="*/ 14 w 14"/>
                  <a:gd name="T7" fmla="*/ 2 h 27"/>
                  <a:gd name="T8" fmla="*/ 10 w 14"/>
                  <a:gd name="T9" fmla="*/ 0 h 27"/>
                </a:gdLst>
                <a:ahLst/>
                <a:cxnLst>
                  <a:cxn ang="0">
                    <a:pos x="T0" y="T1"/>
                  </a:cxn>
                  <a:cxn ang="0">
                    <a:pos x="T2" y="T3"/>
                  </a:cxn>
                  <a:cxn ang="0">
                    <a:pos x="T4" y="T5"/>
                  </a:cxn>
                  <a:cxn ang="0">
                    <a:pos x="T6" y="T7"/>
                  </a:cxn>
                  <a:cxn ang="0">
                    <a:pos x="T8" y="T9"/>
                  </a:cxn>
                </a:cxnLst>
                <a:rect l="0" t="0" r="r" b="b"/>
                <a:pathLst>
                  <a:path w="14" h="27">
                    <a:moveTo>
                      <a:pt x="10" y="0"/>
                    </a:moveTo>
                    <a:cubicBezTo>
                      <a:pt x="6" y="9"/>
                      <a:pt x="3" y="17"/>
                      <a:pt x="0" y="26"/>
                    </a:cubicBezTo>
                    <a:cubicBezTo>
                      <a:pt x="3" y="27"/>
                      <a:pt x="3" y="27"/>
                      <a:pt x="3" y="27"/>
                    </a:cubicBezTo>
                    <a:cubicBezTo>
                      <a:pt x="6" y="19"/>
                      <a:pt x="10" y="10"/>
                      <a:pt x="14" y="2"/>
                    </a:cubicBezTo>
                    <a:cubicBezTo>
                      <a:pt x="10" y="0"/>
                      <a:pt x="10" y="0"/>
                      <a:pt x="1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5" name="Freeform 115"/>
              <p:cNvSpPr>
                <a:spLocks/>
              </p:cNvSpPr>
              <p:nvPr/>
            </p:nvSpPr>
            <p:spPr bwMode="auto">
              <a:xfrm>
                <a:off x="1709" y="1834"/>
                <a:ext cx="26" cy="67"/>
              </a:xfrm>
              <a:custGeom>
                <a:avLst/>
                <a:gdLst>
                  <a:gd name="T0" fmla="*/ 8 w 11"/>
                  <a:gd name="T1" fmla="*/ 0 h 28"/>
                  <a:gd name="T2" fmla="*/ 0 w 11"/>
                  <a:gd name="T3" fmla="*/ 27 h 28"/>
                  <a:gd name="T4" fmla="*/ 4 w 11"/>
                  <a:gd name="T5" fmla="*/ 28 h 28"/>
                  <a:gd name="T6" fmla="*/ 11 w 11"/>
                  <a:gd name="T7" fmla="*/ 2 h 28"/>
                  <a:gd name="T8" fmla="*/ 8 w 11"/>
                  <a:gd name="T9" fmla="*/ 0 h 28"/>
                </a:gdLst>
                <a:ahLst/>
                <a:cxnLst>
                  <a:cxn ang="0">
                    <a:pos x="T0" y="T1"/>
                  </a:cxn>
                  <a:cxn ang="0">
                    <a:pos x="T2" y="T3"/>
                  </a:cxn>
                  <a:cxn ang="0">
                    <a:pos x="T4" y="T5"/>
                  </a:cxn>
                  <a:cxn ang="0">
                    <a:pos x="T6" y="T7"/>
                  </a:cxn>
                  <a:cxn ang="0">
                    <a:pos x="T8" y="T9"/>
                  </a:cxn>
                </a:cxnLst>
                <a:rect l="0" t="0" r="r" b="b"/>
                <a:pathLst>
                  <a:path w="11" h="28">
                    <a:moveTo>
                      <a:pt x="8" y="0"/>
                    </a:moveTo>
                    <a:cubicBezTo>
                      <a:pt x="5" y="9"/>
                      <a:pt x="2" y="18"/>
                      <a:pt x="0" y="27"/>
                    </a:cubicBezTo>
                    <a:cubicBezTo>
                      <a:pt x="4" y="28"/>
                      <a:pt x="4" y="28"/>
                      <a:pt x="4" y="28"/>
                    </a:cubicBezTo>
                    <a:cubicBezTo>
                      <a:pt x="6" y="19"/>
                      <a:pt x="9" y="10"/>
                      <a:pt x="11" y="2"/>
                    </a:cubicBezTo>
                    <a:cubicBezTo>
                      <a:pt x="8" y="0"/>
                      <a:pt x="8" y="0"/>
                      <a:pt x="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6" name="Freeform 116"/>
              <p:cNvSpPr>
                <a:spLocks/>
              </p:cNvSpPr>
              <p:nvPr/>
            </p:nvSpPr>
            <p:spPr bwMode="auto">
              <a:xfrm>
                <a:off x="1865" y="1491"/>
                <a:ext cx="43" cy="59"/>
              </a:xfrm>
              <a:custGeom>
                <a:avLst/>
                <a:gdLst>
                  <a:gd name="T0" fmla="*/ 15 w 18"/>
                  <a:gd name="T1" fmla="*/ 0 h 25"/>
                  <a:gd name="T2" fmla="*/ 0 w 18"/>
                  <a:gd name="T3" fmla="*/ 22 h 25"/>
                  <a:gd name="T4" fmla="*/ 3 w 18"/>
                  <a:gd name="T5" fmla="*/ 25 h 25"/>
                  <a:gd name="T6" fmla="*/ 18 w 18"/>
                  <a:gd name="T7" fmla="*/ 2 h 25"/>
                  <a:gd name="T8" fmla="*/ 15 w 18"/>
                  <a:gd name="T9" fmla="*/ 0 h 25"/>
                </a:gdLst>
                <a:ahLst/>
                <a:cxnLst>
                  <a:cxn ang="0">
                    <a:pos x="T0" y="T1"/>
                  </a:cxn>
                  <a:cxn ang="0">
                    <a:pos x="T2" y="T3"/>
                  </a:cxn>
                  <a:cxn ang="0">
                    <a:pos x="T4" y="T5"/>
                  </a:cxn>
                  <a:cxn ang="0">
                    <a:pos x="T6" y="T7"/>
                  </a:cxn>
                  <a:cxn ang="0">
                    <a:pos x="T8" y="T9"/>
                  </a:cxn>
                </a:cxnLst>
                <a:rect l="0" t="0" r="r" b="b"/>
                <a:pathLst>
                  <a:path w="18" h="25">
                    <a:moveTo>
                      <a:pt x="15" y="0"/>
                    </a:moveTo>
                    <a:cubicBezTo>
                      <a:pt x="10" y="7"/>
                      <a:pt x="5" y="15"/>
                      <a:pt x="0" y="22"/>
                    </a:cubicBezTo>
                    <a:cubicBezTo>
                      <a:pt x="3" y="25"/>
                      <a:pt x="3" y="25"/>
                      <a:pt x="3" y="25"/>
                    </a:cubicBezTo>
                    <a:cubicBezTo>
                      <a:pt x="8" y="17"/>
                      <a:pt x="13" y="10"/>
                      <a:pt x="18" y="2"/>
                    </a:cubicBezTo>
                    <a:cubicBezTo>
                      <a:pt x="15" y="0"/>
                      <a:pt x="15" y="0"/>
                      <a:pt x="1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7" name="Freeform 117"/>
              <p:cNvSpPr>
                <a:spLocks/>
              </p:cNvSpPr>
              <p:nvPr/>
            </p:nvSpPr>
            <p:spPr bwMode="auto">
              <a:xfrm>
                <a:off x="1676" y="2346"/>
                <a:ext cx="16" cy="66"/>
              </a:xfrm>
              <a:custGeom>
                <a:avLst/>
                <a:gdLst>
                  <a:gd name="T0" fmla="*/ 3 w 7"/>
                  <a:gd name="T1" fmla="*/ 0 h 28"/>
                  <a:gd name="T2" fmla="*/ 0 w 7"/>
                  <a:gd name="T3" fmla="*/ 1 h 28"/>
                  <a:gd name="T4" fmla="*/ 3 w 7"/>
                  <a:gd name="T5" fmla="*/ 28 h 28"/>
                  <a:gd name="T6" fmla="*/ 7 w 7"/>
                  <a:gd name="T7" fmla="*/ 27 h 28"/>
                  <a:gd name="T8" fmla="*/ 3 w 7"/>
                  <a:gd name="T9" fmla="*/ 0 h 28"/>
                </a:gdLst>
                <a:ahLst/>
                <a:cxnLst>
                  <a:cxn ang="0">
                    <a:pos x="T0" y="T1"/>
                  </a:cxn>
                  <a:cxn ang="0">
                    <a:pos x="T2" y="T3"/>
                  </a:cxn>
                  <a:cxn ang="0">
                    <a:pos x="T4" y="T5"/>
                  </a:cxn>
                  <a:cxn ang="0">
                    <a:pos x="T6" y="T7"/>
                  </a:cxn>
                  <a:cxn ang="0">
                    <a:pos x="T8" y="T9"/>
                  </a:cxn>
                </a:cxnLst>
                <a:rect l="0" t="0" r="r" b="b"/>
                <a:pathLst>
                  <a:path w="7" h="28">
                    <a:moveTo>
                      <a:pt x="3" y="0"/>
                    </a:moveTo>
                    <a:cubicBezTo>
                      <a:pt x="0" y="1"/>
                      <a:pt x="0" y="1"/>
                      <a:pt x="0" y="1"/>
                    </a:cubicBezTo>
                    <a:cubicBezTo>
                      <a:pt x="1" y="10"/>
                      <a:pt x="2" y="19"/>
                      <a:pt x="3" y="28"/>
                    </a:cubicBezTo>
                    <a:cubicBezTo>
                      <a:pt x="7" y="27"/>
                      <a:pt x="7" y="27"/>
                      <a:pt x="7" y="27"/>
                    </a:cubicBezTo>
                    <a:cubicBezTo>
                      <a:pt x="6" y="18"/>
                      <a:pt x="4" y="9"/>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8" name="Freeform 118"/>
              <p:cNvSpPr>
                <a:spLocks/>
              </p:cNvSpPr>
              <p:nvPr/>
            </p:nvSpPr>
            <p:spPr bwMode="auto">
              <a:xfrm>
                <a:off x="1695" y="2474"/>
                <a:ext cx="24" cy="64"/>
              </a:xfrm>
              <a:custGeom>
                <a:avLst/>
                <a:gdLst>
                  <a:gd name="T0" fmla="*/ 4 w 10"/>
                  <a:gd name="T1" fmla="*/ 0 h 27"/>
                  <a:gd name="T2" fmla="*/ 0 w 10"/>
                  <a:gd name="T3" fmla="*/ 1 h 27"/>
                  <a:gd name="T4" fmla="*/ 6 w 10"/>
                  <a:gd name="T5" fmla="*/ 27 h 27"/>
                  <a:gd name="T6" fmla="*/ 10 w 10"/>
                  <a:gd name="T7" fmla="*/ 26 h 27"/>
                  <a:gd name="T8" fmla="*/ 4 w 10"/>
                  <a:gd name="T9" fmla="*/ 0 h 27"/>
                </a:gdLst>
                <a:ahLst/>
                <a:cxnLst>
                  <a:cxn ang="0">
                    <a:pos x="T0" y="T1"/>
                  </a:cxn>
                  <a:cxn ang="0">
                    <a:pos x="T2" y="T3"/>
                  </a:cxn>
                  <a:cxn ang="0">
                    <a:pos x="T4" y="T5"/>
                  </a:cxn>
                  <a:cxn ang="0">
                    <a:pos x="T6" y="T7"/>
                  </a:cxn>
                  <a:cxn ang="0">
                    <a:pos x="T8" y="T9"/>
                  </a:cxn>
                </a:cxnLst>
                <a:rect l="0" t="0" r="r" b="b"/>
                <a:pathLst>
                  <a:path w="10" h="27">
                    <a:moveTo>
                      <a:pt x="4" y="0"/>
                    </a:moveTo>
                    <a:cubicBezTo>
                      <a:pt x="0" y="1"/>
                      <a:pt x="0" y="1"/>
                      <a:pt x="0" y="1"/>
                    </a:cubicBezTo>
                    <a:cubicBezTo>
                      <a:pt x="2" y="10"/>
                      <a:pt x="4" y="19"/>
                      <a:pt x="6" y="27"/>
                    </a:cubicBezTo>
                    <a:cubicBezTo>
                      <a:pt x="10" y="26"/>
                      <a:pt x="10" y="26"/>
                      <a:pt x="10" y="26"/>
                    </a:cubicBezTo>
                    <a:cubicBezTo>
                      <a:pt x="8" y="18"/>
                      <a:pt x="6" y="9"/>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99" name="Freeform 119"/>
              <p:cNvSpPr>
                <a:spLocks/>
              </p:cNvSpPr>
              <p:nvPr/>
            </p:nvSpPr>
            <p:spPr bwMode="auto">
              <a:xfrm>
                <a:off x="1939" y="1396"/>
                <a:ext cx="49" cy="50"/>
              </a:xfrm>
              <a:custGeom>
                <a:avLst/>
                <a:gdLst>
                  <a:gd name="T0" fmla="*/ 20 w 21"/>
                  <a:gd name="T1" fmla="*/ 0 h 21"/>
                  <a:gd name="T2" fmla="*/ 16 w 21"/>
                  <a:gd name="T3" fmla="*/ 0 h 21"/>
                  <a:gd name="T4" fmla="*/ 0 w 21"/>
                  <a:gd name="T5" fmla="*/ 18 h 21"/>
                  <a:gd name="T6" fmla="*/ 3 w 21"/>
                  <a:gd name="T7" fmla="*/ 21 h 21"/>
                  <a:gd name="T8" fmla="*/ 21 w 21"/>
                  <a:gd name="T9" fmla="*/ 0 h 21"/>
                  <a:gd name="T10" fmla="*/ 20 w 21"/>
                  <a:gd name="T11" fmla="*/ 0 h 21"/>
                </a:gdLst>
                <a:ahLst/>
                <a:cxnLst>
                  <a:cxn ang="0">
                    <a:pos x="T0" y="T1"/>
                  </a:cxn>
                  <a:cxn ang="0">
                    <a:pos x="T2" y="T3"/>
                  </a:cxn>
                  <a:cxn ang="0">
                    <a:pos x="T4" y="T5"/>
                  </a:cxn>
                  <a:cxn ang="0">
                    <a:pos x="T6" y="T7"/>
                  </a:cxn>
                  <a:cxn ang="0">
                    <a:pos x="T8" y="T9"/>
                  </a:cxn>
                  <a:cxn ang="0">
                    <a:pos x="T10" y="T11"/>
                  </a:cxn>
                </a:cxnLst>
                <a:rect l="0" t="0" r="r" b="b"/>
                <a:pathLst>
                  <a:path w="21" h="21">
                    <a:moveTo>
                      <a:pt x="20" y="0"/>
                    </a:moveTo>
                    <a:cubicBezTo>
                      <a:pt x="16" y="0"/>
                      <a:pt x="16" y="0"/>
                      <a:pt x="16" y="0"/>
                    </a:cubicBezTo>
                    <a:cubicBezTo>
                      <a:pt x="10" y="6"/>
                      <a:pt x="5" y="12"/>
                      <a:pt x="0" y="18"/>
                    </a:cubicBezTo>
                    <a:cubicBezTo>
                      <a:pt x="3" y="21"/>
                      <a:pt x="3" y="21"/>
                      <a:pt x="3" y="21"/>
                    </a:cubicBezTo>
                    <a:cubicBezTo>
                      <a:pt x="9" y="14"/>
                      <a:pt x="15" y="7"/>
                      <a:pt x="21" y="0"/>
                    </a:cubicBezTo>
                    <a:cubicBezTo>
                      <a:pt x="20" y="0"/>
                      <a:pt x="20" y="0"/>
                      <a:pt x="2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0" name="Freeform 120"/>
              <p:cNvSpPr>
                <a:spLocks/>
              </p:cNvSpPr>
              <p:nvPr/>
            </p:nvSpPr>
            <p:spPr bwMode="auto">
              <a:xfrm>
                <a:off x="1669" y="2218"/>
                <a:ext cx="9" cy="64"/>
              </a:xfrm>
              <a:custGeom>
                <a:avLst/>
                <a:gdLst>
                  <a:gd name="T0" fmla="*/ 4 w 4"/>
                  <a:gd name="T1" fmla="*/ 0 h 27"/>
                  <a:gd name="T2" fmla="*/ 0 w 4"/>
                  <a:gd name="T3" fmla="*/ 0 h 27"/>
                  <a:gd name="T4" fmla="*/ 1 w 4"/>
                  <a:gd name="T5" fmla="*/ 27 h 27"/>
                  <a:gd name="T6" fmla="*/ 4 w 4"/>
                  <a:gd name="T7" fmla="*/ 27 h 27"/>
                  <a:gd name="T8" fmla="*/ 4 w 4"/>
                  <a:gd name="T9" fmla="*/ 0 h 27"/>
                </a:gdLst>
                <a:ahLst/>
                <a:cxnLst>
                  <a:cxn ang="0">
                    <a:pos x="T0" y="T1"/>
                  </a:cxn>
                  <a:cxn ang="0">
                    <a:pos x="T2" y="T3"/>
                  </a:cxn>
                  <a:cxn ang="0">
                    <a:pos x="T4" y="T5"/>
                  </a:cxn>
                  <a:cxn ang="0">
                    <a:pos x="T6" y="T7"/>
                  </a:cxn>
                  <a:cxn ang="0">
                    <a:pos x="T8" y="T9"/>
                  </a:cxn>
                </a:cxnLst>
                <a:rect l="0" t="0" r="r" b="b"/>
                <a:pathLst>
                  <a:path w="4" h="27">
                    <a:moveTo>
                      <a:pt x="4" y="0"/>
                    </a:moveTo>
                    <a:cubicBezTo>
                      <a:pt x="0" y="0"/>
                      <a:pt x="0" y="0"/>
                      <a:pt x="0" y="0"/>
                    </a:cubicBezTo>
                    <a:cubicBezTo>
                      <a:pt x="0" y="9"/>
                      <a:pt x="0" y="18"/>
                      <a:pt x="1" y="27"/>
                    </a:cubicBezTo>
                    <a:cubicBezTo>
                      <a:pt x="4" y="27"/>
                      <a:pt x="4" y="27"/>
                      <a:pt x="4" y="27"/>
                    </a:cubicBezTo>
                    <a:cubicBezTo>
                      <a:pt x="4" y="18"/>
                      <a:pt x="4" y="9"/>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1" name="Freeform 121"/>
              <p:cNvSpPr>
                <a:spLocks/>
              </p:cNvSpPr>
              <p:nvPr/>
            </p:nvSpPr>
            <p:spPr bwMode="auto">
              <a:xfrm>
                <a:off x="1669" y="2088"/>
                <a:ext cx="14" cy="66"/>
              </a:xfrm>
              <a:custGeom>
                <a:avLst/>
                <a:gdLst>
                  <a:gd name="T0" fmla="*/ 3 w 6"/>
                  <a:gd name="T1" fmla="*/ 0 h 28"/>
                  <a:gd name="T2" fmla="*/ 0 w 6"/>
                  <a:gd name="T3" fmla="*/ 28 h 28"/>
                  <a:gd name="T4" fmla="*/ 4 w 6"/>
                  <a:gd name="T5" fmla="*/ 28 h 28"/>
                  <a:gd name="T6" fmla="*/ 6 w 6"/>
                  <a:gd name="T7" fmla="*/ 1 h 28"/>
                  <a:gd name="T8" fmla="*/ 3 w 6"/>
                  <a:gd name="T9" fmla="*/ 0 h 28"/>
                </a:gdLst>
                <a:ahLst/>
                <a:cxnLst>
                  <a:cxn ang="0">
                    <a:pos x="T0" y="T1"/>
                  </a:cxn>
                  <a:cxn ang="0">
                    <a:pos x="T2" y="T3"/>
                  </a:cxn>
                  <a:cxn ang="0">
                    <a:pos x="T4" y="T5"/>
                  </a:cxn>
                  <a:cxn ang="0">
                    <a:pos x="T6" y="T7"/>
                  </a:cxn>
                  <a:cxn ang="0">
                    <a:pos x="T8" y="T9"/>
                  </a:cxn>
                </a:cxnLst>
                <a:rect l="0" t="0" r="r" b="b"/>
                <a:pathLst>
                  <a:path w="6" h="28">
                    <a:moveTo>
                      <a:pt x="3" y="0"/>
                    </a:moveTo>
                    <a:cubicBezTo>
                      <a:pt x="2" y="9"/>
                      <a:pt x="1" y="19"/>
                      <a:pt x="0" y="28"/>
                    </a:cubicBezTo>
                    <a:cubicBezTo>
                      <a:pt x="4" y="28"/>
                      <a:pt x="4" y="28"/>
                      <a:pt x="4" y="28"/>
                    </a:cubicBezTo>
                    <a:cubicBezTo>
                      <a:pt x="5" y="19"/>
                      <a:pt x="5" y="10"/>
                      <a:pt x="6"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2" name="Freeform 122"/>
              <p:cNvSpPr>
                <a:spLocks/>
              </p:cNvSpPr>
              <p:nvPr/>
            </p:nvSpPr>
            <p:spPr bwMode="auto">
              <a:xfrm>
                <a:off x="2043" y="1299"/>
                <a:ext cx="33" cy="40"/>
              </a:xfrm>
              <a:custGeom>
                <a:avLst/>
                <a:gdLst>
                  <a:gd name="T0" fmla="*/ 12 w 14"/>
                  <a:gd name="T1" fmla="*/ 0 h 17"/>
                  <a:gd name="T2" fmla="*/ 0 w 14"/>
                  <a:gd name="T3" fmla="*/ 11 h 17"/>
                  <a:gd name="T4" fmla="*/ 0 w 14"/>
                  <a:gd name="T5" fmla="*/ 17 h 17"/>
                  <a:gd name="T6" fmla="*/ 14 w 14"/>
                  <a:gd name="T7" fmla="*/ 3 h 17"/>
                  <a:gd name="T8" fmla="*/ 12 w 14"/>
                  <a:gd name="T9" fmla="*/ 0 h 17"/>
                </a:gdLst>
                <a:ahLst/>
                <a:cxnLst>
                  <a:cxn ang="0">
                    <a:pos x="T0" y="T1"/>
                  </a:cxn>
                  <a:cxn ang="0">
                    <a:pos x="T2" y="T3"/>
                  </a:cxn>
                  <a:cxn ang="0">
                    <a:pos x="T4" y="T5"/>
                  </a:cxn>
                  <a:cxn ang="0">
                    <a:pos x="T6" y="T7"/>
                  </a:cxn>
                  <a:cxn ang="0">
                    <a:pos x="T8" y="T9"/>
                  </a:cxn>
                </a:cxnLst>
                <a:rect l="0" t="0" r="r" b="b"/>
                <a:pathLst>
                  <a:path w="14" h="17">
                    <a:moveTo>
                      <a:pt x="12" y="0"/>
                    </a:moveTo>
                    <a:cubicBezTo>
                      <a:pt x="8" y="4"/>
                      <a:pt x="4" y="8"/>
                      <a:pt x="0" y="11"/>
                    </a:cubicBezTo>
                    <a:cubicBezTo>
                      <a:pt x="0" y="17"/>
                      <a:pt x="0" y="17"/>
                      <a:pt x="0" y="17"/>
                    </a:cubicBezTo>
                    <a:cubicBezTo>
                      <a:pt x="5" y="12"/>
                      <a:pt x="10" y="8"/>
                      <a:pt x="14" y="3"/>
                    </a:cubicBezTo>
                    <a:cubicBezTo>
                      <a:pt x="12" y="0"/>
                      <a:pt x="12" y="0"/>
                      <a:pt x="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3" name="Freeform 123"/>
              <p:cNvSpPr>
                <a:spLocks/>
              </p:cNvSpPr>
              <p:nvPr/>
            </p:nvSpPr>
            <p:spPr bwMode="auto">
              <a:xfrm>
                <a:off x="2119" y="1221"/>
                <a:ext cx="57" cy="45"/>
              </a:xfrm>
              <a:custGeom>
                <a:avLst/>
                <a:gdLst>
                  <a:gd name="T0" fmla="*/ 22 w 24"/>
                  <a:gd name="T1" fmla="*/ 0 h 19"/>
                  <a:gd name="T2" fmla="*/ 0 w 24"/>
                  <a:gd name="T3" fmla="*/ 16 h 19"/>
                  <a:gd name="T4" fmla="*/ 3 w 24"/>
                  <a:gd name="T5" fmla="*/ 19 h 19"/>
                  <a:gd name="T6" fmla="*/ 24 w 24"/>
                  <a:gd name="T7" fmla="*/ 3 h 19"/>
                  <a:gd name="T8" fmla="*/ 22 w 24"/>
                  <a:gd name="T9" fmla="*/ 0 h 19"/>
                </a:gdLst>
                <a:ahLst/>
                <a:cxnLst>
                  <a:cxn ang="0">
                    <a:pos x="T0" y="T1"/>
                  </a:cxn>
                  <a:cxn ang="0">
                    <a:pos x="T2" y="T3"/>
                  </a:cxn>
                  <a:cxn ang="0">
                    <a:pos x="T4" y="T5"/>
                  </a:cxn>
                  <a:cxn ang="0">
                    <a:pos x="T6" y="T7"/>
                  </a:cxn>
                  <a:cxn ang="0">
                    <a:pos x="T8" y="T9"/>
                  </a:cxn>
                </a:cxnLst>
                <a:rect l="0" t="0" r="r" b="b"/>
                <a:pathLst>
                  <a:path w="24" h="19">
                    <a:moveTo>
                      <a:pt x="22" y="0"/>
                    </a:moveTo>
                    <a:cubicBezTo>
                      <a:pt x="14" y="5"/>
                      <a:pt x="7" y="10"/>
                      <a:pt x="0" y="16"/>
                    </a:cubicBezTo>
                    <a:cubicBezTo>
                      <a:pt x="3" y="19"/>
                      <a:pt x="3" y="19"/>
                      <a:pt x="3" y="19"/>
                    </a:cubicBezTo>
                    <a:cubicBezTo>
                      <a:pt x="10" y="13"/>
                      <a:pt x="17" y="8"/>
                      <a:pt x="24" y="3"/>
                    </a:cubicBezTo>
                    <a:cubicBezTo>
                      <a:pt x="22" y="0"/>
                      <a:pt x="22" y="0"/>
                      <a:pt x="2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4" name="Freeform 124"/>
              <p:cNvSpPr>
                <a:spLocks/>
              </p:cNvSpPr>
              <p:nvPr/>
            </p:nvSpPr>
            <p:spPr bwMode="auto">
              <a:xfrm>
                <a:off x="3748" y="2114"/>
                <a:ext cx="12" cy="52"/>
              </a:xfrm>
              <a:custGeom>
                <a:avLst/>
                <a:gdLst>
                  <a:gd name="T0" fmla="*/ 3 w 5"/>
                  <a:gd name="T1" fmla="*/ 0 h 22"/>
                  <a:gd name="T2" fmla="*/ 0 w 5"/>
                  <a:gd name="T3" fmla="*/ 1 h 22"/>
                  <a:gd name="T4" fmla="*/ 2 w 5"/>
                  <a:gd name="T5" fmla="*/ 22 h 22"/>
                  <a:gd name="T6" fmla="*/ 5 w 5"/>
                  <a:gd name="T7" fmla="*/ 22 h 22"/>
                  <a:gd name="T8" fmla="*/ 3 w 5"/>
                  <a:gd name="T9" fmla="*/ 0 h 22"/>
                </a:gdLst>
                <a:ahLst/>
                <a:cxnLst>
                  <a:cxn ang="0">
                    <a:pos x="T0" y="T1"/>
                  </a:cxn>
                  <a:cxn ang="0">
                    <a:pos x="T2" y="T3"/>
                  </a:cxn>
                  <a:cxn ang="0">
                    <a:pos x="T4" y="T5"/>
                  </a:cxn>
                  <a:cxn ang="0">
                    <a:pos x="T6" y="T7"/>
                  </a:cxn>
                  <a:cxn ang="0">
                    <a:pos x="T8" y="T9"/>
                  </a:cxn>
                </a:cxnLst>
                <a:rect l="0" t="0" r="r" b="b"/>
                <a:pathLst>
                  <a:path w="5" h="22">
                    <a:moveTo>
                      <a:pt x="3" y="0"/>
                    </a:moveTo>
                    <a:cubicBezTo>
                      <a:pt x="0" y="1"/>
                      <a:pt x="0" y="1"/>
                      <a:pt x="0" y="1"/>
                    </a:cubicBezTo>
                    <a:cubicBezTo>
                      <a:pt x="1" y="8"/>
                      <a:pt x="1" y="15"/>
                      <a:pt x="2" y="22"/>
                    </a:cubicBezTo>
                    <a:cubicBezTo>
                      <a:pt x="5" y="22"/>
                      <a:pt x="5" y="22"/>
                      <a:pt x="5" y="22"/>
                    </a:cubicBezTo>
                    <a:cubicBezTo>
                      <a:pt x="4" y="15"/>
                      <a:pt x="4" y="7"/>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5" name="Freeform 125"/>
              <p:cNvSpPr>
                <a:spLocks/>
              </p:cNvSpPr>
              <p:nvPr/>
            </p:nvSpPr>
            <p:spPr bwMode="auto">
              <a:xfrm>
                <a:off x="2824" y="1278"/>
                <a:ext cx="48" cy="7"/>
              </a:xfrm>
              <a:custGeom>
                <a:avLst/>
                <a:gdLst>
                  <a:gd name="T0" fmla="*/ 11 w 20"/>
                  <a:gd name="T1" fmla="*/ 0 h 3"/>
                  <a:gd name="T2" fmla="*/ 0 w 20"/>
                  <a:gd name="T3" fmla="*/ 0 h 3"/>
                  <a:gd name="T4" fmla="*/ 0 w 20"/>
                  <a:gd name="T5" fmla="*/ 3 h 3"/>
                  <a:gd name="T6" fmla="*/ 11 w 20"/>
                  <a:gd name="T7" fmla="*/ 3 h 3"/>
                  <a:gd name="T8" fmla="*/ 20 w 20"/>
                  <a:gd name="T9" fmla="*/ 3 h 3"/>
                  <a:gd name="T10" fmla="*/ 20 w 20"/>
                  <a:gd name="T11" fmla="*/ 0 h 3"/>
                  <a:gd name="T12" fmla="*/ 11 w 2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0" h="3">
                    <a:moveTo>
                      <a:pt x="11" y="0"/>
                    </a:moveTo>
                    <a:cubicBezTo>
                      <a:pt x="7" y="0"/>
                      <a:pt x="4" y="0"/>
                      <a:pt x="0" y="0"/>
                    </a:cubicBezTo>
                    <a:cubicBezTo>
                      <a:pt x="0" y="3"/>
                      <a:pt x="0" y="3"/>
                      <a:pt x="0" y="3"/>
                    </a:cubicBezTo>
                    <a:cubicBezTo>
                      <a:pt x="4" y="3"/>
                      <a:pt x="7" y="3"/>
                      <a:pt x="11" y="3"/>
                    </a:cubicBezTo>
                    <a:cubicBezTo>
                      <a:pt x="14" y="3"/>
                      <a:pt x="17" y="3"/>
                      <a:pt x="20" y="3"/>
                    </a:cubicBezTo>
                    <a:cubicBezTo>
                      <a:pt x="20" y="0"/>
                      <a:pt x="20" y="0"/>
                      <a:pt x="20" y="0"/>
                    </a:cubicBezTo>
                    <a:cubicBezTo>
                      <a:pt x="17" y="0"/>
                      <a:pt x="14"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6" name="Freeform 126"/>
              <p:cNvSpPr>
                <a:spLocks/>
              </p:cNvSpPr>
              <p:nvPr/>
            </p:nvSpPr>
            <p:spPr bwMode="auto">
              <a:xfrm>
                <a:off x="2921" y="1280"/>
                <a:ext cx="48" cy="12"/>
              </a:xfrm>
              <a:custGeom>
                <a:avLst/>
                <a:gdLst>
                  <a:gd name="T0" fmla="*/ 0 w 20"/>
                  <a:gd name="T1" fmla="*/ 0 h 5"/>
                  <a:gd name="T2" fmla="*/ 0 w 20"/>
                  <a:gd name="T3" fmla="*/ 3 h 5"/>
                  <a:gd name="T4" fmla="*/ 20 w 20"/>
                  <a:gd name="T5" fmla="*/ 5 h 5"/>
                  <a:gd name="T6" fmla="*/ 20 w 20"/>
                  <a:gd name="T7" fmla="*/ 2 h 5"/>
                  <a:gd name="T8" fmla="*/ 0 w 20"/>
                  <a:gd name="T9" fmla="*/ 0 h 5"/>
                </a:gdLst>
                <a:ahLst/>
                <a:cxnLst>
                  <a:cxn ang="0">
                    <a:pos x="T0" y="T1"/>
                  </a:cxn>
                  <a:cxn ang="0">
                    <a:pos x="T2" y="T3"/>
                  </a:cxn>
                  <a:cxn ang="0">
                    <a:pos x="T4" y="T5"/>
                  </a:cxn>
                  <a:cxn ang="0">
                    <a:pos x="T6" y="T7"/>
                  </a:cxn>
                  <a:cxn ang="0">
                    <a:pos x="T8" y="T9"/>
                  </a:cxn>
                </a:cxnLst>
                <a:rect l="0" t="0" r="r" b="b"/>
                <a:pathLst>
                  <a:path w="20" h="5">
                    <a:moveTo>
                      <a:pt x="0" y="0"/>
                    </a:moveTo>
                    <a:cubicBezTo>
                      <a:pt x="0" y="3"/>
                      <a:pt x="0" y="3"/>
                      <a:pt x="0" y="3"/>
                    </a:cubicBezTo>
                    <a:cubicBezTo>
                      <a:pt x="6" y="4"/>
                      <a:pt x="13" y="5"/>
                      <a:pt x="20" y="5"/>
                    </a:cubicBezTo>
                    <a:cubicBezTo>
                      <a:pt x="20" y="2"/>
                      <a:pt x="20" y="2"/>
                      <a:pt x="20" y="2"/>
                    </a:cubicBezTo>
                    <a:cubicBezTo>
                      <a:pt x="14" y="2"/>
                      <a:pt x="7"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7" name="Freeform 127"/>
              <p:cNvSpPr>
                <a:spLocks/>
              </p:cNvSpPr>
              <p:nvPr/>
            </p:nvSpPr>
            <p:spPr bwMode="auto">
              <a:xfrm>
                <a:off x="3707" y="1920"/>
                <a:ext cx="22" cy="49"/>
              </a:xfrm>
              <a:custGeom>
                <a:avLst/>
                <a:gdLst>
                  <a:gd name="T0" fmla="*/ 3 w 9"/>
                  <a:gd name="T1" fmla="*/ 0 h 21"/>
                  <a:gd name="T2" fmla="*/ 0 w 9"/>
                  <a:gd name="T3" fmla="*/ 1 h 21"/>
                  <a:gd name="T4" fmla="*/ 6 w 9"/>
                  <a:gd name="T5" fmla="*/ 21 h 21"/>
                  <a:gd name="T6" fmla="*/ 9 w 9"/>
                  <a:gd name="T7" fmla="*/ 20 h 21"/>
                  <a:gd name="T8" fmla="*/ 3 w 9"/>
                  <a:gd name="T9" fmla="*/ 0 h 21"/>
                </a:gdLst>
                <a:ahLst/>
                <a:cxnLst>
                  <a:cxn ang="0">
                    <a:pos x="T0" y="T1"/>
                  </a:cxn>
                  <a:cxn ang="0">
                    <a:pos x="T2" y="T3"/>
                  </a:cxn>
                  <a:cxn ang="0">
                    <a:pos x="T4" y="T5"/>
                  </a:cxn>
                  <a:cxn ang="0">
                    <a:pos x="T6" y="T7"/>
                  </a:cxn>
                  <a:cxn ang="0">
                    <a:pos x="T8" y="T9"/>
                  </a:cxn>
                </a:cxnLst>
                <a:rect l="0" t="0" r="r" b="b"/>
                <a:pathLst>
                  <a:path w="9" h="21">
                    <a:moveTo>
                      <a:pt x="3" y="0"/>
                    </a:moveTo>
                    <a:cubicBezTo>
                      <a:pt x="0" y="1"/>
                      <a:pt x="0" y="1"/>
                      <a:pt x="0" y="1"/>
                    </a:cubicBezTo>
                    <a:cubicBezTo>
                      <a:pt x="2" y="8"/>
                      <a:pt x="4" y="14"/>
                      <a:pt x="6" y="21"/>
                    </a:cubicBezTo>
                    <a:cubicBezTo>
                      <a:pt x="9" y="20"/>
                      <a:pt x="9" y="20"/>
                      <a:pt x="9" y="20"/>
                    </a:cubicBezTo>
                    <a:cubicBezTo>
                      <a:pt x="7" y="14"/>
                      <a:pt x="5" y="7"/>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8" name="Freeform 128"/>
              <p:cNvSpPr>
                <a:spLocks/>
              </p:cNvSpPr>
              <p:nvPr/>
            </p:nvSpPr>
            <p:spPr bwMode="auto">
              <a:xfrm>
                <a:off x="3627" y="1740"/>
                <a:ext cx="31" cy="45"/>
              </a:xfrm>
              <a:custGeom>
                <a:avLst/>
                <a:gdLst>
                  <a:gd name="T0" fmla="*/ 3 w 13"/>
                  <a:gd name="T1" fmla="*/ 0 h 19"/>
                  <a:gd name="T2" fmla="*/ 0 w 13"/>
                  <a:gd name="T3" fmla="*/ 1 h 19"/>
                  <a:gd name="T4" fmla="*/ 10 w 13"/>
                  <a:gd name="T5" fmla="*/ 19 h 19"/>
                  <a:gd name="T6" fmla="*/ 13 w 13"/>
                  <a:gd name="T7" fmla="*/ 18 h 19"/>
                  <a:gd name="T8" fmla="*/ 3 w 13"/>
                  <a:gd name="T9" fmla="*/ 0 h 19"/>
                </a:gdLst>
                <a:ahLst/>
                <a:cxnLst>
                  <a:cxn ang="0">
                    <a:pos x="T0" y="T1"/>
                  </a:cxn>
                  <a:cxn ang="0">
                    <a:pos x="T2" y="T3"/>
                  </a:cxn>
                  <a:cxn ang="0">
                    <a:pos x="T4" y="T5"/>
                  </a:cxn>
                  <a:cxn ang="0">
                    <a:pos x="T6" y="T7"/>
                  </a:cxn>
                  <a:cxn ang="0">
                    <a:pos x="T8" y="T9"/>
                  </a:cxn>
                </a:cxnLst>
                <a:rect l="0" t="0" r="r" b="b"/>
                <a:pathLst>
                  <a:path w="13" h="19">
                    <a:moveTo>
                      <a:pt x="3" y="0"/>
                    </a:moveTo>
                    <a:cubicBezTo>
                      <a:pt x="0" y="1"/>
                      <a:pt x="0" y="1"/>
                      <a:pt x="0" y="1"/>
                    </a:cubicBezTo>
                    <a:cubicBezTo>
                      <a:pt x="4" y="7"/>
                      <a:pt x="7" y="13"/>
                      <a:pt x="10" y="19"/>
                    </a:cubicBezTo>
                    <a:cubicBezTo>
                      <a:pt x="13" y="18"/>
                      <a:pt x="13" y="18"/>
                      <a:pt x="13" y="18"/>
                    </a:cubicBezTo>
                    <a:cubicBezTo>
                      <a:pt x="10" y="12"/>
                      <a:pt x="6" y="6"/>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9" name="Freeform 129"/>
              <p:cNvSpPr>
                <a:spLocks/>
              </p:cNvSpPr>
              <p:nvPr/>
            </p:nvSpPr>
            <p:spPr bwMode="auto">
              <a:xfrm>
                <a:off x="3734" y="2017"/>
                <a:ext cx="14" cy="50"/>
              </a:xfrm>
              <a:custGeom>
                <a:avLst/>
                <a:gdLst>
                  <a:gd name="T0" fmla="*/ 3 w 6"/>
                  <a:gd name="T1" fmla="*/ 0 h 21"/>
                  <a:gd name="T2" fmla="*/ 0 w 6"/>
                  <a:gd name="T3" fmla="*/ 1 h 21"/>
                  <a:gd name="T4" fmla="*/ 3 w 6"/>
                  <a:gd name="T5" fmla="*/ 21 h 21"/>
                  <a:gd name="T6" fmla="*/ 6 w 6"/>
                  <a:gd name="T7" fmla="*/ 21 h 21"/>
                  <a:gd name="T8" fmla="*/ 3 w 6"/>
                  <a:gd name="T9" fmla="*/ 0 h 21"/>
                </a:gdLst>
                <a:ahLst/>
                <a:cxnLst>
                  <a:cxn ang="0">
                    <a:pos x="T0" y="T1"/>
                  </a:cxn>
                  <a:cxn ang="0">
                    <a:pos x="T2" y="T3"/>
                  </a:cxn>
                  <a:cxn ang="0">
                    <a:pos x="T4" y="T5"/>
                  </a:cxn>
                  <a:cxn ang="0">
                    <a:pos x="T6" y="T7"/>
                  </a:cxn>
                  <a:cxn ang="0">
                    <a:pos x="T8" y="T9"/>
                  </a:cxn>
                </a:cxnLst>
                <a:rect l="0" t="0" r="r" b="b"/>
                <a:pathLst>
                  <a:path w="6" h="21">
                    <a:moveTo>
                      <a:pt x="3" y="0"/>
                    </a:moveTo>
                    <a:cubicBezTo>
                      <a:pt x="0" y="1"/>
                      <a:pt x="0" y="1"/>
                      <a:pt x="0" y="1"/>
                    </a:cubicBezTo>
                    <a:cubicBezTo>
                      <a:pt x="1" y="7"/>
                      <a:pt x="2" y="14"/>
                      <a:pt x="3" y="21"/>
                    </a:cubicBezTo>
                    <a:cubicBezTo>
                      <a:pt x="6" y="21"/>
                      <a:pt x="6" y="21"/>
                      <a:pt x="6" y="21"/>
                    </a:cubicBezTo>
                    <a:cubicBezTo>
                      <a:pt x="5" y="14"/>
                      <a:pt x="4" y="7"/>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0" name="Freeform 130"/>
              <p:cNvSpPr>
                <a:spLocks/>
              </p:cNvSpPr>
              <p:nvPr/>
            </p:nvSpPr>
            <p:spPr bwMode="auto">
              <a:xfrm>
                <a:off x="3201" y="1351"/>
                <a:ext cx="45" cy="26"/>
              </a:xfrm>
              <a:custGeom>
                <a:avLst/>
                <a:gdLst>
                  <a:gd name="T0" fmla="*/ 1 w 19"/>
                  <a:gd name="T1" fmla="*/ 0 h 11"/>
                  <a:gd name="T2" fmla="*/ 0 w 19"/>
                  <a:gd name="T3" fmla="*/ 3 h 11"/>
                  <a:gd name="T4" fmla="*/ 18 w 19"/>
                  <a:gd name="T5" fmla="*/ 11 h 11"/>
                  <a:gd name="T6" fmla="*/ 19 w 19"/>
                  <a:gd name="T7" fmla="*/ 9 h 11"/>
                  <a:gd name="T8" fmla="*/ 1 w 19"/>
                  <a:gd name="T9" fmla="*/ 0 h 11"/>
                </a:gdLst>
                <a:ahLst/>
                <a:cxnLst>
                  <a:cxn ang="0">
                    <a:pos x="T0" y="T1"/>
                  </a:cxn>
                  <a:cxn ang="0">
                    <a:pos x="T2" y="T3"/>
                  </a:cxn>
                  <a:cxn ang="0">
                    <a:pos x="T4" y="T5"/>
                  </a:cxn>
                  <a:cxn ang="0">
                    <a:pos x="T6" y="T7"/>
                  </a:cxn>
                  <a:cxn ang="0">
                    <a:pos x="T8" y="T9"/>
                  </a:cxn>
                </a:cxnLst>
                <a:rect l="0" t="0" r="r" b="b"/>
                <a:pathLst>
                  <a:path w="19" h="11">
                    <a:moveTo>
                      <a:pt x="1" y="0"/>
                    </a:moveTo>
                    <a:cubicBezTo>
                      <a:pt x="0" y="3"/>
                      <a:pt x="0" y="3"/>
                      <a:pt x="0" y="3"/>
                    </a:cubicBezTo>
                    <a:cubicBezTo>
                      <a:pt x="6" y="5"/>
                      <a:pt x="12" y="8"/>
                      <a:pt x="18" y="11"/>
                    </a:cubicBezTo>
                    <a:cubicBezTo>
                      <a:pt x="19" y="9"/>
                      <a:pt x="19" y="9"/>
                      <a:pt x="19" y="9"/>
                    </a:cubicBezTo>
                    <a:cubicBezTo>
                      <a:pt x="13" y="6"/>
                      <a:pt x="7" y="3"/>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1" name="Freeform 131"/>
              <p:cNvSpPr>
                <a:spLocks/>
              </p:cNvSpPr>
              <p:nvPr/>
            </p:nvSpPr>
            <p:spPr bwMode="auto">
              <a:xfrm>
                <a:off x="3743" y="2315"/>
                <a:ext cx="12" cy="52"/>
              </a:xfrm>
              <a:custGeom>
                <a:avLst/>
                <a:gdLst>
                  <a:gd name="T0" fmla="*/ 2 w 5"/>
                  <a:gd name="T1" fmla="*/ 0 h 22"/>
                  <a:gd name="T2" fmla="*/ 0 w 5"/>
                  <a:gd name="T3" fmla="*/ 21 h 22"/>
                  <a:gd name="T4" fmla="*/ 2 w 5"/>
                  <a:gd name="T5" fmla="*/ 22 h 22"/>
                  <a:gd name="T6" fmla="*/ 5 w 5"/>
                  <a:gd name="T7" fmla="*/ 1 h 22"/>
                  <a:gd name="T8" fmla="*/ 2 w 5"/>
                  <a:gd name="T9" fmla="*/ 0 h 22"/>
                </a:gdLst>
                <a:ahLst/>
                <a:cxnLst>
                  <a:cxn ang="0">
                    <a:pos x="T0" y="T1"/>
                  </a:cxn>
                  <a:cxn ang="0">
                    <a:pos x="T2" y="T3"/>
                  </a:cxn>
                  <a:cxn ang="0">
                    <a:pos x="T4" y="T5"/>
                  </a:cxn>
                  <a:cxn ang="0">
                    <a:pos x="T6" y="T7"/>
                  </a:cxn>
                  <a:cxn ang="0">
                    <a:pos x="T8" y="T9"/>
                  </a:cxn>
                </a:cxnLst>
                <a:rect l="0" t="0" r="r" b="b"/>
                <a:pathLst>
                  <a:path w="5" h="22">
                    <a:moveTo>
                      <a:pt x="2" y="0"/>
                    </a:moveTo>
                    <a:cubicBezTo>
                      <a:pt x="2" y="7"/>
                      <a:pt x="1" y="14"/>
                      <a:pt x="0" y="21"/>
                    </a:cubicBezTo>
                    <a:cubicBezTo>
                      <a:pt x="2" y="22"/>
                      <a:pt x="2" y="22"/>
                      <a:pt x="2" y="22"/>
                    </a:cubicBezTo>
                    <a:cubicBezTo>
                      <a:pt x="4" y="15"/>
                      <a:pt x="4" y="8"/>
                      <a:pt x="5" y="1"/>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2" name="Freeform 132"/>
              <p:cNvSpPr>
                <a:spLocks/>
              </p:cNvSpPr>
              <p:nvPr/>
            </p:nvSpPr>
            <p:spPr bwMode="auto">
              <a:xfrm>
                <a:off x="3722" y="2415"/>
                <a:ext cx="19" cy="50"/>
              </a:xfrm>
              <a:custGeom>
                <a:avLst/>
                <a:gdLst>
                  <a:gd name="T0" fmla="*/ 5 w 8"/>
                  <a:gd name="T1" fmla="*/ 0 h 21"/>
                  <a:gd name="T2" fmla="*/ 0 w 8"/>
                  <a:gd name="T3" fmla="*/ 20 h 21"/>
                  <a:gd name="T4" fmla="*/ 3 w 8"/>
                  <a:gd name="T5" fmla="*/ 21 h 21"/>
                  <a:gd name="T6" fmla="*/ 8 w 8"/>
                  <a:gd name="T7" fmla="*/ 0 h 21"/>
                  <a:gd name="T8" fmla="*/ 5 w 8"/>
                  <a:gd name="T9" fmla="*/ 0 h 21"/>
                </a:gdLst>
                <a:ahLst/>
                <a:cxnLst>
                  <a:cxn ang="0">
                    <a:pos x="T0" y="T1"/>
                  </a:cxn>
                  <a:cxn ang="0">
                    <a:pos x="T2" y="T3"/>
                  </a:cxn>
                  <a:cxn ang="0">
                    <a:pos x="T4" y="T5"/>
                  </a:cxn>
                  <a:cxn ang="0">
                    <a:pos x="T6" y="T7"/>
                  </a:cxn>
                  <a:cxn ang="0">
                    <a:pos x="T8" y="T9"/>
                  </a:cxn>
                </a:cxnLst>
                <a:rect l="0" t="0" r="r" b="b"/>
                <a:pathLst>
                  <a:path w="8" h="21">
                    <a:moveTo>
                      <a:pt x="5" y="0"/>
                    </a:moveTo>
                    <a:cubicBezTo>
                      <a:pt x="3" y="6"/>
                      <a:pt x="2" y="13"/>
                      <a:pt x="0" y="20"/>
                    </a:cubicBezTo>
                    <a:cubicBezTo>
                      <a:pt x="3" y="21"/>
                      <a:pt x="3" y="21"/>
                      <a:pt x="3" y="21"/>
                    </a:cubicBezTo>
                    <a:cubicBezTo>
                      <a:pt x="5" y="14"/>
                      <a:pt x="6" y="7"/>
                      <a:pt x="8" y="0"/>
                    </a:cubicBezTo>
                    <a:cubicBezTo>
                      <a:pt x="5" y="0"/>
                      <a:pt x="5" y="0"/>
                      <a:pt x="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3" name="Freeform 133"/>
              <p:cNvSpPr>
                <a:spLocks/>
              </p:cNvSpPr>
              <p:nvPr/>
            </p:nvSpPr>
            <p:spPr bwMode="auto">
              <a:xfrm>
                <a:off x="3286" y="1394"/>
                <a:ext cx="45" cy="33"/>
              </a:xfrm>
              <a:custGeom>
                <a:avLst/>
                <a:gdLst>
                  <a:gd name="T0" fmla="*/ 2 w 19"/>
                  <a:gd name="T1" fmla="*/ 0 h 14"/>
                  <a:gd name="T2" fmla="*/ 0 w 19"/>
                  <a:gd name="T3" fmla="*/ 3 h 14"/>
                  <a:gd name="T4" fmla="*/ 18 w 19"/>
                  <a:gd name="T5" fmla="*/ 14 h 14"/>
                  <a:gd name="T6" fmla="*/ 19 w 19"/>
                  <a:gd name="T7" fmla="*/ 11 h 14"/>
                  <a:gd name="T8" fmla="*/ 2 w 19"/>
                  <a:gd name="T9" fmla="*/ 0 h 14"/>
                </a:gdLst>
                <a:ahLst/>
                <a:cxnLst>
                  <a:cxn ang="0">
                    <a:pos x="T0" y="T1"/>
                  </a:cxn>
                  <a:cxn ang="0">
                    <a:pos x="T2" y="T3"/>
                  </a:cxn>
                  <a:cxn ang="0">
                    <a:pos x="T4" y="T5"/>
                  </a:cxn>
                  <a:cxn ang="0">
                    <a:pos x="T6" y="T7"/>
                  </a:cxn>
                  <a:cxn ang="0">
                    <a:pos x="T8" y="T9"/>
                  </a:cxn>
                </a:cxnLst>
                <a:rect l="0" t="0" r="r" b="b"/>
                <a:pathLst>
                  <a:path w="19" h="14">
                    <a:moveTo>
                      <a:pt x="2" y="0"/>
                    </a:moveTo>
                    <a:cubicBezTo>
                      <a:pt x="0" y="3"/>
                      <a:pt x="0" y="3"/>
                      <a:pt x="0" y="3"/>
                    </a:cubicBezTo>
                    <a:cubicBezTo>
                      <a:pt x="6" y="6"/>
                      <a:pt x="12" y="10"/>
                      <a:pt x="18" y="14"/>
                    </a:cubicBezTo>
                    <a:cubicBezTo>
                      <a:pt x="19" y="11"/>
                      <a:pt x="19" y="11"/>
                      <a:pt x="19" y="11"/>
                    </a:cubicBezTo>
                    <a:cubicBezTo>
                      <a:pt x="14" y="7"/>
                      <a:pt x="8" y="4"/>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4" name="Freeform 134"/>
              <p:cNvSpPr>
                <a:spLocks/>
              </p:cNvSpPr>
              <p:nvPr/>
            </p:nvSpPr>
            <p:spPr bwMode="auto">
              <a:xfrm>
                <a:off x="3752" y="2216"/>
                <a:ext cx="8" cy="52"/>
              </a:xfrm>
              <a:custGeom>
                <a:avLst/>
                <a:gdLst>
                  <a:gd name="T0" fmla="*/ 3 w 3"/>
                  <a:gd name="T1" fmla="*/ 0 h 22"/>
                  <a:gd name="T2" fmla="*/ 0 w 3"/>
                  <a:gd name="T3" fmla="*/ 0 h 22"/>
                  <a:gd name="T4" fmla="*/ 0 w 3"/>
                  <a:gd name="T5" fmla="*/ 1 h 22"/>
                  <a:gd name="T6" fmla="*/ 0 w 3"/>
                  <a:gd name="T7" fmla="*/ 21 h 22"/>
                  <a:gd name="T8" fmla="*/ 3 w 3"/>
                  <a:gd name="T9" fmla="*/ 22 h 22"/>
                  <a:gd name="T10" fmla="*/ 3 w 3"/>
                  <a:gd name="T11" fmla="*/ 1 h 22"/>
                  <a:gd name="T12" fmla="*/ 3 w 3"/>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 h="22">
                    <a:moveTo>
                      <a:pt x="3" y="0"/>
                    </a:moveTo>
                    <a:cubicBezTo>
                      <a:pt x="0" y="0"/>
                      <a:pt x="0" y="0"/>
                      <a:pt x="0" y="0"/>
                    </a:cubicBezTo>
                    <a:cubicBezTo>
                      <a:pt x="0" y="1"/>
                      <a:pt x="0" y="1"/>
                      <a:pt x="0" y="1"/>
                    </a:cubicBezTo>
                    <a:cubicBezTo>
                      <a:pt x="0" y="8"/>
                      <a:pt x="0" y="15"/>
                      <a:pt x="0" y="21"/>
                    </a:cubicBezTo>
                    <a:cubicBezTo>
                      <a:pt x="3" y="22"/>
                      <a:pt x="3" y="22"/>
                      <a:pt x="3" y="22"/>
                    </a:cubicBezTo>
                    <a:cubicBezTo>
                      <a:pt x="3" y="15"/>
                      <a:pt x="3" y="8"/>
                      <a:pt x="3" y="1"/>
                    </a:cubicBezTo>
                    <a:cubicBezTo>
                      <a:pt x="3" y="0"/>
                      <a:pt x="3" y="0"/>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5" name="Freeform 135"/>
              <p:cNvSpPr>
                <a:spLocks/>
              </p:cNvSpPr>
              <p:nvPr/>
            </p:nvSpPr>
            <p:spPr bwMode="auto">
              <a:xfrm>
                <a:off x="3016" y="1294"/>
                <a:ext cx="47" cy="17"/>
              </a:xfrm>
              <a:custGeom>
                <a:avLst/>
                <a:gdLst>
                  <a:gd name="T0" fmla="*/ 0 w 20"/>
                  <a:gd name="T1" fmla="*/ 0 h 7"/>
                  <a:gd name="T2" fmla="*/ 0 w 20"/>
                  <a:gd name="T3" fmla="*/ 3 h 7"/>
                  <a:gd name="T4" fmla="*/ 20 w 20"/>
                  <a:gd name="T5" fmla="*/ 7 h 7"/>
                  <a:gd name="T6" fmla="*/ 20 w 20"/>
                  <a:gd name="T7" fmla="*/ 4 h 7"/>
                  <a:gd name="T8" fmla="*/ 0 w 20"/>
                  <a:gd name="T9" fmla="*/ 0 h 7"/>
                </a:gdLst>
                <a:ahLst/>
                <a:cxnLst>
                  <a:cxn ang="0">
                    <a:pos x="T0" y="T1"/>
                  </a:cxn>
                  <a:cxn ang="0">
                    <a:pos x="T2" y="T3"/>
                  </a:cxn>
                  <a:cxn ang="0">
                    <a:pos x="T4" y="T5"/>
                  </a:cxn>
                  <a:cxn ang="0">
                    <a:pos x="T6" y="T7"/>
                  </a:cxn>
                  <a:cxn ang="0">
                    <a:pos x="T8" y="T9"/>
                  </a:cxn>
                </a:cxnLst>
                <a:rect l="0" t="0" r="r" b="b"/>
                <a:pathLst>
                  <a:path w="20" h="7">
                    <a:moveTo>
                      <a:pt x="0" y="0"/>
                    </a:moveTo>
                    <a:cubicBezTo>
                      <a:pt x="0" y="3"/>
                      <a:pt x="0" y="3"/>
                      <a:pt x="0" y="3"/>
                    </a:cubicBezTo>
                    <a:cubicBezTo>
                      <a:pt x="7" y="4"/>
                      <a:pt x="13" y="5"/>
                      <a:pt x="20" y="7"/>
                    </a:cubicBezTo>
                    <a:cubicBezTo>
                      <a:pt x="20" y="4"/>
                      <a:pt x="20" y="4"/>
                      <a:pt x="20" y="4"/>
                    </a:cubicBezTo>
                    <a:cubicBezTo>
                      <a:pt x="14" y="2"/>
                      <a:pt x="7"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6" name="Freeform 136"/>
              <p:cNvSpPr>
                <a:spLocks/>
              </p:cNvSpPr>
              <p:nvPr/>
            </p:nvSpPr>
            <p:spPr bwMode="auto">
              <a:xfrm>
                <a:off x="3108" y="1318"/>
                <a:ext cx="50" cy="21"/>
              </a:xfrm>
              <a:custGeom>
                <a:avLst/>
                <a:gdLst>
                  <a:gd name="T0" fmla="*/ 1 w 21"/>
                  <a:gd name="T1" fmla="*/ 0 h 9"/>
                  <a:gd name="T2" fmla="*/ 0 w 21"/>
                  <a:gd name="T3" fmla="*/ 3 h 9"/>
                  <a:gd name="T4" fmla="*/ 20 w 21"/>
                  <a:gd name="T5" fmla="*/ 9 h 9"/>
                  <a:gd name="T6" fmla="*/ 21 w 21"/>
                  <a:gd name="T7" fmla="*/ 6 h 9"/>
                  <a:gd name="T8" fmla="*/ 1 w 21"/>
                  <a:gd name="T9" fmla="*/ 0 h 9"/>
                </a:gdLst>
                <a:ahLst/>
                <a:cxnLst>
                  <a:cxn ang="0">
                    <a:pos x="T0" y="T1"/>
                  </a:cxn>
                  <a:cxn ang="0">
                    <a:pos x="T2" y="T3"/>
                  </a:cxn>
                  <a:cxn ang="0">
                    <a:pos x="T4" y="T5"/>
                  </a:cxn>
                  <a:cxn ang="0">
                    <a:pos x="T6" y="T7"/>
                  </a:cxn>
                  <a:cxn ang="0">
                    <a:pos x="T8" y="T9"/>
                  </a:cxn>
                </a:cxnLst>
                <a:rect l="0" t="0" r="r" b="b"/>
                <a:pathLst>
                  <a:path w="21" h="9">
                    <a:moveTo>
                      <a:pt x="1" y="0"/>
                    </a:moveTo>
                    <a:cubicBezTo>
                      <a:pt x="0" y="3"/>
                      <a:pt x="0" y="3"/>
                      <a:pt x="0" y="3"/>
                    </a:cubicBezTo>
                    <a:cubicBezTo>
                      <a:pt x="7" y="5"/>
                      <a:pt x="13" y="7"/>
                      <a:pt x="20" y="9"/>
                    </a:cubicBezTo>
                    <a:cubicBezTo>
                      <a:pt x="21" y="6"/>
                      <a:pt x="21" y="6"/>
                      <a:pt x="21" y="6"/>
                    </a:cubicBezTo>
                    <a:cubicBezTo>
                      <a:pt x="14" y="4"/>
                      <a:pt x="8" y="2"/>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7" name="Freeform 137"/>
              <p:cNvSpPr>
                <a:spLocks/>
              </p:cNvSpPr>
              <p:nvPr/>
            </p:nvSpPr>
            <p:spPr bwMode="auto">
              <a:xfrm>
                <a:off x="3672" y="1827"/>
                <a:ext cx="26" cy="48"/>
              </a:xfrm>
              <a:custGeom>
                <a:avLst/>
                <a:gdLst>
                  <a:gd name="T0" fmla="*/ 3 w 11"/>
                  <a:gd name="T1" fmla="*/ 0 h 20"/>
                  <a:gd name="T2" fmla="*/ 0 w 11"/>
                  <a:gd name="T3" fmla="*/ 1 h 20"/>
                  <a:gd name="T4" fmla="*/ 8 w 11"/>
                  <a:gd name="T5" fmla="*/ 20 h 20"/>
                  <a:gd name="T6" fmla="*/ 11 w 11"/>
                  <a:gd name="T7" fmla="*/ 19 h 20"/>
                  <a:gd name="T8" fmla="*/ 3 w 11"/>
                  <a:gd name="T9" fmla="*/ 0 h 20"/>
                </a:gdLst>
                <a:ahLst/>
                <a:cxnLst>
                  <a:cxn ang="0">
                    <a:pos x="T0" y="T1"/>
                  </a:cxn>
                  <a:cxn ang="0">
                    <a:pos x="T2" y="T3"/>
                  </a:cxn>
                  <a:cxn ang="0">
                    <a:pos x="T4" y="T5"/>
                  </a:cxn>
                  <a:cxn ang="0">
                    <a:pos x="T6" y="T7"/>
                  </a:cxn>
                  <a:cxn ang="0">
                    <a:pos x="T8" y="T9"/>
                  </a:cxn>
                </a:cxnLst>
                <a:rect l="0" t="0" r="r" b="b"/>
                <a:pathLst>
                  <a:path w="11" h="20">
                    <a:moveTo>
                      <a:pt x="3" y="0"/>
                    </a:moveTo>
                    <a:cubicBezTo>
                      <a:pt x="0" y="1"/>
                      <a:pt x="0" y="1"/>
                      <a:pt x="0" y="1"/>
                    </a:cubicBezTo>
                    <a:cubicBezTo>
                      <a:pt x="3" y="8"/>
                      <a:pt x="6" y="14"/>
                      <a:pt x="8" y="20"/>
                    </a:cubicBezTo>
                    <a:cubicBezTo>
                      <a:pt x="11" y="19"/>
                      <a:pt x="11" y="19"/>
                      <a:pt x="11" y="19"/>
                    </a:cubicBezTo>
                    <a:cubicBezTo>
                      <a:pt x="8" y="13"/>
                      <a:pt x="6" y="6"/>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8" name="Freeform 138"/>
              <p:cNvSpPr>
                <a:spLocks/>
              </p:cNvSpPr>
              <p:nvPr/>
            </p:nvSpPr>
            <p:spPr bwMode="auto">
              <a:xfrm>
                <a:off x="3691" y="2510"/>
                <a:ext cx="24" cy="49"/>
              </a:xfrm>
              <a:custGeom>
                <a:avLst/>
                <a:gdLst>
                  <a:gd name="T0" fmla="*/ 7 w 10"/>
                  <a:gd name="T1" fmla="*/ 0 h 21"/>
                  <a:gd name="T2" fmla="*/ 0 w 10"/>
                  <a:gd name="T3" fmla="*/ 20 h 21"/>
                  <a:gd name="T4" fmla="*/ 3 w 10"/>
                  <a:gd name="T5" fmla="*/ 21 h 21"/>
                  <a:gd name="T6" fmla="*/ 10 w 10"/>
                  <a:gd name="T7" fmla="*/ 1 h 21"/>
                  <a:gd name="T8" fmla="*/ 7 w 10"/>
                  <a:gd name="T9" fmla="*/ 0 h 21"/>
                </a:gdLst>
                <a:ahLst/>
                <a:cxnLst>
                  <a:cxn ang="0">
                    <a:pos x="T0" y="T1"/>
                  </a:cxn>
                  <a:cxn ang="0">
                    <a:pos x="T2" y="T3"/>
                  </a:cxn>
                  <a:cxn ang="0">
                    <a:pos x="T4" y="T5"/>
                  </a:cxn>
                  <a:cxn ang="0">
                    <a:pos x="T6" y="T7"/>
                  </a:cxn>
                  <a:cxn ang="0">
                    <a:pos x="T8" y="T9"/>
                  </a:cxn>
                </a:cxnLst>
                <a:rect l="0" t="0" r="r" b="b"/>
                <a:pathLst>
                  <a:path w="10" h="21">
                    <a:moveTo>
                      <a:pt x="7" y="0"/>
                    </a:moveTo>
                    <a:cubicBezTo>
                      <a:pt x="5" y="7"/>
                      <a:pt x="3" y="13"/>
                      <a:pt x="0" y="20"/>
                    </a:cubicBezTo>
                    <a:cubicBezTo>
                      <a:pt x="3" y="21"/>
                      <a:pt x="3" y="21"/>
                      <a:pt x="3" y="21"/>
                    </a:cubicBezTo>
                    <a:cubicBezTo>
                      <a:pt x="5" y="14"/>
                      <a:pt x="8" y="8"/>
                      <a:pt x="10" y="1"/>
                    </a:cubicBezTo>
                    <a:cubicBezTo>
                      <a:pt x="7" y="0"/>
                      <a:pt x="7" y="0"/>
                      <a:pt x="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19" name="Freeform 139"/>
              <p:cNvSpPr>
                <a:spLocks/>
              </p:cNvSpPr>
              <p:nvPr/>
            </p:nvSpPr>
            <p:spPr bwMode="auto">
              <a:xfrm>
                <a:off x="1939" y="2218"/>
                <a:ext cx="9" cy="50"/>
              </a:xfrm>
              <a:custGeom>
                <a:avLst/>
                <a:gdLst>
                  <a:gd name="T0" fmla="*/ 3 w 4"/>
                  <a:gd name="T1" fmla="*/ 0 h 21"/>
                  <a:gd name="T2" fmla="*/ 0 w 4"/>
                  <a:gd name="T3" fmla="*/ 0 h 21"/>
                  <a:gd name="T4" fmla="*/ 1 w 4"/>
                  <a:gd name="T5" fmla="*/ 21 h 21"/>
                  <a:gd name="T6" fmla="*/ 4 w 4"/>
                  <a:gd name="T7" fmla="*/ 21 h 21"/>
                  <a:gd name="T8" fmla="*/ 3 w 4"/>
                  <a:gd name="T9" fmla="*/ 0 h 21"/>
                </a:gdLst>
                <a:ahLst/>
                <a:cxnLst>
                  <a:cxn ang="0">
                    <a:pos x="T0" y="T1"/>
                  </a:cxn>
                  <a:cxn ang="0">
                    <a:pos x="T2" y="T3"/>
                  </a:cxn>
                  <a:cxn ang="0">
                    <a:pos x="T4" y="T5"/>
                  </a:cxn>
                  <a:cxn ang="0">
                    <a:pos x="T6" y="T7"/>
                  </a:cxn>
                  <a:cxn ang="0">
                    <a:pos x="T8" y="T9"/>
                  </a:cxn>
                </a:cxnLst>
                <a:rect l="0" t="0" r="r" b="b"/>
                <a:pathLst>
                  <a:path w="4" h="21">
                    <a:moveTo>
                      <a:pt x="3" y="0"/>
                    </a:moveTo>
                    <a:cubicBezTo>
                      <a:pt x="0" y="0"/>
                      <a:pt x="0" y="0"/>
                      <a:pt x="0" y="0"/>
                    </a:cubicBezTo>
                    <a:cubicBezTo>
                      <a:pt x="0" y="7"/>
                      <a:pt x="1" y="14"/>
                      <a:pt x="1" y="21"/>
                    </a:cubicBezTo>
                    <a:cubicBezTo>
                      <a:pt x="4" y="21"/>
                      <a:pt x="4" y="21"/>
                      <a:pt x="4" y="21"/>
                    </a:cubicBezTo>
                    <a:cubicBezTo>
                      <a:pt x="4" y="14"/>
                      <a:pt x="3" y="7"/>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0" name="Freeform 140"/>
              <p:cNvSpPr>
                <a:spLocks/>
              </p:cNvSpPr>
              <p:nvPr/>
            </p:nvSpPr>
            <p:spPr bwMode="auto">
              <a:xfrm>
                <a:off x="1972" y="1922"/>
                <a:ext cx="19" cy="50"/>
              </a:xfrm>
              <a:custGeom>
                <a:avLst/>
                <a:gdLst>
                  <a:gd name="T0" fmla="*/ 6 w 8"/>
                  <a:gd name="T1" fmla="*/ 0 h 21"/>
                  <a:gd name="T2" fmla="*/ 0 w 8"/>
                  <a:gd name="T3" fmla="*/ 21 h 21"/>
                  <a:gd name="T4" fmla="*/ 3 w 8"/>
                  <a:gd name="T5" fmla="*/ 21 h 21"/>
                  <a:gd name="T6" fmla="*/ 8 w 8"/>
                  <a:gd name="T7" fmla="*/ 1 h 21"/>
                  <a:gd name="T8" fmla="*/ 6 w 8"/>
                  <a:gd name="T9" fmla="*/ 0 h 21"/>
                </a:gdLst>
                <a:ahLst/>
                <a:cxnLst>
                  <a:cxn ang="0">
                    <a:pos x="T0" y="T1"/>
                  </a:cxn>
                  <a:cxn ang="0">
                    <a:pos x="T2" y="T3"/>
                  </a:cxn>
                  <a:cxn ang="0">
                    <a:pos x="T4" y="T5"/>
                  </a:cxn>
                  <a:cxn ang="0">
                    <a:pos x="T6" y="T7"/>
                  </a:cxn>
                  <a:cxn ang="0">
                    <a:pos x="T8" y="T9"/>
                  </a:cxn>
                </a:cxnLst>
                <a:rect l="0" t="0" r="r" b="b"/>
                <a:pathLst>
                  <a:path w="8" h="21">
                    <a:moveTo>
                      <a:pt x="6" y="0"/>
                    </a:moveTo>
                    <a:cubicBezTo>
                      <a:pt x="4" y="7"/>
                      <a:pt x="2" y="14"/>
                      <a:pt x="0" y="21"/>
                    </a:cubicBezTo>
                    <a:cubicBezTo>
                      <a:pt x="3" y="21"/>
                      <a:pt x="3" y="21"/>
                      <a:pt x="3" y="21"/>
                    </a:cubicBezTo>
                    <a:cubicBezTo>
                      <a:pt x="4" y="15"/>
                      <a:pt x="6" y="8"/>
                      <a:pt x="8" y="1"/>
                    </a:cubicBezTo>
                    <a:cubicBezTo>
                      <a:pt x="6" y="0"/>
                      <a:pt x="6" y="0"/>
                      <a:pt x="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1" name="Freeform 141"/>
              <p:cNvSpPr>
                <a:spLocks/>
              </p:cNvSpPr>
              <p:nvPr/>
            </p:nvSpPr>
            <p:spPr bwMode="auto">
              <a:xfrm>
                <a:off x="1951" y="2019"/>
                <a:ext cx="16" cy="50"/>
              </a:xfrm>
              <a:custGeom>
                <a:avLst/>
                <a:gdLst>
                  <a:gd name="T0" fmla="*/ 4 w 7"/>
                  <a:gd name="T1" fmla="*/ 0 h 21"/>
                  <a:gd name="T2" fmla="*/ 0 w 7"/>
                  <a:gd name="T3" fmla="*/ 21 h 21"/>
                  <a:gd name="T4" fmla="*/ 3 w 7"/>
                  <a:gd name="T5" fmla="*/ 21 h 21"/>
                  <a:gd name="T6" fmla="*/ 7 w 7"/>
                  <a:gd name="T7" fmla="*/ 1 h 21"/>
                  <a:gd name="T8" fmla="*/ 4 w 7"/>
                  <a:gd name="T9" fmla="*/ 0 h 21"/>
                </a:gdLst>
                <a:ahLst/>
                <a:cxnLst>
                  <a:cxn ang="0">
                    <a:pos x="T0" y="T1"/>
                  </a:cxn>
                  <a:cxn ang="0">
                    <a:pos x="T2" y="T3"/>
                  </a:cxn>
                  <a:cxn ang="0">
                    <a:pos x="T4" y="T5"/>
                  </a:cxn>
                  <a:cxn ang="0">
                    <a:pos x="T6" y="T7"/>
                  </a:cxn>
                  <a:cxn ang="0">
                    <a:pos x="T8" y="T9"/>
                  </a:cxn>
                </a:cxnLst>
                <a:rect l="0" t="0" r="r" b="b"/>
                <a:pathLst>
                  <a:path w="7" h="21">
                    <a:moveTo>
                      <a:pt x="4" y="0"/>
                    </a:moveTo>
                    <a:cubicBezTo>
                      <a:pt x="3" y="7"/>
                      <a:pt x="1" y="14"/>
                      <a:pt x="0" y="21"/>
                    </a:cubicBezTo>
                    <a:cubicBezTo>
                      <a:pt x="3" y="21"/>
                      <a:pt x="3" y="21"/>
                      <a:pt x="3" y="21"/>
                    </a:cubicBezTo>
                    <a:cubicBezTo>
                      <a:pt x="4" y="15"/>
                      <a:pt x="5" y="8"/>
                      <a:pt x="7" y="1"/>
                    </a:cubicBezTo>
                    <a:cubicBezTo>
                      <a:pt x="4" y="0"/>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2" name="Freeform 142"/>
              <p:cNvSpPr>
                <a:spLocks/>
              </p:cNvSpPr>
              <p:nvPr/>
            </p:nvSpPr>
            <p:spPr bwMode="auto">
              <a:xfrm>
                <a:off x="1960" y="2415"/>
                <a:ext cx="19" cy="50"/>
              </a:xfrm>
              <a:custGeom>
                <a:avLst/>
                <a:gdLst>
                  <a:gd name="T0" fmla="*/ 3 w 8"/>
                  <a:gd name="T1" fmla="*/ 0 h 21"/>
                  <a:gd name="T2" fmla="*/ 0 w 8"/>
                  <a:gd name="T3" fmla="*/ 1 h 21"/>
                  <a:gd name="T4" fmla="*/ 5 w 8"/>
                  <a:gd name="T5" fmla="*/ 21 h 21"/>
                  <a:gd name="T6" fmla="*/ 8 w 8"/>
                  <a:gd name="T7" fmla="*/ 20 h 21"/>
                  <a:gd name="T8" fmla="*/ 3 w 8"/>
                  <a:gd name="T9" fmla="*/ 0 h 21"/>
                </a:gdLst>
                <a:ahLst/>
                <a:cxnLst>
                  <a:cxn ang="0">
                    <a:pos x="T0" y="T1"/>
                  </a:cxn>
                  <a:cxn ang="0">
                    <a:pos x="T2" y="T3"/>
                  </a:cxn>
                  <a:cxn ang="0">
                    <a:pos x="T4" y="T5"/>
                  </a:cxn>
                  <a:cxn ang="0">
                    <a:pos x="T6" y="T7"/>
                  </a:cxn>
                  <a:cxn ang="0">
                    <a:pos x="T8" y="T9"/>
                  </a:cxn>
                </a:cxnLst>
                <a:rect l="0" t="0" r="r" b="b"/>
                <a:pathLst>
                  <a:path w="8" h="21">
                    <a:moveTo>
                      <a:pt x="3" y="0"/>
                    </a:moveTo>
                    <a:cubicBezTo>
                      <a:pt x="0" y="1"/>
                      <a:pt x="0" y="1"/>
                      <a:pt x="0" y="1"/>
                    </a:cubicBezTo>
                    <a:cubicBezTo>
                      <a:pt x="2" y="8"/>
                      <a:pt x="3" y="14"/>
                      <a:pt x="5" y="21"/>
                    </a:cubicBezTo>
                    <a:cubicBezTo>
                      <a:pt x="8" y="20"/>
                      <a:pt x="8" y="20"/>
                      <a:pt x="8" y="20"/>
                    </a:cubicBezTo>
                    <a:cubicBezTo>
                      <a:pt x="6" y="14"/>
                      <a:pt x="4" y="7"/>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3" name="Freeform 143"/>
              <p:cNvSpPr>
                <a:spLocks/>
              </p:cNvSpPr>
              <p:nvPr/>
            </p:nvSpPr>
            <p:spPr bwMode="auto">
              <a:xfrm>
                <a:off x="1946" y="2318"/>
                <a:ext cx="12" cy="49"/>
              </a:xfrm>
              <a:custGeom>
                <a:avLst/>
                <a:gdLst>
                  <a:gd name="T0" fmla="*/ 3 w 5"/>
                  <a:gd name="T1" fmla="*/ 0 h 21"/>
                  <a:gd name="T2" fmla="*/ 0 w 5"/>
                  <a:gd name="T3" fmla="*/ 0 h 21"/>
                  <a:gd name="T4" fmla="*/ 2 w 5"/>
                  <a:gd name="T5" fmla="*/ 21 h 21"/>
                  <a:gd name="T6" fmla="*/ 5 w 5"/>
                  <a:gd name="T7" fmla="*/ 21 h 21"/>
                  <a:gd name="T8" fmla="*/ 3 w 5"/>
                  <a:gd name="T9" fmla="*/ 0 h 21"/>
                </a:gdLst>
                <a:ahLst/>
                <a:cxnLst>
                  <a:cxn ang="0">
                    <a:pos x="T0" y="T1"/>
                  </a:cxn>
                  <a:cxn ang="0">
                    <a:pos x="T2" y="T3"/>
                  </a:cxn>
                  <a:cxn ang="0">
                    <a:pos x="T4" y="T5"/>
                  </a:cxn>
                  <a:cxn ang="0">
                    <a:pos x="T6" y="T7"/>
                  </a:cxn>
                  <a:cxn ang="0">
                    <a:pos x="T8" y="T9"/>
                  </a:cxn>
                </a:cxnLst>
                <a:rect l="0" t="0" r="r" b="b"/>
                <a:pathLst>
                  <a:path w="5" h="21">
                    <a:moveTo>
                      <a:pt x="3" y="0"/>
                    </a:moveTo>
                    <a:cubicBezTo>
                      <a:pt x="0" y="0"/>
                      <a:pt x="0" y="0"/>
                      <a:pt x="0" y="0"/>
                    </a:cubicBezTo>
                    <a:cubicBezTo>
                      <a:pt x="0" y="7"/>
                      <a:pt x="1" y="14"/>
                      <a:pt x="2" y="21"/>
                    </a:cubicBezTo>
                    <a:cubicBezTo>
                      <a:pt x="5" y="21"/>
                      <a:pt x="5" y="21"/>
                      <a:pt x="5" y="21"/>
                    </a:cubicBezTo>
                    <a:cubicBezTo>
                      <a:pt x="4" y="14"/>
                      <a:pt x="3" y="7"/>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4" name="Freeform 144"/>
              <p:cNvSpPr>
                <a:spLocks/>
              </p:cNvSpPr>
              <p:nvPr/>
            </p:nvSpPr>
            <p:spPr bwMode="auto">
              <a:xfrm>
                <a:off x="1941" y="2119"/>
                <a:ext cx="10" cy="49"/>
              </a:xfrm>
              <a:custGeom>
                <a:avLst/>
                <a:gdLst>
                  <a:gd name="T0" fmla="*/ 2 w 4"/>
                  <a:gd name="T1" fmla="*/ 0 h 21"/>
                  <a:gd name="T2" fmla="*/ 0 w 4"/>
                  <a:gd name="T3" fmla="*/ 21 h 21"/>
                  <a:gd name="T4" fmla="*/ 3 w 4"/>
                  <a:gd name="T5" fmla="*/ 21 h 21"/>
                  <a:gd name="T6" fmla="*/ 4 w 4"/>
                  <a:gd name="T7" fmla="*/ 0 h 21"/>
                  <a:gd name="T8" fmla="*/ 2 w 4"/>
                  <a:gd name="T9" fmla="*/ 0 h 21"/>
                </a:gdLst>
                <a:ahLst/>
                <a:cxnLst>
                  <a:cxn ang="0">
                    <a:pos x="T0" y="T1"/>
                  </a:cxn>
                  <a:cxn ang="0">
                    <a:pos x="T2" y="T3"/>
                  </a:cxn>
                  <a:cxn ang="0">
                    <a:pos x="T4" y="T5"/>
                  </a:cxn>
                  <a:cxn ang="0">
                    <a:pos x="T6" y="T7"/>
                  </a:cxn>
                  <a:cxn ang="0">
                    <a:pos x="T8" y="T9"/>
                  </a:cxn>
                </a:cxnLst>
                <a:rect l="0" t="0" r="r" b="b"/>
                <a:pathLst>
                  <a:path w="4" h="21">
                    <a:moveTo>
                      <a:pt x="2" y="0"/>
                    </a:moveTo>
                    <a:cubicBezTo>
                      <a:pt x="1" y="7"/>
                      <a:pt x="0" y="14"/>
                      <a:pt x="0" y="21"/>
                    </a:cubicBezTo>
                    <a:cubicBezTo>
                      <a:pt x="3" y="21"/>
                      <a:pt x="3" y="21"/>
                      <a:pt x="3" y="21"/>
                    </a:cubicBezTo>
                    <a:cubicBezTo>
                      <a:pt x="3" y="14"/>
                      <a:pt x="4" y="7"/>
                      <a:pt x="4" y="0"/>
                    </a:cubicBezTo>
                    <a:cubicBezTo>
                      <a:pt x="2" y="0"/>
                      <a:pt x="2" y="0"/>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5" name="Freeform 145"/>
              <p:cNvSpPr>
                <a:spLocks/>
              </p:cNvSpPr>
              <p:nvPr/>
            </p:nvSpPr>
            <p:spPr bwMode="auto">
              <a:xfrm>
                <a:off x="2090" y="1657"/>
                <a:ext cx="33" cy="45"/>
              </a:xfrm>
              <a:custGeom>
                <a:avLst/>
                <a:gdLst>
                  <a:gd name="T0" fmla="*/ 12 w 14"/>
                  <a:gd name="T1" fmla="*/ 0 h 19"/>
                  <a:gd name="T2" fmla="*/ 0 w 14"/>
                  <a:gd name="T3" fmla="*/ 18 h 19"/>
                  <a:gd name="T4" fmla="*/ 3 w 14"/>
                  <a:gd name="T5" fmla="*/ 19 h 19"/>
                  <a:gd name="T6" fmla="*/ 14 w 14"/>
                  <a:gd name="T7" fmla="*/ 3 h 19"/>
                  <a:gd name="T8" fmla="*/ 14 w 14"/>
                  <a:gd name="T9" fmla="*/ 2 h 19"/>
                  <a:gd name="T10" fmla="*/ 12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12" y="0"/>
                    </a:moveTo>
                    <a:cubicBezTo>
                      <a:pt x="8" y="6"/>
                      <a:pt x="4" y="12"/>
                      <a:pt x="0" y="18"/>
                    </a:cubicBezTo>
                    <a:cubicBezTo>
                      <a:pt x="3" y="19"/>
                      <a:pt x="3" y="19"/>
                      <a:pt x="3" y="19"/>
                    </a:cubicBezTo>
                    <a:cubicBezTo>
                      <a:pt x="6" y="14"/>
                      <a:pt x="10" y="8"/>
                      <a:pt x="14" y="3"/>
                    </a:cubicBezTo>
                    <a:cubicBezTo>
                      <a:pt x="14" y="2"/>
                      <a:pt x="14" y="2"/>
                      <a:pt x="14" y="2"/>
                    </a:cubicBezTo>
                    <a:cubicBezTo>
                      <a:pt x="12" y="0"/>
                      <a:pt x="12" y="0"/>
                      <a:pt x="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6" name="Freeform 146"/>
              <p:cNvSpPr>
                <a:spLocks/>
              </p:cNvSpPr>
              <p:nvPr/>
            </p:nvSpPr>
            <p:spPr bwMode="auto">
              <a:xfrm>
                <a:off x="2003" y="1830"/>
                <a:ext cx="23" cy="49"/>
              </a:xfrm>
              <a:custGeom>
                <a:avLst/>
                <a:gdLst>
                  <a:gd name="T0" fmla="*/ 8 w 10"/>
                  <a:gd name="T1" fmla="*/ 0 h 21"/>
                  <a:gd name="T2" fmla="*/ 0 w 10"/>
                  <a:gd name="T3" fmla="*/ 20 h 21"/>
                  <a:gd name="T4" fmla="*/ 2 w 10"/>
                  <a:gd name="T5" fmla="*/ 21 h 21"/>
                  <a:gd name="T6" fmla="*/ 10 w 10"/>
                  <a:gd name="T7" fmla="*/ 1 h 21"/>
                  <a:gd name="T8" fmla="*/ 8 w 10"/>
                  <a:gd name="T9" fmla="*/ 0 h 21"/>
                </a:gdLst>
                <a:ahLst/>
                <a:cxnLst>
                  <a:cxn ang="0">
                    <a:pos x="T0" y="T1"/>
                  </a:cxn>
                  <a:cxn ang="0">
                    <a:pos x="T2" y="T3"/>
                  </a:cxn>
                  <a:cxn ang="0">
                    <a:pos x="T4" y="T5"/>
                  </a:cxn>
                  <a:cxn ang="0">
                    <a:pos x="T6" y="T7"/>
                  </a:cxn>
                  <a:cxn ang="0">
                    <a:pos x="T8" y="T9"/>
                  </a:cxn>
                </a:cxnLst>
                <a:rect l="0" t="0" r="r" b="b"/>
                <a:pathLst>
                  <a:path w="10" h="21">
                    <a:moveTo>
                      <a:pt x="8" y="0"/>
                    </a:moveTo>
                    <a:cubicBezTo>
                      <a:pt x="5" y="6"/>
                      <a:pt x="2" y="13"/>
                      <a:pt x="0" y="20"/>
                    </a:cubicBezTo>
                    <a:cubicBezTo>
                      <a:pt x="2" y="21"/>
                      <a:pt x="2" y="21"/>
                      <a:pt x="2" y="21"/>
                    </a:cubicBezTo>
                    <a:cubicBezTo>
                      <a:pt x="5" y="14"/>
                      <a:pt x="7" y="8"/>
                      <a:pt x="10" y="1"/>
                    </a:cubicBezTo>
                    <a:cubicBezTo>
                      <a:pt x="8" y="0"/>
                      <a:pt x="8" y="0"/>
                      <a:pt x="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7" name="Freeform 147"/>
              <p:cNvSpPr>
                <a:spLocks/>
              </p:cNvSpPr>
              <p:nvPr/>
            </p:nvSpPr>
            <p:spPr bwMode="auto">
              <a:xfrm>
                <a:off x="1986" y="2510"/>
                <a:ext cx="24" cy="49"/>
              </a:xfrm>
              <a:custGeom>
                <a:avLst/>
                <a:gdLst>
                  <a:gd name="T0" fmla="*/ 3 w 10"/>
                  <a:gd name="T1" fmla="*/ 0 h 21"/>
                  <a:gd name="T2" fmla="*/ 0 w 10"/>
                  <a:gd name="T3" fmla="*/ 1 h 21"/>
                  <a:gd name="T4" fmla="*/ 7 w 10"/>
                  <a:gd name="T5" fmla="*/ 21 h 21"/>
                  <a:gd name="T6" fmla="*/ 10 w 10"/>
                  <a:gd name="T7" fmla="*/ 20 h 21"/>
                  <a:gd name="T8" fmla="*/ 3 w 10"/>
                  <a:gd name="T9" fmla="*/ 0 h 21"/>
                </a:gdLst>
                <a:ahLst/>
                <a:cxnLst>
                  <a:cxn ang="0">
                    <a:pos x="T0" y="T1"/>
                  </a:cxn>
                  <a:cxn ang="0">
                    <a:pos x="T2" y="T3"/>
                  </a:cxn>
                  <a:cxn ang="0">
                    <a:pos x="T4" y="T5"/>
                  </a:cxn>
                  <a:cxn ang="0">
                    <a:pos x="T6" y="T7"/>
                  </a:cxn>
                  <a:cxn ang="0">
                    <a:pos x="T8" y="T9"/>
                  </a:cxn>
                </a:cxnLst>
                <a:rect l="0" t="0" r="r" b="b"/>
                <a:pathLst>
                  <a:path w="10" h="21">
                    <a:moveTo>
                      <a:pt x="3" y="0"/>
                    </a:moveTo>
                    <a:cubicBezTo>
                      <a:pt x="0" y="1"/>
                      <a:pt x="0" y="1"/>
                      <a:pt x="0" y="1"/>
                    </a:cubicBezTo>
                    <a:cubicBezTo>
                      <a:pt x="2" y="8"/>
                      <a:pt x="4" y="15"/>
                      <a:pt x="7" y="21"/>
                    </a:cubicBezTo>
                    <a:cubicBezTo>
                      <a:pt x="10" y="20"/>
                      <a:pt x="10" y="20"/>
                      <a:pt x="10" y="20"/>
                    </a:cubicBezTo>
                    <a:cubicBezTo>
                      <a:pt x="7" y="14"/>
                      <a:pt x="5" y="7"/>
                      <a:pt x="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8" name="Freeform 148"/>
              <p:cNvSpPr>
                <a:spLocks/>
              </p:cNvSpPr>
              <p:nvPr/>
            </p:nvSpPr>
            <p:spPr bwMode="auto">
              <a:xfrm>
                <a:off x="2043" y="1742"/>
                <a:ext cx="28" cy="45"/>
              </a:xfrm>
              <a:custGeom>
                <a:avLst/>
                <a:gdLst>
                  <a:gd name="T0" fmla="*/ 9 w 12"/>
                  <a:gd name="T1" fmla="*/ 0 h 19"/>
                  <a:gd name="T2" fmla="*/ 0 w 12"/>
                  <a:gd name="T3" fmla="*/ 18 h 19"/>
                  <a:gd name="T4" fmla="*/ 2 w 12"/>
                  <a:gd name="T5" fmla="*/ 19 h 19"/>
                  <a:gd name="T6" fmla="*/ 12 w 12"/>
                  <a:gd name="T7" fmla="*/ 1 h 19"/>
                  <a:gd name="T8" fmla="*/ 9 w 12"/>
                  <a:gd name="T9" fmla="*/ 0 h 19"/>
                </a:gdLst>
                <a:ahLst/>
                <a:cxnLst>
                  <a:cxn ang="0">
                    <a:pos x="T0" y="T1"/>
                  </a:cxn>
                  <a:cxn ang="0">
                    <a:pos x="T2" y="T3"/>
                  </a:cxn>
                  <a:cxn ang="0">
                    <a:pos x="T4" y="T5"/>
                  </a:cxn>
                  <a:cxn ang="0">
                    <a:pos x="T6" y="T7"/>
                  </a:cxn>
                  <a:cxn ang="0">
                    <a:pos x="T8" y="T9"/>
                  </a:cxn>
                </a:cxnLst>
                <a:rect l="0" t="0" r="r" b="b"/>
                <a:pathLst>
                  <a:path w="12" h="19">
                    <a:moveTo>
                      <a:pt x="9" y="0"/>
                    </a:moveTo>
                    <a:cubicBezTo>
                      <a:pt x="6" y="6"/>
                      <a:pt x="3" y="12"/>
                      <a:pt x="0" y="18"/>
                    </a:cubicBezTo>
                    <a:cubicBezTo>
                      <a:pt x="2" y="19"/>
                      <a:pt x="2" y="19"/>
                      <a:pt x="2" y="19"/>
                    </a:cubicBezTo>
                    <a:cubicBezTo>
                      <a:pt x="5" y="13"/>
                      <a:pt x="9" y="7"/>
                      <a:pt x="12" y="1"/>
                    </a:cubicBezTo>
                    <a:cubicBezTo>
                      <a:pt x="9" y="0"/>
                      <a:pt x="9" y="0"/>
                      <a:pt x="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29" name="Freeform 149"/>
              <p:cNvSpPr>
                <a:spLocks/>
              </p:cNvSpPr>
              <p:nvPr/>
            </p:nvSpPr>
            <p:spPr bwMode="auto">
              <a:xfrm>
                <a:off x="2123" y="1444"/>
                <a:ext cx="1492" cy="1016"/>
              </a:xfrm>
              <a:custGeom>
                <a:avLst/>
                <a:gdLst>
                  <a:gd name="T0" fmla="*/ 630 w 630"/>
                  <a:gd name="T1" fmla="*/ 360 h 429"/>
                  <a:gd name="T2" fmla="*/ 630 w 630"/>
                  <a:gd name="T3" fmla="*/ 39 h 429"/>
                  <a:gd name="T4" fmla="*/ 591 w 630"/>
                  <a:gd name="T5" fmla="*/ 0 h 429"/>
                  <a:gd name="T6" fmla="*/ 39 w 630"/>
                  <a:gd name="T7" fmla="*/ 0 h 429"/>
                  <a:gd name="T8" fmla="*/ 0 w 630"/>
                  <a:gd name="T9" fmla="*/ 39 h 429"/>
                  <a:gd name="T10" fmla="*/ 0 w 630"/>
                  <a:gd name="T11" fmla="*/ 360 h 429"/>
                  <a:gd name="T12" fmla="*/ 0 w 630"/>
                  <a:gd name="T13" fmla="*/ 429 h 429"/>
                  <a:gd name="T14" fmla="*/ 630 w 630"/>
                  <a:gd name="T15" fmla="*/ 429 h 429"/>
                  <a:gd name="T16" fmla="*/ 630 w 630"/>
                  <a:gd name="T17" fmla="*/ 36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0" h="429">
                    <a:moveTo>
                      <a:pt x="630" y="360"/>
                    </a:moveTo>
                    <a:cubicBezTo>
                      <a:pt x="630" y="39"/>
                      <a:pt x="630" y="39"/>
                      <a:pt x="630" y="39"/>
                    </a:cubicBezTo>
                    <a:cubicBezTo>
                      <a:pt x="630" y="18"/>
                      <a:pt x="613" y="0"/>
                      <a:pt x="591" y="0"/>
                    </a:cubicBezTo>
                    <a:cubicBezTo>
                      <a:pt x="39" y="0"/>
                      <a:pt x="39" y="0"/>
                      <a:pt x="39" y="0"/>
                    </a:cubicBezTo>
                    <a:cubicBezTo>
                      <a:pt x="17" y="0"/>
                      <a:pt x="0" y="18"/>
                      <a:pt x="0" y="39"/>
                    </a:cubicBezTo>
                    <a:cubicBezTo>
                      <a:pt x="0" y="360"/>
                      <a:pt x="0" y="360"/>
                      <a:pt x="0" y="360"/>
                    </a:cubicBezTo>
                    <a:cubicBezTo>
                      <a:pt x="0" y="361"/>
                      <a:pt x="0" y="428"/>
                      <a:pt x="0" y="429"/>
                    </a:cubicBezTo>
                    <a:cubicBezTo>
                      <a:pt x="630" y="429"/>
                      <a:pt x="630" y="429"/>
                      <a:pt x="630" y="429"/>
                    </a:cubicBezTo>
                    <a:cubicBezTo>
                      <a:pt x="630" y="428"/>
                      <a:pt x="630" y="361"/>
                      <a:pt x="630" y="360"/>
                    </a:cubicBezTo>
                  </a:path>
                </a:pathLst>
              </a:custGeom>
              <a:solidFill>
                <a:srgbClr val="2E2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0" name="Rectangle 150"/>
              <p:cNvSpPr>
                <a:spLocks noChangeArrowheads="1"/>
              </p:cNvSpPr>
              <p:nvPr/>
            </p:nvSpPr>
            <p:spPr bwMode="auto">
              <a:xfrm>
                <a:off x="2230" y="1548"/>
                <a:ext cx="1274" cy="822"/>
              </a:xfrm>
              <a:prstGeom prst="rect">
                <a:avLst/>
              </a:prstGeom>
              <a:solidFill>
                <a:srgbClr val="FBE1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1" name="Rectangle 151"/>
              <p:cNvSpPr>
                <a:spLocks noChangeArrowheads="1"/>
              </p:cNvSpPr>
              <p:nvPr/>
            </p:nvSpPr>
            <p:spPr bwMode="auto">
              <a:xfrm>
                <a:off x="2230" y="1548"/>
                <a:ext cx="1274"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2" name="Freeform 152"/>
              <p:cNvSpPr>
                <a:spLocks/>
              </p:cNvSpPr>
              <p:nvPr/>
            </p:nvSpPr>
            <p:spPr bwMode="auto">
              <a:xfrm>
                <a:off x="1996" y="2460"/>
                <a:ext cx="1747" cy="128"/>
              </a:xfrm>
              <a:custGeom>
                <a:avLst/>
                <a:gdLst>
                  <a:gd name="T0" fmla="*/ 0 w 738"/>
                  <a:gd name="T1" fmla="*/ 8 h 54"/>
                  <a:gd name="T2" fmla="*/ 46 w 738"/>
                  <a:gd name="T3" fmla="*/ 54 h 54"/>
                  <a:gd name="T4" fmla="*/ 692 w 738"/>
                  <a:gd name="T5" fmla="*/ 54 h 54"/>
                  <a:gd name="T6" fmla="*/ 738 w 738"/>
                  <a:gd name="T7" fmla="*/ 8 h 54"/>
                  <a:gd name="T8" fmla="*/ 738 w 738"/>
                  <a:gd name="T9" fmla="*/ 0 h 54"/>
                  <a:gd name="T10" fmla="*/ 0 w 738"/>
                  <a:gd name="T11" fmla="*/ 0 h 54"/>
                  <a:gd name="T12" fmla="*/ 0 w 738"/>
                  <a:gd name="T13" fmla="*/ 8 h 54"/>
                </a:gdLst>
                <a:ahLst/>
                <a:cxnLst>
                  <a:cxn ang="0">
                    <a:pos x="T0" y="T1"/>
                  </a:cxn>
                  <a:cxn ang="0">
                    <a:pos x="T2" y="T3"/>
                  </a:cxn>
                  <a:cxn ang="0">
                    <a:pos x="T4" y="T5"/>
                  </a:cxn>
                  <a:cxn ang="0">
                    <a:pos x="T6" y="T7"/>
                  </a:cxn>
                  <a:cxn ang="0">
                    <a:pos x="T8" y="T9"/>
                  </a:cxn>
                  <a:cxn ang="0">
                    <a:pos x="T10" y="T11"/>
                  </a:cxn>
                  <a:cxn ang="0">
                    <a:pos x="T12" y="T13"/>
                  </a:cxn>
                </a:cxnLst>
                <a:rect l="0" t="0" r="r" b="b"/>
                <a:pathLst>
                  <a:path w="738" h="54">
                    <a:moveTo>
                      <a:pt x="0" y="8"/>
                    </a:moveTo>
                    <a:cubicBezTo>
                      <a:pt x="0" y="34"/>
                      <a:pt x="21" y="54"/>
                      <a:pt x="46" y="54"/>
                    </a:cubicBezTo>
                    <a:cubicBezTo>
                      <a:pt x="692" y="54"/>
                      <a:pt x="692" y="54"/>
                      <a:pt x="692" y="54"/>
                    </a:cubicBezTo>
                    <a:cubicBezTo>
                      <a:pt x="717" y="54"/>
                      <a:pt x="738" y="34"/>
                      <a:pt x="738" y="8"/>
                    </a:cubicBezTo>
                    <a:cubicBezTo>
                      <a:pt x="738" y="0"/>
                      <a:pt x="738" y="0"/>
                      <a:pt x="738" y="0"/>
                    </a:cubicBezTo>
                    <a:cubicBezTo>
                      <a:pt x="0" y="0"/>
                      <a:pt x="0" y="0"/>
                      <a:pt x="0" y="0"/>
                    </a:cubicBez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3" name="Freeform 153"/>
              <p:cNvSpPr>
                <a:spLocks/>
              </p:cNvSpPr>
              <p:nvPr/>
            </p:nvSpPr>
            <p:spPr bwMode="auto">
              <a:xfrm>
                <a:off x="2753" y="2517"/>
                <a:ext cx="225" cy="23"/>
              </a:xfrm>
              <a:custGeom>
                <a:avLst/>
                <a:gdLst>
                  <a:gd name="T0" fmla="*/ 95 w 95"/>
                  <a:gd name="T1" fmla="*/ 5 h 10"/>
                  <a:gd name="T2" fmla="*/ 90 w 95"/>
                  <a:gd name="T3" fmla="*/ 10 h 10"/>
                  <a:gd name="T4" fmla="*/ 6 w 95"/>
                  <a:gd name="T5" fmla="*/ 10 h 10"/>
                  <a:gd name="T6" fmla="*/ 0 w 95"/>
                  <a:gd name="T7" fmla="*/ 5 h 10"/>
                  <a:gd name="T8" fmla="*/ 6 w 95"/>
                  <a:gd name="T9" fmla="*/ 0 h 10"/>
                  <a:gd name="T10" fmla="*/ 90 w 95"/>
                  <a:gd name="T11" fmla="*/ 0 h 10"/>
                  <a:gd name="T12" fmla="*/ 95 w 95"/>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95" y="5"/>
                    </a:moveTo>
                    <a:cubicBezTo>
                      <a:pt x="95" y="7"/>
                      <a:pt x="93" y="10"/>
                      <a:pt x="90" y="10"/>
                    </a:cubicBezTo>
                    <a:cubicBezTo>
                      <a:pt x="6" y="10"/>
                      <a:pt x="6" y="10"/>
                      <a:pt x="6" y="10"/>
                    </a:cubicBezTo>
                    <a:cubicBezTo>
                      <a:pt x="2" y="10"/>
                      <a:pt x="0" y="7"/>
                      <a:pt x="0" y="5"/>
                    </a:cubicBezTo>
                    <a:cubicBezTo>
                      <a:pt x="0" y="2"/>
                      <a:pt x="2" y="0"/>
                      <a:pt x="6" y="0"/>
                    </a:cubicBezTo>
                    <a:cubicBezTo>
                      <a:pt x="90" y="0"/>
                      <a:pt x="90" y="0"/>
                      <a:pt x="90" y="0"/>
                    </a:cubicBezTo>
                    <a:cubicBezTo>
                      <a:pt x="93" y="0"/>
                      <a:pt x="95" y="2"/>
                      <a:pt x="95" y="5"/>
                    </a:cubicBezTo>
                    <a:close/>
                  </a:path>
                </a:pathLst>
              </a:custGeom>
              <a:solidFill>
                <a:srgbClr val="C4C6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4" name="Freeform 154"/>
              <p:cNvSpPr>
                <a:spLocks noEditPoints="1"/>
              </p:cNvSpPr>
              <p:nvPr/>
            </p:nvSpPr>
            <p:spPr bwMode="auto">
              <a:xfrm>
                <a:off x="2230" y="1548"/>
                <a:ext cx="1274" cy="713"/>
              </a:xfrm>
              <a:custGeom>
                <a:avLst/>
                <a:gdLst>
                  <a:gd name="T0" fmla="*/ 15 w 538"/>
                  <a:gd name="T1" fmla="*/ 274 h 301"/>
                  <a:gd name="T2" fmla="*/ 0 w 538"/>
                  <a:gd name="T3" fmla="*/ 274 h 301"/>
                  <a:gd name="T4" fmla="*/ 0 w 538"/>
                  <a:gd name="T5" fmla="*/ 301 h 301"/>
                  <a:gd name="T6" fmla="*/ 15 w 538"/>
                  <a:gd name="T7" fmla="*/ 274 h 301"/>
                  <a:gd name="T8" fmla="*/ 538 w 538"/>
                  <a:gd name="T9" fmla="*/ 0 h 301"/>
                  <a:gd name="T10" fmla="*/ 245 w 538"/>
                  <a:gd name="T11" fmla="*/ 0 h 301"/>
                  <a:gd name="T12" fmla="*/ 245 w 538"/>
                  <a:gd name="T13" fmla="*/ 85 h 301"/>
                  <a:gd name="T14" fmla="*/ 538 w 538"/>
                  <a:gd name="T15" fmla="*/ 0 h 301"/>
                  <a:gd name="T16" fmla="*/ 538 w 538"/>
                  <a:gd name="T17"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301">
                    <a:moveTo>
                      <a:pt x="15" y="274"/>
                    </a:moveTo>
                    <a:cubicBezTo>
                      <a:pt x="0" y="274"/>
                      <a:pt x="0" y="274"/>
                      <a:pt x="0" y="274"/>
                    </a:cubicBezTo>
                    <a:cubicBezTo>
                      <a:pt x="0" y="301"/>
                      <a:pt x="0" y="301"/>
                      <a:pt x="0" y="301"/>
                    </a:cubicBezTo>
                    <a:cubicBezTo>
                      <a:pt x="4" y="292"/>
                      <a:pt x="9" y="283"/>
                      <a:pt x="15" y="274"/>
                    </a:cubicBezTo>
                    <a:moveTo>
                      <a:pt x="538" y="0"/>
                    </a:moveTo>
                    <a:cubicBezTo>
                      <a:pt x="245" y="0"/>
                      <a:pt x="245" y="0"/>
                      <a:pt x="245" y="0"/>
                    </a:cubicBezTo>
                    <a:cubicBezTo>
                      <a:pt x="245" y="85"/>
                      <a:pt x="245" y="85"/>
                      <a:pt x="245" y="85"/>
                    </a:cubicBezTo>
                    <a:cubicBezTo>
                      <a:pt x="329" y="45"/>
                      <a:pt x="429" y="15"/>
                      <a:pt x="538" y="0"/>
                    </a:cubicBezTo>
                    <a:cubicBezTo>
                      <a:pt x="538" y="0"/>
                      <a:pt x="538" y="0"/>
                      <a:pt x="538" y="0"/>
                    </a:cubicBezTo>
                  </a:path>
                </a:pathLst>
              </a:custGeom>
              <a:solidFill>
                <a:srgbClr val="FBD8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5" name="Freeform 155"/>
              <p:cNvSpPr>
                <a:spLocks/>
              </p:cNvSpPr>
              <p:nvPr/>
            </p:nvSpPr>
            <p:spPr bwMode="auto">
              <a:xfrm>
                <a:off x="3750" y="1313"/>
                <a:ext cx="62" cy="88"/>
              </a:xfrm>
              <a:custGeom>
                <a:avLst/>
                <a:gdLst>
                  <a:gd name="T0" fmla="*/ 26 w 26"/>
                  <a:gd name="T1" fmla="*/ 37 h 37"/>
                  <a:gd name="T2" fmla="*/ 9 w 26"/>
                  <a:gd name="T3" fmla="*/ 30 h 37"/>
                  <a:gd name="T4" fmla="*/ 3 w 26"/>
                  <a:gd name="T5" fmla="*/ 2 h 37"/>
                  <a:gd name="T6" fmla="*/ 4 w 26"/>
                  <a:gd name="T7" fmla="*/ 0 h 37"/>
                  <a:gd name="T8" fmla="*/ 26 w 26"/>
                  <a:gd name="T9" fmla="*/ 0 h 37"/>
                  <a:gd name="T10" fmla="*/ 26 w 26"/>
                  <a:gd name="T11" fmla="*/ 5 h 37"/>
                  <a:gd name="T12" fmla="*/ 8 w 26"/>
                  <a:gd name="T13" fmla="*/ 5 h 37"/>
                  <a:gd name="T14" fmla="*/ 12 w 26"/>
                  <a:gd name="T15" fmla="*/ 27 h 37"/>
                  <a:gd name="T16" fmla="*/ 26 w 26"/>
                  <a:gd name="T17" fmla="*/ 32 h 37"/>
                  <a:gd name="T18" fmla="*/ 26 w 26"/>
                  <a:gd name="T1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7">
                    <a:moveTo>
                      <a:pt x="26" y="37"/>
                    </a:moveTo>
                    <a:cubicBezTo>
                      <a:pt x="19" y="37"/>
                      <a:pt x="13" y="35"/>
                      <a:pt x="9" y="30"/>
                    </a:cubicBezTo>
                    <a:cubicBezTo>
                      <a:pt x="0" y="20"/>
                      <a:pt x="3" y="3"/>
                      <a:pt x="3" y="2"/>
                    </a:cubicBezTo>
                    <a:cubicBezTo>
                      <a:pt x="4" y="0"/>
                      <a:pt x="4" y="0"/>
                      <a:pt x="4" y="0"/>
                    </a:cubicBezTo>
                    <a:cubicBezTo>
                      <a:pt x="26" y="0"/>
                      <a:pt x="26" y="0"/>
                      <a:pt x="26" y="0"/>
                    </a:cubicBezTo>
                    <a:cubicBezTo>
                      <a:pt x="26" y="5"/>
                      <a:pt x="26" y="5"/>
                      <a:pt x="26" y="5"/>
                    </a:cubicBezTo>
                    <a:cubicBezTo>
                      <a:pt x="8" y="5"/>
                      <a:pt x="8" y="5"/>
                      <a:pt x="8" y="5"/>
                    </a:cubicBezTo>
                    <a:cubicBezTo>
                      <a:pt x="7" y="10"/>
                      <a:pt x="7" y="20"/>
                      <a:pt x="12" y="27"/>
                    </a:cubicBezTo>
                    <a:cubicBezTo>
                      <a:pt x="15" y="30"/>
                      <a:pt x="20" y="32"/>
                      <a:pt x="26" y="32"/>
                    </a:cubicBezTo>
                    <a:cubicBezTo>
                      <a:pt x="26" y="37"/>
                      <a:pt x="26" y="37"/>
                      <a:pt x="26" y="37"/>
                    </a:cubicBezTo>
                  </a:path>
                </a:pathLst>
              </a:custGeom>
              <a:solidFill>
                <a:srgbClr val="FFD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6" name="Freeform 156"/>
              <p:cNvSpPr>
                <a:spLocks/>
              </p:cNvSpPr>
              <p:nvPr/>
            </p:nvSpPr>
            <p:spPr bwMode="auto">
              <a:xfrm>
                <a:off x="3928" y="1313"/>
                <a:ext cx="61" cy="88"/>
              </a:xfrm>
              <a:custGeom>
                <a:avLst/>
                <a:gdLst>
                  <a:gd name="T0" fmla="*/ 0 w 26"/>
                  <a:gd name="T1" fmla="*/ 37 h 37"/>
                  <a:gd name="T2" fmla="*/ 17 w 26"/>
                  <a:gd name="T3" fmla="*/ 30 h 37"/>
                  <a:gd name="T4" fmla="*/ 23 w 26"/>
                  <a:gd name="T5" fmla="*/ 2 h 37"/>
                  <a:gd name="T6" fmla="*/ 23 w 26"/>
                  <a:gd name="T7" fmla="*/ 0 h 37"/>
                  <a:gd name="T8" fmla="*/ 0 w 26"/>
                  <a:gd name="T9" fmla="*/ 0 h 37"/>
                  <a:gd name="T10" fmla="*/ 0 w 26"/>
                  <a:gd name="T11" fmla="*/ 5 h 37"/>
                  <a:gd name="T12" fmla="*/ 18 w 26"/>
                  <a:gd name="T13" fmla="*/ 5 h 37"/>
                  <a:gd name="T14" fmla="*/ 14 w 26"/>
                  <a:gd name="T15" fmla="*/ 27 h 37"/>
                  <a:gd name="T16" fmla="*/ 0 w 26"/>
                  <a:gd name="T17" fmla="*/ 32 h 37"/>
                  <a:gd name="T18" fmla="*/ 0 w 26"/>
                  <a:gd name="T1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7">
                    <a:moveTo>
                      <a:pt x="0" y="37"/>
                    </a:moveTo>
                    <a:cubicBezTo>
                      <a:pt x="8" y="37"/>
                      <a:pt x="13" y="35"/>
                      <a:pt x="17" y="30"/>
                    </a:cubicBezTo>
                    <a:cubicBezTo>
                      <a:pt x="26" y="20"/>
                      <a:pt x="23" y="3"/>
                      <a:pt x="23" y="2"/>
                    </a:cubicBezTo>
                    <a:cubicBezTo>
                      <a:pt x="23" y="0"/>
                      <a:pt x="23" y="0"/>
                      <a:pt x="23" y="0"/>
                    </a:cubicBezTo>
                    <a:cubicBezTo>
                      <a:pt x="0" y="0"/>
                      <a:pt x="0" y="0"/>
                      <a:pt x="0" y="0"/>
                    </a:cubicBezTo>
                    <a:cubicBezTo>
                      <a:pt x="0" y="5"/>
                      <a:pt x="0" y="5"/>
                      <a:pt x="0" y="5"/>
                    </a:cubicBezTo>
                    <a:cubicBezTo>
                      <a:pt x="18" y="5"/>
                      <a:pt x="18" y="5"/>
                      <a:pt x="18" y="5"/>
                    </a:cubicBezTo>
                    <a:cubicBezTo>
                      <a:pt x="19" y="10"/>
                      <a:pt x="19" y="20"/>
                      <a:pt x="14" y="27"/>
                    </a:cubicBezTo>
                    <a:cubicBezTo>
                      <a:pt x="11" y="30"/>
                      <a:pt x="6" y="32"/>
                      <a:pt x="0" y="32"/>
                    </a:cubicBezTo>
                    <a:lnTo>
                      <a:pt x="0" y="37"/>
                    </a:lnTo>
                    <a:close/>
                  </a:path>
                </a:pathLst>
              </a:custGeom>
              <a:solidFill>
                <a:srgbClr val="FFD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7" name="Freeform 157"/>
              <p:cNvSpPr>
                <a:spLocks/>
              </p:cNvSpPr>
              <p:nvPr/>
            </p:nvSpPr>
            <p:spPr bwMode="auto">
              <a:xfrm>
                <a:off x="3805" y="1301"/>
                <a:ext cx="135" cy="157"/>
              </a:xfrm>
              <a:custGeom>
                <a:avLst/>
                <a:gdLst>
                  <a:gd name="T0" fmla="*/ 0 w 57"/>
                  <a:gd name="T1" fmla="*/ 0 h 66"/>
                  <a:gd name="T2" fmla="*/ 0 w 57"/>
                  <a:gd name="T3" fmla="*/ 36 h 66"/>
                  <a:gd name="T4" fmla="*/ 17 w 57"/>
                  <a:gd name="T5" fmla="*/ 62 h 66"/>
                  <a:gd name="T6" fmla="*/ 17 w 57"/>
                  <a:gd name="T7" fmla="*/ 63 h 66"/>
                  <a:gd name="T8" fmla="*/ 17 w 57"/>
                  <a:gd name="T9" fmla="*/ 63 h 66"/>
                  <a:gd name="T10" fmla="*/ 21 w 57"/>
                  <a:gd name="T11" fmla="*/ 66 h 66"/>
                  <a:gd name="T12" fmla="*/ 36 w 57"/>
                  <a:gd name="T13" fmla="*/ 66 h 66"/>
                  <a:gd name="T14" fmla="*/ 40 w 57"/>
                  <a:gd name="T15" fmla="*/ 63 h 66"/>
                  <a:gd name="T16" fmla="*/ 40 w 57"/>
                  <a:gd name="T17" fmla="*/ 63 h 66"/>
                  <a:gd name="T18" fmla="*/ 40 w 57"/>
                  <a:gd name="T19" fmla="*/ 62 h 66"/>
                  <a:gd name="T20" fmla="*/ 57 w 57"/>
                  <a:gd name="T21" fmla="*/ 36 h 66"/>
                  <a:gd name="T22" fmla="*/ 57 w 57"/>
                  <a:gd name="T23" fmla="*/ 0 h 66"/>
                  <a:gd name="T24" fmla="*/ 0 w 57"/>
                  <a:gd name="T2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6">
                    <a:moveTo>
                      <a:pt x="0" y="0"/>
                    </a:moveTo>
                    <a:cubicBezTo>
                      <a:pt x="0" y="36"/>
                      <a:pt x="0" y="36"/>
                      <a:pt x="0" y="36"/>
                    </a:cubicBezTo>
                    <a:cubicBezTo>
                      <a:pt x="0" y="48"/>
                      <a:pt x="7" y="58"/>
                      <a:pt x="17" y="62"/>
                    </a:cubicBezTo>
                    <a:cubicBezTo>
                      <a:pt x="17" y="63"/>
                      <a:pt x="17" y="63"/>
                      <a:pt x="17" y="63"/>
                    </a:cubicBezTo>
                    <a:cubicBezTo>
                      <a:pt x="17" y="63"/>
                      <a:pt x="17" y="63"/>
                      <a:pt x="17" y="63"/>
                    </a:cubicBezTo>
                    <a:cubicBezTo>
                      <a:pt x="17" y="65"/>
                      <a:pt x="19" y="66"/>
                      <a:pt x="21" y="66"/>
                    </a:cubicBezTo>
                    <a:cubicBezTo>
                      <a:pt x="36" y="66"/>
                      <a:pt x="36" y="66"/>
                      <a:pt x="36" y="66"/>
                    </a:cubicBezTo>
                    <a:cubicBezTo>
                      <a:pt x="38" y="66"/>
                      <a:pt x="40" y="65"/>
                      <a:pt x="40" y="63"/>
                    </a:cubicBezTo>
                    <a:cubicBezTo>
                      <a:pt x="40" y="63"/>
                      <a:pt x="40" y="63"/>
                      <a:pt x="40" y="63"/>
                    </a:cubicBezTo>
                    <a:cubicBezTo>
                      <a:pt x="40" y="62"/>
                      <a:pt x="40" y="62"/>
                      <a:pt x="40" y="62"/>
                    </a:cubicBezTo>
                    <a:cubicBezTo>
                      <a:pt x="50" y="58"/>
                      <a:pt x="57" y="48"/>
                      <a:pt x="57" y="36"/>
                    </a:cubicBezTo>
                    <a:cubicBezTo>
                      <a:pt x="57" y="0"/>
                      <a:pt x="57" y="0"/>
                      <a:pt x="57" y="0"/>
                    </a:cubicBezTo>
                    <a:cubicBezTo>
                      <a:pt x="0" y="0"/>
                      <a:pt x="0" y="0"/>
                      <a:pt x="0" y="0"/>
                    </a:cubicBezTo>
                  </a:path>
                </a:pathLst>
              </a:custGeom>
              <a:solidFill>
                <a:srgbClr val="FFD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8" name="Freeform 158"/>
              <p:cNvSpPr>
                <a:spLocks/>
              </p:cNvSpPr>
              <p:nvPr/>
            </p:nvSpPr>
            <p:spPr bwMode="auto">
              <a:xfrm>
                <a:off x="3805" y="1526"/>
                <a:ext cx="135" cy="88"/>
              </a:xfrm>
              <a:custGeom>
                <a:avLst/>
                <a:gdLst>
                  <a:gd name="T0" fmla="*/ 0 w 57"/>
                  <a:gd name="T1" fmla="*/ 34 h 37"/>
                  <a:gd name="T2" fmla="*/ 2 w 57"/>
                  <a:gd name="T3" fmla="*/ 37 h 37"/>
                  <a:gd name="T4" fmla="*/ 54 w 57"/>
                  <a:gd name="T5" fmla="*/ 37 h 37"/>
                  <a:gd name="T6" fmla="*/ 57 w 57"/>
                  <a:gd name="T7" fmla="*/ 34 h 37"/>
                  <a:gd name="T8" fmla="*/ 57 w 57"/>
                  <a:gd name="T9" fmla="*/ 3 h 37"/>
                  <a:gd name="T10" fmla="*/ 54 w 57"/>
                  <a:gd name="T11" fmla="*/ 0 h 37"/>
                  <a:gd name="T12" fmla="*/ 2 w 57"/>
                  <a:gd name="T13" fmla="*/ 0 h 37"/>
                  <a:gd name="T14" fmla="*/ 0 w 57"/>
                  <a:gd name="T15" fmla="*/ 3 h 37"/>
                  <a:gd name="T16" fmla="*/ 0 w 57"/>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37">
                    <a:moveTo>
                      <a:pt x="0" y="34"/>
                    </a:moveTo>
                    <a:cubicBezTo>
                      <a:pt x="0" y="36"/>
                      <a:pt x="1" y="37"/>
                      <a:pt x="2" y="37"/>
                    </a:cubicBezTo>
                    <a:cubicBezTo>
                      <a:pt x="54" y="37"/>
                      <a:pt x="54" y="37"/>
                      <a:pt x="54" y="37"/>
                    </a:cubicBezTo>
                    <a:cubicBezTo>
                      <a:pt x="56" y="37"/>
                      <a:pt x="57" y="36"/>
                      <a:pt x="57" y="34"/>
                    </a:cubicBezTo>
                    <a:cubicBezTo>
                      <a:pt x="57" y="3"/>
                      <a:pt x="57" y="3"/>
                      <a:pt x="57" y="3"/>
                    </a:cubicBezTo>
                    <a:cubicBezTo>
                      <a:pt x="57" y="1"/>
                      <a:pt x="56" y="0"/>
                      <a:pt x="54" y="0"/>
                    </a:cubicBezTo>
                    <a:cubicBezTo>
                      <a:pt x="2" y="0"/>
                      <a:pt x="2" y="0"/>
                      <a:pt x="2" y="0"/>
                    </a:cubicBezTo>
                    <a:cubicBezTo>
                      <a:pt x="1" y="0"/>
                      <a:pt x="0" y="1"/>
                      <a:pt x="0" y="3"/>
                    </a:cubicBezTo>
                    <a:cubicBezTo>
                      <a:pt x="0" y="34"/>
                      <a:pt x="0" y="34"/>
                      <a:pt x="0" y="34"/>
                    </a:cubicBezTo>
                  </a:path>
                </a:pathLst>
              </a:custGeom>
              <a:solidFill>
                <a:srgbClr val="3E4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39" name="Freeform 159"/>
              <p:cNvSpPr>
                <a:spLocks/>
              </p:cNvSpPr>
              <p:nvPr/>
            </p:nvSpPr>
            <p:spPr bwMode="auto">
              <a:xfrm>
                <a:off x="3797" y="1605"/>
                <a:ext cx="150" cy="11"/>
              </a:xfrm>
              <a:custGeom>
                <a:avLst/>
                <a:gdLst>
                  <a:gd name="T0" fmla="*/ 0 w 63"/>
                  <a:gd name="T1" fmla="*/ 4 h 5"/>
                  <a:gd name="T2" fmla="*/ 1 w 63"/>
                  <a:gd name="T3" fmla="*/ 5 h 5"/>
                  <a:gd name="T4" fmla="*/ 62 w 63"/>
                  <a:gd name="T5" fmla="*/ 5 h 5"/>
                  <a:gd name="T6" fmla="*/ 63 w 63"/>
                  <a:gd name="T7" fmla="*/ 4 h 5"/>
                  <a:gd name="T8" fmla="*/ 63 w 63"/>
                  <a:gd name="T9" fmla="*/ 1 h 5"/>
                  <a:gd name="T10" fmla="*/ 62 w 63"/>
                  <a:gd name="T11" fmla="*/ 0 h 5"/>
                  <a:gd name="T12" fmla="*/ 1 w 63"/>
                  <a:gd name="T13" fmla="*/ 0 h 5"/>
                  <a:gd name="T14" fmla="*/ 0 w 63"/>
                  <a:gd name="T15" fmla="*/ 1 h 5"/>
                  <a:gd name="T16" fmla="*/ 0 w 63"/>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5">
                    <a:moveTo>
                      <a:pt x="0" y="4"/>
                    </a:moveTo>
                    <a:cubicBezTo>
                      <a:pt x="0" y="5"/>
                      <a:pt x="0" y="5"/>
                      <a:pt x="1" y="5"/>
                    </a:cubicBezTo>
                    <a:cubicBezTo>
                      <a:pt x="62" y="5"/>
                      <a:pt x="62" y="5"/>
                      <a:pt x="62" y="5"/>
                    </a:cubicBezTo>
                    <a:cubicBezTo>
                      <a:pt x="62" y="5"/>
                      <a:pt x="63" y="5"/>
                      <a:pt x="63" y="4"/>
                    </a:cubicBezTo>
                    <a:cubicBezTo>
                      <a:pt x="63" y="1"/>
                      <a:pt x="63" y="1"/>
                      <a:pt x="63" y="1"/>
                    </a:cubicBezTo>
                    <a:cubicBezTo>
                      <a:pt x="63" y="0"/>
                      <a:pt x="62" y="0"/>
                      <a:pt x="62" y="0"/>
                    </a:cubicBezTo>
                    <a:cubicBezTo>
                      <a:pt x="1" y="0"/>
                      <a:pt x="1" y="0"/>
                      <a:pt x="1" y="0"/>
                    </a:cubicBezTo>
                    <a:cubicBezTo>
                      <a:pt x="0" y="0"/>
                      <a:pt x="0" y="0"/>
                      <a:pt x="0" y="1"/>
                    </a:cubicBezTo>
                    <a:lnTo>
                      <a:pt x="0" y="4"/>
                    </a:lnTo>
                    <a:close/>
                  </a:path>
                </a:pathLst>
              </a:custGeom>
              <a:solidFill>
                <a:srgbClr val="393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0" name="Rectangle 160"/>
              <p:cNvSpPr>
                <a:spLocks noChangeArrowheads="1"/>
              </p:cNvSpPr>
              <p:nvPr/>
            </p:nvSpPr>
            <p:spPr bwMode="auto">
              <a:xfrm>
                <a:off x="3859" y="1458"/>
                <a:ext cx="26" cy="59"/>
              </a:xfrm>
              <a:prstGeom prst="rect">
                <a:avLst/>
              </a:prstGeom>
              <a:solidFill>
                <a:srgbClr val="FFD6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1" name="Rectangle 161"/>
              <p:cNvSpPr>
                <a:spLocks noChangeArrowheads="1"/>
              </p:cNvSpPr>
              <p:nvPr/>
            </p:nvSpPr>
            <p:spPr bwMode="auto">
              <a:xfrm>
                <a:off x="3859" y="1458"/>
                <a:ext cx="26" cy="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2" name="Freeform 162"/>
              <p:cNvSpPr>
                <a:spLocks/>
              </p:cNvSpPr>
              <p:nvPr/>
            </p:nvSpPr>
            <p:spPr bwMode="auto">
              <a:xfrm>
                <a:off x="3850" y="1517"/>
                <a:ext cx="45" cy="9"/>
              </a:xfrm>
              <a:custGeom>
                <a:avLst/>
                <a:gdLst>
                  <a:gd name="T0" fmla="*/ 40 w 45"/>
                  <a:gd name="T1" fmla="*/ 0 h 9"/>
                  <a:gd name="T2" fmla="*/ 4 w 45"/>
                  <a:gd name="T3" fmla="*/ 0 h 9"/>
                  <a:gd name="T4" fmla="*/ 0 w 45"/>
                  <a:gd name="T5" fmla="*/ 9 h 9"/>
                  <a:gd name="T6" fmla="*/ 45 w 45"/>
                  <a:gd name="T7" fmla="*/ 9 h 9"/>
                  <a:gd name="T8" fmla="*/ 40 w 45"/>
                  <a:gd name="T9" fmla="*/ 0 h 9"/>
                </a:gdLst>
                <a:ahLst/>
                <a:cxnLst>
                  <a:cxn ang="0">
                    <a:pos x="T0" y="T1"/>
                  </a:cxn>
                  <a:cxn ang="0">
                    <a:pos x="T2" y="T3"/>
                  </a:cxn>
                  <a:cxn ang="0">
                    <a:pos x="T4" y="T5"/>
                  </a:cxn>
                  <a:cxn ang="0">
                    <a:pos x="T6" y="T7"/>
                  </a:cxn>
                  <a:cxn ang="0">
                    <a:pos x="T8" y="T9"/>
                  </a:cxn>
                </a:cxnLst>
                <a:rect l="0" t="0" r="r" b="b"/>
                <a:pathLst>
                  <a:path w="45" h="9">
                    <a:moveTo>
                      <a:pt x="40" y="0"/>
                    </a:moveTo>
                    <a:lnTo>
                      <a:pt x="4" y="0"/>
                    </a:lnTo>
                    <a:lnTo>
                      <a:pt x="0" y="9"/>
                    </a:lnTo>
                    <a:lnTo>
                      <a:pt x="45" y="9"/>
                    </a:lnTo>
                    <a:lnTo>
                      <a:pt x="40" y="0"/>
                    </a:lnTo>
                    <a:close/>
                  </a:path>
                </a:pathLst>
              </a:custGeom>
              <a:solidFill>
                <a:srgbClr val="FFD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3" name="Freeform 163"/>
              <p:cNvSpPr>
                <a:spLocks/>
              </p:cNvSpPr>
              <p:nvPr/>
            </p:nvSpPr>
            <p:spPr bwMode="auto">
              <a:xfrm>
                <a:off x="3850" y="1517"/>
                <a:ext cx="45" cy="9"/>
              </a:xfrm>
              <a:custGeom>
                <a:avLst/>
                <a:gdLst>
                  <a:gd name="T0" fmla="*/ 40 w 45"/>
                  <a:gd name="T1" fmla="*/ 0 h 9"/>
                  <a:gd name="T2" fmla="*/ 4 w 45"/>
                  <a:gd name="T3" fmla="*/ 0 h 9"/>
                  <a:gd name="T4" fmla="*/ 0 w 45"/>
                  <a:gd name="T5" fmla="*/ 9 h 9"/>
                  <a:gd name="T6" fmla="*/ 45 w 45"/>
                  <a:gd name="T7" fmla="*/ 9 h 9"/>
                  <a:gd name="T8" fmla="*/ 40 w 45"/>
                  <a:gd name="T9" fmla="*/ 0 h 9"/>
                </a:gdLst>
                <a:ahLst/>
                <a:cxnLst>
                  <a:cxn ang="0">
                    <a:pos x="T0" y="T1"/>
                  </a:cxn>
                  <a:cxn ang="0">
                    <a:pos x="T2" y="T3"/>
                  </a:cxn>
                  <a:cxn ang="0">
                    <a:pos x="T4" y="T5"/>
                  </a:cxn>
                  <a:cxn ang="0">
                    <a:pos x="T6" y="T7"/>
                  </a:cxn>
                  <a:cxn ang="0">
                    <a:pos x="T8" y="T9"/>
                  </a:cxn>
                </a:cxnLst>
                <a:rect l="0" t="0" r="r" b="b"/>
                <a:pathLst>
                  <a:path w="45" h="9">
                    <a:moveTo>
                      <a:pt x="40" y="0"/>
                    </a:moveTo>
                    <a:lnTo>
                      <a:pt x="4" y="0"/>
                    </a:lnTo>
                    <a:lnTo>
                      <a:pt x="0" y="9"/>
                    </a:lnTo>
                    <a:lnTo>
                      <a:pt x="45" y="9"/>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4" name="Freeform 164"/>
              <p:cNvSpPr>
                <a:spLocks/>
              </p:cNvSpPr>
              <p:nvPr/>
            </p:nvSpPr>
            <p:spPr bwMode="auto">
              <a:xfrm>
                <a:off x="3824" y="1545"/>
                <a:ext cx="94" cy="45"/>
              </a:xfrm>
              <a:custGeom>
                <a:avLst/>
                <a:gdLst>
                  <a:gd name="T0" fmla="*/ 0 w 40"/>
                  <a:gd name="T1" fmla="*/ 18 h 19"/>
                  <a:gd name="T2" fmla="*/ 1 w 40"/>
                  <a:gd name="T3" fmla="*/ 19 h 19"/>
                  <a:gd name="T4" fmla="*/ 39 w 40"/>
                  <a:gd name="T5" fmla="*/ 19 h 19"/>
                  <a:gd name="T6" fmla="*/ 40 w 40"/>
                  <a:gd name="T7" fmla="*/ 18 h 19"/>
                  <a:gd name="T8" fmla="*/ 40 w 40"/>
                  <a:gd name="T9" fmla="*/ 2 h 19"/>
                  <a:gd name="T10" fmla="*/ 39 w 40"/>
                  <a:gd name="T11" fmla="*/ 0 h 19"/>
                  <a:gd name="T12" fmla="*/ 1 w 40"/>
                  <a:gd name="T13" fmla="*/ 0 h 19"/>
                  <a:gd name="T14" fmla="*/ 0 w 40"/>
                  <a:gd name="T15" fmla="*/ 2 h 19"/>
                  <a:gd name="T16" fmla="*/ 0 w 40"/>
                  <a:gd name="T17"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9">
                    <a:moveTo>
                      <a:pt x="0" y="18"/>
                    </a:moveTo>
                    <a:cubicBezTo>
                      <a:pt x="0" y="19"/>
                      <a:pt x="0" y="19"/>
                      <a:pt x="1" y="19"/>
                    </a:cubicBezTo>
                    <a:cubicBezTo>
                      <a:pt x="39" y="19"/>
                      <a:pt x="39" y="19"/>
                      <a:pt x="39" y="19"/>
                    </a:cubicBezTo>
                    <a:cubicBezTo>
                      <a:pt x="40" y="19"/>
                      <a:pt x="40" y="19"/>
                      <a:pt x="40" y="18"/>
                    </a:cubicBezTo>
                    <a:cubicBezTo>
                      <a:pt x="40" y="2"/>
                      <a:pt x="40" y="2"/>
                      <a:pt x="40" y="2"/>
                    </a:cubicBezTo>
                    <a:cubicBezTo>
                      <a:pt x="40" y="1"/>
                      <a:pt x="40" y="0"/>
                      <a:pt x="39" y="0"/>
                    </a:cubicBezTo>
                    <a:cubicBezTo>
                      <a:pt x="1" y="0"/>
                      <a:pt x="1" y="0"/>
                      <a:pt x="1" y="0"/>
                    </a:cubicBezTo>
                    <a:cubicBezTo>
                      <a:pt x="0" y="0"/>
                      <a:pt x="0" y="1"/>
                      <a:pt x="0" y="2"/>
                    </a:cubicBezTo>
                    <a:cubicBezTo>
                      <a:pt x="0" y="18"/>
                      <a:pt x="0" y="18"/>
                      <a:pt x="0" y="18"/>
                    </a:cubicBezTo>
                  </a:path>
                </a:pathLst>
              </a:custGeom>
              <a:solidFill>
                <a:srgbClr val="FDC9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5" name="Freeform 165"/>
              <p:cNvSpPr>
                <a:spLocks/>
              </p:cNvSpPr>
              <p:nvPr/>
            </p:nvSpPr>
            <p:spPr bwMode="auto">
              <a:xfrm>
                <a:off x="3805" y="1526"/>
                <a:ext cx="19" cy="79"/>
              </a:xfrm>
              <a:custGeom>
                <a:avLst/>
                <a:gdLst>
                  <a:gd name="T0" fmla="*/ 5 w 8"/>
                  <a:gd name="T1" fmla="*/ 33 h 33"/>
                  <a:gd name="T2" fmla="*/ 5 w 8"/>
                  <a:gd name="T3" fmla="*/ 3 h 33"/>
                  <a:gd name="T4" fmla="*/ 8 w 8"/>
                  <a:gd name="T5" fmla="*/ 0 h 33"/>
                  <a:gd name="T6" fmla="*/ 2 w 8"/>
                  <a:gd name="T7" fmla="*/ 0 h 33"/>
                  <a:gd name="T8" fmla="*/ 0 w 8"/>
                  <a:gd name="T9" fmla="*/ 3 h 33"/>
                  <a:gd name="T10" fmla="*/ 0 w 8"/>
                  <a:gd name="T11" fmla="*/ 33 h 33"/>
                  <a:gd name="T12" fmla="*/ 4 w 8"/>
                  <a:gd name="T13" fmla="*/ 33 h 33"/>
                  <a:gd name="T14" fmla="*/ 5 w 8"/>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3">
                    <a:moveTo>
                      <a:pt x="5" y="33"/>
                    </a:moveTo>
                    <a:cubicBezTo>
                      <a:pt x="5" y="3"/>
                      <a:pt x="5" y="3"/>
                      <a:pt x="5" y="3"/>
                    </a:cubicBezTo>
                    <a:cubicBezTo>
                      <a:pt x="5" y="1"/>
                      <a:pt x="6" y="0"/>
                      <a:pt x="8" y="0"/>
                    </a:cubicBezTo>
                    <a:cubicBezTo>
                      <a:pt x="2" y="0"/>
                      <a:pt x="2" y="0"/>
                      <a:pt x="2" y="0"/>
                    </a:cubicBezTo>
                    <a:cubicBezTo>
                      <a:pt x="1" y="0"/>
                      <a:pt x="0" y="1"/>
                      <a:pt x="0" y="3"/>
                    </a:cubicBezTo>
                    <a:cubicBezTo>
                      <a:pt x="0" y="33"/>
                      <a:pt x="0" y="33"/>
                      <a:pt x="0" y="33"/>
                    </a:cubicBezTo>
                    <a:cubicBezTo>
                      <a:pt x="4" y="33"/>
                      <a:pt x="4" y="33"/>
                      <a:pt x="4" y="33"/>
                    </a:cubicBezTo>
                    <a:cubicBezTo>
                      <a:pt x="5" y="33"/>
                      <a:pt x="5" y="33"/>
                      <a:pt x="5" y="33"/>
                    </a:cubicBezTo>
                  </a:path>
                </a:pathLst>
              </a:custGeom>
              <a:solidFill>
                <a:srgbClr val="3438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6" name="Freeform 166"/>
              <p:cNvSpPr>
                <a:spLocks/>
              </p:cNvSpPr>
              <p:nvPr/>
            </p:nvSpPr>
            <p:spPr bwMode="auto">
              <a:xfrm>
                <a:off x="3797" y="1605"/>
                <a:ext cx="17" cy="11"/>
              </a:xfrm>
              <a:custGeom>
                <a:avLst/>
                <a:gdLst>
                  <a:gd name="T0" fmla="*/ 5 w 7"/>
                  <a:gd name="T1" fmla="*/ 4 h 5"/>
                  <a:gd name="T2" fmla="*/ 5 w 7"/>
                  <a:gd name="T3" fmla="*/ 1 h 5"/>
                  <a:gd name="T4" fmla="*/ 7 w 7"/>
                  <a:gd name="T5" fmla="*/ 0 h 5"/>
                  <a:gd name="T6" fmla="*/ 3 w 7"/>
                  <a:gd name="T7" fmla="*/ 0 h 5"/>
                  <a:gd name="T8" fmla="*/ 1 w 7"/>
                  <a:gd name="T9" fmla="*/ 0 h 5"/>
                  <a:gd name="T10" fmla="*/ 0 w 7"/>
                  <a:gd name="T11" fmla="*/ 1 h 5"/>
                  <a:gd name="T12" fmla="*/ 0 w 7"/>
                  <a:gd name="T13" fmla="*/ 4 h 5"/>
                  <a:gd name="T14" fmla="*/ 1 w 7"/>
                  <a:gd name="T15" fmla="*/ 5 h 5"/>
                  <a:gd name="T16" fmla="*/ 7 w 7"/>
                  <a:gd name="T17" fmla="*/ 5 h 5"/>
                  <a:gd name="T18" fmla="*/ 5 w 7"/>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5" y="4"/>
                    </a:moveTo>
                    <a:cubicBezTo>
                      <a:pt x="5" y="1"/>
                      <a:pt x="5" y="1"/>
                      <a:pt x="5" y="1"/>
                    </a:cubicBezTo>
                    <a:cubicBezTo>
                      <a:pt x="5" y="0"/>
                      <a:pt x="6" y="0"/>
                      <a:pt x="7" y="0"/>
                    </a:cubicBezTo>
                    <a:cubicBezTo>
                      <a:pt x="3" y="0"/>
                      <a:pt x="3" y="0"/>
                      <a:pt x="3" y="0"/>
                    </a:cubicBezTo>
                    <a:cubicBezTo>
                      <a:pt x="1" y="0"/>
                      <a:pt x="1" y="0"/>
                      <a:pt x="1" y="0"/>
                    </a:cubicBezTo>
                    <a:cubicBezTo>
                      <a:pt x="0" y="0"/>
                      <a:pt x="0" y="0"/>
                      <a:pt x="0" y="1"/>
                    </a:cubicBezTo>
                    <a:cubicBezTo>
                      <a:pt x="0" y="4"/>
                      <a:pt x="0" y="4"/>
                      <a:pt x="0" y="4"/>
                    </a:cubicBezTo>
                    <a:cubicBezTo>
                      <a:pt x="0" y="5"/>
                      <a:pt x="0" y="5"/>
                      <a:pt x="1" y="5"/>
                    </a:cubicBezTo>
                    <a:cubicBezTo>
                      <a:pt x="7" y="5"/>
                      <a:pt x="7" y="5"/>
                      <a:pt x="7" y="5"/>
                    </a:cubicBezTo>
                    <a:cubicBezTo>
                      <a:pt x="6" y="5"/>
                      <a:pt x="5" y="5"/>
                      <a:pt x="5" y="4"/>
                    </a:cubicBezTo>
                    <a:close/>
                  </a:path>
                </a:pathLst>
              </a:custGeom>
              <a:solidFill>
                <a:srgbClr val="3035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7" name="Freeform 167"/>
              <p:cNvSpPr>
                <a:spLocks/>
              </p:cNvSpPr>
              <p:nvPr/>
            </p:nvSpPr>
            <p:spPr bwMode="auto">
              <a:xfrm>
                <a:off x="3805" y="1301"/>
                <a:ext cx="61" cy="157"/>
              </a:xfrm>
              <a:custGeom>
                <a:avLst/>
                <a:gdLst>
                  <a:gd name="T0" fmla="*/ 5 w 26"/>
                  <a:gd name="T1" fmla="*/ 0 h 66"/>
                  <a:gd name="T2" fmla="*/ 5 w 26"/>
                  <a:gd name="T3" fmla="*/ 0 h 66"/>
                  <a:gd name="T4" fmla="*/ 0 w 26"/>
                  <a:gd name="T5" fmla="*/ 0 h 66"/>
                  <a:gd name="T6" fmla="*/ 0 w 26"/>
                  <a:gd name="T7" fmla="*/ 36 h 66"/>
                  <a:gd name="T8" fmla="*/ 17 w 26"/>
                  <a:gd name="T9" fmla="*/ 62 h 66"/>
                  <a:gd name="T10" fmla="*/ 17 w 26"/>
                  <a:gd name="T11" fmla="*/ 63 h 66"/>
                  <a:gd name="T12" fmla="*/ 17 w 26"/>
                  <a:gd name="T13" fmla="*/ 63 h 66"/>
                  <a:gd name="T14" fmla="*/ 21 w 26"/>
                  <a:gd name="T15" fmla="*/ 66 h 66"/>
                  <a:gd name="T16" fmla="*/ 23 w 26"/>
                  <a:gd name="T17" fmla="*/ 66 h 66"/>
                  <a:gd name="T18" fmla="*/ 26 w 26"/>
                  <a:gd name="T19" fmla="*/ 66 h 66"/>
                  <a:gd name="T20" fmla="*/ 23 w 26"/>
                  <a:gd name="T21" fmla="*/ 63 h 66"/>
                  <a:gd name="T22" fmla="*/ 23 w 26"/>
                  <a:gd name="T23" fmla="*/ 63 h 66"/>
                  <a:gd name="T24" fmla="*/ 23 w 26"/>
                  <a:gd name="T25" fmla="*/ 62 h 66"/>
                  <a:gd name="T26" fmla="*/ 5 w 26"/>
                  <a:gd name="T27" fmla="*/ 36 h 66"/>
                  <a:gd name="T28" fmla="*/ 5 w 26"/>
                  <a:gd name="T2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66">
                    <a:moveTo>
                      <a:pt x="5" y="0"/>
                    </a:moveTo>
                    <a:cubicBezTo>
                      <a:pt x="5" y="0"/>
                      <a:pt x="5" y="0"/>
                      <a:pt x="5" y="0"/>
                    </a:cubicBezTo>
                    <a:cubicBezTo>
                      <a:pt x="0" y="0"/>
                      <a:pt x="0" y="0"/>
                      <a:pt x="0" y="0"/>
                    </a:cubicBezTo>
                    <a:cubicBezTo>
                      <a:pt x="0" y="36"/>
                      <a:pt x="0" y="36"/>
                      <a:pt x="0" y="36"/>
                    </a:cubicBezTo>
                    <a:cubicBezTo>
                      <a:pt x="0" y="48"/>
                      <a:pt x="7" y="58"/>
                      <a:pt x="17" y="62"/>
                    </a:cubicBezTo>
                    <a:cubicBezTo>
                      <a:pt x="17" y="63"/>
                      <a:pt x="17" y="63"/>
                      <a:pt x="17" y="63"/>
                    </a:cubicBezTo>
                    <a:cubicBezTo>
                      <a:pt x="17" y="63"/>
                      <a:pt x="17" y="63"/>
                      <a:pt x="17" y="63"/>
                    </a:cubicBezTo>
                    <a:cubicBezTo>
                      <a:pt x="17" y="65"/>
                      <a:pt x="19" y="66"/>
                      <a:pt x="21" y="66"/>
                    </a:cubicBezTo>
                    <a:cubicBezTo>
                      <a:pt x="23" y="66"/>
                      <a:pt x="23" y="66"/>
                      <a:pt x="23" y="66"/>
                    </a:cubicBezTo>
                    <a:cubicBezTo>
                      <a:pt x="26" y="66"/>
                      <a:pt x="26" y="66"/>
                      <a:pt x="26" y="66"/>
                    </a:cubicBezTo>
                    <a:cubicBezTo>
                      <a:pt x="24" y="66"/>
                      <a:pt x="23" y="65"/>
                      <a:pt x="23" y="63"/>
                    </a:cubicBezTo>
                    <a:cubicBezTo>
                      <a:pt x="23" y="63"/>
                      <a:pt x="23" y="63"/>
                      <a:pt x="23" y="63"/>
                    </a:cubicBezTo>
                    <a:cubicBezTo>
                      <a:pt x="23" y="62"/>
                      <a:pt x="23" y="62"/>
                      <a:pt x="23" y="62"/>
                    </a:cubicBezTo>
                    <a:cubicBezTo>
                      <a:pt x="13" y="58"/>
                      <a:pt x="5" y="48"/>
                      <a:pt x="5" y="36"/>
                    </a:cubicBezTo>
                    <a:cubicBezTo>
                      <a:pt x="5" y="0"/>
                      <a:pt x="5" y="0"/>
                      <a:pt x="5" y="0"/>
                    </a:cubicBezTo>
                  </a:path>
                </a:pathLst>
              </a:custGeom>
              <a:solidFill>
                <a:srgbClr val="FDC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8" name="Freeform 168"/>
              <p:cNvSpPr>
                <a:spLocks/>
              </p:cNvSpPr>
              <p:nvPr/>
            </p:nvSpPr>
            <p:spPr bwMode="auto">
              <a:xfrm>
                <a:off x="3859" y="1458"/>
                <a:ext cx="14" cy="0"/>
              </a:xfrm>
              <a:custGeom>
                <a:avLst/>
                <a:gdLst>
                  <a:gd name="T0" fmla="*/ 14 w 14"/>
                  <a:gd name="T1" fmla="*/ 7 w 14"/>
                  <a:gd name="T2" fmla="*/ 0 w 14"/>
                  <a:gd name="T3" fmla="*/ 0 w 14"/>
                  <a:gd name="T4" fmla="*/ 14 w 14"/>
                  <a:gd name="T5" fmla="*/ 14 w 14"/>
                </a:gdLst>
                <a:ahLst/>
                <a:cxnLst>
                  <a:cxn ang="0">
                    <a:pos x="T0" y="0"/>
                  </a:cxn>
                  <a:cxn ang="0">
                    <a:pos x="T1" y="0"/>
                  </a:cxn>
                  <a:cxn ang="0">
                    <a:pos x="T2" y="0"/>
                  </a:cxn>
                  <a:cxn ang="0">
                    <a:pos x="T3" y="0"/>
                  </a:cxn>
                  <a:cxn ang="0">
                    <a:pos x="T4" y="0"/>
                  </a:cxn>
                  <a:cxn ang="0">
                    <a:pos x="T5" y="0"/>
                  </a:cxn>
                </a:cxnLst>
                <a:rect l="0" t="0" r="r" b="b"/>
                <a:pathLst>
                  <a:path w="14">
                    <a:moveTo>
                      <a:pt x="14" y="0"/>
                    </a:moveTo>
                    <a:lnTo>
                      <a:pt x="7" y="0"/>
                    </a:lnTo>
                    <a:lnTo>
                      <a:pt x="0" y="0"/>
                    </a:lnTo>
                    <a:lnTo>
                      <a:pt x="0" y="0"/>
                    </a:lnTo>
                    <a:lnTo>
                      <a:pt x="14" y="0"/>
                    </a:lnTo>
                    <a:lnTo>
                      <a:pt x="14" y="0"/>
                    </a:lnTo>
                    <a:close/>
                  </a:path>
                </a:pathLst>
              </a:custGeom>
              <a:solidFill>
                <a:srgbClr val="FDC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49" name="Freeform 169"/>
              <p:cNvSpPr>
                <a:spLocks/>
              </p:cNvSpPr>
              <p:nvPr/>
            </p:nvSpPr>
            <p:spPr bwMode="auto">
              <a:xfrm>
                <a:off x="3859" y="1458"/>
                <a:ext cx="14" cy="0"/>
              </a:xfrm>
              <a:custGeom>
                <a:avLst/>
                <a:gdLst>
                  <a:gd name="T0" fmla="*/ 14 w 14"/>
                  <a:gd name="T1" fmla="*/ 7 w 14"/>
                  <a:gd name="T2" fmla="*/ 0 w 14"/>
                  <a:gd name="T3" fmla="*/ 0 w 14"/>
                  <a:gd name="T4" fmla="*/ 14 w 14"/>
                  <a:gd name="T5" fmla="*/ 14 w 14"/>
                </a:gdLst>
                <a:ahLst/>
                <a:cxnLst>
                  <a:cxn ang="0">
                    <a:pos x="T0" y="0"/>
                  </a:cxn>
                  <a:cxn ang="0">
                    <a:pos x="T1" y="0"/>
                  </a:cxn>
                  <a:cxn ang="0">
                    <a:pos x="T2" y="0"/>
                  </a:cxn>
                  <a:cxn ang="0">
                    <a:pos x="T3" y="0"/>
                  </a:cxn>
                  <a:cxn ang="0">
                    <a:pos x="T4" y="0"/>
                  </a:cxn>
                  <a:cxn ang="0">
                    <a:pos x="T5" y="0"/>
                  </a:cxn>
                </a:cxnLst>
                <a:rect l="0" t="0" r="r" b="b"/>
                <a:pathLst>
                  <a:path w="14">
                    <a:moveTo>
                      <a:pt x="14" y="0"/>
                    </a:moveTo>
                    <a:lnTo>
                      <a:pt x="7" y="0"/>
                    </a:lnTo>
                    <a:lnTo>
                      <a:pt x="0" y="0"/>
                    </a:lnTo>
                    <a:lnTo>
                      <a:pt x="0" y="0"/>
                    </a:lnTo>
                    <a:lnTo>
                      <a:pt x="14" y="0"/>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0" name="Freeform 170"/>
              <p:cNvSpPr>
                <a:spLocks/>
              </p:cNvSpPr>
              <p:nvPr/>
            </p:nvSpPr>
            <p:spPr bwMode="auto">
              <a:xfrm>
                <a:off x="3859" y="1458"/>
                <a:ext cx="14" cy="59"/>
              </a:xfrm>
              <a:custGeom>
                <a:avLst/>
                <a:gdLst>
                  <a:gd name="T0" fmla="*/ 14 w 14"/>
                  <a:gd name="T1" fmla="*/ 0 h 59"/>
                  <a:gd name="T2" fmla="*/ 0 w 14"/>
                  <a:gd name="T3" fmla="*/ 0 h 59"/>
                  <a:gd name="T4" fmla="*/ 0 w 14"/>
                  <a:gd name="T5" fmla="*/ 59 h 59"/>
                  <a:gd name="T6" fmla="*/ 7 w 14"/>
                  <a:gd name="T7" fmla="*/ 59 h 59"/>
                  <a:gd name="T8" fmla="*/ 14 w 14"/>
                  <a:gd name="T9" fmla="*/ 59 h 59"/>
                  <a:gd name="T10" fmla="*/ 7 w 14"/>
                  <a:gd name="T11" fmla="*/ 59 h 59"/>
                  <a:gd name="T12" fmla="*/ 14 w 14"/>
                  <a:gd name="T13" fmla="*/ 59 h 59"/>
                  <a:gd name="T14" fmla="*/ 14 w 14"/>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9">
                    <a:moveTo>
                      <a:pt x="14" y="0"/>
                    </a:moveTo>
                    <a:lnTo>
                      <a:pt x="0" y="0"/>
                    </a:lnTo>
                    <a:lnTo>
                      <a:pt x="0" y="59"/>
                    </a:lnTo>
                    <a:lnTo>
                      <a:pt x="7" y="59"/>
                    </a:lnTo>
                    <a:lnTo>
                      <a:pt x="14" y="59"/>
                    </a:lnTo>
                    <a:lnTo>
                      <a:pt x="7" y="59"/>
                    </a:lnTo>
                    <a:lnTo>
                      <a:pt x="14" y="59"/>
                    </a:lnTo>
                    <a:lnTo>
                      <a:pt x="14" y="0"/>
                    </a:lnTo>
                    <a:close/>
                  </a:path>
                </a:pathLst>
              </a:custGeom>
              <a:solidFill>
                <a:srgbClr val="FDC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1" name="Freeform 171"/>
              <p:cNvSpPr>
                <a:spLocks/>
              </p:cNvSpPr>
              <p:nvPr/>
            </p:nvSpPr>
            <p:spPr bwMode="auto">
              <a:xfrm>
                <a:off x="3859" y="1458"/>
                <a:ext cx="14" cy="59"/>
              </a:xfrm>
              <a:custGeom>
                <a:avLst/>
                <a:gdLst>
                  <a:gd name="T0" fmla="*/ 14 w 14"/>
                  <a:gd name="T1" fmla="*/ 0 h 59"/>
                  <a:gd name="T2" fmla="*/ 0 w 14"/>
                  <a:gd name="T3" fmla="*/ 0 h 59"/>
                  <a:gd name="T4" fmla="*/ 0 w 14"/>
                  <a:gd name="T5" fmla="*/ 59 h 59"/>
                  <a:gd name="T6" fmla="*/ 7 w 14"/>
                  <a:gd name="T7" fmla="*/ 59 h 59"/>
                  <a:gd name="T8" fmla="*/ 14 w 14"/>
                  <a:gd name="T9" fmla="*/ 59 h 59"/>
                  <a:gd name="T10" fmla="*/ 7 w 14"/>
                  <a:gd name="T11" fmla="*/ 59 h 59"/>
                  <a:gd name="T12" fmla="*/ 14 w 14"/>
                  <a:gd name="T13" fmla="*/ 59 h 59"/>
                  <a:gd name="T14" fmla="*/ 14 w 14"/>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9">
                    <a:moveTo>
                      <a:pt x="14" y="0"/>
                    </a:moveTo>
                    <a:lnTo>
                      <a:pt x="0" y="0"/>
                    </a:lnTo>
                    <a:lnTo>
                      <a:pt x="0" y="59"/>
                    </a:lnTo>
                    <a:lnTo>
                      <a:pt x="7" y="59"/>
                    </a:lnTo>
                    <a:lnTo>
                      <a:pt x="14" y="59"/>
                    </a:lnTo>
                    <a:lnTo>
                      <a:pt x="7" y="59"/>
                    </a:lnTo>
                    <a:lnTo>
                      <a:pt x="14" y="59"/>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2" name="Rectangle 172"/>
              <p:cNvSpPr>
                <a:spLocks noChangeArrowheads="1"/>
              </p:cNvSpPr>
              <p:nvPr/>
            </p:nvSpPr>
            <p:spPr bwMode="auto">
              <a:xfrm>
                <a:off x="3854" y="1517"/>
                <a:ext cx="5" cy="1"/>
              </a:xfrm>
              <a:prstGeom prst="rect">
                <a:avLst/>
              </a:prstGeom>
              <a:solidFill>
                <a:srgbClr val="FDC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3" name="Rectangle 173"/>
              <p:cNvSpPr>
                <a:spLocks noChangeArrowheads="1"/>
              </p:cNvSpPr>
              <p:nvPr/>
            </p:nvSpPr>
            <p:spPr bwMode="auto">
              <a:xfrm>
                <a:off x="3854" y="1517"/>
                <a:ext cx="5"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4" name="Freeform 174"/>
              <p:cNvSpPr>
                <a:spLocks noEditPoints="1"/>
              </p:cNvSpPr>
              <p:nvPr/>
            </p:nvSpPr>
            <p:spPr bwMode="auto">
              <a:xfrm>
                <a:off x="3859" y="1517"/>
                <a:ext cx="7" cy="0"/>
              </a:xfrm>
              <a:custGeom>
                <a:avLst/>
                <a:gdLst>
                  <a:gd name="T0" fmla="*/ 7 w 7"/>
                  <a:gd name="T1" fmla="*/ 0 w 7"/>
                  <a:gd name="T2" fmla="*/ 0 w 7"/>
                  <a:gd name="T3" fmla="*/ 0 w 7"/>
                  <a:gd name="T4" fmla="*/ 7 w 7"/>
                  <a:gd name="T5" fmla="*/ 7 w 7"/>
                  <a:gd name="T6" fmla="*/ 7 w 7"/>
                  <a:gd name="T7" fmla="*/ 7 w 7"/>
                  <a:gd name="T8" fmla="*/ 7 w 7"/>
                  <a:gd name="T9" fmla="*/ 7 w 7"/>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7">
                    <a:moveTo>
                      <a:pt x="7" y="0"/>
                    </a:moveTo>
                    <a:lnTo>
                      <a:pt x="0" y="0"/>
                    </a:lnTo>
                    <a:lnTo>
                      <a:pt x="0" y="0"/>
                    </a:lnTo>
                    <a:lnTo>
                      <a:pt x="0" y="0"/>
                    </a:lnTo>
                    <a:lnTo>
                      <a:pt x="7" y="0"/>
                    </a:lnTo>
                    <a:lnTo>
                      <a:pt x="7" y="0"/>
                    </a:lnTo>
                    <a:close/>
                    <a:moveTo>
                      <a:pt x="7" y="0"/>
                    </a:moveTo>
                    <a:lnTo>
                      <a:pt x="7" y="0"/>
                    </a:lnTo>
                    <a:lnTo>
                      <a:pt x="7" y="0"/>
                    </a:lnTo>
                    <a:lnTo>
                      <a:pt x="7" y="0"/>
                    </a:lnTo>
                    <a:close/>
                  </a:path>
                </a:pathLst>
              </a:custGeom>
              <a:solidFill>
                <a:srgbClr val="FDC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5" name="Freeform 175"/>
              <p:cNvSpPr>
                <a:spLocks noEditPoints="1"/>
              </p:cNvSpPr>
              <p:nvPr/>
            </p:nvSpPr>
            <p:spPr bwMode="auto">
              <a:xfrm>
                <a:off x="3859" y="1517"/>
                <a:ext cx="7" cy="0"/>
              </a:xfrm>
              <a:custGeom>
                <a:avLst/>
                <a:gdLst>
                  <a:gd name="T0" fmla="*/ 7 w 7"/>
                  <a:gd name="T1" fmla="*/ 0 w 7"/>
                  <a:gd name="T2" fmla="*/ 0 w 7"/>
                  <a:gd name="T3" fmla="*/ 0 w 7"/>
                  <a:gd name="T4" fmla="*/ 7 w 7"/>
                  <a:gd name="T5" fmla="*/ 7 w 7"/>
                  <a:gd name="T6" fmla="*/ 7 w 7"/>
                  <a:gd name="T7" fmla="*/ 7 w 7"/>
                  <a:gd name="T8" fmla="*/ 7 w 7"/>
                  <a:gd name="T9" fmla="*/ 7 w 7"/>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7">
                    <a:moveTo>
                      <a:pt x="7" y="0"/>
                    </a:moveTo>
                    <a:lnTo>
                      <a:pt x="0" y="0"/>
                    </a:lnTo>
                    <a:lnTo>
                      <a:pt x="0" y="0"/>
                    </a:lnTo>
                    <a:lnTo>
                      <a:pt x="0" y="0"/>
                    </a:lnTo>
                    <a:lnTo>
                      <a:pt x="7" y="0"/>
                    </a:lnTo>
                    <a:lnTo>
                      <a:pt x="7" y="0"/>
                    </a:lnTo>
                    <a:moveTo>
                      <a:pt x="7" y="0"/>
                    </a:moveTo>
                    <a:lnTo>
                      <a:pt x="7" y="0"/>
                    </a:lnTo>
                    <a:lnTo>
                      <a:pt x="7"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6" name="Freeform 176"/>
              <p:cNvSpPr>
                <a:spLocks/>
              </p:cNvSpPr>
              <p:nvPr/>
            </p:nvSpPr>
            <p:spPr bwMode="auto">
              <a:xfrm>
                <a:off x="3850" y="1517"/>
                <a:ext cx="16" cy="9"/>
              </a:xfrm>
              <a:custGeom>
                <a:avLst/>
                <a:gdLst>
                  <a:gd name="T0" fmla="*/ 16 w 16"/>
                  <a:gd name="T1" fmla="*/ 0 h 9"/>
                  <a:gd name="T2" fmla="*/ 16 w 16"/>
                  <a:gd name="T3" fmla="*/ 0 h 9"/>
                  <a:gd name="T4" fmla="*/ 14 w 16"/>
                  <a:gd name="T5" fmla="*/ 9 h 9"/>
                  <a:gd name="T6" fmla="*/ 16 w 16"/>
                  <a:gd name="T7" fmla="*/ 0 h 9"/>
                  <a:gd name="T8" fmla="*/ 9 w 16"/>
                  <a:gd name="T9" fmla="*/ 0 h 9"/>
                  <a:gd name="T10" fmla="*/ 4 w 16"/>
                  <a:gd name="T11" fmla="*/ 0 h 9"/>
                  <a:gd name="T12" fmla="*/ 0 w 16"/>
                  <a:gd name="T13" fmla="*/ 9 h 9"/>
                  <a:gd name="T14" fmla="*/ 14 w 16"/>
                  <a:gd name="T15" fmla="*/ 9 h 9"/>
                  <a:gd name="T16" fmla="*/ 1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6" y="0"/>
                    </a:moveTo>
                    <a:lnTo>
                      <a:pt x="16" y="0"/>
                    </a:lnTo>
                    <a:lnTo>
                      <a:pt x="14" y="9"/>
                    </a:lnTo>
                    <a:lnTo>
                      <a:pt x="16" y="0"/>
                    </a:lnTo>
                    <a:lnTo>
                      <a:pt x="9" y="0"/>
                    </a:lnTo>
                    <a:lnTo>
                      <a:pt x="4" y="0"/>
                    </a:lnTo>
                    <a:lnTo>
                      <a:pt x="0" y="9"/>
                    </a:lnTo>
                    <a:lnTo>
                      <a:pt x="14" y="9"/>
                    </a:lnTo>
                    <a:lnTo>
                      <a:pt x="16" y="0"/>
                    </a:lnTo>
                    <a:close/>
                  </a:path>
                </a:pathLst>
              </a:custGeom>
              <a:solidFill>
                <a:srgbClr val="FDC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7" name="Freeform 177"/>
              <p:cNvSpPr>
                <a:spLocks/>
              </p:cNvSpPr>
              <p:nvPr/>
            </p:nvSpPr>
            <p:spPr bwMode="auto">
              <a:xfrm>
                <a:off x="3850" y="1517"/>
                <a:ext cx="16" cy="9"/>
              </a:xfrm>
              <a:custGeom>
                <a:avLst/>
                <a:gdLst>
                  <a:gd name="T0" fmla="*/ 16 w 16"/>
                  <a:gd name="T1" fmla="*/ 0 h 9"/>
                  <a:gd name="T2" fmla="*/ 16 w 16"/>
                  <a:gd name="T3" fmla="*/ 0 h 9"/>
                  <a:gd name="T4" fmla="*/ 14 w 16"/>
                  <a:gd name="T5" fmla="*/ 9 h 9"/>
                  <a:gd name="T6" fmla="*/ 16 w 16"/>
                  <a:gd name="T7" fmla="*/ 0 h 9"/>
                  <a:gd name="T8" fmla="*/ 9 w 16"/>
                  <a:gd name="T9" fmla="*/ 0 h 9"/>
                  <a:gd name="T10" fmla="*/ 4 w 16"/>
                  <a:gd name="T11" fmla="*/ 0 h 9"/>
                  <a:gd name="T12" fmla="*/ 0 w 16"/>
                  <a:gd name="T13" fmla="*/ 9 h 9"/>
                  <a:gd name="T14" fmla="*/ 14 w 16"/>
                  <a:gd name="T15" fmla="*/ 9 h 9"/>
                  <a:gd name="T16" fmla="*/ 16 w 1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16" y="0"/>
                    </a:moveTo>
                    <a:lnTo>
                      <a:pt x="16" y="0"/>
                    </a:lnTo>
                    <a:lnTo>
                      <a:pt x="14" y="9"/>
                    </a:lnTo>
                    <a:lnTo>
                      <a:pt x="16" y="0"/>
                    </a:lnTo>
                    <a:lnTo>
                      <a:pt x="9" y="0"/>
                    </a:lnTo>
                    <a:lnTo>
                      <a:pt x="4" y="0"/>
                    </a:lnTo>
                    <a:lnTo>
                      <a:pt x="0" y="9"/>
                    </a:lnTo>
                    <a:lnTo>
                      <a:pt x="14" y="9"/>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8" name="Freeform 178"/>
              <p:cNvSpPr>
                <a:spLocks/>
              </p:cNvSpPr>
              <p:nvPr/>
            </p:nvSpPr>
            <p:spPr bwMode="auto">
              <a:xfrm>
                <a:off x="3866" y="1517"/>
                <a:ext cx="7" cy="0"/>
              </a:xfrm>
              <a:custGeom>
                <a:avLst/>
                <a:gdLst>
                  <a:gd name="T0" fmla="*/ 7 w 7"/>
                  <a:gd name="T1" fmla="*/ 7 w 7"/>
                  <a:gd name="T2" fmla="*/ 0 w 7"/>
                  <a:gd name="T3" fmla="*/ 7 w 7"/>
                </a:gdLst>
                <a:ahLst/>
                <a:cxnLst>
                  <a:cxn ang="0">
                    <a:pos x="T0" y="0"/>
                  </a:cxn>
                  <a:cxn ang="0">
                    <a:pos x="T1" y="0"/>
                  </a:cxn>
                  <a:cxn ang="0">
                    <a:pos x="T2" y="0"/>
                  </a:cxn>
                  <a:cxn ang="0">
                    <a:pos x="T3" y="0"/>
                  </a:cxn>
                </a:cxnLst>
                <a:rect l="0" t="0" r="r" b="b"/>
                <a:pathLst>
                  <a:path w="7">
                    <a:moveTo>
                      <a:pt x="7" y="0"/>
                    </a:moveTo>
                    <a:lnTo>
                      <a:pt x="7" y="0"/>
                    </a:lnTo>
                    <a:lnTo>
                      <a:pt x="0" y="0"/>
                    </a:lnTo>
                    <a:lnTo>
                      <a:pt x="7" y="0"/>
                    </a:lnTo>
                    <a:close/>
                  </a:path>
                </a:pathLst>
              </a:custGeom>
              <a:solidFill>
                <a:srgbClr val="F8DD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59" name="Freeform 179"/>
              <p:cNvSpPr>
                <a:spLocks/>
              </p:cNvSpPr>
              <p:nvPr/>
            </p:nvSpPr>
            <p:spPr bwMode="auto">
              <a:xfrm>
                <a:off x="3866" y="1517"/>
                <a:ext cx="7" cy="0"/>
              </a:xfrm>
              <a:custGeom>
                <a:avLst/>
                <a:gdLst>
                  <a:gd name="T0" fmla="*/ 7 w 7"/>
                  <a:gd name="T1" fmla="*/ 7 w 7"/>
                  <a:gd name="T2" fmla="*/ 0 w 7"/>
                  <a:gd name="T3" fmla="*/ 7 w 7"/>
                </a:gdLst>
                <a:ahLst/>
                <a:cxnLst>
                  <a:cxn ang="0">
                    <a:pos x="T0" y="0"/>
                  </a:cxn>
                  <a:cxn ang="0">
                    <a:pos x="T1" y="0"/>
                  </a:cxn>
                  <a:cxn ang="0">
                    <a:pos x="T2" y="0"/>
                  </a:cxn>
                  <a:cxn ang="0">
                    <a:pos x="T3" y="0"/>
                  </a:cxn>
                </a:cxnLst>
                <a:rect l="0" t="0" r="r" b="b"/>
                <a:pathLst>
                  <a:path w="7">
                    <a:moveTo>
                      <a:pt x="7" y="0"/>
                    </a:moveTo>
                    <a:lnTo>
                      <a:pt x="7" y="0"/>
                    </a:lnTo>
                    <a:lnTo>
                      <a:pt x="0"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0" name="Rectangle 180"/>
              <p:cNvSpPr>
                <a:spLocks noChangeArrowheads="1"/>
              </p:cNvSpPr>
              <p:nvPr/>
            </p:nvSpPr>
            <p:spPr bwMode="auto">
              <a:xfrm>
                <a:off x="3866" y="1517"/>
                <a:ext cx="1" cy="1"/>
              </a:xfrm>
              <a:prstGeom prst="rect">
                <a:avLst/>
              </a:prstGeom>
              <a:solidFill>
                <a:srgbClr val="F8DD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1" name="Freeform 181"/>
              <p:cNvSpPr>
                <a:spLocks/>
              </p:cNvSpPr>
              <p:nvPr/>
            </p:nvSpPr>
            <p:spPr bwMode="auto">
              <a:xfrm>
                <a:off x="3866" y="151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2" name="Freeform 182"/>
              <p:cNvSpPr>
                <a:spLocks/>
              </p:cNvSpPr>
              <p:nvPr/>
            </p:nvSpPr>
            <p:spPr bwMode="auto">
              <a:xfrm>
                <a:off x="3864" y="1517"/>
                <a:ext cx="2" cy="9"/>
              </a:xfrm>
              <a:custGeom>
                <a:avLst/>
                <a:gdLst>
                  <a:gd name="T0" fmla="*/ 2 w 2"/>
                  <a:gd name="T1" fmla="*/ 0 h 9"/>
                  <a:gd name="T2" fmla="*/ 2 w 2"/>
                  <a:gd name="T3" fmla="*/ 0 h 9"/>
                  <a:gd name="T4" fmla="*/ 0 w 2"/>
                  <a:gd name="T5" fmla="*/ 9 h 9"/>
                  <a:gd name="T6" fmla="*/ 2 w 2"/>
                  <a:gd name="T7" fmla="*/ 0 h 9"/>
                </a:gdLst>
                <a:ahLst/>
                <a:cxnLst>
                  <a:cxn ang="0">
                    <a:pos x="T0" y="T1"/>
                  </a:cxn>
                  <a:cxn ang="0">
                    <a:pos x="T2" y="T3"/>
                  </a:cxn>
                  <a:cxn ang="0">
                    <a:pos x="T4" y="T5"/>
                  </a:cxn>
                  <a:cxn ang="0">
                    <a:pos x="T6" y="T7"/>
                  </a:cxn>
                </a:cxnLst>
                <a:rect l="0" t="0" r="r" b="b"/>
                <a:pathLst>
                  <a:path w="2" h="9">
                    <a:moveTo>
                      <a:pt x="2" y="0"/>
                    </a:moveTo>
                    <a:lnTo>
                      <a:pt x="2" y="0"/>
                    </a:lnTo>
                    <a:lnTo>
                      <a:pt x="0" y="9"/>
                    </a:lnTo>
                    <a:lnTo>
                      <a:pt x="2" y="0"/>
                    </a:lnTo>
                    <a:close/>
                  </a:path>
                </a:pathLst>
              </a:custGeom>
              <a:solidFill>
                <a:srgbClr val="F8DD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3" name="Freeform 183"/>
              <p:cNvSpPr>
                <a:spLocks/>
              </p:cNvSpPr>
              <p:nvPr/>
            </p:nvSpPr>
            <p:spPr bwMode="auto">
              <a:xfrm>
                <a:off x="3864" y="1517"/>
                <a:ext cx="2" cy="9"/>
              </a:xfrm>
              <a:custGeom>
                <a:avLst/>
                <a:gdLst>
                  <a:gd name="T0" fmla="*/ 2 w 2"/>
                  <a:gd name="T1" fmla="*/ 0 h 9"/>
                  <a:gd name="T2" fmla="*/ 2 w 2"/>
                  <a:gd name="T3" fmla="*/ 0 h 9"/>
                  <a:gd name="T4" fmla="*/ 0 w 2"/>
                  <a:gd name="T5" fmla="*/ 9 h 9"/>
                  <a:gd name="T6" fmla="*/ 2 w 2"/>
                  <a:gd name="T7" fmla="*/ 0 h 9"/>
                </a:gdLst>
                <a:ahLst/>
                <a:cxnLst>
                  <a:cxn ang="0">
                    <a:pos x="T0" y="T1"/>
                  </a:cxn>
                  <a:cxn ang="0">
                    <a:pos x="T2" y="T3"/>
                  </a:cxn>
                  <a:cxn ang="0">
                    <a:pos x="T4" y="T5"/>
                  </a:cxn>
                  <a:cxn ang="0">
                    <a:pos x="T6" y="T7"/>
                  </a:cxn>
                </a:cxnLst>
                <a:rect l="0" t="0" r="r" b="b"/>
                <a:pathLst>
                  <a:path w="2" h="9">
                    <a:moveTo>
                      <a:pt x="2" y="0"/>
                    </a:moveTo>
                    <a:lnTo>
                      <a:pt x="2" y="0"/>
                    </a:lnTo>
                    <a:lnTo>
                      <a:pt x="0" y="9"/>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4" name="Freeform 184"/>
              <p:cNvSpPr>
                <a:spLocks/>
              </p:cNvSpPr>
              <p:nvPr/>
            </p:nvSpPr>
            <p:spPr bwMode="auto">
              <a:xfrm>
                <a:off x="3793" y="1287"/>
                <a:ext cx="158" cy="17"/>
              </a:xfrm>
              <a:custGeom>
                <a:avLst/>
                <a:gdLst>
                  <a:gd name="T0" fmla="*/ 0 w 67"/>
                  <a:gd name="T1" fmla="*/ 6 h 7"/>
                  <a:gd name="T2" fmla="*/ 1 w 67"/>
                  <a:gd name="T3" fmla="*/ 7 h 7"/>
                  <a:gd name="T4" fmla="*/ 66 w 67"/>
                  <a:gd name="T5" fmla="*/ 7 h 7"/>
                  <a:gd name="T6" fmla="*/ 67 w 67"/>
                  <a:gd name="T7" fmla="*/ 6 h 7"/>
                  <a:gd name="T8" fmla="*/ 67 w 67"/>
                  <a:gd name="T9" fmla="*/ 1 h 7"/>
                  <a:gd name="T10" fmla="*/ 66 w 67"/>
                  <a:gd name="T11" fmla="*/ 0 h 7"/>
                  <a:gd name="T12" fmla="*/ 1 w 67"/>
                  <a:gd name="T13" fmla="*/ 0 h 7"/>
                  <a:gd name="T14" fmla="*/ 0 w 67"/>
                  <a:gd name="T15" fmla="*/ 1 h 7"/>
                  <a:gd name="T16" fmla="*/ 0 w 6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7">
                    <a:moveTo>
                      <a:pt x="0" y="6"/>
                    </a:moveTo>
                    <a:cubicBezTo>
                      <a:pt x="0" y="7"/>
                      <a:pt x="0" y="7"/>
                      <a:pt x="1" y="7"/>
                    </a:cubicBezTo>
                    <a:cubicBezTo>
                      <a:pt x="66" y="7"/>
                      <a:pt x="66" y="7"/>
                      <a:pt x="66" y="7"/>
                    </a:cubicBezTo>
                    <a:cubicBezTo>
                      <a:pt x="67" y="7"/>
                      <a:pt x="67" y="7"/>
                      <a:pt x="67" y="6"/>
                    </a:cubicBezTo>
                    <a:cubicBezTo>
                      <a:pt x="67" y="1"/>
                      <a:pt x="67" y="1"/>
                      <a:pt x="67" y="1"/>
                    </a:cubicBezTo>
                    <a:cubicBezTo>
                      <a:pt x="67" y="1"/>
                      <a:pt x="67" y="0"/>
                      <a:pt x="66" y="0"/>
                    </a:cubicBezTo>
                    <a:cubicBezTo>
                      <a:pt x="1" y="0"/>
                      <a:pt x="1" y="0"/>
                      <a:pt x="1" y="0"/>
                    </a:cubicBezTo>
                    <a:cubicBezTo>
                      <a:pt x="0" y="0"/>
                      <a:pt x="0" y="1"/>
                      <a:pt x="0" y="1"/>
                    </a:cubicBezTo>
                    <a:lnTo>
                      <a:pt x="0" y="6"/>
                    </a:lnTo>
                    <a:close/>
                  </a:path>
                </a:pathLst>
              </a:custGeom>
              <a:solidFill>
                <a:srgbClr val="FFD6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5" name="Rectangle 185"/>
              <p:cNvSpPr>
                <a:spLocks noChangeArrowheads="1"/>
              </p:cNvSpPr>
              <p:nvPr/>
            </p:nvSpPr>
            <p:spPr bwMode="auto">
              <a:xfrm>
                <a:off x="3805" y="1304"/>
                <a:ext cx="135" cy="4"/>
              </a:xfrm>
              <a:prstGeom prst="rect">
                <a:avLst/>
              </a:prstGeom>
              <a:solidFill>
                <a:srgbClr val="FDC9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6" name="Oval 186"/>
              <p:cNvSpPr>
                <a:spLocks noChangeArrowheads="1"/>
              </p:cNvSpPr>
              <p:nvPr/>
            </p:nvSpPr>
            <p:spPr bwMode="auto">
              <a:xfrm>
                <a:off x="3826" y="1550"/>
                <a:ext cx="5" cy="5"/>
              </a:xfrm>
              <a:prstGeom prst="ellipse">
                <a:avLst/>
              </a:prstGeom>
              <a:solidFill>
                <a:srgbClr val="F7A2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7" name="Oval 187"/>
              <p:cNvSpPr>
                <a:spLocks noChangeArrowheads="1"/>
              </p:cNvSpPr>
              <p:nvPr/>
            </p:nvSpPr>
            <p:spPr bwMode="auto">
              <a:xfrm>
                <a:off x="3826" y="1583"/>
                <a:ext cx="5" cy="5"/>
              </a:xfrm>
              <a:prstGeom prst="ellipse">
                <a:avLst/>
              </a:prstGeom>
              <a:solidFill>
                <a:srgbClr val="F7A2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8" name="Oval 188"/>
              <p:cNvSpPr>
                <a:spLocks noChangeArrowheads="1"/>
              </p:cNvSpPr>
              <p:nvPr/>
            </p:nvSpPr>
            <p:spPr bwMode="auto">
              <a:xfrm>
                <a:off x="3909" y="1583"/>
                <a:ext cx="7" cy="5"/>
              </a:xfrm>
              <a:prstGeom prst="ellipse">
                <a:avLst/>
              </a:prstGeom>
              <a:solidFill>
                <a:srgbClr val="F7A2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9" name="Oval 189"/>
              <p:cNvSpPr>
                <a:spLocks noChangeArrowheads="1"/>
              </p:cNvSpPr>
              <p:nvPr/>
            </p:nvSpPr>
            <p:spPr bwMode="auto">
              <a:xfrm>
                <a:off x="3909" y="1550"/>
                <a:ext cx="7" cy="5"/>
              </a:xfrm>
              <a:prstGeom prst="ellipse">
                <a:avLst/>
              </a:prstGeom>
              <a:solidFill>
                <a:srgbClr val="F7A2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0" name="Freeform 190"/>
              <p:cNvSpPr>
                <a:spLocks/>
              </p:cNvSpPr>
              <p:nvPr/>
            </p:nvSpPr>
            <p:spPr bwMode="auto">
              <a:xfrm>
                <a:off x="3824" y="1545"/>
                <a:ext cx="94" cy="10"/>
              </a:xfrm>
              <a:custGeom>
                <a:avLst/>
                <a:gdLst>
                  <a:gd name="T0" fmla="*/ 39 w 40"/>
                  <a:gd name="T1" fmla="*/ 0 h 4"/>
                  <a:gd name="T2" fmla="*/ 1 w 40"/>
                  <a:gd name="T3" fmla="*/ 0 h 4"/>
                  <a:gd name="T4" fmla="*/ 0 w 40"/>
                  <a:gd name="T5" fmla="*/ 2 h 4"/>
                  <a:gd name="T6" fmla="*/ 0 w 40"/>
                  <a:gd name="T7" fmla="*/ 2 h 4"/>
                  <a:gd name="T8" fmla="*/ 1 w 40"/>
                  <a:gd name="T9" fmla="*/ 0 h 4"/>
                  <a:gd name="T10" fmla="*/ 39 w 40"/>
                  <a:gd name="T11" fmla="*/ 0 h 4"/>
                  <a:gd name="T12" fmla="*/ 40 w 40"/>
                  <a:gd name="T13" fmla="*/ 2 h 4"/>
                  <a:gd name="T14" fmla="*/ 40 w 40"/>
                  <a:gd name="T15" fmla="*/ 4 h 4"/>
                  <a:gd name="T16" fmla="*/ 40 w 40"/>
                  <a:gd name="T17" fmla="*/ 4 h 4"/>
                  <a:gd name="T18" fmla="*/ 40 w 40"/>
                  <a:gd name="T19" fmla="*/ 2 h 4"/>
                  <a:gd name="T20" fmla="*/ 39 w 40"/>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
                    <a:moveTo>
                      <a:pt x="39" y="0"/>
                    </a:moveTo>
                    <a:cubicBezTo>
                      <a:pt x="1" y="0"/>
                      <a:pt x="1" y="0"/>
                      <a:pt x="1" y="0"/>
                    </a:cubicBezTo>
                    <a:cubicBezTo>
                      <a:pt x="0" y="0"/>
                      <a:pt x="0" y="1"/>
                      <a:pt x="0" y="2"/>
                    </a:cubicBezTo>
                    <a:cubicBezTo>
                      <a:pt x="0" y="2"/>
                      <a:pt x="0" y="2"/>
                      <a:pt x="0" y="2"/>
                    </a:cubicBezTo>
                    <a:cubicBezTo>
                      <a:pt x="0" y="1"/>
                      <a:pt x="0" y="0"/>
                      <a:pt x="1" y="0"/>
                    </a:cubicBezTo>
                    <a:cubicBezTo>
                      <a:pt x="39" y="0"/>
                      <a:pt x="39" y="0"/>
                      <a:pt x="39" y="0"/>
                    </a:cubicBezTo>
                    <a:cubicBezTo>
                      <a:pt x="40" y="0"/>
                      <a:pt x="40" y="1"/>
                      <a:pt x="40" y="2"/>
                    </a:cubicBezTo>
                    <a:cubicBezTo>
                      <a:pt x="40" y="4"/>
                      <a:pt x="40" y="4"/>
                      <a:pt x="40" y="4"/>
                    </a:cubicBezTo>
                    <a:cubicBezTo>
                      <a:pt x="40" y="4"/>
                      <a:pt x="40" y="4"/>
                      <a:pt x="40" y="4"/>
                    </a:cubicBezTo>
                    <a:cubicBezTo>
                      <a:pt x="40" y="2"/>
                      <a:pt x="40" y="2"/>
                      <a:pt x="40" y="2"/>
                    </a:cubicBezTo>
                    <a:cubicBezTo>
                      <a:pt x="40" y="1"/>
                      <a:pt x="40" y="0"/>
                      <a:pt x="39" y="0"/>
                    </a:cubicBezTo>
                  </a:path>
                </a:pathLst>
              </a:custGeom>
              <a:solidFill>
                <a:srgbClr val="5256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1" name="Freeform 191"/>
              <p:cNvSpPr>
                <a:spLocks noEditPoints="1"/>
              </p:cNvSpPr>
              <p:nvPr/>
            </p:nvSpPr>
            <p:spPr bwMode="auto">
              <a:xfrm>
                <a:off x="3824" y="1545"/>
                <a:ext cx="94" cy="41"/>
              </a:xfrm>
              <a:custGeom>
                <a:avLst/>
                <a:gdLst>
                  <a:gd name="T0" fmla="*/ 2 w 40"/>
                  <a:gd name="T1" fmla="*/ 4 h 17"/>
                  <a:gd name="T2" fmla="*/ 1 w 40"/>
                  <a:gd name="T3" fmla="*/ 3 h 17"/>
                  <a:gd name="T4" fmla="*/ 2 w 40"/>
                  <a:gd name="T5" fmla="*/ 2 h 17"/>
                  <a:gd name="T6" fmla="*/ 3 w 40"/>
                  <a:gd name="T7" fmla="*/ 3 h 17"/>
                  <a:gd name="T8" fmla="*/ 2 w 40"/>
                  <a:gd name="T9" fmla="*/ 4 h 17"/>
                  <a:gd name="T10" fmla="*/ 37 w 40"/>
                  <a:gd name="T11" fmla="*/ 4 h 17"/>
                  <a:gd name="T12" fmla="*/ 36 w 40"/>
                  <a:gd name="T13" fmla="*/ 3 h 17"/>
                  <a:gd name="T14" fmla="*/ 37 w 40"/>
                  <a:gd name="T15" fmla="*/ 2 h 17"/>
                  <a:gd name="T16" fmla="*/ 39 w 40"/>
                  <a:gd name="T17" fmla="*/ 3 h 17"/>
                  <a:gd name="T18" fmla="*/ 37 w 40"/>
                  <a:gd name="T19" fmla="*/ 4 h 17"/>
                  <a:gd name="T20" fmla="*/ 39 w 40"/>
                  <a:gd name="T21" fmla="*/ 0 h 17"/>
                  <a:gd name="T22" fmla="*/ 1 w 40"/>
                  <a:gd name="T23" fmla="*/ 0 h 17"/>
                  <a:gd name="T24" fmla="*/ 0 w 40"/>
                  <a:gd name="T25" fmla="*/ 2 h 17"/>
                  <a:gd name="T26" fmla="*/ 0 w 40"/>
                  <a:gd name="T27" fmla="*/ 17 h 17"/>
                  <a:gd name="T28" fmla="*/ 33 w 40"/>
                  <a:gd name="T29" fmla="*/ 4 h 17"/>
                  <a:gd name="T30" fmla="*/ 40 w 40"/>
                  <a:gd name="T31" fmla="*/ 4 h 17"/>
                  <a:gd name="T32" fmla="*/ 40 w 40"/>
                  <a:gd name="T33" fmla="*/ 2 h 17"/>
                  <a:gd name="T34" fmla="*/ 39 w 40"/>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17">
                    <a:moveTo>
                      <a:pt x="2" y="4"/>
                    </a:moveTo>
                    <a:cubicBezTo>
                      <a:pt x="2" y="4"/>
                      <a:pt x="1" y="3"/>
                      <a:pt x="1" y="3"/>
                    </a:cubicBezTo>
                    <a:cubicBezTo>
                      <a:pt x="1" y="2"/>
                      <a:pt x="2" y="2"/>
                      <a:pt x="2" y="2"/>
                    </a:cubicBezTo>
                    <a:cubicBezTo>
                      <a:pt x="3" y="2"/>
                      <a:pt x="3" y="2"/>
                      <a:pt x="3" y="3"/>
                    </a:cubicBezTo>
                    <a:cubicBezTo>
                      <a:pt x="3" y="3"/>
                      <a:pt x="3" y="4"/>
                      <a:pt x="2" y="4"/>
                    </a:cubicBezTo>
                    <a:moveTo>
                      <a:pt x="37" y="4"/>
                    </a:moveTo>
                    <a:cubicBezTo>
                      <a:pt x="37" y="4"/>
                      <a:pt x="36" y="3"/>
                      <a:pt x="36" y="3"/>
                    </a:cubicBezTo>
                    <a:cubicBezTo>
                      <a:pt x="36" y="2"/>
                      <a:pt x="37" y="2"/>
                      <a:pt x="37" y="2"/>
                    </a:cubicBezTo>
                    <a:cubicBezTo>
                      <a:pt x="38" y="2"/>
                      <a:pt x="39" y="2"/>
                      <a:pt x="39" y="3"/>
                    </a:cubicBezTo>
                    <a:cubicBezTo>
                      <a:pt x="39" y="3"/>
                      <a:pt x="38" y="4"/>
                      <a:pt x="37" y="4"/>
                    </a:cubicBezTo>
                    <a:moveTo>
                      <a:pt x="39" y="0"/>
                    </a:moveTo>
                    <a:cubicBezTo>
                      <a:pt x="1" y="0"/>
                      <a:pt x="1" y="0"/>
                      <a:pt x="1" y="0"/>
                    </a:cubicBezTo>
                    <a:cubicBezTo>
                      <a:pt x="0" y="0"/>
                      <a:pt x="0" y="1"/>
                      <a:pt x="0" y="2"/>
                    </a:cubicBezTo>
                    <a:cubicBezTo>
                      <a:pt x="0" y="17"/>
                      <a:pt x="0" y="17"/>
                      <a:pt x="0" y="17"/>
                    </a:cubicBezTo>
                    <a:cubicBezTo>
                      <a:pt x="6" y="9"/>
                      <a:pt x="18" y="4"/>
                      <a:pt x="33" y="4"/>
                    </a:cubicBezTo>
                    <a:cubicBezTo>
                      <a:pt x="35" y="4"/>
                      <a:pt x="38" y="4"/>
                      <a:pt x="40" y="4"/>
                    </a:cubicBezTo>
                    <a:cubicBezTo>
                      <a:pt x="40" y="2"/>
                      <a:pt x="40" y="2"/>
                      <a:pt x="40" y="2"/>
                    </a:cubicBezTo>
                    <a:cubicBezTo>
                      <a:pt x="40" y="1"/>
                      <a:pt x="40" y="0"/>
                      <a:pt x="39" y="0"/>
                    </a:cubicBezTo>
                  </a:path>
                </a:pathLst>
              </a:custGeom>
              <a:solidFill>
                <a:srgbClr val="FDC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2" name="Oval 192"/>
              <p:cNvSpPr>
                <a:spLocks noChangeArrowheads="1"/>
              </p:cNvSpPr>
              <p:nvPr/>
            </p:nvSpPr>
            <p:spPr bwMode="auto">
              <a:xfrm>
                <a:off x="3826" y="1550"/>
                <a:ext cx="5" cy="5"/>
              </a:xfrm>
              <a:prstGeom prst="ellipse">
                <a:avLst/>
              </a:prstGeom>
              <a:solidFill>
                <a:srgbClr val="F8A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3" name="Oval 193"/>
              <p:cNvSpPr>
                <a:spLocks noChangeArrowheads="1"/>
              </p:cNvSpPr>
              <p:nvPr/>
            </p:nvSpPr>
            <p:spPr bwMode="auto">
              <a:xfrm>
                <a:off x="3909" y="1550"/>
                <a:ext cx="7" cy="5"/>
              </a:xfrm>
              <a:prstGeom prst="ellipse">
                <a:avLst/>
              </a:prstGeom>
              <a:solidFill>
                <a:srgbClr val="F8A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4" name="Freeform 194"/>
              <p:cNvSpPr>
                <a:spLocks/>
              </p:cNvSpPr>
              <p:nvPr/>
            </p:nvSpPr>
            <p:spPr bwMode="auto">
              <a:xfrm>
                <a:off x="1816" y="1147"/>
                <a:ext cx="227" cy="249"/>
              </a:xfrm>
              <a:custGeom>
                <a:avLst/>
                <a:gdLst>
                  <a:gd name="T0" fmla="*/ 96 w 96"/>
                  <a:gd name="T1" fmla="*/ 5 h 105"/>
                  <a:gd name="T2" fmla="*/ 92 w 96"/>
                  <a:gd name="T3" fmla="*/ 0 h 105"/>
                  <a:gd name="T4" fmla="*/ 5 w 96"/>
                  <a:gd name="T5" fmla="*/ 0 h 105"/>
                  <a:gd name="T6" fmla="*/ 0 w 96"/>
                  <a:gd name="T7" fmla="*/ 5 h 105"/>
                  <a:gd name="T8" fmla="*/ 0 w 96"/>
                  <a:gd name="T9" fmla="*/ 105 h 105"/>
                  <a:gd name="T10" fmla="*/ 96 w 96"/>
                  <a:gd name="T11" fmla="*/ 105 h 105"/>
                  <a:gd name="T12" fmla="*/ 96 w 96"/>
                  <a:gd name="T13" fmla="*/ 5 h 105"/>
                </a:gdLst>
                <a:ahLst/>
                <a:cxnLst>
                  <a:cxn ang="0">
                    <a:pos x="T0" y="T1"/>
                  </a:cxn>
                  <a:cxn ang="0">
                    <a:pos x="T2" y="T3"/>
                  </a:cxn>
                  <a:cxn ang="0">
                    <a:pos x="T4" y="T5"/>
                  </a:cxn>
                  <a:cxn ang="0">
                    <a:pos x="T6" y="T7"/>
                  </a:cxn>
                  <a:cxn ang="0">
                    <a:pos x="T8" y="T9"/>
                  </a:cxn>
                  <a:cxn ang="0">
                    <a:pos x="T10" y="T11"/>
                  </a:cxn>
                  <a:cxn ang="0">
                    <a:pos x="T12" y="T13"/>
                  </a:cxn>
                </a:cxnLst>
                <a:rect l="0" t="0" r="r" b="b"/>
                <a:pathLst>
                  <a:path w="96" h="105">
                    <a:moveTo>
                      <a:pt x="96" y="5"/>
                    </a:moveTo>
                    <a:cubicBezTo>
                      <a:pt x="96" y="2"/>
                      <a:pt x="94" y="0"/>
                      <a:pt x="92" y="0"/>
                    </a:cubicBezTo>
                    <a:cubicBezTo>
                      <a:pt x="5" y="0"/>
                      <a:pt x="5" y="0"/>
                      <a:pt x="5" y="0"/>
                    </a:cubicBezTo>
                    <a:cubicBezTo>
                      <a:pt x="2" y="0"/>
                      <a:pt x="0" y="2"/>
                      <a:pt x="0" y="5"/>
                    </a:cubicBezTo>
                    <a:cubicBezTo>
                      <a:pt x="0" y="105"/>
                      <a:pt x="0" y="105"/>
                      <a:pt x="0" y="105"/>
                    </a:cubicBezTo>
                    <a:cubicBezTo>
                      <a:pt x="96" y="105"/>
                      <a:pt x="96" y="105"/>
                      <a:pt x="96" y="105"/>
                    </a:cubicBezTo>
                    <a:cubicBezTo>
                      <a:pt x="96" y="5"/>
                      <a:pt x="96" y="5"/>
                      <a:pt x="96" y="5"/>
                    </a:cubicBezTo>
                  </a:path>
                </a:pathLst>
              </a:custGeom>
              <a:solidFill>
                <a:srgbClr val="2F2E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5" name="Freeform 195"/>
              <p:cNvSpPr>
                <a:spLocks/>
              </p:cNvSpPr>
              <p:nvPr/>
            </p:nvSpPr>
            <p:spPr bwMode="auto">
              <a:xfrm>
                <a:off x="1816" y="1396"/>
                <a:ext cx="227" cy="62"/>
              </a:xfrm>
              <a:custGeom>
                <a:avLst/>
                <a:gdLst>
                  <a:gd name="T0" fmla="*/ 0 w 96"/>
                  <a:gd name="T1" fmla="*/ 0 h 26"/>
                  <a:gd name="T2" fmla="*/ 0 w 96"/>
                  <a:gd name="T3" fmla="*/ 22 h 26"/>
                  <a:gd name="T4" fmla="*/ 5 w 96"/>
                  <a:gd name="T5" fmla="*/ 26 h 26"/>
                  <a:gd name="T6" fmla="*/ 92 w 96"/>
                  <a:gd name="T7" fmla="*/ 26 h 26"/>
                  <a:gd name="T8" fmla="*/ 96 w 96"/>
                  <a:gd name="T9" fmla="*/ 22 h 26"/>
                  <a:gd name="T10" fmla="*/ 96 w 96"/>
                  <a:gd name="T11" fmla="*/ 0 h 26"/>
                  <a:gd name="T12" fmla="*/ 0 w 9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96" h="26">
                    <a:moveTo>
                      <a:pt x="0" y="0"/>
                    </a:moveTo>
                    <a:cubicBezTo>
                      <a:pt x="0" y="22"/>
                      <a:pt x="0" y="22"/>
                      <a:pt x="0" y="22"/>
                    </a:cubicBezTo>
                    <a:cubicBezTo>
                      <a:pt x="0" y="24"/>
                      <a:pt x="2" y="26"/>
                      <a:pt x="5" y="26"/>
                    </a:cubicBezTo>
                    <a:cubicBezTo>
                      <a:pt x="92" y="26"/>
                      <a:pt x="92" y="26"/>
                      <a:pt x="92" y="26"/>
                    </a:cubicBezTo>
                    <a:cubicBezTo>
                      <a:pt x="94" y="26"/>
                      <a:pt x="96" y="24"/>
                      <a:pt x="96" y="22"/>
                    </a:cubicBezTo>
                    <a:cubicBezTo>
                      <a:pt x="96" y="0"/>
                      <a:pt x="96" y="0"/>
                      <a:pt x="96" y="0"/>
                    </a:cubicBezTo>
                    <a:lnTo>
                      <a:pt x="0" y="0"/>
                    </a:lnTo>
                    <a:close/>
                  </a:path>
                </a:pathLst>
              </a:custGeom>
              <a:solidFill>
                <a:srgbClr val="2827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6" name="Freeform 196"/>
              <p:cNvSpPr>
                <a:spLocks/>
              </p:cNvSpPr>
              <p:nvPr/>
            </p:nvSpPr>
            <p:spPr bwMode="auto">
              <a:xfrm>
                <a:off x="1823" y="1403"/>
                <a:ext cx="213" cy="50"/>
              </a:xfrm>
              <a:custGeom>
                <a:avLst/>
                <a:gdLst>
                  <a:gd name="T0" fmla="*/ 0 w 90"/>
                  <a:gd name="T1" fmla="*/ 20 h 21"/>
                  <a:gd name="T2" fmla="*/ 2 w 90"/>
                  <a:gd name="T3" fmla="*/ 21 h 21"/>
                  <a:gd name="T4" fmla="*/ 89 w 90"/>
                  <a:gd name="T5" fmla="*/ 21 h 21"/>
                  <a:gd name="T6" fmla="*/ 90 w 90"/>
                  <a:gd name="T7" fmla="*/ 20 h 21"/>
                  <a:gd name="T8" fmla="*/ 90 w 90"/>
                  <a:gd name="T9" fmla="*/ 1 h 21"/>
                  <a:gd name="T10" fmla="*/ 89 w 90"/>
                  <a:gd name="T11" fmla="*/ 0 h 21"/>
                  <a:gd name="T12" fmla="*/ 2 w 90"/>
                  <a:gd name="T13" fmla="*/ 0 h 21"/>
                  <a:gd name="T14" fmla="*/ 0 w 90"/>
                  <a:gd name="T15" fmla="*/ 1 h 21"/>
                  <a:gd name="T16" fmla="*/ 0 w 90"/>
                  <a:gd name="T1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21">
                    <a:moveTo>
                      <a:pt x="0" y="20"/>
                    </a:moveTo>
                    <a:cubicBezTo>
                      <a:pt x="0" y="20"/>
                      <a:pt x="1" y="21"/>
                      <a:pt x="2" y="21"/>
                    </a:cubicBezTo>
                    <a:cubicBezTo>
                      <a:pt x="89" y="21"/>
                      <a:pt x="89" y="21"/>
                      <a:pt x="89" y="21"/>
                    </a:cubicBezTo>
                    <a:cubicBezTo>
                      <a:pt x="90" y="21"/>
                      <a:pt x="90" y="20"/>
                      <a:pt x="90" y="20"/>
                    </a:cubicBezTo>
                    <a:cubicBezTo>
                      <a:pt x="90" y="1"/>
                      <a:pt x="90" y="1"/>
                      <a:pt x="90" y="1"/>
                    </a:cubicBezTo>
                    <a:cubicBezTo>
                      <a:pt x="90" y="0"/>
                      <a:pt x="90" y="0"/>
                      <a:pt x="89" y="0"/>
                    </a:cubicBezTo>
                    <a:cubicBezTo>
                      <a:pt x="2" y="0"/>
                      <a:pt x="2" y="0"/>
                      <a:pt x="2" y="0"/>
                    </a:cubicBezTo>
                    <a:cubicBezTo>
                      <a:pt x="1" y="0"/>
                      <a:pt x="0" y="0"/>
                      <a:pt x="0" y="1"/>
                    </a:cubicBez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7" name="Rectangle 197"/>
              <p:cNvSpPr>
                <a:spLocks noChangeArrowheads="1"/>
              </p:cNvSpPr>
              <p:nvPr/>
            </p:nvSpPr>
            <p:spPr bwMode="auto">
              <a:xfrm>
                <a:off x="1830" y="1413"/>
                <a:ext cx="128" cy="2"/>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8" name="Rectangle 198"/>
              <p:cNvSpPr>
                <a:spLocks noChangeArrowheads="1"/>
              </p:cNvSpPr>
              <p:nvPr/>
            </p:nvSpPr>
            <p:spPr bwMode="auto">
              <a:xfrm>
                <a:off x="1962" y="1413"/>
                <a:ext cx="67" cy="2"/>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79" name="Rectangle 199"/>
              <p:cNvSpPr>
                <a:spLocks noChangeArrowheads="1"/>
              </p:cNvSpPr>
              <p:nvPr/>
            </p:nvSpPr>
            <p:spPr bwMode="auto">
              <a:xfrm>
                <a:off x="1901" y="1427"/>
                <a:ext cx="128" cy="2"/>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0" name="Rectangle 200"/>
              <p:cNvSpPr>
                <a:spLocks noChangeArrowheads="1"/>
              </p:cNvSpPr>
              <p:nvPr/>
            </p:nvSpPr>
            <p:spPr bwMode="auto">
              <a:xfrm>
                <a:off x="1830" y="1427"/>
                <a:ext cx="68" cy="2"/>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1" name="Rectangle 201"/>
              <p:cNvSpPr>
                <a:spLocks noChangeArrowheads="1"/>
              </p:cNvSpPr>
              <p:nvPr/>
            </p:nvSpPr>
            <p:spPr bwMode="auto">
              <a:xfrm>
                <a:off x="1875" y="1441"/>
                <a:ext cx="121" cy="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2" name="Rectangle 202"/>
              <p:cNvSpPr>
                <a:spLocks noChangeArrowheads="1"/>
              </p:cNvSpPr>
              <p:nvPr/>
            </p:nvSpPr>
            <p:spPr bwMode="auto">
              <a:xfrm>
                <a:off x="1830" y="1441"/>
                <a:ext cx="38" cy="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3" name="Rectangle 203"/>
              <p:cNvSpPr>
                <a:spLocks noChangeArrowheads="1"/>
              </p:cNvSpPr>
              <p:nvPr/>
            </p:nvSpPr>
            <p:spPr bwMode="auto">
              <a:xfrm>
                <a:off x="2000" y="1441"/>
                <a:ext cx="29" cy="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4" name="Freeform 204"/>
              <p:cNvSpPr>
                <a:spLocks/>
              </p:cNvSpPr>
              <p:nvPr/>
            </p:nvSpPr>
            <p:spPr bwMode="auto">
              <a:xfrm>
                <a:off x="1846" y="1173"/>
                <a:ext cx="166" cy="57"/>
              </a:xfrm>
              <a:custGeom>
                <a:avLst/>
                <a:gdLst>
                  <a:gd name="T0" fmla="*/ 0 w 70"/>
                  <a:gd name="T1" fmla="*/ 21 h 24"/>
                  <a:gd name="T2" fmla="*/ 3 w 70"/>
                  <a:gd name="T3" fmla="*/ 24 h 24"/>
                  <a:gd name="T4" fmla="*/ 68 w 70"/>
                  <a:gd name="T5" fmla="*/ 24 h 24"/>
                  <a:gd name="T6" fmla="*/ 70 w 70"/>
                  <a:gd name="T7" fmla="*/ 21 h 24"/>
                  <a:gd name="T8" fmla="*/ 70 w 70"/>
                  <a:gd name="T9" fmla="*/ 2 h 24"/>
                  <a:gd name="T10" fmla="*/ 68 w 70"/>
                  <a:gd name="T11" fmla="*/ 0 h 24"/>
                  <a:gd name="T12" fmla="*/ 3 w 70"/>
                  <a:gd name="T13" fmla="*/ 0 h 24"/>
                  <a:gd name="T14" fmla="*/ 0 w 70"/>
                  <a:gd name="T15" fmla="*/ 2 h 24"/>
                  <a:gd name="T16" fmla="*/ 0 w 70"/>
                  <a:gd name="T1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24">
                    <a:moveTo>
                      <a:pt x="0" y="21"/>
                    </a:moveTo>
                    <a:cubicBezTo>
                      <a:pt x="0" y="23"/>
                      <a:pt x="1" y="24"/>
                      <a:pt x="3" y="24"/>
                    </a:cubicBezTo>
                    <a:cubicBezTo>
                      <a:pt x="68" y="24"/>
                      <a:pt x="68" y="24"/>
                      <a:pt x="68" y="24"/>
                    </a:cubicBezTo>
                    <a:cubicBezTo>
                      <a:pt x="69" y="24"/>
                      <a:pt x="70" y="23"/>
                      <a:pt x="70" y="21"/>
                    </a:cubicBezTo>
                    <a:cubicBezTo>
                      <a:pt x="70" y="2"/>
                      <a:pt x="70" y="2"/>
                      <a:pt x="70" y="2"/>
                    </a:cubicBezTo>
                    <a:cubicBezTo>
                      <a:pt x="70" y="1"/>
                      <a:pt x="69" y="0"/>
                      <a:pt x="68" y="0"/>
                    </a:cubicBezTo>
                    <a:cubicBezTo>
                      <a:pt x="3" y="0"/>
                      <a:pt x="3" y="0"/>
                      <a:pt x="3" y="0"/>
                    </a:cubicBezTo>
                    <a:cubicBezTo>
                      <a:pt x="1" y="0"/>
                      <a:pt x="0" y="1"/>
                      <a:pt x="0" y="2"/>
                    </a:cubicBezTo>
                    <a:cubicBezTo>
                      <a:pt x="0" y="21"/>
                      <a:pt x="0" y="21"/>
                      <a:pt x="0" y="21"/>
                    </a:cubicBezTo>
                  </a:path>
                </a:pathLst>
              </a:custGeom>
              <a:solidFill>
                <a:srgbClr val="26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5" name="Rectangle 205"/>
              <p:cNvSpPr>
                <a:spLocks noChangeArrowheads="1"/>
              </p:cNvSpPr>
              <p:nvPr/>
            </p:nvSpPr>
            <p:spPr bwMode="auto">
              <a:xfrm>
                <a:off x="1891" y="1249"/>
                <a:ext cx="79" cy="7"/>
              </a:xfrm>
              <a:prstGeom prst="rect">
                <a:avLst/>
              </a:prstGeom>
              <a:solidFill>
                <a:srgbClr val="5958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6" name="Rectangle 206"/>
              <p:cNvSpPr>
                <a:spLocks noChangeArrowheads="1"/>
              </p:cNvSpPr>
              <p:nvPr/>
            </p:nvSpPr>
            <p:spPr bwMode="auto">
              <a:xfrm>
                <a:off x="1891" y="1249"/>
                <a:ext cx="79"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7" name="Rectangle 207"/>
              <p:cNvSpPr>
                <a:spLocks noChangeArrowheads="1"/>
              </p:cNvSpPr>
              <p:nvPr/>
            </p:nvSpPr>
            <p:spPr bwMode="auto">
              <a:xfrm>
                <a:off x="1908" y="1263"/>
                <a:ext cx="43" cy="8"/>
              </a:xfrm>
              <a:prstGeom prst="rect">
                <a:avLst/>
              </a:prstGeom>
              <a:solidFill>
                <a:srgbClr val="5958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8" name="Rectangle 208"/>
              <p:cNvSpPr>
                <a:spLocks noChangeArrowheads="1"/>
              </p:cNvSpPr>
              <p:nvPr/>
            </p:nvSpPr>
            <p:spPr bwMode="auto">
              <a:xfrm>
                <a:off x="1908" y="1263"/>
                <a:ext cx="43" cy="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89" name="Freeform 209"/>
              <p:cNvSpPr>
                <a:spLocks/>
              </p:cNvSpPr>
              <p:nvPr/>
            </p:nvSpPr>
            <p:spPr bwMode="auto">
              <a:xfrm>
                <a:off x="1972" y="1147"/>
                <a:ext cx="31" cy="71"/>
              </a:xfrm>
              <a:custGeom>
                <a:avLst/>
                <a:gdLst>
                  <a:gd name="T0" fmla="*/ 16 w 31"/>
                  <a:gd name="T1" fmla="*/ 53 h 71"/>
                  <a:gd name="T2" fmla="*/ 31 w 31"/>
                  <a:gd name="T3" fmla="*/ 71 h 71"/>
                  <a:gd name="T4" fmla="*/ 31 w 31"/>
                  <a:gd name="T5" fmla="*/ 53 h 71"/>
                  <a:gd name="T6" fmla="*/ 31 w 31"/>
                  <a:gd name="T7" fmla="*/ 43 h 71"/>
                  <a:gd name="T8" fmla="*/ 31 w 31"/>
                  <a:gd name="T9" fmla="*/ 0 h 71"/>
                  <a:gd name="T10" fmla="*/ 0 w 31"/>
                  <a:gd name="T11" fmla="*/ 0 h 71"/>
                  <a:gd name="T12" fmla="*/ 0 w 31"/>
                  <a:gd name="T13" fmla="*/ 43 h 71"/>
                  <a:gd name="T14" fmla="*/ 0 w 31"/>
                  <a:gd name="T15" fmla="*/ 53 h 71"/>
                  <a:gd name="T16" fmla="*/ 0 w 31"/>
                  <a:gd name="T17" fmla="*/ 71 h 71"/>
                  <a:gd name="T18" fmla="*/ 16 w 31"/>
                  <a:gd name="T19" fmla="*/ 5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71">
                    <a:moveTo>
                      <a:pt x="16" y="53"/>
                    </a:moveTo>
                    <a:lnTo>
                      <a:pt x="31" y="71"/>
                    </a:lnTo>
                    <a:lnTo>
                      <a:pt x="31" y="53"/>
                    </a:lnTo>
                    <a:lnTo>
                      <a:pt x="31" y="43"/>
                    </a:lnTo>
                    <a:lnTo>
                      <a:pt x="31" y="0"/>
                    </a:lnTo>
                    <a:lnTo>
                      <a:pt x="0" y="0"/>
                    </a:lnTo>
                    <a:lnTo>
                      <a:pt x="0" y="43"/>
                    </a:lnTo>
                    <a:lnTo>
                      <a:pt x="0" y="53"/>
                    </a:lnTo>
                    <a:lnTo>
                      <a:pt x="0" y="71"/>
                    </a:lnTo>
                    <a:lnTo>
                      <a:pt x="16" y="53"/>
                    </a:lnTo>
                    <a:close/>
                  </a:path>
                </a:pathLst>
              </a:custGeom>
              <a:solidFill>
                <a:srgbClr val="FDE0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0" name="Freeform 210"/>
              <p:cNvSpPr>
                <a:spLocks/>
              </p:cNvSpPr>
              <p:nvPr/>
            </p:nvSpPr>
            <p:spPr bwMode="auto">
              <a:xfrm>
                <a:off x="1972" y="1147"/>
                <a:ext cx="31" cy="71"/>
              </a:xfrm>
              <a:custGeom>
                <a:avLst/>
                <a:gdLst>
                  <a:gd name="T0" fmla="*/ 16 w 31"/>
                  <a:gd name="T1" fmla="*/ 53 h 71"/>
                  <a:gd name="T2" fmla="*/ 31 w 31"/>
                  <a:gd name="T3" fmla="*/ 71 h 71"/>
                  <a:gd name="T4" fmla="*/ 31 w 31"/>
                  <a:gd name="T5" fmla="*/ 53 h 71"/>
                  <a:gd name="T6" fmla="*/ 31 w 31"/>
                  <a:gd name="T7" fmla="*/ 43 h 71"/>
                  <a:gd name="T8" fmla="*/ 31 w 31"/>
                  <a:gd name="T9" fmla="*/ 0 h 71"/>
                  <a:gd name="T10" fmla="*/ 0 w 31"/>
                  <a:gd name="T11" fmla="*/ 0 h 71"/>
                  <a:gd name="T12" fmla="*/ 0 w 31"/>
                  <a:gd name="T13" fmla="*/ 43 h 71"/>
                  <a:gd name="T14" fmla="*/ 0 w 31"/>
                  <a:gd name="T15" fmla="*/ 53 h 71"/>
                  <a:gd name="T16" fmla="*/ 0 w 31"/>
                  <a:gd name="T17" fmla="*/ 71 h 71"/>
                  <a:gd name="T18" fmla="*/ 16 w 31"/>
                  <a:gd name="T19" fmla="*/ 5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71">
                    <a:moveTo>
                      <a:pt x="16" y="53"/>
                    </a:moveTo>
                    <a:lnTo>
                      <a:pt x="31" y="71"/>
                    </a:lnTo>
                    <a:lnTo>
                      <a:pt x="31" y="53"/>
                    </a:lnTo>
                    <a:lnTo>
                      <a:pt x="31" y="43"/>
                    </a:lnTo>
                    <a:lnTo>
                      <a:pt x="31" y="0"/>
                    </a:lnTo>
                    <a:lnTo>
                      <a:pt x="0" y="0"/>
                    </a:lnTo>
                    <a:lnTo>
                      <a:pt x="0" y="43"/>
                    </a:lnTo>
                    <a:lnTo>
                      <a:pt x="0" y="53"/>
                    </a:lnTo>
                    <a:lnTo>
                      <a:pt x="0" y="71"/>
                    </a:lnTo>
                    <a:lnTo>
                      <a:pt x="16" y="5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1" name="Freeform 211"/>
              <p:cNvSpPr>
                <a:spLocks/>
              </p:cNvSpPr>
              <p:nvPr/>
            </p:nvSpPr>
            <p:spPr bwMode="auto">
              <a:xfrm>
                <a:off x="1972" y="1147"/>
                <a:ext cx="5" cy="71"/>
              </a:xfrm>
              <a:custGeom>
                <a:avLst/>
                <a:gdLst>
                  <a:gd name="T0" fmla="*/ 5 w 5"/>
                  <a:gd name="T1" fmla="*/ 43 h 71"/>
                  <a:gd name="T2" fmla="*/ 5 w 5"/>
                  <a:gd name="T3" fmla="*/ 0 h 71"/>
                  <a:gd name="T4" fmla="*/ 0 w 5"/>
                  <a:gd name="T5" fmla="*/ 0 h 71"/>
                  <a:gd name="T6" fmla="*/ 0 w 5"/>
                  <a:gd name="T7" fmla="*/ 43 h 71"/>
                  <a:gd name="T8" fmla="*/ 0 w 5"/>
                  <a:gd name="T9" fmla="*/ 53 h 71"/>
                  <a:gd name="T10" fmla="*/ 0 w 5"/>
                  <a:gd name="T11" fmla="*/ 71 h 71"/>
                  <a:gd name="T12" fmla="*/ 5 w 5"/>
                  <a:gd name="T13" fmla="*/ 67 h 71"/>
                  <a:gd name="T14" fmla="*/ 5 w 5"/>
                  <a:gd name="T15" fmla="*/ 53 h 71"/>
                  <a:gd name="T16" fmla="*/ 5 w 5"/>
                  <a:gd name="T17" fmla="*/ 4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1">
                    <a:moveTo>
                      <a:pt x="5" y="43"/>
                    </a:moveTo>
                    <a:lnTo>
                      <a:pt x="5" y="0"/>
                    </a:lnTo>
                    <a:lnTo>
                      <a:pt x="0" y="0"/>
                    </a:lnTo>
                    <a:lnTo>
                      <a:pt x="0" y="43"/>
                    </a:lnTo>
                    <a:lnTo>
                      <a:pt x="0" y="53"/>
                    </a:lnTo>
                    <a:lnTo>
                      <a:pt x="0" y="71"/>
                    </a:lnTo>
                    <a:lnTo>
                      <a:pt x="5" y="67"/>
                    </a:lnTo>
                    <a:lnTo>
                      <a:pt x="5" y="53"/>
                    </a:lnTo>
                    <a:lnTo>
                      <a:pt x="5" y="43"/>
                    </a:lnTo>
                    <a:close/>
                  </a:path>
                </a:pathLst>
              </a:custGeom>
              <a:solidFill>
                <a:srgbClr val="FAD2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2" name="Freeform 212"/>
              <p:cNvSpPr>
                <a:spLocks/>
              </p:cNvSpPr>
              <p:nvPr/>
            </p:nvSpPr>
            <p:spPr bwMode="auto">
              <a:xfrm>
                <a:off x="1972" y="1147"/>
                <a:ext cx="5" cy="71"/>
              </a:xfrm>
              <a:custGeom>
                <a:avLst/>
                <a:gdLst>
                  <a:gd name="T0" fmla="*/ 5 w 5"/>
                  <a:gd name="T1" fmla="*/ 43 h 71"/>
                  <a:gd name="T2" fmla="*/ 5 w 5"/>
                  <a:gd name="T3" fmla="*/ 0 h 71"/>
                  <a:gd name="T4" fmla="*/ 0 w 5"/>
                  <a:gd name="T5" fmla="*/ 0 h 71"/>
                  <a:gd name="T6" fmla="*/ 0 w 5"/>
                  <a:gd name="T7" fmla="*/ 43 h 71"/>
                  <a:gd name="T8" fmla="*/ 0 w 5"/>
                  <a:gd name="T9" fmla="*/ 53 h 71"/>
                  <a:gd name="T10" fmla="*/ 0 w 5"/>
                  <a:gd name="T11" fmla="*/ 71 h 71"/>
                  <a:gd name="T12" fmla="*/ 5 w 5"/>
                  <a:gd name="T13" fmla="*/ 67 h 71"/>
                  <a:gd name="T14" fmla="*/ 5 w 5"/>
                  <a:gd name="T15" fmla="*/ 53 h 71"/>
                  <a:gd name="T16" fmla="*/ 5 w 5"/>
                  <a:gd name="T17" fmla="*/ 4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1">
                    <a:moveTo>
                      <a:pt x="5" y="43"/>
                    </a:moveTo>
                    <a:lnTo>
                      <a:pt x="5" y="0"/>
                    </a:lnTo>
                    <a:lnTo>
                      <a:pt x="0" y="0"/>
                    </a:lnTo>
                    <a:lnTo>
                      <a:pt x="0" y="43"/>
                    </a:lnTo>
                    <a:lnTo>
                      <a:pt x="0" y="53"/>
                    </a:lnTo>
                    <a:lnTo>
                      <a:pt x="0" y="71"/>
                    </a:lnTo>
                    <a:lnTo>
                      <a:pt x="5" y="67"/>
                    </a:lnTo>
                    <a:lnTo>
                      <a:pt x="5" y="53"/>
                    </a:lnTo>
                    <a:lnTo>
                      <a:pt x="5" y="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3" name="Freeform 213"/>
              <p:cNvSpPr>
                <a:spLocks noEditPoints="1"/>
              </p:cNvSpPr>
              <p:nvPr/>
            </p:nvSpPr>
            <p:spPr bwMode="auto">
              <a:xfrm>
                <a:off x="1816" y="1147"/>
                <a:ext cx="217" cy="12"/>
              </a:xfrm>
              <a:custGeom>
                <a:avLst/>
                <a:gdLst>
                  <a:gd name="T0" fmla="*/ 92 w 92"/>
                  <a:gd name="T1" fmla="*/ 0 h 5"/>
                  <a:gd name="T2" fmla="*/ 92 w 92"/>
                  <a:gd name="T3" fmla="*/ 0 h 5"/>
                  <a:gd name="T4" fmla="*/ 92 w 92"/>
                  <a:gd name="T5" fmla="*/ 0 h 5"/>
                  <a:gd name="T6" fmla="*/ 92 w 92"/>
                  <a:gd name="T7" fmla="*/ 0 h 5"/>
                  <a:gd name="T8" fmla="*/ 92 w 92"/>
                  <a:gd name="T9" fmla="*/ 0 h 5"/>
                  <a:gd name="T10" fmla="*/ 92 w 92"/>
                  <a:gd name="T11" fmla="*/ 0 h 5"/>
                  <a:gd name="T12" fmla="*/ 92 w 92"/>
                  <a:gd name="T13" fmla="*/ 0 h 5"/>
                  <a:gd name="T14" fmla="*/ 92 w 92"/>
                  <a:gd name="T15" fmla="*/ 0 h 5"/>
                  <a:gd name="T16" fmla="*/ 92 w 92"/>
                  <a:gd name="T17" fmla="*/ 0 h 5"/>
                  <a:gd name="T18" fmla="*/ 92 w 92"/>
                  <a:gd name="T19" fmla="*/ 0 h 5"/>
                  <a:gd name="T20" fmla="*/ 92 w 92"/>
                  <a:gd name="T21" fmla="*/ 0 h 5"/>
                  <a:gd name="T22" fmla="*/ 92 w 92"/>
                  <a:gd name="T23" fmla="*/ 0 h 5"/>
                  <a:gd name="T24" fmla="*/ 92 w 92"/>
                  <a:gd name="T25" fmla="*/ 0 h 5"/>
                  <a:gd name="T26" fmla="*/ 92 w 92"/>
                  <a:gd name="T27" fmla="*/ 0 h 5"/>
                  <a:gd name="T28" fmla="*/ 92 w 92"/>
                  <a:gd name="T29" fmla="*/ 0 h 5"/>
                  <a:gd name="T30" fmla="*/ 92 w 92"/>
                  <a:gd name="T31" fmla="*/ 0 h 5"/>
                  <a:gd name="T32" fmla="*/ 92 w 92"/>
                  <a:gd name="T33" fmla="*/ 0 h 5"/>
                  <a:gd name="T34" fmla="*/ 92 w 92"/>
                  <a:gd name="T35" fmla="*/ 0 h 5"/>
                  <a:gd name="T36" fmla="*/ 92 w 92"/>
                  <a:gd name="T37" fmla="*/ 0 h 5"/>
                  <a:gd name="T38" fmla="*/ 5 w 92"/>
                  <a:gd name="T39" fmla="*/ 0 h 5"/>
                  <a:gd name="T40" fmla="*/ 0 w 92"/>
                  <a:gd name="T41" fmla="*/ 5 h 5"/>
                  <a:gd name="T42" fmla="*/ 0 w 92"/>
                  <a:gd name="T43" fmla="*/ 5 h 5"/>
                  <a:gd name="T44" fmla="*/ 5 w 92"/>
                  <a:gd name="T45" fmla="*/ 0 h 5"/>
                  <a:gd name="T46" fmla="*/ 66 w 92"/>
                  <a:gd name="T47" fmla="*/ 0 h 5"/>
                  <a:gd name="T48" fmla="*/ 68 w 92"/>
                  <a:gd name="T49" fmla="*/ 0 h 5"/>
                  <a:gd name="T50" fmla="*/ 79 w 92"/>
                  <a:gd name="T51" fmla="*/ 0 h 5"/>
                  <a:gd name="T52" fmla="*/ 92 w 92"/>
                  <a:gd name="T53" fmla="*/ 0 h 5"/>
                  <a:gd name="T54" fmla="*/ 92 w 92"/>
                  <a:gd name="T55" fmla="*/ 0 h 5"/>
                  <a:gd name="T56" fmla="*/ 92 w 92"/>
                  <a:gd name="T5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2" h="5">
                    <a:moveTo>
                      <a:pt x="92" y="0"/>
                    </a:moveTo>
                    <a:cubicBezTo>
                      <a:pt x="92" y="0"/>
                      <a:pt x="92" y="0"/>
                      <a:pt x="92" y="0"/>
                    </a:cubicBezTo>
                    <a:cubicBezTo>
                      <a:pt x="92" y="0"/>
                      <a:pt x="92" y="0"/>
                      <a:pt x="92" y="0"/>
                    </a:cubicBezTo>
                    <a:moveTo>
                      <a:pt x="92" y="0"/>
                    </a:moveTo>
                    <a:cubicBezTo>
                      <a:pt x="92" y="0"/>
                      <a:pt x="92" y="0"/>
                      <a:pt x="92" y="0"/>
                    </a:cubicBezTo>
                    <a:cubicBezTo>
                      <a:pt x="92" y="0"/>
                      <a:pt x="92" y="0"/>
                      <a:pt x="92" y="0"/>
                    </a:cubicBezTo>
                    <a:moveTo>
                      <a:pt x="92" y="0"/>
                    </a:moveTo>
                    <a:cubicBezTo>
                      <a:pt x="92" y="0"/>
                      <a:pt x="92" y="0"/>
                      <a:pt x="92" y="0"/>
                    </a:cubicBezTo>
                    <a:cubicBezTo>
                      <a:pt x="92" y="0"/>
                      <a:pt x="92" y="0"/>
                      <a:pt x="92" y="0"/>
                    </a:cubicBezTo>
                    <a:moveTo>
                      <a:pt x="92" y="0"/>
                    </a:moveTo>
                    <a:cubicBezTo>
                      <a:pt x="92" y="0"/>
                      <a:pt x="92" y="0"/>
                      <a:pt x="92" y="0"/>
                    </a:cubicBezTo>
                    <a:cubicBezTo>
                      <a:pt x="92" y="0"/>
                      <a:pt x="92" y="0"/>
                      <a:pt x="92" y="0"/>
                    </a:cubicBezTo>
                    <a:moveTo>
                      <a:pt x="92" y="0"/>
                    </a:moveTo>
                    <a:cubicBezTo>
                      <a:pt x="92" y="0"/>
                      <a:pt x="92" y="0"/>
                      <a:pt x="92" y="0"/>
                    </a:cubicBezTo>
                    <a:cubicBezTo>
                      <a:pt x="92" y="0"/>
                      <a:pt x="92" y="0"/>
                      <a:pt x="92" y="0"/>
                    </a:cubicBezTo>
                    <a:moveTo>
                      <a:pt x="92" y="0"/>
                    </a:moveTo>
                    <a:cubicBezTo>
                      <a:pt x="92" y="0"/>
                      <a:pt x="92" y="0"/>
                      <a:pt x="92" y="0"/>
                    </a:cubicBezTo>
                    <a:cubicBezTo>
                      <a:pt x="92" y="0"/>
                      <a:pt x="92" y="0"/>
                      <a:pt x="92" y="0"/>
                    </a:cubicBezTo>
                    <a:moveTo>
                      <a:pt x="92" y="0"/>
                    </a:moveTo>
                    <a:cubicBezTo>
                      <a:pt x="5" y="0"/>
                      <a:pt x="5" y="0"/>
                      <a:pt x="5" y="0"/>
                    </a:cubicBezTo>
                    <a:cubicBezTo>
                      <a:pt x="2" y="0"/>
                      <a:pt x="0" y="2"/>
                      <a:pt x="0" y="5"/>
                    </a:cubicBezTo>
                    <a:cubicBezTo>
                      <a:pt x="0" y="5"/>
                      <a:pt x="0" y="5"/>
                      <a:pt x="0" y="5"/>
                    </a:cubicBezTo>
                    <a:cubicBezTo>
                      <a:pt x="0" y="2"/>
                      <a:pt x="2" y="0"/>
                      <a:pt x="5" y="0"/>
                    </a:cubicBezTo>
                    <a:cubicBezTo>
                      <a:pt x="66" y="0"/>
                      <a:pt x="66" y="0"/>
                      <a:pt x="66" y="0"/>
                    </a:cubicBezTo>
                    <a:cubicBezTo>
                      <a:pt x="68" y="0"/>
                      <a:pt x="68" y="0"/>
                      <a:pt x="68" y="0"/>
                    </a:cubicBezTo>
                    <a:cubicBezTo>
                      <a:pt x="79" y="0"/>
                      <a:pt x="79" y="0"/>
                      <a:pt x="79" y="0"/>
                    </a:cubicBezTo>
                    <a:cubicBezTo>
                      <a:pt x="92" y="0"/>
                      <a:pt x="92" y="0"/>
                      <a:pt x="92" y="0"/>
                    </a:cubicBezTo>
                    <a:cubicBezTo>
                      <a:pt x="92" y="0"/>
                      <a:pt x="92" y="0"/>
                      <a:pt x="92" y="0"/>
                    </a:cubicBezTo>
                    <a:cubicBezTo>
                      <a:pt x="92" y="0"/>
                      <a:pt x="92" y="0"/>
                      <a:pt x="9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4" name="Freeform 214"/>
              <p:cNvSpPr>
                <a:spLocks noEditPoints="1"/>
              </p:cNvSpPr>
              <p:nvPr/>
            </p:nvSpPr>
            <p:spPr bwMode="auto">
              <a:xfrm>
                <a:off x="1816" y="1147"/>
                <a:ext cx="225" cy="185"/>
              </a:xfrm>
              <a:custGeom>
                <a:avLst/>
                <a:gdLst>
                  <a:gd name="T0" fmla="*/ 66 w 95"/>
                  <a:gd name="T1" fmla="*/ 0 h 78"/>
                  <a:gd name="T2" fmla="*/ 5 w 95"/>
                  <a:gd name="T3" fmla="*/ 0 h 78"/>
                  <a:gd name="T4" fmla="*/ 0 w 95"/>
                  <a:gd name="T5" fmla="*/ 5 h 78"/>
                  <a:gd name="T6" fmla="*/ 0 w 95"/>
                  <a:gd name="T7" fmla="*/ 78 h 78"/>
                  <a:gd name="T8" fmla="*/ 28 w 95"/>
                  <a:gd name="T9" fmla="*/ 35 h 78"/>
                  <a:gd name="T10" fmla="*/ 16 w 95"/>
                  <a:gd name="T11" fmla="*/ 35 h 78"/>
                  <a:gd name="T12" fmla="*/ 13 w 95"/>
                  <a:gd name="T13" fmla="*/ 32 h 78"/>
                  <a:gd name="T14" fmla="*/ 13 w 95"/>
                  <a:gd name="T15" fmla="*/ 13 h 78"/>
                  <a:gd name="T16" fmla="*/ 16 w 95"/>
                  <a:gd name="T17" fmla="*/ 11 h 78"/>
                  <a:gd name="T18" fmla="*/ 61 w 95"/>
                  <a:gd name="T19" fmla="*/ 11 h 78"/>
                  <a:gd name="T20" fmla="*/ 66 w 95"/>
                  <a:gd name="T21" fmla="*/ 9 h 78"/>
                  <a:gd name="T22" fmla="*/ 66 w 95"/>
                  <a:gd name="T23" fmla="*/ 0 h 78"/>
                  <a:gd name="T24" fmla="*/ 92 w 95"/>
                  <a:gd name="T25" fmla="*/ 0 h 78"/>
                  <a:gd name="T26" fmla="*/ 79 w 95"/>
                  <a:gd name="T27" fmla="*/ 0 h 78"/>
                  <a:gd name="T28" fmla="*/ 79 w 95"/>
                  <a:gd name="T29" fmla="*/ 4 h 78"/>
                  <a:gd name="T30" fmla="*/ 95 w 95"/>
                  <a:gd name="T31" fmla="*/ 2 h 78"/>
                  <a:gd name="T32" fmla="*/ 92 w 95"/>
                  <a:gd name="T33" fmla="*/ 0 h 78"/>
                  <a:gd name="T34" fmla="*/ 92 w 95"/>
                  <a:gd name="T35" fmla="*/ 0 h 78"/>
                  <a:gd name="T36" fmla="*/ 92 w 95"/>
                  <a:gd name="T37" fmla="*/ 0 h 78"/>
                  <a:gd name="T38" fmla="*/ 92 w 95"/>
                  <a:gd name="T39" fmla="*/ 0 h 78"/>
                  <a:gd name="T40" fmla="*/ 92 w 95"/>
                  <a:gd name="T41" fmla="*/ 0 h 78"/>
                  <a:gd name="T42" fmla="*/ 92 w 95"/>
                  <a:gd name="T43" fmla="*/ 0 h 78"/>
                  <a:gd name="T44" fmla="*/ 92 w 95"/>
                  <a:gd name="T45" fmla="*/ 0 h 78"/>
                  <a:gd name="T46" fmla="*/ 92 w 95"/>
                  <a:gd name="T47" fmla="*/ 0 h 78"/>
                  <a:gd name="T48" fmla="*/ 92 w 95"/>
                  <a:gd name="T49" fmla="*/ 0 h 78"/>
                  <a:gd name="T50" fmla="*/ 92 w 95"/>
                  <a:gd name="T51" fmla="*/ 0 h 78"/>
                  <a:gd name="T52" fmla="*/ 92 w 95"/>
                  <a:gd name="T53" fmla="*/ 0 h 78"/>
                  <a:gd name="T54" fmla="*/ 92 w 95"/>
                  <a:gd name="T55" fmla="*/ 0 h 78"/>
                  <a:gd name="T56" fmla="*/ 92 w 95"/>
                  <a:gd name="T57" fmla="*/ 0 h 78"/>
                  <a:gd name="T58" fmla="*/ 92 w 95"/>
                  <a:gd name="T5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78">
                    <a:moveTo>
                      <a:pt x="66" y="0"/>
                    </a:moveTo>
                    <a:cubicBezTo>
                      <a:pt x="5" y="0"/>
                      <a:pt x="5" y="0"/>
                      <a:pt x="5" y="0"/>
                    </a:cubicBezTo>
                    <a:cubicBezTo>
                      <a:pt x="2" y="0"/>
                      <a:pt x="0" y="2"/>
                      <a:pt x="0" y="5"/>
                    </a:cubicBezTo>
                    <a:cubicBezTo>
                      <a:pt x="0" y="78"/>
                      <a:pt x="0" y="78"/>
                      <a:pt x="0" y="78"/>
                    </a:cubicBezTo>
                    <a:cubicBezTo>
                      <a:pt x="7" y="61"/>
                      <a:pt x="16" y="47"/>
                      <a:pt x="28" y="35"/>
                    </a:cubicBezTo>
                    <a:cubicBezTo>
                      <a:pt x="16" y="35"/>
                      <a:pt x="16" y="35"/>
                      <a:pt x="16" y="35"/>
                    </a:cubicBezTo>
                    <a:cubicBezTo>
                      <a:pt x="14" y="35"/>
                      <a:pt x="13" y="34"/>
                      <a:pt x="13" y="32"/>
                    </a:cubicBezTo>
                    <a:cubicBezTo>
                      <a:pt x="13" y="13"/>
                      <a:pt x="13" y="13"/>
                      <a:pt x="13" y="13"/>
                    </a:cubicBezTo>
                    <a:cubicBezTo>
                      <a:pt x="13" y="12"/>
                      <a:pt x="14" y="11"/>
                      <a:pt x="16" y="11"/>
                    </a:cubicBezTo>
                    <a:cubicBezTo>
                      <a:pt x="61" y="11"/>
                      <a:pt x="61" y="11"/>
                      <a:pt x="61" y="11"/>
                    </a:cubicBezTo>
                    <a:cubicBezTo>
                      <a:pt x="63" y="10"/>
                      <a:pt x="65" y="9"/>
                      <a:pt x="66" y="9"/>
                    </a:cubicBezTo>
                    <a:cubicBezTo>
                      <a:pt x="66" y="0"/>
                      <a:pt x="66" y="0"/>
                      <a:pt x="66" y="0"/>
                    </a:cubicBezTo>
                    <a:moveTo>
                      <a:pt x="92" y="0"/>
                    </a:moveTo>
                    <a:cubicBezTo>
                      <a:pt x="79" y="0"/>
                      <a:pt x="79" y="0"/>
                      <a:pt x="79" y="0"/>
                    </a:cubicBezTo>
                    <a:cubicBezTo>
                      <a:pt x="79" y="4"/>
                      <a:pt x="79" y="4"/>
                      <a:pt x="79" y="4"/>
                    </a:cubicBezTo>
                    <a:cubicBezTo>
                      <a:pt x="84" y="3"/>
                      <a:pt x="90" y="2"/>
                      <a:pt x="95" y="2"/>
                    </a:cubicBezTo>
                    <a:cubicBezTo>
                      <a:pt x="94" y="1"/>
                      <a:pt x="93"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cubicBezTo>
                      <a:pt x="92" y="0"/>
                      <a:pt x="92" y="0"/>
                      <a:pt x="92" y="0"/>
                    </a:cubicBezTo>
                  </a:path>
                </a:pathLst>
              </a:custGeom>
              <a:solidFill>
                <a:srgbClr val="3332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5" name="Freeform 215"/>
              <p:cNvSpPr>
                <a:spLocks/>
              </p:cNvSpPr>
              <p:nvPr/>
            </p:nvSpPr>
            <p:spPr bwMode="auto">
              <a:xfrm>
                <a:off x="1846" y="1173"/>
                <a:ext cx="114" cy="57"/>
              </a:xfrm>
              <a:custGeom>
                <a:avLst/>
                <a:gdLst>
                  <a:gd name="T0" fmla="*/ 48 w 48"/>
                  <a:gd name="T1" fmla="*/ 0 h 24"/>
                  <a:gd name="T2" fmla="*/ 3 w 48"/>
                  <a:gd name="T3" fmla="*/ 0 h 24"/>
                  <a:gd name="T4" fmla="*/ 0 w 48"/>
                  <a:gd name="T5" fmla="*/ 2 h 24"/>
                  <a:gd name="T6" fmla="*/ 0 w 48"/>
                  <a:gd name="T7" fmla="*/ 21 h 24"/>
                  <a:gd name="T8" fmla="*/ 3 w 48"/>
                  <a:gd name="T9" fmla="*/ 24 h 24"/>
                  <a:gd name="T10" fmla="*/ 15 w 48"/>
                  <a:gd name="T11" fmla="*/ 24 h 24"/>
                  <a:gd name="T12" fmla="*/ 48 w 48"/>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48" h="24">
                    <a:moveTo>
                      <a:pt x="48" y="0"/>
                    </a:moveTo>
                    <a:cubicBezTo>
                      <a:pt x="3" y="0"/>
                      <a:pt x="3" y="0"/>
                      <a:pt x="3" y="0"/>
                    </a:cubicBezTo>
                    <a:cubicBezTo>
                      <a:pt x="1" y="0"/>
                      <a:pt x="0" y="1"/>
                      <a:pt x="0" y="2"/>
                    </a:cubicBezTo>
                    <a:cubicBezTo>
                      <a:pt x="0" y="21"/>
                      <a:pt x="0" y="21"/>
                      <a:pt x="0" y="21"/>
                    </a:cubicBezTo>
                    <a:cubicBezTo>
                      <a:pt x="0" y="23"/>
                      <a:pt x="1" y="24"/>
                      <a:pt x="3" y="24"/>
                    </a:cubicBezTo>
                    <a:cubicBezTo>
                      <a:pt x="15" y="24"/>
                      <a:pt x="15" y="24"/>
                      <a:pt x="15" y="24"/>
                    </a:cubicBezTo>
                    <a:cubicBezTo>
                      <a:pt x="24" y="13"/>
                      <a:pt x="36" y="5"/>
                      <a:pt x="48" y="0"/>
                    </a:cubicBezTo>
                  </a:path>
                </a:pathLst>
              </a:custGeom>
              <a:solidFill>
                <a:srgbClr val="2A29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6" name="Freeform 216"/>
              <p:cNvSpPr>
                <a:spLocks/>
              </p:cNvSpPr>
              <p:nvPr/>
            </p:nvSpPr>
            <p:spPr bwMode="auto">
              <a:xfrm>
                <a:off x="1977" y="1147"/>
                <a:ext cx="26" cy="19"/>
              </a:xfrm>
              <a:custGeom>
                <a:avLst/>
                <a:gdLst>
                  <a:gd name="T0" fmla="*/ 11 w 11"/>
                  <a:gd name="T1" fmla="*/ 0 h 8"/>
                  <a:gd name="T2" fmla="*/ 0 w 11"/>
                  <a:gd name="T3" fmla="*/ 0 h 8"/>
                  <a:gd name="T4" fmla="*/ 0 w 11"/>
                  <a:gd name="T5" fmla="*/ 8 h 8"/>
                  <a:gd name="T6" fmla="*/ 11 w 11"/>
                  <a:gd name="T7" fmla="*/ 4 h 8"/>
                  <a:gd name="T8" fmla="*/ 11 w 11"/>
                  <a:gd name="T9" fmla="*/ 0 h 8"/>
                </a:gdLst>
                <a:ahLst/>
                <a:cxnLst>
                  <a:cxn ang="0">
                    <a:pos x="T0" y="T1"/>
                  </a:cxn>
                  <a:cxn ang="0">
                    <a:pos x="T2" y="T3"/>
                  </a:cxn>
                  <a:cxn ang="0">
                    <a:pos x="T4" y="T5"/>
                  </a:cxn>
                  <a:cxn ang="0">
                    <a:pos x="T6" y="T7"/>
                  </a:cxn>
                  <a:cxn ang="0">
                    <a:pos x="T8" y="T9"/>
                  </a:cxn>
                </a:cxnLst>
                <a:rect l="0" t="0" r="r" b="b"/>
                <a:pathLst>
                  <a:path w="11" h="8">
                    <a:moveTo>
                      <a:pt x="11" y="0"/>
                    </a:moveTo>
                    <a:cubicBezTo>
                      <a:pt x="0" y="0"/>
                      <a:pt x="0" y="0"/>
                      <a:pt x="0" y="0"/>
                    </a:cubicBezTo>
                    <a:cubicBezTo>
                      <a:pt x="0" y="8"/>
                      <a:pt x="0" y="8"/>
                      <a:pt x="0" y="8"/>
                    </a:cubicBezTo>
                    <a:cubicBezTo>
                      <a:pt x="3" y="7"/>
                      <a:pt x="7" y="5"/>
                      <a:pt x="11" y="4"/>
                    </a:cubicBezTo>
                    <a:cubicBezTo>
                      <a:pt x="11" y="0"/>
                      <a:pt x="11" y="0"/>
                      <a:pt x="11" y="0"/>
                    </a:cubicBezTo>
                  </a:path>
                </a:pathLst>
              </a:custGeom>
              <a:solidFill>
                <a:srgbClr val="FDE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7" name="Freeform 217"/>
              <p:cNvSpPr>
                <a:spLocks/>
              </p:cNvSpPr>
              <p:nvPr/>
            </p:nvSpPr>
            <p:spPr bwMode="auto">
              <a:xfrm>
                <a:off x="1972" y="1147"/>
                <a:ext cx="5" cy="22"/>
              </a:xfrm>
              <a:custGeom>
                <a:avLst/>
                <a:gdLst>
                  <a:gd name="T0" fmla="*/ 2 w 2"/>
                  <a:gd name="T1" fmla="*/ 0 h 9"/>
                  <a:gd name="T2" fmla="*/ 0 w 2"/>
                  <a:gd name="T3" fmla="*/ 0 h 9"/>
                  <a:gd name="T4" fmla="*/ 0 w 2"/>
                  <a:gd name="T5" fmla="*/ 9 h 9"/>
                  <a:gd name="T6" fmla="*/ 2 w 2"/>
                  <a:gd name="T7" fmla="*/ 8 h 9"/>
                  <a:gd name="T8" fmla="*/ 2 w 2"/>
                  <a:gd name="T9" fmla="*/ 0 h 9"/>
                </a:gdLst>
                <a:ahLst/>
                <a:cxnLst>
                  <a:cxn ang="0">
                    <a:pos x="T0" y="T1"/>
                  </a:cxn>
                  <a:cxn ang="0">
                    <a:pos x="T2" y="T3"/>
                  </a:cxn>
                  <a:cxn ang="0">
                    <a:pos x="T4" y="T5"/>
                  </a:cxn>
                  <a:cxn ang="0">
                    <a:pos x="T6" y="T7"/>
                  </a:cxn>
                  <a:cxn ang="0">
                    <a:pos x="T8" y="T9"/>
                  </a:cxn>
                </a:cxnLst>
                <a:rect l="0" t="0" r="r" b="b"/>
                <a:pathLst>
                  <a:path w="2" h="9">
                    <a:moveTo>
                      <a:pt x="2" y="0"/>
                    </a:moveTo>
                    <a:cubicBezTo>
                      <a:pt x="0" y="0"/>
                      <a:pt x="0" y="0"/>
                      <a:pt x="0" y="0"/>
                    </a:cubicBezTo>
                    <a:cubicBezTo>
                      <a:pt x="0" y="9"/>
                      <a:pt x="0" y="9"/>
                      <a:pt x="0" y="9"/>
                    </a:cubicBezTo>
                    <a:cubicBezTo>
                      <a:pt x="1" y="8"/>
                      <a:pt x="1" y="8"/>
                      <a:pt x="2" y="8"/>
                    </a:cubicBezTo>
                    <a:cubicBezTo>
                      <a:pt x="2" y="0"/>
                      <a:pt x="2" y="0"/>
                      <a:pt x="2" y="0"/>
                    </a:cubicBezTo>
                  </a:path>
                </a:pathLst>
              </a:custGeom>
              <a:solidFill>
                <a:srgbClr val="FAD3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8" name="Rectangle 218"/>
              <p:cNvSpPr>
                <a:spLocks noChangeArrowheads="1"/>
              </p:cNvSpPr>
              <p:nvPr/>
            </p:nvSpPr>
            <p:spPr bwMode="auto">
              <a:xfrm>
                <a:off x="3243" y="2431"/>
                <a:ext cx="787" cy="1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99" name="Rectangle 219"/>
              <p:cNvSpPr>
                <a:spLocks noChangeArrowheads="1"/>
              </p:cNvSpPr>
              <p:nvPr/>
            </p:nvSpPr>
            <p:spPr bwMode="auto">
              <a:xfrm>
                <a:off x="3262" y="2448"/>
                <a:ext cx="400"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0" name="Rectangle 220"/>
              <p:cNvSpPr>
                <a:spLocks noChangeArrowheads="1"/>
              </p:cNvSpPr>
              <p:nvPr/>
            </p:nvSpPr>
            <p:spPr bwMode="auto">
              <a:xfrm>
                <a:off x="3679" y="2448"/>
                <a:ext cx="332"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1" name="Rectangle 221"/>
              <p:cNvSpPr>
                <a:spLocks noChangeArrowheads="1"/>
              </p:cNvSpPr>
              <p:nvPr/>
            </p:nvSpPr>
            <p:spPr bwMode="auto">
              <a:xfrm>
                <a:off x="3359" y="2512"/>
                <a:ext cx="332"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2" name="Rectangle 222"/>
              <p:cNvSpPr>
                <a:spLocks noChangeArrowheads="1"/>
              </p:cNvSpPr>
              <p:nvPr/>
            </p:nvSpPr>
            <p:spPr bwMode="auto">
              <a:xfrm>
                <a:off x="3260" y="2512"/>
                <a:ext cx="76"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3" name="Rectangle 223"/>
              <p:cNvSpPr>
                <a:spLocks noChangeArrowheads="1"/>
              </p:cNvSpPr>
              <p:nvPr/>
            </p:nvSpPr>
            <p:spPr bwMode="auto">
              <a:xfrm>
                <a:off x="3260" y="2481"/>
                <a:ext cx="196"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4" name="Rectangle 224"/>
              <p:cNvSpPr>
                <a:spLocks noChangeArrowheads="1"/>
              </p:cNvSpPr>
              <p:nvPr/>
            </p:nvSpPr>
            <p:spPr bwMode="auto">
              <a:xfrm>
                <a:off x="3707" y="2512"/>
                <a:ext cx="304"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5" name="Rectangle 225"/>
              <p:cNvSpPr>
                <a:spLocks noChangeArrowheads="1"/>
              </p:cNvSpPr>
              <p:nvPr/>
            </p:nvSpPr>
            <p:spPr bwMode="auto">
              <a:xfrm>
                <a:off x="3473" y="2481"/>
                <a:ext cx="538"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6" name="Freeform 226"/>
              <p:cNvSpPr>
                <a:spLocks/>
              </p:cNvSpPr>
              <p:nvPr/>
            </p:nvSpPr>
            <p:spPr bwMode="auto">
              <a:xfrm>
                <a:off x="3229" y="2408"/>
                <a:ext cx="817" cy="23"/>
              </a:xfrm>
              <a:custGeom>
                <a:avLst/>
                <a:gdLst>
                  <a:gd name="T0" fmla="*/ 345 w 345"/>
                  <a:gd name="T1" fmla="*/ 8 h 10"/>
                  <a:gd name="T2" fmla="*/ 338 w 345"/>
                  <a:gd name="T3" fmla="*/ 0 h 10"/>
                  <a:gd name="T4" fmla="*/ 6 w 345"/>
                  <a:gd name="T5" fmla="*/ 0 h 10"/>
                  <a:gd name="T6" fmla="*/ 0 w 345"/>
                  <a:gd name="T7" fmla="*/ 8 h 10"/>
                  <a:gd name="T8" fmla="*/ 0 w 345"/>
                  <a:gd name="T9" fmla="*/ 10 h 10"/>
                  <a:gd name="T10" fmla="*/ 344 w 345"/>
                  <a:gd name="T11" fmla="*/ 10 h 10"/>
                  <a:gd name="T12" fmla="*/ 345 w 345"/>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345" h="10">
                    <a:moveTo>
                      <a:pt x="345" y="8"/>
                    </a:moveTo>
                    <a:cubicBezTo>
                      <a:pt x="345" y="4"/>
                      <a:pt x="342" y="0"/>
                      <a:pt x="338" y="0"/>
                    </a:cubicBezTo>
                    <a:cubicBezTo>
                      <a:pt x="6" y="0"/>
                      <a:pt x="6" y="0"/>
                      <a:pt x="6" y="0"/>
                    </a:cubicBezTo>
                    <a:cubicBezTo>
                      <a:pt x="3" y="0"/>
                      <a:pt x="0" y="4"/>
                      <a:pt x="0" y="8"/>
                    </a:cubicBezTo>
                    <a:cubicBezTo>
                      <a:pt x="0" y="9"/>
                      <a:pt x="0" y="9"/>
                      <a:pt x="0" y="10"/>
                    </a:cubicBezTo>
                    <a:cubicBezTo>
                      <a:pt x="344" y="10"/>
                      <a:pt x="344" y="10"/>
                      <a:pt x="344" y="10"/>
                    </a:cubicBezTo>
                    <a:cubicBezTo>
                      <a:pt x="344" y="9"/>
                      <a:pt x="345" y="9"/>
                      <a:pt x="345" y="8"/>
                    </a:cubicBezTo>
                    <a:close/>
                  </a:path>
                </a:pathLst>
              </a:custGeom>
              <a:solidFill>
                <a:srgbClr val="3E4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7" name="Freeform 227"/>
              <p:cNvSpPr>
                <a:spLocks/>
              </p:cNvSpPr>
              <p:nvPr/>
            </p:nvSpPr>
            <p:spPr bwMode="auto">
              <a:xfrm>
                <a:off x="3227" y="2536"/>
                <a:ext cx="817" cy="23"/>
              </a:xfrm>
              <a:custGeom>
                <a:avLst/>
                <a:gdLst>
                  <a:gd name="T0" fmla="*/ 0 w 345"/>
                  <a:gd name="T1" fmla="*/ 3 h 10"/>
                  <a:gd name="T2" fmla="*/ 7 w 345"/>
                  <a:gd name="T3" fmla="*/ 10 h 10"/>
                  <a:gd name="T4" fmla="*/ 339 w 345"/>
                  <a:gd name="T5" fmla="*/ 10 h 10"/>
                  <a:gd name="T6" fmla="*/ 345 w 345"/>
                  <a:gd name="T7" fmla="*/ 3 h 10"/>
                  <a:gd name="T8" fmla="*/ 345 w 345"/>
                  <a:gd name="T9" fmla="*/ 0 h 10"/>
                  <a:gd name="T10" fmla="*/ 1 w 345"/>
                  <a:gd name="T11" fmla="*/ 0 h 10"/>
                  <a:gd name="T12" fmla="*/ 0 w 345"/>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345" h="10">
                    <a:moveTo>
                      <a:pt x="0" y="3"/>
                    </a:moveTo>
                    <a:cubicBezTo>
                      <a:pt x="0" y="7"/>
                      <a:pt x="3" y="10"/>
                      <a:pt x="7" y="10"/>
                    </a:cubicBezTo>
                    <a:cubicBezTo>
                      <a:pt x="339" y="10"/>
                      <a:pt x="339" y="10"/>
                      <a:pt x="339" y="10"/>
                    </a:cubicBezTo>
                    <a:cubicBezTo>
                      <a:pt x="342" y="10"/>
                      <a:pt x="345" y="7"/>
                      <a:pt x="345" y="3"/>
                    </a:cubicBezTo>
                    <a:cubicBezTo>
                      <a:pt x="345" y="2"/>
                      <a:pt x="345" y="1"/>
                      <a:pt x="345" y="0"/>
                    </a:cubicBezTo>
                    <a:cubicBezTo>
                      <a:pt x="1" y="0"/>
                      <a:pt x="1" y="0"/>
                      <a:pt x="1" y="0"/>
                    </a:cubicBezTo>
                    <a:cubicBezTo>
                      <a:pt x="1" y="1"/>
                      <a:pt x="0" y="2"/>
                      <a:pt x="0" y="3"/>
                    </a:cubicBezTo>
                    <a:close/>
                  </a:path>
                </a:pathLst>
              </a:custGeom>
              <a:solidFill>
                <a:srgbClr val="3E4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8" name="Rectangle 228"/>
              <p:cNvSpPr>
                <a:spLocks noChangeArrowheads="1"/>
              </p:cNvSpPr>
              <p:nvPr/>
            </p:nvSpPr>
            <p:spPr bwMode="auto">
              <a:xfrm>
                <a:off x="3170" y="2583"/>
                <a:ext cx="786" cy="1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09" name="Rectangle 229"/>
              <p:cNvSpPr>
                <a:spLocks noChangeArrowheads="1"/>
              </p:cNvSpPr>
              <p:nvPr/>
            </p:nvSpPr>
            <p:spPr bwMode="auto">
              <a:xfrm>
                <a:off x="3189" y="2600"/>
                <a:ext cx="400"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0" name="Rectangle 230"/>
              <p:cNvSpPr>
                <a:spLocks noChangeArrowheads="1"/>
              </p:cNvSpPr>
              <p:nvPr/>
            </p:nvSpPr>
            <p:spPr bwMode="auto">
              <a:xfrm>
                <a:off x="3606" y="2600"/>
                <a:ext cx="334"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1" name="Rectangle 231"/>
              <p:cNvSpPr>
                <a:spLocks noChangeArrowheads="1"/>
              </p:cNvSpPr>
              <p:nvPr/>
            </p:nvSpPr>
            <p:spPr bwMode="auto">
              <a:xfrm>
                <a:off x="3286" y="2664"/>
                <a:ext cx="332"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2" name="Rectangle 232"/>
              <p:cNvSpPr>
                <a:spLocks noChangeArrowheads="1"/>
              </p:cNvSpPr>
              <p:nvPr/>
            </p:nvSpPr>
            <p:spPr bwMode="auto">
              <a:xfrm>
                <a:off x="3189" y="2664"/>
                <a:ext cx="73"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3" name="Rectangle 233"/>
              <p:cNvSpPr>
                <a:spLocks noChangeArrowheads="1"/>
              </p:cNvSpPr>
              <p:nvPr/>
            </p:nvSpPr>
            <p:spPr bwMode="auto">
              <a:xfrm>
                <a:off x="3189" y="2630"/>
                <a:ext cx="194" cy="8"/>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4" name="Rectangle 234"/>
              <p:cNvSpPr>
                <a:spLocks noChangeArrowheads="1"/>
              </p:cNvSpPr>
              <p:nvPr/>
            </p:nvSpPr>
            <p:spPr bwMode="auto">
              <a:xfrm>
                <a:off x="3636" y="2664"/>
                <a:ext cx="304"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5" name="Rectangle 235"/>
              <p:cNvSpPr>
                <a:spLocks noChangeArrowheads="1"/>
              </p:cNvSpPr>
              <p:nvPr/>
            </p:nvSpPr>
            <p:spPr bwMode="auto">
              <a:xfrm>
                <a:off x="3400" y="2630"/>
                <a:ext cx="540" cy="8"/>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6" name="Freeform 236"/>
              <p:cNvSpPr>
                <a:spLocks/>
              </p:cNvSpPr>
              <p:nvPr/>
            </p:nvSpPr>
            <p:spPr bwMode="auto">
              <a:xfrm>
                <a:off x="3156" y="2559"/>
                <a:ext cx="817" cy="24"/>
              </a:xfrm>
              <a:custGeom>
                <a:avLst/>
                <a:gdLst>
                  <a:gd name="T0" fmla="*/ 345 w 345"/>
                  <a:gd name="T1" fmla="*/ 7 h 10"/>
                  <a:gd name="T2" fmla="*/ 338 w 345"/>
                  <a:gd name="T3" fmla="*/ 0 h 10"/>
                  <a:gd name="T4" fmla="*/ 6 w 345"/>
                  <a:gd name="T5" fmla="*/ 0 h 10"/>
                  <a:gd name="T6" fmla="*/ 0 w 345"/>
                  <a:gd name="T7" fmla="*/ 7 h 10"/>
                  <a:gd name="T8" fmla="*/ 0 w 345"/>
                  <a:gd name="T9" fmla="*/ 10 h 10"/>
                  <a:gd name="T10" fmla="*/ 344 w 345"/>
                  <a:gd name="T11" fmla="*/ 10 h 10"/>
                  <a:gd name="T12" fmla="*/ 345 w 345"/>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345" h="10">
                    <a:moveTo>
                      <a:pt x="345" y="7"/>
                    </a:moveTo>
                    <a:cubicBezTo>
                      <a:pt x="345" y="3"/>
                      <a:pt x="342" y="0"/>
                      <a:pt x="338" y="0"/>
                    </a:cubicBezTo>
                    <a:cubicBezTo>
                      <a:pt x="6" y="0"/>
                      <a:pt x="6" y="0"/>
                      <a:pt x="6" y="0"/>
                    </a:cubicBezTo>
                    <a:cubicBezTo>
                      <a:pt x="3" y="0"/>
                      <a:pt x="0" y="3"/>
                      <a:pt x="0" y="7"/>
                    </a:cubicBezTo>
                    <a:cubicBezTo>
                      <a:pt x="0" y="8"/>
                      <a:pt x="0" y="9"/>
                      <a:pt x="0" y="10"/>
                    </a:cubicBezTo>
                    <a:cubicBezTo>
                      <a:pt x="344" y="10"/>
                      <a:pt x="344" y="10"/>
                      <a:pt x="344" y="10"/>
                    </a:cubicBezTo>
                    <a:cubicBezTo>
                      <a:pt x="345" y="9"/>
                      <a:pt x="345" y="8"/>
                      <a:pt x="345" y="7"/>
                    </a:cubicBezTo>
                    <a:close/>
                  </a:path>
                </a:pathLst>
              </a:custGeom>
              <a:solidFill>
                <a:srgbClr val="5F6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7" name="Freeform 237"/>
              <p:cNvSpPr>
                <a:spLocks/>
              </p:cNvSpPr>
              <p:nvPr/>
            </p:nvSpPr>
            <p:spPr bwMode="auto">
              <a:xfrm>
                <a:off x="3156" y="2687"/>
                <a:ext cx="814" cy="24"/>
              </a:xfrm>
              <a:custGeom>
                <a:avLst/>
                <a:gdLst>
                  <a:gd name="T0" fmla="*/ 0 w 344"/>
                  <a:gd name="T1" fmla="*/ 3 h 10"/>
                  <a:gd name="T2" fmla="*/ 6 w 344"/>
                  <a:gd name="T3" fmla="*/ 10 h 10"/>
                  <a:gd name="T4" fmla="*/ 338 w 344"/>
                  <a:gd name="T5" fmla="*/ 10 h 10"/>
                  <a:gd name="T6" fmla="*/ 344 w 344"/>
                  <a:gd name="T7" fmla="*/ 3 h 10"/>
                  <a:gd name="T8" fmla="*/ 344 w 344"/>
                  <a:gd name="T9" fmla="*/ 0 h 10"/>
                  <a:gd name="T10" fmla="*/ 0 w 344"/>
                  <a:gd name="T11" fmla="*/ 0 h 10"/>
                  <a:gd name="T12" fmla="*/ 0 w 344"/>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344" h="10">
                    <a:moveTo>
                      <a:pt x="0" y="3"/>
                    </a:moveTo>
                    <a:cubicBezTo>
                      <a:pt x="0" y="7"/>
                      <a:pt x="3" y="10"/>
                      <a:pt x="6" y="10"/>
                    </a:cubicBezTo>
                    <a:cubicBezTo>
                      <a:pt x="338" y="10"/>
                      <a:pt x="338" y="10"/>
                      <a:pt x="338" y="10"/>
                    </a:cubicBezTo>
                    <a:cubicBezTo>
                      <a:pt x="342" y="10"/>
                      <a:pt x="344" y="7"/>
                      <a:pt x="344" y="3"/>
                    </a:cubicBezTo>
                    <a:cubicBezTo>
                      <a:pt x="344" y="2"/>
                      <a:pt x="344" y="1"/>
                      <a:pt x="344" y="0"/>
                    </a:cubicBezTo>
                    <a:cubicBezTo>
                      <a:pt x="0" y="0"/>
                      <a:pt x="0" y="0"/>
                      <a:pt x="0" y="0"/>
                    </a:cubicBezTo>
                    <a:cubicBezTo>
                      <a:pt x="0" y="1"/>
                      <a:pt x="0" y="2"/>
                      <a:pt x="0" y="3"/>
                    </a:cubicBezTo>
                    <a:close/>
                  </a:path>
                </a:pathLst>
              </a:custGeom>
              <a:solidFill>
                <a:srgbClr val="5F65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8" name="Rectangle 238"/>
              <p:cNvSpPr>
                <a:spLocks noChangeArrowheads="1"/>
              </p:cNvSpPr>
              <p:nvPr/>
            </p:nvSpPr>
            <p:spPr bwMode="auto">
              <a:xfrm>
                <a:off x="3182" y="2280"/>
                <a:ext cx="786"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19" name="Rectangle 239"/>
              <p:cNvSpPr>
                <a:spLocks noChangeArrowheads="1"/>
              </p:cNvSpPr>
              <p:nvPr/>
            </p:nvSpPr>
            <p:spPr bwMode="auto">
              <a:xfrm>
                <a:off x="3201" y="2299"/>
                <a:ext cx="400"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0" name="Rectangle 240"/>
              <p:cNvSpPr>
                <a:spLocks noChangeArrowheads="1"/>
              </p:cNvSpPr>
              <p:nvPr/>
            </p:nvSpPr>
            <p:spPr bwMode="auto">
              <a:xfrm>
                <a:off x="3618" y="2299"/>
                <a:ext cx="333"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1" name="Rectangle 241"/>
              <p:cNvSpPr>
                <a:spLocks noChangeArrowheads="1"/>
              </p:cNvSpPr>
              <p:nvPr/>
            </p:nvSpPr>
            <p:spPr bwMode="auto">
              <a:xfrm>
                <a:off x="3298" y="2360"/>
                <a:ext cx="331"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2" name="Rectangle 242"/>
              <p:cNvSpPr>
                <a:spLocks noChangeArrowheads="1"/>
              </p:cNvSpPr>
              <p:nvPr/>
            </p:nvSpPr>
            <p:spPr bwMode="auto">
              <a:xfrm>
                <a:off x="3198" y="2360"/>
                <a:ext cx="76"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3" name="Rectangle 243"/>
              <p:cNvSpPr>
                <a:spLocks noChangeArrowheads="1"/>
              </p:cNvSpPr>
              <p:nvPr/>
            </p:nvSpPr>
            <p:spPr bwMode="auto">
              <a:xfrm>
                <a:off x="3198" y="2330"/>
                <a:ext cx="197"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4" name="Rectangle 244"/>
              <p:cNvSpPr>
                <a:spLocks noChangeArrowheads="1"/>
              </p:cNvSpPr>
              <p:nvPr/>
            </p:nvSpPr>
            <p:spPr bwMode="auto">
              <a:xfrm>
                <a:off x="3646" y="2360"/>
                <a:ext cx="303"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5" name="Rectangle 245"/>
              <p:cNvSpPr>
                <a:spLocks noChangeArrowheads="1"/>
              </p:cNvSpPr>
              <p:nvPr/>
            </p:nvSpPr>
            <p:spPr bwMode="auto">
              <a:xfrm>
                <a:off x="3412" y="2330"/>
                <a:ext cx="537" cy="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6" name="Freeform 246"/>
              <p:cNvSpPr>
                <a:spLocks/>
              </p:cNvSpPr>
              <p:nvPr/>
            </p:nvSpPr>
            <p:spPr bwMode="auto">
              <a:xfrm>
                <a:off x="3168" y="2259"/>
                <a:ext cx="817" cy="21"/>
              </a:xfrm>
              <a:custGeom>
                <a:avLst/>
                <a:gdLst>
                  <a:gd name="T0" fmla="*/ 345 w 345"/>
                  <a:gd name="T1" fmla="*/ 7 h 9"/>
                  <a:gd name="T2" fmla="*/ 338 w 345"/>
                  <a:gd name="T3" fmla="*/ 0 h 9"/>
                  <a:gd name="T4" fmla="*/ 6 w 345"/>
                  <a:gd name="T5" fmla="*/ 0 h 9"/>
                  <a:gd name="T6" fmla="*/ 0 w 345"/>
                  <a:gd name="T7" fmla="*/ 7 h 9"/>
                  <a:gd name="T8" fmla="*/ 0 w 345"/>
                  <a:gd name="T9" fmla="*/ 9 h 9"/>
                  <a:gd name="T10" fmla="*/ 344 w 345"/>
                  <a:gd name="T11" fmla="*/ 9 h 9"/>
                  <a:gd name="T12" fmla="*/ 345 w 345"/>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345" h="9">
                    <a:moveTo>
                      <a:pt x="345" y="7"/>
                    </a:moveTo>
                    <a:cubicBezTo>
                      <a:pt x="345" y="3"/>
                      <a:pt x="342" y="0"/>
                      <a:pt x="338" y="0"/>
                    </a:cubicBezTo>
                    <a:cubicBezTo>
                      <a:pt x="6" y="0"/>
                      <a:pt x="6" y="0"/>
                      <a:pt x="6" y="0"/>
                    </a:cubicBezTo>
                    <a:cubicBezTo>
                      <a:pt x="3" y="0"/>
                      <a:pt x="0" y="3"/>
                      <a:pt x="0" y="7"/>
                    </a:cubicBezTo>
                    <a:cubicBezTo>
                      <a:pt x="0" y="8"/>
                      <a:pt x="0" y="9"/>
                      <a:pt x="0" y="9"/>
                    </a:cubicBezTo>
                    <a:cubicBezTo>
                      <a:pt x="344" y="9"/>
                      <a:pt x="344" y="9"/>
                      <a:pt x="344" y="9"/>
                    </a:cubicBezTo>
                    <a:cubicBezTo>
                      <a:pt x="344" y="9"/>
                      <a:pt x="345" y="8"/>
                      <a:pt x="345" y="7"/>
                    </a:cubicBezTo>
                    <a:close/>
                  </a:path>
                </a:pathLst>
              </a:custGeom>
              <a:solidFill>
                <a:srgbClr val="F9C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7" name="Freeform 247"/>
              <p:cNvSpPr>
                <a:spLocks/>
              </p:cNvSpPr>
              <p:nvPr/>
            </p:nvSpPr>
            <p:spPr bwMode="auto">
              <a:xfrm>
                <a:off x="3168" y="2386"/>
                <a:ext cx="814" cy="22"/>
              </a:xfrm>
              <a:custGeom>
                <a:avLst/>
                <a:gdLst>
                  <a:gd name="T0" fmla="*/ 0 w 344"/>
                  <a:gd name="T1" fmla="*/ 2 h 9"/>
                  <a:gd name="T2" fmla="*/ 6 w 344"/>
                  <a:gd name="T3" fmla="*/ 9 h 9"/>
                  <a:gd name="T4" fmla="*/ 338 w 344"/>
                  <a:gd name="T5" fmla="*/ 9 h 9"/>
                  <a:gd name="T6" fmla="*/ 344 w 344"/>
                  <a:gd name="T7" fmla="*/ 2 h 9"/>
                  <a:gd name="T8" fmla="*/ 344 w 344"/>
                  <a:gd name="T9" fmla="*/ 0 h 9"/>
                  <a:gd name="T10" fmla="*/ 0 w 344"/>
                  <a:gd name="T11" fmla="*/ 0 h 9"/>
                  <a:gd name="T12" fmla="*/ 0 w 344"/>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344" h="9">
                    <a:moveTo>
                      <a:pt x="0" y="2"/>
                    </a:moveTo>
                    <a:cubicBezTo>
                      <a:pt x="0" y="6"/>
                      <a:pt x="2" y="9"/>
                      <a:pt x="6" y="9"/>
                    </a:cubicBezTo>
                    <a:cubicBezTo>
                      <a:pt x="338" y="9"/>
                      <a:pt x="338" y="9"/>
                      <a:pt x="338" y="9"/>
                    </a:cubicBezTo>
                    <a:cubicBezTo>
                      <a:pt x="341" y="9"/>
                      <a:pt x="344" y="6"/>
                      <a:pt x="344" y="2"/>
                    </a:cubicBezTo>
                    <a:cubicBezTo>
                      <a:pt x="344" y="1"/>
                      <a:pt x="344" y="0"/>
                      <a:pt x="344" y="0"/>
                    </a:cubicBezTo>
                    <a:cubicBezTo>
                      <a:pt x="0" y="0"/>
                      <a:pt x="0" y="0"/>
                      <a:pt x="0" y="0"/>
                    </a:cubicBezTo>
                    <a:cubicBezTo>
                      <a:pt x="0" y="0"/>
                      <a:pt x="0" y="1"/>
                      <a:pt x="0" y="2"/>
                    </a:cubicBezTo>
                    <a:close/>
                  </a:path>
                </a:pathLst>
              </a:custGeom>
              <a:solidFill>
                <a:srgbClr val="F9C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8" name="Freeform 248"/>
              <p:cNvSpPr>
                <a:spLocks/>
              </p:cNvSpPr>
              <p:nvPr/>
            </p:nvSpPr>
            <p:spPr bwMode="auto">
              <a:xfrm>
                <a:off x="2102" y="2199"/>
                <a:ext cx="109" cy="50"/>
              </a:xfrm>
              <a:custGeom>
                <a:avLst/>
                <a:gdLst>
                  <a:gd name="T0" fmla="*/ 23 w 46"/>
                  <a:gd name="T1" fmla="*/ 21 h 21"/>
                  <a:gd name="T2" fmla="*/ 46 w 46"/>
                  <a:gd name="T3" fmla="*/ 0 h 21"/>
                  <a:gd name="T4" fmla="*/ 1 w 46"/>
                  <a:gd name="T5" fmla="*/ 0 h 21"/>
                  <a:gd name="T6" fmla="*/ 23 w 46"/>
                  <a:gd name="T7" fmla="*/ 21 h 21"/>
                </a:gdLst>
                <a:ahLst/>
                <a:cxnLst>
                  <a:cxn ang="0">
                    <a:pos x="T0" y="T1"/>
                  </a:cxn>
                  <a:cxn ang="0">
                    <a:pos x="T2" y="T3"/>
                  </a:cxn>
                  <a:cxn ang="0">
                    <a:pos x="T4" y="T5"/>
                  </a:cxn>
                  <a:cxn ang="0">
                    <a:pos x="T6" y="T7"/>
                  </a:cxn>
                </a:cxnLst>
                <a:rect l="0" t="0" r="r" b="b"/>
                <a:pathLst>
                  <a:path w="46" h="21">
                    <a:moveTo>
                      <a:pt x="23" y="21"/>
                    </a:moveTo>
                    <a:cubicBezTo>
                      <a:pt x="23" y="21"/>
                      <a:pt x="46" y="18"/>
                      <a:pt x="46" y="0"/>
                    </a:cubicBezTo>
                    <a:cubicBezTo>
                      <a:pt x="1" y="0"/>
                      <a:pt x="1" y="0"/>
                      <a:pt x="1" y="0"/>
                    </a:cubicBezTo>
                    <a:cubicBezTo>
                      <a:pt x="1" y="0"/>
                      <a:pt x="0" y="21"/>
                      <a:pt x="23" y="21"/>
                    </a:cubicBezTo>
                    <a:close/>
                  </a:path>
                </a:pathLst>
              </a:custGeom>
              <a:solidFill>
                <a:srgbClr val="D9DA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29" name="Freeform 249"/>
              <p:cNvSpPr>
                <a:spLocks/>
              </p:cNvSpPr>
              <p:nvPr/>
            </p:nvSpPr>
            <p:spPr bwMode="auto">
              <a:xfrm>
                <a:off x="2157" y="2199"/>
                <a:ext cx="655" cy="50"/>
              </a:xfrm>
              <a:custGeom>
                <a:avLst/>
                <a:gdLst>
                  <a:gd name="T0" fmla="*/ 0 w 277"/>
                  <a:gd name="T1" fmla="*/ 21 h 21"/>
                  <a:gd name="T2" fmla="*/ 251 w 277"/>
                  <a:gd name="T3" fmla="*/ 21 h 21"/>
                  <a:gd name="T4" fmla="*/ 276 w 277"/>
                  <a:gd name="T5" fmla="*/ 0 h 21"/>
                  <a:gd name="T6" fmla="*/ 23 w 277"/>
                  <a:gd name="T7" fmla="*/ 0 h 21"/>
                  <a:gd name="T8" fmla="*/ 0 w 277"/>
                  <a:gd name="T9" fmla="*/ 21 h 21"/>
                </a:gdLst>
                <a:ahLst/>
                <a:cxnLst>
                  <a:cxn ang="0">
                    <a:pos x="T0" y="T1"/>
                  </a:cxn>
                  <a:cxn ang="0">
                    <a:pos x="T2" y="T3"/>
                  </a:cxn>
                  <a:cxn ang="0">
                    <a:pos x="T4" y="T5"/>
                  </a:cxn>
                  <a:cxn ang="0">
                    <a:pos x="T6" y="T7"/>
                  </a:cxn>
                  <a:cxn ang="0">
                    <a:pos x="T8" y="T9"/>
                  </a:cxn>
                </a:cxnLst>
                <a:rect l="0" t="0" r="r" b="b"/>
                <a:pathLst>
                  <a:path w="277" h="21">
                    <a:moveTo>
                      <a:pt x="0" y="21"/>
                    </a:moveTo>
                    <a:cubicBezTo>
                      <a:pt x="0" y="21"/>
                      <a:pt x="225" y="21"/>
                      <a:pt x="251" y="21"/>
                    </a:cubicBezTo>
                    <a:cubicBezTo>
                      <a:pt x="277" y="21"/>
                      <a:pt x="276" y="0"/>
                      <a:pt x="276" y="0"/>
                    </a:cubicBezTo>
                    <a:cubicBezTo>
                      <a:pt x="23" y="0"/>
                      <a:pt x="23" y="0"/>
                      <a:pt x="23" y="0"/>
                    </a:cubicBezTo>
                    <a:cubicBezTo>
                      <a:pt x="23" y="18"/>
                      <a:pt x="0" y="21"/>
                      <a:pt x="0" y="21"/>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0" name="Rectangle 250"/>
              <p:cNvSpPr>
                <a:spLocks noChangeArrowheads="1"/>
              </p:cNvSpPr>
              <p:nvPr/>
            </p:nvSpPr>
            <p:spPr bwMode="auto">
              <a:xfrm>
                <a:off x="2213" y="785"/>
                <a:ext cx="597" cy="1412"/>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1" name="Rectangle 251"/>
              <p:cNvSpPr>
                <a:spLocks noChangeArrowheads="1"/>
              </p:cNvSpPr>
              <p:nvPr/>
            </p:nvSpPr>
            <p:spPr bwMode="auto">
              <a:xfrm>
                <a:off x="2213" y="785"/>
                <a:ext cx="597" cy="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2" name="Freeform 252"/>
              <p:cNvSpPr>
                <a:spLocks/>
              </p:cNvSpPr>
              <p:nvPr/>
            </p:nvSpPr>
            <p:spPr bwMode="auto">
              <a:xfrm>
                <a:off x="2810" y="735"/>
                <a:ext cx="109" cy="50"/>
              </a:xfrm>
              <a:custGeom>
                <a:avLst/>
                <a:gdLst>
                  <a:gd name="T0" fmla="*/ 23 w 46"/>
                  <a:gd name="T1" fmla="*/ 0 h 21"/>
                  <a:gd name="T2" fmla="*/ 0 w 46"/>
                  <a:gd name="T3" fmla="*/ 21 h 21"/>
                  <a:gd name="T4" fmla="*/ 45 w 46"/>
                  <a:gd name="T5" fmla="*/ 21 h 21"/>
                  <a:gd name="T6" fmla="*/ 23 w 46"/>
                  <a:gd name="T7" fmla="*/ 0 h 21"/>
                </a:gdLst>
                <a:ahLst/>
                <a:cxnLst>
                  <a:cxn ang="0">
                    <a:pos x="T0" y="T1"/>
                  </a:cxn>
                  <a:cxn ang="0">
                    <a:pos x="T2" y="T3"/>
                  </a:cxn>
                  <a:cxn ang="0">
                    <a:pos x="T4" y="T5"/>
                  </a:cxn>
                  <a:cxn ang="0">
                    <a:pos x="T6" y="T7"/>
                  </a:cxn>
                </a:cxnLst>
                <a:rect l="0" t="0" r="r" b="b"/>
                <a:pathLst>
                  <a:path w="46" h="21">
                    <a:moveTo>
                      <a:pt x="23" y="0"/>
                    </a:moveTo>
                    <a:cubicBezTo>
                      <a:pt x="23" y="0"/>
                      <a:pt x="0" y="2"/>
                      <a:pt x="0" y="21"/>
                    </a:cubicBezTo>
                    <a:cubicBezTo>
                      <a:pt x="45" y="21"/>
                      <a:pt x="45" y="21"/>
                      <a:pt x="45" y="21"/>
                    </a:cubicBezTo>
                    <a:cubicBezTo>
                      <a:pt x="45" y="21"/>
                      <a:pt x="46" y="0"/>
                      <a:pt x="23" y="0"/>
                    </a:cubicBezTo>
                    <a:close/>
                  </a:path>
                </a:pathLst>
              </a:custGeom>
              <a:solidFill>
                <a:srgbClr val="D9DA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3" name="Freeform 253"/>
              <p:cNvSpPr>
                <a:spLocks/>
              </p:cNvSpPr>
              <p:nvPr/>
            </p:nvSpPr>
            <p:spPr bwMode="auto">
              <a:xfrm>
                <a:off x="2209" y="735"/>
                <a:ext cx="656" cy="50"/>
              </a:xfrm>
              <a:custGeom>
                <a:avLst/>
                <a:gdLst>
                  <a:gd name="T0" fmla="*/ 277 w 277"/>
                  <a:gd name="T1" fmla="*/ 0 h 21"/>
                  <a:gd name="T2" fmla="*/ 26 w 277"/>
                  <a:gd name="T3" fmla="*/ 0 h 21"/>
                  <a:gd name="T4" fmla="*/ 2 w 277"/>
                  <a:gd name="T5" fmla="*/ 21 h 21"/>
                  <a:gd name="T6" fmla="*/ 254 w 277"/>
                  <a:gd name="T7" fmla="*/ 21 h 21"/>
                  <a:gd name="T8" fmla="*/ 277 w 277"/>
                  <a:gd name="T9" fmla="*/ 0 h 21"/>
                </a:gdLst>
                <a:ahLst/>
                <a:cxnLst>
                  <a:cxn ang="0">
                    <a:pos x="T0" y="T1"/>
                  </a:cxn>
                  <a:cxn ang="0">
                    <a:pos x="T2" y="T3"/>
                  </a:cxn>
                  <a:cxn ang="0">
                    <a:pos x="T4" y="T5"/>
                  </a:cxn>
                  <a:cxn ang="0">
                    <a:pos x="T6" y="T7"/>
                  </a:cxn>
                  <a:cxn ang="0">
                    <a:pos x="T8" y="T9"/>
                  </a:cxn>
                </a:cxnLst>
                <a:rect l="0" t="0" r="r" b="b"/>
                <a:pathLst>
                  <a:path w="277" h="21">
                    <a:moveTo>
                      <a:pt x="277" y="0"/>
                    </a:moveTo>
                    <a:cubicBezTo>
                      <a:pt x="277" y="0"/>
                      <a:pt x="53" y="0"/>
                      <a:pt x="26" y="0"/>
                    </a:cubicBezTo>
                    <a:cubicBezTo>
                      <a:pt x="0" y="0"/>
                      <a:pt x="2" y="21"/>
                      <a:pt x="2" y="21"/>
                    </a:cubicBezTo>
                    <a:cubicBezTo>
                      <a:pt x="254" y="21"/>
                      <a:pt x="254" y="21"/>
                      <a:pt x="254" y="21"/>
                    </a:cubicBezTo>
                    <a:cubicBezTo>
                      <a:pt x="254" y="2"/>
                      <a:pt x="277" y="0"/>
                      <a:pt x="277" y="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4" name="Rectangle 254"/>
              <p:cNvSpPr>
                <a:spLocks noChangeArrowheads="1"/>
              </p:cNvSpPr>
              <p:nvPr/>
            </p:nvSpPr>
            <p:spPr bwMode="auto">
              <a:xfrm>
                <a:off x="2810" y="785"/>
                <a:ext cx="107" cy="1301"/>
              </a:xfrm>
              <a:prstGeom prst="rect">
                <a:avLst/>
              </a:prstGeom>
              <a:solidFill>
                <a:srgbClr val="D9DA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5" name="Freeform 255"/>
              <p:cNvSpPr>
                <a:spLocks/>
              </p:cNvSpPr>
              <p:nvPr/>
            </p:nvSpPr>
            <p:spPr bwMode="auto">
              <a:xfrm>
                <a:off x="2808" y="2086"/>
                <a:ext cx="109" cy="49"/>
              </a:xfrm>
              <a:custGeom>
                <a:avLst/>
                <a:gdLst>
                  <a:gd name="T0" fmla="*/ 23 w 46"/>
                  <a:gd name="T1" fmla="*/ 21 h 21"/>
                  <a:gd name="T2" fmla="*/ 46 w 46"/>
                  <a:gd name="T3" fmla="*/ 0 h 21"/>
                  <a:gd name="T4" fmla="*/ 1 w 46"/>
                  <a:gd name="T5" fmla="*/ 0 h 21"/>
                  <a:gd name="T6" fmla="*/ 23 w 46"/>
                  <a:gd name="T7" fmla="*/ 21 h 21"/>
                </a:gdLst>
                <a:ahLst/>
                <a:cxnLst>
                  <a:cxn ang="0">
                    <a:pos x="T0" y="T1"/>
                  </a:cxn>
                  <a:cxn ang="0">
                    <a:pos x="T2" y="T3"/>
                  </a:cxn>
                  <a:cxn ang="0">
                    <a:pos x="T4" y="T5"/>
                  </a:cxn>
                  <a:cxn ang="0">
                    <a:pos x="T6" y="T7"/>
                  </a:cxn>
                </a:cxnLst>
                <a:rect l="0" t="0" r="r" b="b"/>
                <a:pathLst>
                  <a:path w="46" h="21">
                    <a:moveTo>
                      <a:pt x="23" y="21"/>
                    </a:moveTo>
                    <a:cubicBezTo>
                      <a:pt x="23" y="21"/>
                      <a:pt x="46" y="18"/>
                      <a:pt x="46" y="0"/>
                    </a:cubicBezTo>
                    <a:cubicBezTo>
                      <a:pt x="1" y="0"/>
                      <a:pt x="1" y="0"/>
                      <a:pt x="1" y="0"/>
                    </a:cubicBezTo>
                    <a:cubicBezTo>
                      <a:pt x="1" y="0"/>
                      <a:pt x="0" y="21"/>
                      <a:pt x="23" y="21"/>
                    </a:cubicBezTo>
                    <a:close/>
                  </a:path>
                </a:pathLst>
              </a:custGeom>
              <a:solidFill>
                <a:srgbClr val="D9DA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6" name="Freeform 256"/>
              <p:cNvSpPr>
                <a:spLocks/>
              </p:cNvSpPr>
              <p:nvPr/>
            </p:nvSpPr>
            <p:spPr bwMode="auto">
              <a:xfrm>
                <a:off x="2862" y="2086"/>
                <a:ext cx="656" cy="49"/>
              </a:xfrm>
              <a:custGeom>
                <a:avLst/>
                <a:gdLst>
                  <a:gd name="T0" fmla="*/ 0 w 277"/>
                  <a:gd name="T1" fmla="*/ 21 h 21"/>
                  <a:gd name="T2" fmla="*/ 251 w 277"/>
                  <a:gd name="T3" fmla="*/ 21 h 21"/>
                  <a:gd name="T4" fmla="*/ 275 w 277"/>
                  <a:gd name="T5" fmla="*/ 0 h 21"/>
                  <a:gd name="T6" fmla="*/ 23 w 277"/>
                  <a:gd name="T7" fmla="*/ 0 h 21"/>
                  <a:gd name="T8" fmla="*/ 0 w 277"/>
                  <a:gd name="T9" fmla="*/ 21 h 21"/>
                </a:gdLst>
                <a:ahLst/>
                <a:cxnLst>
                  <a:cxn ang="0">
                    <a:pos x="T0" y="T1"/>
                  </a:cxn>
                  <a:cxn ang="0">
                    <a:pos x="T2" y="T3"/>
                  </a:cxn>
                  <a:cxn ang="0">
                    <a:pos x="T4" y="T5"/>
                  </a:cxn>
                  <a:cxn ang="0">
                    <a:pos x="T6" y="T7"/>
                  </a:cxn>
                  <a:cxn ang="0">
                    <a:pos x="T8" y="T9"/>
                  </a:cxn>
                </a:cxnLst>
                <a:rect l="0" t="0" r="r" b="b"/>
                <a:pathLst>
                  <a:path w="277" h="21">
                    <a:moveTo>
                      <a:pt x="0" y="21"/>
                    </a:moveTo>
                    <a:cubicBezTo>
                      <a:pt x="0" y="21"/>
                      <a:pt x="224" y="21"/>
                      <a:pt x="251" y="21"/>
                    </a:cubicBezTo>
                    <a:cubicBezTo>
                      <a:pt x="277" y="21"/>
                      <a:pt x="275" y="0"/>
                      <a:pt x="275" y="0"/>
                    </a:cubicBezTo>
                    <a:cubicBezTo>
                      <a:pt x="23" y="0"/>
                      <a:pt x="23" y="0"/>
                      <a:pt x="23" y="0"/>
                    </a:cubicBezTo>
                    <a:cubicBezTo>
                      <a:pt x="23" y="18"/>
                      <a:pt x="0" y="21"/>
                      <a:pt x="0" y="21"/>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7" name="Rectangle 257"/>
              <p:cNvSpPr>
                <a:spLocks noChangeArrowheads="1"/>
              </p:cNvSpPr>
              <p:nvPr/>
            </p:nvSpPr>
            <p:spPr bwMode="auto">
              <a:xfrm>
                <a:off x="2917" y="1325"/>
                <a:ext cx="596" cy="761"/>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8" name="Freeform 258"/>
              <p:cNvSpPr>
                <a:spLocks/>
              </p:cNvSpPr>
              <p:nvPr/>
            </p:nvSpPr>
            <p:spPr bwMode="auto">
              <a:xfrm>
                <a:off x="3513" y="1273"/>
                <a:ext cx="109" cy="52"/>
              </a:xfrm>
              <a:custGeom>
                <a:avLst/>
                <a:gdLst>
                  <a:gd name="T0" fmla="*/ 24 w 46"/>
                  <a:gd name="T1" fmla="*/ 0 h 22"/>
                  <a:gd name="T2" fmla="*/ 0 w 46"/>
                  <a:gd name="T3" fmla="*/ 22 h 22"/>
                  <a:gd name="T4" fmla="*/ 45 w 46"/>
                  <a:gd name="T5" fmla="*/ 22 h 22"/>
                  <a:gd name="T6" fmla="*/ 24 w 46"/>
                  <a:gd name="T7" fmla="*/ 0 h 22"/>
                </a:gdLst>
                <a:ahLst/>
                <a:cxnLst>
                  <a:cxn ang="0">
                    <a:pos x="T0" y="T1"/>
                  </a:cxn>
                  <a:cxn ang="0">
                    <a:pos x="T2" y="T3"/>
                  </a:cxn>
                  <a:cxn ang="0">
                    <a:pos x="T4" y="T5"/>
                  </a:cxn>
                  <a:cxn ang="0">
                    <a:pos x="T6" y="T7"/>
                  </a:cxn>
                </a:cxnLst>
                <a:rect l="0" t="0" r="r" b="b"/>
                <a:pathLst>
                  <a:path w="46" h="22">
                    <a:moveTo>
                      <a:pt x="24" y="0"/>
                    </a:moveTo>
                    <a:cubicBezTo>
                      <a:pt x="24" y="0"/>
                      <a:pt x="0" y="3"/>
                      <a:pt x="0" y="22"/>
                    </a:cubicBezTo>
                    <a:cubicBezTo>
                      <a:pt x="45" y="22"/>
                      <a:pt x="45" y="22"/>
                      <a:pt x="45" y="22"/>
                    </a:cubicBezTo>
                    <a:cubicBezTo>
                      <a:pt x="45" y="22"/>
                      <a:pt x="46" y="0"/>
                      <a:pt x="24" y="0"/>
                    </a:cubicBezTo>
                    <a:close/>
                  </a:path>
                </a:pathLst>
              </a:custGeom>
              <a:solidFill>
                <a:srgbClr val="D9DA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39" name="Freeform 259"/>
              <p:cNvSpPr>
                <a:spLocks/>
              </p:cNvSpPr>
              <p:nvPr/>
            </p:nvSpPr>
            <p:spPr bwMode="auto">
              <a:xfrm>
                <a:off x="2914" y="1273"/>
                <a:ext cx="656" cy="52"/>
              </a:xfrm>
              <a:custGeom>
                <a:avLst/>
                <a:gdLst>
                  <a:gd name="T0" fmla="*/ 277 w 277"/>
                  <a:gd name="T1" fmla="*/ 0 h 22"/>
                  <a:gd name="T2" fmla="*/ 26 w 277"/>
                  <a:gd name="T3" fmla="*/ 0 h 22"/>
                  <a:gd name="T4" fmla="*/ 1 w 277"/>
                  <a:gd name="T5" fmla="*/ 22 h 22"/>
                  <a:gd name="T6" fmla="*/ 253 w 277"/>
                  <a:gd name="T7" fmla="*/ 22 h 22"/>
                  <a:gd name="T8" fmla="*/ 277 w 277"/>
                  <a:gd name="T9" fmla="*/ 0 h 22"/>
                </a:gdLst>
                <a:ahLst/>
                <a:cxnLst>
                  <a:cxn ang="0">
                    <a:pos x="T0" y="T1"/>
                  </a:cxn>
                  <a:cxn ang="0">
                    <a:pos x="T2" y="T3"/>
                  </a:cxn>
                  <a:cxn ang="0">
                    <a:pos x="T4" y="T5"/>
                  </a:cxn>
                  <a:cxn ang="0">
                    <a:pos x="T6" y="T7"/>
                  </a:cxn>
                  <a:cxn ang="0">
                    <a:pos x="T8" y="T9"/>
                  </a:cxn>
                </a:cxnLst>
                <a:rect l="0" t="0" r="r" b="b"/>
                <a:pathLst>
                  <a:path w="277" h="22">
                    <a:moveTo>
                      <a:pt x="277" y="0"/>
                    </a:moveTo>
                    <a:cubicBezTo>
                      <a:pt x="277" y="0"/>
                      <a:pt x="52" y="0"/>
                      <a:pt x="26" y="0"/>
                    </a:cubicBezTo>
                    <a:cubicBezTo>
                      <a:pt x="0" y="0"/>
                      <a:pt x="1" y="22"/>
                      <a:pt x="1" y="22"/>
                    </a:cubicBezTo>
                    <a:cubicBezTo>
                      <a:pt x="253" y="22"/>
                      <a:pt x="253" y="22"/>
                      <a:pt x="253" y="22"/>
                    </a:cubicBezTo>
                    <a:cubicBezTo>
                      <a:pt x="253" y="3"/>
                      <a:pt x="277" y="0"/>
                      <a:pt x="277" y="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0" name="Rectangle 260"/>
              <p:cNvSpPr>
                <a:spLocks noChangeArrowheads="1"/>
              </p:cNvSpPr>
              <p:nvPr/>
            </p:nvSpPr>
            <p:spPr bwMode="auto">
              <a:xfrm>
                <a:off x="2249" y="806"/>
                <a:ext cx="170" cy="24"/>
              </a:xfrm>
              <a:prstGeom prst="rect">
                <a:avLst/>
              </a:prstGeom>
              <a:solidFill>
                <a:srgbClr val="D6D8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1" name="Rectangle 261"/>
              <p:cNvSpPr>
                <a:spLocks noChangeArrowheads="1"/>
              </p:cNvSpPr>
              <p:nvPr/>
            </p:nvSpPr>
            <p:spPr bwMode="auto">
              <a:xfrm>
                <a:off x="2249" y="842"/>
                <a:ext cx="137" cy="14"/>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2" name="Rectangle 262"/>
              <p:cNvSpPr>
                <a:spLocks noChangeArrowheads="1"/>
              </p:cNvSpPr>
              <p:nvPr/>
            </p:nvSpPr>
            <p:spPr bwMode="auto">
              <a:xfrm>
                <a:off x="2249" y="868"/>
                <a:ext cx="201" cy="14"/>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3" name="Rectangle 263"/>
              <p:cNvSpPr>
                <a:spLocks noChangeArrowheads="1"/>
              </p:cNvSpPr>
              <p:nvPr/>
            </p:nvSpPr>
            <p:spPr bwMode="auto">
              <a:xfrm>
                <a:off x="2384" y="920"/>
                <a:ext cx="282" cy="19"/>
              </a:xfrm>
              <a:prstGeom prst="rect">
                <a:avLst/>
              </a:prstGeom>
              <a:solidFill>
                <a:srgbClr val="D6D8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4" name="Rectangle 264"/>
              <p:cNvSpPr>
                <a:spLocks noChangeArrowheads="1"/>
              </p:cNvSpPr>
              <p:nvPr/>
            </p:nvSpPr>
            <p:spPr bwMode="auto">
              <a:xfrm>
                <a:off x="2384" y="920"/>
                <a:ext cx="28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5" name="Rectangle 265"/>
              <p:cNvSpPr>
                <a:spLocks noChangeArrowheads="1"/>
              </p:cNvSpPr>
              <p:nvPr/>
            </p:nvSpPr>
            <p:spPr bwMode="auto">
              <a:xfrm>
                <a:off x="2384" y="951"/>
                <a:ext cx="104" cy="16"/>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6" name="Rectangle 266"/>
              <p:cNvSpPr>
                <a:spLocks noChangeArrowheads="1"/>
              </p:cNvSpPr>
              <p:nvPr/>
            </p:nvSpPr>
            <p:spPr bwMode="auto">
              <a:xfrm>
                <a:off x="2509" y="951"/>
                <a:ext cx="157" cy="16"/>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7" name="Rectangle 267"/>
              <p:cNvSpPr>
                <a:spLocks noChangeArrowheads="1"/>
              </p:cNvSpPr>
              <p:nvPr/>
            </p:nvSpPr>
            <p:spPr bwMode="auto">
              <a:xfrm>
                <a:off x="2370" y="1579"/>
                <a:ext cx="281" cy="19"/>
              </a:xfrm>
              <a:prstGeom prst="rect">
                <a:avLst/>
              </a:prstGeom>
              <a:solidFill>
                <a:srgbClr val="D6D8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8" name="Rectangle 268"/>
              <p:cNvSpPr>
                <a:spLocks noChangeArrowheads="1"/>
              </p:cNvSpPr>
              <p:nvPr/>
            </p:nvSpPr>
            <p:spPr bwMode="auto">
              <a:xfrm>
                <a:off x="2370" y="1579"/>
                <a:ext cx="281"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49" name="Rectangle 269"/>
              <p:cNvSpPr>
                <a:spLocks noChangeArrowheads="1"/>
              </p:cNvSpPr>
              <p:nvPr/>
            </p:nvSpPr>
            <p:spPr bwMode="auto">
              <a:xfrm>
                <a:off x="2370" y="1609"/>
                <a:ext cx="104" cy="1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0" name="Rectangle 270"/>
              <p:cNvSpPr>
                <a:spLocks noChangeArrowheads="1"/>
              </p:cNvSpPr>
              <p:nvPr/>
            </p:nvSpPr>
            <p:spPr bwMode="auto">
              <a:xfrm>
                <a:off x="2495" y="1609"/>
                <a:ext cx="156" cy="1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1" name="Rectangle 271"/>
              <p:cNvSpPr>
                <a:spLocks noChangeArrowheads="1"/>
              </p:cNvSpPr>
              <p:nvPr/>
            </p:nvSpPr>
            <p:spPr bwMode="auto">
              <a:xfrm>
                <a:off x="2287" y="1015"/>
                <a:ext cx="488"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2" name="Rectangle 272"/>
              <p:cNvSpPr>
                <a:spLocks noChangeArrowheads="1"/>
              </p:cNvSpPr>
              <p:nvPr/>
            </p:nvSpPr>
            <p:spPr bwMode="auto">
              <a:xfrm>
                <a:off x="2263" y="1067"/>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3" name="Rectangle 273"/>
              <p:cNvSpPr>
                <a:spLocks noChangeArrowheads="1"/>
              </p:cNvSpPr>
              <p:nvPr/>
            </p:nvSpPr>
            <p:spPr bwMode="auto">
              <a:xfrm>
                <a:off x="2263" y="1121"/>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4" name="Rectangle 274"/>
              <p:cNvSpPr>
                <a:spLocks noChangeArrowheads="1"/>
              </p:cNvSpPr>
              <p:nvPr/>
            </p:nvSpPr>
            <p:spPr bwMode="auto">
              <a:xfrm>
                <a:off x="2287" y="1811"/>
                <a:ext cx="488"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5" name="Rectangle 275"/>
              <p:cNvSpPr>
                <a:spLocks noChangeArrowheads="1"/>
              </p:cNvSpPr>
              <p:nvPr/>
            </p:nvSpPr>
            <p:spPr bwMode="auto">
              <a:xfrm>
                <a:off x="2263" y="1865"/>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6" name="Rectangle 276"/>
              <p:cNvSpPr>
                <a:spLocks noChangeArrowheads="1"/>
              </p:cNvSpPr>
              <p:nvPr/>
            </p:nvSpPr>
            <p:spPr bwMode="auto">
              <a:xfrm>
                <a:off x="2263" y="1920"/>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7" name="Rectangle 277"/>
              <p:cNvSpPr>
                <a:spLocks noChangeArrowheads="1"/>
              </p:cNvSpPr>
              <p:nvPr/>
            </p:nvSpPr>
            <p:spPr bwMode="auto">
              <a:xfrm>
                <a:off x="2263" y="1297"/>
                <a:ext cx="512" cy="16"/>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8" name="Rectangle 278"/>
              <p:cNvSpPr>
                <a:spLocks noChangeArrowheads="1"/>
              </p:cNvSpPr>
              <p:nvPr/>
            </p:nvSpPr>
            <p:spPr bwMode="auto">
              <a:xfrm>
                <a:off x="2263" y="1351"/>
                <a:ext cx="512" cy="1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59" name="Rectangle 279"/>
              <p:cNvSpPr>
                <a:spLocks noChangeArrowheads="1"/>
              </p:cNvSpPr>
              <p:nvPr/>
            </p:nvSpPr>
            <p:spPr bwMode="auto">
              <a:xfrm>
                <a:off x="2263" y="1410"/>
                <a:ext cx="512" cy="17"/>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0" name="Rectangle 280"/>
              <p:cNvSpPr>
                <a:spLocks noChangeArrowheads="1"/>
              </p:cNvSpPr>
              <p:nvPr/>
            </p:nvSpPr>
            <p:spPr bwMode="auto">
              <a:xfrm>
                <a:off x="2263" y="1465"/>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1" name="Rectangle 281"/>
              <p:cNvSpPr>
                <a:spLocks noChangeArrowheads="1"/>
              </p:cNvSpPr>
              <p:nvPr/>
            </p:nvSpPr>
            <p:spPr bwMode="auto">
              <a:xfrm>
                <a:off x="2263" y="1524"/>
                <a:ext cx="37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2" name="Rectangle 282"/>
              <p:cNvSpPr>
                <a:spLocks noChangeArrowheads="1"/>
              </p:cNvSpPr>
              <p:nvPr/>
            </p:nvSpPr>
            <p:spPr bwMode="auto">
              <a:xfrm>
                <a:off x="2263" y="1974"/>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3" name="Rectangle 283"/>
              <p:cNvSpPr>
                <a:spLocks noChangeArrowheads="1"/>
              </p:cNvSpPr>
              <p:nvPr/>
            </p:nvSpPr>
            <p:spPr bwMode="auto">
              <a:xfrm>
                <a:off x="2263" y="2033"/>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4" name="Rectangle 284"/>
              <p:cNvSpPr>
                <a:spLocks noChangeArrowheads="1"/>
              </p:cNvSpPr>
              <p:nvPr/>
            </p:nvSpPr>
            <p:spPr bwMode="auto">
              <a:xfrm>
                <a:off x="2263" y="2088"/>
                <a:ext cx="512"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5" name="Rectangle 285"/>
              <p:cNvSpPr>
                <a:spLocks noChangeArrowheads="1"/>
              </p:cNvSpPr>
              <p:nvPr/>
            </p:nvSpPr>
            <p:spPr bwMode="auto">
              <a:xfrm>
                <a:off x="2263" y="2150"/>
                <a:ext cx="372" cy="16"/>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6" name="Rectangle 286"/>
              <p:cNvSpPr>
                <a:spLocks noChangeArrowheads="1"/>
              </p:cNvSpPr>
              <p:nvPr/>
            </p:nvSpPr>
            <p:spPr bwMode="auto">
              <a:xfrm>
                <a:off x="2268" y="1164"/>
                <a:ext cx="507" cy="109"/>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7" name="Rectangle 287"/>
              <p:cNvSpPr>
                <a:spLocks noChangeArrowheads="1"/>
              </p:cNvSpPr>
              <p:nvPr/>
            </p:nvSpPr>
            <p:spPr bwMode="auto">
              <a:xfrm>
                <a:off x="2265" y="1657"/>
                <a:ext cx="507" cy="109"/>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8" name="Rectangle 288"/>
              <p:cNvSpPr>
                <a:spLocks noChangeArrowheads="1"/>
              </p:cNvSpPr>
              <p:nvPr/>
            </p:nvSpPr>
            <p:spPr bwMode="auto">
              <a:xfrm>
                <a:off x="2962" y="1534"/>
                <a:ext cx="480"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69" name="Rectangle 289"/>
              <p:cNvSpPr>
                <a:spLocks noChangeArrowheads="1"/>
              </p:cNvSpPr>
              <p:nvPr/>
            </p:nvSpPr>
            <p:spPr bwMode="auto">
              <a:xfrm>
                <a:off x="2962" y="1586"/>
                <a:ext cx="504"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70" name="Rectangle 290"/>
              <p:cNvSpPr>
                <a:spLocks noChangeArrowheads="1"/>
              </p:cNvSpPr>
              <p:nvPr/>
            </p:nvSpPr>
            <p:spPr bwMode="auto">
              <a:xfrm>
                <a:off x="2962" y="1643"/>
                <a:ext cx="504" cy="16"/>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71" name="Rectangle 291"/>
              <p:cNvSpPr>
                <a:spLocks noChangeArrowheads="1"/>
              </p:cNvSpPr>
              <p:nvPr/>
            </p:nvSpPr>
            <p:spPr bwMode="auto">
              <a:xfrm>
                <a:off x="2962" y="1699"/>
                <a:ext cx="504"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72" name="Rectangle 292"/>
              <p:cNvSpPr>
                <a:spLocks noChangeArrowheads="1"/>
              </p:cNvSpPr>
              <p:nvPr/>
            </p:nvSpPr>
            <p:spPr bwMode="auto">
              <a:xfrm>
                <a:off x="2962" y="1754"/>
                <a:ext cx="504"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373" name="Rectangle 293"/>
              <p:cNvSpPr>
                <a:spLocks noChangeArrowheads="1"/>
              </p:cNvSpPr>
              <p:nvPr/>
            </p:nvSpPr>
            <p:spPr bwMode="auto">
              <a:xfrm>
                <a:off x="2962" y="1813"/>
                <a:ext cx="504" cy="19"/>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96" name="Rectangle 295"/>
            <p:cNvSpPr>
              <a:spLocks noChangeArrowheads="1"/>
            </p:cNvSpPr>
            <p:nvPr/>
          </p:nvSpPr>
          <p:spPr bwMode="auto">
            <a:xfrm>
              <a:off x="4702175" y="2968626"/>
              <a:ext cx="800100" cy="26988"/>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97" name="Rectangle 296"/>
            <p:cNvSpPr>
              <a:spLocks noChangeArrowheads="1"/>
            </p:cNvSpPr>
            <p:nvPr/>
          </p:nvSpPr>
          <p:spPr bwMode="auto">
            <a:xfrm>
              <a:off x="4702175" y="3059113"/>
              <a:ext cx="800100" cy="30163"/>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98" name="Rectangle 297"/>
            <p:cNvSpPr>
              <a:spLocks noChangeArrowheads="1"/>
            </p:cNvSpPr>
            <p:nvPr/>
          </p:nvSpPr>
          <p:spPr bwMode="auto">
            <a:xfrm>
              <a:off x="4702175" y="3149601"/>
              <a:ext cx="800100" cy="25400"/>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99" name="Rectangle 298"/>
            <p:cNvSpPr>
              <a:spLocks noChangeArrowheads="1"/>
            </p:cNvSpPr>
            <p:nvPr/>
          </p:nvSpPr>
          <p:spPr bwMode="auto">
            <a:xfrm>
              <a:off x="4919663" y="3243263"/>
              <a:ext cx="582613" cy="30163"/>
            </a:xfrm>
            <a:prstGeom prst="rect">
              <a:avLst/>
            </a:prstGeom>
            <a:solidFill>
              <a:srgbClr val="E8E9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0" name="Rectangle 299"/>
            <p:cNvSpPr>
              <a:spLocks noChangeArrowheads="1"/>
            </p:cNvSpPr>
            <p:nvPr/>
          </p:nvSpPr>
          <p:spPr bwMode="auto">
            <a:xfrm>
              <a:off x="4702175" y="2144713"/>
              <a:ext cx="800100" cy="233363"/>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1" name="Freeform 300"/>
            <p:cNvSpPr>
              <a:spLocks/>
            </p:cNvSpPr>
            <p:nvPr/>
          </p:nvSpPr>
          <p:spPr bwMode="auto">
            <a:xfrm>
              <a:off x="4540250" y="1546226"/>
              <a:ext cx="1149350" cy="501650"/>
            </a:xfrm>
            <a:custGeom>
              <a:avLst/>
              <a:gdLst>
                <a:gd name="T0" fmla="*/ 360 w 724"/>
                <a:gd name="T1" fmla="*/ 0 h 316"/>
                <a:gd name="T2" fmla="*/ 0 w 724"/>
                <a:gd name="T3" fmla="*/ 159 h 316"/>
                <a:gd name="T4" fmla="*/ 360 w 724"/>
                <a:gd name="T5" fmla="*/ 316 h 316"/>
                <a:gd name="T6" fmla="*/ 724 w 724"/>
                <a:gd name="T7" fmla="*/ 159 h 316"/>
                <a:gd name="T8" fmla="*/ 360 w 724"/>
                <a:gd name="T9" fmla="*/ 0 h 316"/>
              </a:gdLst>
              <a:ahLst/>
              <a:cxnLst>
                <a:cxn ang="0">
                  <a:pos x="T0" y="T1"/>
                </a:cxn>
                <a:cxn ang="0">
                  <a:pos x="T2" y="T3"/>
                </a:cxn>
                <a:cxn ang="0">
                  <a:pos x="T4" y="T5"/>
                </a:cxn>
                <a:cxn ang="0">
                  <a:pos x="T6" y="T7"/>
                </a:cxn>
                <a:cxn ang="0">
                  <a:pos x="T8" y="T9"/>
                </a:cxn>
              </a:cxnLst>
              <a:rect l="0" t="0" r="r" b="b"/>
              <a:pathLst>
                <a:path w="724" h="316">
                  <a:moveTo>
                    <a:pt x="360" y="0"/>
                  </a:moveTo>
                  <a:lnTo>
                    <a:pt x="0" y="159"/>
                  </a:lnTo>
                  <a:lnTo>
                    <a:pt x="360" y="316"/>
                  </a:lnTo>
                  <a:lnTo>
                    <a:pt x="724" y="159"/>
                  </a:lnTo>
                  <a:lnTo>
                    <a:pt x="360" y="0"/>
                  </a:lnTo>
                  <a:close/>
                </a:path>
              </a:pathLst>
            </a:custGeom>
            <a:solidFill>
              <a:srgbClr val="2928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2" name="Freeform 301"/>
            <p:cNvSpPr>
              <a:spLocks/>
            </p:cNvSpPr>
            <p:nvPr/>
          </p:nvSpPr>
          <p:spPr bwMode="auto">
            <a:xfrm>
              <a:off x="4697413" y="1866901"/>
              <a:ext cx="414338" cy="496888"/>
            </a:xfrm>
            <a:custGeom>
              <a:avLst/>
              <a:gdLst>
                <a:gd name="T0" fmla="*/ 0 w 261"/>
                <a:gd name="T1" fmla="*/ 0 h 313"/>
                <a:gd name="T2" fmla="*/ 0 w 261"/>
                <a:gd name="T3" fmla="*/ 161 h 313"/>
                <a:gd name="T4" fmla="*/ 261 w 261"/>
                <a:gd name="T5" fmla="*/ 313 h 313"/>
                <a:gd name="T6" fmla="*/ 261 w 261"/>
                <a:gd name="T7" fmla="*/ 313 h 313"/>
                <a:gd name="T8" fmla="*/ 261 w 261"/>
                <a:gd name="T9" fmla="*/ 114 h 313"/>
                <a:gd name="T10" fmla="*/ 0 w 261"/>
                <a:gd name="T11" fmla="*/ 0 h 313"/>
              </a:gdLst>
              <a:ahLst/>
              <a:cxnLst>
                <a:cxn ang="0">
                  <a:pos x="T0" y="T1"/>
                </a:cxn>
                <a:cxn ang="0">
                  <a:pos x="T2" y="T3"/>
                </a:cxn>
                <a:cxn ang="0">
                  <a:pos x="T4" y="T5"/>
                </a:cxn>
                <a:cxn ang="0">
                  <a:pos x="T6" y="T7"/>
                </a:cxn>
                <a:cxn ang="0">
                  <a:pos x="T8" y="T9"/>
                </a:cxn>
                <a:cxn ang="0">
                  <a:pos x="T10" y="T11"/>
                </a:cxn>
              </a:cxnLst>
              <a:rect l="0" t="0" r="r" b="b"/>
              <a:pathLst>
                <a:path w="261" h="313">
                  <a:moveTo>
                    <a:pt x="0" y="0"/>
                  </a:moveTo>
                  <a:lnTo>
                    <a:pt x="0" y="161"/>
                  </a:lnTo>
                  <a:lnTo>
                    <a:pt x="261" y="313"/>
                  </a:lnTo>
                  <a:lnTo>
                    <a:pt x="261" y="313"/>
                  </a:lnTo>
                  <a:lnTo>
                    <a:pt x="261" y="114"/>
                  </a:lnTo>
                  <a:lnTo>
                    <a:pt x="0" y="0"/>
                  </a:lnTo>
                  <a:close/>
                </a:path>
              </a:pathLst>
            </a:custGeom>
            <a:solidFill>
              <a:srgbClr val="2E2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3" name="Freeform 302"/>
            <p:cNvSpPr>
              <a:spLocks/>
            </p:cNvSpPr>
            <p:nvPr/>
          </p:nvSpPr>
          <p:spPr bwMode="auto">
            <a:xfrm>
              <a:off x="5111750" y="1870076"/>
              <a:ext cx="409575" cy="493713"/>
            </a:xfrm>
            <a:custGeom>
              <a:avLst/>
              <a:gdLst>
                <a:gd name="T0" fmla="*/ 0 w 258"/>
                <a:gd name="T1" fmla="*/ 112 h 311"/>
                <a:gd name="T2" fmla="*/ 0 w 258"/>
                <a:gd name="T3" fmla="*/ 311 h 311"/>
                <a:gd name="T4" fmla="*/ 258 w 258"/>
                <a:gd name="T5" fmla="*/ 154 h 311"/>
                <a:gd name="T6" fmla="*/ 258 w 258"/>
                <a:gd name="T7" fmla="*/ 0 h 311"/>
                <a:gd name="T8" fmla="*/ 0 w 258"/>
                <a:gd name="T9" fmla="*/ 112 h 311"/>
              </a:gdLst>
              <a:ahLst/>
              <a:cxnLst>
                <a:cxn ang="0">
                  <a:pos x="T0" y="T1"/>
                </a:cxn>
                <a:cxn ang="0">
                  <a:pos x="T2" y="T3"/>
                </a:cxn>
                <a:cxn ang="0">
                  <a:pos x="T4" y="T5"/>
                </a:cxn>
                <a:cxn ang="0">
                  <a:pos x="T6" y="T7"/>
                </a:cxn>
                <a:cxn ang="0">
                  <a:pos x="T8" y="T9"/>
                </a:cxn>
              </a:cxnLst>
              <a:rect l="0" t="0" r="r" b="b"/>
              <a:pathLst>
                <a:path w="258" h="311">
                  <a:moveTo>
                    <a:pt x="0" y="112"/>
                  </a:moveTo>
                  <a:lnTo>
                    <a:pt x="0" y="311"/>
                  </a:lnTo>
                  <a:lnTo>
                    <a:pt x="258" y="154"/>
                  </a:lnTo>
                  <a:lnTo>
                    <a:pt x="258" y="0"/>
                  </a:lnTo>
                  <a:lnTo>
                    <a:pt x="0" y="112"/>
                  </a:lnTo>
                  <a:close/>
                </a:path>
              </a:pathLst>
            </a:custGeom>
            <a:solidFill>
              <a:srgbClr val="2C2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4" name="Freeform 303"/>
            <p:cNvSpPr>
              <a:spLocks/>
            </p:cNvSpPr>
            <p:nvPr/>
          </p:nvSpPr>
          <p:spPr bwMode="auto">
            <a:xfrm>
              <a:off x="4540250" y="1546226"/>
              <a:ext cx="904875" cy="334963"/>
            </a:xfrm>
            <a:custGeom>
              <a:avLst/>
              <a:gdLst>
                <a:gd name="T0" fmla="*/ 241 w 241"/>
                <a:gd name="T1" fmla="*/ 38 h 89"/>
                <a:gd name="T2" fmla="*/ 152 w 241"/>
                <a:gd name="T3" fmla="*/ 0 h 89"/>
                <a:gd name="T4" fmla="*/ 0 w 241"/>
                <a:gd name="T5" fmla="*/ 67 h 89"/>
                <a:gd name="T6" fmla="*/ 52 w 241"/>
                <a:gd name="T7" fmla="*/ 89 h 89"/>
                <a:gd name="T8" fmla="*/ 241 w 241"/>
                <a:gd name="T9" fmla="*/ 38 h 89"/>
              </a:gdLst>
              <a:ahLst/>
              <a:cxnLst>
                <a:cxn ang="0">
                  <a:pos x="T0" y="T1"/>
                </a:cxn>
                <a:cxn ang="0">
                  <a:pos x="T2" y="T3"/>
                </a:cxn>
                <a:cxn ang="0">
                  <a:pos x="T4" y="T5"/>
                </a:cxn>
                <a:cxn ang="0">
                  <a:pos x="T6" y="T7"/>
                </a:cxn>
                <a:cxn ang="0">
                  <a:pos x="T8" y="T9"/>
                </a:cxn>
              </a:cxnLst>
              <a:rect l="0" t="0" r="r" b="b"/>
              <a:pathLst>
                <a:path w="241" h="89">
                  <a:moveTo>
                    <a:pt x="241" y="38"/>
                  </a:moveTo>
                  <a:cubicBezTo>
                    <a:pt x="152" y="0"/>
                    <a:pt x="152" y="0"/>
                    <a:pt x="152" y="0"/>
                  </a:cubicBezTo>
                  <a:cubicBezTo>
                    <a:pt x="0" y="67"/>
                    <a:pt x="0" y="67"/>
                    <a:pt x="0" y="67"/>
                  </a:cubicBezTo>
                  <a:cubicBezTo>
                    <a:pt x="52" y="89"/>
                    <a:pt x="52" y="89"/>
                    <a:pt x="52" y="89"/>
                  </a:cubicBezTo>
                  <a:cubicBezTo>
                    <a:pt x="108" y="52"/>
                    <a:pt x="174" y="34"/>
                    <a:pt x="241" y="38"/>
                  </a:cubicBezTo>
                  <a:close/>
                </a:path>
              </a:pathLst>
            </a:custGeom>
            <a:solidFill>
              <a:srgbClr val="2827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5" name="Freeform 304"/>
            <p:cNvSpPr>
              <a:spLocks/>
            </p:cNvSpPr>
            <p:nvPr/>
          </p:nvSpPr>
          <p:spPr bwMode="auto">
            <a:xfrm>
              <a:off x="5111750" y="1757363"/>
              <a:ext cx="360363" cy="219075"/>
            </a:xfrm>
            <a:custGeom>
              <a:avLst/>
              <a:gdLst>
                <a:gd name="T0" fmla="*/ 93 w 96"/>
                <a:gd name="T1" fmla="*/ 58 h 58"/>
                <a:gd name="T2" fmla="*/ 91 w 96"/>
                <a:gd name="T3" fmla="*/ 56 h 58"/>
                <a:gd name="T4" fmla="*/ 91 w 96"/>
                <a:gd name="T5" fmla="*/ 33 h 58"/>
                <a:gd name="T6" fmla="*/ 2 w 96"/>
                <a:gd name="T7" fmla="*/ 5 h 58"/>
                <a:gd name="T8" fmla="*/ 0 w 96"/>
                <a:gd name="T9" fmla="*/ 2 h 58"/>
                <a:gd name="T10" fmla="*/ 3 w 96"/>
                <a:gd name="T11" fmla="*/ 0 h 58"/>
                <a:gd name="T12" fmla="*/ 94 w 96"/>
                <a:gd name="T13" fmla="*/ 29 h 58"/>
                <a:gd name="T14" fmla="*/ 96 w 96"/>
                <a:gd name="T15" fmla="*/ 31 h 58"/>
                <a:gd name="T16" fmla="*/ 96 w 96"/>
                <a:gd name="T17" fmla="*/ 56 h 58"/>
                <a:gd name="T18" fmla="*/ 93 w 96"/>
                <a:gd name="T1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58">
                  <a:moveTo>
                    <a:pt x="93" y="58"/>
                  </a:moveTo>
                  <a:cubicBezTo>
                    <a:pt x="92" y="58"/>
                    <a:pt x="91" y="57"/>
                    <a:pt x="91" y="56"/>
                  </a:cubicBezTo>
                  <a:cubicBezTo>
                    <a:pt x="91" y="33"/>
                    <a:pt x="91" y="33"/>
                    <a:pt x="91" y="33"/>
                  </a:cubicBezTo>
                  <a:cubicBezTo>
                    <a:pt x="2" y="5"/>
                    <a:pt x="2" y="5"/>
                    <a:pt x="2" y="5"/>
                  </a:cubicBezTo>
                  <a:cubicBezTo>
                    <a:pt x="0" y="4"/>
                    <a:pt x="0" y="3"/>
                    <a:pt x="0" y="2"/>
                  </a:cubicBezTo>
                  <a:cubicBezTo>
                    <a:pt x="1" y="0"/>
                    <a:pt x="2" y="0"/>
                    <a:pt x="3" y="0"/>
                  </a:cubicBezTo>
                  <a:cubicBezTo>
                    <a:pt x="94" y="29"/>
                    <a:pt x="94" y="29"/>
                    <a:pt x="94" y="29"/>
                  </a:cubicBezTo>
                  <a:cubicBezTo>
                    <a:pt x="95" y="29"/>
                    <a:pt x="96" y="30"/>
                    <a:pt x="96" y="31"/>
                  </a:cubicBezTo>
                  <a:cubicBezTo>
                    <a:pt x="96" y="56"/>
                    <a:pt x="96" y="56"/>
                    <a:pt x="96" y="56"/>
                  </a:cubicBezTo>
                  <a:cubicBezTo>
                    <a:pt x="96" y="57"/>
                    <a:pt x="94" y="58"/>
                    <a:pt x="93" y="58"/>
                  </a:cubicBezTo>
                  <a:close/>
                </a:path>
              </a:pathLst>
            </a:custGeom>
            <a:solidFill>
              <a:srgbClr val="F9C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6" name="Freeform 305"/>
            <p:cNvSpPr>
              <a:spLocks/>
            </p:cNvSpPr>
            <p:nvPr/>
          </p:nvSpPr>
          <p:spPr bwMode="auto">
            <a:xfrm>
              <a:off x="5430838" y="1957388"/>
              <a:ext cx="60325" cy="127000"/>
            </a:xfrm>
            <a:custGeom>
              <a:avLst/>
              <a:gdLst>
                <a:gd name="T0" fmla="*/ 8 w 16"/>
                <a:gd name="T1" fmla="*/ 0 h 34"/>
                <a:gd name="T2" fmla="*/ 0 w 16"/>
                <a:gd name="T3" fmla="*/ 8 h 34"/>
                <a:gd name="T4" fmla="*/ 0 w 16"/>
                <a:gd name="T5" fmla="*/ 10 h 34"/>
                <a:gd name="T6" fmla="*/ 0 w 16"/>
                <a:gd name="T7" fmla="*/ 34 h 34"/>
                <a:gd name="T8" fmla="*/ 16 w 16"/>
                <a:gd name="T9" fmla="*/ 34 h 34"/>
                <a:gd name="T10" fmla="*/ 16 w 16"/>
                <a:gd name="T11" fmla="*/ 10 h 34"/>
                <a:gd name="T12" fmla="*/ 16 w 16"/>
                <a:gd name="T13" fmla="*/ 8 h 34"/>
                <a:gd name="T14" fmla="*/ 8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8" y="0"/>
                  </a:moveTo>
                  <a:cubicBezTo>
                    <a:pt x="4" y="0"/>
                    <a:pt x="0" y="3"/>
                    <a:pt x="0" y="8"/>
                  </a:cubicBezTo>
                  <a:cubicBezTo>
                    <a:pt x="0" y="10"/>
                    <a:pt x="0" y="10"/>
                    <a:pt x="0" y="10"/>
                  </a:cubicBezTo>
                  <a:cubicBezTo>
                    <a:pt x="0" y="34"/>
                    <a:pt x="0" y="34"/>
                    <a:pt x="0" y="34"/>
                  </a:cubicBezTo>
                  <a:cubicBezTo>
                    <a:pt x="16" y="34"/>
                    <a:pt x="16" y="34"/>
                    <a:pt x="16" y="34"/>
                  </a:cubicBezTo>
                  <a:cubicBezTo>
                    <a:pt x="16" y="10"/>
                    <a:pt x="16" y="10"/>
                    <a:pt x="16" y="10"/>
                  </a:cubicBezTo>
                  <a:cubicBezTo>
                    <a:pt x="16" y="8"/>
                    <a:pt x="16" y="8"/>
                    <a:pt x="16" y="8"/>
                  </a:cubicBezTo>
                  <a:cubicBezTo>
                    <a:pt x="16" y="3"/>
                    <a:pt x="13" y="0"/>
                    <a:pt x="8" y="0"/>
                  </a:cubicBezTo>
                  <a:close/>
                </a:path>
              </a:pathLst>
            </a:custGeom>
            <a:solidFill>
              <a:srgbClr val="F9C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7" name="Freeform 306"/>
            <p:cNvSpPr>
              <a:spLocks/>
            </p:cNvSpPr>
            <p:nvPr/>
          </p:nvSpPr>
          <p:spPr bwMode="auto">
            <a:xfrm>
              <a:off x="5438775" y="2089151"/>
              <a:ext cx="44450" cy="14288"/>
            </a:xfrm>
            <a:custGeom>
              <a:avLst/>
              <a:gdLst>
                <a:gd name="T0" fmla="*/ 0 w 12"/>
                <a:gd name="T1" fmla="*/ 2 h 4"/>
                <a:gd name="T2" fmla="*/ 0 w 12"/>
                <a:gd name="T3" fmla="*/ 4 h 4"/>
                <a:gd name="T4" fmla="*/ 12 w 12"/>
                <a:gd name="T5" fmla="*/ 4 h 4"/>
                <a:gd name="T6" fmla="*/ 12 w 12"/>
                <a:gd name="T7" fmla="*/ 2 h 4"/>
                <a:gd name="T8" fmla="*/ 12 w 12"/>
                <a:gd name="T9" fmla="*/ 0 h 4"/>
                <a:gd name="T10" fmla="*/ 0 w 12"/>
                <a:gd name="T11" fmla="*/ 0 h 4"/>
                <a:gd name="T12" fmla="*/ 0 w 1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0" y="2"/>
                  </a:moveTo>
                  <a:cubicBezTo>
                    <a:pt x="0" y="4"/>
                    <a:pt x="0" y="4"/>
                    <a:pt x="0" y="4"/>
                  </a:cubicBezTo>
                  <a:cubicBezTo>
                    <a:pt x="12" y="4"/>
                    <a:pt x="12" y="4"/>
                    <a:pt x="12" y="4"/>
                  </a:cubicBezTo>
                  <a:cubicBezTo>
                    <a:pt x="12" y="2"/>
                    <a:pt x="12" y="2"/>
                    <a:pt x="12" y="2"/>
                  </a:cubicBezTo>
                  <a:cubicBezTo>
                    <a:pt x="12" y="1"/>
                    <a:pt x="12" y="0"/>
                    <a:pt x="12" y="0"/>
                  </a:cubicBezTo>
                  <a:cubicBezTo>
                    <a:pt x="0" y="0"/>
                    <a:pt x="0" y="0"/>
                    <a:pt x="0" y="0"/>
                  </a:cubicBezTo>
                  <a:cubicBezTo>
                    <a:pt x="0" y="0"/>
                    <a:pt x="0" y="1"/>
                    <a:pt x="0" y="2"/>
                  </a:cubicBezTo>
                  <a:close/>
                </a:path>
              </a:pathLst>
            </a:custGeom>
            <a:solidFill>
              <a:srgbClr val="F9C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8" name="Freeform 307"/>
            <p:cNvSpPr>
              <a:spLocks/>
            </p:cNvSpPr>
            <p:nvPr/>
          </p:nvSpPr>
          <p:spPr bwMode="auto">
            <a:xfrm>
              <a:off x="5438775" y="2084388"/>
              <a:ext cx="44450" cy="4763"/>
            </a:xfrm>
            <a:custGeom>
              <a:avLst/>
              <a:gdLst>
                <a:gd name="T0" fmla="*/ 2 w 28"/>
                <a:gd name="T1" fmla="*/ 0 h 3"/>
                <a:gd name="T2" fmla="*/ 0 w 28"/>
                <a:gd name="T3" fmla="*/ 3 h 3"/>
                <a:gd name="T4" fmla="*/ 28 w 28"/>
                <a:gd name="T5" fmla="*/ 3 h 3"/>
                <a:gd name="T6" fmla="*/ 26 w 28"/>
                <a:gd name="T7" fmla="*/ 0 h 3"/>
                <a:gd name="T8" fmla="*/ 2 w 28"/>
                <a:gd name="T9" fmla="*/ 0 h 3"/>
              </a:gdLst>
              <a:ahLst/>
              <a:cxnLst>
                <a:cxn ang="0">
                  <a:pos x="T0" y="T1"/>
                </a:cxn>
                <a:cxn ang="0">
                  <a:pos x="T2" y="T3"/>
                </a:cxn>
                <a:cxn ang="0">
                  <a:pos x="T4" y="T5"/>
                </a:cxn>
                <a:cxn ang="0">
                  <a:pos x="T6" y="T7"/>
                </a:cxn>
                <a:cxn ang="0">
                  <a:pos x="T8" y="T9"/>
                </a:cxn>
              </a:cxnLst>
              <a:rect l="0" t="0" r="r" b="b"/>
              <a:pathLst>
                <a:path w="28" h="3">
                  <a:moveTo>
                    <a:pt x="2" y="0"/>
                  </a:moveTo>
                  <a:lnTo>
                    <a:pt x="0" y="3"/>
                  </a:lnTo>
                  <a:lnTo>
                    <a:pt x="28" y="3"/>
                  </a:lnTo>
                  <a:lnTo>
                    <a:pt x="26" y="0"/>
                  </a:lnTo>
                  <a:lnTo>
                    <a:pt x="2" y="0"/>
                  </a:lnTo>
                  <a:close/>
                </a:path>
              </a:pathLst>
            </a:custGeom>
            <a:solidFill>
              <a:srgbClr val="F9C2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09" name="Freeform 308"/>
            <p:cNvSpPr>
              <a:spLocks/>
            </p:cNvSpPr>
            <p:nvPr/>
          </p:nvSpPr>
          <p:spPr bwMode="auto">
            <a:xfrm>
              <a:off x="5065713" y="1735138"/>
              <a:ext cx="98425" cy="63500"/>
            </a:xfrm>
            <a:custGeom>
              <a:avLst/>
              <a:gdLst>
                <a:gd name="T0" fmla="*/ 26 w 26"/>
                <a:gd name="T1" fmla="*/ 13 h 17"/>
                <a:gd name="T2" fmla="*/ 13 w 26"/>
                <a:gd name="T3" fmla="*/ 0 h 17"/>
                <a:gd name="T4" fmla="*/ 0 w 26"/>
                <a:gd name="T5" fmla="*/ 13 h 17"/>
                <a:gd name="T6" fmla="*/ 0 w 26"/>
                <a:gd name="T7" fmla="*/ 17 h 17"/>
                <a:gd name="T8" fmla="*/ 26 w 26"/>
                <a:gd name="T9" fmla="*/ 17 h 17"/>
                <a:gd name="T10" fmla="*/ 26 w 26"/>
                <a:gd name="T11" fmla="*/ 13 h 17"/>
              </a:gdLst>
              <a:ahLst/>
              <a:cxnLst>
                <a:cxn ang="0">
                  <a:pos x="T0" y="T1"/>
                </a:cxn>
                <a:cxn ang="0">
                  <a:pos x="T2" y="T3"/>
                </a:cxn>
                <a:cxn ang="0">
                  <a:pos x="T4" y="T5"/>
                </a:cxn>
                <a:cxn ang="0">
                  <a:pos x="T6" y="T7"/>
                </a:cxn>
                <a:cxn ang="0">
                  <a:pos x="T8" y="T9"/>
                </a:cxn>
                <a:cxn ang="0">
                  <a:pos x="T10" y="T11"/>
                </a:cxn>
              </a:cxnLst>
              <a:rect l="0" t="0" r="r" b="b"/>
              <a:pathLst>
                <a:path w="26" h="17">
                  <a:moveTo>
                    <a:pt x="26" y="13"/>
                  </a:moveTo>
                  <a:cubicBezTo>
                    <a:pt x="26" y="6"/>
                    <a:pt x="21" y="0"/>
                    <a:pt x="13" y="0"/>
                  </a:cubicBezTo>
                  <a:cubicBezTo>
                    <a:pt x="6" y="0"/>
                    <a:pt x="0" y="6"/>
                    <a:pt x="0" y="13"/>
                  </a:cubicBezTo>
                  <a:cubicBezTo>
                    <a:pt x="0" y="17"/>
                    <a:pt x="0" y="17"/>
                    <a:pt x="0" y="17"/>
                  </a:cubicBezTo>
                  <a:cubicBezTo>
                    <a:pt x="26" y="17"/>
                    <a:pt x="26" y="17"/>
                    <a:pt x="26" y="17"/>
                  </a:cubicBezTo>
                  <a:lnTo>
                    <a:pt x="26" y="13"/>
                  </a:lnTo>
                  <a:close/>
                </a:path>
              </a:pathLst>
            </a:custGeom>
            <a:solidFill>
              <a:srgbClr val="2C2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0" name="Oval 309"/>
            <p:cNvSpPr>
              <a:spLocks noChangeArrowheads="1"/>
            </p:cNvSpPr>
            <p:nvPr/>
          </p:nvSpPr>
          <p:spPr bwMode="auto">
            <a:xfrm>
              <a:off x="6276975" y="2965451"/>
              <a:ext cx="530225" cy="5254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1" name="Freeform 310"/>
            <p:cNvSpPr>
              <a:spLocks/>
            </p:cNvSpPr>
            <p:nvPr/>
          </p:nvSpPr>
          <p:spPr bwMode="auto">
            <a:xfrm>
              <a:off x="6513513" y="3413126"/>
              <a:ext cx="79375" cy="104775"/>
            </a:xfrm>
            <a:custGeom>
              <a:avLst/>
              <a:gdLst>
                <a:gd name="T0" fmla="*/ 21 w 21"/>
                <a:gd name="T1" fmla="*/ 21 h 28"/>
                <a:gd name="T2" fmla="*/ 15 w 21"/>
                <a:gd name="T3" fmla="*/ 28 h 28"/>
                <a:gd name="T4" fmla="*/ 7 w 21"/>
                <a:gd name="T5" fmla="*/ 28 h 28"/>
                <a:gd name="T6" fmla="*/ 0 w 21"/>
                <a:gd name="T7" fmla="*/ 21 h 28"/>
                <a:gd name="T8" fmla="*/ 0 w 21"/>
                <a:gd name="T9" fmla="*/ 7 h 28"/>
                <a:gd name="T10" fmla="*/ 7 w 21"/>
                <a:gd name="T11" fmla="*/ 0 h 28"/>
                <a:gd name="T12" fmla="*/ 15 w 21"/>
                <a:gd name="T13" fmla="*/ 0 h 28"/>
                <a:gd name="T14" fmla="*/ 21 w 21"/>
                <a:gd name="T15" fmla="*/ 7 h 28"/>
                <a:gd name="T16" fmla="*/ 21 w 21"/>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8">
                  <a:moveTo>
                    <a:pt x="21" y="21"/>
                  </a:moveTo>
                  <a:cubicBezTo>
                    <a:pt x="21" y="25"/>
                    <a:pt x="18" y="28"/>
                    <a:pt x="15" y="28"/>
                  </a:cubicBezTo>
                  <a:cubicBezTo>
                    <a:pt x="7" y="28"/>
                    <a:pt x="7" y="28"/>
                    <a:pt x="7" y="28"/>
                  </a:cubicBezTo>
                  <a:cubicBezTo>
                    <a:pt x="3" y="28"/>
                    <a:pt x="0" y="25"/>
                    <a:pt x="0" y="21"/>
                  </a:cubicBezTo>
                  <a:cubicBezTo>
                    <a:pt x="0" y="7"/>
                    <a:pt x="0" y="7"/>
                    <a:pt x="0" y="7"/>
                  </a:cubicBezTo>
                  <a:cubicBezTo>
                    <a:pt x="0" y="3"/>
                    <a:pt x="3" y="0"/>
                    <a:pt x="7" y="0"/>
                  </a:cubicBezTo>
                  <a:cubicBezTo>
                    <a:pt x="15" y="0"/>
                    <a:pt x="15" y="0"/>
                    <a:pt x="15" y="0"/>
                  </a:cubicBezTo>
                  <a:cubicBezTo>
                    <a:pt x="18" y="0"/>
                    <a:pt x="21" y="3"/>
                    <a:pt x="21" y="7"/>
                  </a:cubicBezTo>
                  <a:lnTo>
                    <a:pt x="21" y="21"/>
                  </a:lnTo>
                  <a:close/>
                </a:path>
              </a:pathLst>
            </a:cu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2" name="Freeform 311"/>
            <p:cNvSpPr>
              <a:spLocks/>
            </p:cNvSpPr>
            <p:nvPr/>
          </p:nvSpPr>
          <p:spPr bwMode="auto">
            <a:xfrm>
              <a:off x="6423025" y="3078163"/>
              <a:ext cx="247650" cy="387350"/>
            </a:xfrm>
            <a:custGeom>
              <a:avLst/>
              <a:gdLst>
                <a:gd name="T0" fmla="*/ 0 w 66"/>
                <a:gd name="T1" fmla="*/ 80 h 103"/>
                <a:gd name="T2" fmla="*/ 23 w 66"/>
                <a:gd name="T3" fmla="*/ 103 h 103"/>
                <a:gd name="T4" fmla="*/ 43 w 66"/>
                <a:gd name="T5" fmla="*/ 103 h 103"/>
                <a:gd name="T6" fmla="*/ 66 w 66"/>
                <a:gd name="T7" fmla="*/ 80 h 103"/>
                <a:gd name="T8" fmla="*/ 66 w 66"/>
                <a:gd name="T9" fmla="*/ 23 h 103"/>
                <a:gd name="T10" fmla="*/ 43 w 66"/>
                <a:gd name="T11" fmla="*/ 0 h 103"/>
                <a:gd name="T12" fmla="*/ 23 w 66"/>
                <a:gd name="T13" fmla="*/ 0 h 103"/>
                <a:gd name="T14" fmla="*/ 0 w 66"/>
                <a:gd name="T15" fmla="*/ 23 h 103"/>
                <a:gd name="T16" fmla="*/ 0 w 66"/>
                <a:gd name="T17" fmla="*/ 8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103">
                  <a:moveTo>
                    <a:pt x="0" y="80"/>
                  </a:moveTo>
                  <a:cubicBezTo>
                    <a:pt x="0" y="93"/>
                    <a:pt x="11" y="103"/>
                    <a:pt x="23" y="103"/>
                  </a:cubicBezTo>
                  <a:cubicBezTo>
                    <a:pt x="43" y="103"/>
                    <a:pt x="43" y="103"/>
                    <a:pt x="43" y="103"/>
                  </a:cubicBezTo>
                  <a:cubicBezTo>
                    <a:pt x="56" y="103"/>
                    <a:pt x="66" y="93"/>
                    <a:pt x="66" y="80"/>
                  </a:cubicBezTo>
                  <a:cubicBezTo>
                    <a:pt x="66" y="23"/>
                    <a:pt x="66" y="23"/>
                    <a:pt x="66" y="23"/>
                  </a:cubicBezTo>
                  <a:cubicBezTo>
                    <a:pt x="66" y="10"/>
                    <a:pt x="56" y="0"/>
                    <a:pt x="43" y="0"/>
                  </a:cubicBezTo>
                  <a:cubicBezTo>
                    <a:pt x="23" y="0"/>
                    <a:pt x="23" y="0"/>
                    <a:pt x="23" y="0"/>
                  </a:cubicBezTo>
                  <a:cubicBezTo>
                    <a:pt x="11" y="0"/>
                    <a:pt x="0" y="10"/>
                    <a:pt x="0" y="23"/>
                  </a:cubicBezTo>
                  <a:lnTo>
                    <a:pt x="0" y="80"/>
                  </a:lnTo>
                  <a:close/>
                </a:path>
              </a:pathLst>
            </a:custGeom>
            <a:solidFill>
              <a:srgbClr val="F3B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3" name="Freeform 312"/>
            <p:cNvSpPr>
              <a:spLocks/>
            </p:cNvSpPr>
            <p:nvPr/>
          </p:nvSpPr>
          <p:spPr bwMode="auto">
            <a:xfrm>
              <a:off x="6423025" y="3103563"/>
              <a:ext cx="123825" cy="361950"/>
            </a:xfrm>
            <a:custGeom>
              <a:avLst/>
              <a:gdLst>
                <a:gd name="T0" fmla="*/ 7 w 33"/>
                <a:gd name="T1" fmla="*/ 72 h 96"/>
                <a:gd name="T2" fmla="*/ 7 w 33"/>
                <a:gd name="T3" fmla="*/ 0 h 96"/>
                <a:gd name="T4" fmla="*/ 0 w 33"/>
                <a:gd name="T5" fmla="*/ 16 h 96"/>
                <a:gd name="T6" fmla="*/ 0 w 33"/>
                <a:gd name="T7" fmla="*/ 73 h 96"/>
                <a:gd name="T8" fmla="*/ 23 w 33"/>
                <a:gd name="T9" fmla="*/ 96 h 96"/>
                <a:gd name="T10" fmla="*/ 33 w 33"/>
                <a:gd name="T11" fmla="*/ 96 h 96"/>
                <a:gd name="T12" fmla="*/ 7 w 33"/>
                <a:gd name="T13" fmla="*/ 72 h 96"/>
              </a:gdLst>
              <a:ahLst/>
              <a:cxnLst>
                <a:cxn ang="0">
                  <a:pos x="T0" y="T1"/>
                </a:cxn>
                <a:cxn ang="0">
                  <a:pos x="T2" y="T3"/>
                </a:cxn>
                <a:cxn ang="0">
                  <a:pos x="T4" y="T5"/>
                </a:cxn>
                <a:cxn ang="0">
                  <a:pos x="T6" y="T7"/>
                </a:cxn>
                <a:cxn ang="0">
                  <a:pos x="T8" y="T9"/>
                </a:cxn>
                <a:cxn ang="0">
                  <a:pos x="T10" y="T11"/>
                </a:cxn>
                <a:cxn ang="0">
                  <a:pos x="T12" y="T13"/>
                </a:cxn>
              </a:cxnLst>
              <a:rect l="0" t="0" r="r" b="b"/>
              <a:pathLst>
                <a:path w="33" h="96">
                  <a:moveTo>
                    <a:pt x="7" y="72"/>
                  </a:moveTo>
                  <a:cubicBezTo>
                    <a:pt x="7" y="0"/>
                    <a:pt x="7" y="0"/>
                    <a:pt x="7" y="0"/>
                  </a:cubicBezTo>
                  <a:cubicBezTo>
                    <a:pt x="3" y="4"/>
                    <a:pt x="0" y="10"/>
                    <a:pt x="0" y="16"/>
                  </a:cubicBezTo>
                  <a:cubicBezTo>
                    <a:pt x="0" y="73"/>
                    <a:pt x="0" y="73"/>
                    <a:pt x="0" y="73"/>
                  </a:cubicBezTo>
                  <a:cubicBezTo>
                    <a:pt x="0" y="86"/>
                    <a:pt x="11" y="96"/>
                    <a:pt x="23" y="96"/>
                  </a:cubicBezTo>
                  <a:cubicBezTo>
                    <a:pt x="33" y="96"/>
                    <a:pt x="33" y="96"/>
                    <a:pt x="33" y="96"/>
                  </a:cubicBezTo>
                  <a:cubicBezTo>
                    <a:pt x="7" y="96"/>
                    <a:pt x="7" y="72"/>
                    <a:pt x="7" y="72"/>
                  </a:cubicBezTo>
                  <a:close/>
                </a:path>
              </a:pathLst>
            </a:cu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4" name="Freeform 313"/>
            <p:cNvSpPr>
              <a:spLocks/>
            </p:cNvSpPr>
            <p:nvPr/>
          </p:nvSpPr>
          <p:spPr bwMode="auto">
            <a:xfrm>
              <a:off x="6491288" y="3201988"/>
              <a:ext cx="55563" cy="74613"/>
            </a:xfrm>
            <a:custGeom>
              <a:avLst/>
              <a:gdLst>
                <a:gd name="T0" fmla="*/ 15 w 15"/>
                <a:gd name="T1" fmla="*/ 14 h 20"/>
                <a:gd name="T2" fmla="*/ 9 w 15"/>
                <a:gd name="T3" fmla="*/ 20 h 20"/>
                <a:gd name="T4" fmla="*/ 6 w 15"/>
                <a:gd name="T5" fmla="*/ 20 h 20"/>
                <a:gd name="T6" fmla="*/ 0 w 15"/>
                <a:gd name="T7" fmla="*/ 14 h 20"/>
                <a:gd name="T8" fmla="*/ 0 w 15"/>
                <a:gd name="T9" fmla="*/ 6 h 20"/>
                <a:gd name="T10" fmla="*/ 6 w 15"/>
                <a:gd name="T11" fmla="*/ 0 h 20"/>
                <a:gd name="T12" fmla="*/ 9 w 15"/>
                <a:gd name="T13" fmla="*/ 0 h 20"/>
                <a:gd name="T14" fmla="*/ 15 w 15"/>
                <a:gd name="T15" fmla="*/ 6 h 20"/>
                <a:gd name="T16" fmla="*/ 15 w 15"/>
                <a:gd name="T17"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0">
                  <a:moveTo>
                    <a:pt x="15" y="14"/>
                  </a:moveTo>
                  <a:cubicBezTo>
                    <a:pt x="15" y="18"/>
                    <a:pt x="13" y="20"/>
                    <a:pt x="9" y="20"/>
                  </a:cubicBezTo>
                  <a:cubicBezTo>
                    <a:pt x="6" y="20"/>
                    <a:pt x="6" y="20"/>
                    <a:pt x="6" y="20"/>
                  </a:cubicBezTo>
                  <a:cubicBezTo>
                    <a:pt x="2" y="20"/>
                    <a:pt x="0" y="18"/>
                    <a:pt x="0" y="14"/>
                  </a:cubicBezTo>
                  <a:cubicBezTo>
                    <a:pt x="0" y="6"/>
                    <a:pt x="0" y="6"/>
                    <a:pt x="0" y="6"/>
                  </a:cubicBezTo>
                  <a:cubicBezTo>
                    <a:pt x="0" y="2"/>
                    <a:pt x="2" y="0"/>
                    <a:pt x="6" y="0"/>
                  </a:cubicBezTo>
                  <a:cubicBezTo>
                    <a:pt x="9" y="0"/>
                    <a:pt x="9" y="0"/>
                    <a:pt x="9" y="0"/>
                  </a:cubicBezTo>
                  <a:cubicBezTo>
                    <a:pt x="13" y="0"/>
                    <a:pt x="15" y="2"/>
                    <a:pt x="15" y="6"/>
                  </a:cubicBezTo>
                  <a:lnTo>
                    <a:pt x="15"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5" name="Freeform 314"/>
            <p:cNvSpPr>
              <a:spLocks/>
            </p:cNvSpPr>
            <p:nvPr/>
          </p:nvSpPr>
          <p:spPr bwMode="auto">
            <a:xfrm>
              <a:off x="6497638" y="3213101"/>
              <a:ext cx="41275" cy="57150"/>
            </a:xfrm>
            <a:custGeom>
              <a:avLst/>
              <a:gdLst>
                <a:gd name="T0" fmla="*/ 11 w 11"/>
                <a:gd name="T1" fmla="*/ 10 h 15"/>
                <a:gd name="T2" fmla="*/ 7 w 11"/>
                <a:gd name="T3" fmla="*/ 15 h 15"/>
                <a:gd name="T4" fmla="*/ 4 w 11"/>
                <a:gd name="T5" fmla="*/ 15 h 15"/>
                <a:gd name="T6" fmla="*/ 0 w 11"/>
                <a:gd name="T7" fmla="*/ 10 h 15"/>
                <a:gd name="T8" fmla="*/ 0 w 11"/>
                <a:gd name="T9" fmla="*/ 4 h 15"/>
                <a:gd name="T10" fmla="*/ 4 w 11"/>
                <a:gd name="T11" fmla="*/ 0 h 15"/>
                <a:gd name="T12" fmla="*/ 7 w 11"/>
                <a:gd name="T13" fmla="*/ 0 h 15"/>
                <a:gd name="T14" fmla="*/ 11 w 11"/>
                <a:gd name="T15" fmla="*/ 4 h 15"/>
                <a:gd name="T16" fmla="*/ 11 w 11"/>
                <a:gd name="T1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11" y="10"/>
                  </a:moveTo>
                  <a:cubicBezTo>
                    <a:pt x="11" y="13"/>
                    <a:pt x="9" y="15"/>
                    <a:pt x="7" y="15"/>
                  </a:cubicBezTo>
                  <a:cubicBezTo>
                    <a:pt x="4" y="15"/>
                    <a:pt x="4" y="15"/>
                    <a:pt x="4" y="15"/>
                  </a:cubicBezTo>
                  <a:cubicBezTo>
                    <a:pt x="2" y="15"/>
                    <a:pt x="0" y="13"/>
                    <a:pt x="0" y="10"/>
                  </a:cubicBezTo>
                  <a:cubicBezTo>
                    <a:pt x="0" y="4"/>
                    <a:pt x="0" y="4"/>
                    <a:pt x="0" y="4"/>
                  </a:cubicBezTo>
                  <a:cubicBezTo>
                    <a:pt x="0" y="1"/>
                    <a:pt x="2" y="0"/>
                    <a:pt x="4" y="0"/>
                  </a:cubicBezTo>
                  <a:cubicBezTo>
                    <a:pt x="7" y="0"/>
                    <a:pt x="7" y="0"/>
                    <a:pt x="7" y="0"/>
                  </a:cubicBezTo>
                  <a:cubicBezTo>
                    <a:pt x="9" y="0"/>
                    <a:pt x="11" y="1"/>
                    <a:pt x="11" y="4"/>
                  </a:cubicBezTo>
                  <a:lnTo>
                    <a:pt x="11" y="10"/>
                  </a:lnTo>
                  <a:close/>
                </a:path>
              </a:pathLst>
            </a:custGeom>
            <a:solidFill>
              <a:srgbClr val="6E5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6" name="Oval 315"/>
            <p:cNvSpPr>
              <a:spLocks noChangeArrowheads="1"/>
            </p:cNvSpPr>
            <p:nvPr/>
          </p:nvSpPr>
          <p:spPr bwMode="auto">
            <a:xfrm>
              <a:off x="6521450" y="3254376"/>
              <a:ext cx="17463"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7" name="Freeform 316"/>
            <p:cNvSpPr>
              <a:spLocks/>
            </p:cNvSpPr>
            <p:nvPr/>
          </p:nvSpPr>
          <p:spPr bwMode="auto">
            <a:xfrm>
              <a:off x="6588125" y="3201988"/>
              <a:ext cx="57150" cy="74613"/>
            </a:xfrm>
            <a:custGeom>
              <a:avLst/>
              <a:gdLst>
                <a:gd name="T0" fmla="*/ 15 w 15"/>
                <a:gd name="T1" fmla="*/ 14 h 20"/>
                <a:gd name="T2" fmla="*/ 9 w 15"/>
                <a:gd name="T3" fmla="*/ 20 h 20"/>
                <a:gd name="T4" fmla="*/ 6 w 15"/>
                <a:gd name="T5" fmla="*/ 20 h 20"/>
                <a:gd name="T6" fmla="*/ 0 w 15"/>
                <a:gd name="T7" fmla="*/ 14 h 20"/>
                <a:gd name="T8" fmla="*/ 0 w 15"/>
                <a:gd name="T9" fmla="*/ 6 h 20"/>
                <a:gd name="T10" fmla="*/ 6 w 15"/>
                <a:gd name="T11" fmla="*/ 0 h 20"/>
                <a:gd name="T12" fmla="*/ 9 w 15"/>
                <a:gd name="T13" fmla="*/ 0 h 20"/>
                <a:gd name="T14" fmla="*/ 15 w 15"/>
                <a:gd name="T15" fmla="*/ 6 h 20"/>
                <a:gd name="T16" fmla="*/ 15 w 15"/>
                <a:gd name="T17"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0">
                  <a:moveTo>
                    <a:pt x="15" y="14"/>
                  </a:moveTo>
                  <a:cubicBezTo>
                    <a:pt x="15" y="18"/>
                    <a:pt x="12" y="20"/>
                    <a:pt x="9" y="20"/>
                  </a:cubicBezTo>
                  <a:cubicBezTo>
                    <a:pt x="6" y="20"/>
                    <a:pt x="6" y="20"/>
                    <a:pt x="6" y="20"/>
                  </a:cubicBezTo>
                  <a:cubicBezTo>
                    <a:pt x="2" y="20"/>
                    <a:pt x="0" y="18"/>
                    <a:pt x="0" y="14"/>
                  </a:cubicBezTo>
                  <a:cubicBezTo>
                    <a:pt x="0" y="6"/>
                    <a:pt x="0" y="6"/>
                    <a:pt x="0" y="6"/>
                  </a:cubicBezTo>
                  <a:cubicBezTo>
                    <a:pt x="0" y="2"/>
                    <a:pt x="2" y="0"/>
                    <a:pt x="6" y="0"/>
                  </a:cubicBezTo>
                  <a:cubicBezTo>
                    <a:pt x="9" y="0"/>
                    <a:pt x="9" y="0"/>
                    <a:pt x="9" y="0"/>
                  </a:cubicBezTo>
                  <a:cubicBezTo>
                    <a:pt x="12" y="0"/>
                    <a:pt x="15" y="2"/>
                    <a:pt x="15" y="6"/>
                  </a:cubicBezTo>
                  <a:lnTo>
                    <a:pt x="15"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8" name="Freeform 317"/>
            <p:cNvSpPr>
              <a:spLocks/>
            </p:cNvSpPr>
            <p:nvPr/>
          </p:nvSpPr>
          <p:spPr bwMode="auto">
            <a:xfrm>
              <a:off x="6596063" y="3213101"/>
              <a:ext cx="41275" cy="57150"/>
            </a:xfrm>
            <a:custGeom>
              <a:avLst/>
              <a:gdLst>
                <a:gd name="T0" fmla="*/ 11 w 11"/>
                <a:gd name="T1" fmla="*/ 10 h 15"/>
                <a:gd name="T2" fmla="*/ 7 w 11"/>
                <a:gd name="T3" fmla="*/ 15 h 15"/>
                <a:gd name="T4" fmla="*/ 4 w 11"/>
                <a:gd name="T5" fmla="*/ 15 h 15"/>
                <a:gd name="T6" fmla="*/ 0 w 11"/>
                <a:gd name="T7" fmla="*/ 10 h 15"/>
                <a:gd name="T8" fmla="*/ 0 w 11"/>
                <a:gd name="T9" fmla="*/ 4 h 15"/>
                <a:gd name="T10" fmla="*/ 4 w 11"/>
                <a:gd name="T11" fmla="*/ 0 h 15"/>
                <a:gd name="T12" fmla="*/ 7 w 11"/>
                <a:gd name="T13" fmla="*/ 0 h 15"/>
                <a:gd name="T14" fmla="*/ 11 w 11"/>
                <a:gd name="T15" fmla="*/ 4 h 15"/>
                <a:gd name="T16" fmla="*/ 11 w 11"/>
                <a:gd name="T1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11" y="10"/>
                  </a:moveTo>
                  <a:cubicBezTo>
                    <a:pt x="11" y="13"/>
                    <a:pt x="9" y="15"/>
                    <a:pt x="7" y="15"/>
                  </a:cubicBezTo>
                  <a:cubicBezTo>
                    <a:pt x="4" y="15"/>
                    <a:pt x="4" y="15"/>
                    <a:pt x="4" y="15"/>
                  </a:cubicBezTo>
                  <a:cubicBezTo>
                    <a:pt x="2" y="15"/>
                    <a:pt x="0" y="13"/>
                    <a:pt x="0" y="10"/>
                  </a:cubicBezTo>
                  <a:cubicBezTo>
                    <a:pt x="0" y="4"/>
                    <a:pt x="0" y="4"/>
                    <a:pt x="0" y="4"/>
                  </a:cubicBezTo>
                  <a:cubicBezTo>
                    <a:pt x="0" y="1"/>
                    <a:pt x="2" y="0"/>
                    <a:pt x="4" y="0"/>
                  </a:cubicBezTo>
                  <a:cubicBezTo>
                    <a:pt x="7" y="0"/>
                    <a:pt x="7" y="0"/>
                    <a:pt x="7" y="0"/>
                  </a:cubicBezTo>
                  <a:cubicBezTo>
                    <a:pt x="9" y="0"/>
                    <a:pt x="11" y="1"/>
                    <a:pt x="11" y="4"/>
                  </a:cubicBezTo>
                  <a:lnTo>
                    <a:pt x="11" y="10"/>
                  </a:lnTo>
                  <a:close/>
                </a:path>
              </a:pathLst>
            </a:custGeom>
            <a:solidFill>
              <a:srgbClr val="6E5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19" name="Oval 318"/>
            <p:cNvSpPr>
              <a:spLocks noChangeArrowheads="1"/>
            </p:cNvSpPr>
            <p:nvPr/>
          </p:nvSpPr>
          <p:spPr bwMode="auto">
            <a:xfrm>
              <a:off x="6618288" y="3254376"/>
              <a:ext cx="19050"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0" name="Freeform 319"/>
            <p:cNvSpPr>
              <a:spLocks/>
            </p:cNvSpPr>
            <p:nvPr/>
          </p:nvSpPr>
          <p:spPr bwMode="auto">
            <a:xfrm>
              <a:off x="6483350" y="3182938"/>
              <a:ext cx="68263" cy="19050"/>
            </a:xfrm>
            <a:custGeom>
              <a:avLst/>
              <a:gdLst>
                <a:gd name="T0" fmla="*/ 18 w 18"/>
                <a:gd name="T1" fmla="*/ 3 h 5"/>
                <a:gd name="T2" fmla="*/ 16 w 18"/>
                <a:gd name="T3" fmla="*/ 5 h 5"/>
                <a:gd name="T4" fmla="*/ 2 w 18"/>
                <a:gd name="T5" fmla="*/ 5 h 5"/>
                <a:gd name="T6" fmla="*/ 0 w 18"/>
                <a:gd name="T7" fmla="*/ 3 h 5"/>
                <a:gd name="T8" fmla="*/ 2 w 18"/>
                <a:gd name="T9" fmla="*/ 0 h 5"/>
                <a:gd name="T10" fmla="*/ 16 w 18"/>
                <a:gd name="T11" fmla="*/ 0 h 5"/>
                <a:gd name="T12" fmla="*/ 18 w 18"/>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8" y="3"/>
                  </a:moveTo>
                  <a:cubicBezTo>
                    <a:pt x="18" y="4"/>
                    <a:pt x="17" y="5"/>
                    <a:pt x="16" y="5"/>
                  </a:cubicBezTo>
                  <a:cubicBezTo>
                    <a:pt x="2" y="5"/>
                    <a:pt x="2" y="5"/>
                    <a:pt x="2" y="5"/>
                  </a:cubicBezTo>
                  <a:cubicBezTo>
                    <a:pt x="1" y="5"/>
                    <a:pt x="0" y="4"/>
                    <a:pt x="0" y="3"/>
                  </a:cubicBezTo>
                  <a:cubicBezTo>
                    <a:pt x="0" y="1"/>
                    <a:pt x="1" y="0"/>
                    <a:pt x="2" y="0"/>
                  </a:cubicBezTo>
                  <a:cubicBezTo>
                    <a:pt x="16" y="0"/>
                    <a:pt x="16" y="0"/>
                    <a:pt x="16" y="0"/>
                  </a:cubicBezTo>
                  <a:cubicBezTo>
                    <a:pt x="17" y="0"/>
                    <a:pt x="18" y="1"/>
                    <a:pt x="18" y="3"/>
                  </a:cubicBez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1" name="Freeform 320"/>
            <p:cNvSpPr>
              <a:spLocks/>
            </p:cNvSpPr>
            <p:nvPr/>
          </p:nvSpPr>
          <p:spPr bwMode="auto">
            <a:xfrm>
              <a:off x="6577013" y="3182938"/>
              <a:ext cx="71438" cy="19050"/>
            </a:xfrm>
            <a:custGeom>
              <a:avLst/>
              <a:gdLst>
                <a:gd name="T0" fmla="*/ 19 w 19"/>
                <a:gd name="T1" fmla="*/ 3 h 5"/>
                <a:gd name="T2" fmla="*/ 16 w 19"/>
                <a:gd name="T3" fmla="*/ 5 h 5"/>
                <a:gd name="T4" fmla="*/ 3 w 19"/>
                <a:gd name="T5" fmla="*/ 5 h 5"/>
                <a:gd name="T6" fmla="*/ 0 w 19"/>
                <a:gd name="T7" fmla="*/ 3 h 5"/>
                <a:gd name="T8" fmla="*/ 3 w 19"/>
                <a:gd name="T9" fmla="*/ 0 h 5"/>
                <a:gd name="T10" fmla="*/ 16 w 19"/>
                <a:gd name="T11" fmla="*/ 0 h 5"/>
                <a:gd name="T12" fmla="*/ 19 w 1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19" h="5">
                  <a:moveTo>
                    <a:pt x="19" y="3"/>
                  </a:moveTo>
                  <a:cubicBezTo>
                    <a:pt x="19" y="4"/>
                    <a:pt x="18" y="5"/>
                    <a:pt x="16" y="5"/>
                  </a:cubicBezTo>
                  <a:cubicBezTo>
                    <a:pt x="3" y="5"/>
                    <a:pt x="3" y="5"/>
                    <a:pt x="3" y="5"/>
                  </a:cubicBezTo>
                  <a:cubicBezTo>
                    <a:pt x="2" y="5"/>
                    <a:pt x="0" y="4"/>
                    <a:pt x="0" y="3"/>
                  </a:cubicBezTo>
                  <a:cubicBezTo>
                    <a:pt x="0" y="1"/>
                    <a:pt x="2" y="0"/>
                    <a:pt x="3" y="0"/>
                  </a:cubicBezTo>
                  <a:cubicBezTo>
                    <a:pt x="16" y="0"/>
                    <a:pt x="16" y="0"/>
                    <a:pt x="16" y="0"/>
                  </a:cubicBezTo>
                  <a:cubicBezTo>
                    <a:pt x="18" y="0"/>
                    <a:pt x="19" y="1"/>
                    <a:pt x="19" y="3"/>
                  </a:cubicBez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2" name="Freeform 321"/>
            <p:cNvSpPr>
              <a:spLocks/>
            </p:cNvSpPr>
            <p:nvPr/>
          </p:nvSpPr>
          <p:spPr bwMode="auto">
            <a:xfrm>
              <a:off x="6538913" y="3389313"/>
              <a:ext cx="84138" cy="41275"/>
            </a:xfrm>
            <a:custGeom>
              <a:avLst/>
              <a:gdLst>
                <a:gd name="T0" fmla="*/ 0 w 22"/>
                <a:gd name="T1" fmla="*/ 0 h 11"/>
                <a:gd name="T2" fmla="*/ 22 w 22"/>
                <a:gd name="T3" fmla="*/ 0 h 11"/>
                <a:gd name="T4" fmla="*/ 11 w 22"/>
                <a:gd name="T5" fmla="*/ 11 h 11"/>
                <a:gd name="T6" fmla="*/ 0 w 22"/>
                <a:gd name="T7" fmla="*/ 0 h 11"/>
              </a:gdLst>
              <a:ahLst/>
              <a:cxnLst>
                <a:cxn ang="0">
                  <a:pos x="T0" y="T1"/>
                </a:cxn>
                <a:cxn ang="0">
                  <a:pos x="T2" y="T3"/>
                </a:cxn>
                <a:cxn ang="0">
                  <a:pos x="T4" y="T5"/>
                </a:cxn>
                <a:cxn ang="0">
                  <a:pos x="T6" y="T7"/>
                </a:cxn>
              </a:cxnLst>
              <a:rect l="0" t="0" r="r" b="b"/>
              <a:pathLst>
                <a:path w="22" h="11">
                  <a:moveTo>
                    <a:pt x="0" y="0"/>
                  </a:moveTo>
                  <a:cubicBezTo>
                    <a:pt x="22" y="0"/>
                    <a:pt x="22" y="0"/>
                    <a:pt x="22" y="0"/>
                  </a:cubicBezTo>
                  <a:cubicBezTo>
                    <a:pt x="22" y="0"/>
                    <a:pt x="22" y="11"/>
                    <a:pt x="11" y="11"/>
                  </a:cubicBezTo>
                  <a:cubicBezTo>
                    <a:pt x="0" y="11"/>
                    <a:pt x="0" y="0"/>
                    <a:pt x="0" y="0"/>
                  </a:cubicBezTo>
                  <a:close/>
                </a:path>
              </a:pathLst>
            </a:cu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3" name="Freeform 322"/>
            <p:cNvSpPr>
              <a:spLocks/>
            </p:cNvSpPr>
            <p:nvPr/>
          </p:nvSpPr>
          <p:spPr bwMode="auto">
            <a:xfrm>
              <a:off x="6565900" y="3281363"/>
              <a:ext cx="38100" cy="82550"/>
            </a:xfrm>
            <a:custGeom>
              <a:avLst/>
              <a:gdLst>
                <a:gd name="T0" fmla="*/ 10 w 10"/>
                <a:gd name="T1" fmla="*/ 18 h 22"/>
                <a:gd name="T2" fmla="*/ 5 w 10"/>
                <a:gd name="T3" fmla="*/ 22 h 22"/>
                <a:gd name="T4" fmla="*/ 0 w 10"/>
                <a:gd name="T5" fmla="*/ 18 h 22"/>
                <a:gd name="T6" fmla="*/ 0 w 10"/>
                <a:gd name="T7" fmla="*/ 5 h 22"/>
                <a:gd name="T8" fmla="*/ 5 w 10"/>
                <a:gd name="T9" fmla="*/ 0 h 22"/>
                <a:gd name="T10" fmla="*/ 10 w 10"/>
                <a:gd name="T11" fmla="*/ 5 h 22"/>
                <a:gd name="T12" fmla="*/ 10 w 10"/>
                <a:gd name="T13" fmla="*/ 18 h 22"/>
              </a:gdLst>
              <a:ahLst/>
              <a:cxnLst>
                <a:cxn ang="0">
                  <a:pos x="T0" y="T1"/>
                </a:cxn>
                <a:cxn ang="0">
                  <a:pos x="T2" y="T3"/>
                </a:cxn>
                <a:cxn ang="0">
                  <a:pos x="T4" y="T5"/>
                </a:cxn>
                <a:cxn ang="0">
                  <a:pos x="T6" y="T7"/>
                </a:cxn>
                <a:cxn ang="0">
                  <a:pos x="T8" y="T9"/>
                </a:cxn>
                <a:cxn ang="0">
                  <a:pos x="T10" y="T11"/>
                </a:cxn>
                <a:cxn ang="0">
                  <a:pos x="T12" y="T13"/>
                </a:cxn>
              </a:cxnLst>
              <a:rect l="0" t="0" r="r" b="b"/>
              <a:pathLst>
                <a:path w="10" h="22">
                  <a:moveTo>
                    <a:pt x="10" y="18"/>
                  </a:moveTo>
                  <a:cubicBezTo>
                    <a:pt x="10" y="20"/>
                    <a:pt x="8" y="22"/>
                    <a:pt x="5" y="22"/>
                  </a:cubicBezTo>
                  <a:cubicBezTo>
                    <a:pt x="3" y="22"/>
                    <a:pt x="0" y="20"/>
                    <a:pt x="0" y="18"/>
                  </a:cubicBezTo>
                  <a:cubicBezTo>
                    <a:pt x="0" y="5"/>
                    <a:pt x="0" y="5"/>
                    <a:pt x="0" y="5"/>
                  </a:cubicBezTo>
                  <a:cubicBezTo>
                    <a:pt x="0" y="2"/>
                    <a:pt x="3" y="0"/>
                    <a:pt x="5" y="0"/>
                  </a:cubicBezTo>
                  <a:cubicBezTo>
                    <a:pt x="8" y="0"/>
                    <a:pt x="10" y="2"/>
                    <a:pt x="10" y="5"/>
                  </a:cubicBezTo>
                  <a:lnTo>
                    <a:pt x="10" y="18"/>
                  </a:lnTo>
                  <a:close/>
                </a:path>
              </a:pathLst>
            </a:cu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4" name="Freeform 323"/>
            <p:cNvSpPr>
              <a:spLocks/>
            </p:cNvSpPr>
            <p:nvPr/>
          </p:nvSpPr>
          <p:spPr bwMode="auto">
            <a:xfrm>
              <a:off x="6403975" y="3036888"/>
              <a:ext cx="349250" cy="127000"/>
            </a:xfrm>
            <a:custGeom>
              <a:avLst/>
              <a:gdLst>
                <a:gd name="T0" fmla="*/ 0 w 93"/>
                <a:gd name="T1" fmla="*/ 17 h 34"/>
                <a:gd name="T2" fmla="*/ 42 w 93"/>
                <a:gd name="T3" fmla="*/ 34 h 34"/>
                <a:gd name="T4" fmla="*/ 84 w 93"/>
                <a:gd name="T5" fmla="*/ 17 h 34"/>
                <a:gd name="T6" fmla="*/ 42 w 93"/>
                <a:gd name="T7" fmla="*/ 0 h 34"/>
                <a:gd name="T8" fmla="*/ 0 w 93"/>
                <a:gd name="T9" fmla="*/ 17 h 34"/>
              </a:gdLst>
              <a:ahLst/>
              <a:cxnLst>
                <a:cxn ang="0">
                  <a:pos x="T0" y="T1"/>
                </a:cxn>
                <a:cxn ang="0">
                  <a:pos x="T2" y="T3"/>
                </a:cxn>
                <a:cxn ang="0">
                  <a:pos x="T4" y="T5"/>
                </a:cxn>
                <a:cxn ang="0">
                  <a:pos x="T6" y="T7"/>
                </a:cxn>
                <a:cxn ang="0">
                  <a:pos x="T8" y="T9"/>
                </a:cxn>
              </a:cxnLst>
              <a:rect l="0" t="0" r="r" b="b"/>
              <a:pathLst>
                <a:path w="93" h="34">
                  <a:moveTo>
                    <a:pt x="0" y="17"/>
                  </a:moveTo>
                  <a:cubicBezTo>
                    <a:pt x="0" y="26"/>
                    <a:pt x="19" y="34"/>
                    <a:pt x="42" y="34"/>
                  </a:cubicBezTo>
                  <a:cubicBezTo>
                    <a:pt x="66" y="34"/>
                    <a:pt x="93" y="20"/>
                    <a:pt x="84" y="17"/>
                  </a:cubicBezTo>
                  <a:cubicBezTo>
                    <a:pt x="74" y="12"/>
                    <a:pt x="66" y="0"/>
                    <a:pt x="42" y="0"/>
                  </a:cubicBezTo>
                  <a:cubicBezTo>
                    <a:pt x="19" y="0"/>
                    <a:pt x="0" y="7"/>
                    <a:pt x="0" y="17"/>
                  </a:cubicBez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5" name="Oval 324"/>
            <p:cNvSpPr>
              <a:spLocks noChangeArrowheads="1"/>
            </p:cNvSpPr>
            <p:nvPr/>
          </p:nvSpPr>
          <p:spPr bwMode="auto">
            <a:xfrm>
              <a:off x="6378575" y="3108326"/>
              <a:ext cx="85725" cy="187325"/>
            </a:xfrm>
            <a:prstGeom prst="ellipse">
              <a:avLst/>
            </a:pr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6" name="Freeform 325"/>
            <p:cNvSpPr>
              <a:spLocks/>
            </p:cNvSpPr>
            <p:nvPr/>
          </p:nvSpPr>
          <p:spPr bwMode="auto">
            <a:xfrm>
              <a:off x="6378575" y="3036888"/>
              <a:ext cx="349250" cy="239713"/>
            </a:xfrm>
            <a:custGeom>
              <a:avLst/>
              <a:gdLst>
                <a:gd name="T0" fmla="*/ 9 w 93"/>
                <a:gd name="T1" fmla="*/ 21 h 64"/>
                <a:gd name="T2" fmla="*/ 10 w 93"/>
                <a:gd name="T3" fmla="*/ 25 h 64"/>
                <a:gd name="T4" fmla="*/ 2 w 93"/>
                <a:gd name="T5" fmla="*/ 49 h 64"/>
                <a:gd name="T6" fmla="*/ 4 w 93"/>
                <a:gd name="T7" fmla="*/ 64 h 64"/>
                <a:gd name="T8" fmla="*/ 0 w 93"/>
                <a:gd name="T9" fmla="*/ 44 h 64"/>
                <a:gd name="T10" fmla="*/ 8 w 93"/>
                <a:gd name="T11" fmla="*/ 20 h 64"/>
                <a:gd name="T12" fmla="*/ 7 w 93"/>
                <a:gd name="T13" fmla="*/ 17 h 64"/>
                <a:gd name="T14" fmla="*/ 49 w 93"/>
                <a:gd name="T15" fmla="*/ 0 h 64"/>
                <a:gd name="T16" fmla="*/ 91 w 93"/>
                <a:gd name="T17" fmla="*/ 17 h 64"/>
                <a:gd name="T18" fmla="*/ 92 w 93"/>
                <a:gd name="T19" fmla="*/ 20 h 64"/>
                <a:gd name="T20" fmla="*/ 51 w 93"/>
                <a:gd name="T21" fmla="*/ 4 h 64"/>
                <a:gd name="T22" fmla="*/ 9 w 93"/>
                <a:gd name="T23"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64">
                  <a:moveTo>
                    <a:pt x="9" y="21"/>
                  </a:moveTo>
                  <a:cubicBezTo>
                    <a:pt x="9" y="22"/>
                    <a:pt x="10" y="23"/>
                    <a:pt x="10" y="25"/>
                  </a:cubicBezTo>
                  <a:cubicBezTo>
                    <a:pt x="5" y="27"/>
                    <a:pt x="2" y="37"/>
                    <a:pt x="2" y="49"/>
                  </a:cubicBezTo>
                  <a:cubicBezTo>
                    <a:pt x="2" y="54"/>
                    <a:pt x="3" y="60"/>
                    <a:pt x="4" y="64"/>
                  </a:cubicBezTo>
                  <a:cubicBezTo>
                    <a:pt x="1" y="59"/>
                    <a:pt x="0" y="52"/>
                    <a:pt x="0" y="44"/>
                  </a:cubicBezTo>
                  <a:cubicBezTo>
                    <a:pt x="0" y="33"/>
                    <a:pt x="3" y="23"/>
                    <a:pt x="8" y="20"/>
                  </a:cubicBezTo>
                  <a:cubicBezTo>
                    <a:pt x="8" y="19"/>
                    <a:pt x="7" y="18"/>
                    <a:pt x="7" y="17"/>
                  </a:cubicBezTo>
                  <a:cubicBezTo>
                    <a:pt x="7" y="7"/>
                    <a:pt x="26" y="0"/>
                    <a:pt x="49" y="0"/>
                  </a:cubicBezTo>
                  <a:cubicBezTo>
                    <a:pt x="73" y="0"/>
                    <a:pt x="81" y="12"/>
                    <a:pt x="91" y="17"/>
                  </a:cubicBezTo>
                  <a:cubicBezTo>
                    <a:pt x="93" y="18"/>
                    <a:pt x="93" y="19"/>
                    <a:pt x="92" y="20"/>
                  </a:cubicBezTo>
                  <a:cubicBezTo>
                    <a:pt x="82" y="16"/>
                    <a:pt x="74" y="4"/>
                    <a:pt x="51" y="4"/>
                  </a:cubicBezTo>
                  <a:cubicBezTo>
                    <a:pt x="28" y="4"/>
                    <a:pt x="9" y="12"/>
                    <a:pt x="9" y="21"/>
                  </a:cubicBezTo>
                  <a:close/>
                </a:path>
              </a:pathLst>
            </a:custGeom>
            <a:solidFill>
              <a:srgbClr val="8A6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7" name="Oval 326"/>
            <p:cNvSpPr>
              <a:spLocks noChangeArrowheads="1"/>
            </p:cNvSpPr>
            <p:nvPr/>
          </p:nvSpPr>
          <p:spPr bwMode="auto">
            <a:xfrm>
              <a:off x="6378575" y="3209926"/>
              <a:ext cx="93663" cy="93663"/>
            </a:xfrm>
            <a:prstGeom prst="ellipse">
              <a:avLst/>
            </a:pr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8" name="Oval 327"/>
            <p:cNvSpPr>
              <a:spLocks noChangeArrowheads="1"/>
            </p:cNvSpPr>
            <p:nvPr/>
          </p:nvSpPr>
          <p:spPr bwMode="auto">
            <a:xfrm>
              <a:off x="6400800" y="3232151"/>
              <a:ext cx="44450" cy="44450"/>
            </a:xfrm>
            <a:prstGeom prst="ellipse">
              <a:avLst/>
            </a:pr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29" name="Freeform 328"/>
            <p:cNvSpPr>
              <a:spLocks/>
            </p:cNvSpPr>
            <p:nvPr/>
          </p:nvSpPr>
          <p:spPr bwMode="auto">
            <a:xfrm>
              <a:off x="6543675" y="3352801"/>
              <a:ext cx="79375" cy="22225"/>
            </a:xfrm>
            <a:custGeom>
              <a:avLst/>
              <a:gdLst>
                <a:gd name="T0" fmla="*/ 21 w 21"/>
                <a:gd name="T1" fmla="*/ 3 h 6"/>
                <a:gd name="T2" fmla="*/ 18 w 21"/>
                <a:gd name="T3" fmla="*/ 6 h 6"/>
                <a:gd name="T4" fmla="*/ 4 w 21"/>
                <a:gd name="T5" fmla="*/ 6 h 6"/>
                <a:gd name="T6" fmla="*/ 0 w 21"/>
                <a:gd name="T7" fmla="*/ 3 h 6"/>
                <a:gd name="T8" fmla="*/ 4 w 21"/>
                <a:gd name="T9" fmla="*/ 0 h 6"/>
                <a:gd name="T10" fmla="*/ 18 w 21"/>
                <a:gd name="T11" fmla="*/ 0 h 6"/>
                <a:gd name="T12" fmla="*/ 21 w 21"/>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21" h="6">
                  <a:moveTo>
                    <a:pt x="21" y="3"/>
                  </a:moveTo>
                  <a:cubicBezTo>
                    <a:pt x="21" y="5"/>
                    <a:pt x="20" y="6"/>
                    <a:pt x="18" y="6"/>
                  </a:cubicBezTo>
                  <a:cubicBezTo>
                    <a:pt x="4" y="6"/>
                    <a:pt x="4" y="6"/>
                    <a:pt x="4" y="6"/>
                  </a:cubicBezTo>
                  <a:cubicBezTo>
                    <a:pt x="2" y="6"/>
                    <a:pt x="0" y="5"/>
                    <a:pt x="0" y="3"/>
                  </a:cubicBezTo>
                  <a:cubicBezTo>
                    <a:pt x="0" y="1"/>
                    <a:pt x="2" y="0"/>
                    <a:pt x="4" y="0"/>
                  </a:cubicBezTo>
                  <a:cubicBezTo>
                    <a:pt x="18" y="0"/>
                    <a:pt x="18" y="0"/>
                    <a:pt x="18" y="0"/>
                  </a:cubicBezTo>
                  <a:cubicBezTo>
                    <a:pt x="20" y="0"/>
                    <a:pt x="21" y="1"/>
                    <a:pt x="21" y="3"/>
                  </a:cubicBez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0" name="Freeform 329"/>
            <p:cNvSpPr>
              <a:spLocks/>
            </p:cNvSpPr>
            <p:nvPr/>
          </p:nvSpPr>
          <p:spPr bwMode="auto">
            <a:xfrm>
              <a:off x="6543675" y="3363913"/>
              <a:ext cx="79375" cy="11113"/>
            </a:xfrm>
            <a:custGeom>
              <a:avLst/>
              <a:gdLst>
                <a:gd name="T0" fmla="*/ 18 w 21"/>
                <a:gd name="T1" fmla="*/ 2 h 3"/>
                <a:gd name="T2" fmla="*/ 4 w 21"/>
                <a:gd name="T3" fmla="*/ 2 h 3"/>
                <a:gd name="T4" fmla="*/ 1 w 21"/>
                <a:gd name="T5" fmla="*/ 0 h 3"/>
                <a:gd name="T6" fmla="*/ 0 w 21"/>
                <a:gd name="T7" fmla="*/ 0 h 3"/>
                <a:gd name="T8" fmla="*/ 4 w 21"/>
                <a:gd name="T9" fmla="*/ 3 h 3"/>
                <a:gd name="T10" fmla="*/ 18 w 21"/>
                <a:gd name="T11" fmla="*/ 3 h 3"/>
                <a:gd name="T12" fmla="*/ 21 w 21"/>
                <a:gd name="T13" fmla="*/ 0 h 3"/>
                <a:gd name="T14" fmla="*/ 21 w 21"/>
                <a:gd name="T15" fmla="*/ 0 h 3"/>
                <a:gd name="T16" fmla="*/ 18 w 21"/>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3">
                  <a:moveTo>
                    <a:pt x="18" y="2"/>
                  </a:moveTo>
                  <a:cubicBezTo>
                    <a:pt x="4" y="2"/>
                    <a:pt x="4" y="2"/>
                    <a:pt x="4" y="2"/>
                  </a:cubicBezTo>
                  <a:cubicBezTo>
                    <a:pt x="2" y="2"/>
                    <a:pt x="1" y="1"/>
                    <a:pt x="1" y="0"/>
                  </a:cubicBezTo>
                  <a:cubicBezTo>
                    <a:pt x="0" y="0"/>
                    <a:pt x="0" y="0"/>
                    <a:pt x="0" y="0"/>
                  </a:cubicBezTo>
                  <a:cubicBezTo>
                    <a:pt x="0" y="2"/>
                    <a:pt x="2" y="3"/>
                    <a:pt x="4" y="3"/>
                  </a:cubicBezTo>
                  <a:cubicBezTo>
                    <a:pt x="18" y="3"/>
                    <a:pt x="18" y="3"/>
                    <a:pt x="18" y="3"/>
                  </a:cubicBezTo>
                  <a:cubicBezTo>
                    <a:pt x="20" y="3"/>
                    <a:pt x="21" y="2"/>
                    <a:pt x="21" y="0"/>
                  </a:cubicBezTo>
                  <a:cubicBezTo>
                    <a:pt x="21" y="0"/>
                    <a:pt x="21" y="0"/>
                    <a:pt x="21" y="0"/>
                  </a:cubicBezTo>
                  <a:cubicBezTo>
                    <a:pt x="21" y="1"/>
                    <a:pt x="19" y="2"/>
                    <a:pt x="18" y="2"/>
                  </a:cubicBezTo>
                  <a:close/>
                </a:path>
              </a:pathLst>
            </a:custGeom>
            <a:solidFill>
              <a:srgbClr val="8A6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1" name="Oval 330"/>
            <p:cNvSpPr>
              <a:spLocks noChangeArrowheads="1"/>
            </p:cNvSpPr>
            <p:nvPr/>
          </p:nvSpPr>
          <p:spPr bwMode="auto">
            <a:xfrm>
              <a:off x="2336800" y="2822576"/>
              <a:ext cx="568325" cy="5667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2" name="Freeform 331"/>
            <p:cNvSpPr>
              <a:spLocks/>
            </p:cNvSpPr>
            <p:nvPr/>
          </p:nvSpPr>
          <p:spPr bwMode="auto">
            <a:xfrm>
              <a:off x="2566988" y="3311526"/>
              <a:ext cx="85725" cy="112713"/>
            </a:xfrm>
            <a:custGeom>
              <a:avLst/>
              <a:gdLst>
                <a:gd name="T0" fmla="*/ 0 w 23"/>
                <a:gd name="T1" fmla="*/ 23 h 30"/>
                <a:gd name="T2" fmla="*/ 7 w 23"/>
                <a:gd name="T3" fmla="*/ 30 h 30"/>
                <a:gd name="T4" fmla="*/ 16 w 23"/>
                <a:gd name="T5" fmla="*/ 30 h 30"/>
                <a:gd name="T6" fmla="*/ 23 w 23"/>
                <a:gd name="T7" fmla="*/ 23 h 30"/>
                <a:gd name="T8" fmla="*/ 23 w 23"/>
                <a:gd name="T9" fmla="*/ 7 h 30"/>
                <a:gd name="T10" fmla="*/ 16 w 23"/>
                <a:gd name="T11" fmla="*/ 0 h 30"/>
                <a:gd name="T12" fmla="*/ 7 w 23"/>
                <a:gd name="T13" fmla="*/ 0 h 30"/>
                <a:gd name="T14" fmla="*/ 0 w 23"/>
                <a:gd name="T15" fmla="*/ 7 h 30"/>
                <a:gd name="T16" fmla="*/ 0 w 23"/>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0">
                  <a:moveTo>
                    <a:pt x="0" y="23"/>
                  </a:moveTo>
                  <a:cubicBezTo>
                    <a:pt x="0" y="27"/>
                    <a:pt x="3" y="30"/>
                    <a:pt x="7" y="30"/>
                  </a:cubicBezTo>
                  <a:cubicBezTo>
                    <a:pt x="16" y="30"/>
                    <a:pt x="16" y="30"/>
                    <a:pt x="16" y="30"/>
                  </a:cubicBezTo>
                  <a:cubicBezTo>
                    <a:pt x="20" y="30"/>
                    <a:pt x="23" y="27"/>
                    <a:pt x="23" y="23"/>
                  </a:cubicBezTo>
                  <a:cubicBezTo>
                    <a:pt x="23" y="7"/>
                    <a:pt x="23" y="7"/>
                    <a:pt x="23" y="7"/>
                  </a:cubicBezTo>
                  <a:cubicBezTo>
                    <a:pt x="23" y="3"/>
                    <a:pt x="20" y="0"/>
                    <a:pt x="16" y="0"/>
                  </a:cubicBezTo>
                  <a:cubicBezTo>
                    <a:pt x="7" y="0"/>
                    <a:pt x="7" y="0"/>
                    <a:pt x="7" y="0"/>
                  </a:cubicBezTo>
                  <a:cubicBezTo>
                    <a:pt x="3" y="0"/>
                    <a:pt x="0" y="3"/>
                    <a:pt x="0" y="7"/>
                  </a:cubicBezTo>
                  <a:lnTo>
                    <a:pt x="0" y="23"/>
                  </a:lnTo>
                  <a:close/>
                </a:path>
              </a:pathLst>
            </a:cu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3" name="Freeform 332"/>
            <p:cNvSpPr>
              <a:spLocks/>
            </p:cNvSpPr>
            <p:nvPr/>
          </p:nvSpPr>
          <p:spPr bwMode="auto">
            <a:xfrm>
              <a:off x="2484438" y="2952751"/>
              <a:ext cx="266700" cy="414338"/>
            </a:xfrm>
            <a:custGeom>
              <a:avLst/>
              <a:gdLst>
                <a:gd name="T0" fmla="*/ 71 w 71"/>
                <a:gd name="T1" fmla="*/ 85 h 110"/>
                <a:gd name="T2" fmla="*/ 46 w 71"/>
                <a:gd name="T3" fmla="*/ 110 h 110"/>
                <a:gd name="T4" fmla="*/ 24 w 71"/>
                <a:gd name="T5" fmla="*/ 110 h 110"/>
                <a:gd name="T6" fmla="*/ 0 w 71"/>
                <a:gd name="T7" fmla="*/ 85 h 110"/>
                <a:gd name="T8" fmla="*/ 0 w 71"/>
                <a:gd name="T9" fmla="*/ 24 h 110"/>
                <a:gd name="T10" fmla="*/ 24 w 71"/>
                <a:gd name="T11" fmla="*/ 0 h 110"/>
                <a:gd name="T12" fmla="*/ 46 w 71"/>
                <a:gd name="T13" fmla="*/ 0 h 110"/>
                <a:gd name="T14" fmla="*/ 71 w 71"/>
                <a:gd name="T15" fmla="*/ 24 h 110"/>
                <a:gd name="T16" fmla="*/ 71 w 71"/>
                <a:gd name="T17" fmla="*/ 8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10">
                  <a:moveTo>
                    <a:pt x="71" y="85"/>
                  </a:moveTo>
                  <a:cubicBezTo>
                    <a:pt x="71" y="99"/>
                    <a:pt x="60" y="110"/>
                    <a:pt x="46" y="110"/>
                  </a:cubicBezTo>
                  <a:cubicBezTo>
                    <a:pt x="24" y="110"/>
                    <a:pt x="24" y="110"/>
                    <a:pt x="24" y="110"/>
                  </a:cubicBezTo>
                  <a:cubicBezTo>
                    <a:pt x="11" y="110"/>
                    <a:pt x="0" y="99"/>
                    <a:pt x="0" y="85"/>
                  </a:cubicBezTo>
                  <a:cubicBezTo>
                    <a:pt x="0" y="24"/>
                    <a:pt x="0" y="24"/>
                    <a:pt x="0" y="24"/>
                  </a:cubicBezTo>
                  <a:cubicBezTo>
                    <a:pt x="0" y="11"/>
                    <a:pt x="11" y="0"/>
                    <a:pt x="24" y="0"/>
                  </a:cubicBezTo>
                  <a:cubicBezTo>
                    <a:pt x="46" y="0"/>
                    <a:pt x="46" y="0"/>
                    <a:pt x="46" y="0"/>
                  </a:cubicBezTo>
                  <a:cubicBezTo>
                    <a:pt x="60" y="0"/>
                    <a:pt x="71" y="11"/>
                    <a:pt x="71" y="24"/>
                  </a:cubicBezTo>
                  <a:lnTo>
                    <a:pt x="71" y="85"/>
                  </a:lnTo>
                  <a:close/>
                </a:path>
              </a:pathLst>
            </a:custGeom>
            <a:solidFill>
              <a:srgbClr val="F3B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4" name="Freeform 333"/>
            <p:cNvSpPr>
              <a:spLocks/>
            </p:cNvSpPr>
            <p:nvPr/>
          </p:nvSpPr>
          <p:spPr bwMode="auto">
            <a:xfrm>
              <a:off x="2619375" y="2979738"/>
              <a:ext cx="131763" cy="387350"/>
            </a:xfrm>
            <a:custGeom>
              <a:avLst/>
              <a:gdLst>
                <a:gd name="T0" fmla="*/ 27 w 35"/>
                <a:gd name="T1" fmla="*/ 78 h 103"/>
                <a:gd name="T2" fmla="*/ 27 w 35"/>
                <a:gd name="T3" fmla="*/ 0 h 103"/>
                <a:gd name="T4" fmla="*/ 35 w 35"/>
                <a:gd name="T5" fmla="*/ 17 h 103"/>
                <a:gd name="T6" fmla="*/ 35 w 35"/>
                <a:gd name="T7" fmla="*/ 78 h 103"/>
                <a:gd name="T8" fmla="*/ 10 w 35"/>
                <a:gd name="T9" fmla="*/ 103 h 103"/>
                <a:gd name="T10" fmla="*/ 0 w 35"/>
                <a:gd name="T11" fmla="*/ 103 h 103"/>
                <a:gd name="T12" fmla="*/ 27 w 35"/>
                <a:gd name="T13" fmla="*/ 78 h 103"/>
              </a:gdLst>
              <a:ahLst/>
              <a:cxnLst>
                <a:cxn ang="0">
                  <a:pos x="T0" y="T1"/>
                </a:cxn>
                <a:cxn ang="0">
                  <a:pos x="T2" y="T3"/>
                </a:cxn>
                <a:cxn ang="0">
                  <a:pos x="T4" y="T5"/>
                </a:cxn>
                <a:cxn ang="0">
                  <a:pos x="T6" y="T7"/>
                </a:cxn>
                <a:cxn ang="0">
                  <a:pos x="T8" y="T9"/>
                </a:cxn>
                <a:cxn ang="0">
                  <a:pos x="T10" y="T11"/>
                </a:cxn>
                <a:cxn ang="0">
                  <a:pos x="T12" y="T13"/>
                </a:cxn>
              </a:cxnLst>
              <a:rect l="0" t="0" r="r" b="b"/>
              <a:pathLst>
                <a:path w="35" h="103">
                  <a:moveTo>
                    <a:pt x="27" y="78"/>
                  </a:moveTo>
                  <a:cubicBezTo>
                    <a:pt x="27" y="0"/>
                    <a:pt x="27" y="0"/>
                    <a:pt x="27" y="0"/>
                  </a:cubicBezTo>
                  <a:cubicBezTo>
                    <a:pt x="32" y="5"/>
                    <a:pt x="35" y="11"/>
                    <a:pt x="35" y="17"/>
                  </a:cubicBezTo>
                  <a:cubicBezTo>
                    <a:pt x="35" y="78"/>
                    <a:pt x="35" y="78"/>
                    <a:pt x="35" y="78"/>
                  </a:cubicBezTo>
                  <a:cubicBezTo>
                    <a:pt x="35" y="92"/>
                    <a:pt x="24" y="103"/>
                    <a:pt x="10" y="103"/>
                  </a:cubicBezTo>
                  <a:cubicBezTo>
                    <a:pt x="0" y="103"/>
                    <a:pt x="0" y="103"/>
                    <a:pt x="0" y="103"/>
                  </a:cubicBezTo>
                  <a:cubicBezTo>
                    <a:pt x="27" y="103"/>
                    <a:pt x="27" y="78"/>
                    <a:pt x="27" y="78"/>
                  </a:cubicBezTo>
                  <a:close/>
                </a:path>
              </a:pathLst>
            </a:cu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5" name="Freeform 334"/>
            <p:cNvSpPr>
              <a:spLocks/>
            </p:cNvSpPr>
            <p:nvPr/>
          </p:nvSpPr>
          <p:spPr bwMode="auto">
            <a:xfrm>
              <a:off x="2446338" y="2900363"/>
              <a:ext cx="341313" cy="128588"/>
            </a:xfrm>
            <a:custGeom>
              <a:avLst/>
              <a:gdLst>
                <a:gd name="T0" fmla="*/ 0 w 91"/>
                <a:gd name="T1" fmla="*/ 27 h 34"/>
                <a:gd name="T2" fmla="*/ 7 w 91"/>
                <a:gd name="T3" fmla="*/ 34 h 34"/>
                <a:gd name="T4" fmla="*/ 83 w 91"/>
                <a:gd name="T5" fmla="*/ 34 h 34"/>
                <a:gd name="T6" fmla="*/ 91 w 91"/>
                <a:gd name="T7" fmla="*/ 27 h 34"/>
                <a:gd name="T8" fmla="*/ 91 w 91"/>
                <a:gd name="T9" fmla="*/ 8 h 34"/>
                <a:gd name="T10" fmla="*/ 83 w 91"/>
                <a:gd name="T11" fmla="*/ 0 h 34"/>
                <a:gd name="T12" fmla="*/ 7 w 91"/>
                <a:gd name="T13" fmla="*/ 0 h 34"/>
                <a:gd name="T14" fmla="*/ 0 w 91"/>
                <a:gd name="T15" fmla="*/ 8 h 34"/>
                <a:gd name="T16" fmla="*/ 0 w 91"/>
                <a:gd name="T17"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34">
                  <a:moveTo>
                    <a:pt x="0" y="27"/>
                  </a:moveTo>
                  <a:cubicBezTo>
                    <a:pt x="0" y="31"/>
                    <a:pt x="3" y="34"/>
                    <a:pt x="7" y="34"/>
                  </a:cubicBezTo>
                  <a:cubicBezTo>
                    <a:pt x="83" y="34"/>
                    <a:pt x="83" y="34"/>
                    <a:pt x="83" y="34"/>
                  </a:cubicBezTo>
                  <a:cubicBezTo>
                    <a:pt x="87" y="34"/>
                    <a:pt x="91" y="31"/>
                    <a:pt x="91" y="27"/>
                  </a:cubicBezTo>
                  <a:cubicBezTo>
                    <a:pt x="91" y="8"/>
                    <a:pt x="91" y="8"/>
                    <a:pt x="91" y="8"/>
                  </a:cubicBezTo>
                  <a:cubicBezTo>
                    <a:pt x="91" y="4"/>
                    <a:pt x="87" y="0"/>
                    <a:pt x="83" y="0"/>
                  </a:cubicBezTo>
                  <a:cubicBezTo>
                    <a:pt x="7" y="0"/>
                    <a:pt x="7" y="0"/>
                    <a:pt x="7" y="0"/>
                  </a:cubicBezTo>
                  <a:cubicBezTo>
                    <a:pt x="3" y="0"/>
                    <a:pt x="0" y="4"/>
                    <a:pt x="0" y="8"/>
                  </a:cubicBezTo>
                  <a:lnTo>
                    <a:pt x="0" y="27"/>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6" name="Freeform 335"/>
            <p:cNvSpPr>
              <a:spLocks/>
            </p:cNvSpPr>
            <p:nvPr/>
          </p:nvSpPr>
          <p:spPr bwMode="auto">
            <a:xfrm>
              <a:off x="2705100" y="2965451"/>
              <a:ext cx="95250" cy="176213"/>
            </a:xfrm>
            <a:custGeom>
              <a:avLst/>
              <a:gdLst>
                <a:gd name="T0" fmla="*/ 6 w 25"/>
                <a:gd name="T1" fmla="*/ 0 h 47"/>
                <a:gd name="T2" fmla="*/ 0 w 25"/>
                <a:gd name="T3" fmla="*/ 4 h 47"/>
                <a:gd name="T4" fmla="*/ 0 w 25"/>
                <a:gd name="T5" fmla="*/ 44 h 47"/>
                <a:gd name="T6" fmla="*/ 6 w 25"/>
                <a:gd name="T7" fmla="*/ 47 h 47"/>
                <a:gd name="T8" fmla="*/ 20 w 25"/>
                <a:gd name="T9" fmla="*/ 47 h 47"/>
                <a:gd name="T10" fmla="*/ 25 w 25"/>
                <a:gd name="T11" fmla="*/ 44 h 47"/>
                <a:gd name="T12" fmla="*/ 25 w 25"/>
                <a:gd name="T13" fmla="*/ 4 h 47"/>
                <a:gd name="T14" fmla="*/ 20 w 25"/>
                <a:gd name="T15" fmla="*/ 0 h 47"/>
                <a:gd name="T16" fmla="*/ 6 w 25"/>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7">
                  <a:moveTo>
                    <a:pt x="6" y="0"/>
                  </a:moveTo>
                  <a:cubicBezTo>
                    <a:pt x="3" y="0"/>
                    <a:pt x="0" y="2"/>
                    <a:pt x="0" y="4"/>
                  </a:cubicBezTo>
                  <a:cubicBezTo>
                    <a:pt x="0" y="44"/>
                    <a:pt x="0" y="44"/>
                    <a:pt x="0" y="44"/>
                  </a:cubicBezTo>
                  <a:cubicBezTo>
                    <a:pt x="0" y="46"/>
                    <a:pt x="3" y="47"/>
                    <a:pt x="6" y="47"/>
                  </a:cubicBezTo>
                  <a:cubicBezTo>
                    <a:pt x="20" y="47"/>
                    <a:pt x="20" y="47"/>
                    <a:pt x="20" y="47"/>
                  </a:cubicBezTo>
                  <a:cubicBezTo>
                    <a:pt x="22" y="47"/>
                    <a:pt x="25" y="46"/>
                    <a:pt x="25" y="44"/>
                  </a:cubicBezTo>
                  <a:cubicBezTo>
                    <a:pt x="25" y="4"/>
                    <a:pt x="25" y="4"/>
                    <a:pt x="25" y="4"/>
                  </a:cubicBezTo>
                  <a:cubicBezTo>
                    <a:pt x="25" y="2"/>
                    <a:pt x="22" y="0"/>
                    <a:pt x="20" y="0"/>
                  </a:cubicBezTo>
                  <a:lnTo>
                    <a:pt x="6" y="0"/>
                  </a:lnTo>
                  <a:close/>
                </a:path>
              </a:pathLst>
            </a:custGeom>
            <a:solidFill>
              <a:srgbClr val="474F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7" name="Freeform 336"/>
            <p:cNvSpPr>
              <a:spLocks/>
            </p:cNvSpPr>
            <p:nvPr/>
          </p:nvSpPr>
          <p:spPr bwMode="auto">
            <a:xfrm>
              <a:off x="2614613" y="3084513"/>
              <a:ext cx="65088" cy="84138"/>
            </a:xfrm>
            <a:custGeom>
              <a:avLst/>
              <a:gdLst>
                <a:gd name="T0" fmla="*/ 0 w 17"/>
                <a:gd name="T1" fmla="*/ 16 h 22"/>
                <a:gd name="T2" fmla="*/ 7 w 17"/>
                <a:gd name="T3" fmla="*/ 22 h 22"/>
                <a:gd name="T4" fmla="*/ 11 w 17"/>
                <a:gd name="T5" fmla="*/ 22 h 22"/>
                <a:gd name="T6" fmla="*/ 17 w 17"/>
                <a:gd name="T7" fmla="*/ 16 h 22"/>
                <a:gd name="T8" fmla="*/ 17 w 17"/>
                <a:gd name="T9" fmla="*/ 6 h 22"/>
                <a:gd name="T10" fmla="*/ 11 w 17"/>
                <a:gd name="T11" fmla="*/ 0 h 22"/>
                <a:gd name="T12" fmla="*/ 7 w 17"/>
                <a:gd name="T13" fmla="*/ 0 h 22"/>
                <a:gd name="T14" fmla="*/ 0 w 17"/>
                <a:gd name="T15" fmla="*/ 6 h 22"/>
                <a:gd name="T16" fmla="*/ 0 w 17"/>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0" y="16"/>
                  </a:moveTo>
                  <a:cubicBezTo>
                    <a:pt x="0" y="19"/>
                    <a:pt x="3" y="22"/>
                    <a:pt x="7" y="22"/>
                  </a:cubicBezTo>
                  <a:cubicBezTo>
                    <a:pt x="11" y="22"/>
                    <a:pt x="11" y="22"/>
                    <a:pt x="11" y="22"/>
                  </a:cubicBezTo>
                  <a:cubicBezTo>
                    <a:pt x="14" y="22"/>
                    <a:pt x="17" y="19"/>
                    <a:pt x="17" y="16"/>
                  </a:cubicBezTo>
                  <a:cubicBezTo>
                    <a:pt x="17" y="6"/>
                    <a:pt x="17" y="6"/>
                    <a:pt x="17" y="6"/>
                  </a:cubicBezTo>
                  <a:cubicBezTo>
                    <a:pt x="17" y="3"/>
                    <a:pt x="14" y="0"/>
                    <a:pt x="11" y="0"/>
                  </a:cubicBezTo>
                  <a:cubicBezTo>
                    <a:pt x="7" y="0"/>
                    <a:pt x="7" y="0"/>
                    <a:pt x="7" y="0"/>
                  </a:cubicBezTo>
                  <a:cubicBezTo>
                    <a:pt x="3" y="0"/>
                    <a:pt x="0" y="3"/>
                    <a:pt x="0" y="6"/>
                  </a:cubicBez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8" name="Freeform 337"/>
            <p:cNvSpPr>
              <a:spLocks/>
            </p:cNvSpPr>
            <p:nvPr/>
          </p:nvSpPr>
          <p:spPr bwMode="auto">
            <a:xfrm>
              <a:off x="2622550" y="3097213"/>
              <a:ext cx="49213" cy="58738"/>
            </a:xfrm>
            <a:custGeom>
              <a:avLst/>
              <a:gdLst>
                <a:gd name="T0" fmla="*/ 0 w 13"/>
                <a:gd name="T1" fmla="*/ 11 h 16"/>
                <a:gd name="T2" fmla="*/ 5 w 13"/>
                <a:gd name="T3" fmla="*/ 16 h 16"/>
                <a:gd name="T4" fmla="*/ 8 w 13"/>
                <a:gd name="T5" fmla="*/ 16 h 16"/>
                <a:gd name="T6" fmla="*/ 13 w 13"/>
                <a:gd name="T7" fmla="*/ 11 h 16"/>
                <a:gd name="T8" fmla="*/ 13 w 13"/>
                <a:gd name="T9" fmla="*/ 4 h 16"/>
                <a:gd name="T10" fmla="*/ 8 w 13"/>
                <a:gd name="T11" fmla="*/ 0 h 16"/>
                <a:gd name="T12" fmla="*/ 5 w 13"/>
                <a:gd name="T13" fmla="*/ 0 h 16"/>
                <a:gd name="T14" fmla="*/ 0 w 13"/>
                <a:gd name="T15" fmla="*/ 4 h 16"/>
                <a:gd name="T16" fmla="*/ 0 w 13"/>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6">
                  <a:moveTo>
                    <a:pt x="0" y="11"/>
                  </a:moveTo>
                  <a:cubicBezTo>
                    <a:pt x="0" y="14"/>
                    <a:pt x="3" y="16"/>
                    <a:pt x="5" y="16"/>
                  </a:cubicBezTo>
                  <a:cubicBezTo>
                    <a:pt x="8" y="16"/>
                    <a:pt x="8" y="16"/>
                    <a:pt x="8" y="16"/>
                  </a:cubicBezTo>
                  <a:cubicBezTo>
                    <a:pt x="11" y="16"/>
                    <a:pt x="13" y="14"/>
                    <a:pt x="13" y="11"/>
                  </a:cubicBezTo>
                  <a:cubicBezTo>
                    <a:pt x="13" y="4"/>
                    <a:pt x="13" y="4"/>
                    <a:pt x="13" y="4"/>
                  </a:cubicBezTo>
                  <a:cubicBezTo>
                    <a:pt x="13" y="2"/>
                    <a:pt x="11" y="0"/>
                    <a:pt x="8" y="0"/>
                  </a:cubicBezTo>
                  <a:cubicBezTo>
                    <a:pt x="5" y="0"/>
                    <a:pt x="5" y="0"/>
                    <a:pt x="5" y="0"/>
                  </a:cubicBezTo>
                  <a:cubicBezTo>
                    <a:pt x="3" y="0"/>
                    <a:pt x="0" y="2"/>
                    <a:pt x="0" y="4"/>
                  </a:cubicBezTo>
                  <a:lnTo>
                    <a:pt x="0" y="11"/>
                  </a:lnTo>
                  <a:close/>
                </a:path>
              </a:pathLst>
            </a:custGeom>
            <a:solidFill>
              <a:srgbClr val="6E5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39" name="Oval 338"/>
            <p:cNvSpPr>
              <a:spLocks noChangeArrowheads="1"/>
            </p:cNvSpPr>
            <p:nvPr/>
          </p:nvSpPr>
          <p:spPr bwMode="auto">
            <a:xfrm>
              <a:off x="2622550" y="3141663"/>
              <a:ext cx="22225"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0" name="Freeform 339"/>
            <p:cNvSpPr>
              <a:spLocks/>
            </p:cNvSpPr>
            <p:nvPr/>
          </p:nvSpPr>
          <p:spPr bwMode="auto">
            <a:xfrm>
              <a:off x="2509838" y="3084513"/>
              <a:ext cx="63500" cy="84138"/>
            </a:xfrm>
            <a:custGeom>
              <a:avLst/>
              <a:gdLst>
                <a:gd name="T0" fmla="*/ 0 w 17"/>
                <a:gd name="T1" fmla="*/ 16 h 22"/>
                <a:gd name="T2" fmla="*/ 7 w 17"/>
                <a:gd name="T3" fmla="*/ 22 h 22"/>
                <a:gd name="T4" fmla="*/ 11 w 17"/>
                <a:gd name="T5" fmla="*/ 22 h 22"/>
                <a:gd name="T6" fmla="*/ 17 w 17"/>
                <a:gd name="T7" fmla="*/ 16 h 22"/>
                <a:gd name="T8" fmla="*/ 17 w 17"/>
                <a:gd name="T9" fmla="*/ 6 h 22"/>
                <a:gd name="T10" fmla="*/ 11 w 17"/>
                <a:gd name="T11" fmla="*/ 0 h 22"/>
                <a:gd name="T12" fmla="*/ 7 w 17"/>
                <a:gd name="T13" fmla="*/ 0 h 22"/>
                <a:gd name="T14" fmla="*/ 0 w 17"/>
                <a:gd name="T15" fmla="*/ 6 h 22"/>
                <a:gd name="T16" fmla="*/ 0 w 17"/>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0" y="16"/>
                  </a:moveTo>
                  <a:cubicBezTo>
                    <a:pt x="0" y="19"/>
                    <a:pt x="3" y="22"/>
                    <a:pt x="7" y="22"/>
                  </a:cubicBezTo>
                  <a:cubicBezTo>
                    <a:pt x="11" y="22"/>
                    <a:pt x="11" y="22"/>
                    <a:pt x="11" y="22"/>
                  </a:cubicBezTo>
                  <a:cubicBezTo>
                    <a:pt x="14" y="22"/>
                    <a:pt x="17" y="19"/>
                    <a:pt x="17" y="16"/>
                  </a:cubicBezTo>
                  <a:cubicBezTo>
                    <a:pt x="17" y="6"/>
                    <a:pt x="17" y="6"/>
                    <a:pt x="17" y="6"/>
                  </a:cubicBezTo>
                  <a:cubicBezTo>
                    <a:pt x="17" y="3"/>
                    <a:pt x="14" y="0"/>
                    <a:pt x="11" y="0"/>
                  </a:cubicBezTo>
                  <a:cubicBezTo>
                    <a:pt x="7" y="0"/>
                    <a:pt x="7" y="0"/>
                    <a:pt x="7" y="0"/>
                  </a:cubicBezTo>
                  <a:cubicBezTo>
                    <a:pt x="3" y="0"/>
                    <a:pt x="0" y="3"/>
                    <a:pt x="0" y="6"/>
                  </a:cubicBez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1" name="Freeform 340"/>
            <p:cNvSpPr>
              <a:spLocks/>
            </p:cNvSpPr>
            <p:nvPr/>
          </p:nvSpPr>
          <p:spPr bwMode="auto">
            <a:xfrm>
              <a:off x="2520950" y="3097213"/>
              <a:ext cx="46038" cy="58738"/>
            </a:xfrm>
            <a:custGeom>
              <a:avLst/>
              <a:gdLst>
                <a:gd name="T0" fmla="*/ 0 w 12"/>
                <a:gd name="T1" fmla="*/ 11 h 16"/>
                <a:gd name="T2" fmla="*/ 4 w 12"/>
                <a:gd name="T3" fmla="*/ 16 h 16"/>
                <a:gd name="T4" fmla="*/ 7 w 12"/>
                <a:gd name="T5" fmla="*/ 16 h 16"/>
                <a:gd name="T6" fmla="*/ 12 w 12"/>
                <a:gd name="T7" fmla="*/ 11 h 16"/>
                <a:gd name="T8" fmla="*/ 12 w 12"/>
                <a:gd name="T9" fmla="*/ 4 h 16"/>
                <a:gd name="T10" fmla="*/ 7 w 12"/>
                <a:gd name="T11" fmla="*/ 0 h 16"/>
                <a:gd name="T12" fmla="*/ 4 w 12"/>
                <a:gd name="T13" fmla="*/ 0 h 16"/>
                <a:gd name="T14" fmla="*/ 0 w 12"/>
                <a:gd name="T15" fmla="*/ 4 h 16"/>
                <a:gd name="T16" fmla="*/ 0 w 12"/>
                <a:gd name="T1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6">
                  <a:moveTo>
                    <a:pt x="0" y="11"/>
                  </a:moveTo>
                  <a:cubicBezTo>
                    <a:pt x="0" y="14"/>
                    <a:pt x="2" y="16"/>
                    <a:pt x="4" y="16"/>
                  </a:cubicBezTo>
                  <a:cubicBezTo>
                    <a:pt x="7" y="16"/>
                    <a:pt x="7" y="16"/>
                    <a:pt x="7" y="16"/>
                  </a:cubicBezTo>
                  <a:cubicBezTo>
                    <a:pt x="10" y="16"/>
                    <a:pt x="12" y="14"/>
                    <a:pt x="12" y="11"/>
                  </a:cubicBezTo>
                  <a:cubicBezTo>
                    <a:pt x="12" y="4"/>
                    <a:pt x="12" y="4"/>
                    <a:pt x="12" y="4"/>
                  </a:cubicBezTo>
                  <a:cubicBezTo>
                    <a:pt x="12" y="2"/>
                    <a:pt x="10" y="0"/>
                    <a:pt x="7" y="0"/>
                  </a:cubicBezTo>
                  <a:cubicBezTo>
                    <a:pt x="4" y="0"/>
                    <a:pt x="4" y="0"/>
                    <a:pt x="4" y="0"/>
                  </a:cubicBezTo>
                  <a:cubicBezTo>
                    <a:pt x="2" y="0"/>
                    <a:pt x="0" y="2"/>
                    <a:pt x="0" y="4"/>
                  </a:cubicBezTo>
                  <a:lnTo>
                    <a:pt x="0" y="11"/>
                  </a:lnTo>
                  <a:close/>
                </a:path>
              </a:pathLst>
            </a:custGeom>
            <a:solidFill>
              <a:srgbClr val="6E5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2" name="Oval 341"/>
            <p:cNvSpPr>
              <a:spLocks noChangeArrowheads="1"/>
            </p:cNvSpPr>
            <p:nvPr/>
          </p:nvSpPr>
          <p:spPr bwMode="auto">
            <a:xfrm>
              <a:off x="2520950" y="3141663"/>
              <a:ext cx="19050"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3" name="Freeform 342"/>
            <p:cNvSpPr>
              <a:spLocks/>
            </p:cNvSpPr>
            <p:nvPr/>
          </p:nvSpPr>
          <p:spPr bwMode="auto">
            <a:xfrm>
              <a:off x="2611438" y="3067051"/>
              <a:ext cx="74613" cy="17463"/>
            </a:xfrm>
            <a:custGeom>
              <a:avLst/>
              <a:gdLst>
                <a:gd name="T0" fmla="*/ 0 w 20"/>
                <a:gd name="T1" fmla="*/ 3 h 5"/>
                <a:gd name="T2" fmla="*/ 3 w 20"/>
                <a:gd name="T3" fmla="*/ 5 h 5"/>
                <a:gd name="T4" fmla="*/ 17 w 20"/>
                <a:gd name="T5" fmla="*/ 5 h 5"/>
                <a:gd name="T6" fmla="*/ 20 w 20"/>
                <a:gd name="T7" fmla="*/ 3 h 5"/>
                <a:gd name="T8" fmla="*/ 17 w 20"/>
                <a:gd name="T9" fmla="*/ 0 h 5"/>
                <a:gd name="T10" fmla="*/ 3 w 20"/>
                <a:gd name="T11" fmla="*/ 0 h 5"/>
                <a:gd name="T12" fmla="*/ 0 w 20"/>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20" h="5">
                  <a:moveTo>
                    <a:pt x="0" y="3"/>
                  </a:moveTo>
                  <a:cubicBezTo>
                    <a:pt x="0" y="4"/>
                    <a:pt x="1" y="5"/>
                    <a:pt x="3" y="5"/>
                  </a:cubicBezTo>
                  <a:cubicBezTo>
                    <a:pt x="17" y="5"/>
                    <a:pt x="17" y="5"/>
                    <a:pt x="17" y="5"/>
                  </a:cubicBezTo>
                  <a:cubicBezTo>
                    <a:pt x="19" y="5"/>
                    <a:pt x="20" y="4"/>
                    <a:pt x="20" y="3"/>
                  </a:cubicBezTo>
                  <a:cubicBezTo>
                    <a:pt x="20" y="1"/>
                    <a:pt x="19" y="0"/>
                    <a:pt x="17" y="0"/>
                  </a:cubicBezTo>
                  <a:cubicBezTo>
                    <a:pt x="3" y="0"/>
                    <a:pt x="3" y="0"/>
                    <a:pt x="3" y="0"/>
                  </a:cubicBezTo>
                  <a:cubicBezTo>
                    <a:pt x="1" y="0"/>
                    <a:pt x="0" y="1"/>
                    <a:pt x="0" y="3"/>
                  </a:cubicBezTo>
                  <a:close/>
                </a:path>
              </a:pathLst>
            </a:custGeom>
            <a:solidFill>
              <a:srgbClr val="414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4" name="Freeform 343"/>
            <p:cNvSpPr>
              <a:spLocks/>
            </p:cNvSpPr>
            <p:nvPr/>
          </p:nvSpPr>
          <p:spPr bwMode="auto">
            <a:xfrm>
              <a:off x="2506663" y="3067051"/>
              <a:ext cx="74613" cy="17463"/>
            </a:xfrm>
            <a:custGeom>
              <a:avLst/>
              <a:gdLst>
                <a:gd name="T0" fmla="*/ 0 w 20"/>
                <a:gd name="T1" fmla="*/ 3 h 5"/>
                <a:gd name="T2" fmla="*/ 3 w 20"/>
                <a:gd name="T3" fmla="*/ 5 h 5"/>
                <a:gd name="T4" fmla="*/ 18 w 20"/>
                <a:gd name="T5" fmla="*/ 5 h 5"/>
                <a:gd name="T6" fmla="*/ 20 w 20"/>
                <a:gd name="T7" fmla="*/ 3 h 5"/>
                <a:gd name="T8" fmla="*/ 18 w 20"/>
                <a:gd name="T9" fmla="*/ 0 h 5"/>
                <a:gd name="T10" fmla="*/ 3 w 20"/>
                <a:gd name="T11" fmla="*/ 0 h 5"/>
                <a:gd name="T12" fmla="*/ 0 w 20"/>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20" h="5">
                  <a:moveTo>
                    <a:pt x="0" y="3"/>
                  </a:moveTo>
                  <a:cubicBezTo>
                    <a:pt x="0" y="4"/>
                    <a:pt x="2" y="5"/>
                    <a:pt x="3" y="5"/>
                  </a:cubicBezTo>
                  <a:cubicBezTo>
                    <a:pt x="18" y="5"/>
                    <a:pt x="18" y="5"/>
                    <a:pt x="18" y="5"/>
                  </a:cubicBezTo>
                  <a:cubicBezTo>
                    <a:pt x="19" y="5"/>
                    <a:pt x="20" y="4"/>
                    <a:pt x="20" y="3"/>
                  </a:cubicBezTo>
                  <a:cubicBezTo>
                    <a:pt x="20" y="1"/>
                    <a:pt x="19" y="0"/>
                    <a:pt x="18" y="0"/>
                  </a:cubicBezTo>
                  <a:cubicBezTo>
                    <a:pt x="3" y="0"/>
                    <a:pt x="3" y="0"/>
                    <a:pt x="3" y="0"/>
                  </a:cubicBezTo>
                  <a:cubicBezTo>
                    <a:pt x="2" y="0"/>
                    <a:pt x="0" y="1"/>
                    <a:pt x="0" y="3"/>
                  </a:cubicBezTo>
                  <a:close/>
                </a:path>
              </a:pathLst>
            </a:custGeom>
            <a:solidFill>
              <a:srgbClr val="414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5" name="Freeform 344"/>
            <p:cNvSpPr>
              <a:spLocks/>
            </p:cNvSpPr>
            <p:nvPr/>
          </p:nvSpPr>
          <p:spPr bwMode="auto">
            <a:xfrm>
              <a:off x="2446338" y="2900363"/>
              <a:ext cx="354013" cy="241300"/>
            </a:xfrm>
            <a:custGeom>
              <a:avLst/>
              <a:gdLst>
                <a:gd name="T0" fmla="*/ 7 w 94"/>
                <a:gd name="T1" fmla="*/ 0 h 64"/>
                <a:gd name="T2" fmla="*/ 83 w 94"/>
                <a:gd name="T3" fmla="*/ 0 h 64"/>
                <a:gd name="T4" fmla="*/ 91 w 94"/>
                <a:gd name="T5" fmla="*/ 8 h 64"/>
                <a:gd name="T6" fmla="*/ 91 w 94"/>
                <a:gd name="T7" fmla="*/ 17 h 64"/>
                <a:gd name="T8" fmla="*/ 94 w 94"/>
                <a:gd name="T9" fmla="*/ 21 h 64"/>
                <a:gd name="T10" fmla="*/ 94 w 94"/>
                <a:gd name="T11" fmla="*/ 61 h 64"/>
                <a:gd name="T12" fmla="*/ 89 w 94"/>
                <a:gd name="T13" fmla="*/ 64 h 64"/>
                <a:gd name="T14" fmla="*/ 87 w 94"/>
                <a:gd name="T15" fmla="*/ 64 h 64"/>
                <a:gd name="T16" fmla="*/ 87 w 94"/>
                <a:gd name="T17" fmla="*/ 33 h 64"/>
                <a:gd name="T18" fmla="*/ 87 w 94"/>
                <a:gd name="T19" fmla="*/ 21 h 64"/>
                <a:gd name="T20" fmla="*/ 84 w 94"/>
                <a:gd name="T21" fmla="*/ 18 h 64"/>
                <a:gd name="T22" fmla="*/ 84 w 94"/>
                <a:gd name="T23" fmla="*/ 17 h 64"/>
                <a:gd name="T24" fmla="*/ 84 w 94"/>
                <a:gd name="T25" fmla="*/ 6 h 64"/>
                <a:gd name="T26" fmla="*/ 0 w 94"/>
                <a:gd name="T27" fmla="*/ 6 h 64"/>
                <a:gd name="T28" fmla="*/ 7 w 94"/>
                <a:gd name="T2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64">
                  <a:moveTo>
                    <a:pt x="7" y="0"/>
                  </a:moveTo>
                  <a:cubicBezTo>
                    <a:pt x="83" y="0"/>
                    <a:pt x="83" y="0"/>
                    <a:pt x="83" y="0"/>
                  </a:cubicBezTo>
                  <a:cubicBezTo>
                    <a:pt x="87" y="0"/>
                    <a:pt x="91" y="4"/>
                    <a:pt x="91" y="8"/>
                  </a:cubicBezTo>
                  <a:cubicBezTo>
                    <a:pt x="91" y="17"/>
                    <a:pt x="91" y="17"/>
                    <a:pt x="91" y="17"/>
                  </a:cubicBezTo>
                  <a:cubicBezTo>
                    <a:pt x="93" y="18"/>
                    <a:pt x="94" y="19"/>
                    <a:pt x="94" y="21"/>
                  </a:cubicBezTo>
                  <a:cubicBezTo>
                    <a:pt x="94" y="61"/>
                    <a:pt x="94" y="61"/>
                    <a:pt x="94" y="61"/>
                  </a:cubicBezTo>
                  <a:cubicBezTo>
                    <a:pt x="94" y="63"/>
                    <a:pt x="91" y="64"/>
                    <a:pt x="89" y="64"/>
                  </a:cubicBezTo>
                  <a:cubicBezTo>
                    <a:pt x="87" y="64"/>
                    <a:pt x="87" y="64"/>
                    <a:pt x="87" y="64"/>
                  </a:cubicBezTo>
                  <a:cubicBezTo>
                    <a:pt x="87" y="33"/>
                    <a:pt x="87" y="33"/>
                    <a:pt x="87" y="33"/>
                  </a:cubicBezTo>
                  <a:cubicBezTo>
                    <a:pt x="87" y="21"/>
                    <a:pt x="87" y="21"/>
                    <a:pt x="87" y="21"/>
                  </a:cubicBezTo>
                  <a:cubicBezTo>
                    <a:pt x="84" y="18"/>
                    <a:pt x="84" y="18"/>
                    <a:pt x="84" y="18"/>
                  </a:cubicBezTo>
                  <a:cubicBezTo>
                    <a:pt x="84" y="17"/>
                    <a:pt x="84" y="17"/>
                    <a:pt x="84" y="17"/>
                  </a:cubicBezTo>
                  <a:cubicBezTo>
                    <a:pt x="84" y="6"/>
                    <a:pt x="84" y="6"/>
                    <a:pt x="84" y="6"/>
                  </a:cubicBezTo>
                  <a:cubicBezTo>
                    <a:pt x="0" y="6"/>
                    <a:pt x="0" y="6"/>
                    <a:pt x="0" y="6"/>
                  </a:cubicBezTo>
                  <a:cubicBezTo>
                    <a:pt x="1" y="3"/>
                    <a:pt x="3" y="0"/>
                    <a:pt x="7" y="0"/>
                  </a:cubicBezTo>
                  <a:close/>
                </a:path>
              </a:pathLst>
            </a:custGeom>
            <a:solidFill>
              <a:srgbClr val="414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6" name="Oval 345"/>
            <p:cNvSpPr>
              <a:spLocks noChangeArrowheads="1"/>
            </p:cNvSpPr>
            <p:nvPr/>
          </p:nvSpPr>
          <p:spPr bwMode="auto">
            <a:xfrm>
              <a:off x="2698750" y="3097213"/>
              <a:ext cx="101600" cy="96838"/>
            </a:xfrm>
            <a:prstGeom prst="ellipse">
              <a:avLst/>
            </a:pr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7" name="Oval 346"/>
            <p:cNvSpPr>
              <a:spLocks noChangeArrowheads="1"/>
            </p:cNvSpPr>
            <p:nvPr/>
          </p:nvSpPr>
          <p:spPr bwMode="auto">
            <a:xfrm>
              <a:off x="2724150" y="3119438"/>
              <a:ext cx="49213" cy="49213"/>
            </a:xfrm>
            <a:prstGeom prst="ellipse">
              <a:avLst/>
            </a:pr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8" name="Freeform 347"/>
            <p:cNvSpPr>
              <a:spLocks/>
            </p:cNvSpPr>
            <p:nvPr/>
          </p:nvSpPr>
          <p:spPr bwMode="auto">
            <a:xfrm>
              <a:off x="2536825" y="3287713"/>
              <a:ext cx="90488" cy="41275"/>
            </a:xfrm>
            <a:custGeom>
              <a:avLst/>
              <a:gdLst>
                <a:gd name="T0" fmla="*/ 24 w 24"/>
                <a:gd name="T1" fmla="*/ 0 h 11"/>
                <a:gd name="T2" fmla="*/ 0 w 24"/>
                <a:gd name="T3" fmla="*/ 0 h 11"/>
                <a:gd name="T4" fmla="*/ 12 w 24"/>
                <a:gd name="T5" fmla="*/ 11 h 11"/>
                <a:gd name="T6" fmla="*/ 24 w 24"/>
                <a:gd name="T7" fmla="*/ 0 h 11"/>
              </a:gdLst>
              <a:ahLst/>
              <a:cxnLst>
                <a:cxn ang="0">
                  <a:pos x="T0" y="T1"/>
                </a:cxn>
                <a:cxn ang="0">
                  <a:pos x="T2" y="T3"/>
                </a:cxn>
                <a:cxn ang="0">
                  <a:pos x="T4" y="T5"/>
                </a:cxn>
                <a:cxn ang="0">
                  <a:pos x="T6" y="T7"/>
                </a:cxn>
              </a:cxnLst>
              <a:rect l="0" t="0" r="r" b="b"/>
              <a:pathLst>
                <a:path w="24" h="11">
                  <a:moveTo>
                    <a:pt x="24" y="0"/>
                  </a:moveTo>
                  <a:cubicBezTo>
                    <a:pt x="0" y="0"/>
                    <a:pt x="0" y="0"/>
                    <a:pt x="0" y="0"/>
                  </a:cubicBezTo>
                  <a:cubicBezTo>
                    <a:pt x="0" y="0"/>
                    <a:pt x="0" y="11"/>
                    <a:pt x="12" y="11"/>
                  </a:cubicBezTo>
                  <a:cubicBezTo>
                    <a:pt x="23" y="11"/>
                    <a:pt x="24" y="0"/>
                    <a:pt x="24" y="0"/>
                  </a:cubicBezTo>
                  <a:close/>
                </a:path>
              </a:pathLst>
            </a:cu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9" name="Freeform 348"/>
            <p:cNvSpPr>
              <a:spLocks/>
            </p:cNvSpPr>
            <p:nvPr/>
          </p:nvSpPr>
          <p:spPr bwMode="auto">
            <a:xfrm>
              <a:off x="2559050" y="3171826"/>
              <a:ext cx="38100" cy="85725"/>
            </a:xfrm>
            <a:custGeom>
              <a:avLst/>
              <a:gdLst>
                <a:gd name="T0" fmla="*/ 0 w 10"/>
                <a:gd name="T1" fmla="*/ 19 h 23"/>
                <a:gd name="T2" fmla="*/ 5 w 10"/>
                <a:gd name="T3" fmla="*/ 23 h 23"/>
                <a:gd name="T4" fmla="*/ 10 w 10"/>
                <a:gd name="T5" fmla="*/ 19 h 23"/>
                <a:gd name="T6" fmla="*/ 10 w 10"/>
                <a:gd name="T7" fmla="*/ 5 h 23"/>
                <a:gd name="T8" fmla="*/ 5 w 10"/>
                <a:gd name="T9" fmla="*/ 0 h 23"/>
                <a:gd name="T10" fmla="*/ 0 w 10"/>
                <a:gd name="T11" fmla="*/ 5 h 23"/>
                <a:gd name="T12" fmla="*/ 0 w 10"/>
                <a:gd name="T13" fmla="*/ 19 h 23"/>
              </a:gdLst>
              <a:ahLst/>
              <a:cxnLst>
                <a:cxn ang="0">
                  <a:pos x="T0" y="T1"/>
                </a:cxn>
                <a:cxn ang="0">
                  <a:pos x="T2" y="T3"/>
                </a:cxn>
                <a:cxn ang="0">
                  <a:pos x="T4" y="T5"/>
                </a:cxn>
                <a:cxn ang="0">
                  <a:pos x="T6" y="T7"/>
                </a:cxn>
                <a:cxn ang="0">
                  <a:pos x="T8" y="T9"/>
                </a:cxn>
                <a:cxn ang="0">
                  <a:pos x="T10" y="T11"/>
                </a:cxn>
                <a:cxn ang="0">
                  <a:pos x="T12" y="T13"/>
                </a:cxn>
              </a:cxnLst>
              <a:rect l="0" t="0" r="r" b="b"/>
              <a:pathLst>
                <a:path w="10" h="23">
                  <a:moveTo>
                    <a:pt x="0" y="19"/>
                  </a:moveTo>
                  <a:cubicBezTo>
                    <a:pt x="0" y="21"/>
                    <a:pt x="2" y="23"/>
                    <a:pt x="5" y="23"/>
                  </a:cubicBezTo>
                  <a:cubicBezTo>
                    <a:pt x="7" y="23"/>
                    <a:pt x="10" y="21"/>
                    <a:pt x="10" y="19"/>
                  </a:cubicBezTo>
                  <a:cubicBezTo>
                    <a:pt x="10" y="5"/>
                    <a:pt x="10" y="5"/>
                    <a:pt x="10" y="5"/>
                  </a:cubicBezTo>
                  <a:cubicBezTo>
                    <a:pt x="10" y="2"/>
                    <a:pt x="7" y="0"/>
                    <a:pt x="5" y="0"/>
                  </a:cubicBezTo>
                  <a:cubicBezTo>
                    <a:pt x="2" y="0"/>
                    <a:pt x="0" y="2"/>
                    <a:pt x="0" y="5"/>
                  </a:cubicBezTo>
                  <a:lnTo>
                    <a:pt x="0" y="19"/>
                  </a:lnTo>
                  <a:close/>
                </a:path>
              </a:pathLst>
            </a:cu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0" name="Oval 349"/>
            <p:cNvSpPr>
              <a:spLocks noChangeArrowheads="1"/>
            </p:cNvSpPr>
            <p:nvPr/>
          </p:nvSpPr>
          <p:spPr bwMode="auto">
            <a:xfrm>
              <a:off x="4837113" y="842963"/>
              <a:ext cx="560388" cy="5572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1" name="Freeform 350"/>
            <p:cNvSpPr>
              <a:spLocks/>
            </p:cNvSpPr>
            <p:nvPr/>
          </p:nvSpPr>
          <p:spPr bwMode="auto">
            <a:xfrm>
              <a:off x="5084763" y="1320801"/>
              <a:ext cx="74613" cy="95250"/>
            </a:xfrm>
            <a:custGeom>
              <a:avLst/>
              <a:gdLst>
                <a:gd name="T0" fmla="*/ 20 w 20"/>
                <a:gd name="T1" fmla="*/ 19 h 25"/>
                <a:gd name="T2" fmla="*/ 14 w 20"/>
                <a:gd name="T3" fmla="*/ 25 h 25"/>
                <a:gd name="T4" fmla="*/ 6 w 20"/>
                <a:gd name="T5" fmla="*/ 25 h 25"/>
                <a:gd name="T6" fmla="*/ 0 w 20"/>
                <a:gd name="T7" fmla="*/ 19 h 25"/>
                <a:gd name="T8" fmla="*/ 0 w 20"/>
                <a:gd name="T9" fmla="*/ 6 h 25"/>
                <a:gd name="T10" fmla="*/ 6 w 20"/>
                <a:gd name="T11" fmla="*/ 0 h 25"/>
                <a:gd name="T12" fmla="*/ 14 w 20"/>
                <a:gd name="T13" fmla="*/ 0 h 25"/>
                <a:gd name="T14" fmla="*/ 20 w 20"/>
                <a:gd name="T15" fmla="*/ 6 h 25"/>
                <a:gd name="T16" fmla="*/ 20 w 20"/>
                <a:gd name="T17"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5">
                  <a:moveTo>
                    <a:pt x="20" y="19"/>
                  </a:moveTo>
                  <a:cubicBezTo>
                    <a:pt x="20" y="22"/>
                    <a:pt x="17" y="25"/>
                    <a:pt x="14" y="25"/>
                  </a:cubicBezTo>
                  <a:cubicBezTo>
                    <a:pt x="6" y="25"/>
                    <a:pt x="6" y="25"/>
                    <a:pt x="6" y="25"/>
                  </a:cubicBezTo>
                  <a:cubicBezTo>
                    <a:pt x="3" y="25"/>
                    <a:pt x="0" y="22"/>
                    <a:pt x="0" y="19"/>
                  </a:cubicBezTo>
                  <a:cubicBezTo>
                    <a:pt x="0" y="6"/>
                    <a:pt x="0" y="6"/>
                    <a:pt x="0" y="6"/>
                  </a:cubicBezTo>
                  <a:cubicBezTo>
                    <a:pt x="0" y="2"/>
                    <a:pt x="3" y="0"/>
                    <a:pt x="6" y="0"/>
                  </a:cubicBezTo>
                  <a:cubicBezTo>
                    <a:pt x="14" y="0"/>
                    <a:pt x="14" y="0"/>
                    <a:pt x="14" y="0"/>
                  </a:cubicBezTo>
                  <a:cubicBezTo>
                    <a:pt x="17" y="0"/>
                    <a:pt x="20" y="2"/>
                    <a:pt x="20" y="6"/>
                  </a:cubicBezTo>
                  <a:lnTo>
                    <a:pt x="20" y="19"/>
                  </a:lnTo>
                  <a:close/>
                </a:path>
              </a:pathLst>
            </a:cu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2" name="Freeform 351"/>
            <p:cNvSpPr>
              <a:spLocks/>
            </p:cNvSpPr>
            <p:nvPr/>
          </p:nvSpPr>
          <p:spPr bwMode="auto">
            <a:xfrm>
              <a:off x="5005388" y="1016001"/>
              <a:ext cx="225425" cy="350838"/>
            </a:xfrm>
            <a:custGeom>
              <a:avLst/>
              <a:gdLst>
                <a:gd name="T0" fmla="*/ 0 w 60"/>
                <a:gd name="T1" fmla="*/ 72 h 93"/>
                <a:gd name="T2" fmla="*/ 21 w 60"/>
                <a:gd name="T3" fmla="*/ 93 h 93"/>
                <a:gd name="T4" fmla="*/ 39 w 60"/>
                <a:gd name="T5" fmla="*/ 93 h 93"/>
                <a:gd name="T6" fmla="*/ 60 w 60"/>
                <a:gd name="T7" fmla="*/ 72 h 93"/>
                <a:gd name="T8" fmla="*/ 60 w 60"/>
                <a:gd name="T9" fmla="*/ 20 h 93"/>
                <a:gd name="T10" fmla="*/ 39 w 60"/>
                <a:gd name="T11" fmla="*/ 0 h 93"/>
                <a:gd name="T12" fmla="*/ 21 w 60"/>
                <a:gd name="T13" fmla="*/ 0 h 93"/>
                <a:gd name="T14" fmla="*/ 0 w 60"/>
                <a:gd name="T15" fmla="*/ 20 h 93"/>
                <a:gd name="T16" fmla="*/ 0 w 60"/>
                <a:gd name="T17" fmla="*/ 7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93">
                  <a:moveTo>
                    <a:pt x="0" y="72"/>
                  </a:moveTo>
                  <a:cubicBezTo>
                    <a:pt x="0" y="84"/>
                    <a:pt x="9" y="93"/>
                    <a:pt x="21" y="93"/>
                  </a:cubicBezTo>
                  <a:cubicBezTo>
                    <a:pt x="39" y="93"/>
                    <a:pt x="39" y="93"/>
                    <a:pt x="39" y="93"/>
                  </a:cubicBezTo>
                  <a:cubicBezTo>
                    <a:pt x="51" y="93"/>
                    <a:pt x="60" y="84"/>
                    <a:pt x="60" y="72"/>
                  </a:cubicBezTo>
                  <a:cubicBezTo>
                    <a:pt x="60" y="20"/>
                    <a:pt x="60" y="20"/>
                    <a:pt x="60" y="20"/>
                  </a:cubicBezTo>
                  <a:cubicBezTo>
                    <a:pt x="60" y="9"/>
                    <a:pt x="51" y="0"/>
                    <a:pt x="39" y="0"/>
                  </a:cubicBezTo>
                  <a:cubicBezTo>
                    <a:pt x="21" y="0"/>
                    <a:pt x="21" y="0"/>
                    <a:pt x="21" y="0"/>
                  </a:cubicBezTo>
                  <a:cubicBezTo>
                    <a:pt x="9" y="0"/>
                    <a:pt x="0" y="9"/>
                    <a:pt x="0" y="20"/>
                  </a:cubicBezTo>
                  <a:lnTo>
                    <a:pt x="0" y="72"/>
                  </a:lnTo>
                  <a:close/>
                </a:path>
              </a:pathLst>
            </a:custGeom>
            <a:solidFill>
              <a:srgbClr val="F3B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3" name="Freeform 352"/>
            <p:cNvSpPr>
              <a:spLocks/>
            </p:cNvSpPr>
            <p:nvPr/>
          </p:nvSpPr>
          <p:spPr bwMode="auto">
            <a:xfrm>
              <a:off x="5005388" y="1039813"/>
              <a:ext cx="109538" cy="327025"/>
            </a:xfrm>
            <a:custGeom>
              <a:avLst/>
              <a:gdLst>
                <a:gd name="T0" fmla="*/ 6 w 29"/>
                <a:gd name="T1" fmla="*/ 66 h 87"/>
                <a:gd name="T2" fmla="*/ 6 w 29"/>
                <a:gd name="T3" fmla="*/ 0 h 87"/>
                <a:gd name="T4" fmla="*/ 0 w 29"/>
                <a:gd name="T5" fmla="*/ 14 h 87"/>
                <a:gd name="T6" fmla="*/ 0 w 29"/>
                <a:gd name="T7" fmla="*/ 66 h 87"/>
                <a:gd name="T8" fmla="*/ 21 w 29"/>
                <a:gd name="T9" fmla="*/ 87 h 87"/>
                <a:gd name="T10" fmla="*/ 29 w 29"/>
                <a:gd name="T11" fmla="*/ 87 h 87"/>
                <a:gd name="T12" fmla="*/ 6 w 29"/>
                <a:gd name="T13" fmla="*/ 66 h 87"/>
              </a:gdLst>
              <a:ahLst/>
              <a:cxnLst>
                <a:cxn ang="0">
                  <a:pos x="T0" y="T1"/>
                </a:cxn>
                <a:cxn ang="0">
                  <a:pos x="T2" y="T3"/>
                </a:cxn>
                <a:cxn ang="0">
                  <a:pos x="T4" y="T5"/>
                </a:cxn>
                <a:cxn ang="0">
                  <a:pos x="T6" y="T7"/>
                </a:cxn>
                <a:cxn ang="0">
                  <a:pos x="T8" y="T9"/>
                </a:cxn>
                <a:cxn ang="0">
                  <a:pos x="T10" y="T11"/>
                </a:cxn>
                <a:cxn ang="0">
                  <a:pos x="T12" y="T13"/>
                </a:cxn>
              </a:cxnLst>
              <a:rect l="0" t="0" r="r" b="b"/>
              <a:pathLst>
                <a:path w="29" h="87">
                  <a:moveTo>
                    <a:pt x="6" y="66"/>
                  </a:moveTo>
                  <a:cubicBezTo>
                    <a:pt x="6" y="0"/>
                    <a:pt x="6" y="0"/>
                    <a:pt x="6" y="0"/>
                  </a:cubicBezTo>
                  <a:cubicBezTo>
                    <a:pt x="2" y="3"/>
                    <a:pt x="0" y="9"/>
                    <a:pt x="0" y="14"/>
                  </a:cubicBezTo>
                  <a:cubicBezTo>
                    <a:pt x="0" y="66"/>
                    <a:pt x="0" y="66"/>
                    <a:pt x="0" y="66"/>
                  </a:cubicBezTo>
                  <a:cubicBezTo>
                    <a:pt x="0" y="78"/>
                    <a:pt x="9" y="87"/>
                    <a:pt x="21" y="87"/>
                  </a:cubicBezTo>
                  <a:cubicBezTo>
                    <a:pt x="29" y="87"/>
                    <a:pt x="29" y="87"/>
                    <a:pt x="29" y="87"/>
                  </a:cubicBezTo>
                  <a:cubicBezTo>
                    <a:pt x="6" y="87"/>
                    <a:pt x="6" y="66"/>
                    <a:pt x="6" y="66"/>
                  </a:cubicBezTo>
                  <a:close/>
                </a:path>
              </a:pathLst>
            </a:cu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4" name="Freeform 353"/>
            <p:cNvSpPr>
              <a:spLocks/>
            </p:cNvSpPr>
            <p:nvPr/>
          </p:nvSpPr>
          <p:spPr bwMode="auto">
            <a:xfrm>
              <a:off x="5070475" y="1125538"/>
              <a:ext cx="55563" cy="71438"/>
            </a:xfrm>
            <a:custGeom>
              <a:avLst/>
              <a:gdLst>
                <a:gd name="T0" fmla="*/ 15 w 15"/>
                <a:gd name="T1" fmla="*/ 14 h 19"/>
                <a:gd name="T2" fmla="*/ 9 w 15"/>
                <a:gd name="T3" fmla="*/ 19 h 19"/>
                <a:gd name="T4" fmla="*/ 6 w 15"/>
                <a:gd name="T5" fmla="*/ 19 h 19"/>
                <a:gd name="T6" fmla="*/ 0 w 15"/>
                <a:gd name="T7" fmla="*/ 14 h 19"/>
                <a:gd name="T8" fmla="*/ 0 w 15"/>
                <a:gd name="T9" fmla="*/ 6 h 19"/>
                <a:gd name="T10" fmla="*/ 6 w 15"/>
                <a:gd name="T11" fmla="*/ 0 h 19"/>
                <a:gd name="T12" fmla="*/ 9 w 15"/>
                <a:gd name="T13" fmla="*/ 0 h 19"/>
                <a:gd name="T14" fmla="*/ 15 w 15"/>
                <a:gd name="T15" fmla="*/ 6 h 19"/>
                <a:gd name="T16" fmla="*/ 15 w 15"/>
                <a:gd name="T17"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9">
                  <a:moveTo>
                    <a:pt x="15" y="14"/>
                  </a:moveTo>
                  <a:cubicBezTo>
                    <a:pt x="15" y="17"/>
                    <a:pt x="12" y="19"/>
                    <a:pt x="9" y="19"/>
                  </a:cubicBezTo>
                  <a:cubicBezTo>
                    <a:pt x="6" y="19"/>
                    <a:pt x="6" y="19"/>
                    <a:pt x="6" y="19"/>
                  </a:cubicBezTo>
                  <a:cubicBezTo>
                    <a:pt x="3" y="19"/>
                    <a:pt x="0" y="17"/>
                    <a:pt x="0" y="14"/>
                  </a:cubicBezTo>
                  <a:cubicBezTo>
                    <a:pt x="0" y="6"/>
                    <a:pt x="0" y="6"/>
                    <a:pt x="0" y="6"/>
                  </a:cubicBezTo>
                  <a:cubicBezTo>
                    <a:pt x="0" y="3"/>
                    <a:pt x="3" y="0"/>
                    <a:pt x="6" y="0"/>
                  </a:cubicBezTo>
                  <a:cubicBezTo>
                    <a:pt x="9" y="0"/>
                    <a:pt x="9" y="0"/>
                    <a:pt x="9" y="0"/>
                  </a:cubicBezTo>
                  <a:cubicBezTo>
                    <a:pt x="12" y="0"/>
                    <a:pt x="15" y="3"/>
                    <a:pt x="15" y="6"/>
                  </a:cubicBezTo>
                  <a:lnTo>
                    <a:pt x="15"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5" name="Freeform 354"/>
            <p:cNvSpPr>
              <a:spLocks/>
            </p:cNvSpPr>
            <p:nvPr/>
          </p:nvSpPr>
          <p:spPr bwMode="auto">
            <a:xfrm>
              <a:off x="5076825" y="1136651"/>
              <a:ext cx="41275" cy="52388"/>
            </a:xfrm>
            <a:custGeom>
              <a:avLst/>
              <a:gdLst>
                <a:gd name="T0" fmla="*/ 11 w 11"/>
                <a:gd name="T1" fmla="*/ 10 h 14"/>
                <a:gd name="T2" fmla="*/ 7 w 11"/>
                <a:gd name="T3" fmla="*/ 14 h 14"/>
                <a:gd name="T4" fmla="*/ 4 w 11"/>
                <a:gd name="T5" fmla="*/ 14 h 14"/>
                <a:gd name="T6" fmla="*/ 0 w 11"/>
                <a:gd name="T7" fmla="*/ 10 h 14"/>
                <a:gd name="T8" fmla="*/ 0 w 11"/>
                <a:gd name="T9" fmla="*/ 4 h 14"/>
                <a:gd name="T10" fmla="*/ 4 w 11"/>
                <a:gd name="T11" fmla="*/ 0 h 14"/>
                <a:gd name="T12" fmla="*/ 7 w 11"/>
                <a:gd name="T13" fmla="*/ 0 h 14"/>
                <a:gd name="T14" fmla="*/ 11 w 11"/>
                <a:gd name="T15" fmla="*/ 4 h 14"/>
                <a:gd name="T16" fmla="*/ 11 w 11"/>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4">
                  <a:moveTo>
                    <a:pt x="11" y="10"/>
                  </a:moveTo>
                  <a:cubicBezTo>
                    <a:pt x="11" y="12"/>
                    <a:pt x="9" y="14"/>
                    <a:pt x="7" y="14"/>
                  </a:cubicBezTo>
                  <a:cubicBezTo>
                    <a:pt x="4" y="14"/>
                    <a:pt x="4" y="14"/>
                    <a:pt x="4" y="14"/>
                  </a:cubicBezTo>
                  <a:cubicBezTo>
                    <a:pt x="2" y="14"/>
                    <a:pt x="0" y="12"/>
                    <a:pt x="0" y="10"/>
                  </a:cubicBezTo>
                  <a:cubicBezTo>
                    <a:pt x="0" y="4"/>
                    <a:pt x="0" y="4"/>
                    <a:pt x="0" y="4"/>
                  </a:cubicBezTo>
                  <a:cubicBezTo>
                    <a:pt x="0" y="2"/>
                    <a:pt x="2" y="0"/>
                    <a:pt x="4" y="0"/>
                  </a:cubicBezTo>
                  <a:cubicBezTo>
                    <a:pt x="7" y="0"/>
                    <a:pt x="7" y="0"/>
                    <a:pt x="7" y="0"/>
                  </a:cubicBezTo>
                  <a:cubicBezTo>
                    <a:pt x="9" y="0"/>
                    <a:pt x="11" y="2"/>
                    <a:pt x="11" y="4"/>
                  </a:cubicBezTo>
                  <a:lnTo>
                    <a:pt x="11" y="10"/>
                  </a:lnTo>
                  <a:close/>
                </a:path>
              </a:pathLst>
            </a:custGeom>
            <a:solidFill>
              <a:srgbClr val="6E5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6" name="Oval 355"/>
            <p:cNvSpPr>
              <a:spLocks noChangeArrowheads="1"/>
            </p:cNvSpPr>
            <p:nvPr/>
          </p:nvSpPr>
          <p:spPr bwMode="auto">
            <a:xfrm>
              <a:off x="5100638" y="1174751"/>
              <a:ext cx="17463"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7" name="Freeform 356"/>
            <p:cNvSpPr>
              <a:spLocks/>
            </p:cNvSpPr>
            <p:nvPr/>
          </p:nvSpPr>
          <p:spPr bwMode="auto">
            <a:xfrm>
              <a:off x="5159375" y="1125538"/>
              <a:ext cx="53975" cy="71438"/>
            </a:xfrm>
            <a:custGeom>
              <a:avLst/>
              <a:gdLst>
                <a:gd name="T0" fmla="*/ 14 w 14"/>
                <a:gd name="T1" fmla="*/ 14 h 19"/>
                <a:gd name="T2" fmla="*/ 9 w 14"/>
                <a:gd name="T3" fmla="*/ 19 h 19"/>
                <a:gd name="T4" fmla="*/ 6 w 14"/>
                <a:gd name="T5" fmla="*/ 19 h 19"/>
                <a:gd name="T6" fmla="*/ 0 w 14"/>
                <a:gd name="T7" fmla="*/ 14 h 19"/>
                <a:gd name="T8" fmla="*/ 0 w 14"/>
                <a:gd name="T9" fmla="*/ 6 h 19"/>
                <a:gd name="T10" fmla="*/ 6 w 14"/>
                <a:gd name="T11" fmla="*/ 0 h 19"/>
                <a:gd name="T12" fmla="*/ 9 w 14"/>
                <a:gd name="T13" fmla="*/ 0 h 19"/>
                <a:gd name="T14" fmla="*/ 14 w 14"/>
                <a:gd name="T15" fmla="*/ 6 h 19"/>
                <a:gd name="T16" fmla="*/ 14 w 14"/>
                <a:gd name="T17"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9">
                  <a:moveTo>
                    <a:pt x="14" y="14"/>
                  </a:moveTo>
                  <a:cubicBezTo>
                    <a:pt x="14" y="17"/>
                    <a:pt x="12" y="19"/>
                    <a:pt x="9" y="19"/>
                  </a:cubicBezTo>
                  <a:cubicBezTo>
                    <a:pt x="6" y="19"/>
                    <a:pt x="6" y="19"/>
                    <a:pt x="6" y="19"/>
                  </a:cubicBezTo>
                  <a:cubicBezTo>
                    <a:pt x="3" y="19"/>
                    <a:pt x="0" y="17"/>
                    <a:pt x="0" y="14"/>
                  </a:cubicBezTo>
                  <a:cubicBezTo>
                    <a:pt x="0" y="6"/>
                    <a:pt x="0" y="6"/>
                    <a:pt x="0" y="6"/>
                  </a:cubicBezTo>
                  <a:cubicBezTo>
                    <a:pt x="0" y="3"/>
                    <a:pt x="3" y="0"/>
                    <a:pt x="6" y="0"/>
                  </a:cubicBezTo>
                  <a:cubicBezTo>
                    <a:pt x="9" y="0"/>
                    <a:pt x="9" y="0"/>
                    <a:pt x="9" y="0"/>
                  </a:cubicBezTo>
                  <a:cubicBezTo>
                    <a:pt x="12" y="0"/>
                    <a:pt x="14" y="3"/>
                    <a:pt x="14" y="6"/>
                  </a:cubicBezTo>
                  <a:lnTo>
                    <a:pt x="1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8" name="Freeform 357"/>
            <p:cNvSpPr>
              <a:spLocks/>
            </p:cNvSpPr>
            <p:nvPr/>
          </p:nvSpPr>
          <p:spPr bwMode="auto">
            <a:xfrm>
              <a:off x="5167313" y="1136651"/>
              <a:ext cx="38100" cy="52388"/>
            </a:xfrm>
            <a:custGeom>
              <a:avLst/>
              <a:gdLst>
                <a:gd name="T0" fmla="*/ 10 w 10"/>
                <a:gd name="T1" fmla="*/ 10 h 14"/>
                <a:gd name="T2" fmla="*/ 6 w 10"/>
                <a:gd name="T3" fmla="*/ 14 h 14"/>
                <a:gd name="T4" fmla="*/ 4 w 10"/>
                <a:gd name="T5" fmla="*/ 14 h 14"/>
                <a:gd name="T6" fmla="*/ 0 w 10"/>
                <a:gd name="T7" fmla="*/ 10 h 14"/>
                <a:gd name="T8" fmla="*/ 0 w 10"/>
                <a:gd name="T9" fmla="*/ 4 h 14"/>
                <a:gd name="T10" fmla="*/ 4 w 10"/>
                <a:gd name="T11" fmla="*/ 0 h 14"/>
                <a:gd name="T12" fmla="*/ 6 w 10"/>
                <a:gd name="T13" fmla="*/ 0 h 14"/>
                <a:gd name="T14" fmla="*/ 10 w 10"/>
                <a:gd name="T15" fmla="*/ 4 h 14"/>
                <a:gd name="T16" fmla="*/ 10 w 10"/>
                <a:gd name="T1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10"/>
                  </a:moveTo>
                  <a:cubicBezTo>
                    <a:pt x="10" y="12"/>
                    <a:pt x="9" y="14"/>
                    <a:pt x="6" y="14"/>
                  </a:cubicBezTo>
                  <a:cubicBezTo>
                    <a:pt x="4" y="14"/>
                    <a:pt x="4" y="14"/>
                    <a:pt x="4" y="14"/>
                  </a:cubicBezTo>
                  <a:cubicBezTo>
                    <a:pt x="2" y="14"/>
                    <a:pt x="0" y="12"/>
                    <a:pt x="0" y="10"/>
                  </a:cubicBezTo>
                  <a:cubicBezTo>
                    <a:pt x="0" y="4"/>
                    <a:pt x="0" y="4"/>
                    <a:pt x="0" y="4"/>
                  </a:cubicBezTo>
                  <a:cubicBezTo>
                    <a:pt x="0" y="2"/>
                    <a:pt x="2" y="0"/>
                    <a:pt x="4" y="0"/>
                  </a:cubicBezTo>
                  <a:cubicBezTo>
                    <a:pt x="6" y="0"/>
                    <a:pt x="6" y="0"/>
                    <a:pt x="6" y="0"/>
                  </a:cubicBezTo>
                  <a:cubicBezTo>
                    <a:pt x="9" y="0"/>
                    <a:pt x="10" y="2"/>
                    <a:pt x="10" y="4"/>
                  </a:cubicBezTo>
                  <a:lnTo>
                    <a:pt x="10" y="10"/>
                  </a:lnTo>
                  <a:close/>
                </a:path>
              </a:pathLst>
            </a:custGeom>
            <a:solidFill>
              <a:srgbClr val="6E5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59" name="Oval 358"/>
            <p:cNvSpPr>
              <a:spLocks noChangeArrowheads="1"/>
            </p:cNvSpPr>
            <p:nvPr/>
          </p:nvSpPr>
          <p:spPr bwMode="auto">
            <a:xfrm>
              <a:off x="5189538" y="1174751"/>
              <a:ext cx="15875"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0" name="Freeform 359"/>
            <p:cNvSpPr>
              <a:spLocks/>
            </p:cNvSpPr>
            <p:nvPr/>
          </p:nvSpPr>
          <p:spPr bwMode="auto">
            <a:xfrm>
              <a:off x="5065713" y="1111251"/>
              <a:ext cx="65088" cy="17463"/>
            </a:xfrm>
            <a:custGeom>
              <a:avLst/>
              <a:gdLst>
                <a:gd name="T0" fmla="*/ 17 w 17"/>
                <a:gd name="T1" fmla="*/ 2 h 5"/>
                <a:gd name="T2" fmla="*/ 14 w 17"/>
                <a:gd name="T3" fmla="*/ 5 h 5"/>
                <a:gd name="T4" fmla="*/ 2 w 17"/>
                <a:gd name="T5" fmla="*/ 5 h 5"/>
                <a:gd name="T6" fmla="*/ 0 w 17"/>
                <a:gd name="T7" fmla="*/ 2 h 5"/>
                <a:gd name="T8" fmla="*/ 2 w 17"/>
                <a:gd name="T9" fmla="*/ 0 h 5"/>
                <a:gd name="T10" fmla="*/ 14 w 17"/>
                <a:gd name="T11" fmla="*/ 0 h 5"/>
                <a:gd name="T12" fmla="*/ 17 w 17"/>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17" h="5">
                  <a:moveTo>
                    <a:pt x="17" y="2"/>
                  </a:moveTo>
                  <a:cubicBezTo>
                    <a:pt x="17" y="4"/>
                    <a:pt x="16" y="5"/>
                    <a:pt x="14" y="5"/>
                  </a:cubicBezTo>
                  <a:cubicBezTo>
                    <a:pt x="2" y="5"/>
                    <a:pt x="2" y="5"/>
                    <a:pt x="2" y="5"/>
                  </a:cubicBezTo>
                  <a:cubicBezTo>
                    <a:pt x="1" y="5"/>
                    <a:pt x="0" y="4"/>
                    <a:pt x="0" y="2"/>
                  </a:cubicBezTo>
                  <a:cubicBezTo>
                    <a:pt x="0" y="1"/>
                    <a:pt x="1" y="0"/>
                    <a:pt x="2" y="0"/>
                  </a:cubicBezTo>
                  <a:cubicBezTo>
                    <a:pt x="14" y="0"/>
                    <a:pt x="14" y="0"/>
                    <a:pt x="14" y="0"/>
                  </a:cubicBezTo>
                  <a:cubicBezTo>
                    <a:pt x="16" y="0"/>
                    <a:pt x="17" y="1"/>
                    <a:pt x="17" y="2"/>
                  </a:cubicBez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1" name="Freeform 360"/>
            <p:cNvSpPr>
              <a:spLocks/>
            </p:cNvSpPr>
            <p:nvPr/>
          </p:nvSpPr>
          <p:spPr bwMode="auto">
            <a:xfrm>
              <a:off x="5153025" y="1111251"/>
              <a:ext cx="63500" cy="17463"/>
            </a:xfrm>
            <a:custGeom>
              <a:avLst/>
              <a:gdLst>
                <a:gd name="T0" fmla="*/ 17 w 17"/>
                <a:gd name="T1" fmla="*/ 2 h 5"/>
                <a:gd name="T2" fmla="*/ 15 w 17"/>
                <a:gd name="T3" fmla="*/ 5 h 5"/>
                <a:gd name="T4" fmla="*/ 2 w 17"/>
                <a:gd name="T5" fmla="*/ 5 h 5"/>
                <a:gd name="T6" fmla="*/ 0 w 17"/>
                <a:gd name="T7" fmla="*/ 2 h 5"/>
                <a:gd name="T8" fmla="*/ 2 w 17"/>
                <a:gd name="T9" fmla="*/ 0 h 5"/>
                <a:gd name="T10" fmla="*/ 15 w 17"/>
                <a:gd name="T11" fmla="*/ 0 h 5"/>
                <a:gd name="T12" fmla="*/ 17 w 17"/>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17" h="5">
                  <a:moveTo>
                    <a:pt x="17" y="2"/>
                  </a:moveTo>
                  <a:cubicBezTo>
                    <a:pt x="17" y="4"/>
                    <a:pt x="16" y="5"/>
                    <a:pt x="15" y="5"/>
                  </a:cubicBezTo>
                  <a:cubicBezTo>
                    <a:pt x="2" y="5"/>
                    <a:pt x="2" y="5"/>
                    <a:pt x="2" y="5"/>
                  </a:cubicBezTo>
                  <a:cubicBezTo>
                    <a:pt x="1" y="5"/>
                    <a:pt x="0" y="4"/>
                    <a:pt x="0" y="2"/>
                  </a:cubicBezTo>
                  <a:cubicBezTo>
                    <a:pt x="0" y="1"/>
                    <a:pt x="1" y="0"/>
                    <a:pt x="2" y="0"/>
                  </a:cubicBezTo>
                  <a:cubicBezTo>
                    <a:pt x="15" y="0"/>
                    <a:pt x="15" y="0"/>
                    <a:pt x="15" y="0"/>
                  </a:cubicBezTo>
                  <a:cubicBezTo>
                    <a:pt x="16" y="0"/>
                    <a:pt x="17" y="1"/>
                    <a:pt x="17" y="2"/>
                  </a:cubicBez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2" name="Freeform 361"/>
            <p:cNvSpPr>
              <a:spLocks/>
            </p:cNvSpPr>
            <p:nvPr/>
          </p:nvSpPr>
          <p:spPr bwMode="auto">
            <a:xfrm>
              <a:off x="4957763" y="914401"/>
              <a:ext cx="292100" cy="166688"/>
            </a:xfrm>
            <a:custGeom>
              <a:avLst/>
              <a:gdLst>
                <a:gd name="T0" fmla="*/ 78 w 78"/>
                <a:gd name="T1" fmla="*/ 34 h 44"/>
                <a:gd name="T2" fmla="*/ 71 w 78"/>
                <a:gd name="T3" fmla="*/ 44 h 44"/>
                <a:gd name="T4" fmla="*/ 6 w 78"/>
                <a:gd name="T5" fmla="*/ 44 h 44"/>
                <a:gd name="T6" fmla="*/ 0 w 78"/>
                <a:gd name="T7" fmla="*/ 34 h 44"/>
                <a:gd name="T8" fmla="*/ 0 w 78"/>
                <a:gd name="T9" fmla="*/ 9 h 44"/>
                <a:gd name="T10" fmla="*/ 6 w 78"/>
                <a:gd name="T11" fmla="*/ 0 h 44"/>
                <a:gd name="T12" fmla="*/ 71 w 78"/>
                <a:gd name="T13" fmla="*/ 0 h 44"/>
                <a:gd name="T14" fmla="*/ 78 w 78"/>
                <a:gd name="T15" fmla="*/ 9 h 44"/>
                <a:gd name="T16" fmla="*/ 78 w 78"/>
                <a:gd name="T17"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4">
                  <a:moveTo>
                    <a:pt x="78" y="34"/>
                  </a:moveTo>
                  <a:cubicBezTo>
                    <a:pt x="78" y="40"/>
                    <a:pt x="75" y="44"/>
                    <a:pt x="71" y="44"/>
                  </a:cubicBezTo>
                  <a:cubicBezTo>
                    <a:pt x="6" y="44"/>
                    <a:pt x="6" y="44"/>
                    <a:pt x="6" y="44"/>
                  </a:cubicBezTo>
                  <a:cubicBezTo>
                    <a:pt x="3" y="44"/>
                    <a:pt x="0" y="40"/>
                    <a:pt x="0" y="34"/>
                  </a:cubicBezTo>
                  <a:cubicBezTo>
                    <a:pt x="0" y="9"/>
                    <a:pt x="0" y="9"/>
                    <a:pt x="0" y="9"/>
                  </a:cubicBezTo>
                  <a:cubicBezTo>
                    <a:pt x="0" y="4"/>
                    <a:pt x="3" y="0"/>
                    <a:pt x="6" y="0"/>
                  </a:cubicBezTo>
                  <a:cubicBezTo>
                    <a:pt x="71" y="0"/>
                    <a:pt x="71" y="0"/>
                    <a:pt x="71" y="0"/>
                  </a:cubicBezTo>
                  <a:cubicBezTo>
                    <a:pt x="75" y="0"/>
                    <a:pt x="78" y="4"/>
                    <a:pt x="78" y="9"/>
                  </a:cubicBezTo>
                  <a:lnTo>
                    <a:pt x="78" y="34"/>
                  </a:ln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3" name="Freeform 362"/>
            <p:cNvSpPr>
              <a:spLocks/>
            </p:cNvSpPr>
            <p:nvPr/>
          </p:nvSpPr>
          <p:spPr bwMode="auto">
            <a:xfrm>
              <a:off x="4946650" y="1023938"/>
              <a:ext cx="77788" cy="150813"/>
            </a:xfrm>
            <a:custGeom>
              <a:avLst/>
              <a:gdLst>
                <a:gd name="T0" fmla="*/ 17 w 21"/>
                <a:gd name="T1" fmla="*/ 0 h 40"/>
                <a:gd name="T2" fmla="*/ 21 w 21"/>
                <a:gd name="T3" fmla="*/ 3 h 40"/>
                <a:gd name="T4" fmla="*/ 21 w 21"/>
                <a:gd name="T5" fmla="*/ 37 h 40"/>
                <a:gd name="T6" fmla="*/ 17 w 21"/>
                <a:gd name="T7" fmla="*/ 40 h 40"/>
                <a:gd name="T8" fmla="*/ 5 w 21"/>
                <a:gd name="T9" fmla="*/ 40 h 40"/>
                <a:gd name="T10" fmla="*/ 0 w 21"/>
                <a:gd name="T11" fmla="*/ 37 h 40"/>
                <a:gd name="T12" fmla="*/ 0 w 21"/>
                <a:gd name="T13" fmla="*/ 3 h 40"/>
                <a:gd name="T14" fmla="*/ 5 w 21"/>
                <a:gd name="T15" fmla="*/ 0 h 40"/>
                <a:gd name="T16" fmla="*/ 17 w 21"/>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40">
                  <a:moveTo>
                    <a:pt x="17" y="0"/>
                  </a:moveTo>
                  <a:cubicBezTo>
                    <a:pt x="19" y="0"/>
                    <a:pt x="21" y="1"/>
                    <a:pt x="21" y="3"/>
                  </a:cubicBezTo>
                  <a:cubicBezTo>
                    <a:pt x="21" y="37"/>
                    <a:pt x="21" y="37"/>
                    <a:pt x="21" y="37"/>
                  </a:cubicBezTo>
                  <a:cubicBezTo>
                    <a:pt x="21" y="39"/>
                    <a:pt x="19" y="40"/>
                    <a:pt x="17" y="40"/>
                  </a:cubicBezTo>
                  <a:cubicBezTo>
                    <a:pt x="5" y="40"/>
                    <a:pt x="5" y="40"/>
                    <a:pt x="5" y="40"/>
                  </a:cubicBezTo>
                  <a:cubicBezTo>
                    <a:pt x="2" y="40"/>
                    <a:pt x="0" y="39"/>
                    <a:pt x="0" y="37"/>
                  </a:cubicBezTo>
                  <a:cubicBezTo>
                    <a:pt x="0" y="3"/>
                    <a:pt x="0" y="3"/>
                    <a:pt x="0" y="3"/>
                  </a:cubicBezTo>
                  <a:cubicBezTo>
                    <a:pt x="0" y="1"/>
                    <a:pt x="2" y="0"/>
                    <a:pt x="5" y="0"/>
                  </a:cubicBezTo>
                  <a:lnTo>
                    <a:pt x="17" y="0"/>
                  </a:ln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4" name="Freeform 363"/>
            <p:cNvSpPr>
              <a:spLocks/>
            </p:cNvSpPr>
            <p:nvPr/>
          </p:nvSpPr>
          <p:spPr bwMode="auto">
            <a:xfrm>
              <a:off x="4946650" y="914401"/>
              <a:ext cx="300038" cy="260350"/>
            </a:xfrm>
            <a:custGeom>
              <a:avLst/>
              <a:gdLst>
                <a:gd name="T0" fmla="*/ 74 w 80"/>
                <a:gd name="T1" fmla="*/ 0 h 69"/>
                <a:gd name="T2" fmla="*/ 9 w 80"/>
                <a:gd name="T3" fmla="*/ 0 h 69"/>
                <a:gd name="T4" fmla="*/ 3 w 80"/>
                <a:gd name="T5" fmla="*/ 7 h 69"/>
                <a:gd name="T6" fmla="*/ 3 w 80"/>
                <a:gd name="T7" fmla="*/ 18 h 69"/>
                <a:gd name="T8" fmla="*/ 0 w 80"/>
                <a:gd name="T9" fmla="*/ 22 h 69"/>
                <a:gd name="T10" fmla="*/ 0 w 80"/>
                <a:gd name="T11" fmla="*/ 65 h 69"/>
                <a:gd name="T12" fmla="*/ 5 w 80"/>
                <a:gd name="T13" fmla="*/ 69 h 69"/>
                <a:gd name="T14" fmla="*/ 6 w 80"/>
                <a:gd name="T15" fmla="*/ 69 h 69"/>
                <a:gd name="T16" fmla="*/ 6 w 80"/>
                <a:gd name="T17" fmla="*/ 34 h 69"/>
                <a:gd name="T18" fmla="*/ 6 w 80"/>
                <a:gd name="T19" fmla="*/ 22 h 69"/>
                <a:gd name="T20" fmla="*/ 9 w 80"/>
                <a:gd name="T21" fmla="*/ 18 h 69"/>
                <a:gd name="T22" fmla="*/ 9 w 80"/>
                <a:gd name="T23" fmla="*/ 18 h 69"/>
                <a:gd name="T24" fmla="*/ 9 w 80"/>
                <a:gd name="T25" fmla="*/ 5 h 69"/>
                <a:gd name="T26" fmla="*/ 80 w 80"/>
                <a:gd name="T27" fmla="*/ 5 h 69"/>
                <a:gd name="T28" fmla="*/ 74 w 80"/>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9">
                  <a:moveTo>
                    <a:pt x="74" y="0"/>
                  </a:moveTo>
                  <a:cubicBezTo>
                    <a:pt x="9" y="0"/>
                    <a:pt x="9" y="0"/>
                    <a:pt x="9" y="0"/>
                  </a:cubicBezTo>
                  <a:cubicBezTo>
                    <a:pt x="6" y="0"/>
                    <a:pt x="3" y="3"/>
                    <a:pt x="3" y="7"/>
                  </a:cubicBezTo>
                  <a:cubicBezTo>
                    <a:pt x="3" y="18"/>
                    <a:pt x="3" y="18"/>
                    <a:pt x="3" y="18"/>
                  </a:cubicBezTo>
                  <a:cubicBezTo>
                    <a:pt x="1" y="19"/>
                    <a:pt x="0" y="20"/>
                    <a:pt x="0" y="22"/>
                  </a:cubicBezTo>
                  <a:cubicBezTo>
                    <a:pt x="0" y="65"/>
                    <a:pt x="0" y="65"/>
                    <a:pt x="0" y="65"/>
                  </a:cubicBezTo>
                  <a:cubicBezTo>
                    <a:pt x="0" y="67"/>
                    <a:pt x="2" y="69"/>
                    <a:pt x="5" y="69"/>
                  </a:cubicBezTo>
                  <a:cubicBezTo>
                    <a:pt x="6" y="69"/>
                    <a:pt x="6" y="69"/>
                    <a:pt x="6" y="69"/>
                  </a:cubicBezTo>
                  <a:cubicBezTo>
                    <a:pt x="6" y="34"/>
                    <a:pt x="6" y="34"/>
                    <a:pt x="6" y="34"/>
                  </a:cubicBezTo>
                  <a:cubicBezTo>
                    <a:pt x="6" y="22"/>
                    <a:pt x="6" y="22"/>
                    <a:pt x="6" y="22"/>
                  </a:cubicBezTo>
                  <a:cubicBezTo>
                    <a:pt x="9" y="18"/>
                    <a:pt x="9" y="18"/>
                    <a:pt x="9" y="18"/>
                  </a:cubicBezTo>
                  <a:cubicBezTo>
                    <a:pt x="9" y="18"/>
                    <a:pt x="9" y="18"/>
                    <a:pt x="9" y="18"/>
                  </a:cubicBezTo>
                  <a:cubicBezTo>
                    <a:pt x="9" y="5"/>
                    <a:pt x="9" y="5"/>
                    <a:pt x="9" y="5"/>
                  </a:cubicBezTo>
                  <a:cubicBezTo>
                    <a:pt x="80" y="5"/>
                    <a:pt x="80" y="5"/>
                    <a:pt x="80" y="5"/>
                  </a:cubicBezTo>
                  <a:cubicBezTo>
                    <a:pt x="80" y="2"/>
                    <a:pt x="77" y="0"/>
                    <a:pt x="74" y="0"/>
                  </a:cubicBezTo>
                  <a:close/>
                </a:path>
              </a:pathLst>
            </a:custGeom>
            <a:solidFill>
              <a:srgbClr val="8A6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5" name="Oval 364"/>
            <p:cNvSpPr>
              <a:spLocks noChangeArrowheads="1"/>
            </p:cNvSpPr>
            <p:nvPr/>
          </p:nvSpPr>
          <p:spPr bwMode="auto">
            <a:xfrm>
              <a:off x="4960938" y="1136651"/>
              <a:ext cx="85725" cy="82550"/>
            </a:xfrm>
            <a:prstGeom prst="ellipse">
              <a:avLst/>
            </a:prstGeom>
            <a:solidFill>
              <a:srgbClr val="F1B4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6" name="Oval 365"/>
            <p:cNvSpPr>
              <a:spLocks noChangeArrowheads="1"/>
            </p:cNvSpPr>
            <p:nvPr/>
          </p:nvSpPr>
          <p:spPr bwMode="auto">
            <a:xfrm>
              <a:off x="4983163" y="1155701"/>
              <a:ext cx="41275" cy="41275"/>
            </a:xfrm>
            <a:prstGeom prst="ellipse">
              <a:avLst/>
            </a:pr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7" name="Freeform 366"/>
            <p:cNvSpPr>
              <a:spLocks/>
            </p:cNvSpPr>
            <p:nvPr/>
          </p:nvSpPr>
          <p:spPr bwMode="auto">
            <a:xfrm>
              <a:off x="4983163" y="1204913"/>
              <a:ext cx="263525" cy="165100"/>
            </a:xfrm>
            <a:custGeom>
              <a:avLst/>
              <a:gdLst>
                <a:gd name="T0" fmla="*/ 63 w 70"/>
                <a:gd name="T1" fmla="*/ 1 h 44"/>
                <a:gd name="T2" fmla="*/ 57 w 70"/>
                <a:gd name="T3" fmla="*/ 9 h 44"/>
                <a:gd name="T4" fmla="*/ 57 w 70"/>
                <a:gd name="T5" fmla="*/ 19 h 44"/>
                <a:gd name="T6" fmla="*/ 53 w 70"/>
                <a:gd name="T7" fmla="*/ 18 h 44"/>
                <a:gd name="T8" fmla="*/ 25 w 70"/>
                <a:gd name="T9" fmla="*/ 18 h 44"/>
                <a:gd name="T10" fmla="*/ 18 w 70"/>
                <a:gd name="T11" fmla="*/ 21 h 44"/>
                <a:gd name="T12" fmla="*/ 18 w 70"/>
                <a:gd name="T13" fmla="*/ 10 h 44"/>
                <a:gd name="T14" fmla="*/ 9 w 70"/>
                <a:gd name="T15" fmla="*/ 0 h 44"/>
                <a:gd name="T16" fmla="*/ 0 w 70"/>
                <a:gd name="T17" fmla="*/ 10 h 44"/>
                <a:gd name="T18" fmla="*/ 0 w 70"/>
                <a:gd name="T19" fmla="*/ 34 h 44"/>
                <a:gd name="T20" fmla="*/ 0 w 70"/>
                <a:gd name="T21" fmla="*/ 35 h 44"/>
                <a:gd name="T22" fmla="*/ 0 w 70"/>
                <a:gd name="T23" fmla="*/ 36 h 44"/>
                <a:gd name="T24" fmla="*/ 8 w 70"/>
                <a:gd name="T25" fmla="*/ 44 h 44"/>
                <a:gd name="T26" fmla="*/ 9 w 70"/>
                <a:gd name="T27" fmla="*/ 44 h 44"/>
                <a:gd name="T28" fmla="*/ 9 w 70"/>
                <a:gd name="T29" fmla="*/ 44 h 44"/>
                <a:gd name="T30" fmla="*/ 9 w 70"/>
                <a:gd name="T31" fmla="*/ 44 h 44"/>
                <a:gd name="T32" fmla="*/ 33 w 70"/>
                <a:gd name="T33" fmla="*/ 44 h 44"/>
                <a:gd name="T34" fmla="*/ 37 w 70"/>
                <a:gd name="T35" fmla="*/ 44 h 44"/>
                <a:gd name="T36" fmla="*/ 62 w 70"/>
                <a:gd name="T37" fmla="*/ 44 h 44"/>
                <a:gd name="T38" fmla="*/ 63 w 70"/>
                <a:gd name="T39" fmla="*/ 44 h 44"/>
                <a:gd name="T40" fmla="*/ 63 w 70"/>
                <a:gd name="T41" fmla="*/ 44 h 44"/>
                <a:gd name="T42" fmla="*/ 70 w 70"/>
                <a:gd name="T43" fmla="*/ 36 h 44"/>
                <a:gd name="T44" fmla="*/ 70 w 70"/>
                <a:gd name="T45" fmla="*/ 9 h 44"/>
                <a:gd name="T46" fmla="*/ 63 w 70"/>
                <a:gd name="T47"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44">
                  <a:moveTo>
                    <a:pt x="63" y="1"/>
                  </a:moveTo>
                  <a:cubicBezTo>
                    <a:pt x="60" y="1"/>
                    <a:pt x="57" y="4"/>
                    <a:pt x="57" y="9"/>
                  </a:cubicBezTo>
                  <a:cubicBezTo>
                    <a:pt x="57" y="19"/>
                    <a:pt x="57" y="19"/>
                    <a:pt x="57" y="19"/>
                  </a:cubicBezTo>
                  <a:cubicBezTo>
                    <a:pt x="56" y="18"/>
                    <a:pt x="54" y="18"/>
                    <a:pt x="53" y="18"/>
                  </a:cubicBezTo>
                  <a:cubicBezTo>
                    <a:pt x="25" y="18"/>
                    <a:pt x="25" y="18"/>
                    <a:pt x="25" y="18"/>
                  </a:cubicBezTo>
                  <a:cubicBezTo>
                    <a:pt x="22" y="18"/>
                    <a:pt x="20" y="19"/>
                    <a:pt x="18" y="21"/>
                  </a:cubicBezTo>
                  <a:cubicBezTo>
                    <a:pt x="18" y="10"/>
                    <a:pt x="18" y="10"/>
                    <a:pt x="18" y="10"/>
                  </a:cubicBezTo>
                  <a:cubicBezTo>
                    <a:pt x="18" y="5"/>
                    <a:pt x="14" y="0"/>
                    <a:pt x="9" y="0"/>
                  </a:cubicBezTo>
                  <a:cubicBezTo>
                    <a:pt x="4" y="0"/>
                    <a:pt x="0" y="5"/>
                    <a:pt x="0" y="10"/>
                  </a:cubicBezTo>
                  <a:cubicBezTo>
                    <a:pt x="0" y="34"/>
                    <a:pt x="0" y="34"/>
                    <a:pt x="0" y="34"/>
                  </a:cubicBezTo>
                  <a:cubicBezTo>
                    <a:pt x="0" y="35"/>
                    <a:pt x="0" y="35"/>
                    <a:pt x="0" y="35"/>
                  </a:cubicBezTo>
                  <a:cubicBezTo>
                    <a:pt x="0" y="36"/>
                    <a:pt x="0" y="36"/>
                    <a:pt x="0" y="36"/>
                  </a:cubicBezTo>
                  <a:cubicBezTo>
                    <a:pt x="0" y="40"/>
                    <a:pt x="4" y="44"/>
                    <a:pt x="8" y="44"/>
                  </a:cubicBezTo>
                  <a:cubicBezTo>
                    <a:pt x="9" y="44"/>
                    <a:pt x="9" y="44"/>
                    <a:pt x="9" y="44"/>
                  </a:cubicBezTo>
                  <a:cubicBezTo>
                    <a:pt x="9" y="44"/>
                    <a:pt x="9" y="44"/>
                    <a:pt x="9" y="44"/>
                  </a:cubicBezTo>
                  <a:cubicBezTo>
                    <a:pt x="9" y="44"/>
                    <a:pt x="9" y="44"/>
                    <a:pt x="9" y="44"/>
                  </a:cubicBezTo>
                  <a:cubicBezTo>
                    <a:pt x="33" y="44"/>
                    <a:pt x="33" y="44"/>
                    <a:pt x="33" y="44"/>
                  </a:cubicBezTo>
                  <a:cubicBezTo>
                    <a:pt x="37" y="44"/>
                    <a:pt x="37" y="44"/>
                    <a:pt x="37" y="44"/>
                  </a:cubicBezTo>
                  <a:cubicBezTo>
                    <a:pt x="62" y="44"/>
                    <a:pt x="62" y="44"/>
                    <a:pt x="62" y="44"/>
                  </a:cubicBezTo>
                  <a:cubicBezTo>
                    <a:pt x="63" y="44"/>
                    <a:pt x="63" y="44"/>
                    <a:pt x="63" y="44"/>
                  </a:cubicBezTo>
                  <a:cubicBezTo>
                    <a:pt x="63" y="44"/>
                    <a:pt x="63" y="44"/>
                    <a:pt x="63" y="44"/>
                  </a:cubicBezTo>
                  <a:cubicBezTo>
                    <a:pt x="67" y="44"/>
                    <a:pt x="70" y="40"/>
                    <a:pt x="70" y="36"/>
                  </a:cubicBezTo>
                  <a:cubicBezTo>
                    <a:pt x="70" y="9"/>
                    <a:pt x="70" y="9"/>
                    <a:pt x="70" y="9"/>
                  </a:cubicBezTo>
                  <a:cubicBezTo>
                    <a:pt x="70" y="4"/>
                    <a:pt x="67" y="1"/>
                    <a:pt x="63" y="1"/>
                  </a:cubicBezTo>
                  <a:close/>
                </a:path>
              </a:pathLst>
            </a:custGeom>
            <a:solidFill>
              <a:srgbClr val="956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8" name="Freeform 367"/>
            <p:cNvSpPr>
              <a:spLocks/>
            </p:cNvSpPr>
            <p:nvPr/>
          </p:nvSpPr>
          <p:spPr bwMode="auto">
            <a:xfrm>
              <a:off x="5106988" y="1298576"/>
              <a:ext cx="79375" cy="38100"/>
            </a:xfrm>
            <a:custGeom>
              <a:avLst/>
              <a:gdLst>
                <a:gd name="T0" fmla="*/ 0 w 21"/>
                <a:gd name="T1" fmla="*/ 0 h 10"/>
                <a:gd name="T2" fmla="*/ 21 w 21"/>
                <a:gd name="T3" fmla="*/ 0 h 10"/>
                <a:gd name="T4" fmla="*/ 11 w 21"/>
                <a:gd name="T5" fmla="*/ 10 h 10"/>
                <a:gd name="T6" fmla="*/ 0 w 21"/>
                <a:gd name="T7" fmla="*/ 0 h 10"/>
              </a:gdLst>
              <a:ahLst/>
              <a:cxnLst>
                <a:cxn ang="0">
                  <a:pos x="T0" y="T1"/>
                </a:cxn>
                <a:cxn ang="0">
                  <a:pos x="T2" y="T3"/>
                </a:cxn>
                <a:cxn ang="0">
                  <a:pos x="T4" y="T5"/>
                </a:cxn>
                <a:cxn ang="0">
                  <a:pos x="T6" y="T7"/>
                </a:cxn>
              </a:cxnLst>
              <a:rect l="0" t="0" r="r" b="b"/>
              <a:pathLst>
                <a:path w="21" h="10">
                  <a:moveTo>
                    <a:pt x="0" y="0"/>
                  </a:moveTo>
                  <a:cubicBezTo>
                    <a:pt x="21" y="0"/>
                    <a:pt x="21" y="0"/>
                    <a:pt x="21" y="0"/>
                  </a:cubicBezTo>
                  <a:cubicBezTo>
                    <a:pt x="21" y="0"/>
                    <a:pt x="21" y="10"/>
                    <a:pt x="11" y="10"/>
                  </a:cubicBezTo>
                  <a:cubicBezTo>
                    <a:pt x="1" y="10"/>
                    <a:pt x="0" y="0"/>
                    <a:pt x="0" y="0"/>
                  </a:cubicBezTo>
                  <a:close/>
                </a:path>
              </a:pathLst>
            </a:cu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69" name="Freeform 368"/>
            <p:cNvSpPr>
              <a:spLocks/>
            </p:cNvSpPr>
            <p:nvPr/>
          </p:nvSpPr>
          <p:spPr bwMode="auto">
            <a:xfrm>
              <a:off x="5137150" y="1200151"/>
              <a:ext cx="30163" cy="76200"/>
            </a:xfrm>
            <a:custGeom>
              <a:avLst/>
              <a:gdLst>
                <a:gd name="T0" fmla="*/ 8 w 8"/>
                <a:gd name="T1" fmla="*/ 16 h 20"/>
                <a:gd name="T2" fmla="*/ 4 w 8"/>
                <a:gd name="T3" fmla="*/ 20 h 20"/>
                <a:gd name="T4" fmla="*/ 0 w 8"/>
                <a:gd name="T5" fmla="*/ 16 h 20"/>
                <a:gd name="T6" fmla="*/ 0 w 8"/>
                <a:gd name="T7" fmla="*/ 4 h 20"/>
                <a:gd name="T8" fmla="*/ 4 w 8"/>
                <a:gd name="T9" fmla="*/ 0 h 20"/>
                <a:gd name="T10" fmla="*/ 8 w 8"/>
                <a:gd name="T11" fmla="*/ 4 h 20"/>
                <a:gd name="T12" fmla="*/ 8 w 8"/>
                <a:gd name="T13" fmla="*/ 16 h 20"/>
              </a:gdLst>
              <a:ahLst/>
              <a:cxnLst>
                <a:cxn ang="0">
                  <a:pos x="T0" y="T1"/>
                </a:cxn>
                <a:cxn ang="0">
                  <a:pos x="T2" y="T3"/>
                </a:cxn>
                <a:cxn ang="0">
                  <a:pos x="T4" y="T5"/>
                </a:cxn>
                <a:cxn ang="0">
                  <a:pos x="T6" y="T7"/>
                </a:cxn>
                <a:cxn ang="0">
                  <a:pos x="T8" y="T9"/>
                </a:cxn>
                <a:cxn ang="0">
                  <a:pos x="T10" y="T11"/>
                </a:cxn>
                <a:cxn ang="0">
                  <a:pos x="T12" y="T13"/>
                </a:cxn>
              </a:cxnLst>
              <a:rect l="0" t="0" r="r" b="b"/>
              <a:pathLst>
                <a:path w="8" h="20">
                  <a:moveTo>
                    <a:pt x="8" y="16"/>
                  </a:moveTo>
                  <a:cubicBezTo>
                    <a:pt x="8" y="18"/>
                    <a:pt x="6" y="20"/>
                    <a:pt x="4" y="20"/>
                  </a:cubicBezTo>
                  <a:cubicBezTo>
                    <a:pt x="1" y="20"/>
                    <a:pt x="0" y="18"/>
                    <a:pt x="0" y="16"/>
                  </a:cubicBezTo>
                  <a:cubicBezTo>
                    <a:pt x="0" y="4"/>
                    <a:pt x="0" y="4"/>
                    <a:pt x="0" y="4"/>
                  </a:cubicBezTo>
                  <a:cubicBezTo>
                    <a:pt x="0" y="2"/>
                    <a:pt x="1" y="0"/>
                    <a:pt x="4" y="0"/>
                  </a:cubicBezTo>
                  <a:cubicBezTo>
                    <a:pt x="6" y="0"/>
                    <a:pt x="8" y="2"/>
                    <a:pt x="8" y="4"/>
                  </a:cubicBezTo>
                  <a:lnTo>
                    <a:pt x="8" y="16"/>
                  </a:lnTo>
                  <a:close/>
                </a:path>
              </a:pathLst>
            </a:custGeom>
            <a:solidFill>
              <a:srgbClr val="E99B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0" name="Freeform 369"/>
            <p:cNvSpPr>
              <a:spLocks/>
            </p:cNvSpPr>
            <p:nvPr/>
          </p:nvSpPr>
          <p:spPr bwMode="auto">
            <a:xfrm>
              <a:off x="5126038" y="1128713"/>
              <a:ext cx="26988" cy="15875"/>
            </a:xfrm>
            <a:custGeom>
              <a:avLst/>
              <a:gdLst>
                <a:gd name="T0" fmla="*/ 5 w 7"/>
                <a:gd name="T1" fmla="*/ 4 h 4"/>
                <a:gd name="T2" fmla="*/ 2 w 7"/>
                <a:gd name="T3" fmla="*/ 4 h 4"/>
                <a:gd name="T4" fmla="*/ 1 w 7"/>
                <a:gd name="T5" fmla="*/ 2 h 4"/>
                <a:gd name="T6" fmla="*/ 0 w 7"/>
                <a:gd name="T7" fmla="*/ 0 h 4"/>
                <a:gd name="T8" fmla="*/ 7 w 7"/>
                <a:gd name="T9" fmla="*/ 0 h 4"/>
                <a:gd name="T10" fmla="*/ 6 w 7"/>
                <a:gd name="T11" fmla="*/ 2 h 4"/>
                <a:gd name="T12" fmla="*/ 5 w 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5" y="4"/>
                  </a:moveTo>
                  <a:cubicBezTo>
                    <a:pt x="2" y="4"/>
                    <a:pt x="2" y="4"/>
                    <a:pt x="2" y="4"/>
                  </a:cubicBezTo>
                  <a:cubicBezTo>
                    <a:pt x="1" y="4"/>
                    <a:pt x="1" y="3"/>
                    <a:pt x="1" y="2"/>
                  </a:cubicBezTo>
                  <a:cubicBezTo>
                    <a:pt x="1" y="0"/>
                    <a:pt x="0" y="0"/>
                    <a:pt x="0" y="0"/>
                  </a:cubicBezTo>
                  <a:cubicBezTo>
                    <a:pt x="7" y="0"/>
                    <a:pt x="7" y="0"/>
                    <a:pt x="7" y="0"/>
                  </a:cubicBezTo>
                  <a:cubicBezTo>
                    <a:pt x="7" y="0"/>
                    <a:pt x="6" y="0"/>
                    <a:pt x="6" y="2"/>
                  </a:cubicBezTo>
                  <a:cubicBezTo>
                    <a:pt x="6" y="3"/>
                    <a:pt x="5" y="4"/>
                    <a:pt x="5" y="4"/>
                  </a:cubicBezTo>
                  <a:close/>
                </a:path>
              </a:pathLst>
            </a:custGeom>
            <a:solidFill>
              <a:srgbClr val="FFD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1" name="Freeform 370"/>
            <p:cNvSpPr>
              <a:spLocks noEditPoints="1"/>
            </p:cNvSpPr>
            <p:nvPr/>
          </p:nvSpPr>
          <p:spPr bwMode="auto">
            <a:xfrm>
              <a:off x="5141913" y="1117601"/>
              <a:ext cx="104775" cy="76200"/>
            </a:xfrm>
            <a:custGeom>
              <a:avLst/>
              <a:gdLst>
                <a:gd name="T0" fmla="*/ 21 w 28"/>
                <a:gd name="T1" fmla="*/ 20 h 20"/>
                <a:gd name="T2" fmla="*/ 7 w 28"/>
                <a:gd name="T3" fmla="*/ 20 h 20"/>
                <a:gd name="T4" fmla="*/ 0 w 28"/>
                <a:gd name="T5" fmla="*/ 11 h 20"/>
                <a:gd name="T6" fmla="*/ 0 w 28"/>
                <a:gd name="T7" fmla="*/ 8 h 20"/>
                <a:gd name="T8" fmla="*/ 7 w 28"/>
                <a:gd name="T9" fmla="*/ 0 h 20"/>
                <a:gd name="T10" fmla="*/ 21 w 28"/>
                <a:gd name="T11" fmla="*/ 0 h 20"/>
                <a:gd name="T12" fmla="*/ 28 w 28"/>
                <a:gd name="T13" fmla="*/ 8 h 20"/>
                <a:gd name="T14" fmla="*/ 28 w 28"/>
                <a:gd name="T15" fmla="*/ 11 h 20"/>
                <a:gd name="T16" fmla="*/ 21 w 28"/>
                <a:gd name="T17" fmla="*/ 20 h 20"/>
                <a:gd name="T18" fmla="*/ 7 w 28"/>
                <a:gd name="T19" fmla="*/ 2 h 20"/>
                <a:gd name="T20" fmla="*/ 1 w 28"/>
                <a:gd name="T21" fmla="*/ 8 h 20"/>
                <a:gd name="T22" fmla="*/ 1 w 28"/>
                <a:gd name="T23" fmla="*/ 11 h 20"/>
                <a:gd name="T24" fmla="*/ 7 w 28"/>
                <a:gd name="T25" fmla="*/ 18 h 20"/>
                <a:gd name="T26" fmla="*/ 21 w 28"/>
                <a:gd name="T27" fmla="*/ 18 h 20"/>
                <a:gd name="T28" fmla="*/ 27 w 28"/>
                <a:gd name="T29" fmla="*/ 11 h 20"/>
                <a:gd name="T30" fmla="*/ 27 w 28"/>
                <a:gd name="T31" fmla="*/ 8 h 20"/>
                <a:gd name="T32" fmla="*/ 21 w 28"/>
                <a:gd name="T33" fmla="*/ 2 h 20"/>
                <a:gd name="T34" fmla="*/ 7 w 28"/>
                <a:gd name="T35"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0">
                  <a:moveTo>
                    <a:pt x="21" y="20"/>
                  </a:moveTo>
                  <a:cubicBezTo>
                    <a:pt x="7" y="20"/>
                    <a:pt x="7" y="20"/>
                    <a:pt x="7" y="20"/>
                  </a:cubicBezTo>
                  <a:cubicBezTo>
                    <a:pt x="3" y="20"/>
                    <a:pt x="0" y="16"/>
                    <a:pt x="0" y="11"/>
                  </a:cubicBezTo>
                  <a:cubicBezTo>
                    <a:pt x="0" y="8"/>
                    <a:pt x="0" y="8"/>
                    <a:pt x="0" y="8"/>
                  </a:cubicBezTo>
                  <a:cubicBezTo>
                    <a:pt x="0" y="4"/>
                    <a:pt x="3" y="0"/>
                    <a:pt x="7" y="0"/>
                  </a:cubicBezTo>
                  <a:cubicBezTo>
                    <a:pt x="21" y="0"/>
                    <a:pt x="21" y="0"/>
                    <a:pt x="21" y="0"/>
                  </a:cubicBezTo>
                  <a:cubicBezTo>
                    <a:pt x="25" y="0"/>
                    <a:pt x="28" y="4"/>
                    <a:pt x="28" y="8"/>
                  </a:cubicBezTo>
                  <a:cubicBezTo>
                    <a:pt x="28" y="11"/>
                    <a:pt x="28" y="11"/>
                    <a:pt x="28" y="11"/>
                  </a:cubicBezTo>
                  <a:cubicBezTo>
                    <a:pt x="28" y="16"/>
                    <a:pt x="25" y="20"/>
                    <a:pt x="21" y="20"/>
                  </a:cubicBezTo>
                  <a:close/>
                  <a:moveTo>
                    <a:pt x="7" y="2"/>
                  </a:moveTo>
                  <a:cubicBezTo>
                    <a:pt x="4" y="2"/>
                    <a:pt x="1" y="5"/>
                    <a:pt x="1" y="8"/>
                  </a:cubicBezTo>
                  <a:cubicBezTo>
                    <a:pt x="1" y="11"/>
                    <a:pt x="1" y="11"/>
                    <a:pt x="1" y="11"/>
                  </a:cubicBezTo>
                  <a:cubicBezTo>
                    <a:pt x="1" y="15"/>
                    <a:pt x="4" y="18"/>
                    <a:pt x="7" y="18"/>
                  </a:cubicBezTo>
                  <a:cubicBezTo>
                    <a:pt x="21" y="18"/>
                    <a:pt x="21" y="18"/>
                    <a:pt x="21" y="18"/>
                  </a:cubicBezTo>
                  <a:cubicBezTo>
                    <a:pt x="24" y="18"/>
                    <a:pt x="27" y="15"/>
                    <a:pt x="27" y="11"/>
                  </a:cubicBezTo>
                  <a:cubicBezTo>
                    <a:pt x="27" y="8"/>
                    <a:pt x="27" y="8"/>
                    <a:pt x="27" y="8"/>
                  </a:cubicBezTo>
                  <a:cubicBezTo>
                    <a:pt x="27" y="5"/>
                    <a:pt x="24" y="2"/>
                    <a:pt x="21" y="2"/>
                  </a:cubicBezTo>
                  <a:lnTo>
                    <a:pt x="7" y="2"/>
                  </a:lnTo>
                  <a:close/>
                </a:path>
              </a:pathLst>
            </a:custGeom>
            <a:solidFill>
              <a:srgbClr val="535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2" name="Freeform 371"/>
            <p:cNvSpPr>
              <a:spLocks noEditPoints="1"/>
            </p:cNvSpPr>
            <p:nvPr/>
          </p:nvSpPr>
          <p:spPr bwMode="auto">
            <a:xfrm>
              <a:off x="5032375" y="1117601"/>
              <a:ext cx="104775" cy="76200"/>
            </a:xfrm>
            <a:custGeom>
              <a:avLst/>
              <a:gdLst>
                <a:gd name="T0" fmla="*/ 21 w 28"/>
                <a:gd name="T1" fmla="*/ 20 h 20"/>
                <a:gd name="T2" fmla="*/ 7 w 28"/>
                <a:gd name="T3" fmla="*/ 20 h 20"/>
                <a:gd name="T4" fmla="*/ 0 w 28"/>
                <a:gd name="T5" fmla="*/ 11 h 20"/>
                <a:gd name="T6" fmla="*/ 0 w 28"/>
                <a:gd name="T7" fmla="*/ 8 h 20"/>
                <a:gd name="T8" fmla="*/ 7 w 28"/>
                <a:gd name="T9" fmla="*/ 0 h 20"/>
                <a:gd name="T10" fmla="*/ 21 w 28"/>
                <a:gd name="T11" fmla="*/ 0 h 20"/>
                <a:gd name="T12" fmla="*/ 28 w 28"/>
                <a:gd name="T13" fmla="*/ 8 h 20"/>
                <a:gd name="T14" fmla="*/ 28 w 28"/>
                <a:gd name="T15" fmla="*/ 11 h 20"/>
                <a:gd name="T16" fmla="*/ 21 w 28"/>
                <a:gd name="T17" fmla="*/ 20 h 20"/>
                <a:gd name="T18" fmla="*/ 7 w 28"/>
                <a:gd name="T19" fmla="*/ 2 h 20"/>
                <a:gd name="T20" fmla="*/ 1 w 28"/>
                <a:gd name="T21" fmla="*/ 8 h 20"/>
                <a:gd name="T22" fmla="*/ 1 w 28"/>
                <a:gd name="T23" fmla="*/ 11 h 20"/>
                <a:gd name="T24" fmla="*/ 7 w 28"/>
                <a:gd name="T25" fmla="*/ 18 h 20"/>
                <a:gd name="T26" fmla="*/ 21 w 28"/>
                <a:gd name="T27" fmla="*/ 18 h 20"/>
                <a:gd name="T28" fmla="*/ 27 w 28"/>
                <a:gd name="T29" fmla="*/ 11 h 20"/>
                <a:gd name="T30" fmla="*/ 27 w 28"/>
                <a:gd name="T31" fmla="*/ 8 h 20"/>
                <a:gd name="T32" fmla="*/ 21 w 28"/>
                <a:gd name="T33" fmla="*/ 2 h 20"/>
                <a:gd name="T34" fmla="*/ 7 w 28"/>
                <a:gd name="T35"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0">
                  <a:moveTo>
                    <a:pt x="21" y="20"/>
                  </a:moveTo>
                  <a:cubicBezTo>
                    <a:pt x="7" y="20"/>
                    <a:pt x="7" y="20"/>
                    <a:pt x="7" y="20"/>
                  </a:cubicBezTo>
                  <a:cubicBezTo>
                    <a:pt x="3" y="20"/>
                    <a:pt x="0" y="16"/>
                    <a:pt x="0" y="11"/>
                  </a:cubicBezTo>
                  <a:cubicBezTo>
                    <a:pt x="0" y="8"/>
                    <a:pt x="0" y="8"/>
                    <a:pt x="0" y="8"/>
                  </a:cubicBezTo>
                  <a:cubicBezTo>
                    <a:pt x="0" y="4"/>
                    <a:pt x="3" y="0"/>
                    <a:pt x="7" y="0"/>
                  </a:cubicBezTo>
                  <a:cubicBezTo>
                    <a:pt x="21" y="0"/>
                    <a:pt x="21" y="0"/>
                    <a:pt x="21" y="0"/>
                  </a:cubicBezTo>
                  <a:cubicBezTo>
                    <a:pt x="25" y="0"/>
                    <a:pt x="28" y="4"/>
                    <a:pt x="28" y="8"/>
                  </a:cubicBezTo>
                  <a:cubicBezTo>
                    <a:pt x="28" y="11"/>
                    <a:pt x="28" y="11"/>
                    <a:pt x="28" y="11"/>
                  </a:cubicBezTo>
                  <a:cubicBezTo>
                    <a:pt x="28" y="16"/>
                    <a:pt x="25" y="20"/>
                    <a:pt x="21" y="20"/>
                  </a:cubicBezTo>
                  <a:close/>
                  <a:moveTo>
                    <a:pt x="7" y="2"/>
                  </a:moveTo>
                  <a:cubicBezTo>
                    <a:pt x="4" y="2"/>
                    <a:pt x="1" y="5"/>
                    <a:pt x="1" y="8"/>
                  </a:cubicBezTo>
                  <a:cubicBezTo>
                    <a:pt x="1" y="11"/>
                    <a:pt x="1" y="11"/>
                    <a:pt x="1" y="11"/>
                  </a:cubicBezTo>
                  <a:cubicBezTo>
                    <a:pt x="1" y="15"/>
                    <a:pt x="4" y="18"/>
                    <a:pt x="7" y="18"/>
                  </a:cubicBezTo>
                  <a:cubicBezTo>
                    <a:pt x="21" y="18"/>
                    <a:pt x="21" y="18"/>
                    <a:pt x="21" y="18"/>
                  </a:cubicBezTo>
                  <a:cubicBezTo>
                    <a:pt x="24" y="18"/>
                    <a:pt x="27" y="15"/>
                    <a:pt x="27" y="11"/>
                  </a:cubicBezTo>
                  <a:cubicBezTo>
                    <a:pt x="27" y="8"/>
                    <a:pt x="27" y="8"/>
                    <a:pt x="27" y="8"/>
                  </a:cubicBezTo>
                  <a:cubicBezTo>
                    <a:pt x="27" y="5"/>
                    <a:pt x="24" y="2"/>
                    <a:pt x="21" y="2"/>
                  </a:cubicBezTo>
                  <a:lnTo>
                    <a:pt x="7" y="2"/>
                  </a:lnTo>
                  <a:close/>
                </a:path>
              </a:pathLst>
            </a:custGeom>
            <a:solidFill>
              <a:srgbClr val="5352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73" name="Freeform 372"/>
            <p:cNvSpPr>
              <a:spLocks/>
            </p:cNvSpPr>
            <p:nvPr/>
          </p:nvSpPr>
          <p:spPr bwMode="auto">
            <a:xfrm>
              <a:off x="4949825" y="1128713"/>
              <a:ext cx="85725" cy="49213"/>
            </a:xfrm>
            <a:custGeom>
              <a:avLst/>
              <a:gdLst>
                <a:gd name="T0" fmla="*/ 23 w 23"/>
                <a:gd name="T1" fmla="*/ 1 h 13"/>
                <a:gd name="T2" fmla="*/ 20 w 23"/>
                <a:gd name="T3" fmla="*/ 2 h 13"/>
                <a:gd name="T4" fmla="*/ 10 w 23"/>
                <a:gd name="T5" fmla="*/ 1 h 13"/>
                <a:gd name="T6" fmla="*/ 1 w 23"/>
                <a:gd name="T7" fmla="*/ 10 h 13"/>
                <a:gd name="T8" fmla="*/ 2 w 23"/>
                <a:gd name="T9" fmla="*/ 13 h 13"/>
                <a:gd name="T10" fmla="*/ 3 w 23"/>
                <a:gd name="T11" fmla="*/ 13 h 13"/>
                <a:gd name="T12" fmla="*/ 5 w 23"/>
                <a:gd name="T13" fmla="*/ 12 h 13"/>
                <a:gd name="T14" fmla="*/ 11 w 23"/>
                <a:gd name="T15" fmla="*/ 5 h 13"/>
                <a:gd name="T16" fmla="*/ 18 w 23"/>
                <a:gd name="T17" fmla="*/ 6 h 13"/>
                <a:gd name="T18" fmla="*/ 19 w 23"/>
                <a:gd name="T19" fmla="*/ 6 h 13"/>
                <a:gd name="T20" fmla="*/ 22 w 23"/>
                <a:gd name="T21" fmla="*/ 6 h 13"/>
                <a:gd name="T22" fmla="*/ 22 w 23"/>
                <a:gd name="T23" fmla="*/ 5 h 13"/>
                <a:gd name="T24" fmla="*/ 23 w 23"/>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3">
                  <a:moveTo>
                    <a:pt x="23" y="1"/>
                  </a:moveTo>
                  <a:cubicBezTo>
                    <a:pt x="20" y="2"/>
                    <a:pt x="20" y="2"/>
                    <a:pt x="20" y="2"/>
                  </a:cubicBezTo>
                  <a:cubicBezTo>
                    <a:pt x="18" y="1"/>
                    <a:pt x="14" y="0"/>
                    <a:pt x="10" y="1"/>
                  </a:cubicBezTo>
                  <a:cubicBezTo>
                    <a:pt x="6" y="2"/>
                    <a:pt x="3" y="5"/>
                    <a:pt x="1" y="10"/>
                  </a:cubicBezTo>
                  <a:cubicBezTo>
                    <a:pt x="0" y="11"/>
                    <a:pt x="1" y="13"/>
                    <a:pt x="2" y="13"/>
                  </a:cubicBezTo>
                  <a:cubicBezTo>
                    <a:pt x="3" y="13"/>
                    <a:pt x="3" y="13"/>
                    <a:pt x="3" y="13"/>
                  </a:cubicBezTo>
                  <a:cubicBezTo>
                    <a:pt x="4" y="13"/>
                    <a:pt x="4" y="13"/>
                    <a:pt x="5" y="12"/>
                  </a:cubicBezTo>
                  <a:cubicBezTo>
                    <a:pt x="6" y="8"/>
                    <a:pt x="8" y="6"/>
                    <a:pt x="11" y="5"/>
                  </a:cubicBezTo>
                  <a:cubicBezTo>
                    <a:pt x="15" y="4"/>
                    <a:pt x="18" y="6"/>
                    <a:pt x="18" y="6"/>
                  </a:cubicBezTo>
                  <a:cubicBezTo>
                    <a:pt x="19" y="6"/>
                    <a:pt x="19" y="6"/>
                    <a:pt x="19" y="6"/>
                  </a:cubicBezTo>
                  <a:cubicBezTo>
                    <a:pt x="22" y="6"/>
                    <a:pt x="22" y="6"/>
                    <a:pt x="22" y="6"/>
                  </a:cubicBezTo>
                  <a:cubicBezTo>
                    <a:pt x="22" y="5"/>
                    <a:pt x="22" y="5"/>
                    <a:pt x="22" y="5"/>
                  </a:cubicBezTo>
                  <a:cubicBezTo>
                    <a:pt x="22" y="4"/>
                    <a:pt x="22" y="2"/>
                    <a:pt x="23" y="1"/>
                  </a:cubicBezTo>
                  <a:close/>
                </a:path>
              </a:pathLst>
            </a:custGeom>
            <a:solidFill>
              <a:srgbClr val="FFD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376" name="矩形 259"/>
          <p:cNvSpPr>
            <a:spLocks noChangeArrowheads="1"/>
          </p:cNvSpPr>
          <p:nvPr/>
        </p:nvSpPr>
        <p:spPr bwMode="auto">
          <a:xfrm>
            <a:off x="6376313" y="2613781"/>
            <a:ext cx="5437423"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7200" b="1" dirty="0" smtClean="0">
                <a:solidFill>
                  <a:schemeClr val="bg1"/>
                </a:solidFill>
                <a:latin typeface="Arial" panose="020B0604020202020204" pitchFamily="34" charset="0"/>
                <a:cs typeface="Arial" panose="020B0604020202020204" pitchFamily="34" charset="0"/>
              </a:rPr>
              <a:t>THANK YOU</a:t>
            </a:r>
            <a:endParaRPr lang="en-US" altLang="zh-CN" sz="7200" b="1" dirty="0">
              <a:solidFill>
                <a:schemeClr val="bg1"/>
              </a:solidFill>
              <a:latin typeface="Arial" panose="020B0604020202020204" pitchFamily="34" charset="0"/>
              <a:cs typeface="Arial" panose="020B0604020202020204" pitchFamily="34" charset="0"/>
            </a:endParaRPr>
          </a:p>
        </p:txBody>
      </p:sp>
      <p:sp>
        <p:nvSpPr>
          <p:cNvPr id="377" name="矩形 259"/>
          <p:cNvSpPr>
            <a:spLocks noChangeArrowheads="1"/>
          </p:cNvSpPr>
          <p:nvPr/>
        </p:nvSpPr>
        <p:spPr bwMode="auto">
          <a:xfrm>
            <a:off x="7488172" y="4217752"/>
            <a:ext cx="3509446"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dirty="0" smtClean="0">
                <a:solidFill>
                  <a:schemeClr val="bg1"/>
                </a:solidFill>
                <a:cs typeface="Arial" panose="020B0604020202020204" pitchFamily="34" charset="0"/>
              </a:rPr>
              <a:t>感谢聆听，望多指正</a:t>
            </a:r>
            <a:endParaRPr lang="zh-CN" altLang="en-US" sz="2800" dirty="0">
              <a:solidFill>
                <a:schemeClr val="bg1"/>
              </a:solidFill>
              <a:cs typeface="Arial" panose="020B0604020202020204" pitchFamily="34" charset="0"/>
            </a:endParaRPr>
          </a:p>
        </p:txBody>
      </p:sp>
    </p:spTree>
    <p:extLst>
      <p:ext uri="{BB962C8B-B14F-4D97-AF65-F5344CB8AC3E}">
        <p14:creationId xmlns:p14="http://schemas.microsoft.com/office/powerpoint/2010/main" val="23743762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wipe(left)">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74"/>
                                        </p:tgtEl>
                                        <p:attrNameLst>
                                          <p:attrName>style.visibility</p:attrName>
                                        </p:attrNameLst>
                                      </p:cBhvr>
                                      <p:to>
                                        <p:strVal val="visible"/>
                                      </p:to>
                                    </p:set>
                                    <p:animEffect transition="in" filter="fade">
                                      <p:cBhvr>
                                        <p:cTn id="17" dur="1000"/>
                                        <p:tgtEl>
                                          <p:spTgt spid="374"/>
                                        </p:tgtEl>
                                      </p:cBhvr>
                                    </p:animEffect>
                                    <p:anim calcmode="lin" valueType="num">
                                      <p:cBhvr>
                                        <p:cTn id="18" dur="1000" fill="hold"/>
                                        <p:tgtEl>
                                          <p:spTgt spid="374"/>
                                        </p:tgtEl>
                                        <p:attrNameLst>
                                          <p:attrName>ppt_x</p:attrName>
                                        </p:attrNameLst>
                                      </p:cBhvr>
                                      <p:tavLst>
                                        <p:tav tm="0">
                                          <p:val>
                                            <p:strVal val="#ppt_x"/>
                                          </p:val>
                                        </p:tav>
                                        <p:tav tm="100000">
                                          <p:val>
                                            <p:strVal val="#ppt_x"/>
                                          </p:val>
                                        </p:tav>
                                      </p:tavLst>
                                    </p:anim>
                                    <p:anim calcmode="lin" valueType="num">
                                      <p:cBhvr>
                                        <p:cTn id="19" dur="1000" fill="hold"/>
                                        <p:tgtEl>
                                          <p:spTgt spid="37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376"/>
                                        </p:tgtEl>
                                        <p:attrNameLst>
                                          <p:attrName>style.visibility</p:attrName>
                                        </p:attrNameLst>
                                      </p:cBhvr>
                                      <p:to>
                                        <p:strVal val="visible"/>
                                      </p:to>
                                    </p:set>
                                    <p:anim calcmode="lin" valueType="num">
                                      <p:cBhvr>
                                        <p:cTn id="24" dur="500" fill="hold"/>
                                        <p:tgtEl>
                                          <p:spTgt spid="376"/>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376"/>
                                        </p:tgtEl>
                                        <p:attrNameLst>
                                          <p:attrName>ppt_y</p:attrName>
                                        </p:attrNameLst>
                                      </p:cBhvr>
                                      <p:tavLst>
                                        <p:tav tm="0">
                                          <p:val>
                                            <p:strVal val="#ppt_y"/>
                                          </p:val>
                                        </p:tav>
                                        <p:tav tm="100000">
                                          <p:val>
                                            <p:strVal val="#ppt_y"/>
                                          </p:val>
                                        </p:tav>
                                      </p:tavLst>
                                    </p:anim>
                                    <p:anim calcmode="lin" valueType="num">
                                      <p:cBhvr>
                                        <p:cTn id="26" dur="500" fill="hold"/>
                                        <p:tgtEl>
                                          <p:spTgt spid="376"/>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376"/>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376"/>
                                        </p:tgtEl>
                                      </p:cBhvr>
                                    </p:animEffect>
                                  </p:childTnLst>
                                </p:cTn>
                              </p:par>
                            </p:childTnLst>
                          </p:cTn>
                        </p:par>
                        <p:par>
                          <p:cTn id="29" fill="hold">
                            <p:stCondLst>
                              <p:cond delay="850"/>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376"/>
                                        </p:tgtEl>
                                      </p:cBhvr>
                                    </p:animEffect>
                                    <p:animScale>
                                      <p:cBhvr>
                                        <p:cTn id="32" dur="250" autoRev="1" fill="hold"/>
                                        <p:tgtEl>
                                          <p:spTgt spid="37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377"/>
                                        </p:tgtEl>
                                        <p:attrNameLst>
                                          <p:attrName>style.visibility</p:attrName>
                                        </p:attrNameLst>
                                      </p:cBhvr>
                                      <p:to>
                                        <p:strVal val="visible"/>
                                      </p:to>
                                    </p:set>
                                    <p:anim calcmode="lin" valueType="num">
                                      <p:cBhvr>
                                        <p:cTn id="37" dur="500" fill="hold"/>
                                        <p:tgtEl>
                                          <p:spTgt spid="37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377"/>
                                        </p:tgtEl>
                                        <p:attrNameLst>
                                          <p:attrName>ppt_y</p:attrName>
                                        </p:attrNameLst>
                                      </p:cBhvr>
                                      <p:tavLst>
                                        <p:tav tm="0">
                                          <p:val>
                                            <p:strVal val="#ppt_y"/>
                                          </p:val>
                                        </p:tav>
                                        <p:tav tm="100000">
                                          <p:val>
                                            <p:strVal val="#ppt_y"/>
                                          </p:val>
                                        </p:tav>
                                      </p:tavLst>
                                    </p:anim>
                                    <p:anim calcmode="lin" valueType="num">
                                      <p:cBhvr>
                                        <p:cTn id="39" dur="500" fill="hold"/>
                                        <p:tgtEl>
                                          <p:spTgt spid="37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37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377"/>
                                        </p:tgtEl>
                                      </p:cBhvr>
                                    </p:animEffect>
                                  </p:childTnLst>
                                </p:cTn>
                              </p:par>
                            </p:childTnLst>
                          </p:cTn>
                        </p:par>
                        <p:par>
                          <p:cTn id="42" fill="hold">
                            <p:stCondLst>
                              <p:cond delay="900"/>
                            </p:stCondLst>
                            <p:childTnLst>
                              <p:par>
                                <p:cTn id="43" presetID="26" presetClass="emph" presetSubtype="0" fill="hold" grpId="1" nodeType="afterEffect">
                                  <p:stCondLst>
                                    <p:cond delay="0"/>
                                  </p:stCondLst>
                                  <p:iterate type="lt">
                                    <p:tmPct val="0"/>
                                  </p:iterate>
                                  <p:childTnLst>
                                    <p:animEffect transition="out" filter="fade">
                                      <p:cBhvr>
                                        <p:cTn id="44" dur="500" tmFilter="0, 0; .2, .5; .8, .5; 1, 0"/>
                                        <p:tgtEl>
                                          <p:spTgt spid="377"/>
                                        </p:tgtEl>
                                      </p:cBhvr>
                                    </p:animEffect>
                                    <p:animScale>
                                      <p:cBhvr>
                                        <p:cTn id="45" dur="250" autoRev="1" fill="hold"/>
                                        <p:tgtEl>
                                          <p:spTgt spid="37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76" grpId="0"/>
      <p:bldP spid="376" grpId="1"/>
      <p:bldP spid="377" grpId="0"/>
      <p:bldP spid="37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316807" y="2559147"/>
            <a:ext cx="2727310" cy="2442048"/>
            <a:chOff x="3714751" y="1835150"/>
            <a:chExt cx="1624013" cy="1454150"/>
          </a:xfrm>
          <a:solidFill>
            <a:schemeClr val="accent1"/>
          </a:solidFill>
        </p:grpSpPr>
        <p:sp>
          <p:nvSpPr>
            <p:cNvPr id="19" name="Freeform 7"/>
            <p:cNvSpPr>
              <a:spLocks noEditPoints="1"/>
            </p:cNvSpPr>
            <p:nvPr/>
          </p:nvSpPr>
          <p:spPr bwMode="auto">
            <a:xfrm>
              <a:off x="3714751" y="1835150"/>
              <a:ext cx="1624013" cy="117792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 name="Freeform 8"/>
            <p:cNvSpPr>
              <a:spLocks/>
            </p:cNvSpPr>
            <p:nvPr/>
          </p:nvSpPr>
          <p:spPr bwMode="auto">
            <a:xfrm>
              <a:off x="4135438" y="3089275"/>
              <a:ext cx="779463" cy="200025"/>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 name="Freeform 9"/>
            <p:cNvSpPr>
              <a:spLocks/>
            </p:cNvSpPr>
            <p:nvPr/>
          </p:nvSpPr>
          <p:spPr bwMode="auto">
            <a:xfrm>
              <a:off x="4429126" y="3089275"/>
              <a:ext cx="485775" cy="200025"/>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 name="Rectangle 6"/>
            <p:cNvSpPr>
              <a:spLocks noChangeArrowheads="1"/>
            </p:cNvSpPr>
            <p:nvPr/>
          </p:nvSpPr>
          <p:spPr bwMode="auto">
            <a:xfrm>
              <a:off x="3756571" y="1905812"/>
              <a:ext cx="1537197" cy="10616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21" name="矩形 20"/>
          <p:cNvSpPr/>
          <p:nvPr/>
        </p:nvSpPr>
        <p:spPr>
          <a:xfrm>
            <a:off x="4930229" y="2464197"/>
            <a:ext cx="3371354" cy="677108"/>
          </a:xfrm>
          <a:prstGeom prst="rect">
            <a:avLst/>
          </a:prstGeom>
        </p:spPr>
        <p:txBody>
          <a:bodyPr wrap="square" lIns="0" tIns="0" rIns="0" bIns="0">
            <a:spAutoFit/>
          </a:bodyPr>
          <a:lstStyle/>
          <a:p>
            <a:r>
              <a:rPr lang="zh-CN" altLang="en-US" sz="44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问题</a:t>
            </a:r>
            <a:r>
              <a:rPr lang="zh-CN" altLang="en-US" sz="4400" dirty="0" smtClean="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概述</a:t>
            </a:r>
            <a:endParaRPr lang="zh-CN" altLang="en-US" sz="44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TextBox 11"/>
          <p:cNvSpPr txBox="1"/>
          <p:nvPr/>
        </p:nvSpPr>
        <p:spPr>
          <a:xfrm>
            <a:off x="4701183" y="3375908"/>
            <a:ext cx="6912768" cy="2400657"/>
          </a:xfrm>
          <a:prstGeom prst="rect">
            <a:avLst/>
          </a:prstGeom>
          <a:noFill/>
        </p:spPr>
        <p:txBody>
          <a:bodyPr wrap="square" rtlCol="0">
            <a:spAutoFit/>
          </a:bodyPr>
          <a:lstStyle/>
          <a:p>
            <a:pPr marL="171450" lvl="1" indent="-171450">
              <a:lnSpc>
                <a:spcPct val="150000"/>
              </a:lnSpc>
              <a:buFont typeface="Arial" panose="020B0604020202020204" pitchFamily="34" charset="0"/>
              <a:buChar char="•"/>
            </a:pPr>
            <a:r>
              <a:rPr lang="zh-CN" altLang="en-US"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在各大电影网站，我们可以收集到观影用户对电影的评价。</a:t>
            </a:r>
            <a:endParaRPr lang="en-US" altLang="zh-CN"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lvl="1" indent="-171450">
              <a:lnSpc>
                <a:spcPct val="150000"/>
              </a:lnSpc>
              <a:buFont typeface="Arial" panose="020B0604020202020204" pitchFamily="34" charset="0"/>
              <a:buChar char="•"/>
            </a:pPr>
            <a:r>
              <a:rPr lang="zh-CN" altLang="en-US"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通过收集部分电影评价，可以人为地对评价的内容进行打分，对每一条评价给出对应的分数。</a:t>
            </a:r>
            <a:endParaRPr lang="en-US" altLang="zh-CN"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lvl="1" indent="-171450">
              <a:lnSpc>
                <a:spcPct val="150000"/>
              </a:lnSpc>
              <a:buFont typeface="Arial" panose="020B0604020202020204" pitchFamily="34" charset="0"/>
              <a:buChar char="•"/>
            </a:pPr>
            <a:r>
              <a:rPr lang="zh-CN" altLang="en-US"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现在，我们希望通过机器学习的方法，让计算机学习我们的打分方式，并且对剩下的影评进行打分。</a:t>
            </a:r>
            <a:endParaRPr lang="en-US" altLang="zh-CN" sz="2000" dirty="0">
              <a:solidFill>
                <a:schemeClr val="accent5">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MH_Others_1"/>
          <p:cNvSpPr txBox="1"/>
          <p:nvPr>
            <p:custDataLst>
              <p:tags r:id="rId1"/>
            </p:custDataLst>
          </p:nvPr>
        </p:nvSpPr>
        <p:spPr>
          <a:xfrm>
            <a:off x="1823811" y="2851534"/>
            <a:ext cx="1713302" cy="1354217"/>
          </a:xfrm>
          <a:prstGeom prst="rect">
            <a:avLst/>
          </a:prstGeom>
          <a:noFill/>
        </p:spPr>
        <p:txBody>
          <a:bodyPr wrap="square" lIns="0" tIns="0" rIns="0" bIns="0" rtlCol="0" anchor="ctr" anchorCtr="0">
            <a:spAutoFit/>
          </a:bodyPr>
          <a:lstStyle/>
          <a:p>
            <a:pPr algn="ctr"/>
            <a:r>
              <a:rPr lang="en-US" altLang="zh-CN" sz="6000" dirty="0" smtClean="0">
                <a:solidFill>
                  <a:schemeClr val="bg1"/>
                </a:solidFill>
                <a:latin typeface="Impact" panose="020B0806030902050204" pitchFamily="34" charset="0"/>
                <a:ea typeface="微软雅黑" panose="020B0503020204020204" pitchFamily="34" charset="-122"/>
                <a:sym typeface="Arial" panose="020B0604020202020204" pitchFamily="34" charset="0"/>
              </a:rPr>
              <a:t>01</a:t>
            </a:r>
          </a:p>
          <a:p>
            <a:pPr algn="ctr"/>
            <a:r>
              <a:rPr lang="en-US" altLang="zh-CN" sz="2800" dirty="0" smtClean="0">
                <a:solidFill>
                  <a:schemeClr val="bg1"/>
                </a:solidFill>
                <a:latin typeface="Impact" panose="020B0806030902050204" pitchFamily="34" charset="0"/>
                <a:ea typeface="微软雅黑" panose="020B0503020204020204" pitchFamily="34" charset="-122"/>
                <a:sym typeface="Arial" panose="020B0604020202020204" pitchFamily="34" charset="0"/>
              </a:rPr>
              <a:t>CHAPTER</a:t>
            </a:r>
            <a:endParaRPr lang="zh-CN" altLang="en-US" sz="28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2678907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6" presetClass="entr" presetSubtype="0" fill="hold" grpId="0" nodeType="clickEffect">
                                  <p:stCondLst>
                                    <p:cond delay="0"/>
                                  </p:stCondLst>
                                  <p:iterate type="lt">
                                    <p:tmPct val="10000"/>
                                  </p:iterate>
                                  <p:childTnLst>
                                    <p:set>
                                      <p:cBhvr>
                                        <p:cTn id="13" dur="1" fill="hold">
                                          <p:stCondLst>
                                            <p:cond delay="0"/>
                                          </p:stCondLst>
                                        </p:cTn>
                                        <p:tgtEl>
                                          <p:spTgt spid="38"/>
                                        </p:tgtEl>
                                        <p:attrNameLst>
                                          <p:attrName>style.visibility</p:attrName>
                                        </p:attrNameLst>
                                      </p:cBhvr>
                                      <p:to>
                                        <p:strVal val="visible"/>
                                      </p:to>
                                    </p:set>
                                    <p:anim by="(-#ppt_w*2)" calcmode="lin" valueType="num">
                                      <p:cBhvr rctx="PPT">
                                        <p:cTn id="14" dur="500" autoRev="1" fill="hold">
                                          <p:stCondLst>
                                            <p:cond delay="0"/>
                                          </p:stCondLst>
                                        </p:cTn>
                                        <p:tgtEl>
                                          <p:spTgt spid="38"/>
                                        </p:tgtEl>
                                        <p:attrNameLst>
                                          <p:attrName>ppt_w</p:attrName>
                                        </p:attrNameLst>
                                      </p:cBhvr>
                                    </p:anim>
                                    <p:anim by="(#ppt_w*0.50)" calcmode="lin" valueType="num">
                                      <p:cBhvr>
                                        <p:cTn id="15" dur="500" decel="50000" autoRev="1" fill="hold">
                                          <p:stCondLst>
                                            <p:cond delay="0"/>
                                          </p:stCondLst>
                                        </p:cTn>
                                        <p:tgtEl>
                                          <p:spTgt spid="38"/>
                                        </p:tgtEl>
                                        <p:attrNameLst>
                                          <p:attrName>ppt_x</p:attrName>
                                        </p:attrNameLst>
                                      </p:cBhvr>
                                    </p:anim>
                                    <p:anim from="(-#ppt_h/2)" to="(#ppt_y)" calcmode="lin" valueType="num">
                                      <p:cBhvr>
                                        <p:cTn id="16" dur="1000" fill="hold">
                                          <p:stCondLst>
                                            <p:cond delay="0"/>
                                          </p:stCondLst>
                                        </p:cTn>
                                        <p:tgtEl>
                                          <p:spTgt spid="38"/>
                                        </p:tgtEl>
                                        <p:attrNameLst>
                                          <p:attrName>ppt_y</p:attrName>
                                        </p:attrNameLst>
                                      </p:cBhvr>
                                    </p:anim>
                                    <p:animRot by="21600000">
                                      <p:cBhvr>
                                        <p:cTn id="17" dur="1000" fill="hold">
                                          <p:stCondLst>
                                            <p:cond delay="0"/>
                                          </p:stCondLst>
                                        </p:cTn>
                                        <p:tgtEl>
                                          <p:spTgt spid="38"/>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3" presetClass="entr" presetSubtype="32"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strVal val="4*#ppt_w"/>
                                          </p:val>
                                        </p:tav>
                                        <p:tav tm="100000">
                                          <p:val>
                                            <p:strVal val="#ppt_w"/>
                                          </p:val>
                                        </p:tav>
                                      </p:tavLst>
                                    </p:anim>
                                    <p:anim calcmode="lin" valueType="num">
                                      <p:cBhvr>
                                        <p:cTn id="23" dur="500" fill="hold"/>
                                        <p:tgtEl>
                                          <p:spTgt spid="21"/>
                                        </p:tgtEl>
                                        <p:attrNameLst>
                                          <p:attrName>ppt_h</p:attrName>
                                        </p:attrNameLst>
                                      </p:cBhvr>
                                      <p:tavLst>
                                        <p:tav tm="0">
                                          <p:val>
                                            <p:strVal val="4*#ppt_h"/>
                                          </p:val>
                                        </p:tav>
                                        <p:tav tm="100000">
                                          <p:val>
                                            <p:strVal val="#ppt_h"/>
                                          </p:val>
                                        </p:tav>
                                      </p:tavLst>
                                    </p:anim>
                                  </p:childTnLst>
                                </p:cTn>
                              </p:par>
                            </p:childTnLst>
                          </p:cTn>
                        </p:par>
                        <p:par>
                          <p:cTn id="24" fill="hold">
                            <p:stCondLst>
                              <p:cond delay="500"/>
                            </p:stCondLst>
                            <p:childTnLst>
                              <p:par>
                                <p:cTn id="25" presetID="1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p:tgtEl>
                                          <p:spTgt spid="25"/>
                                        </p:tgtEl>
                                        <p:attrNameLst>
                                          <p:attrName>ppt_x</p:attrName>
                                        </p:attrNameLst>
                                      </p:cBhvr>
                                      <p:tavLst>
                                        <p:tav tm="0">
                                          <p:val>
                                            <p:strVal val="#ppt_x-#ppt_w*1.125000"/>
                                          </p:val>
                                        </p:tav>
                                        <p:tav tm="100000">
                                          <p:val>
                                            <p:strVal val="#ppt_x"/>
                                          </p:val>
                                        </p:tav>
                                      </p:tavLst>
                                    </p:anim>
                                    <p:animEffect transition="in" filter="wipe(righ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0189" y="1278027"/>
            <a:ext cx="3371354" cy="553998"/>
          </a:xfrm>
          <a:prstGeom prst="rect">
            <a:avLst/>
          </a:prstGeom>
        </p:spPr>
        <p:txBody>
          <a:bodyPr wrap="square" lIns="0" tIns="0" rIns="0" bIns="0">
            <a:spAutoFit/>
          </a:bodyPr>
          <a:lstStyle/>
          <a:p>
            <a:r>
              <a:rPr lang="zh-CN" altLang="en-US" sz="3600" dirty="0" smtClean="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数据介绍</a:t>
            </a:r>
            <a:endParaRPr lang="zh-CN" altLang="en-US" sz="36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TextBox 11"/>
          <p:cNvSpPr txBox="1"/>
          <p:nvPr/>
        </p:nvSpPr>
        <p:spPr>
          <a:xfrm>
            <a:off x="4546773" y="1894643"/>
            <a:ext cx="8424936" cy="1938992"/>
          </a:xfrm>
          <a:prstGeom prst="rect">
            <a:avLst/>
          </a:prstGeom>
          <a:noFill/>
        </p:spPr>
        <p:txBody>
          <a:bodyPr wrap="square" rtlCol="0">
            <a:spAutoFit/>
          </a:bodyPr>
          <a:lstStyle/>
          <a:p>
            <a:pPr marL="171450" lvl="1" indent="-171450">
              <a:lnSpc>
                <a:spcPct val="150000"/>
              </a:lnSpc>
              <a:buFont typeface="Arial" panose="020B0604020202020204" pitchFamily="34" charset="0"/>
              <a:buChar char="•"/>
            </a:pPr>
            <a:r>
              <a:rPr lang="en-US" altLang="zh-CN"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Train.tsv</a:t>
            </a:r>
            <a:r>
              <a:rPr lang="zh-CN" altLang="en-US"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：训练集，已经给出了情感打分（</a:t>
            </a:r>
            <a:r>
              <a:rPr lang="en-US" altLang="zh-CN"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156061</a:t>
            </a:r>
            <a:r>
              <a:rPr lang="en-US" altLang="zh-CN" sz="2000" dirty="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4</a:t>
            </a:r>
            <a:r>
              <a:rPr lang="zh-CN" altLang="en-US"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lvl="1" indent="-171450">
              <a:lnSpc>
                <a:spcPct val="150000"/>
              </a:lnSpc>
              <a:buFont typeface="Arial" panose="020B0604020202020204" pitchFamily="34" charset="0"/>
              <a:buChar char="•"/>
            </a:pPr>
            <a:r>
              <a:rPr lang="en-US" altLang="zh-CN" sz="2000" dirty="0" err="1"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Test.tsv</a:t>
            </a:r>
            <a:r>
              <a:rPr lang="zh-CN" altLang="en-US"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：待打分的集合。（</a:t>
            </a:r>
            <a:r>
              <a:rPr lang="en-US" altLang="zh-CN"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66292×4</a:t>
            </a:r>
            <a:r>
              <a:rPr lang="zh-CN" altLang="en-US"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lvl="1" indent="-171450">
              <a:lnSpc>
                <a:spcPct val="150000"/>
              </a:lnSpc>
              <a:buFont typeface="Arial" panose="020B0604020202020204" pitchFamily="34" charset="0"/>
              <a:buChar char="•"/>
            </a:pPr>
            <a:r>
              <a:rPr lang="en-US" altLang="zh-CN"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Phrase</a:t>
            </a:r>
            <a:r>
              <a:rPr lang="zh-CN" altLang="en-US"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：有句子、词组或者独立单词</a:t>
            </a:r>
            <a:endParaRPr lang="en-US" altLang="zh-CN" sz="2000" dirty="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marL="171450" lvl="1" indent="-171450">
              <a:lnSpc>
                <a:spcPct val="150000"/>
              </a:lnSpc>
              <a:buFont typeface="Arial" panose="020B0604020202020204" pitchFamily="34" charset="0"/>
              <a:buChar char="•"/>
            </a:pPr>
            <a:r>
              <a:rPr lang="en-US" altLang="zh-CN"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Sentiment</a:t>
            </a:r>
            <a:r>
              <a:rPr lang="zh-CN" altLang="en-US"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：训练集中每一条数据均有一项情感</a:t>
            </a:r>
            <a:r>
              <a:rPr lang="zh-CN" altLang="en-US" sz="2000"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得分</a:t>
            </a:r>
            <a:endParaRPr lang="en-US" altLang="zh-CN" dirty="0" smtClean="0">
              <a:solidFill>
                <a:schemeClr val="accent5">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1"/>
          <p:cNvGrpSpPr/>
          <p:nvPr/>
        </p:nvGrpSpPr>
        <p:grpSpPr>
          <a:xfrm rot="5400000">
            <a:off x="987605" y="2855074"/>
            <a:ext cx="3466717" cy="2232248"/>
            <a:chOff x="4368418" y="2523549"/>
            <a:chExt cx="3626941" cy="2335418"/>
          </a:xfrm>
        </p:grpSpPr>
        <p:sp>
          <p:nvSpPr>
            <p:cNvPr id="8" name="Freeform 69"/>
            <p:cNvSpPr>
              <a:spLocks/>
            </p:cNvSpPr>
            <p:nvPr/>
          </p:nvSpPr>
          <p:spPr bwMode="auto">
            <a:xfrm rot="5400000">
              <a:off x="4570041" y="3489636"/>
              <a:ext cx="1059798" cy="404382"/>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chemeClr val="accent1">
                <a:lumMod val="7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70"/>
            <p:cNvSpPr>
              <a:spLocks/>
            </p:cNvSpPr>
            <p:nvPr/>
          </p:nvSpPr>
          <p:spPr bwMode="auto">
            <a:xfrm rot="5400000">
              <a:off x="4470082" y="3060265"/>
              <a:ext cx="528195" cy="731522"/>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chemeClr val="accent1">
                <a:lumMod val="60000"/>
                <a:lumOff val="40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71"/>
            <p:cNvSpPr>
              <a:spLocks/>
            </p:cNvSpPr>
            <p:nvPr/>
          </p:nvSpPr>
          <p:spPr bwMode="auto">
            <a:xfrm rot="5400000">
              <a:off x="4468378" y="3590164"/>
              <a:ext cx="531603" cy="731522"/>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chemeClr val="accent1"/>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72"/>
            <p:cNvSpPr>
              <a:spLocks/>
            </p:cNvSpPr>
            <p:nvPr/>
          </p:nvSpPr>
          <p:spPr bwMode="auto">
            <a:xfrm rot="5400000">
              <a:off x="4931827" y="3564038"/>
              <a:ext cx="1697039" cy="254442"/>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accent3">
                <a:lumMod val="7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73"/>
            <p:cNvSpPr>
              <a:spLocks/>
            </p:cNvSpPr>
            <p:nvPr/>
          </p:nvSpPr>
          <p:spPr bwMode="auto">
            <a:xfrm rot="5400000">
              <a:off x="5005661" y="2915437"/>
              <a:ext cx="847384" cy="701988"/>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accent3">
                <a:lumMod val="60000"/>
                <a:lumOff val="40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74"/>
            <p:cNvSpPr>
              <a:spLocks/>
            </p:cNvSpPr>
            <p:nvPr/>
          </p:nvSpPr>
          <p:spPr bwMode="auto">
            <a:xfrm rot="5400000">
              <a:off x="5004524" y="3763957"/>
              <a:ext cx="849656" cy="701988"/>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accent3"/>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75"/>
            <p:cNvSpPr>
              <a:spLocks/>
            </p:cNvSpPr>
            <p:nvPr/>
          </p:nvSpPr>
          <p:spPr bwMode="auto">
            <a:xfrm rot="5400000">
              <a:off x="6733368" y="3490203"/>
              <a:ext cx="1059798" cy="403246"/>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accent6">
                <a:lumMod val="7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76"/>
            <p:cNvSpPr>
              <a:spLocks/>
            </p:cNvSpPr>
            <p:nvPr/>
          </p:nvSpPr>
          <p:spPr bwMode="auto">
            <a:xfrm rot="5400000">
              <a:off x="7365499" y="3060265"/>
              <a:ext cx="528195" cy="731522"/>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accent6">
                <a:lumMod val="60000"/>
                <a:lumOff val="40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77"/>
            <p:cNvSpPr>
              <a:spLocks/>
            </p:cNvSpPr>
            <p:nvPr/>
          </p:nvSpPr>
          <p:spPr bwMode="auto">
            <a:xfrm rot="5400000">
              <a:off x="7363796" y="3590164"/>
              <a:ext cx="531603" cy="731522"/>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accent6"/>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78"/>
            <p:cNvSpPr>
              <a:spLocks/>
            </p:cNvSpPr>
            <p:nvPr/>
          </p:nvSpPr>
          <p:spPr bwMode="auto">
            <a:xfrm rot="5400000">
              <a:off x="5733774" y="3564038"/>
              <a:ext cx="1697039" cy="254442"/>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accent5">
                <a:lumMod val="7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79"/>
            <p:cNvSpPr>
              <a:spLocks/>
            </p:cNvSpPr>
            <p:nvPr/>
          </p:nvSpPr>
          <p:spPr bwMode="auto">
            <a:xfrm rot="5400000">
              <a:off x="6510164" y="2916005"/>
              <a:ext cx="847384" cy="700853"/>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accent5">
                <a:lumMod val="60000"/>
                <a:lumOff val="40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80"/>
            <p:cNvSpPr>
              <a:spLocks/>
            </p:cNvSpPr>
            <p:nvPr/>
          </p:nvSpPr>
          <p:spPr bwMode="auto">
            <a:xfrm rot="5400000">
              <a:off x="6509028" y="3764525"/>
              <a:ext cx="849656" cy="700853"/>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accent5"/>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81"/>
            <p:cNvSpPr>
              <a:spLocks/>
            </p:cNvSpPr>
            <p:nvPr/>
          </p:nvSpPr>
          <p:spPr bwMode="auto">
            <a:xfrm rot="5400000">
              <a:off x="5594058" y="2742779"/>
              <a:ext cx="1166573" cy="728114"/>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chemeClr val="accent4">
                <a:lumMod val="60000"/>
                <a:lumOff val="40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82"/>
            <p:cNvSpPr>
              <a:spLocks/>
            </p:cNvSpPr>
            <p:nvPr/>
          </p:nvSpPr>
          <p:spPr bwMode="auto">
            <a:xfrm rot="5400000">
              <a:off x="5592922" y="3910488"/>
              <a:ext cx="1168845" cy="728114"/>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chemeClr val="accent4"/>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83"/>
            <p:cNvSpPr>
              <a:spLocks/>
            </p:cNvSpPr>
            <p:nvPr/>
          </p:nvSpPr>
          <p:spPr bwMode="auto">
            <a:xfrm rot="5400000">
              <a:off x="7725013" y="3425457"/>
              <a:ext cx="9087" cy="531603"/>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84"/>
            <p:cNvSpPr>
              <a:spLocks/>
            </p:cNvSpPr>
            <p:nvPr/>
          </p:nvSpPr>
          <p:spPr bwMode="auto">
            <a:xfrm rot="5400000">
              <a:off x="6992355" y="3403875"/>
              <a:ext cx="9087" cy="574767"/>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85"/>
            <p:cNvSpPr>
              <a:spLocks/>
            </p:cNvSpPr>
            <p:nvPr/>
          </p:nvSpPr>
          <p:spPr bwMode="auto">
            <a:xfrm rot="5400000">
              <a:off x="4629676" y="3425457"/>
              <a:ext cx="9087" cy="531603"/>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86"/>
            <p:cNvSpPr>
              <a:spLocks/>
            </p:cNvSpPr>
            <p:nvPr/>
          </p:nvSpPr>
          <p:spPr bwMode="auto">
            <a:xfrm rot="5400000">
              <a:off x="5361198" y="3403875"/>
              <a:ext cx="9087" cy="574767"/>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87"/>
            <p:cNvSpPr>
              <a:spLocks/>
            </p:cNvSpPr>
            <p:nvPr/>
          </p:nvSpPr>
          <p:spPr bwMode="auto">
            <a:xfrm rot="5400000">
              <a:off x="6172801" y="3327202"/>
              <a:ext cx="9087" cy="728114"/>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88"/>
            <p:cNvSpPr>
              <a:spLocks/>
            </p:cNvSpPr>
            <p:nvPr/>
          </p:nvSpPr>
          <p:spPr bwMode="auto">
            <a:xfrm rot="5400000">
              <a:off x="7303593" y="3529960"/>
              <a:ext cx="1059798" cy="323733"/>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89"/>
            <p:cNvSpPr>
              <a:spLocks/>
            </p:cNvSpPr>
            <p:nvPr/>
          </p:nvSpPr>
          <p:spPr bwMode="auto">
            <a:xfrm rot="5400000">
              <a:off x="6837871" y="3587891"/>
              <a:ext cx="1059798" cy="207871"/>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90"/>
            <p:cNvSpPr>
              <a:spLocks/>
            </p:cNvSpPr>
            <p:nvPr/>
          </p:nvSpPr>
          <p:spPr bwMode="auto">
            <a:xfrm rot="5400000">
              <a:off x="6303998" y="3559494"/>
              <a:ext cx="1697039" cy="26353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91"/>
            <p:cNvSpPr>
              <a:spLocks/>
            </p:cNvSpPr>
            <p:nvPr/>
          </p:nvSpPr>
          <p:spPr bwMode="auto">
            <a:xfrm rot="5400000">
              <a:off x="5804200" y="3621969"/>
              <a:ext cx="1697039" cy="138580"/>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92"/>
            <p:cNvSpPr>
              <a:spLocks/>
            </p:cNvSpPr>
            <p:nvPr/>
          </p:nvSpPr>
          <p:spPr bwMode="auto">
            <a:xfrm rot="5400000">
              <a:off x="4000386" y="3529960"/>
              <a:ext cx="1059798" cy="323733"/>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93"/>
            <p:cNvSpPr>
              <a:spLocks/>
            </p:cNvSpPr>
            <p:nvPr/>
          </p:nvSpPr>
          <p:spPr bwMode="auto">
            <a:xfrm rot="5400000">
              <a:off x="4466105" y="3587891"/>
              <a:ext cx="1059798" cy="207871"/>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94"/>
            <p:cNvSpPr>
              <a:spLocks/>
            </p:cNvSpPr>
            <p:nvPr/>
          </p:nvSpPr>
          <p:spPr bwMode="auto">
            <a:xfrm rot="5400000">
              <a:off x="4362170" y="3558926"/>
              <a:ext cx="1697039" cy="264666"/>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95"/>
            <p:cNvSpPr>
              <a:spLocks/>
            </p:cNvSpPr>
            <p:nvPr/>
          </p:nvSpPr>
          <p:spPr bwMode="auto">
            <a:xfrm rot="5400000">
              <a:off x="4862537" y="3621969"/>
              <a:ext cx="1697039" cy="138580"/>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96"/>
            <p:cNvSpPr>
              <a:spLocks/>
            </p:cNvSpPr>
            <p:nvPr/>
          </p:nvSpPr>
          <p:spPr bwMode="auto">
            <a:xfrm rot="5400000">
              <a:off x="5303835" y="3621400"/>
              <a:ext cx="2335417" cy="139716"/>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97"/>
            <p:cNvSpPr>
              <a:spLocks/>
            </p:cNvSpPr>
            <p:nvPr/>
          </p:nvSpPr>
          <p:spPr bwMode="auto">
            <a:xfrm rot="5400000">
              <a:off x="4713165" y="3623672"/>
              <a:ext cx="2335417" cy="13517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128580" tIns="64290" rIns="128580" bIns="64290" numCol="1" anchor="t" anchorCtr="0" compatLnSpc="1">
              <a:prstTxWarp prst="textNoShape">
                <a:avLst/>
              </a:prstTxWarp>
            </a:bodyP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aphicFrame>
        <p:nvGraphicFramePr>
          <p:cNvPr id="4" name="表格 3"/>
          <p:cNvGraphicFramePr>
            <a:graphicFrameLocks noGrp="1"/>
          </p:cNvGraphicFramePr>
          <p:nvPr>
            <p:extLst>
              <p:ext uri="{D42A27DB-BD31-4B8C-83A1-F6EECF244321}">
                <p14:modId xmlns:p14="http://schemas.microsoft.com/office/powerpoint/2010/main" val="1464947998"/>
              </p:ext>
            </p:extLst>
          </p:nvPr>
        </p:nvGraphicFramePr>
        <p:xfrm>
          <a:off x="4845199" y="4042972"/>
          <a:ext cx="6858000" cy="2123440"/>
        </p:xfrm>
        <a:graphic>
          <a:graphicData uri="http://schemas.openxmlformats.org/drawingml/2006/table">
            <a:tbl>
              <a:tblPr firstRow="1" bandRow="1">
                <a:tableStyleId>{5C22544A-7EE6-4342-B048-85BDC9FD1C3A}</a:tableStyleId>
              </a:tblPr>
              <a:tblGrid>
                <a:gridCol w="1714500"/>
                <a:gridCol w="1714500"/>
                <a:gridCol w="1714500"/>
                <a:gridCol w="1714500"/>
              </a:tblGrid>
              <a:tr h="370840">
                <a:tc gridSpan="2">
                  <a:txBody>
                    <a:bodyPr/>
                    <a:lstStyle/>
                    <a:p>
                      <a:pPr algn="ctr"/>
                      <a:r>
                        <a:rPr lang="zh-CN" altLang="en-US" dirty="0" smtClean="0"/>
                        <a:t>变量</a:t>
                      </a:r>
                      <a:endParaRPr lang="zh-CN" altLang="en-US" dirty="0"/>
                    </a:p>
                  </a:txBody>
                  <a:tcPr/>
                </a:tc>
                <a:tc hMerge="1">
                  <a:txBody>
                    <a:bodyPr/>
                    <a:lstStyle/>
                    <a:p>
                      <a:endParaRPr lang="zh-CN" altLang="en-US" dirty="0"/>
                    </a:p>
                  </a:txBody>
                  <a:tcPr/>
                </a:tc>
                <a:tc>
                  <a:txBody>
                    <a:bodyPr/>
                    <a:lstStyle/>
                    <a:p>
                      <a:pPr algn="ctr"/>
                      <a:r>
                        <a:rPr lang="zh-CN" altLang="en-US" dirty="0" smtClean="0"/>
                        <a:t>取值</a:t>
                      </a:r>
                      <a:endParaRPr lang="zh-CN" altLang="en-US" dirty="0"/>
                    </a:p>
                  </a:txBody>
                  <a:tcPr/>
                </a:tc>
                <a:tc>
                  <a:txBody>
                    <a:bodyPr/>
                    <a:lstStyle/>
                    <a:p>
                      <a:pPr algn="ctr"/>
                      <a:r>
                        <a:rPr lang="zh-CN" altLang="en-US" dirty="0" smtClean="0"/>
                        <a:t>备注</a:t>
                      </a:r>
                      <a:endParaRPr lang="zh-CN" altLang="en-US" dirty="0"/>
                    </a:p>
                  </a:txBody>
                  <a:tcPr/>
                </a:tc>
              </a:tr>
              <a:tr h="370840">
                <a:tc rowSpan="3">
                  <a:txBody>
                    <a:bodyPr/>
                    <a:lstStyle/>
                    <a:p>
                      <a:pPr algn="ctr"/>
                      <a:endParaRPr lang="en-US" altLang="zh-CN" b="0" dirty="0" smtClean="0"/>
                    </a:p>
                    <a:p>
                      <a:pPr algn="ctr"/>
                      <a:r>
                        <a:rPr lang="zh-CN" altLang="en-US" b="0" dirty="0" smtClean="0"/>
                        <a:t>自变量</a:t>
                      </a:r>
                      <a:endParaRPr lang="zh-CN" alt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t>Sentence ID</a:t>
                      </a:r>
                      <a:endParaRPr lang="zh-CN" altLang="en-US" b="0" dirty="0" smtClean="0"/>
                    </a:p>
                  </a:txBody>
                  <a:tcPr/>
                </a:tc>
                <a:tc>
                  <a:txBody>
                    <a:bodyPr/>
                    <a:lstStyle/>
                    <a:p>
                      <a:pPr algn="ctr"/>
                      <a:r>
                        <a:rPr lang="zh-CN" altLang="en-US" b="0" dirty="0" smtClean="0"/>
                        <a:t>正整数</a:t>
                      </a:r>
                      <a:endParaRPr lang="zh-CN" altLang="en-US" b="0" dirty="0"/>
                    </a:p>
                  </a:txBody>
                  <a:tcPr/>
                </a:tc>
                <a:tc>
                  <a:txBody>
                    <a:bodyPr/>
                    <a:lstStyle/>
                    <a:p>
                      <a:pPr algn="ctr"/>
                      <a:r>
                        <a:rPr lang="zh-CN" altLang="en-US" b="0" dirty="0" smtClean="0"/>
                        <a:t>句子序号</a:t>
                      </a:r>
                      <a:endParaRPr lang="zh-CN" altLang="en-US" b="0" dirty="0"/>
                    </a:p>
                  </a:txBody>
                  <a:tcPr/>
                </a:tc>
              </a:tr>
              <a:tr h="370840">
                <a:tc vMerge="1">
                  <a:txBody>
                    <a:bodyPr/>
                    <a:lstStyle/>
                    <a:p>
                      <a:endParaRPr lang="zh-CN" altLang="en-US" dirty="0"/>
                    </a:p>
                  </a:txBody>
                  <a:tcPr/>
                </a:tc>
                <a:tc>
                  <a:txBody>
                    <a:bodyPr/>
                    <a:lstStyle/>
                    <a:p>
                      <a:pPr algn="ctr"/>
                      <a:r>
                        <a:rPr lang="en-US" altLang="zh-CN" b="0" dirty="0" smtClean="0"/>
                        <a:t>Phrase ID</a:t>
                      </a:r>
                      <a:endParaRPr lang="zh-CN" altLang="en-US" b="0" dirty="0"/>
                    </a:p>
                  </a:txBody>
                  <a:tcPr/>
                </a:tc>
                <a:tc>
                  <a:txBody>
                    <a:bodyPr/>
                    <a:lstStyle/>
                    <a:p>
                      <a:pPr algn="ctr"/>
                      <a:r>
                        <a:rPr lang="zh-CN" altLang="en-US" b="0" dirty="0" smtClean="0"/>
                        <a:t>正整数</a:t>
                      </a:r>
                      <a:endParaRPr lang="zh-CN" altLang="en-US" b="0" dirty="0"/>
                    </a:p>
                  </a:txBody>
                  <a:tcPr/>
                </a:tc>
                <a:tc>
                  <a:txBody>
                    <a:bodyPr/>
                    <a:lstStyle/>
                    <a:p>
                      <a:pPr algn="ctr"/>
                      <a:r>
                        <a:rPr lang="zh-CN" altLang="en-US" b="0" dirty="0" smtClean="0"/>
                        <a:t>短语序号</a:t>
                      </a:r>
                      <a:endParaRPr lang="zh-CN" altLang="en-US" b="0" dirty="0"/>
                    </a:p>
                  </a:txBody>
                  <a:tcPr/>
                </a:tc>
              </a:tr>
              <a:tr h="370840">
                <a:tc vMerge="1">
                  <a:txBody>
                    <a:bodyPr/>
                    <a:lstStyle/>
                    <a:p>
                      <a:endParaRPr lang="zh-CN" altLang="en-US" dirty="0"/>
                    </a:p>
                  </a:txBody>
                  <a:tcPr/>
                </a:tc>
                <a:tc>
                  <a:txBody>
                    <a:bodyPr/>
                    <a:lstStyle/>
                    <a:p>
                      <a:pPr algn="ctr"/>
                      <a:r>
                        <a:rPr lang="en-US" altLang="zh-CN" b="0" dirty="0" smtClean="0"/>
                        <a:t>Phrase</a:t>
                      </a:r>
                      <a:endParaRPr lang="zh-CN" altLang="en-US" b="0" dirty="0"/>
                    </a:p>
                  </a:txBody>
                  <a:tcPr/>
                </a:tc>
                <a:tc>
                  <a:txBody>
                    <a:bodyPr/>
                    <a:lstStyle/>
                    <a:p>
                      <a:pPr algn="ctr"/>
                      <a:r>
                        <a:rPr lang="zh-CN" altLang="en-US" b="0" dirty="0" smtClean="0"/>
                        <a:t>英文字符串</a:t>
                      </a:r>
                      <a:endParaRPr lang="zh-CN" altLang="en-US" b="0" dirty="0"/>
                    </a:p>
                  </a:txBody>
                  <a:tcPr/>
                </a:tc>
                <a:tc>
                  <a:txBody>
                    <a:bodyPr/>
                    <a:lstStyle/>
                    <a:p>
                      <a:pPr algn="ctr"/>
                      <a:endParaRPr lang="zh-CN" altLang="en-US" b="0" dirty="0"/>
                    </a:p>
                  </a:txBody>
                  <a:tcPr/>
                </a:tc>
              </a:tr>
              <a:tr h="370840">
                <a:tc>
                  <a:txBody>
                    <a:bodyPr/>
                    <a:lstStyle/>
                    <a:p>
                      <a:pPr algn="ctr"/>
                      <a:r>
                        <a:rPr lang="zh-CN" altLang="en-US" b="0" dirty="0" smtClean="0"/>
                        <a:t>因变量</a:t>
                      </a:r>
                      <a:endParaRPr lang="zh-CN" altLang="en-US" b="0" dirty="0"/>
                    </a:p>
                  </a:txBody>
                  <a:tcPr/>
                </a:tc>
                <a:tc>
                  <a:txBody>
                    <a:bodyPr/>
                    <a:lstStyle/>
                    <a:p>
                      <a:pPr algn="ctr"/>
                      <a:r>
                        <a:rPr lang="en-US" altLang="zh-CN" b="0" dirty="0" smtClean="0"/>
                        <a:t>Sentiment</a:t>
                      </a:r>
                      <a:endParaRPr lang="zh-CN" altLang="en-US" b="0" dirty="0"/>
                    </a:p>
                  </a:txBody>
                  <a:tcPr/>
                </a:tc>
                <a:tc>
                  <a:txBody>
                    <a:bodyPr/>
                    <a:lstStyle/>
                    <a:p>
                      <a:pPr algn="ctr"/>
                      <a:r>
                        <a:rPr lang="en-US" altLang="zh-CN" b="0" dirty="0" smtClean="0"/>
                        <a:t>{0,1,2,3,4}</a:t>
                      </a:r>
                      <a:endParaRPr lang="zh-CN" altLang="en-US" b="0" dirty="0"/>
                    </a:p>
                  </a:txBody>
                  <a:tcPr/>
                </a:tc>
                <a:tc>
                  <a:txBody>
                    <a:bodyPr/>
                    <a:lstStyle/>
                    <a:p>
                      <a:pPr algn="ctr"/>
                      <a:r>
                        <a:rPr lang="en-US" altLang="zh-CN" b="0" dirty="0" smtClean="0"/>
                        <a:t>0</a:t>
                      </a:r>
                      <a:r>
                        <a:rPr lang="zh-CN" altLang="en-US" b="0" dirty="0" smtClean="0"/>
                        <a:t>代表最差评</a:t>
                      </a:r>
                      <a:endParaRPr lang="en-US" altLang="zh-CN" b="0" dirty="0" smtClean="0"/>
                    </a:p>
                    <a:p>
                      <a:pPr algn="ctr"/>
                      <a:r>
                        <a:rPr lang="en-US" altLang="zh-CN" b="0" dirty="0" smtClean="0"/>
                        <a:t>4</a:t>
                      </a:r>
                      <a:r>
                        <a:rPr lang="zh-CN" altLang="en-US" b="0" dirty="0" smtClean="0"/>
                        <a:t>代表最好评</a:t>
                      </a:r>
                      <a:endParaRPr lang="zh-CN" altLang="en-US" b="0" dirty="0"/>
                    </a:p>
                  </a:txBody>
                  <a:tcPr/>
                </a:tc>
              </a:tr>
            </a:tbl>
          </a:graphicData>
        </a:graphic>
      </p:graphicFrame>
    </p:spTree>
    <p:extLst>
      <p:ext uri="{BB962C8B-B14F-4D97-AF65-F5344CB8AC3E}">
        <p14:creationId xmlns:p14="http://schemas.microsoft.com/office/powerpoint/2010/main" val="394382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ppt_w"/>
                                          </p:val>
                                        </p:tav>
                                        <p:tav tm="100000">
                                          <p:val>
                                            <p:strVal val="#ppt_w"/>
                                          </p:val>
                                        </p:tav>
                                      </p:tavLst>
                                    </p:anim>
                                    <p:anim calcmode="lin" valueType="num">
                                      <p:cBhvr>
                                        <p:cTn id="8" dur="500" fill="hold"/>
                                        <p:tgtEl>
                                          <p:spTgt spid="2"/>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612951" y="2395301"/>
            <a:ext cx="2727310" cy="2442048"/>
            <a:chOff x="3714751" y="1835150"/>
            <a:chExt cx="1624013" cy="1454150"/>
          </a:xfrm>
          <a:solidFill>
            <a:schemeClr val="accent2"/>
          </a:solidFill>
        </p:grpSpPr>
        <p:sp>
          <p:nvSpPr>
            <p:cNvPr id="19" name="Freeform 7"/>
            <p:cNvSpPr>
              <a:spLocks noEditPoints="1"/>
            </p:cNvSpPr>
            <p:nvPr/>
          </p:nvSpPr>
          <p:spPr bwMode="auto">
            <a:xfrm>
              <a:off x="3714751" y="1835150"/>
              <a:ext cx="1624013" cy="117792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 name="Freeform 8"/>
            <p:cNvSpPr>
              <a:spLocks/>
            </p:cNvSpPr>
            <p:nvPr/>
          </p:nvSpPr>
          <p:spPr bwMode="auto">
            <a:xfrm>
              <a:off x="4135438" y="3089275"/>
              <a:ext cx="779463" cy="200025"/>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 name="Freeform 9"/>
            <p:cNvSpPr>
              <a:spLocks/>
            </p:cNvSpPr>
            <p:nvPr/>
          </p:nvSpPr>
          <p:spPr bwMode="auto">
            <a:xfrm>
              <a:off x="4429126" y="3089275"/>
              <a:ext cx="485775" cy="200025"/>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 name="Rectangle 6"/>
            <p:cNvSpPr>
              <a:spLocks noChangeArrowheads="1"/>
            </p:cNvSpPr>
            <p:nvPr/>
          </p:nvSpPr>
          <p:spPr bwMode="auto">
            <a:xfrm>
              <a:off x="3756571" y="1905812"/>
              <a:ext cx="1537197" cy="10616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21" name="矩形 20"/>
          <p:cNvSpPr/>
          <p:nvPr/>
        </p:nvSpPr>
        <p:spPr>
          <a:xfrm>
            <a:off x="6285359" y="2363153"/>
            <a:ext cx="3371354" cy="677108"/>
          </a:xfrm>
          <a:prstGeom prst="rect">
            <a:avLst/>
          </a:prstGeom>
        </p:spPr>
        <p:txBody>
          <a:bodyPr wrap="square" lIns="0" tIns="0" rIns="0" bIns="0">
            <a:spAutoFit/>
          </a:bodyPr>
          <a:lstStyle/>
          <a:p>
            <a:r>
              <a:rPr lang="zh-CN" altLang="en-US" sz="4400" dirty="0" smtClean="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数据可视化</a:t>
            </a:r>
            <a:endParaRPr lang="zh-CN" altLang="en-US" sz="4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TextBox 11"/>
          <p:cNvSpPr txBox="1"/>
          <p:nvPr/>
        </p:nvSpPr>
        <p:spPr>
          <a:xfrm>
            <a:off x="6069335" y="3328293"/>
            <a:ext cx="4461478" cy="3139321"/>
          </a:xfrm>
          <a:prstGeom prst="rect">
            <a:avLst/>
          </a:prstGeom>
          <a:noFill/>
        </p:spPr>
        <p:txBody>
          <a:bodyPr wrap="none" rtlCol="0">
            <a:spAutoFit/>
          </a:bodyPr>
          <a:lstStyle/>
          <a:p>
            <a:pPr marL="171450" lvl="1" indent="-171450">
              <a:lnSpc>
                <a:spcPct val="150000"/>
              </a:lnSpc>
              <a:buFont typeface="Arial" panose="020B0604020202020204" pitchFamily="34" charset="0"/>
              <a:buChar char="•"/>
            </a:pPr>
            <a:r>
              <a:rPr lang="zh-CN" altLang="en-US" sz="2000" dirty="0" smtClean="0">
                <a:solidFill>
                  <a:srgbClr val="CA8F45"/>
                </a:solidFill>
                <a:latin typeface="Arial" panose="020B0604020202020204" pitchFamily="34" charset="0"/>
                <a:ea typeface="微软雅黑" panose="020B0503020204020204" pitchFamily="34" charset="-122"/>
                <a:sym typeface="Arial" panose="020B0604020202020204" pitchFamily="34" charset="0"/>
              </a:rPr>
              <a:t>词云展示每级评分词库中的高频率词</a:t>
            </a:r>
            <a:endParaRPr lang="en-US" altLang="zh-CN" sz="2000" dirty="0" smtClean="0">
              <a:solidFill>
                <a:srgbClr val="CA8F45"/>
              </a:solidFill>
              <a:latin typeface="Arial" panose="020B0604020202020204" pitchFamily="34" charset="0"/>
              <a:ea typeface="微软雅黑" panose="020B0503020204020204" pitchFamily="34" charset="-122"/>
              <a:sym typeface="Arial" panose="020B0604020202020204" pitchFamily="34" charset="0"/>
            </a:endParaRPr>
          </a:p>
          <a:p>
            <a:pPr marL="171450" lvl="1" indent="-171450">
              <a:lnSpc>
                <a:spcPct val="150000"/>
              </a:lnSpc>
              <a:buFont typeface="Arial" panose="020B0604020202020204" pitchFamily="34" charset="0"/>
              <a:buChar char="•"/>
            </a:pPr>
            <a:r>
              <a:rPr lang="zh-CN" altLang="en-US" sz="2000" dirty="0" smtClean="0">
                <a:solidFill>
                  <a:srgbClr val="CA8F45"/>
                </a:solidFill>
                <a:latin typeface="Arial" panose="020B0604020202020204" pitchFamily="34" charset="0"/>
                <a:ea typeface="微软雅黑" panose="020B0503020204020204" pitchFamily="34" charset="-122"/>
                <a:sym typeface="Arial" panose="020B0604020202020204" pitchFamily="34" charset="0"/>
              </a:rPr>
              <a:t>平均评分最高</a:t>
            </a:r>
            <a:r>
              <a:rPr lang="en-US" altLang="zh-CN" sz="2000" dirty="0" smtClean="0">
                <a:solidFill>
                  <a:srgbClr val="CA8F45"/>
                </a:solidFill>
                <a:latin typeface="Arial" panose="020B0604020202020204" pitchFamily="34" charset="0"/>
                <a:ea typeface="微软雅黑" panose="020B0503020204020204" pitchFamily="34" charset="-122"/>
                <a:sym typeface="Arial" panose="020B0604020202020204" pitchFamily="34" charset="0"/>
              </a:rPr>
              <a:t>/</a:t>
            </a:r>
            <a:r>
              <a:rPr lang="zh-CN" altLang="en-US" sz="2000" dirty="0" smtClean="0">
                <a:solidFill>
                  <a:srgbClr val="CA8F45"/>
                </a:solidFill>
                <a:latin typeface="Arial" panose="020B0604020202020204" pitchFamily="34" charset="0"/>
                <a:ea typeface="微软雅黑" panose="020B0503020204020204" pitchFamily="34" charset="-122"/>
                <a:sym typeface="Arial" panose="020B0604020202020204" pitchFamily="34" charset="0"/>
              </a:rPr>
              <a:t>最低的</a:t>
            </a:r>
            <a:r>
              <a:rPr lang="en-US" altLang="zh-CN" sz="2000" dirty="0" smtClean="0">
                <a:solidFill>
                  <a:srgbClr val="CA8F45"/>
                </a:solidFill>
                <a:latin typeface="Arial" panose="020B0604020202020204" pitchFamily="34" charset="0"/>
                <a:ea typeface="微软雅黑" panose="020B0503020204020204" pitchFamily="34" charset="-122"/>
                <a:sym typeface="Arial" panose="020B0604020202020204" pitchFamily="34" charset="0"/>
              </a:rPr>
              <a:t>10</a:t>
            </a:r>
            <a:r>
              <a:rPr lang="zh-CN" altLang="en-US" sz="2000" dirty="0" smtClean="0">
                <a:solidFill>
                  <a:srgbClr val="CA8F45"/>
                </a:solidFill>
                <a:latin typeface="Arial" panose="020B0604020202020204" pitchFamily="34" charset="0"/>
                <a:ea typeface="微软雅黑" panose="020B0503020204020204" pitchFamily="34" charset="-122"/>
                <a:sym typeface="Arial" panose="020B0604020202020204" pitchFamily="34" charset="0"/>
              </a:rPr>
              <a:t>个词语</a:t>
            </a:r>
            <a:endParaRPr lang="en-US" altLang="zh-CN" sz="2000" dirty="0" smtClean="0">
              <a:solidFill>
                <a:srgbClr val="CA8F45"/>
              </a:solidFill>
              <a:latin typeface="Arial" panose="020B0604020202020204" pitchFamily="34" charset="0"/>
              <a:ea typeface="微软雅黑" panose="020B0503020204020204" pitchFamily="34" charset="-122"/>
              <a:sym typeface="Arial" panose="020B0604020202020204" pitchFamily="34" charset="0"/>
            </a:endParaRPr>
          </a:p>
          <a:p>
            <a:pPr marL="171450" lvl="1" indent="-171450">
              <a:lnSpc>
                <a:spcPct val="150000"/>
              </a:lnSpc>
              <a:buFont typeface="Arial" panose="020B0604020202020204" pitchFamily="34" charset="0"/>
              <a:buChar char="•"/>
            </a:pPr>
            <a:r>
              <a:rPr lang="zh-CN" altLang="en-US" sz="2000" dirty="0" smtClean="0">
                <a:solidFill>
                  <a:srgbClr val="CA8F45"/>
                </a:solidFill>
                <a:latin typeface="Arial" panose="020B0604020202020204" pitchFamily="34" charset="0"/>
                <a:ea typeface="微软雅黑" panose="020B0503020204020204" pitchFamily="34" charset="-122"/>
                <a:sym typeface="Arial" panose="020B0604020202020204" pitchFamily="34" charset="0"/>
              </a:rPr>
              <a:t>每个评分的高频词组</a:t>
            </a:r>
            <a:endParaRPr lang="en-US" altLang="zh-CN" sz="2000" dirty="0" smtClean="0">
              <a:solidFill>
                <a:srgbClr val="CA8F45"/>
              </a:solidFill>
              <a:latin typeface="Arial" panose="020B0604020202020204" pitchFamily="34" charset="0"/>
              <a:ea typeface="微软雅黑" panose="020B0503020204020204" pitchFamily="34" charset="-122"/>
              <a:sym typeface="Arial" panose="020B0604020202020204" pitchFamily="34" charset="0"/>
            </a:endParaRPr>
          </a:p>
          <a:p>
            <a:pPr marL="171450" lvl="1" indent="-171450">
              <a:lnSpc>
                <a:spcPct val="150000"/>
              </a:lnSpc>
              <a:buFont typeface="Arial" panose="020B0604020202020204" pitchFamily="34" charset="0"/>
              <a:buChar char="•"/>
            </a:pPr>
            <a:endParaRPr lang="en-US" altLang="zh-CN" sz="2400" dirty="0" smtClean="0">
              <a:solidFill>
                <a:schemeClr val="accent6">
                  <a:lumMod val="75000"/>
                </a:schemeClr>
              </a:solidFill>
              <a:latin typeface="Arial" panose="020B0604020202020204" pitchFamily="34" charset="0"/>
              <a:ea typeface="微软雅黑" panose="020B0503020204020204" pitchFamily="34" charset="-122"/>
              <a:sym typeface="Arial" panose="020B0604020202020204" pitchFamily="34" charset="0"/>
            </a:endParaRPr>
          </a:p>
          <a:p>
            <a:pPr marL="0" lvl="1" indent="0">
              <a:lnSpc>
                <a:spcPct val="150000"/>
              </a:lnSpc>
            </a:pPr>
            <a:endParaRPr lang="en-US" altLang="zh-CN" sz="2400" dirty="0" smtClean="0">
              <a:solidFill>
                <a:schemeClr val="accent6">
                  <a:lumMod val="75000"/>
                </a:schemeClr>
              </a:solidFill>
              <a:latin typeface="Arial" panose="020B0604020202020204" pitchFamily="34" charset="0"/>
              <a:ea typeface="微软雅黑" panose="020B0503020204020204" pitchFamily="34" charset="-122"/>
              <a:sym typeface="Arial" panose="020B0604020202020204" pitchFamily="34" charset="0"/>
            </a:endParaRPr>
          </a:p>
          <a:p>
            <a:pPr marL="171450" lvl="1" indent="-171450">
              <a:lnSpc>
                <a:spcPct val="150000"/>
              </a:lnSpc>
              <a:buFont typeface="Arial" panose="020B0604020202020204" pitchFamily="34" charset="0"/>
              <a:buChar char="•"/>
            </a:pPr>
            <a:endParaRPr lang="en-US" altLang="zh-CN" sz="2400" dirty="0">
              <a:solidFill>
                <a:schemeClr val="accent6">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MH_Others_1"/>
          <p:cNvSpPr txBox="1"/>
          <p:nvPr>
            <p:custDataLst>
              <p:tags r:id="rId1"/>
            </p:custDataLst>
          </p:nvPr>
        </p:nvSpPr>
        <p:spPr>
          <a:xfrm>
            <a:off x="3119955" y="2687688"/>
            <a:ext cx="1713302" cy="1354217"/>
          </a:xfrm>
          <a:prstGeom prst="rect">
            <a:avLst/>
          </a:prstGeom>
          <a:noFill/>
        </p:spPr>
        <p:txBody>
          <a:bodyPr wrap="square" lIns="0" tIns="0" rIns="0" bIns="0" rtlCol="0" anchor="ctr" anchorCtr="0">
            <a:spAutoFit/>
          </a:bodyPr>
          <a:lstStyle/>
          <a:p>
            <a:pPr algn="ctr"/>
            <a:r>
              <a:rPr lang="en-US" altLang="zh-CN" sz="6000" dirty="0" smtClean="0">
                <a:solidFill>
                  <a:schemeClr val="bg1"/>
                </a:solidFill>
                <a:latin typeface="Impact" panose="020B0806030902050204" pitchFamily="34" charset="0"/>
                <a:ea typeface="微软雅黑" panose="020B0503020204020204" pitchFamily="34" charset="-122"/>
                <a:sym typeface="Arial" panose="020B0604020202020204" pitchFamily="34" charset="0"/>
              </a:rPr>
              <a:t>02</a:t>
            </a:r>
          </a:p>
          <a:p>
            <a:pPr algn="ctr"/>
            <a:r>
              <a:rPr lang="en-US" altLang="zh-CN" sz="2800" dirty="0" smtClean="0">
                <a:solidFill>
                  <a:schemeClr val="bg1"/>
                </a:solidFill>
                <a:latin typeface="Impact" panose="020B0806030902050204" pitchFamily="34" charset="0"/>
                <a:ea typeface="微软雅黑" panose="020B0503020204020204" pitchFamily="34" charset="-122"/>
                <a:sym typeface="Arial" panose="020B0604020202020204" pitchFamily="34" charset="0"/>
              </a:rPr>
              <a:t>CHAPTER</a:t>
            </a:r>
            <a:endParaRPr lang="zh-CN" altLang="en-US" sz="28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7718442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6" presetClass="entr" presetSubtype="0" fill="hold" grpId="0" nodeType="clickEffect">
                                  <p:stCondLst>
                                    <p:cond delay="0"/>
                                  </p:stCondLst>
                                  <p:iterate type="lt">
                                    <p:tmPct val="10000"/>
                                  </p:iterate>
                                  <p:childTnLst>
                                    <p:set>
                                      <p:cBhvr>
                                        <p:cTn id="13" dur="1" fill="hold">
                                          <p:stCondLst>
                                            <p:cond delay="0"/>
                                          </p:stCondLst>
                                        </p:cTn>
                                        <p:tgtEl>
                                          <p:spTgt spid="38"/>
                                        </p:tgtEl>
                                        <p:attrNameLst>
                                          <p:attrName>style.visibility</p:attrName>
                                        </p:attrNameLst>
                                      </p:cBhvr>
                                      <p:to>
                                        <p:strVal val="visible"/>
                                      </p:to>
                                    </p:set>
                                    <p:anim by="(-#ppt_w*2)" calcmode="lin" valueType="num">
                                      <p:cBhvr rctx="PPT">
                                        <p:cTn id="14" dur="500" autoRev="1" fill="hold">
                                          <p:stCondLst>
                                            <p:cond delay="0"/>
                                          </p:stCondLst>
                                        </p:cTn>
                                        <p:tgtEl>
                                          <p:spTgt spid="38"/>
                                        </p:tgtEl>
                                        <p:attrNameLst>
                                          <p:attrName>ppt_w</p:attrName>
                                        </p:attrNameLst>
                                      </p:cBhvr>
                                    </p:anim>
                                    <p:anim by="(#ppt_w*0.50)" calcmode="lin" valueType="num">
                                      <p:cBhvr>
                                        <p:cTn id="15" dur="500" decel="50000" autoRev="1" fill="hold">
                                          <p:stCondLst>
                                            <p:cond delay="0"/>
                                          </p:stCondLst>
                                        </p:cTn>
                                        <p:tgtEl>
                                          <p:spTgt spid="38"/>
                                        </p:tgtEl>
                                        <p:attrNameLst>
                                          <p:attrName>ppt_x</p:attrName>
                                        </p:attrNameLst>
                                      </p:cBhvr>
                                    </p:anim>
                                    <p:anim from="(-#ppt_h/2)" to="(#ppt_y)" calcmode="lin" valueType="num">
                                      <p:cBhvr>
                                        <p:cTn id="16" dur="1000" fill="hold">
                                          <p:stCondLst>
                                            <p:cond delay="0"/>
                                          </p:stCondLst>
                                        </p:cTn>
                                        <p:tgtEl>
                                          <p:spTgt spid="38"/>
                                        </p:tgtEl>
                                        <p:attrNameLst>
                                          <p:attrName>ppt_y</p:attrName>
                                        </p:attrNameLst>
                                      </p:cBhvr>
                                    </p:anim>
                                    <p:animRot by="21600000">
                                      <p:cBhvr>
                                        <p:cTn id="17" dur="1000" fill="hold">
                                          <p:stCondLst>
                                            <p:cond delay="0"/>
                                          </p:stCondLst>
                                        </p:cTn>
                                        <p:tgtEl>
                                          <p:spTgt spid="38"/>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3" presetClass="entr" presetSubtype="32"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strVal val="4*#ppt_w"/>
                                          </p:val>
                                        </p:tav>
                                        <p:tav tm="100000">
                                          <p:val>
                                            <p:strVal val="#ppt_w"/>
                                          </p:val>
                                        </p:tav>
                                      </p:tavLst>
                                    </p:anim>
                                    <p:anim calcmode="lin" valueType="num">
                                      <p:cBhvr>
                                        <p:cTn id="23" dur="500" fill="hold"/>
                                        <p:tgtEl>
                                          <p:spTgt spid="21"/>
                                        </p:tgtEl>
                                        <p:attrNameLst>
                                          <p:attrName>ppt_h</p:attrName>
                                        </p:attrNameLst>
                                      </p:cBhvr>
                                      <p:tavLst>
                                        <p:tav tm="0">
                                          <p:val>
                                            <p:strVal val="4*#ppt_h"/>
                                          </p:val>
                                        </p:tav>
                                        <p:tav tm="100000">
                                          <p:val>
                                            <p:strVal val="#ppt_h"/>
                                          </p:val>
                                        </p:tav>
                                      </p:tavLst>
                                    </p:anim>
                                  </p:childTnLst>
                                </p:cTn>
                              </p:par>
                            </p:childTnLst>
                          </p:cTn>
                        </p:par>
                        <p:par>
                          <p:cTn id="24" fill="hold">
                            <p:stCondLst>
                              <p:cond delay="500"/>
                            </p:stCondLst>
                            <p:childTnLst>
                              <p:par>
                                <p:cTn id="25" presetID="1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p:tgtEl>
                                          <p:spTgt spid="25"/>
                                        </p:tgtEl>
                                        <p:attrNameLst>
                                          <p:attrName>ppt_x</p:attrName>
                                        </p:attrNameLst>
                                      </p:cBhvr>
                                      <p:tavLst>
                                        <p:tav tm="0">
                                          <p:val>
                                            <p:strVal val="#ppt_x-#ppt_w*1.125000"/>
                                          </p:val>
                                        </p:tav>
                                        <p:tav tm="100000">
                                          <p:val>
                                            <p:strVal val="#ppt_x"/>
                                          </p:val>
                                        </p:tav>
                                      </p:tavLst>
                                    </p:anim>
                                    <p:animEffect transition="in" filter="wipe(righ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139"/>
            <a:ext cx="10101783" cy="7141511"/>
          </a:xfrm>
          <a:prstGeom prst="rect">
            <a:avLst/>
          </a:prstGeom>
        </p:spPr>
      </p:pic>
      <p:sp>
        <p:nvSpPr>
          <p:cNvPr id="3" name="TextBox 8"/>
          <p:cNvSpPr txBox="1"/>
          <p:nvPr/>
        </p:nvSpPr>
        <p:spPr>
          <a:xfrm>
            <a:off x="9381703" y="591989"/>
            <a:ext cx="3168352" cy="861774"/>
          </a:xfrm>
          <a:prstGeom prst="rect">
            <a:avLst/>
          </a:prstGeom>
          <a:noFill/>
        </p:spPr>
        <p:txBody>
          <a:bodyPr wrap="square" lIns="0" tIns="0" rIns="0" bIns="0" rtlCol="0" anchor="ctr">
            <a:spAutoFit/>
          </a:bodyPr>
          <a:lstStyle/>
          <a:p>
            <a:r>
              <a:rPr lang="zh-CN" altLang="en-US" sz="28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rPr>
              <a:t>词云展示每级</a:t>
            </a:r>
            <a:r>
              <a:rPr lang="zh-CN" altLang="en-US" sz="2800" dirty="0" smtClean="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rPr>
              <a:t>评分</a:t>
            </a:r>
            <a:endParaRPr lang="en-US" altLang="zh-CN" sz="2800" dirty="0" smtClean="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2800" dirty="0" smtClean="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rPr>
              <a:t>词库</a:t>
            </a:r>
            <a:r>
              <a:rPr lang="zh-CN" altLang="en-US" sz="28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rPr>
              <a:t>中的高频率词</a:t>
            </a:r>
          </a:p>
        </p:txBody>
      </p:sp>
    </p:spTree>
    <p:extLst>
      <p:ext uri="{BB962C8B-B14F-4D97-AF65-F5344CB8AC3E}">
        <p14:creationId xmlns:p14="http://schemas.microsoft.com/office/powerpoint/2010/main" val="39161906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879" y="2104157"/>
            <a:ext cx="8784976" cy="4392488"/>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944" y="2104157"/>
            <a:ext cx="8784976" cy="4392488"/>
          </a:xfrm>
          <a:prstGeom prst="rect">
            <a:avLst/>
          </a:prstGeom>
        </p:spPr>
      </p:pic>
      <p:sp>
        <p:nvSpPr>
          <p:cNvPr id="5" name="TextBox 8"/>
          <p:cNvSpPr txBox="1"/>
          <p:nvPr/>
        </p:nvSpPr>
        <p:spPr>
          <a:xfrm>
            <a:off x="1964879" y="1168053"/>
            <a:ext cx="6808695" cy="430887"/>
          </a:xfrm>
          <a:prstGeom prst="rect">
            <a:avLst/>
          </a:prstGeom>
          <a:noFill/>
        </p:spPr>
        <p:txBody>
          <a:bodyPr wrap="square" lIns="0" tIns="0" rIns="0" bIns="0" rtlCol="0" anchor="ctr">
            <a:spAutoFit/>
          </a:bodyPr>
          <a:lstStyle/>
          <a:p>
            <a:r>
              <a:rPr lang="zh-CN" altLang="en-US" sz="28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rPr>
              <a:t>平均评分最高</a:t>
            </a:r>
            <a:r>
              <a:rPr lang="en-US" altLang="zh-CN" sz="28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28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rPr>
              <a:t>最低的</a:t>
            </a:r>
            <a:r>
              <a:rPr lang="en-US" altLang="zh-CN" sz="28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rPr>
              <a:t>10</a:t>
            </a:r>
            <a:r>
              <a:rPr lang="zh-CN" altLang="en-US" sz="28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rPr>
              <a:t>个词语</a:t>
            </a:r>
          </a:p>
        </p:txBody>
      </p:sp>
    </p:spTree>
    <p:extLst>
      <p:ext uri="{BB962C8B-B14F-4D97-AF65-F5344CB8AC3E}">
        <p14:creationId xmlns:p14="http://schemas.microsoft.com/office/powerpoint/2010/main" val="31544222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3"/>
                                        </p:tgtEl>
                                        <p:attrNameLst>
                                          <p:attrName>ppt_w</p:attrName>
                                        </p:attrNameLst>
                                      </p:cBhvr>
                                      <p:tavLst>
                                        <p:tav tm="0">
                                          <p:val>
                                            <p:strVal val="ppt_w"/>
                                          </p:val>
                                        </p:tav>
                                        <p:tav tm="100000">
                                          <p:val>
                                            <p:fltVal val="0"/>
                                          </p:val>
                                        </p:tav>
                                      </p:tavLst>
                                    </p:anim>
                                    <p:anim calcmode="lin" valueType="num">
                                      <p:cBhvr>
                                        <p:cTn id="7" dur="500"/>
                                        <p:tgtEl>
                                          <p:spTgt spid="3"/>
                                        </p:tgtEl>
                                        <p:attrNameLst>
                                          <p:attrName>ppt_h</p:attrName>
                                        </p:attrNameLst>
                                      </p:cBhvr>
                                      <p:tavLst>
                                        <p:tav tm="0">
                                          <p:val>
                                            <p:strVal val="ppt_h"/>
                                          </p:val>
                                        </p:tav>
                                        <p:tav tm="100000">
                                          <p:val>
                                            <p:fltVal val="0"/>
                                          </p:val>
                                        </p:tav>
                                      </p:tavLst>
                                    </p:anim>
                                    <p:animEffect transition="out" filter="fade">
                                      <p:cBhvr>
                                        <p:cTn id="8" dur="500"/>
                                        <p:tgtEl>
                                          <p:spTgt spid="3"/>
                                        </p:tgtEl>
                                      </p:cBhvr>
                                    </p:animEffect>
                                    <p:set>
                                      <p:cBhvr>
                                        <p:cTn id="9" dur="1" fill="hold">
                                          <p:stCondLst>
                                            <p:cond delay="499"/>
                                          </p:stCondLst>
                                        </p:cTn>
                                        <p:tgtEl>
                                          <p:spTgt spid="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770864" y="277335"/>
            <a:ext cx="2954655" cy="580415"/>
          </a:xfrm>
          <a:prstGeom prst="rect">
            <a:avLst/>
          </a:prstGeom>
        </p:spPr>
        <p:txBody>
          <a:bodyPr wrap="none">
            <a:spAutoFit/>
          </a:bodyPr>
          <a:lstStyle/>
          <a:p>
            <a:pPr marL="0" lvl="1" indent="0">
              <a:lnSpc>
                <a:spcPct val="150000"/>
              </a:lnSpc>
            </a:pPr>
            <a:r>
              <a:rPr lang="zh-CN" altLang="en-US" sz="24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rPr>
              <a:t>每个评分的高频词组</a:t>
            </a:r>
            <a:endParaRPr lang="en-US" altLang="zh-CN" sz="2400" dirty="0">
              <a:solidFill>
                <a:schemeClr val="bg2">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a:clrChange>
              <a:clrFrom>
                <a:srgbClr val="FEF8EF"/>
              </a:clrFrom>
              <a:clrTo>
                <a:srgbClr val="FEF8EF">
                  <a:alpha val="0"/>
                </a:srgbClr>
              </a:clrTo>
            </a:clrChange>
            <a:extLst>
              <a:ext uri="{28A0092B-C50C-407E-A947-70E740481C1C}">
                <a14:useLocalDpi xmlns:a14="http://schemas.microsoft.com/office/drawing/2010/main" val="0"/>
              </a:ext>
            </a:extLst>
          </a:blip>
          <a:stretch>
            <a:fillRect/>
          </a:stretch>
        </p:blipFill>
        <p:spPr>
          <a:xfrm>
            <a:off x="236687" y="591989"/>
            <a:ext cx="6624736" cy="3312368"/>
          </a:xfrm>
          <a:prstGeom prst="rect">
            <a:avLst/>
          </a:prstGeom>
        </p:spPr>
      </p:pic>
      <p:pic>
        <p:nvPicPr>
          <p:cNvPr id="8" name="图片 7"/>
          <p:cNvPicPr>
            <a:picLocks noChangeAspect="1"/>
          </p:cNvPicPr>
          <p:nvPr/>
        </p:nvPicPr>
        <p:blipFill>
          <a:blip r:embed="rId3">
            <a:clrChange>
              <a:clrFrom>
                <a:srgbClr val="FEF8EF"/>
              </a:clrFrom>
              <a:clrTo>
                <a:srgbClr val="FEF8EF">
                  <a:alpha val="0"/>
                </a:srgbClr>
              </a:clrTo>
            </a:clrChange>
            <a:extLst>
              <a:ext uri="{28A0092B-C50C-407E-A947-70E740481C1C}">
                <a14:useLocalDpi xmlns:a14="http://schemas.microsoft.com/office/drawing/2010/main" val="0"/>
              </a:ext>
            </a:extLst>
          </a:blip>
          <a:stretch>
            <a:fillRect/>
          </a:stretch>
        </p:blipFill>
        <p:spPr>
          <a:xfrm>
            <a:off x="5493271" y="460139"/>
            <a:ext cx="6888436" cy="3444218"/>
          </a:xfrm>
          <a:prstGeom prst="rect">
            <a:avLst/>
          </a:prstGeom>
        </p:spPr>
      </p:pic>
      <p:pic>
        <p:nvPicPr>
          <p:cNvPr id="10" name="图片 9"/>
          <p:cNvPicPr>
            <a:picLocks noChangeAspect="1"/>
          </p:cNvPicPr>
          <p:nvPr/>
        </p:nvPicPr>
        <p:blipFill>
          <a:blip r:embed="rId4">
            <a:clrChange>
              <a:clrFrom>
                <a:srgbClr val="FEF8EF"/>
              </a:clrFrom>
              <a:clrTo>
                <a:srgbClr val="FEF8EF">
                  <a:alpha val="0"/>
                </a:srgbClr>
              </a:clrTo>
            </a:clrChange>
            <a:extLst>
              <a:ext uri="{28A0092B-C50C-407E-A947-70E740481C1C}">
                <a14:useLocalDpi xmlns:a14="http://schemas.microsoft.com/office/drawing/2010/main" val="0"/>
              </a:ext>
            </a:extLst>
          </a:blip>
          <a:stretch>
            <a:fillRect/>
          </a:stretch>
        </p:blipFill>
        <p:spPr>
          <a:xfrm>
            <a:off x="-987449" y="3832349"/>
            <a:ext cx="6632234" cy="3316117"/>
          </a:xfrm>
          <a:prstGeom prst="rect">
            <a:avLst/>
          </a:prstGeom>
        </p:spPr>
      </p:pic>
      <p:pic>
        <p:nvPicPr>
          <p:cNvPr id="11" name="图片 10"/>
          <p:cNvPicPr>
            <a:picLocks noChangeAspect="1"/>
          </p:cNvPicPr>
          <p:nvPr/>
        </p:nvPicPr>
        <p:blipFill>
          <a:blip r:embed="rId5">
            <a:clrChange>
              <a:clrFrom>
                <a:srgbClr val="FEF8EF"/>
              </a:clrFrom>
              <a:clrTo>
                <a:srgbClr val="FEF8EF">
                  <a:alpha val="0"/>
                </a:srgbClr>
              </a:clrTo>
            </a:clrChange>
            <a:extLst>
              <a:ext uri="{28A0092B-C50C-407E-A947-70E740481C1C}">
                <a14:useLocalDpi xmlns:a14="http://schemas.microsoft.com/office/drawing/2010/main" val="0"/>
              </a:ext>
            </a:extLst>
          </a:blip>
          <a:stretch>
            <a:fillRect/>
          </a:stretch>
        </p:blipFill>
        <p:spPr>
          <a:xfrm>
            <a:off x="3117007" y="3811652"/>
            <a:ext cx="6624736" cy="3312368"/>
          </a:xfrm>
          <a:prstGeom prst="rect">
            <a:avLst/>
          </a:prstGeom>
        </p:spPr>
      </p:pic>
      <p:pic>
        <p:nvPicPr>
          <p:cNvPr id="12" name="图片 11"/>
          <p:cNvPicPr>
            <a:picLocks noChangeAspect="1"/>
          </p:cNvPicPr>
          <p:nvPr/>
        </p:nvPicPr>
        <p:blipFill>
          <a:blip r:embed="rId6">
            <a:clrChange>
              <a:clrFrom>
                <a:srgbClr val="FEF8EF"/>
              </a:clrFrom>
              <a:clrTo>
                <a:srgbClr val="FEF8EF">
                  <a:alpha val="0"/>
                </a:srgbClr>
              </a:clrTo>
            </a:clrChange>
            <a:extLst>
              <a:ext uri="{28A0092B-C50C-407E-A947-70E740481C1C}">
                <a14:useLocalDpi xmlns:a14="http://schemas.microsoft.com/office/drawing/2010/main" val="0"/>
              </a:ext>
            </a:extLst>
          </a:blip>
          <a:stretch>
            <a:fillRect/>
          </a:stretch>
        </p:blipFill>
        <p:spPr>
          <a:xfrm>
            <a:off x="7437487" y="3796345"/>
            <a:ext cx="6696744" cy="3348372"/>
          </a:xfrm>
          <a:prstGeom prst="rect">
            <a:avLst/>
          </a:prstGeom>
        </p:spPr>
      </p:pic>
    </p:spTree>
    <p:extLst>
      <p:ext uri="{BB962C8B-B14F-4D97-AF65-F5344CB8AC3E}">
        <p14:creationId xmlns:p14="http://schemas.microsoft.com/office/powerpoint/2010/main" val="17618282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612951" y="2395301"/>
            <a:ext cx="2727310" cy="2442048"/>
            <a:chOff x="3714751" y="1835150"/>
            <a:chExt cx="1624013" cy="1454150"/>
          </a:xfrm>
          <a:solidFill>
            <a:schemeClr val="accent1"/>
          </a:solidFill>
        </p:grpSpPr>
        <p:sp>
          <p:nvSpPr>
            <p:cNvPr id="19" name="Freeform 7"/>
            <p:cNvSpPr>
              <a:spLocks noEditPoints="1"/>
            </p:cNvSpPr>
            <p:nvPr/>
          </p:nvSpPr>
          <p:spPr bwMode="auto">
            <a:xfrm>
              <a:off x="3714751" y="1835150"/>
              <a:ext cx="1624013" cy="117792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0" name="Freeform 8"/>
            <p:cNvSpPr>
              <a:spLocks/>
            </p:cNvSpPr>
            <p:nvPr/>
          </p:nvSpPr>
          <p:spPr bwMode="auto">
            <a:xfrm>
              <a:off x="4135438" y="3089275"/>
              <a:ext cx="779463" cy="200025"/>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26" name="Freeform 9"/>
            <p:cNvSpPr>
              <a:spLocks/>
            </p:cNvSpPr>
            <p:nvPr/>
          </p:nvSpPr>
          <p:spPr bwMode="auto">
            <a:xfrm>
              <a:off x="4429126" y="3089275"/>
              <a:ext cx="485775" cy="200025"/>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sp>
          <p:nvSpPr>
            <p:cNvPr id="14" name="Rectangle 6"/>
            <p:cNvSpPr>
              <a:spLocks noChangeArrowheads="1"/>
            </p:cNvSpPr>
            <p:nvPr/>
          </p:nvSpPr>
          <p:spPr bwMode="auto">
            <a:xfrm>
              <a:off x="3756571" y="1905812"/>
              <a:ext cx="1537197" cy="10616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80" tIns="64290" rIns="128580" bIns="64290" numCol="1" anchor="t" anchorCtr="0" compatLnSpc="1">
              <a:prstTxWarp prst="textNoShape">
                <a:avLst/>
              </a:prstTxWarp>
            </a:bodyPr>
            <a:lstStyle/>
            <a:p>
              <a:endParaRPr lang="zh-CN" altLang="en-US"/>
            </a:p>
          </p:txBody>
        </p:sp>
      </p:grpSp>
      <p:sp>
        <p:nvSpPr>
          <p:cNvPr id="38" name="MH_Others_1"/>
          <p:cNvSpPr txBox="1"/>
          <p:nvPr>
            <p:custDataLst>
              <p:tags r:id="rId1"/>
            </p:custDataLst>
          </p:nvPr>
        </p:nvSpPr>
        <p:spPr>
          <a:xfrm>
            <a:off x="3119955" y="2687688"/>
            <a:ext cx="1713302" cy="1354217"/>
          </a:xfrm>
          <a:prstGeom prst="rect">
            <a:avLst/>
          </a:prstGeom>
          <a:noFill/>
        </p:spPr>
        <p:txBody>
          <a:bodyPr wrap="square" lIns="0" tIns="0" rIns="0" bIns="0" rtlCol="0" anchor="ctr" anchorCtr="0">
            <a:spAutoFit/>
          </a:bodyPr>
          <a:lstStyle/>
          <a:p>
            <a:pPr algn="ctr"/>
            <a:r>
              <a:rPr lang="en-US" altLang="zh-CN" sz="6000" dirty="0" smtClean="0">
                <a:solidFill>
                  <a:schemeClr val="bg1"/>
                </a:solidFill>
                <a:latin typeface="Impact" panose="020B0806030902050204" pitchFamily="34" charset="0"/>
                <a:ea typeface="微软雅黑" panose="020B0503020204020204" pitchFamily="34" charset="-122"/>
                <a:sym typeface="Arial" panose="020B0604020202020204" pitchFamily="34" charset="0"/>
              </a:rPr>
              <a:t>03</a:t>
            </a:r>
          </a:p>
          <a:p>
            <a:pPr algn="ctr"/>
            <a:r>
              <a:rPr lang="en-US" altLang="zh-CN" sz="2800" dirty="0" smtClean="0">
                <a:solidFill>
                  <a:schemeClr val="bg1"/>
                </a:solidFill>
                <a:latin typeface="Impact" panose="020B0806030902050204" pitchFamily="34" charset="0"/>
                <a:ea typeface="微软雅黑" panose="020B0503020204020204" pitchFamily="34" charset="-122"/>
                <a:sym typeface="Arial" panose="020B0604020202020204" pitchFamily="34" charset="0"/>
              </a:rPr>
              <a:t>CHAPTER</a:t>
            </a:r>
            <a:endParaRPr lang="zh-CN" altLang="en-US" sz="28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3" name="矩形 2"/>
          <p:cNvSpPr/>
          <p:nvPr/>
        </p:nvSpPr>
        <p:spPr>
          <a:xfrm>
            <a:off x="6285359" y="2284640"/>
            <a:ext cx="1313180" cy="769441"/>
          </a:xfrm>
          <a:prstGeom prst="rect">
            <a:avLst/>
          </a:prstGeom>
        </p:spPr>
        <p:txBody>
          <a:bodyPr wrap="none">
            <a:spAutoFit/>
          </a:bodyPr>
          <a:lstStyle/>
          <a:p>
            <a:pPr lvl="0"/>
            <a:r>
              <a:rPr lang="zh-CN" altLang="en-US" sz="4400" dirty="0">
                <a:solidFill>
                  <a:srgbClr val="01C6D9"/>
                </a:solidFill>
                <a:latin typeface="Arial" panose="020B0604020202020204" pitchFamily="34" charset="0"/>
                <a:ea typeface="微软雅黑" panose="020B0503020204020204" pitchFamily="34" charset="-122"/>
                <a:cs typeface="+mn-ea"/>
                <a:sym typeface="Arial" panose="020B0604020202020204" pitchFamily="34" charset="0"/>
              </a:rPr>
              <a:t>建模</a:t>
            </a:r>
          </a:p>
        </p:txBody>
      </p:sp>
      <p:sp>
        <p:nvSpPr>
          <p:cNvPr id="15" name="TextBox 11"/>
          <p:cNvSpPr txBox="1"/>
          <p:nvPr/>
        </p:nvSpPr>
        <p:spPr>
          <a:xfrm>
            <a:off x="6179721" y="3067507"/>
            <a:ext cx="2922595" cy="2400657"/>
          </a:xfrm>
          <a:prstGeom prst="rect">
            <a:avLst/>
          </a:prstGeom>
          <a:noFill/>
        </p:spPr>
        <p:txBody>
          <a:bodyPr wrap="none" rtlCol="0">
            <a:spAutoFit/>
          </a:bodyPr>
          <a:lstStyle/>
          <a:p>
            <a:pPr marL="171450" lvl="1" indent="-171450">
              <a:lnSpc>
                <a:spcPct val="150000"/>
              </a:lnSpc>
              <a:buFont typeface="Arial" panose="020B0604020202020204" pitchFamily="34" charset="0"/>
              <a:buChar char="•"/>
            </a:pPr>
            <a:r>
              <a:rPr lang="zh-CN" altLang="en-US" sz="2000" dirty="0" smtClean="0">
                <a:solidFill>
                  <a:schemeClr val="accent5">
                    <a:lumMod val="50000"/>
                  </a:schemeClr>
                </a:solidFill>
                <a:latin typeface="Arial" panose="020B0604020202020204" pitchFamily="34" charset="0"/>
                <a:ea typeface="微软雅黑" panose="020B0503020204020204" pitchFamily="34" charset="-122"/>
                <a:sym typeface="Arial" panose="020B0604020202020204" pitchFamily="34" charset="0"/>
              </a:rPr>
              <a:t>候选模型与数据预处理</a:t>
            </a:r>
            <a:endParaRPr lang="en-US" altLang="zh-CN" sz="2000" dirty="0" smtClean="0">
              <a:solidFill>
                <a:schemeClr val="accent5">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marL="171450" lvl="1" indent="-171450">
              <a:lnSpc>
                <a:spcPct val="150000"/>
              </a:lnSpc>
              <a:buFont typeface="Arial" panose="020B0604020202020204" pitchFamily="34" charset="0"/>
              <a:buChar char="•"/>
            </a:pPr>
            <a:r>
              <a:rPr lang="zh-CN" altLang="en-US" sz="2000" dirty="0" smtClean="0">
                <a:solidFill>
                  <a:schemeClr val="accent5">
                    <a:lumMod val="50000"/>
                  </a:schemeClr>
                </a:solidFill>
                <a:latin typeface="Arial" panose="020B0604020202020204" pitchFamily="34" charset="0"/>
                <a:ea typeface="微软雅黑" panose="020B0503020204020204" pitchFamily="34" charset="-122"/>
                <a:sym typeface="Arial" panose="020B0604020202020204" pitchFamily="34" charset="0"/>
              </a:rPr>
              <a:t>候选模型的实现</a:t>
            </a:r>
            <a:endParaRPr lang="en-US" altLang="zh-CN" sz="2000" dirty="0" smtClean="0">
              <a:solidFill>
                <a:schemeClr val="accent5">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marL="171450" lvl="1" indent="-171450">
              <a:lnSpc>
                <a:spcPct val="150000"/>
              </a:lnSpc>
              <a:buFont typeface="Arial" panose="020B0604020202020204" pitchFamily="34" charset="0"/>
              <a:buChar char="•"/>
            </a:pPr>
            <a:r>
              <a:rPr lang="zh-CN" altLang="en-US" sz="2000" dirty="0" smtClean="0">
                <a:solidFill>
                  <a:schemeClr val="accent5">
                    <a:lumMod val="50000"/>
                  </a:schemeClr>
                </a:solidFill>
                <a:latin typeface="Arial" panose="020B0604020202020204" pitchFamily="34" charset="0"/>
                <a:ea typeface="微软雅黑" panose="020B0503020204020204" pitchFamily="34" charset="-122"/>
                <a:sym typeface="Arial" panose="020B0604020202020204" pitchFamily="34" charset="0"/>
              </a:rPr>
              <a:t>神经网络：</a:t>
            </a:r>
            <a:r>
              <a:rPr lang="en-US" altLang="zh-CN" sz="2000" dirty="0" smtClean="0">
                <a:solidFill>
                  <a:schemeClr val="accent5">
                    <a:lumMod val="50000"/>
                  </a:schemeClr>
                </a:solidFill>
                <a:latin typeface="Arial" panose="020B0604020202020204" pitchFamily="34" charset="0"/>
                <a:ea typeface="微软雅黑" panose="020B0503020204020204" pitchFamily="34" charset="-122"/>
                <a:sym typeface="Arial" panose="020B0604020202020204" pitchFamily="34" charset="0"/>
              </a:rPr>
              <a:t>LSTM</a:t>
            </a:r>
            <a:r>
              <a:rPr lang="zh-CN" altLang="en-US" sz="2000" dirty="0" smtClean="0">
                <a:solidFill>
                  <a:schemeClr val="accent5">
                    <a:lumMod val="50000"/>
                  </a:schemeClr>
                </a:solidFill>
                <a:latin typeface="Arial" panose="020B0604020202020204" pitchFamily="34" charset="0"/>
                <a:ea typeface="微软雅黑" panose="020B0503020204020204" pitchFamily="34" charset="-122"/>
                <a:sym typeface="Arial" panose="020B0604020202020204" pitchFamily="34" charset="0"/>
              </a:rPr>
              <a:t>模型</a:t>
            </a:r>
            <a:endParaRPr lang="en-US" altLang="zh-CN" sz="2000" dirty="0" smtClean="0">
              <a:solidFill>
                <a:schemeClr val="accent5">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marL="171450" lvl="1" indent="-171450">
              <a:lnSpc>
                <a:spcPct val="150000"/>
              </a:lnSpc>
              <a:buFont typeface="Arial" panose="020B0604020202020204" pitchFamily="34" charset="0"/>
              <a:buChar char="•"/>
            </a:pPr>
            <a:r>
              <a:rPr lang="en-US" altLang="zh-CN" sz="2000" dirty="0" smtClean="0">
                <a:solidFill>
                  <a:schemeClr val="accent5">
                    <a:lumMod val="50000"/>
                  </a:schemeClr>
                </a:solidFill>
                <a:latin typeface="Arial" panose="020B0604020202020204" pitchFamily="34" charset="0"/>
                <a:ea typeface="微软雅黑" panose="020B0503020204020204" pitchFamily="34" charset="-122"/>
                <a:sym typeface="Arial" panose="020B0604020202020204" pitchFamily="34" charset="0"/>
              </a:rPr>
              <a:t>LSTM</a:t>
            </a:r>
            <a:r>
              <a:rPr lang="zh-CN" altLang="en-US" sz="2000" dirty="0" smtClean="0">
                <a:solidFill>
                  <a:schemeClr val="accent5">
                    <a:lumMod val="50000"/>
                  </a:schemeClr>
                </a:solidFill>
                <a:latin typeface="Arial" panose="020B0604020202020204" pitchFamily="34" charset="0"/>
                <a:ea typeface="微软雅黑" panose="020B0503020204020204" pitchFamily="34" charset="-122"/>
                <a:sym typeface="Arial" panose="020B0604020202020204" pitchFamily="34" charset="0"/>
              </a:rPr>
              <a:t>模型的原理</a:t>
            </a:r>
            <a:endParaRPr lang="en-US" altLang="zh-CN" sz="2000" dirty="0" smtClean="0">
              <a:solidFill>
                <a:schemeClr val="accent5">
                  <a:lumMod val="50000"/>
                </a:schemeClr>
              </a:solidFill>
              <a:latin typeface="Arial" panose="020B0604020202020204" pitchFamily="34" charset="0"/>
              <a:ea typeface="微软雅黑" panose="020B0503020204020204" pitchFamily="34" charset="-122"/>
              <a:sym typeface="Arial" panose="020B0604020202020204" pitchFamily="34" charset="0"/>
            </a:endParaRPr>
          </a:p>
          <a:p>
            <a:pPr marL="171450" lvl="1" indent="-171450">
              <a:lnSpc>
                <a:spcPct val="150000"/>
              </a:lnSpc>
              <a:buFont typeface="Arial" panose="020B0604020202020204" pitchFamily="34" charset="0"/>
              <a:buChar char="•"/>
            </a:pPr>
            <a:r>
              <a:rPr lang="en-US" altLang="zh-CN" sz="2000" dirty="0" smtClean="0">
                <a:solidFill>
                  <a:schemeClr val="accent5">
                    <a:lumMod val="50000"/>
                  </a:schemeClr>
                </a:solidFill>
                <a:latin typeface="Arial" panose="020B0604020202020204" pitchFamily="34" charset="0"/>
                <a:ea typeface="微软雅黑" panose="020B0503020204020204" pitchFamily="34" charset="-122"/>
                <a:sym typeface="Arial" panose="020B0604020202020204" pitchFamily="34" charset="0"/>
              </a:rPr>
              <a:t>LSTM</a:t>
            </a:r>
            <a:r>
              <a:rPr lang="zh-CN" altLang="en-US" sz="2000" dirty="0" smtClean="0">
                <a:solidFill>
                  <a:schemeClr val="accent5">
                    <a:lumMod val="50000"/>
                  </a:schemeClr>
                </a:solidFill>
                <a:latin typeface="Arial" panose="020B0604020202020204" pitchFamily="34" charset="0"/>
                <a:ea typeface="微软雅黑" panose="020B0503020204020204" pitchFamily="34" charset="-122"/>
                <a:sym typeface="Arial" panose="020B0604020202020204" pitchFamily="34" charset="0"/>
              </a:rPr>
              <a:t>模型的实现</a:t>
            </a:r>
            <a:endParaRPr lang="en-US" altLang="zh-CN" sz="2000" dirty="0">
              <a:solidFill>
                <a:schemeClr val="accent5">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2004745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6" presetClass="entr" presetSubtype="0" fill="hold" grpId="0" nodeType="clickEffect">
                                  <p:stCondLst>
                                    <p:cond delay="0"/>
                                  </p:stCondLst>
                                  <p:iterate type="lt">
                                    <p:tmPct val="10000"/>
                                  </p:iterate>
                                  <p:childTnLst>
                                    <p:set>
                                      <p:cBhvr>
                                        <p:cTn id="13" dur="1" fill="hold">
                                          <p:stCondLst>
                                            <p:cond delay="0"/>
                                          </p:stCondLst>
                                        </p:cTn>
                                        <p:tgtEl>
                                          <p:spTgt spid="38"/>
                                        </p:tgtEl>
                                        <p:attrNameLst>
                                          <p:attrName>style.visibility</p:attrName>
                                        </p:attrNameLst>
                                      </p:cBhvr>
                                      <p:to>
                                        <p:strVal val="visible"/>
                                      </p:to>
                                    </p:set>
                                    <p:anim by="(-#ppt_w*2)" calcmode="lin" valueType="num">
                                      <p:cBhvr rctx="PPT">
                                        <p:cTn id="14" dur="500" autoRev="1" fill="hold">
                                          <p:stCondLst>
                                            <p:cond delay="0"/>
                                          </p:stCondLst>
                                        </p:cTn>
                                        <p:tgtEl>
                                          <p:spTgt spid="38"/>
                                        </p:tgtEl>
                                        <p:attrNameLst>
                                          <p:attrName>ppt_w</p:attrName>
                                        </p:attrNameLst>
                                      </p:cBhvr>
                                    </p:anim>
                                    <p:anim by="(#ppt_w*0.50)" calcmode="lin" valueType="num">
                                      <p:cBhvr>
                                        <p:cTn id="15" dur="500" decel="50000" autoRev="1" fill="hold">
                                          <p:stCondLst>
                                            <p:cond delay="0"/>
                                          </p:stCondLst>
                                        </p:cTn>
                                        <p:tgtEl>
                                          <p:spTgt spid="38"/>
                                        </p:tgtEl>
                                        <p:attrNameLst>
                                          <p:attrName>ppt_x</p:attrName>
                                        </p:attrNameLst>
                                      </p:cBhvr>
                                    </p:anim>
                                    <p:anim from="(-#ppt_h/2)" to="(#ppt_y)" calcmode="lin" valueType="num">
                                      <p:cBhvr>
                                        <p:cTn id="16" dur="1000" fill="hold">
                                          <p:stCondLst>
                                            <p:cond delay="0"/>
                                          </p:stCondLst>
                                        </p:cTn>
                                        <p:tgtEl>
                                          <p:spTgt spid="38"/>
                                        </p:tgtEl>
                                        <p:attrNameLst>
                                          <p:attrName>ppt_y</p:attrName>
                                        </p:attrNameLst>
                                      </p:cBhvr>
                                    </p:anim>
                                    <p:animRot by="21600000">
                                      <p:cBhvr>
                                        <p:cTn id="17" dur="1000" fill="hold">
                                          <p:stCondLst>
                                            <p:cond delay="0"/>
                                          </p:stCondLst>
                                        </p:cTn>
                                        <p:tgtEl>
                                          <p:spTgt spid="38"/>
                                        </p:tgtEl>
                                        <p:attrNameLst>
                                          <p:attrName>r</p:attrName>
                                        </p:attrNameLst>
                                      </p:cBhvr>
                                    </p:animRot>
                                  </p:childTnLst>
                                </p:cTn>
                              </p:par>
                            </p:childTnLst>
                          </p:cTn>
                        </p:par>
                        <p:par>
                          <p:cTn id="18" fill="hold">
                            <p:stCondLst>
                              <p:cond delay="1800"/>
                            </p:stCondLst>
                            <p:childTnLst>
                              <p:par>
                                <p:cTn id="19" presetID="1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p:tgtEl>
                                          <p:spTgt spid="15"/>
                                        </p:tgtEl>
                                        <p:attrNameLst>
                                          <p:attrName>ppt_x</p:attrName>
                                        </p:attrNameLst>
                                      </p:cBhvr>
                                      <p:tavLst>
                                        <p:tav tm="0">
                                          <p:val>
                                            <p:strVal val="#ppt_x-#ppt_w*1.125000"/>
                                          </p:val>
                                        </p:tav>
                                        <p:tav tm="100000">
                                          <p:val>
                                            <p:strVal val="#ppt_x"/>
                                          </p:val>
                                        </p:tav>
                                      </p:tavLst>
                                    </p:anim>
                                    <p:animEffect transition="in" filter="wipe(righ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SCORM_ENDPOINT" val="&lt;endpoint&gt;&lt;enable&gt;0&lt;/enable&gt;&lt;lrs&gt;http://&lt;/lrs&gt;&lt;auth&gt;0&lt;/auth&gt;&lt;login&gt;&lt;/login&gt;&lt;password&gt;&lt;/password&gt;&lt;key&gt;&lt;/key&gt;&lt;name&gt;&lt;/name&gt;&lt;email&gt;&lt;/email&gt;&lt;/endpoint&gt;&#10;"/>
  <p:tag name="ISPRING_PRESENTATION_TITLE" val="bt178"/>
</p:tagLst>
</file>

<file path=ppt/tags/tag10.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61022203400"/>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4"/>
</p:tagLst>
</file>

<file path=ppt/theme/theme1.xml><?xml version="1.0" encoding="utf-8"?>
<a:theme xmlns:a="http://schemas.openxmlformats.org/drawingml/2006/main" name="自定义设计方案">
  <a:themeElements>
    <a:clrScheme name="自定义 113">
      <a:dk1>
        <a:sysClr val="windowText" lastClr="000000"/>
      </a:dk1>
      <a:lt1>
        <a:sysClr val="window" lastClr="FFFFFF"/>
      </a:lt1>
      <a:dk2>
        <a:srgbClr val="44546A"/>
      </a:dk2>
      <a:lt2>
        <a:srgbClr val="E7E6E6"/>
      </a:lt2>
      <a:accent1>
        <a:srgbClr val="01C6D9"/>
      </a:accent1>
      <a:accent2>
        <a:srgbClr val="FFD633"/>
      </a:accent2>
      <a:accent3>
        <a:srgbClr val="01C6D9"/>
      </a:accent3>
      <a:accent4>
        <a:srgbClr val="FFD633"/>
      </a:accent4>
      <a:accent5>
        <a:srgbClr val="01C6D9"/>
      </a:accent5>
      <a:accent6>
        <a:srgbClr val="FFD633"/>
      </a:accent6>
      <a:hlink>
        <a:srgbClr val="01C6D9"/>
      </a:hlink>
      <a:folHlink>
        <a:srgbClr val="FFD633"/>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754</Words>
  <Application>Microsoft Office PowerPoint</Application>
  <PresentationFormat>自定义</PresentationFormat>
  <Paragraphs>193</Paragraphs>
  <Slides>21</Slides>
  <Notes>12</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bt178</dc:title>
  <dc:creator/>
  <cp:lastModifiedBy/>
  <cp:revision>1</cp:revision>
  <dcterms:created xsi:type="dcterms:W3CDTF">2016-11-27T11:06:32Z</dcterms:created>
  <dcterms:modified xsi:type="dcterms:W3CDTF">2018-12-20T15:31:30Z</dcterms:modified>
</cp:coreProperties>
</file>