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733C4D-C506-4615-8480-C93F6E5C98F4}">
  <a:tblStyle styleId="{4D733C4D-C506-4615-8480-C93F6E5C98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84075707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84075707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84075707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84075707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84075707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84075707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84075707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84075707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84075707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84075707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84075707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84075707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84075707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84075707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84075707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84075707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84075707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84075707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84075707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84075707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84075707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84075707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84075707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84075707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84075707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84075707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84075707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84075707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84075707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84075707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Ace Digital</a:t>
            </a:r>
            <a:endParaRPr/>
          </a:p>
          <a:p>
            <a:pPr indent="0" lvl="0" marL="0" rtl="0" algn="l">
              <a:spcBef>
                <a:spcPts val="0"/>
              </a:spcBef>
              <a:spcAft>
                <a:spcPts val="0"/>
              </a:spcAft>
              <a:buNone/>
            </a:pPr>
            <a:r>
              <a:rPr lang="en-GB" sz="3333"/>
              <a:t>Technical Assessment Q1</a:t>
            </a:r>
            <a:endParaRPr sz="3333"/>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One Way ANOVA Test for Additives	</a:t>
            </a:r>
            <a:endParaRPr/>
          </a:p>
        </p:txBody>
      </p:sp>
      <p:sp>
        <p:nvSpPr>
          <p:cNvPr id="197" name="Google Shape;197;p22"/>
          <p:cNvSpPr txBox="1"/>
          <p:nvPr>
            <p:ph idx="1" type="body"/>
          </p:nvPr>
        </p:nvSpPr>
        <p:spPr>
          <a:xfrm>
            <a:off x="1235425" y="1060450"/>
            <a:ext cx="3734100" cy="3962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A</a:t>
            </a:r>
            <a:r>
              <a:rPr lang="en-GB" sz="1400"/>
              <a:t>nalysis of variance (ANOVA) has been performed  to determine if there are significant differences among the formulations based on the additives. </a:t>
            </a:r>
            <a:endParaRPr sz="1400"/>
          </a:p>
          <a:p>
            <a:pPr indent="-317500" lvl="0" marL="457200" rtl="0" algn="l">
              <a:spcBef>
                <a:spcPts val="0"/>
              </a:spcBef>
              <a:spcAft>
                <a:spcPts val="0"/>
              </a:spcAft>
              <a:buSzPts val="1400"/>
              <a:buChar char="●"/>
            </a:pPr>
            <a:r>
              <a:rPr lang="en-GB" sz="1400"/>
              <a:t>ANOVA will help assess whether the variations in the additives' levels across different formulations are statistically significant.</a:t>
            </a:r>
            <a:endParaRPr sz="1400"/>
          </a:p>
          <a:p>
            <a:pPr indent="-317500" lvl="0" marL="457200" rtl="0" algn="l">
              <a:spcBef>
                <a:spcPts val="0"/>
              </a:spcBef>
              <a:spcAft>
                <a:spcPts val="0"/>
              </a:spcAft>
              <a:buSzPts val="1400"/>
              <a:buChar char="●"/>
            </a:pPr>
            <a:r>
              <a:rPr lang="en-GB" sz="1400"/>
              <a:t>Based on the result of ANOVA test, most of the additive have a P Value of below 0.05 except for additive E and F.</a:t>
            </a:r>
            <a:endParaRPr sz="1400"/>
          </a:p>
          <a:p>
            <a:pPr indent="-317500" lvl="0" marL="457200" rtl="0" algn="l">
              <a:spcBef>
                <a:spcPts val="0"/>
              </a:spcBef>
              <a:spcAft>
                <a:spcPts val="0"/>
              </a:spcAft>
              <a:buSzPts val="1400"/>
              <a:buChar char="●"/>
            </a:pPr>
            <a:r>
              <a:rPr lang="en-GB" sz="1400"/>
              <a:t>Indicate only additive E and F has no significant different in these 3 cluster.</a:t>
            </a:r>
            <a:endParaRPr sz="1400"/>
          </a:p>
        </p:txBody>
      </p:sp>
      <p:graphicFrame>
        <p:nvGraphicFramePr>
          <p:cNvPr id="198" name="Google Shape;198;p22"/>
          <p:cNvGraphicFramePr/>
          <p:nvPr/>
        </p:nvGraphicFramePr>
        <p:xfrm>
          <a:off x="5174975" y="884525"/>
          <a:ext cx="3000000" cy="3000000"/>
        </p:xfrm>
        <a:graphic>
          <a:graphicData uri="http://schemas.openxmlformats.org/drawingml/2006/table">
            <a:tbl>
              <a:tblPr>
                <a:noFill/>
                <a:tableStyleId>{4D733C4D-C506-4615-8480-C93F6E5C98F4}</a:tableStyleId>
              </a:tblPr>
              <a:tblGrid>
                <a:gridCol w="1924325"/>
                <a:gridCol w="1924325"/>
              </a:tblGrid>
              <a:tr h="381000">
                <a:tc>
                  <a:txBody>
                    <a:bodyPr/>
                    <a:lstStyle/>
                    <a:p>
                      <a:pPr indent="0" lvl="0" marL="0" rtl="0" algn="ctr">
                        <a:spcBef>
                          <a:spcPts val="0"/>
                        </a:spcBef>
                        <a:spcAft>
                          <a:spcPts val="0"/>
                        </a:spcAft>
                        <a:buNone/>
                      </a:pPr>
                      <a:r>
                        <a:rPr lang="en-GB">
                          <a:solidFill>
                            <a:schemeClr val="lt1"/>
                          </a:solidFill>
                        </a:rPr>
                        <a:t>Additive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P- Value</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A</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5.29351715e-15</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B</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1.83277439e-20</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C</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4.66608571e-85</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D</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5.60140464e-25</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5.71527693e-01</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F</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3.02637942e-01</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G</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2.34981892e-36</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H</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2.50261408e-32</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I</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1.15805453e-02</a:t>
                      </a:r>
                      <a:endParaRPr>
                        <a:solidFill>
                          <a:schemeClr val="lt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One Way ANOVA Test for Main Component</a:t>
            </a:r>
            <a:endParaRPr/>
          </a:p>
        </p:txBody>
      </p:sp>
      <p:sp>
        <p:nvSpPr>
          <p:cNvPr id="204" name="Google Shape;204;p23"/>
          <p:cNvSpPr txBox="1"/>
          <p:nvPr>
            <p:ph idx="1" type="body"/>
          </p:nvPr>
        </p:nvSpPr>
        <p:spPr>
          <a:xfrm>
            <a:off x="1235425" y="1060450"/>
            <a:ext cx="3734100" cy="3962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Analysis of variance (ANOVA) has been performed  on main component generated by the PCA too.</a:t>
            </a:r>
            <a:endParaRPr sz="1400"/>
          </a:p>
          <a:p>
            <a:pPr indent="-317500" lvl="0" marL="457200" rtl="0" algn="l">
              <a:spcBef>
                <a:spcPts val="0"/>
              </a:spcBef>
              <a:spcAft>
                <a:spcPts val="0"/>
              </a:spcAft>
              <a:buSzPts val="1400"/>
              <a:buChar char="●"/>
            </a:pPr>
            <a:r>
              <a:rPr lang="en-GB" sz="1400"/>
              <a:t>ANOVA will help assess whether the variations in the additives' levels across different formulations are statistically significant.</a:t>
            </a:r>
            <a:endParaRPr sz="1400"/>
          </a:p>
          <a:p>
            <a:pPr indent="-317500" lvl="0" marL="457200" rtl="0" algn="l">
              <a:spcBef>
                <a:spcPts val="0"/>
              </a:spcBef>
              <a:spcAft>
                <a:spcPts val="0"/>
              </a:spcAft>
              <a:buSzPts val="1400"/>
              <a:buChar char="●"/>
            </a:pPr>
            <a:r>
              <a:rPr lang="en-GB" sz="1400"/>
              <a:t>Based on the result of ANOVA test, all main component have a P Value of below 0.05 </a:t>
            </a:r>
            <a:endParaRPr sz="1400"/>
          </a:p>
          <a:p>
            <a:pPr indent="-317500" lvl="0" marL="457200" rtl="0" algn="l">
              <a:spcBef>
                <a:spcPts val="0"/>
              </a:spcBef>
              <a:spcAft>
                <a:spcPts val="0"/>
              </a:spcAft>
              <a:buSzPts val="1400"/>
              <a:buChar char="●"/>
            </a:pPr>
            <a:r>
              <a:rPr lang="en-GB" sz="1400"/>
              <a:t>Indicate all the main component of the formulative from the 3 cluster  are significantly different.</a:t>
            </a:r>
            <a:endParaRPr sz="1400"/>
          </a:p>
        </p:txBody>
      </p:sp>
      <p:graphicFrame>
        <p:nvGraphicFramePr>
          <p:cNvPr id="205" name="Google Shape;205;p23"/>
          <p:cNvGraphicFramePr/>
          <p:nvPr/>
        </p:nvGraphicFramePr>
        <p:xfrm>
          <a:off x="4969525" y="1155850"/>
          <a:ext cx="3000000" cy="3000000"/>
        </p:xfrm>
        <a:graphic>
          <a:graphicData uri="http://schemas.openxmlformats.org/drawingml/2006/table">
            <a:tbl>
              <a:tblPr>
                <a:noFill/>
                <a:tableStyleId>{4D733C4D-C506-4615-8480-C93F6E5C98F4}</a:tableStyleId>
              </a:tblPr>
              <a:tblGrid>
                <a:gridCol w="1867050"/>
                <a:gridCol w="1867050"/>
              </a:tblGrid>
              <a:tr h="381000">
                <a:tc>
                  <a:txBody>
                    <a:bodyPr/>
                    <a:lstStyle/>
                    <a:p>
                      <a:pPr indent="0" lvl="0" marL="0" rtl="0" algn="ctr">
                        <a:spcBef>
                          <a:spcPts val="0"/>
                        </a:spcBef>
                        <a:spcAft>
                          <a:spcPts val="0"/>
                        </a:spcAft>
                        <a:buNone/>
                      </a:pPr>
                      <a:r>
                        <a:rPr lang="en-GB">
                          <a:solidFill>
                            <a:schemeClr val="lt1"/>
                          </a:solidFill>
                        </a:rPr>
                        <a:t>Main Component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P-Value</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3.48616300e-89</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1.54118082e-26</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1.16101485e-02</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1.06796422e-04</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8.65945787e-04</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908100" y="2083475"/>
            <a:ext cx="6135300" cy="14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Graphical Analysis</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Distribution of Additive G and H</a:t>
            </a:r>
            <a:endParaRPr/>
          </a:p>
        </p:txBody>
      </p:sp>
      <p:sp>
        <p:nvSpPr>
          <p:cNvPr id="216" name="Google Shape;216;p25"/>
          <p:cNvSpPr txBox="1"/>
          <p:nvPr>
            <p:ph idx="1" type="body"/>
          </p:nvPr>
        </p:nvSpPr>
        <p:spPr>
          <a:xfrm>
            <a:off x="1297500" y="1567550"/>
            <a:ext cx="3185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Additive </a:t>
            </a:r>
            <a:r>
              <a:rPr lang="en-GB"/>
              <a:t>G and </a:t>
            </a:r>
            <a:r>
              <a:rPr lang="en-GB"/>
              <a:t>Additive </a:t>
            </a:r>
            <a:r>
              <a:rPr lang="en-GB"/>
              <a:t>H are among the lowest P-value compare to other additive.</a:t>
            </a:r>
            <a:endParaRPr/>
          </a:p>
          <a:p>
            <a:pPr indent="-311150" lvl="0" marL="457200" rtl="0" algn="l">
              <a:spcBef>
                <a:spcPts val="0"/>
              </a:spcBef>
              <a:spcAft>
                <a:spcPts val="0"/>
              </a:spcAft>
              <a:buSzPts val="1300"/>
              <a:buChar char="●"/>
            </a:pPr>
            <a:r>
              <a:rPr lang="en-GB"/>
              <a:t>By plotting a plot chat, we can notice Cluster 0 has High Value in Additive H and Medium in Additive G.</a:t>
            </a:r>
            <a:endParaRPr/>
          </a:p>
          <a:p>
            <a:pPr indent="-311150" lvl="0" marL="457200" rtl="0" algn="l">
              <a:spcBef>
                <a:spcPts val="0"/>
              </a:spcBef>
              <a:spcAft>
                <a:spcPts val="0"/>
              </a:spcAft>
              <a:buSzPts val="1300"/>
              <a:buChar char="●"/>
            </a:pPr>
            <a:r>
              <a:rPr lang="en-GB"/>
              <a:t>Cluster 1 has low </a:t>
            </a:r>
            <a:r>
              <a:rPr lang="en-GB"/>
              <a:t>value</a:t>
            </a:r>
            <a:r>
              <a:rPr lang="en-GB"/>
              <a:t> of Additive G while Cluster 2 has high value of Additive G</a:t>
            </a:r>
            <a:endParaRPr/>
          </a:p>
        </p:txBody>
      </p:sp>
      <p:pic>
        <p:nvPicPr>
          <p:cNvPr id="217" name="Google Shape;217;p25"/>
          <p:cNvPicPr preferRelativeResize="0"/>
          <p:nvPr/>
        </p:nvPicPr>
        <p:blipFill>
          <a:blip r:embed="rId3">
            <a:alphaModFix/>
          </a:blip>
          <a:stretch>
            <a:fillRect/>
          </a:stretch>
        </p:blipFill>
        <p:spPr>
          <a:xfrm>
            <a:off x="4656300" y="1253275"/>
            <a:ext cx="4356000" cy="33967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Distribution of Additive C and D</a:t>
            </a:r>
            <a:endParaRPr/>
          </a:p>
        </p:txBody>
      </p:sp>
      <p:sp>
        <p:nvSpPr>
          <p:cNvPr id="223" name="Google Shape;223;p26"/>
          <p:cNvSpPr txBox="1"/>
          <p:nvPr>
            <p:ph idx="1" type="body"/>
          </p:nvPr>
        </p:nvSpPr>
        <p:spPr>
          <a:xfrm>
            <a:off x="1297500" y="1567550"/>
            <a:ext cx="3185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Additive</a:t>
            </a:r>
            <a:r>
              <a:rPr lang="en-GB"/>
              <a:t> C and Additive D are </a:t>
            </a:r>
            <a:r>
              <a:rPr lang="en-GB"/>
              <a:t>another</a:t>
            </a:r>
            <a:r>
              <a:rPr lang="en-GB"/>
              <a:t> additive with low P-value.</a:t>
            </a:r>
            <a:endParaRPr/>
          </a:p>
          <a:p>
            <a:pPr indent="-311150" lvl="0" marL="457200" rtl="0" algn="l">
              <a:spcBef>
                <a:spcPts val="0"/>
              </a:spcBef>
              <a:spcAft>
                <a:spcPts val="0"/>
              </a:spcAft>
              <a:buSzPts val="1300"/>
              <a:buChar char="●"/>
            </a:pPr>
            <a:r>
              <a:rPr lang="en-GB"/>
              <a:t>By plotting a plot chat, we can notice Cluster 0 has High Value in Additive C and Medium to low value in Additive D.</a:t>
            </a:r>
            <a:endParaRPr/>
          </a:p>
          <a:p>
            <a:pPr indent="-311150" lvl="0" marL="457200" rtl="0" algn="l">
              <a:spcBef>
                <a:spcPts val="0"/>
              </a:spcBef>
              <a:spcAft>
                <a:spcPts val="0"/>
              </a:spcAft>
              <a:buSzPts val="1300"/>
              <a:buChar char="●"/>
            </a:pPr>
            <a:r>
              <a:rPr lang="en-GB"/>
              <a:t>While Cluster 1 and 2 are usually low in Additive D.</a:t>
            </a:r>
            <a:endParaRPr/>
          </a:p>
          <a:p>
            <a:pPr indent="-311150" lvl="0" marL="457200" rtl="0" algn="l">
              <a:spcBef>
                <a:spcPts val="0"/>
              </a:spcBef>
              <a:spcAft>
                <a:spcPts val="0"/>
              </a:spcAft>
              <a:buSzPts val="1300"/>
              <a:buChar char="●"/>
            </a:pPr>
            <a:r>
              <a:rPr lang="en-GB"/>
              <a:t>Cluster 1 has high </a:t>
            </a:r>
            <a:r>
              <a:rPr lang="en-GB"/>
              <a:t>value in Additive D  while Cluster 2 has low value in Additive D.</a:t>
            </a:r>
            <a:endParaRPr/>
          </a:p>
        </p:txBody>
      </p:sp>
      <p:pic>
        <p:nvPicPr>
          <p:cNvPr id="224" name="Google Shape;224;p26"/>
          <p:cNvPicPr preferRelativeResize="0"/>
          <p:nvPr/>
        </p:nvPicPr>
        <p:blipFill>
          <a:blip r:embed="rId3">
            <a:alphaModFix/>
          </a:blip>
          <a:stretch>
            <a:fillRect/>
          </a:stretch>
        </p:blipFill>
        <p:spPr>
          <a:xfrm>
            <a:off x="4635600" y="1460250"/>
            <a:ext cx="4356000" cy="33967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Box Plot for Additive A</a:t>
            </a:r>
            <a:endParaRPr/>
          </a:p>
        </p:txBody>
      </p:sp>
      <p:sp>
        <p:nvSpPr>
          <p:cNvPr id="230" name="Google Shape;230;p27"/>
          <p:cNvSpPr txBox="1"/>
          <p:nvPr>
            <p:ph idx="1" type="body"/>
          </p:nvPr>
        </p:nvSpPr>
        <p:spPr>
          <a:xfrm>
            <a:off x="1297500" y="2019100"/>
            <a:ext cx="3185700" cy="1686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Generally</a:t>
            </a:r>
            <a:r>
              <a:rPr lang="en-GB" sz="1700"/>
              <a:t> cluster 2 has higher value in Additive A compare to other cluster</a:t>
            </a:r>
            <a:endParaRPr sz="1700"/>
          </a:p>
        </p:txBody>
      </p:sp>
      <p:pic>
        <p:nvPicPr>
          <p:cNvPr id="231" name="Google Shape;231;p27"/>
          <p:cNvPicPr preferRelativeResize="0"/>
          <p:nvPr/>
        </p:nvPicPr>
        <p:blipFill>
          <a:blip r:embed="rId3">
            <a:alphaModFix/>
          </a:blip>
          <a:stretch>
            <a:fillRect/>
          </a:stretch>
        </p:blipFill>
        <p:spPr>
          <a:xfrm>
            <a:off x="4635600" y="1460250"/>
            <a:ext cx="4356001" cy="33938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Box Plot for Additive B</a:t>
            </a:r>
            <a:endParaRPr/>
          </a:p>
        </p:txBody>
      </p:sp>
      <p:sp>
        <p:nvSpPr>
          <p:cNvPr id="237" name="Google Shape;237;p28"/>
          <p:cNvSpPr txBox="1"/>
          <p:nvPr>
            <p:ph idx="1" type="body"/>
          </p:nvPr>
        </p:nvSpPr>
        <p:spPr>
          <a:xfrm>
            <a:off x="1297500" y="2019100"/>
            <a:ext cx="3185700" cy="1686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Generally cluster 1 has higher value in Additive B compare to other cluster</a:t>
            </a:r>
            <a:endParaRPr sz="1700"/>
          </a:p>
        </p:txBody>
      </p:sp>
      <p:pic>
        <p:nvPicPr>
          <p:cNvPr id="238" name="Google Shape;238;p28"/>
          <p:cNvPicPr preferRelativeResize="0"/>
          <p:nvPr/>
        </p:nvPicPr>
        <p:blipFill>
          <a:blip r:embed="rId3">
            <a:alphaModFix/>
          </a:blip>
          <a:stretch>
            <a:fillRect/>
          </a:stretch>
        </p:blipFill>
        <p:spPr>
          <a:xfrm>
            <a:off x="4635600" y="1460250"/>
            <a:ext cx="4356000" cy="35203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Additive Studies</a:t>
            </a:r>
            <a:endParaRPr/>
          </a:p>
        </p:txBody>
      </p:sp>
      <p:sp>
        <p:nvSpPr>
          <p:cNvPr id="141" name="Google Shape;141;p14"/>
          <p:cNvSpPr txBox="1"/>
          <p:nvPr>
            <p:ph idx="1" type="body"/>
          </p:nvPr>
        </p:nvSpPr>
        <p:spPr>
          <a:xfrm>
            <a:off x="510975" y="1650350"/>
            <a:ext cx="2813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purpose of this study is to verify the formula are significant different.</a:t>
            </a:r>
            <a:endParaRPr/>
          </a:p>
          <a:p>
            <a:pPr indent="-311150" lvl="0" marL="457200" rtl="0" algn="l">
              <a:spcBef>
                <a:spcPts val="0"/>
              </a:spcBef>
              <a:spcAft>
                <a:spcPts val="0"/>
              </a:spcAft>
              <a:buSzPts val="1300"/>
              <a:buChar char="●"/>
            </a:pPr>
            <a:r>
              <a:rPr lang="en-GB"/>
              <a:t>The dataset consists of 214 formula samples, each containing 9 additives. </a:t>
            </a:r>
            <a:endParaRPr/>
          </a:p>
          <a:p>
            <a:pPr indent="-311150" lvl="0" marL="457200" rtl="0" algn="l">
              <a:spcBef>
                <a:spcPts val="0"/>
              </a:spcBef>
              <a:spcAft>
                <a:spcPts val="0"/>
              </a:spcAft>
              <a:buSzPts val="1300"/>
              <a:buChar char="●"/>
            </a:pPr>
            <a:r>
              <a:rPr lang="en-GB"/>
              <a:t>No missing data is present in the dataset.</a:t>
            </a:r>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3548925" y="1488363"/>
            <a:ext cx="5515125" cy="30154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Matrix</a:t>
            </a:r>
            <a:endParaRPr/>
          </a:p>
        </p:txBody>
      </p:sp>
      <p:sp>
        <p:nvSpPr>
          <p:cNvPr id="148" name="Google Shape;148;p15"/>
          <p:cNvSpPr txBox="1"/>
          <p:nvPr>
            <p:ph idx="1" type="body"/>
          </p:nvPr>
        </p:nvSpPr>
        <p:spPr>
          <a:xfrm>
            <a:off x="697250" y="1215675"/>
            <a:ext cx="2927100" cy="356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 correlation matrix is plotted to identify additive that are highly correlated with each other.</a:t>
            </a:r>
            <a:endParaRPr/>
          </a:p>
          <a:p>
            <a:pPr indent="-311150" lvl="0" marL="457200" rtl="0" algn="l">
              <a:spcBef>
                <a:spcPts val="0"/>
              </a:spcBef>
              <a:spcAft>
                <a:spcPts val="0"/>
              </a:spcAft>
              <a:buSzPts val="1300"/>
              <a:buChar char="●"/>
            </a:pPr>
            <a:r>
              <a:rPr lang="en-GB"/>
              <a:t>Additive A is highly correlated with additive G and additive E.</a:t>
            </a:r>
            <a:endParaRPr/>
          </a:p>
          <a:p>
            <a:pPr indent="-311150" lvl="0" marL="457200" rtl="0" algn="l">
              <a:spcBef>
                <a:spcPts val="0"/>
              </a:spcBef>
              <a:spcAft>
                <a:spcPts val="0"/>
              </a:spcAft>
              <a:buSzPts val="1300"/>
              <a:buChar char="●"/>
            </a:pPr>
            <a:r>
              <a:rPr lang="en-GB"/>
              <a:t>Highly correlated features might lead multicollinearity issue.</a:t>
            </a:r>
            <a:endParaRPr/>
          </a:p>
          <a:p>
            <a:pPr indent="-311150" lvl="0" marL="457200" rtl="0" algn="l">
              <a:spcBef>
                <a:spcPts val="0"/>
              </a:spcBef>
              <a:spcAft>
                <a:spcPts val="0"/>
              </a:spcAft>
              <a:buSzPts val="1300"/>
              <a:buChar char="●"/>
            </a:pPr>
            <a:r>
              <a:rPr lang="en-GB"/>
              <a:t>To further prove it, a Variance Inflation Factor (VIF)  test is conducted. </a:t>
            </a:r>
            <a:endParaRPr/>
          </a:p>
        </p:txBody>
      </p:sp>
      <p:pic>
        <p:nvPicPr>
          <p:cNvPr id="149" name="Google Shape;149;p15"/>
          <p:cNvPicPr preferRelativeResize="0"/>
          <p:nvPr/>
        </p:nvPicPr>
        <p:blipFill>
          <a:blip r:embed="rId3">
            <a:alphaModFix/>
          </a:blip>
          <a:stretch>
            <a:fillRect/>
          </a:stretch>
        </p:blipFill>
        <p:spPr>
          <a:xfrm>
            <a:off x="4202400" y="811350"/>
            <a:ext cx="4484550" cy="396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VIF Test</a:t>
            </a:r>
            <a:endParaRPr/>
          </a:p>
        </p:txBody>
      </p:sp>
      <p:sp>
        <p:nvSpPr>
          <p:cNvPr id="155" name="Google Shape;155;p16"/>
          <p:cNvSpPr txBox="1"/>
          <p:nvPr>
            <p:ph idx="1" type="body"/>
          </p:nvPr>
        </p:nvSpPr>
        <p:spPr>
          <a:xfrm>
            <a:off x="531675" y="1059750"/>
            <a:ext cx="3910200" cy="339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sz="1400"/>
              <a:t>The VIF is calculated for each independent variable by regressing it against all other independent variables in the model.</a:t>
            </a:r>
            <a:endParaRPr sz="1400"/>
          </a:p>
          <a:p>
            <a:pPr indent="-317500" lvl="0" marL="457200" rtl="0" algn="l">
              <a:lnSpc>
                <a:spcPct val="150000"/>
              </a:lnSpc>
              <a:spcBef>
                <a:spcPts val="0"/>
              </a:spcBef>
              <a:spcAft>
                <a:spcPts val="0"/>
              </a:spcAft>
              <a:buSzPts val="1400"/>
              <a:buChar char="●"/>
            </a:pPr>
            <a:r>
              <a:rPr lang="en-GB" sz="1400"/>
              <a:t>Generally, VIF values above 5 or 10 are considered high, indicating a strong correlation between the variables.</a:t>
            </a:r>
            <a:endParaRPr sz="1400"/>
          </a:p>
          <a:p>
            <a:pPr indent="-317500" lvl="0" marL="457200" rtl="0" algn="l">
              <a:lnSpc>
                <a:spcPct val="150000"/>
              </a:lnSpc>
              <a:spcBef>
                <a:spcPts val="0"/>
              </a:spcBef>
              <a:spcAft>
                <a:spcPts val="0"/>
              </a:spcAft>
              <a:buSzPts val="1400"/>
              <a:buChar char="●"/>
            </a:pPr>
            <a:r>
              <a:rPr lang="en-GB" sz="1400"/>
              <a:t>By referring to the right table, most of the additive have VIF value of more than 5.</a:t>
            </a:r>
            <a:endParaRPr sz="1400"/>
          </a:p>
          <a:p>
            <a:pPr indent="-317500" lvl="0" marL="457200" rtl="0" algn="l">
              <a:lnSpc>
                <a:spcPct val="150000"/>
              </a:lnSpc>
              <a:spcBef>
                <a:spcPts val="0"/>
              </a:spcBef>
              <a:spcAft>
                <a:spcPts val="0"/>
              </a:spcAft>
              <a:buSzPts val="1400"/>
              <a:buChar char="●"/>
            </a:pPr>
            <a:r>
              <a:rPr lang="en-GB" sz="1400"/>
              <a:t>Proving multicollinearity problem is true.</a:t>
            </a:r>
            <a:endParaRPr sz="1400"/>
          </a:p>
        </p:txBody>
      </p:sp>
      <p:graphicFrame>
        <p:nvGraphicFramePr>
          <p:cNvPr id="156" name="Google Shape;156;p16"/>
          <p:cNvGraphicFramePr/>
          <p:nvPr/>
        </p:nvGraphicFramePr>
        <p:xfrm>
          <a:off x="5089025" y="707600"/>
          <a:ext cx="3000000" cy="3000000"/>
        </p:xfrm>
        <a:graphic>
          <a:graphicData uri="http://schemas.openxmlformats.org/drawingml/2006/table">
            <a:tbl>
              <a:tblPr>
                <a:noFill/>
                <a:tableStyleId>{4D733C4D-C506-4615-8480-C93F6E5C98F4}</a:tableStyleId>
              </a:tblPr>
              <a:tblGrid>
                <a:gridCol w="1927425"/>
                <a:gridCol w="1927425"/>
              </a:tblGrid>
              <a:tr h="381000">
                <a:tc>
                  <a:txBody>
                    <a:bodyPr/>
                    <a:lstStyle/>
                    <a:p>
                      <a:pPr indent="0" lvl="0" marL="0" rtl="0" algn="ctr">
                        <a:spcBef>
                          <a:spcPts val="0"/>
                        </a:spcBef>
                        <a:spcAft>
                          <a:spcPts val="0"/>
                        </a:spcAft>
                        <a:buNone/>
                      </a:pPr>
                      <a:r>
                        <a:rPr b="1" lang="en-GB" sz="1500">
                          <a:solidFill>
                            <a:schemeClr val="lt1"/>
                          </a:solidFill>
                        </a:rPr>
                        <a:t>Additive</a:t>
                      </a:r>
                      <a:endParaRPr b="1" sz="1500">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chemeClr val="lt1"/>
                          </a:solidFill>
                        </a:rPr>
                        <a:t>VIF</a:t>
                      </a:r>
                      <a:endParaRPr b="1" sz="1500">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A</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0.895</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B</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0.984</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C</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0.995</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D</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0.961</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E</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0.983</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F</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0.977</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G</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0.995</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H</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0.962</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rPr>
                        <a:t>I</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0.179</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Handling Multicollinearity</a:t>
            </a:r>
            <a:endParaRPr/>
          </a:p>
        </p:txBody>
      </p:sp>
      <p:sp>
        <p:nvSpPr>
          <p:cNvPr id="162" name="Google Shape;162;p17"/>
          <p:cNvSpPr txBox="1"/>
          <p:nvPr>
            <p:ph idx="1" type="body"/>
          </p:nvPr>
        </p:nvSpPr>
        <p:spPr>
          <a:xfrm>
            <a:off x="1297500" y="1567550"/>
            <a:ext cx="7038900" cy="3083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Although Multicollinearity is a concern primarily in regression analysis, a dataset with multicollinearity can also be a </a:t>
            </a:r>
            <a:r>
              <a:rPr lang="en-GB" sz="1400"/>
              <a:t>problem</a:t>
            </a:r>
            <a:r>
              <a:rPr lang="en-GB" sz="1400"/>
              <a:t> to clustering analysis.</a:t>
            </a:r>
            <a:endParaRPr sz="1400"/>
          </a:p>
          <a:p>
            <a:pPr indent="-317500" lvl="0" marL="457200" rtl="0" algn="l">
              <a:lnSpc>
                <a:spcPct val="150000"/>
              </a:lnSpc>
              <a:spcBef>
                <a:spcPts val="0"/>
              </a:spcBef>
              <a:spcAft>
                <a:spcPts val="0"/>
              </a:spcAft>
              <a:buSzPts val="1400"/>
              <a:buChar char="●"/>
            </a:pPr>
            <a:r>
              <a:rPr lang="en-GB" sz="1400"/>
              <a:t>I</a:t>
            </a:r>
            <a:r>
              <a:rPr lang="en-GB" sz="1400"/>
              <a:t>f multicollinearity is severe and causes highly correlated variables to dominate the clustering process, it can lead to biased results or an emphasis on a subset of variables. </a:t>
            </a:r>
            <a:endParaRPr sz="1400"/>
          </a:p>
          <a:p>
            <a:pPr indent="-317500" lvl="0" marL="457200" rtl="0" algn="l">
              <a:lnSpc>
                <a:spcPct val="150000"/>
              </a:lnSpc>
              <a:spcBef>
                <a:spcPts val="0"/>
              </a:spcBef>
              <a:spcAft>
                <a:spcPts val="0"/>
              </a:spcAft>
              <a:buSzPts val="1400"/>
              <a:buChar char="●"/>
            </a:pPr>
            <a:r>
              <a:rPr lang="en-GB" sz="1400"/>
              <a:t>In this studies we are do perform clustering analysis to determine the distinctive number of formulations present in the dataset.</a:t>
            </a:r>
            <a:endParaRPr sz="1400"/>
          </a:p>
          <a:p>
            <a:pPr indent="-317500" lvl="0" marL="457200" rtl="0" algn="l">
              <a:lnSpc>
                <a:spcPct val="150000"/>
              </a:lnSpc>
              <a:spcBef>
                <a:spcPts val="0"/>
              </a:spcBef>
              <a:spcAft>
                <a:spcPts val="0"/>
              </a:spcAft>
              <a:buSzPts val="1400"/>
              <a:buChar char="●"/>
            </a:pPr>
            <a:r>
              <a:rPr lang="en-GB" sz="1400"/>
              <a:t>In such cases, it may be beneficial to address multicollinearity before clustering.</a:t>
            </a:r>
            <a:endParaRPr sz="1400"/>
          </a:p>
          <a:p>
            <a:pPr indent="-317500" lvl="0" marL="457200" rtl="0" algn="l">
              <a:lnSpc>
                <a:spcPct val="150000"/>
              </a:lnSpc>
              <a:spcBef>
                <a:spcPts val="0"/>
              </a:spcBef>
              <a:spcAft>
                <a:spcPts val="0"/>
              </a:spcAft>
              <a:buSzPts val="1400"/>
              <a:buChar char="●"/>
            </a:pPr>
            <a:r>
              <a:rPr lang="en-GB" sz="1400"/>
              <a:t>In this study, PCA is used to handling this issue.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Principal Component Analysis (PCA)</a:t>
            </a:r>
            <a:endParaRPr/>
          </a:p>
        </p:txBody>
      </p:sp>
      <p:sp>
        <p:nvSpPr>
          <p:cNvPr id="168" name="Google Shape;168;p18"/>
          <p:cNvSpPr txBox="1"/>
          <p:nvPr>
            <p:ph idx="1" type="body"/>
          </p:nvPr>
        </p:nvSpPr>
        <p:spPr>
          <a:xfrm>
            <a:off x="1052550" y="1567550"/>
            <a:ext cx="3844800" cy="331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PCA is primarily used for dimensionality reduction and capturing the most significant patterns in the data.</a:t>
            </a:r>
            <a:endParaRPr sz="1400"/>
          </a:p>
          <a:p>
            <a:pPr indent="-317500" lvl="0" marL="457200" rtl="0" algn="l">
              <a:spcBef>
                <a:spcPts val="0"/>
              </a:spcBef>
              <a:spcAft>
                <a:spcPts val="0"/>
              </a:spcAft>
              <a:buSzPts val="1400"/>
              <a:buChar char="●"/>
            </a:pPr>
            <a:r>
              <a:rPr lang="en-GB" sz="1400"/>
              <a:t>PCA transforms a set of potentially correlated variables into a new set of uncorrelated variables called principal components.</a:t>
            </a:r>
            <a:endParaRPr sz="1400"/>
          </a:p>
          <a:p>
            <a:pPr indent="-317500" lvl="0" marL="457200" rtl="0" algn="l">
              <a:spcBef>
                <a:spcPts val="0"/>
              </a:spcBef>
              <a:spcAft>
                <a:spcPts val="0"/>
              </a:spcAft>
              <a:buSzPts val="1400"/>
              <a:buChar char="●"/>
            </a:pPr>
            <a:r>
              <a:rPr lang="en-GB" sz="1400"/>
              <a:t>By using these uncorrelated components instead of the original correlated variables, we can reduce the impact of multicollinearity in subsequent analyses.</a:t>
            </a:r>
            <a:endParaRPr sz="1400"/>
          </a:p>
        </p:txBody>
      </p:sp>
      <p:sp>
        <p:nvSpPr>
          <p:cNvPr id="169" name="Google Shape;169;p18"/>
          <p:cNvSpPr txBox="1"/>
          <p:nvPr/>
        </p:nvSpPr>
        <p:spPr>
          <a:xfrm>
            <a:off x="5828600" y="1949775"/>
            <a:ext cx="33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5049750" y="1746875"/>
            <a:ext cx="3941850" cy="2073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87150" y="352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PCA Component</a:t>
            </a:r>
            <a:endParaRPr/>
          </a:p>
        </p:txBody>
      </p:sp>
      <p:sp>
        <p:nvSpPr>
          <p:cNvPr id="176" name="Google Shape;176;p19"/>
          <p:cNvSpPr txBox="1"/>
          <p:nvPr>
            <p:ph idx="1" type="body"/>
          </p:nvPr>
        </p:nvSpPr>
        <p:spPr>
          <a:xfrm>
            <a:off x="510975" y="1568775"/>
            <a:ext cx="4437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According to table at the right, the first five component generated by PCA can explain 90% of the original 9 features.</a:t>
            </a:r>
            <a:endParaRPr sz="1400"/>
          </a:p>
          <a:p>
            <a:pPr indent="-317500" lvl="0" marL="457200" rtl="0" algn="l">
              <a:lnSpc>
                <a:spcPct val="150000"/>
              </a:lnSpc>
              <a:spcBef>
                <a:spcPts val="0"/>
              </a:spcBef>
              <a:spcAft>
                <a:spcPts val="0"/>
              </a:spcAft>
              <a:buSzPts val="1400"/>
              <a:buChar char="●"/>
            </a:pPr>
            <a:r>
              <a:rPr lang="en-GB" sz="1400"/>
              <a:t>So we are going to use the first five component as the input for the clustering analysis.</a:t>
            </a:r>
            <a:endParaRPr sz="1400"/>
          </a:p>
          <a:p>
            <a:pPr indent="0" lvl="0" marL="0" rtl="0" algn="l">
              <a:spcBef>
                <a:spcPts val="1200"/>
              </a:spcBef>
              <a:spcAft>
                <a:spcPts val="1200"/>
              </a:spcAft>
              <a:buNone/>
            </a:pPr>
            <a:r>
              <a:t/>
            </a:r>
            <a:endParaRPr/>
          </a:p>
        </p:txBody>
      </p:sp>
      <p:graphicFrame>
        <p:nvGraphicFramePr>
          <p:cNvPr id="177" name="Google Shape;177;p19"/>
          <p:cNvGraphicFramePr/>
          <p:nvPr/>
        </p:nvGraphicFramePr>
        <p:xfrm>
          <a:off x="5423325" y="493500"/>
          <a:ext cx="3000000" cy="3000000"/>
        </p:xfrm>
        <a:graphic>
          <a:graphicData uri="http://schemas.openxmlformats.org/drawingml/2006/table">
            <a:tbl>
              <a:tblPr>
                <a:noFill/>
                <a:tableStyleId>{4D733C4D-C506-4615-8480-C93F6E5C98F4}</a:tableStyleId>
              </a:tblPr>
              <a:tblGrid>
                <a:gridCol w="1749950"/>
                <a:gridCol w="1749950"/>
              </a:tblGrid>
              <a:tr h="381000">
                <a:tc>
                  <a:txBody>
                    <a:bodyPr/>
                    <a:lstStyle/>
                    <a:p>
                      <a:pPr indent="0" lvl="0" marL="0" rtl="0" algn="ctr">
                        <a:spcBef>
                          <a:spcPts val="0"/>
                        </a:spcBef>
                        <a:spcAft>
                          <a:spcPts val="0"/>
                        </a:spcAft>
                        <a:buNone/>
                      </a:pPr>
                      <a:r>
                        <a:rPr b="1" lang="en-GB">
                          <a:solidFill>
                            <a:schemeClr val="lt1"/>
                          </a:solidFill>
                        </a:rPr>
                        <a:t>Component</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Cumulative Explained Variance</a:t>
                      </a:r>
                      <a:endParaRPr b="1"/>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0.454</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0.634</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0.761</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0.859</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0.927</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0.969</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7</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0.996</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8</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0.999</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Clustering Analysis</a:t>
            </a:r>
            <a:endParaRPr/>
          </a:p>
        </p:txBody>
      </p:sp>
      <p:sp>
        <p:nvSpPr>
          <p:cNvPr id="183" name="Google Shape;183;p20"/>
          <p:cNvSpPr txBox="1"/>
          <p:nvPr>
            <p:ph idx="1" type="body"/>
          </p:nvPr>
        </p:nvSpPr>
        <p:spPr>
          <a:xfrm>
            <a:off x="1297500" y="966600"/>
            <a:ext cx="7038900" cy="3512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sz="1400"/>
              <a:t>In order to determine the  distinctive number of formulations present in the dataset. </a:t>
            </a:r>
            <a:r>
              <a:rPr lang="en-GB" sz="1400"/>
              <a:t>Hierarchical</a:t>
            </a:r>
            <a:r>
              <a:rPr lang="en-GB" sz="1400"/>
              <a:t> Clustering has been applied to the dataset.</a:t>
            </a:r>
            <a:endParaRPr sz="1400"/>
          </a:p>
          <a:p>
            <a:pPr indent="-317500" lvl="0" marL="457200" rtl="0" algn="l">
              <a:lnSpc>
                <a:spcPct val="150000"/>
              </a:lnSpc>
              <a:spcBef>
                <a:spcPts val="0"/>
              </a:spcBef>
              <a:spcAft>
                <a:spcPts val="0"/>
              </a:spcAft>
              <a:buSzPts val="1400"/>
              <a:buChar char="●"/>
            </a:pPr>
            <a:r>
              <a:rPr lang="en-GB" sz="1400"/>
              <a:t>K-means clustering is sensitive to the initial selection of cluster centroids, which can lead to different results in different runs. Hierarchical clustering, on the other hand, is less sensitive to initialization because it does not depend on initial centroids.</a:t>
            </a:r>
            <a:endParaRPr sz="1400"/>
          </a:p>
          <a:p>
            <a:pPr indent="-317500" lvl="0" marL="457200" rtl="0" algn="l">
              <a:lnSpc>
                <a:spcPct val="150000"/>
              </a:lnSpc>
              <a:spcBef>
                <a:spcPts val="0"/>
              </a:spcBef>
              <a:spcAft>
                <a:spcPts val="0"/>
              </a:spcAft>
              <a:buSzPts val="1400"/>
              <a:buChar char="●"/>
            </a:pPr>
            <a:r>
              <a:rPr lang="en-GB" sz="1400"/>
              <a:t>Other than that, </a:t>
            </a:r>
            <a:r>
              <a:rPr lang="en-GB" sz="1400"/>
              <a:t>Hierarchical Clustering is more superior in irregularly shaped clusters. </a:t>
            </a:r>
            <a:endParaRPr sz="1400"/>
          </a:p>
          <a:p>
            <a:pPr indent="-317500" lvl="0" marL="457200" rtl="0" algn="l">
              <a:lnSpc>
                <a:spcPct val="150000"/>
              </a:lnSpc>
              <a:spcBef>
                <a:spcPts val="0"/>
              </a:spcBef>
              <a:spcAft>
                <a:spcPts val="0"/>
              </a:spcAft>
              <a:buSzPts val="1400"/>
              <a:buChar char="●"/>
            </a:pPr>
            <a:r>
              <a:rPr lang="en-GB" sz="1400"/>
              <a:t>K-means assumes that clusters are spherical and have similar sizes, as it minimizes the within-cluster sum of squares. </a:t>
            </a:r>
            <a:endParaRPr sz="1400"/>
          </a:p>
          <a:p>
            <a:pPr indent="-317500" lvl="0" marL="457200" rtl="0" algn="l">
              <a:lnSpc>
                <a:spcPct val="150000"/>
              </a:lnSpc>
              <a:spcBef>
                <a:spcPts val="0"/>
              </a:spcBef>
              <a:spcAft>
                <a:spcPts val="0"/>
              </a:spcAft>
              <a:buSzPts val="1400"/>
              <a:buChar char="●"/>
            </a:pPr>
            <a:r>
              <a:rPr lang="en-GB" sz="1400"/>
              <a:t>While Hierarchical Clustering can handle  irregularly shaped clusters by capturing the shape and connectivity of the clusters more effectively.</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
            </a:r>
            <a:r>
              <a:rPr lang="en-GB"/>
              <a:t>istinctive Number of Formulations</a:t>
            </a:r>
            <a:endParaRPr/>
          </a:p>
        </p:txBody>
      </p:sp>
      <p:sp>
        <p:nvSpPr>
          <p:cNvPr id="189" name="Google Shape;189;p21"/>
          <p:cNvSpPr txBox="1"/>
          <p:nvPr>
            <p:ph idx="1" type="body"/>
          </p:nvPr>
        </p:nvSpPr>
        <p:spPr>
          <a:xfrm>
            <a:off x="976675" y="1195000"/>
            <a:ext cx="3972300" cy="394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Silhouette</a:t>
            </a:r>
            <a:r>
              <a:rPr lang="en-GB" sz="1400"/>
              <a:t> score has been used to  determine the most optimal number of cluster.</a:t>
            </a:r>
            <a:endParaRPr sz="1400"/>
          </a:p>
          <a:p>
            <a:pPr indent="-317500" lvl="0" marL="457200" rtl="0" algn="l">
              <a:spcBef>
                <a:spcPts val="0"/>
              </a:spcBef>
              <a:spcAft>
                <a:spcPts val="0"/>
              </a:spcAft>
              <a:buSzPts val="1400"/>
              <a:buChar char="●"/>
            </a:pPr>
            <a:r>
              <a:rPr lang="en-GB" sz="1400"/>
              <a:t>The Silhouette score ranges from -1 to 1, with values close to 1 indicating a good match to the assigned cluster and separation from others,.</a:t>
            </a:r>
            <a:endParaRPr sz="1400"/>
          </a:p>
          <a:p>
            <a:pPr indent="-317500" lvl="0" marL="457200" rtl="0" algn="l">
              <a:spcBef>
                <a:spcPts val="0"/>
              </a:spcBef>
              <a:spcAft>
                <a:spcPts val="0"/>
              </a:spcAft>
              <a:buSzPts val="1400"/>
              <a:buChar char="●"/>
            </a:pPr>
            <a:r>
              <a:rPr lang="en-GB" sz="1400"/>
              <a:t>While values close to -1 suggest a potential misassignment to the wrong cluster.</a:t>
            </a:r>
            <a:endParaRPr sz="1400"/>
          </a:p>
          <a:p>
            <a:pPr indent="-317500" lvl="0" marL="457200" rtl="0" algn="l">
              <a:spcBef>
                <a:spcPts val="0"/>
              </a:spcBef>
              <a:spcAft>
                <a:spcPts val="0"/>
              </a:spcAft>
              <a:buSzPts val="1400"/>
              <a:buChar char="●"/>
            </a:pPr>
            <a:r>
              <a:rPr lang="en-GB" sz="1400"/>
              <a:t>The average </a:t>
            </a:r>
            <a:r>
              <a:rPr lang="en-GB" sz="1400">
                <a:latin typeface="Arial"/>
                <a:ea typeface="Arial"/>
                <a:cs typeface="Arial"/>
                <a:sym typeface="Arial"/>
              </a:rPr>
              <a:t>Silhouette Score has peak at 3 and drop significantly starting from 4, indicate the optimal value is 3 cluster.</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After apply the model to the dataset, cluster 0 become the largest cluster with 162 samples.</a:t>
            </a:r>
            <a:endParaRPr sz="1400">
              <a:latin typeface="Arial"/>
              <a:ea typeface="Arial"/>
              <a:cs typeface="Arial"/>
              <a:sym typeface="Arial"/>
            </a:endParaRPr>
          </a:p>
        </p:txBody>
      </p:sp>
      <p:graphicFrame>
        <p:nvGraphicFramePr>
          <p:cNvPr id="190" name="Google Shape;190;p21"/>
          <p:cNvGraphicFramePr/>
          <p:nvPr/>
        </p:nvGraphicFramePr>
        <p:xfrm>
          <a:off x="5140800" y="1195000"/>
          <a:ext cx="3000000" cy="3000000"/>
        </p:xfrm>
        <a:graphic>
          <a:graphicData uri="http://schemas.openxmlformats.org/drawingml/2006/table">
            <a:tbl>
              <a:tblPr>
                <a:noFill/>
                <a:tableStyleId>{4D733C4D-C506-4615-8480-C93F6E5C98F4}</a:tableStyleId>
              </a:tblPr>
              <a:tblGrid>
                <a:gridCol w="1875675"/>
                <a:gridCol w="1875675"/>
              </a:tblGrid>
              <a:tr h="381000">
                <a:tc>
                  <a:txBody>
                    <a:bodyPr/>
                    <a:lstStyle/>
                    <a:p>
                      <a:pPr indent="0" lvl="0" marL="0" rtl="0" algn="ctr">
                        <a:spcBef>
                          <a:spcPts val="0"/>
                        </a:spcBef>
                        <a:spcAft>
                          <a:spcPts val="0"/>
                        </a:spcAft>
                        <a:buNone/>
                      </a:pPr>
                      <a:r>
                        <a:rPr lang="en-GB">
                          <a:solidFill>
                            <a:schemeClr val="lt1"/>
                          </a:solidFill>
                        </a:rPr>
                        <a:t>Optimal n Cluster</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Avg Silhouette Score</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0.535</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0.540</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0.324</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0.338</a:t>
                      </a:r>
                      <a:endParaRPr>
                        <a:solidFill>
                          <a:schemeClr val="lt1"/>
                        </a:solidFill>
                      </a:endParaRPr>
                    </a:p>
                  </a:txBody>
                  <a:tcPr marT="91425" marB="91425" marR="91425" marL="91425"/>
                </a:tc>
              </a:tr>
            </a:tbl>
          </a:graphicData>
        </a:graphic>
      </p:graphicFrame>
      <p:graphicFrame>
        <p:nvGraphicFramePr>
          <p:cNvPr id="191" name="Google Shape;191;p21"/>
          <p:cNvGraphicFramePr/>
          <p:nvPr/>
        </p:nvGraphicFramePr>
        <p:xfrm>
          <a:off x="5140800" y="3333375"/>
          <a:ext cx="3000000" cy="3000000"/>
        </p:xfrm>
        <a:graphic>
          <a:graphicData uri="http://schemas.openxmlformats.org/drawingml/2006/table">
            <a:tbl>
              <a:tblPr>
                <a:noFill/>
                <a:tableStyleId>{4D733C4D-C506-4615-8480-C93F6E5C98F4}</a:tableStyleId>
              </a:tblPr>
              <a:tblGrid>
                <a:gridCol w="1875675"/>
                <a:gridCol w="1875675"/>
              </a:tblGrid>
              <a:tr h="381000">
                <a:tc>
                  <a:txBody>
                    <a:bodyPr/>
                    <a:lstStyle/>
                    <a:p>
                      <a:pPr indent="0" lvl="0" marL="0" rtl="0" algn="ctr">
                        <a:spcBef>
                          <a:spcPts val="0"/>
                        </a:spcBef>
                        <a:spcAft>
                          <a:spcPts val="0"/>
                        </a:spcAft>
                        <a:buNone/>
                      </a:pPr>
                      <a:r>
                        <a:rPr lang="en-GB">
                          <a:solidFill>
                            <a:schemeClr val="lt1"/>
                          </a:solidFill>
                        </a:rPr>
                        <a:t>Cluster</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Number of Sample</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162</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31</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21</a:t>
                      </a:r>
                      <a:endParaRPr>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