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Lato" panose="020F0502020204030203" pitchFamily="34" charset="0"/>
      <p:regular r:id="rId24"/>
      <p:bold r:id="rId25"/>
      <p:italic r:id="rId26"/>
      <p:boldItalic r:id="rId27"/>
    </p:embeddedFont>
    <p:embeddedFont>
      <p:font typeface="Montserrat" panose="000005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909DC9F-9183-4816-B03E-0F87576C5457}">
  <a:tblStyle styleId="{3909DC9F-9183-4816-B03E-0F87576C545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584b863f84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584b863f84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584b863f84_0_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584b863f84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584b863f84_0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584b863f84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584b863f84_0_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584b863f84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584b863f84_0_2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584b863f84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584b863f84_0_1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584b863f84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584b863f84_0_2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584b863f84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584b863f84_0_2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584b863f84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584b863f84_0_2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584b863f84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584b863f84_0_2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2584b863f84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584b863f84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584b863f84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584b863f84_0_2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2584b863f84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584b863f84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584b863f84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584b863f84_0_2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584b863f84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584b863f84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584b863f84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584b863f84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584b863f84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584b863f84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584b863f84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584b863f84_0_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584b863f84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584b863f84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584b863f84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Ace Digital</a:t>
            </a:r>
            <a:endParaRPr/>
          </a:p>
          <a:p>
            <a:pPr marL="0" lvl="0" indent="0" algn="l" rtl="0">
              <a:spcBef>
                <a:spcPts val="0"/>
              </a:spcBef>
              <a:spcAft>
                <a:spcPts val="0"/>
              </a:spcAft>
              <a:buNone/>
            </a:pPr>
            <a:r>
              <a:rPr lang="en-GB" sz="3333"/>
              <a:t>Technical Assessment Q2</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FFB Yield Study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Data Preprocessing Setup in Pycaret (1)</a:t>
            </a:r>
            <a:endParaRPr/>
          </a:p>
        </p:txBody>
      </p:sp>
      <p:sp>
        <p:nvSpPr>
          <p:cNvPr id="196" name="Google Shape;196;p22"/>
          <p:cNvSpPr txBox="1">
            <a:spLocks noGrp="1"/>
          </p:cNvSpPr>
          <p:nvPr>
            <p:ph type="body" idx="1"/>
          </p:nvPr>
        </p:nvSpPr>
        <p:spPr>
          <a:xfrm>
            <a:off x="1297500" y="1016900"/>
            <a:ext cx="7038900" cy="3861600"/>
          </a:xfrm>
          <a:prstGeom prst="rect">
            <a:avLst/>
          </a:prstGeom>
        </p:spPr>
        <p:txBody>
          <a:bodyPr spcFirstLastPara="1" wrap="square" lIns="91425" tIns="91425" rIns="91425" bIns="91425" anchor="t" anchorCtr="0">
            <a:normAutofit lnSpcReduction="10000"/>
          </a:bodyPr>
          <a:lstStyle/>
          <a:p>
            <a:pPr marL="457200" lvl="0" indent="-323850" algn="l" rtl="0">
              <a:spcBef>
                <a:spcPts val="0"/>
              </a:spcBef>
              <a:spcAft>
                <a:spcPts val="0"/>
              </a:spcAft>
              <a:buSzPts val="1500"/>
              <a:buChar char="●"/>
            </a:pPr>
            <a:r>
              <a:rPr lang="en-GB" sz="1500"/>
              <a:t>Normalize features</a:t>
            </a:r>
            <a:endParaRPr sz="1500"/>
          </a:p>
          <a:p>
            <a:pPr marL="914400" lvl="1" indent="-311150" algn="l" rtl="0">
              <a:spcBef>
                <a:spcPts val="0"/>
              </a:spcBef>
              <a:spcAft>
                <a:spcPts val="0"/>
              </a:spcAft>
              <a:buSzPts val="1300"/>
              <a:buChar char="○"/>
            </a:pPr>
            <a:r>
              <a:rPr lang="en-GB" sz="1300"/>
              <a:t>Features might be recorded in different scale; those features will be required to be normalized.</a:t>
            </a:r>
            <a:endParaRPr sz="1300"/>
          </a:p>
          <a:p>
            <a:pPr marL="457200" lvl="0" indent="-323850" algn="l" rtl="0">
              <a:spcBef>
                <a:spcPts val="0"/>
              </a:spcBef>
              <a:spcAft>
                <a:spcPts val="0"/>
              </a:spcAft>
              <a:buSzPts val="1500"/>
              <a:buChar char="●"/>
            </a:pPr>
            <a:r>
              <a:rPr lang="en-GB" sz="1500"/>
              <a:t>Remove Multicollinearity</a:t>
            </a:r>
            <a:endParaRPr sz="1500"/>
          </a:p>
          <a:p>
            <a:pPr marL="914400" lvl="1" indent="-311150" algn="l" rtl="0">
              <a:spcBef>
                <a:spcPts val="0"/>
              </a:spcBef>
              <a:spcAft>
                <a:spcPts val="0"/>
              </a:spcAft>
              <a:buSzPts val="1300"/>
              <a:buChar char="○"/>
            </a:pPr>
            <a:r>
              <a:rPr lang="en-GB" sz="1300"/>
              <a:t>Multicollinearity increases the variance of the coefficients, thus making them unstable and noisy for linear models.</a:t>
            </a:r>
            <a:endParaRPr sz="1300"/>
          </a:p>
          <a:p>
            <a:pPr marL="457200" lvl="0" indent="-323850" algn="l" rtl="0">
              <a:spcBef>
                <a:spcPts val="0"/>
              </a:spcBef>
              <a:spcAft>
                <a:spcPts val="0"/>
              </a:spcAft>
              <a:buSzPts val="1500"/>
              <a:buChar char="●"/>
            </a:pPr>
            <a:r>
              <a:rPr lang="en-GB" sz="1500"/>
              <a:t>Remove Outlier</a:t>
            </a:r>
            <a:endParaRPr sz="1500"/>
          </a:p>
          <a:p>
            <a:pPr marL="914400" lvl="1" indent="-311150" algn="l" rtl="0">
              <a:spcBef>
                <a:spcPts val="0"/>
              </a:spcBef>
              <a:spcAft>
                <a:spcPts val="0"/>
              </a:spcAft>
              <a:buSzPts val="1300"/>
              <a:buChar char="○"/>
            </a:pPr>
            <a:r>
              <a:rPr lang="en-GB" sz="1300"/>
              <a:t>Outliers can distort the interpretation of the relationships between the independent variables and the dependent variable.</a:t>
            </a:r>
            <a:endParaRPr sz="1300"/>
          </a:p>
          <a:p>
            <a:pPr marL="457200" lvl="0" indent="-323850" algn="l" rtl="0">
              <a:spcBef>
                <a:spcPts val="0"/>
              </a:spcBef>
              <a:spcAft>
                <a:spcPts val="0"/>
              </a:spcAft>
              <a:buSzPts val="1500"/>
              <a:buChar char="●"/>
            </a:pPr>
            <a:r>
              <a:rPr lang="en-GB" sz="1500"/>
              <a:t>Feature Selection</a:t>
            </a:r>
            <a:endParaRPr sz="1500"/>
          </a:p>
          <a:p>
            <a:pPr marL="914400" lvl="1" indent="-311150" algn="l" rtl="0">
              <a:spcBef>
                <a:spcPts val="0"/>
              </a:spcBef>
              <a:spcAft>
                <a:spcPts val="0"/>
              </a:spcAft>
              <a:buSzPts val="1300"/>
              <a:buChar char="○"/>
            </a:pPr>
            <a:r>
              <a:rPr lang="en-GB" sz="1300"/>
              <a:t>Applied sklearn SelectFromModel to avoid overfitting and curse of dimensionality.</a:t>
            </a:r>
            <a:endParaRPr sz="1300"/>
          </a:p>
          <a:p>
            <a:pPr marL="914400" lvl="1" indent="-311150" algn="l" rtl="0">
              <a:spcBef>
                <a:spcPts val="0"/>
              </a:spcBef>
              <a:spcAft>
                <a:spcPts val="0"/>
              </a:spcAft>
              <a:buSzPts val="1300"/>
              <a:buChar char="○"/>
            </a:pPr>
            <a:r>
              <a:rPr lang="en-GB" sz="1300"/>
              <a:t>Only 8 features is being selected as the final predictor, namely SoilMoisture, Average_Temp, Precipitation, HA_Harvested, Average_Temp_ma, Precipitation_ma, Min_Temp_ma, Max_min_Temp_ma</a:t>
            </a:r>
            <a:endParaRPr sz="1300"/>
          </a:p>
          <a:p>
            <a:pPr marL="457200" lvl="0" indent="-323850" algn="l" rtl="0">
              <a:spcBef>
                <a:spcPts val="0"/>
              </a:spcBef>
              <a:spcAft>
                <a:spcPts val="0"/>
              </a:spcAft>
              <a:buSzPts val="1500"/>
              <a:buChar char="●"/>
            </a:pPr>
            <a:r>
              <a:rPr lang="en-GB" sz="1500"/>
              <a:t>Train Test Split</a:t>
            </a:r>
            <a:endParaRPr sz="1500"/>
          </a:p>
          <a:p>
            <a:pPr marL="914400" lvl="1" indent="-311150" algn="l" rtl="0">
              <a:spcBef>
                <a:spcPts val="0"/>
              </a:spcBef>
              <a:spcAft>
                <a:spcPts val="0"/>
              </a:spcAft>
              <a:buSzPts val="1300"/>
              <a:buChar char="○"/>
            </a:pPr>
            <a:r>
              <a:rPr lang="en-GB" sz="1300"/>
              <a:t>75% of the dataset will be used as training set while the rest used as test set.</a:t>
            </a:r>
            <a:endParaRPr sz="13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Base Model Performance Comparison</a:t>
            </a:r>
            <a:endParaRPr/>
          </a:p>
        </p:txBody>
      </p:sp>
      <p:sp>
        <p:nvSpPr>
          <p:cNvPr id="202" name="Google Shape;202;p23"/>
          <p:cNvSpPr txBox="1">
            <a:spLocks noGrp="1"/>
          </p:cNvSpPr>
          <p:nvPr>
            <p:ph type="body" idx="1"/>
          </p:nvPr>
        </p:nvSpPr>
        <p:spPr>
          <a:xfrm>
            <a:off x="1297500" y="1307850"/>
            <a:ext cx="5851800" cy="1303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XGBoost Regressor is almost better than every base model in every metrics. It has the lowest MAE, RMSE and MAPE compared to all other model. So it has been chosen as the primary base model for further hyperparameter tuning.</a:t>
            </a:r>
            <a:endParaRPr/>
          </a:p>
        </p:txBody>
      </p:sp>
      <p:pic>
        <p:nvPicPr>
          <p:cNvPr id="203" name="Google Shape;203;p23"/>
          <p:cNvPicPr preferRelativeResize="0"/>
          <p:nvPr/>
        </p:nvPicPr>
        <p:blipFill>
          <a:blip r:embed="rId3">
            <a:alphaModFix/>
          </a:blip>
          <a:stretch>
            <a:fillRect/>
          </a:stretch>
        </p:blipFill>
        <p:spPr>
          <a:xfrm>
            <a:off x="1299373" y="2689625"/>
            <a:ext cx="5848064" cy="2054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Hyperparameter Tuning</a:t>
            </a:r>
            <a:endParaRPr/>
          </a:p>
        </p:txBody>
      </p:sp>
      <p:sp>
        <p:nvSpPr>
          <p:cNvPr id="209" name="Google Shape;209;p24"/>
          <p:cNvSpPr txBox="1">
            <a:spLocks noGrp="1"/>
          </p:cNvSpPr>
          <p:nvPr>
            <p:ph type="body" idx="1"/>
          </p:nvPr>
        </p:nvSpPr>
        <p:spPr>
          <a:xfrm>
            <a:off x="1297500" y="1215675"/>
            <a:ext cx="38997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457200" lvl="0" indent="-311150" algn="l" rtl="0">
              <a:spcBef>
                <a:spcPts val="1200"/>
              </a:spcBef>
              <a:spcAft>
                <a:spcPts val="0"/>
              </a:spcAft>
              <a:buSzPts val="1300"/>
              <a:buChar char="●"/>
            </a:pPr>
            <a:r>
              <a:rPr lang="en-GB"/>
              <a:t>The learning_rate control the speed of learning for each tree. </a:t>
            </a:r>
            <a:endParaRPr/>
          </a:p>
          <a:p>
            <a:pPr marL="457200" lvl="0" indent="-311150" algn="l" rtl="0">
              <a:spcBef>
                <a:spcPts val="0"/>
              </a:spcBef>
              <a:spcAft>
                <a:spcPts val="0"/>
              </a:spcAft>
              <a:buSzPts val="1300"/>
              <a:buChar char="●"/>
            </a:pPr>
            <a:r>
              <a:rPr lang="en-GB"/>
              <a:t>A higher learning rate allows each tree to have a larger influence on the final prediction, but having risk of  overfitting if not accompanied by appropriate regularization techniques.</a:t>
            </a:r>
            <a:endParaRPr/>
          </a:p>
          <a:p>
            <a:pPr marL="457200" lvl="0" indent="-311150" algn="l" rtl="0">
              <a:spcBef>
                <a:spcPts val="0"/>
              </a:spcBef>
              <a:spcAft>
                <a:spcPts val="0"/>
              </a:spcAft>
              <a:buSzPts val="1300"/>
              <a:buChar char="●"/>
            </a:pPr>
            <a:r>
              <a:rPr lang="en-GB"/>
              <a:t>Max_depth, subsample and colsample help XGBOOST to control the risk of overfitting.</a:t>
            </a:r>
            <a:endParaRPr/>
          </a:p>
        </p:txBody>
      </p:sp>
      <p:sp>
        <p:nvSpPr>
          <p:cNvPr id="210" name="Google Shape;210;p24"/>
          <p:cNvSpPr txBox="1"/>
          <p:nvPr/>
        </p:nvSpPr>
        <p:spPr>
          <a:xfrm>
            <a:off x="5942450" y="1577200"/>
            <a:ext cx="2887500" cy="1887000"/>
          </a:xfrm>
          <a:prstGeom prst="rect">
            <a:avLst/>
          </a:prstGeom>
          <a:noFill/>
          <a:ln w="9525" cap="flat" cmpd="sng">
            <a:solidFill>
              <a:srgbClr val="FCFCFC"/>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a:solidFill>
                  <a:schemeClr val="lt1"/>
                </a:solidFill>
                <a:latin typeface="Lato"/>
                <a:ea typeface="Lato"/>
                <a:cs typeface="Lato"/>
                <a:sym typeface="Lato"/>
              </a:rPr>
              <a:t>param_grid = {</a:t>
            </a:r>
            <a:endParaRPr>
              <a:solidFill>
                <a:schemeClr val="lt1"/>
              </a:solidFill>
              <a:latin typeface="Lato"/>
              <a:ea typeface="Lato"/>
              <a:cs typeface="Lato"/>
              <a:sym typeface="Lato"/>
            </a:endParaRPr>
          </a:p>
          <a:p>
            <a:pPr marL="0" lvl="0" indent="0" algn="l" rtl="0">
              <a:lnSpc>
                <a:spcPct val="115000"/>
              </a:lnSpc>
              <a:spcBef>
                <a:spcPts val="0"/>
              </a:spcBef>
              <a:spcAft>
                <a:spcPts val="0"/>
              </a:spcAft>
              <a:buNone/>
            </a:pPr>
            <a:r>
              <a:rPr lang="en-GB">
                <a:solidFill>
                  <a:schemeClr val="lt1"/>
                </a:solidFill>
                <a:latin typeface="Lato"/>
                <a:ea typeface="Lato"/>
                <a:cs typeface="Lato"/>
                <a:sym typeface="Lato"/>
              </a:rPr>
              <a:t>    'learning_rate': [0.1, 0.01, 0.001],</a:t>
            </a:r>
            <a:endParaRPr>
              <a:solidFill>
                <a:schemeClr val="lt1"/>
              </a:solidFill>
              <a:latin typeface="Lato"/>
              <a:ea typeface="Lato"/>
              <a:cs typeface="Lato"/>
              <a:sym typeface="Lato"/>
            </a:endParaRPr>
          </a:p>
          <a:p>
            <a:pPr marL="0" lvl="0" indent="0" algn="l" rtl="0">
              <a:lnSpc>
                <a:spcPct val="115000"/>
              </a:lnSpc>
              <a:spcBef>
                <a:spcPts val="0"/>
              </a:spcBef>
              <a:spcAft>
                <a:spcPts val="0"/>
              </a:spcAft>
              <a:buNone/>
            </a:pPr>
            <a:r>
              <a:rPr lang="en-GB">
                <a:solidFill>
                  <a:schemeClr val="lt1"/>
                </a:solidFill>
                <a:latin typeface="Lato"/>
                <a:ea typeface="Lato"/>
                <a:cs typeface="Lato"/>
                <a:sym typeface="Lato"/>
              </a:rPr>
              <a:t>    'n_estimators': [100, 200, 300],</a:t>
            </a:r>
            <a:endParaRPr>
              <a:solidFill>
                <a:schemeClr val="lt1"/>
              </a:solidFill>
              <a:latin typeface="Lato"/>
              <a:ea typeface="Lato"/>
              <a:cs typeface="Lato"/>
              <a:sym typeface="Lato"/>
            </a:endParaRPr>
          </a:p>
          <a:p>
            <a:pPr marL="0" lvl="0" indent="0" algn="l" rtl="0">
              <a:lnSpc>
                <a:spcPct val="115000"/>
              </a:lnSpc>
              <a:spcBef>
                <a:spcPts val="0"/>
              </a:spcBef>
              <a:spcAft>
                <a:spcPts val="0"/>
              </a:spcAft>
              <a:buNone/>
            </a:pPr>
            <a:r>
              <a:rPr lang="en-GB">
                <a:solidFill>
                  <a:schemeClr val="lt1"/>
                </a:solidFill>
                <a:latin typeface="Lato"/>
                <a:ea typeface="Lato"/>
                <a:cs typeface="Lato"/>
                <a:sym typeface="Lato"/>
              </a:rPr>
              <a:t>    'max_depth': [3, 4, 5],</a:t>
            </a:r>
            <a:endParaRPr>
              <a:solidFill>
                <a:schemeClr val="lt1"/>
              </a:solidFill>
              <a:latin typeface="Lato"/>
              <a:ea typeface="Lato"/>
              <a:cs typeface="Lato"/>
              <a:sym typeface="Lato"/>
            </a:endParaRPr>
          </a:p>
          <a:p>
            <a:pPr marL="0" lvl="0" indent="0" algn="l" rtl="0">
              <a:lnSpc>
                <a:spcPct val="115000"/>
              </a:lnSpc>
              <a:spcBef>
                <a:spcPts val="0"/>
              </a:spcBef>
              <a:spcAft>
                <a:spcPts val="0"/>
              </a:spcAft>
              <a:buNone/>
            </a:pPr>
            <a:r>
              <a:rPr lang="en-GB">
                <a:solidFill>
                  <a:schemeClr val="lt1"/>
                </a:solidFill>
                <a:latin typeface="Lato"/>
                <a:ea typeface="Lato"/>
                <a:cs typeface="Lato"/>
                <a:sym typeface="Lato"/>
              </a:rPr>
              <a:t>    'subsample': [0.7, 0.8, 0.9],</a:t>
            </a:r>
            <a:endParaRPr>
              <a:solidFill>
                <a:schemeClr val="lt1"/>
              </a:solidFill>
              <a:latin typeface="Lato"/>
              <a:ea typeface="Lato"/>
              <a:cs typeface="Lato"/>
              <a:sym typeface="Lato"/>
            </a:endParaRPr>
          </a:p>
          <a:p>
            <a:pPr marL="0" lvl="0" indent="0" algn="l" rtl="0">
              <a:lnSpc>
                <a:spcPct val="115000"/>
              </a:lnSpc>
              <a:spcBef>
                <a:spcPts val="0"/>
              </a:spcBef>
              <a:spcAft>
                <a:spcPts val="0"/>
              </a:spcAft>
              <a:buNone/>
            </a:pPr>
            <a:r>
              <a:rPr lang="en-GB">
                <a:solidFill>
                  <a:schemeClr val="lt1"/>
                </a:solidFill>
                <a:latin typeface="Lato"/>
                <a:ea typeface="Lato"/>
                <a:cs typeface="Lato"/>
                <a:sym typeface="Lato"/>
              </a:rPr>
              <a:t>    'colsample_bytree': [0.7, 0.8, 0.9],</a:t>
            </a:r>
            <a:endParaRPr>
              <a:solidFill>
                <a:schemeClr val="lt1"/>
              </a:solidFill>
              <a:latin typeface="Lato"/>
              <a:ea typeface="Lato"/>
              <a:cs typeface="Lato"/>
              <a:sym typeface="Lato"/>
            </a:endParaRPr>
          </a:p>
          <a:p>
            <a:pPr marL="0" lvl="0" indent="0" algn="l" rtl="0">
              <a:lnSpc>
                <a:spcPct val="115000"/>
              </a:lnSpc>
              <a:spcBef>
                <a:spcPts val="0"/>
              </a:spcBef>
              <a:spcAft>
                <a:spcPts val="0"/>
              </a:spcAft>
              <a:buNone/>
            </a:pPr>
            <a:r>
              <a:rPr lang="en-GB">
                <a:solidFill>
                  <a:schemeClr val="lt1"/>
                </a:solidFill>
                <a:latin typeface="Lato"/>
                <a:ea typeface="Lato"/>
                <a:cs typeface="Lato"/>
                <a:sym typeface="Lato"/>
              </a:rPr>
              <a:t>}</a:t>
            </a:r>
            <a:endParaRPr>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Performance of Tuned Model</a:t>
            </a:r>
            <a:endParaRPr/>
          </a:p>
        </p:txBody>
      </p:sp>
      <p:sp>
        <p:nvSpPr>
          <p:cNvPr id="216" name="Google Shape;216;p25"/>
          <p:cNvSpPr txBox="1">
            <a:spLocks noGrp="1"/>
          </p:cNvSpPr>
          <p:nvPr>
            <p:ph type="body" idx="1"/>
          </p:nvPr>
        </p:nvSpPr>
        <p:spPr>
          <a:xfrm>
            <a:off x="1297500" y="1567550"/>
            <a:ext cx="25338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XGBOOST performance has improve in every metric after tuning of the model.</a:t>
            </a:r>
            <a:endParaRPr/>
          </a:p>
          <a:p>
            <a:pPr marL="457200" lvl="0" indent="-311150" algn="l" rtl="0">
              <a:spcBef>
                <a:spcPts val="0"/>
              </a:spcBef>
              <a:spcAft>
                <a:spcPts val="0"/>
              </a:spcAft>
              <a:buSzPts val="1300"/>
              <a:buChar char="●"/>
            </a:pPr>
            <a:r>
              <a:rPr lang="en-GB"/>
              <a:t>There is no significant performance gap between Tuned XGBOOST on train and test dataset, suggesting there is  no overfitting and underfitting issue.</a:t>
            </a:r>
            <a:endParaRPr/>
          </a:p>
        </p:txBody>
      </p:sp>
      <p:graphicFrame>
        <p:nvGraphicFramePr>
          <p:cNvPr id="217" name="Google Shape;217;p25"/>
          <p:cNvGraphicFramePr/>
          <p:nvPr/>
        </p:nvGraphicFramePr>
        <p:xfrm>
          <a:off x="3964100" y="1619300"/>
          <a:ext cx="3000000" cy="3000000"/>
        </p:xfrm>
        <a:graphic>
          <a:graphicData uri="http://schemas.openxmlformats.org/drawingml/2006/table">
            <a:tbl>
              <a:tblPr>
                <a:noFill/>
                <a:tableStyleId>{3909DC9F-9183-4816-B03E-0F87576C5457}</a:tableStyleId>
              </a:tblPr>
              <a:tblGrid>
                <a:gridCol w="1257100">
                  <a:extLst>
                    <a:ext uri="{9D8B030D-6E8A-4147-A177-3AD203B41FA5}">
                      <a16:colId xmlns:a16="http://schemas.microsoft.com/office/drawing/2014/main" val="20000"/>
                    </a:ext>
                  </a:extLst>
                </a:gridCol>
                <a:gridCol w="1257100">
                  <a:extLst>
                    <a:ext uri="{9D8B030D-6E8A-4147-A177-3AD203B41FA5}">
                      <a16:colId xmlns:a16="http://schemas.microsoft.com/office/drawing/2014/main" val="20001"/>
                    </a:ext>
                  </a:extLst>
                </a:gridCol>
                <a:gridCol w="1257100">
                  <a:extLst>
                    <a:ext uri="{9D8B030D-6E8A-4147-A177-3AD203B41FA5}">
                      <a16:colId xmlns:a16="http://schemas.microsoft.com/office/drawing/2014/main" val="20002"/>
                    </a:ext>
                  </a:extLst>
                </a:gridCol>
                <a:gridCol w="1257100">
                  <a:extLst>
                    <a:ext uri="{9D8B030D-6E8A-4147-A177-3AD203B41FA5}">
                      <a16:colId xmlns:a16="http://schemas.microsoft.com/office/drawing/2014/main" val="20003"/>
                    </a:ext>
                  </a:extLst>
                </a:gridCol>
              </a:tblGrid>
              <a:tr h="381000">
                <a:tc>
                  <a:txBody>
                    <a:bodyPr/>
                    <a:lstStyle/>
                    <a:p>
                      <a:pPr marL="0" lvl="0" indent="0" algn="ctr" rtl="0">
                        <a:spcBef>
                          <a:spcPts val="0"/>
                        </a:spcBef>
                        <a:spcAft>
                          <a:spcPts val="0"/>
                        </a:spcAft>
                        <a:buNone/>
                      </a:pPr>
                      <a:r>
                        <a:rPr lang="en-GB">
                          <a:solidFill>
                            <a:schemeClr val="lt1"/>
                          </a:solidFill>
                        </a:rPr>
                        <a:t>Metric</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Base XGBOOST - Train set</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Tuned XGBOOST - Train set</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Tuned XGBOOST - Test set</a:t>
                      </a:r>
                      <a:endParaRPr>
                        <a:solidFill>
                          <a:schemeClr val="lt1"/>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a:solidFill>
                            <a:schemeClr val="lt1"/>
                          </a:solidFill>
                        </a:rPr>
                        <a:t>MAE</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0.1764</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0.1635</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0.1537</a:t>
                      </a:r>
                      <a:endParaRPr>
                        <a:solidFill>
                          <a:schemeClr val="lt1"/>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GB">
                          <a:solidFill>
                            <a:schemeClr val="lt1"/>
                          </a:solidFill>
                        </a:rPr>
                        <a:t>RMSE</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0.2196</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0.2097</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0.2371</a:t>
                      </a:r>
                      <a:endParaRPr>
                        <a:solidFill>
                          <a:schemeClr val="lt1"/>
                        </a:solidFill>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GB">
                          <a:solidFill>
                            <a:schemeClr val="lt1"/>
                          </a:solidFill>
                        </a:rPr>
                        <a:t>R2</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0.2297</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0.3762</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0.4496</a:t>
                      </a:r>
                      <a:endParaRPr>
                        <a:solidFill>
                          <a:schemeClr val="lt1"/>
                        </a:solidFill>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GB">
                          <a:solidFill>
                            <a:schemeClr val="lt1"/>
                          </a:solidFill>
                        </a:rPr>
                        <a:t>MAPE</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0.1174</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0.1062</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0.1013</a:t>
                      </a:r>
                      <a:endParaRPr>
                        <a:solidFill>
                          <a:schemeClr val="lt1"/>
                        </a:solidFill>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Feature Importance</a:t>
            </a:r>
            <a:endParaRPr/>
          </a:p>
        </p:txBody>
      </p:sp>
      <p:graphicFrame>
        <p:nvGraphicFramePr>
          <p:cNvPr id="223" name="Google Shape;223;p26"/>
          <p:cNvGraphicFramePr/>
          <p:nvPr/>
        </p:nvGraphicFramePr>
        <p:xfrm>
          <a:off x="952500" y="1383125"/>
          <a:ext cx="3000000" cy="3000000"/>
        </p:xfrm>
        <a:graphic>
          <a:graphicData uri="http://schemas.openxmlformats.org/drawingml/2006/table">
            <a:tbl>
              <a:tblPr>
                <a:noFill/>
                <a:tableStyleId>{3909DC9F-9183-4816-B03E-0F87576C5457}</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GB" sz="1500" b="1">
                          <a:solidFill>
                            <a:schemeClr val="lt1"/>
                          </a:solidFill>
                        </a:rPr>
                        <a:t>Feature</a:t>
                      </a:r>
                      <a:endParaRPr sz="1500" b="1">
                        <a:solidFill>
                          <a:schemeClr val="lt1"/>
                        </a:solidFill>
                      </a:endParaRPr>
                    </a:p>
                  </a:txBody>
                  <a:tcPr marL="91425" marR="91425" marT="91425" marB="91425"/>
                </a:tc>
                <a:tc>
                  <a:txBody>
                    <a:bodyPr/>
                    <a:lstStyle/>
                    <a:p>
                      <a:pPr marL="0" lvl="0" indent="0" algn="ctr" rtl="0">
                        <a:spcBef>
                          <a:spcPts val="0"/>
                        </a:spcBef>
                        <a:spcAft>
                          <a:spcPts val="0"/>
                        </a:spcAft>
                        <a:buNone/>
                      </a:pPr>
                      <a:r>
                        <a:rPr lang="en-GB" sz="1500" b="1">
                          <a:solidFill>
                            <a:schemeClr val="lt1"/>
                          </a:solidFill>
                        </a:rPr>
                        <a:t>Feature Importance</a:t>
                      </a:r>
                      <a:endParaRPr sz="1500" b="1">
                        <a:solidFill>
                          <a:schemeClr val="lt1"/>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a:solidFill>
                            <a:schemeClr val="lt1"/>
                          </a:solidFill>
                        </a:rPr>
                        <a:t>HA_Harvested </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0.275</a:t>
                      </a:r>
                      <a:endParaRPr>
                        <a:solidFill>
                          <a:schemeClr val="lt1"/>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GB">
                          <a:solidFill>
                            <a:schemeClr val="lt1"/>
                          </a:solidFill>
                        </a:rPr>
                        <a:t>Average_Temp_ma</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0.211</a:t>
                      </a:r>
                      <a:endParaRPr>
                        <a:solidFill>
                          <a:schemeClr val="lt1"/>
                        </a:solidFill>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GB">
                          <a:solidFill>
                            <a:schemeClr val="lt1"/>
                          </a:solidFill>
                        </a:rPr>
                        <a:t>Precipitation</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0.143</a:t>
                      </a:r>
                      <a:endParaRPr>
                        <a:solidFill>
                          <a:schemeClr val="lt1"/>
                        </a:solidFill>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GB">
                          <a:solidFill>
                            <a:schemeClr val="lt1"/>
                          </a:solidFill>
                        </a:rPr>
                        <a:t>Min_Temp_ma</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0.115</a:t>
                      </a:r>
                      <a:endParaRPr>
                        <a:solidFill>
                          <a:schemeClr val="lt1"/>
                        </a:solidFill>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GB">
                          <a:solidFill>
                            <a:schemeClr val="lt1"/>
                          </a:solidFill>
                        </a:rPr>
                        <a:t>Average_Temp</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0.087</a:t>
                      </a:r>
                      <a:endParaRPr>
                        <a:solidFill>
                          <a:schemeClr val="lt1"/>
                        </a:solidFill>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en-GB">
                          <a:solidFill>
                            <a:schemeClr val="lt1"/>
                          </a:solidFill>
                        </a:rPr>
                        <a:t>Precipitation_ma</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0.679</a:t>
                      </a:r>
                      <a:endParaRPr>
                        <a:solidFill>
                          <a:schemeClr val="lt1"/>
                        </a:solidFill>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lgn="ctr" rtl="0">
                        <a:spcBef>
                          <a:spcPts val="0"/>
                        </a:spcBef>
                        <a:spcAft>
                          <a:spcPts val="0"/>
                        </a:spcAft>
                        <a:buNone/>
                      </a:pPr>
                      <a:r>
                        <a:rPr lang="en-GB">
                          <a:solidFill>
                            <a:schemeClr val="lt1"/>
                          </a:solidFill>
                        </a:rPr>
                        <a:t>Max_min_Temp_ma</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0.053</a:t>
                      </a:r>
                      <a:endParaRPr>
                        <a:solidFill>
                          <a:schemeClr val="lt1"/>
                        </a:solidFill>
                      </a:endParaRPr>
                    </a:p>
                  </a:txBody>
                  <a:tcPr marL="91425" marR="91425" marT="91425" marB="91425"/>
                </a:tc>
                <a:extLst>
                  <a:ext uri="{0D108BD9-81ED-4DB2-BD59-A6C34878D82A}">
                    <a16:rowId xmlns:a16="http://schemas.microsoft.com/office/drawing/2014/main" val="10007"/>
                  </a:ext>
                </a:extLst>
              </a:tr>
              <a:tr h="381000">
                <a:tc>
                  <a:txBody>
                    <a:bodyPr/>
                    <a:lstStyle/>
                    <a:p>
                      <a:pPr marL="0" lvl="0" indent="0" algn="ctr" rtl="0">
                        <a:spcBef>
                          <a:spcPts val="0"/>
                        </a:spcBef>
                        <a:spcAft>
                          <a:spcPts val="0"/>
                        </a:spcAft>
                        <a:buNone/>
                      </a:pPr>
                      <a:r>
                        <a:rPr lang="en-GB">
                          <a:solidFill>
                            <a:schemeClr val="lt1"/>
                          </a:solidFill>
                        </a:rPr>
                        <a:t>SoilMoisture</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0.048</a:t>
                      </a:r>
                      <a:endParaRPr>
                        <a:solidFill>
                          <a:schemeClr val="lt1"/>
                        </a:solidFill>
                      </a:endParaRPr>
                    </a:p>
                  </a:txBody>
                  <a:tcPr marL="91425" marR="91425" marT="91425" marB="91425"/>
                </a:tc>
                <a:extLst>
                  <a:ext uri="{0D108BD9-81ED-4DB2-BD59-A6C34878D82A}">
                    <a16:rowId xmlns:a16="http://schemas.microsoft.com/office/drawing/2014/main" val="10008"/>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Model Interpretation with SHAP</a:t>
            </a:r>
            <a:endParaRPr/>
          </a:p>
        </p:txBody>
      </p:sp>
      <p:sp>
        <p:nvSpPr>
          <p:cNvPr id="229" name="Google Shape;229;p27"/>
          <p:cNvSpPr txBox="1">
            <a:spLocks noGrp="1"/>
          </p:cNvSpPr>
          <p:nvPr>
            <p:ph type="body" idx="1"/>
          </p:nvPr>
        </p:nvSpPr>
        <p:spPr>
          <a:xfrm>
            <a:off x="1297500" y="1567550"/>
            <a:ext cx="7038900" cy="30729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GB" sz="1400"/>
              <a:t>Tree-based regressors, unlike Linear Regression, are more challenging to interpret. However, we can overcome this limitation by leveraging external libraries such as SHAP, which aids in the interpretation of the model.</a:t>
            </a:r>
            <a:endParaRPr sz="1400"/>
          </a:p>
          <a:p>
            <a:pPr marL="457200" lvl="0" indent="-317500" algn="l" rtl="0">
              <a:spcBef>
                <a:spcPts val="0"/>
              </a:spcBef>
              <a:spcAft>
                <a:spcPts val="0"/>
              </a:spcAft>
              <a:buSzPts val="1400"/>
              <a:buChar char="●"/>
            </a:pPr>
            <a:r>
              <a:rPr lang="en-GB" sz="1400"/>
              <a:t>SHAP (SHapley Additive exPlanations) is a framework for interpreting machine learning models.  It explains the contribution of each feature to the final prediction.</a:t>
            </a:r>
            <a:endParaRPr sz="1400"/>
          </a:p>
          <a:p>
            <a:pPr marL="457200" lvl="0" indent="-317500" algn="l" rtl="0">
              <a:spcBef>
                <a:spcPts val="0"/>
              </a:spcBef>
              <a:spcAft>
                <a:spcPts val="0"/>
              </a:spcAft>
              <a:buSzPts val="1400"/>
              <a:buChar char="●"/>
            </a:pPr>
            <a:r>
              <a:rPr lang="en-GB" sz="1400"/>
              <a:t>SHAP values are based on game theory concepts, specifically the Shapley value.</a:t>
            </a:r>
            <a:endParaRPr sz="1400"/>
          </a:p>
          <a:p>
            <a:pPr marL="457200" lvl="0" indent="-317500" algn="l" rtl="0">
              <a:spcBef>
                <a:spcPts val="0"/>
              </a:spcBef>
              <a:spcAft>
                <a:spcPts val="0"/>
              </a:spcAft>
              <a:buSzPts val="1400"/>
              <a:buChar char="●"/>
            </a:pPr>
            <a:r>
              <a:rPr lang="en-GB" sz="1400"/>
              <a:t>It helps answer questions like "Why did the model make this prediction?" and "Which features have the most impact?"</a:t>
            </a:r>
            <a:endParaRPr sz="1400"/>
          </a:p>
          <a:p>
            <a:pPr marL="457200" lvl="0" indent="-317500" algn="l" rtl="0">
              <a:spcBef>
                <a:spcPts val="0"/>
              </a:spcBef>
              <a:spcAft>
                <a:spcPts val="0"/>
              </a:spcAft>
              <a:buSzPts val="1400"/>
              <a:buChar char="●"/>
            </a:pPr>
            <a:r>
              <a:rPr lang="en-GB" sz="1400"/>
              <a:t>It provides both global and local explanations to aids in model interpretation, validation, and building trust in machine learning models.</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Global Explanation - Summary Plot (1)</a:t>
            </a:r>
            <a:endParaRPr/>
          </a:p>
        </p:txBody>
      </p:sp>
      <p:pic>
        <p:nvPicPr>
          <p:cNvPr id="235" name="Google Shape;235;p28"/>
          <p:cNvPicPr preferRelativeResize="0"/>
          <p:nvPr/>
        </p:nvPicPr>
        <p:blipFill>
          <a:blip r:embed="rId3">
            <a:alphaModFix/>
          </a:blip>
          <a:stretch>
            <a:fillRect/>
          </a:stretch>
        </p:blipFill>
        <p:spPr>
          <a:xfrm>
            <a:off x="1666575" y="1007725"/>
            <a:ext cx="6480226" cy="3871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Global Explanation - Summary Plot (2)</a:t>
            </a:r>
            <a:endParaRPr/>
          </a:p>
        </p:txBody>
      </p:sp>
      <p:sp>
        <p:nvSpPr>
          <p:cNvPr id="241" name="Google Shape;241;p2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The SHAP summary plot is generated with the X Test dataset and Prediction of FFB Yield.</a:t>
            </a:r>
            <a:endParaRPr/>
          </a:p>
          <a:p>
            <a:pPr marL="457200" lvl="0" indent="-311150" algn="l" rtl="0">
              <a:spcBef>
                <a:spcPts val="0"/>
              </a:spcBef>
              <a:spcAft>
                <a:spcPts val="0"/>
              </a:spcAft>
              <a:buSzPts val="1300"/>
              <a:buChar char="●"/>
            </a:pPr>
            <a:r>
              <a:rPr lang="en-GB"/>
              <a:t> It  visually presents feature importance based on SHAP values, with longer bars indicating higher impact and warmer colors (closer to red) indicating higher feature values. It helps in understanding the relative contributions of features to the model's predictions.</a:t>
            </a:r>
            <a:endParaRPr/>
          </a:p>
          <a:p>
            <a:pPr marL="457200" lvl="0" indent="0" algn="l" rtl="0">
              <a:spcBef>
                <a:spcPts val="1200"/>
              </a:spcBef>
              <a:spcAft>
                <a:spcPts val="12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Findings with Summary Plot</a:t>
            </a:r>
            <a:endParaRPr/>
          </a:p>
        </p:txBody>
      </p:sp>
      <p:sp>
        <p:nvSpPr>
          <p:cNvPr id="247" name="Google Shape;247;p3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GB" sz="1400"/>
              <a:t>Some findings based on summary plot:</a:t>
            </a:r>
            <a:endParaRPr sz="1400"/>
          </a:p>
          <a:p>
            <a:pPr marL="914400" lvl="1" indent="-304800" algn="l" rtl="0">
              <a:spcBef>
                <a:spcPts val="0"/>
              </a:spcBef>
              <a:spcAft>
                <a:spcPts val="0"/>
              </a:spcAft>
              <a:buSzPts val="1200"/>
              <a:buChar char="○"/>
            </a:pPr>
            <a:r>
              <a:rPr lang="en-GB" sz="1200"/>
              <a:t>6 month moving average of Average Temperature has  strong positive correlation with FFB Yield</a:t>
            </a:r>
            <a:endParaRPr sz="1200"/>
          </a:p>
          <a:p>
            <a:pPr marL="914400" lvl="1" indent="-304800" algn="l" rtl="0">
              <a:spcBef>
                <a:spcPts val="0"/>
              </a:spcBef>
              <a:spcAft>
                <a:spcPts val="0"/>
              </a:spcAft>
              <a:buSzPts val="1200"/>
              <a:buChar char="○"/>
            </a:pPr>
            <a:r>
              <a:rPr lang="en-GB" sz="1200"/>
              <a:t>In contrast, Average Temperature of the current month has a moderate negative correlation with FFB Yield.</a:t>
            </a:r>
            <a:endParaRPr sz="1200"/>
          </a:p>
          <a:p>
            <a:pPr marL="914400" lvl="1" indent="-304800" algn="l" rtl="0">
              <a:spcBef>
                <a:spcPts val="0"/>
              </a:spcBef>
              <a:spcAft>
                <a:spcPts val="0"/>
              </a:spcAft>
              <a:buSzPts val="1200"/>
              <a:buChar char="○"/>
            </a:pPr>
            <a:r>
              <a:rPr lang="en-GB" sz="1200"/>
              <a:t>HA Harvested has strong negative correlation with FFB Yield.</a:t>
            </a:r>
            <a:endParaRPr sz="1200"/>
          </a:p>
          <a:p>
            <a:pPr marL="914400" lvl="1" indent="-304800" algn="l" rtl="0">
              <a:spcBef>
                <a:spcPts val="0"/>
              </a:spcBef>
              <a:spcAft>
                <a:spcPts val="0"/>
              </a:spcAft>
              <a:buSzPts val="1200"/>
              <a:buChar char="○"/>
            </a:pPr>
            <a:r>
              <a:rPr lang="en-GB" sz="1200"/>
              <a:t>Precipitation of the current month has strong positive correlation with FFB Yield.</a:t>
            </a:r>
            <a:endParaRPr sz="1200"/>
          </a:p>
          <a:p>
            <a:pPr marL="914400" lvl="1" indent="-304800" algn="l" rtl="0">
              <a:spcBef>
                <a:spcPts val="0"/>
              </a:spcBef>
              <a:spcAft>
                <a:spcPts val="0"/>
              </a:spcAft>
              <a:buSzPts val="1200"/>
              <a:buChar char="○"/>
            </a:pPr>
            <a:r>
              <a:rPr lang="en-GB" sz="1200"/>
              <a:t>In contrast, 6 month moving average of Precipitation has strong negative correlation with FFB Yield.</a:t>
            </a:r>
            <a:endParaRPr sz="1200"/>
          </a:p>
          <a:p>
            <a:pPr marL="914400" lvl="1" indent="-304800" algn="l" rtl="0">
              <a:spcBef>
                <a:spcPts val="0"/>
              </a:spcBef>
              <a:spcAft>
                <a:spcPts val="0"/>
              </a:spcAft>
              <a:buSzPts val="1200"/>
              <a:buChar char="○"/>
            </a:pPr>
            <a:r>
              <a:rPr lang="en-GB" sz="1200"/>
              <a:t>The 6 month moving average of the ratio of Max Min Temp has weak positive correlation with the FFB Yield.</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Local Explanation - Waterfall Plot (1)</a:t>
            </a:r>
            <a:endParaRPr/>
          </a:p>
        </p:txBody>
      </p:sp>
      <p:sp>
        <p:nvSpPr>
          <p:cNvPr id="253" name="Google Shape;253;p31"/>
          <p:cNvSpPr txBox="1">
            <a:spLocks noGrp="1"/>
          </p:cNvSpPr>
          <p:nvPr>
            <p:ph type="body" idx="1"/>
          </p:nvPr>
        </p:nvSpPr>
        <p:spPr>
          <a:xfrm>
            <a:off x="314325" y="1463575"/>
            <a:ext cx="4034400" cy="33633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GB"/>
              <a:t>Date: August 2013.</a:t>
            </a:r>
            <a:endParaRPr/>
          </a:p>
          <a:p>
            <a:pPr marL="0" lvl="0" indent="0" algn="l" rtl="0">
              <a:spcBef>
                <a:spcPts val="1200"/>
              </a:spcBef>
              <a:spcAft>
                <a:spcPts val="0"/>
              </a:spcAft>
              <a:buNone/>
            </a:pPr>
            <a:r>
              <a:rPr lang="en-GB"/>
              <a:t>The base value of the value of the model start at 1.644.</a:t>
            </a:r>
            <a:endParaRPr/>
          </a:p>
          <a:p>
            <a:pPr marL="0" lvl="0" indent="0" algn="l" rtl="0">
              <a:spcBef>
                <a:spcPts val="1200"/>
              </a:spcBef>
              <a:spcAft>
                <a:spcPts val="0"/>
              </a:spcAft>
              <a:buNone/>
            </a:pPr>
            <a:r>
              <a:rPr lang="en-GB"/>
              <a:t>The Moving Average of the Average Temp is at the higher end as it has exceed 75 Percentile of the Average Temp at 27.27. </a:t>
            </a:r>
            <a:endParaRPr/>
          </a:p>
          <a:p>
            <a:pPr marL="0" lvl="0" indent="0" algn="l" rtl="0">
              <a:spcBef>
                <a:spcPts val="1200"/>
              </a:spcBef>
              <a:spcAft>
                <a:spcPts val="0"/>
              </a:spcAft>
              <a:buNone/>
            </a:pPr>
            <a:r>
              <a:rPr lang="en-GB"/>
              <a:t>So it contribute to a lot of  positive value to the base value.</a:t>
            </a:r>
            <a:endParaRPr/>
          </a:p>
          <a:p>
            <a:pPr marL="0" lvl="0" indent="0" algn="l" rtl="0">
              <a:spcBef>
                <a:spcPts val="1200"/>
              </a:spcBef>
              <a:spcAft>
                <a:spcPts val="0"/>
              </a:spcAft>
              <a:buNone/>
            </a:pPr>
            <a:r>
              <a:rPr lang="en-GB"/>
              <a:t>However, the Precipitation of 133.6 is lower than the 25 Percentile. So it also contribute high negative value to the base value. </a:t>
            </a:r>
            <a:endParaRPr/>
          </a:p>
          <a:p>
            <a:pPr marL="0" lvl="0" indent="0" algn="l" rtl="0">
              <a:spcBef>
                <a:spcPts val="1200"/>
              </a:spcBef>
              <a:spcAft>
                <a:spcPts val="1200"/>
              </a:spcAft>
              <a:buNone/>
            </a:pPr>
            <a:r>
              <a:rPr lang="en-GB"/>
              <a:t>Other features contribute some small positive and negative value to the based value. At the end, the model predict the FFB Yield is 1.7</a:t>
            </a:r>
            <a:endParaRPr/>
          </a:p>
        </p:txBody>
      </p:sp>
      <p:pic>
        <p:nvPicPr>
          <p:cNvPr id="254" name="Google Shape;254;p31"/>
          <p:cNvPicPr preferRelativeResize="0"/>
          <p:nvPr/>
        </p:nvPicPr>
        <p:blipFill>
          <a:blip r:embed="rId3">
            <a:alphaModFix/>
          </a:blip>
          <a:stretch>
            <a:fillRect/>
          </a:stretch>
        </p:blipFill>
        <p:spPr>
          <a:xfrm>
            <a:off x="4572000" y="1359600"/>
            <a:ext cx="4310025" cy="3119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FFB Yield Study</a:t>
            </a:r>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The purpose of this study is study how external factor affecting FFB Yield.</a:t>
            </a:r>
            <a:endParaRPr/>
          </a:p>
          <a:p>
            <a:pPr marL="457200" lvl="0" indent="-311150" algn="l" rtl="0">
              <a:spcBef>
                <a:spcPts val="0"/>
              </a:spcBef>
              <a:spcAft>
                <a:spcPts val="0"/>
              </a:spcAft>
              <a:buSzPts val="1300"/>
              <a:buChar char="●"/>
            </a:pPr>
            <a:r>
              <a:rPr lang="en-GB"/>
              <a:t>The dataset consist of FFB Yield (Target Variable) and other external factor (independent variable) such as average temperature.</a:t>
            </a:r>
            <a:endParaRPr/>
          </a:p>
          <a:p>
            <a:pPr marL="457200" lvl="0" indent="-311150" algn="l" rtl="0">
              <a:spcBef>
                <a:spcPts val="0"/>
              </a:spcBef>
              <a:spcAft>
                <a:spcPts val="0"/>
              </a:spcAft>
              <a:buSzPts val="1300"/>
              <a:buChar char="●"/>
            </a:pPr>
            <a:r>
              <a:rPr lang="en-GB"/>
              <a:t>It consist more than 10 years of FFB yield monthly observation from January of 2018 to October of 2018.</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Local Explanation - Waterfall Plot (2)</a:t>
            </a:r>
            <a:endParaRPr/>
          </a:p>
        </p:txBody>
      </p:sp>
      <p:sp>
        <p:nvSpPr>
          <p:cNvPr id="260" name="Google Shape;260;p32"/>
          <p:cNvSpPr txBox="1">
            <a:spLocks noGrp="1"/>
          </p:cNvSpPr>
          <p:nvPr>
            <p:ph type="body" idx="1"/>
          </p:nvPr>
        </p:nvSpPr>
        <p:spPr>
          <a:xfrm>
            <a:off x="1297500" y="1567550"/>
            <a:ext cx="3040800" cy="33213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GB"/>
              <a:t>Date: August 2010.</a:t>
            </a:r>
            <a:endParaRPr/>
          </a:p>
          <a:p>
            <a:pPr marL="0" lvl="0" indent="0" algn="l" rtl="0">
              <a:spcBef>
                <a:spcPts val="1200"/>
              </a:spcBef>
              <a:spcAft>
                <a:spcPts val="0"/>
              </a:spcAft>
              <a:buNone/>
            </a:pPr>
            <a:r>
              <a:rPr lang="en-GB"/>
              <a:t>The base value of the value of the model start at 1.644.</a:t>
            </a:r>
            <a:endParaRPr/>
          </a:p>
          <a:p>
            <a:pPr marL="0" lvl="0" indent="0" algn="l" rtl="0">
              <a:spcBef>
                <a:spcPts val="1200"/>
              </a:spcBef>
              <a:spcAft>
                <a:spcPts val="0"/>
              </a:spcAft>
              <a:buNone/>
            </a:pPr>
            <a:r>
              <a:rPr lang="en-GB"/>
              <a:t>The HA Harvested of this month is lower than the mean and median. So it contribute to a lot of  positive value to the base value.</a:t>
            </a:r>
            <a:endParaRPr/>
          </a:p>
          <a:p>
            <a:pPr marL="0" lvl="0" indent="0" algn="l" rtl="0">
              <a:spcBef>
                <a:spcPts val="1200"/>
              </a:spcBef>
              <a:spcAft>
                <a:spcPts val="0"/>
              </a:spcAft>
              <a:buNone/>
            </a:pPr>
            <a:r>
              <a:rPr lang="en-GB"/>
              <a:t>However, the Moving Average of Min Temp is 21.98 is higher than the 75 Percentile of Min Temp. So it also contribute high negative value to the bases value.</a:t>
            </a:r>
            <a:endParaRPr/>
          </a:p>
          <a:p>
            <a:pPr marL="0" lvl="0" indent="0" algn="l" rtl="0">
              <a:spcBef>
                <a:spcPts val="1200"/>
              </a:spcBef>
              <a:spcAft>
                <a:spcPts val="0"/>
              </a:spcAft>
              <a:buNone/>
            </a:pPr>
            <a:r>
              <a:rPr lang="en-GB"/>
              <a:t>Other features contribute some small positive and negative value to the based value. At the end, the model predict the FFB Yield is 1.667</a:t>
            </a:r>
            <a:endParaRPr/>
          </a:p>
          <a:p>
            <a:pPr marL="0" lvl="0" indent="0" algn="l" rtl="0">
              <a:spcBef>
                <a:spcPts val="1200"/>
              </a:spcBef>
              <a:spcAft>
                <a:spcPts val="1200"/>
              </a:spcAft>
              <a:buNone/>
            </a:pPr>
            <a:endParaRPr/>
          </a:p>
        </p:txBody>
      </p:sp>
      <p:pic>
        <p:nvPicPr>
          <p:cNvPr id="261" name="Google Shape;261;p32"/>
          <p:cNvPicPr preferRelativeResize="0"/>
          <p:nvPr/>
        </p:nvPicPr>
        <p:blipFill>
          <a:blip r:embed="rId3">
            <a:alphaModFix/>
          </a:blip>
          <a:stretch>
            <a:fillRect/>
          </a:stretch>
        </p:blipFill>
        <p:spPr>
          <a:xfrm>
            <a:off x="4426625" y="1460250"/>
            <a:ext cx="4564975" cy="26731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46B52-8A51-42E1-C2FD-7D4B6031FAB5}"/>
              </a:ext>
            </a:extLst>
          </p:cNvPr>
          <p:cNvSpPr>
            <a:spLocks noGrp="1"/>
          </p:cNvSpPr>
          <p:nvPr>
            <p:ph type="title"/>
          </p:nvPr>
        </p:nvSpPr>
        <p:spPr/>
        <p:txBody>
          <a:bodyPr/>
          <a:lstStyle/>
          <a:p>
            <a:r>
              <a:rPr lang="en-MY" dirty="0"/>
              <a:t>Summary</a:t>
            </a:r>
          </a:p>
        </p:txBody>
      </p:sp>
      <p:sp>
        <p:nvSpPr>
          <p:cNvPr id="3" name="Text Placeholder 2">
            <a:extLst>
              <a:ext uri="{FF2B5EF4-FFF2-40B4-BE49-F238E27FC236}">
                <a16:creationId xmlns:a16="http://schemas.microsoft.com/office/drawing/2014/main" id="{39D88A81-ABAB-B561-60C0-374CEF60BD5C}"/>
              </a:ext>
            </a:extLst>
          </p:cNvPr>
          <p:cNvSpPr>
            <a:spLocks noGrp="1"/>
          </p:cNvSpPr>
          <p:nvPr>
            <p:ph type="body" idx="1"/>
          </p:nvPr>
        </p:nvSpPr>
        <p:spPr/>
        <p:txBody>
          <a:bodyPr/>
          <a:lstStyle/>
          <a:p>
            <a:r>
              <a:rPr lang="en-MY" dirty="0"/>
              <a:t>Weather related features are highly correlated with FFB Yield. However, we should not only take current month weather data as predictor.</a:t>
            </a:r>
          </a:p>
          <a:p>
            <a:r>
              <a:rPr lang="en-MY" dirty="0"/>
              <a:t>Instead, we need to get the effect of the weather from the past few month to correctly predict the FFB Yield.</a:t>
            </a:r>
          </a:p>
          <a:p>
            <a:pPr marL="146050" indent="0">
              <a:buNone/>
            </a:pPr>
            <a:endParaRPr lang="en-MY" dirty="0"/>
          </a:p>
        </p:txBody>
      </p:sp>
    </p:spTree>
    <p:extLst>
      <p:ext uri="{BB962C8B-B14F-4D97-AF65-F5344CB8AC3E}">
        <p14:creationId xmlns:p14="http://schemas.microsoft.com/office/powerpoint/2010/main" val="2658995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Exploratory Analysis</a:t>
            </a:r>
            <a:endParaRPr/>
          </a:p>
        </p:txBody>
      </p:sp>
      <p:sp>
        <p:nvSpPr>
          <p:cNvPr id="147" name="Google Shape;147;p15"/>
          <p:cNvSpPr txBox="1">
            <a:spLocks noGrp="1"/>
          </p:cNvSpPr>
          <p:nvPr>
            <p:ph type="body" idx="1"/>
          </p:nvPr>
        </p:nvSpPr>
        <p:spPr>
          <a:xfrm>
            <a:off x="1183675" y="998350"/>
            <a:ext cx="7038900" cy="12930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35"/>
              <a:buNone/>
            </a:pPr>
            <a:r>
              <a:rPr lang="en-GB" sz="1205"/>
              <a:t>The dataset has total 130 observation, with no missing data. The FFB yield range from 1.08 to 2.27 in the during the period of Jan 2018 to October 2018.</a:t>
            </a:r>
            <a:endParaRPr sz="1205"/>
          </a:p>
          <a:p>
            <a:pPr marL="0" lvl="0" indent="0" algn="l" rtl="0">
              <a:lnSpc>
                <a:spcPct val="95000"/>
              </a:lnSpc>
              <a:spcBef>
                <a:spcPts val="1200"/>
              </a:spcBef>
              <a:spcAft>
                <a:spcPts val="0"/>
              </a:spcAft>
              <a:buSzPts val="935"/>
              <a:buNone/>
            </a:pPr>
            <a:r>
              <a:rPr lang="en-GB" sz="1205"/>
              <a:t>All features available in the dataset are continuous variable, no categorical variable is in the dataset.</a:t>
            </a:r>
            <a:endParaRPr sz="1205"/>
          </a:p>
          <a:p>
            <a:pPr marL="0" lvl="0" indent="0" algn="l" rtl="0">
              <a:lnSpc>
                <a:spcPct val="95000"/>
              </a:lnSpc>
              <a:spcBef>
                <a:spcPts val="1200"/>
              </a:spcBef>
              <a:spcAft>
                <a:spcPts val="1200"/>
              </a:spcAft>
              <a:buSzPts val="935"/>
              <a:buNone/>
            </a:pPr>
            <a:r>
              <a:rPr lang="en-GB" sz="1205"/>
              <a:t>Some of the important feature is not available in the dataset, such as age of tree in the estate and amount of fertilizer used.</a:t>
            </a:r>
            <a:endParaRPr sz="1205"/>
          </a:p>
        </p:txBody>
      </p:sp>
      <p:pic>
        <p:nvPicPr>
          <p:cNvPr id="148" name="Google Shape;148;p15"/>
          <p:cNvPicPr preferRelativeResize="0"/>
          <p:nvPr/>
        </p:nvPicPr>
        <p:blipFill>
          <a:blip r:embed="rId3">
            <a:alphaModFix/>
          </a:blip>
          <a:stretch>
            <a:fillRect/>
          </a:stretch>
        </p:blipFill>
        <p:spPr>
          <a:xfrm>
            <a:off x="1893900" y="2571750"/>
            <a:ext cx="5938051" cy="2382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Distribution of Features</a:t>
            </a:r>
            <a:endParaRPr/>
          </a:p>
        </p:txBody>
      </p:sp>
      <p:pic>
        <p:nvPicPr>
          <p:cNvPr id="154" name="Google Shape;154;p16"/>
          <p:cNvPicPr preferRelativeResize="0"/>
          <p:nvPr/>
        </p:nvPicPr>
        <p:blipFill>
          <a:blip r:embed="rId3">
            <a:alphaModFix/>
          </a:blip>
          <a:stretch>
            <a:fillRect/>
          </a:stretch>
        </p:blipFill>
        <p:spPr>
          <a:xfrm>
            <a:off x="111000" y="1307850"/>
            <a:ext cx="5360425" cy="3228926"/>
          </a:xfrm>
          <a:prstGeom prst="rect">
            <a:avLst/>
          </a:prstGeom>
          <a:noFill/>
          <a:ln>
            <a:noFill/>
          </a:ln>
        </p:spPr>
      </p:pic>
      <p:sp>
        <p:nvSpPr>
          <p:cNvPr id="155" name="Google Shape;155;p16"/>
          <p:cNvSpPr txBox="1"/>
          <p:nvPr/>
        </p:nvSpPr>
        <p:spPr>
          <a:xfrm>
            <a:off x="5994200" y="1287425"/>
            <a:ext cx="29082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a:solidFill>
                  <a:schemeClr val="lt1"/>
                </a:solidFill>
                <a:latin typeface="Lato"/>
                <a:ea typeface="Lato"/>
                <a:cs typeface="Lato"/>
                <a:sym typeface="Lato"/>
              </a:rPr>
              <a:t>Based on box plots for all features and FFB Yield on the left. Most of the features does not fluctuate a lot like FFB Yield.</a:t>
            </a:r>
            <a:endParaRPr sz="1500">
              <a:solidFill>
                <a:schemeClr val="lt1"/>
              </a:solidFill>
              <a:latin typeface="Lato"/>
              <a:ea typeface="Lato"/>
              <a:cs typeface="Lato"/>
              <a:sym typeface="Lato"/>
            </a:endParaRPr>
          </a:p>
          <a:p>
            <a:pPr marL="0" lvl="0" indent="0" algn="l" rtl="0">
              <a:spcBef>
                <a:spcPts val="0"/>
              </a:spcBef>
              <a:spcAft>
                <a:spcPts val="0"/>
              </a:spcAft>
              <a:buNone/>
            </a:pPr>
            <a:endParaRPr sz="1500">
              <a:solidFill>
                <a:schemeClr val="lt1"/>
              </a:solidFill>
              <a:latin typeface="Lato"/>
              <a:ea typeface="Lato"/>
              <a:cs typeface="Lato"/>
              <a:sym typeface="Lato"/>
            </a:endParaRPr>
          </a:p>
          <a:p>
            <a:pPr marL="0" lvl="0" indent="0" algn="l" rtl="0">
              <a:spcBef>
                <a:spcPts val="0"/>
              </a:spcBef>
              <a:spcAft>
                <a:spcPts val="0"/>
              </a:spcAft>
              <a:buNone/>
            </a:pPr>
            <a:r>
              <a:rPr lang="en-GB" sz="1500">
                <a:solidFill>
                  <a:schemeClr val="lt1"/>
                </a:solidFill>
                <a:latin typeface="Lato"/>
                <a:ea typeface="Lato"/>
                <a:cs typeface="Lato"/>
                <a:sym typeface="Lato"/>
              </a:rPr>
              <a:t>Except for Precipitation.</a:t>
            </a:r>
            <a:endParaRPr sz="15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Correlation Matrix</a:t>
            </a:r>
            <a:endParaRPr/>
          </a:p>
        </p:txBody>
      </p:sp>
      <p:sp>
        <p:nvSpPr>
          <p:cNvPr id="161" name="Google Shape;161;p17"/>
          <p:cNvSpPr txBox="1">
            <a:spLocks noGrp="1"/>
          </p:cNvSpPr>
          <p:nvPr>
            <p:ph type="body" idx="1"/>
          </p:nvPr>
        </p:nvSpPr>
        <p:spPr>
          <a:xfrm>
            <a:off x="1038775" y="1111525"/>
            <a:ext cx="3392700" cy="36492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GB" sz="1400"/>
              <a:t>By plotting a correlation matrix, we can notice weather related  features  has very weak correlation with FFB Yield such as Soil Moisture, Average Temp etc.</a:t>
            </a:r>
            <a:endParaRPr sz="1400"/>
          </a:p>
          <a:p>
            <a:pPr marL="457200" lvl="0" indent="-317500" algn="l" rtl="0">
              <a:spcBef>
                <a:spcPts val="0"/>
              </a:spcBef>
              <a:spcAft>
                <a:spcPts val="0"/>
              </a:spcAft>
              <a:buSzPts val="1400"/>
              <a:buChar char="●"/>
            </a:pPr>
            <a:r>
              <a:rPr lang="en-GB" sz="1400"/>
              <a:t>Precipitation is the only weather related feature that has a moderate correlation with FFB Yield.</a:t>
            </a:r>
            <a:endParaRPr sz="1400"/>
          </a:p>
          <a:p>
            <a:pPr marL="457200" lvl="0" indent="-317500" algn="l" rtl="0">
              <a:spcBef>
                <a:spcPts val="0"/>
              </a:spcBef>
              <a:spcAft>
                <a:spcPts val="0"/>
              </a:spcAft>
              <a:buSzPts val="1400"/>
              <a:buChar char="●"/>
            </a:pPr>
            <a:r>
              <a:rPr lang="en-GB" sz="1400"/>
              <a:t>HA Harvested has moderate negative correlation with FFB Yield.</a:t>
            </a:r>
            <a:endParaRPr sz="1400"/>
          </a:p>
        </p:txBody>
      </p:sp>
      <p:pic>
        <p:nvPicPr>
          <p:cNvPr id="162" name="Google Shape;162;p17"/>
          <p:cNvPicPr preferRelativeResize="0"/>
          <p:nvPr/>
        </p:nvPicPr>
        <p:blipFill>
          <a:blip r:embed="rId3">
            <a:alphaModFix/>
          </a:blip>
          <a:stretch>
            <a:fillRect/>
          </a:stretch>
        </p:blipFill>
        <p:spPr>
          <a:xfrm>
            <a:off x="4772975" y="997675"/>
            <a:ext cx="4076174" cy="36490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Feature Engineering</a:t>
            </a:r>
            <a:endParaRPr/>
          </a:p>
        </p:txBody>
      </p:sp>
      <p:sp>
        <p:nvSpPr>
          <p:cNvPr id="168" name="Google Shape;168;p18"/>
          <p:cNvSpPr txBox="1">
            <a:spLocks noGrp="1"/>
          </p:cNvSpPr>
          <p:nvPr>
            <p:ph type="body" idx="1"/>
          </p:nvPr>
        </p:nvSpPr>
        <p:spPr>
          <a:xfrm>
            <a:off x="1297500" y="1567550"/>
            <a:ext cx="7038900" cy="3404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GB"/>
              <a:t>In fact, most of the weather related factor from several months ago will affect FFB yield.</a:t>
            </a:r>
            <a:endParaRPr/>
          </a:p>
          <a:p>
            <a:pPr marL="457200" lvl="0" indent="-311150" algn="l" rtl="0">
              <a:spcBef>
                <a:spcPts val="0"/>
              </a:spcBef>
              <a:spcAft>
                <a:spcPts val="0"/>
              </a:spcAft>
              <a:buSzPts val="1300"/>
              <a:buChar char="●"/>
            </a:pPr>
            <a:r>
              <a:rPr lang="en-GB"/>
              <a:t>In order to take into account of previous 6 month weather effect, 6 month moving average has been applied to below features and created new moving average feature:</a:t>
            </a:r>
            <a:endParaRPr/>
          </a:p>
          <a:p>
            <a:pPr marL="914400" lvl="1" indent="-311150" algn="l" rtl="0">
              <a:spcBef>
                <a:spcPts val="0"/>
              </a:spcBef>
              <a:spcAft>
                <a:spcPts val="0"/>
              </a:spcAft>
              <a:buSzPts val="1300"/>
              <a:buChar char="○"/>
            </a:pPr>
            <a:r>
              <a:rPr lang="en-GB" sz="1300"/>
              <a:t>SoilMoisture</a:t>
            </a:r>
            <a:endParaRPr sz="1300"/>
          </a:p>
          <a:p>
            <a:pPr marL="914400" lvl="1" indent="-311150" algn="l" rtl="0">
              <a:spcBef>
                <a:spcPts val="0"/>
              </a:spcBef>
              <a:spcAft>
                <a:spcPts val="0"/>
              </a:spcAft>
              <a:buSzPts val="1300"/>
              <a:buChar char="○"/>
            </a:pPr>
            <a:r>
              <a:rPr lang="en-GB" sz="1300"/>
              <a:t>Average_Temp</a:t>
            </a:r>
            <a:endParaRPr sz="1300"/>
          </a:p>
          <a:p>
            <a:pPr marL="914400" lvl="1" indent="-311150" algn="l" rtl="0">
              <a:spcBef>
                <a:spcPts val="0"/>
              </a:spcBef>
              <a:spcAft>
                <a:spcPts val="0"/>
              </a:spcAft>
              <a:buSzPts val="1300"/>
              <a:buChar char="○"/>
            </a:pPr>
            <a:r>
              <a:rPr lang="en-GB" sz="1300"/>
              <a:t>Precipitation</a:t>
            </a:r>
            <a:endParaRPr sz="1300"/>
          </a:p>
          <a:p>
            <a:pPr marL="914400" lvl="1" indent="-311150" algn="l" rtl="0">
              <a:spcBef>
                <a:spcPts val="0"/>
              </a:spcBef>
              <a:spcAft>
                <a:spcPts val="0"/>
              </a:spcAft>
              <a:buSzPts val="1300"/>
              <a:buChar char="○"/>
            </a:pPr>
            <a:r>
              <a:rPr lang="en-GB" sz="1300"/>
              <a:t>Max_Temp</a:t>
            </a:r>
            <a:endParaRPr sz="1300"/>
          </a:p>
          <a:p>
            <a:pPr marL="914400" lvl="1" indent="-311150" algn="l" rtl="0">
              <a:spcBef>
                <a:spcPts val="0"/>
              </a:spcBef>
              <a:spcAft>
                <a:spcPts val="0"/>
              </a:spcAft>
              <a:buSzPts val="1300"/>
              <a:buChar char="○"/>
            </a:pPr>
            <a:r>
              <a:rPr lang="en-GB" sz="1300"/>
              <a:t>Min_Temp</a:t>
            </a:r>
            <a:endParaRPr sz="1300"/>
          </a:p>
          <a:p>
            <a:pPr marL="457200" lvl="0" indent="-311150" algn="l" rtl="0">
              <a:spcBef>
                <a:spcPts val="0"/>
              </a:spcBef>
              <a:spcAft>
                <a:spcPts val="0"/>
              </a:spcAft>
              <a:buSzPts val="1300"/>
              <a:buChar char="●"/>
            </a:pPr>
            <a:r>
              <a:rPr lang="en-GB"/>
              <a:t>Besides, the ratio of Max_Temp and Min_Temp feature is also created and applied 6 month moving average to this features too.</a:t>
            </a:r>
            <a:endParaRPr/>
          </a:p>
          <a:p>
            <a:pPr marL="457200" lvl="0" indent="-311150" algn="l" rtl="0">
              <a:spcBef>
                <a:spcPts val="0"/>
              </a:spcBef>
              <a:spcAft>
                <a:spcPts val="0"/>
              </a:spcAft>
              <a:buSzPts val="1300"/>
              <a:buChar char="●"/>
            </a:pPr>
            <a:r>
              <a:rPr lang="en-GB"/>
              <a:t>These features will be named as the original feature name but added _ma into the feature name. Example: 6 month moving average for Average_Temp will be named as Average_Temp_ma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Effect of the Feature Engineering (1)</a:t>
            </a:r>
            <a:endParaRPr/>
          </a:p>
        </p:txBody>
      </p:sp>
      <p:sp>
        <p:nvSpPr>
          <p:cNvPr id="174" name="Google Shape;174;p19"/>
          <p:cNvSpPr txBox="1">
            <a:spLocks noGrp="1"/>
          </p:cNvSpPr>
          <p:nvPr>
            <p:ph type="body" idx="1"/>
          </p:nvPr>
        </p:nvSpPr>
        <p:spPr>
          <a:xfrm>
            <a:off x="1181875" y="987300"/>
            <a:ext cx="3177000" cy="38355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GB" sz="1400"/>
              <a:t>A 6 month moving average temperature  has much stronger correlation compare to the average temperature of the month.</a:t>
            </a:r>
            <a:endParaRPr sz="1400"/>
          </a:p>
          <a:p>
            <a:pPr marL="457200" lvl="0" indent="-317500" algn="l" rtl="0">
              <a:spcBef>
                <a:spcPts val="0"/>
              </a:spcBef>
              <a:spcAft>
                <a:spcPts val="0"/>
              </a:spcAft>
              <a:buSzPts val="1400"/>
              <a:buChar char="●"/>
            </a:pPr>
            <a:r>
              <a:rPr lang="en-GB" sz="1400"/>
              <a:t>Correlation of Average_Temp is -0.01</a:t>
            </a:r>
            <a:endParaRPr sz="1400"/>
          </a:p>
          <a:p>
            <a:pPr marL="457200" lvl="0" indent="-317500" algn="l" rtl="0">
              <a:spcBef>
                <a:spcPts val="0"/>
              </a:spcBef>
              <a:spcAft>
                <a:spcPts val="0"/>
              </a:spcAft>
              <a:buSzPts val="1400"/>
              <a:buChar char="●"/>
            </a:pPr>
            <a:r>
              <a:rPr lang="en-GB" sz="1400"/>
              <a:t>Correlation Average_Temp_ma is 0.41.</a:t>
            </a:r>
            <a:endParaRPr sz="1400"/>
          </a:p>
          <a:p>
            <a:pPr marL="457200" lvl="0" indent="-317500" algn="l" rtl="0">
              <a:spcBef>
                <a:spcPts val="0"/>
              </a:spcBef>
              <a:spcAft>
                <a:spcPts val="0"/>
              </a:spcAft>
              <a:buSzPts val="1400"/>
              <a:buChar char="●"/>
            </a:pPr>
            <a:r>
              <a:rPr lang="en-GB" sz="1400"/>
              <a:t>It is a significant increase in correlation.</a:t>
            </a:r>
            <a:endParaRPr sz="1400"/>
          </a:p>
        </p:txBody>
      </p:sp>
      <p:pic>
        <p:nvPicPr>
          <p:cNvPr id="175" name="Google Shape;175;p19"/>
          <p:cNvPicPr preferRelativeResize="0"/>
          <p:nvPr/>
        </p:nvPicPr>
        <p:blipFill>
          <a:blip r:embed="rId3">
            <a:alphaModFix/>
          </a:blip>
          <a:stretch>
            <a:fillRect/>
          </a:stretch>
        </p:blipFill>
        <p:spPr>
          <a:xfrm>
            <a:off x="4572000" y="914875"/>
            <a:ext cx="4360475" cy="39078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Effect of the Feature Engineering (2)</a:t>
            </a:r>
            <a:endParaRPr/>
          </a:p>
        </p:txBody>
      </p:sp>
      <p:sp>
        <p:nvSpPr>
          <p:cNvPr id="181" name="Google Shape;181;p20"/>
          <p:cNvSpPr txBox="1">
            <a:spLocks noGrp="1"/>
          </p:cNvSpPr>
          <p:nvPr>
            <p:ph type="body" idx="1"/>
          </p:nvPr>
        </p:nvSpPr>
        <p:spPr>
          <a:xfrm>
            <a:off x="1181875" y="987300"/>
            <a:ext cx="3177000" cy="38355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GB" sz="1400"/>
              <a:t>A 6 month moving average of Precipitation has total opposite effect compare to Precipitation of the month</a:t>
            </a:r>
            <a:endParaRPr sz="1400"/>
          </a:p>
          <a:p>
            <a:pPr marL="457200" lvl="0" indent="-317500" algn="l" rtl="0">
              <a:spcBef>
                <a:spcPts val="0"/>
              </a:spcBef>
              <a:spcAft>
                <a:spcPts val="0"/>
              </a:spcAft>
              <a:buSzPts val="1400"/>
              <a:buChar char="●"/>
            </a:pPr>
            <a:r>
              <a:rPr lang="en-GB" sz="1400"/>
              <a:t>Correlation of </a:t>
            </a:r>
            <a:r>
              <a:rPr lang="en-GB"/>
              <a:t>Precipitation</a:t>
            </a:r>
            <a:r>
              <a:rPr lang="en-GB" sz="1400"/>
              <a:t> is 0.29</a:t>
            </a:r>
            <a:endParaRPr sz="1400"/>
          </a:p>
          <a:p>
            <a:pPr marL="457200" lvl="0" indent="-317500" algn="l" rtl="0">
              <a:spcBef>
                <a:spcPts val="0"/>
              </a:spcBef>
              <a:spcAft>
                <a:spcPts val="0"/>
              </a:spcAft>
              <a:buSzPts val="1400"/>
              <a:buChar char="●"/>
            </a:pPr>
            <a:r>
              <a:rPr lang="en-GB" sz="1400"/>
              <a:t>Correlation Average_Temp_ma is -0.26.</a:t>
            </a:r>
            <a:endParaRPr sz="1400"/>
          </a:p>
          <a:p>
            <a:pPr marL="457200" lvl="0" indent="-317500" algn="l" rtl="0">
              <a:spcBef>
                <a:spcPts val="0"/>
              </a:spcBef>
              <a:spcAft>
                <a:spcPts val="0"/>
              </a:spcAft>
              <a:buSzPts val="1400"/>
              <a:buChar char="●"/>
            </a:pPr>
            <a:r>
              <a:rPr lang="en-GB" sz="1400"/>
              <a:t>The 6 month moving average of Precipitation has become negative correlate with FFB Yield.</a:t>
            </a:r>
            <a:endParaRPr sz="1400"/>
          </a:p>
        </p:txBody>
      </p:sp>
      <p:pic>
        <p:nvPicPr>
          <p:cNvPr id="182" name="Google Shape;182;p20"/>
          <p:cNvPicPr preferRelativeResize="0"/>
          <p:nvPr/>
        </p:nvPicPr>
        <p:blipFill>
          <a:blip r:embed="rId3">
            <a:alphaModFix/>
          </a:blip>
          <a:stretch>
            <a:fillRect/>
          </a:stretch>
        </p:blipFill>
        <p:spPr>
          <a:xfrm>
            <a:off x="4666500" y="1035950"/>
            <a:ext cx="4286584" cy="37868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Regression with Pycaret Library</a:t>
            </a:r>
            <a:endParaRPr/>
          </a:p>
        </p:txBody>
      </p:sp>
      <p:sp>
        <p:nvSpPr>
          <p:cNvPr id="188" name="Google Shape;188;p21"/>
          <p:cNvSpPr txBox="1">
            <a:spLocks noGrp="1"/>
          </p:cNvSpPr>
          <p:nvPr>
            <p:ph type="body" idx="1"/>
          </p:nvPr>
        </p:nvSpPr>
        <p:spPr>
          <a:xfrm>
            <a:off x="1297500" y="1577900"/>
            <a:ext cx="3848100" cy="29112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GB" sz="1400"/>
              <a:t>Pycaret is the primary python library used in this study to build and train machine learning model.</a:t>
            </a:r>
            <a:endParaRPr sz="1400"/>
          </a:p>
          <a:p>
            <a:pPr marL="457200" lvl="0" indent="-317500" algn="l" rtl="0">
              <a:spcBef>
                <a:spcPts val="0"/>
              </a:spcBef>
              <a:spcAft>
                <a:spcPts val="0"/>
              </a:spcAft>
              <a:buSzPts val="1400"/>
              <a:buChar char="●"/>
            </a:pPr>
            <a:r>
              <a:rPr lang="en-GB" sz="1400"/>
              <a:t>PyCaret is an open source, low-code machine learning library in Python that allows user to go from preparing data to deploying machine learning model.</a:t>
            </a:r>
            <a:endParaRPr sz="1400"/>
          </a:p>
        </p:txBody>
      </p:sp>
      <p:pic>
        <p:nvPicPr>
          <p:cNvPr id="189" name="Google Shape;189;p21"/>
          <p:cNvPicPr preferRelativeResize="0"/>
          <p:nvPr/>
        </p:nvPicPr>
        <p:blipFill>
          <a:blip r:embed="rId3">
            <a:alphaModFix/>
          </a:blip>
          <a:stretch>
            <a:fillRect/>
          </a:stretch>
        </p:blipFill>
        <p:spPr>
          <a:xfrm>
            <a:off x="5251276" y="1998475"/>
            <a:ext cx="3690676" cy="840975"/>
          </a:xfrm>
          <a:prstGeom prst="rect">
            <a:avLst/>
          </a:prstGeom>
          <a:noFill/>
          <a:ln>
            <a:noFill/>
          </a:ln>
        </p:spPr>
      </p:pic>
      <p:sp>
        <p:nvSpPr>
          <p:cNvPr id="190" name="Google Shape;190;p21"/>
          <p:cNvSpPr/>
          <p:nvPr/>
        </p:nvSpPr>
        <p:spPr>
          <a:xfrm>
            <a:off x="5157550" y="1785575"/>
            <a:ext cx="3913200" cy="12069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chemeClr val="lt1"/>
              </a:highlight>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1536</Words>
  <Application>Microsoft Office PowerPoint</Application>
  <PresentationFormat>On-screen Show (16:9)</PresentationFormat>
  <Paragraphs>144</Paragraphs>
  <Slides>21</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Montserrat</vt:lpstr>
      <vt:lpstr>Lato</vt:lpstr>
      <vt:lpstr>Arial</vt:lpstr>
      <vt:lpstr>Focus</vt:lpstr>
      <vt:lpstr>Ace Digital Technical Assessment Q2</vt:lpstr>
      <vt:lpstr>FFB Yield Study</vt:lpstr>
      <vt:lpstr>Exploratory Analysis</vt:lpstr>
      <vt:lpstr>Distribution of Features</vt:lpstr>
      <vt:lpstr>Correlation Matrix</vt:lpstr>
      <vt:lpstr>Feature Engineering</vt:lpstr>
      <vt:lpstr>Effect of the Feature Engineering (1)</vt:lpstr>
      <vt:lpstr>Effect of the Feature Engineering (2)</vt:lpstr>
      <vt:lpstr>Regression with Pycaret Library</vt:lpstr>
      <vt:lpstr>Data Preprocessing Setup in Pycaret (1)</vt:lpstr>
      <vt:lpstr>Base Model Performance Comparison</vt:lpstr>
      <vt:lpstr>Hyperparameter Tuning</vt:lpstr>
      <vt:lpstr>Performance of Tuned Model</vt:lpstr>
      <vt:lpstr>Feature Importance</vt:lpstr>
      <vt:lpstr>Model Interpretation with SHAP</vt:lpstr>
      <vt:lpstr>Global Explanation - Summary Plot (1)</vt:lpstr>
      <vt:lpstr>Global Explanation - Summary Plot (2)</vt:lpstr>
      <vt:lpstr>Findings with Summary Plot</vt:lpstr>
      <vt:lpstr>Local Explanation - Waterfall Plot (1)</vt:lpstr>
      <vt:lpstr>Local Explanation - Waterfall Plot (2)</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Ace Digital Technical Assessment Q2</dc:title>
  <cp:lastModifiedBy>Ho Jing Xian</cp:lastModifiedBy>
  <cp:revision>1</cp:revision>
  <dcterms:modified xsi:type="dcterms:W3CDTF">2023-07-10T15:39:22Z</dcterms:modified>
</cp:coreProperties>
</file>