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d1f59a49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d1f59a4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d1f59a4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d1f59a4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d1f59a49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d1f59a49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d1f59a4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d1f59a4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d1f59a4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d1f59a4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5dbd3dcf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5dbd3dcf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dbd3dcf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dbd3dcf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dbd3dcfc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dbd3dcfc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5dbd3dcfc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5dbd3dcfc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94a712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94a712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bed45d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bed45d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bed46a6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bed46a6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1de51a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1de51a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1de51aa0_3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1de51aa0_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21de51aa0_4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21de51aa0_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f9bc00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f9bc00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f9bc00f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f9bc00f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52f7c8e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52f7c8e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isc.gsfc.nasa.gov/datasets?keywords=%22MERRA-2%22&amp;page=1&amp;source=Models%2FAnalyses%20MERRA-2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jhafner@hawaii.edu" TargetMode="External"/><Relationship Id="rId4" Type="http://schemas.openxmlformats.org/officeDocument/2006/relationships/hyperlink" Target="https://www.ecmwf.int/en/forecasts/datasets/reanalysis-datasets/era5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jhafner@hawaii.edu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ecmwf.int/en/forecasts/datasets/reanalysis-datasets/era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b.soden@miami.ed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yin@email.arizona.ed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yin@email.arizona.edu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xxu3@fsu.edu" TargetMode="External"/><Relationship Id="rId4" Type="http://schemas.openxmlformats.org/officeDocument/2006/relationships/hyperlink" Target="mailto:fcwang@sjtu.edu.cn" TargetMode="External"/><Relationship Id="rId5" Type="http://schemas.openxmlformats.org/officeDocument/2006/relationships/hyperlink" Target="https://www.rapid.ac.uk" TargetMode="External"/><Relationship Id="rId6" Type="http://schemas.openxmlformats.org/officeDocument/2006/relationships/hyperlink" Target="https://www.nodc.noaa.gov/OC5/woa13/woa13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observational data information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954925" y="3017475"/>
            <a:ext cx="7425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compilation of MDTF observational data set requirements for coordination with PCMDI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POD development group </a:t>
            </a:r>
            <a:r>
              <a:rPr b="1" lang="en"/>
              <a:t>please make a copy of slide 2 and insert the information for your POD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3 gives an example for the Convective Transition Diagnostics POD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4247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80600" y="0"/>
            <a:ext cx="8182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POD Name: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Tropical cyclones (page 1)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Contact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Daehyun Kim (daehyun@uw.edu); Yumin Moon (yum102@uw.edu); Allison Wing (awing@fsu.edu); Suzana Camargo (suzana@ldeo.columbia.edu)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Observational Data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1.</a:t>
            </a:r>
            <a:r>
              <a:rPr b="1" lang="en" sz="1200">
                <a:solidFill>
                  <a:schemeClr val="dk1"/>
                </a:solidFill>
              </a:rPr>
              <a:t>	Source: </a:t>
            </a:r>
            <a:r>
              <a:rPr lang="en" sz="1200">
                <a:solidFill>
                  <a:schemeClr val="dk1"/>
                </a:solidFill>
              </a:rPr>
              <a:t>NOAA CPC Morphing Method (CMORPH) version 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Location: </a:t>
            </a:r>
            <a:r>
              <a:rPr lang="en" sz="1200">
                <a:solidFill>
                  <a:schemeClr val="dk1"/>
                </a:solidFill>
              </a:rPr>
              <a:t>https://rda.ucar.edu/datasets/ds502.3/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Precipitation rate (lat x lon x time)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29.875 deg S to 29.875 deg N; January 1, 2001 to December 31, 2014.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0.25 deg; every 6 hour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</a:t>
            </a:r>
            <a:r>
              <a:rPr b="1" lang="en" sz="1200">
                <a:solidFill>
                  <a:schemeClr val="dk1"/>
                </a:solidFill>
              </a:rPr>
              <a:t>	Source: </a:t>
            </a:r>
            <a:r>
              <a:rPr lang="en" sz="1200">
                <a:solidFill>
                  <a:schemeClr val="dk1"/>
                </a:solidFill>
              </a:rPr>
              <a:t>TRMM 3B42 version 7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Location: </a:t>
            </a:r>
            <a:r>
              <a:rPr lang="en" sz="1200">
                <a:solidFill>
                  <a:schemeClr val="dk1"/>
                </a:solidFill>
              </a:rPr>
              <a:t>https://disc2.gesdisc.eosdis.nasa.gov/s4pa/TRMM_L3/TRMM_3B42.7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Precipitation rate (lat x lon x time)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29.875 deg S to 29.875 deg N; January 1, 2001 to December 31, 2014.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0.25 deg; every 6 hour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14247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480600" y="0"/>
            <a:ext cx="8182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POD Name:</a:t>
            </a:r>
            <a:r>
              <a:rPr lang="en" sz="1600">
                <a:solidFill>
                  <a:schemeClr val="dk1"/>
                </a:solidFill>
              </a:rPr>
              <a:t> Tropical cyclones (page 2)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Contact</a:t>
            </a:r>
            <a:r>
              <a:rPr lang="en" sz="1200">
                <a:solidFill>
                  <a:schemeClr val="dk1"/>
                </a:solidFill>
              </a:rPr>
              <a:t>: Daehyun Kim (daehyun@uw.edu); Yumin Moon (yum102@uw.edu); Allison Wing (awing@fsu.edu); Suzana Camargo (suzana@ldeo.columbia.edu)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Observational Data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3.</a:t>
            </a:r>
            <a:r>
              <a:rPr b="1" lang="en" sz="1200">
                <a:solidFill>
                  <a:schemeClr val="dk1"/>
                </a:solidFill>
              </a:rPr>
              <a:t>	Source: </a:t>
            </a:r>
            <a:r>
              <a:rPr lang="en" sz="1200">
                <a:solidFill>
                  <a:schemeClr val="dk1"/>
                </a:solidFill>
              </a:rPr>
              <a:t>SSM/I and SSMIS microwave radiometer overpasses version 7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Location: </a:t>
            </a:r>
            <a:r>
              <a:rPr lang="en" sz="1200">
                <a:solidFill>
                  <a:schemeClr val="dk1"/>
                </a:solidFill>
              </a:rPr>
              <a:t>http://www.remss.com/missions/ssmi/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Precipitation rate (lat x lon x time), column water vapor (lat x lon x time)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29.875 deg S to 29.875 deg N; January 1, 2001 to December 31, 2014.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0.25 deg; every 6 hour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4.</a:t>
            </a:r>
            <a:r>
              <a:rPr b="1" lang="en" sz="1200">
                <a:solidFill>
                  <a:schemeClr val="dk1"/>
                </a:solidFill>
              </a:rPr>
              <a:t>	Source: </a:t>
            </a:r>
            <a:r>
              <a:rPr lang="en" sz="1200">
                <a:solidFill>
                  <a:schemeClr val="dk1"/>
                </a:solidFill>
              </a:rPr>
              <a:t>TRMM Microwave Imager (TMI) radiometer overpasses version 7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Location: </a:t>
            </a:r>
            <a:r>
              <a:rPr lang="en" sz="1200">
                <a:solidFill>
                  <a:schemeClr val="dk1"/>
                </a:solidFill>
              </a:rPr>
              <a:t>http://www.remss.com/missions/tmi/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Precipitation rate (lat x lon x time), column water vapor (lat x lon x time)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29.875 deg S to 29.875 deg N; January 1, 2001 to December 31, 2014.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0.25 deg; every 6 hour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14247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480600" y="0"/>
            <a:ext cx="8182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POD Name:</a:t>
            </a:r>
            <a:r>
              <a:rPr lang="en" sz="1600">
                <a:solidFill>
                  <a:schemeClr val="dk1"/>
                </a:solidFill>
              </a:rPr>
              <a:t> Tropical cyclones (page 3)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Contact</a:t>
            </a:r>
            <a:r>
              <a:rPr lang="en" sz="1200">
                <a:solidFill>
                  <a:schemeClr val="dk1"/>
                </a:solidFill>
              </a:rPr>
              <a:t>: Daehyun Kim (daehyun@uw.edu); Yumin Moon (yum102@uw.edu); Allison Wing (awing@fsu.edu); Suzana Camargo (suzana@ldeo.columbia.edu)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Observational Data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5.</a:t>
            </a:r>
            <a:r>
              <a:rPr b="1" lang="en" sz="1200">
                <a:solidFill>
                  <a:schemeClr val="dk1"/>
                </a:solidFill>
              </a:rPr>
              <a:t>	Source: </a:t>
            </a:r>
            <a:r>
              <a:rPr lang="en" sz="1200">
                <a:solidFill>
                  <a:schemeClr val="dk1"/>
                </a:solidFill>
              </a:rPr>
              <a:t>CERES outgoing longwave radiation (CERES_SYN1deg_Ed4A)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Location: </a:t>
            </a:r>
            <a:r>
              <a:rPr lang="en" sz="1200">
                <a:solidFill>
                  <a:schemeClr val="dk1"/>
                </a:solidFill>
              </a:rPr>
              <a:t>https://ceres.larc.nasa.gov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TOA outgoing longwave radiative flux (lat x lon x time)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29.875 deg S to 29.875 deg N; January 1, 2001 to December 31, 2014.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1 deg; every 6 hour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6.</a:t>
            </a:r>
            <a:r>
              <a:rPr b="1" lang="en" sz="1200">
                <a:solidFill>
                  <a:schemeClr val="dk1"/>
                </a:solidFill>
              </a:rPr>
              <a:t>	</a:t>
            </a:r>
            <a:r>
              <a:rPr b="1" lang="en" sz="1000">
                <a:solidFill>
                  <a:schemeClr val="dk1"/>
                </a:solidFill>
              </a:rPr>
              <a:t>Source: </a:t>
            </a:r>
            <a:r>
              <a:rPr lang="en" sz="1000">
                <a:solidFill>
                  <a:schemeClr val="dk1"/>
                </a:solidFill>
              </a:rPr>
              <a:t>ERA-5 Reanalysis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	</a:t>
            </a:r>
            <a:r>
              <a:rPr b="1" lang="en" sz="1000">
                <a:solidFill>
                  <a:schemeClr val="dk1"/>
                </a:solidFill>
              </a:rPr>
              <a:t>Location: </a:t>
            </a:r>
            <a:r>
              <a:rPr lang="en" sz="1000">
                <a:solidFill>
                  <a:schemeClr val="dk1"/>
                </a:solidFill>
              </a:rPr>
              <a:t>https://rda.ucar.edu/datasets/ds630.0/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</a:rPr>
              <a:t>Variables</a:t>
            </a:r>
            <a:r>
              <a:rPr lang="en" sz="800">
                <a:solidFill>
                  <a:schemeClr val="dk1"/>
                </a:solidFill>
              </a:rPr>
              <a:t>: TOA outgoing longwave radiative flux (lat x lon x time), surface net longwave radiative flux (lat x lon x time), TOA net shortwave radiative flux (lat x lon x time), surface net shortwave radiative flux (lat x lon x time), surface latent heat flux (lat x lon x time), surface sensible heat flux (lat x lon x time), temperature (lat x lon x p x time), geopotential height (lat x lon x p x time), specific humidity (lat x lon x p x time) </a:t>
            </a:r>
            <a:endParaRPr b="1" sz="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Bounds</a:t>
            </a:r>
            <a:r>
              <a:rPr lang="en" sz="1000">
                <a:solidFill>
                  <a:schemeClr val="dk1"/>
                </a:solidFill>
              </a:rPr>
              <a:t>: 180W to 180E, 30S to 30N; January 1, 2002 to December 31, 2018.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Resolution</a:t>
            </a:r>
            <a:r>
              <a:rPr lang="en" sz="1000">
                <a:solidFill>
                  <a:schemeClr val="dk1"/>
                </a:solidFill>
              </a:rPr>
              <a:t>: 0.25 deg; every 6 hour</a:t>
            </a:r>
            <a:endParaRPr sz="1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14247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480600" y="0"/>
            <a:ext cx="8182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POD Name:</a:t>
            </a:r>
            <a:r>
              <a:rPr lang="en" sz="1600">
                <a:solidFill>
                  <a:schemeClr val="dk1"/>
                </a:solidFill>
              </a:rPr>
              <a:t> Tropical cyclones (page 4)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Contact</a:t>
            </a:r>
            <a:r>
              <a:rPr lang="en" sz="1200">
                <a:solidFill>
                  <a:schemeClr val="dk1"/>
                </a:solidFill>
              </a:rPr>
              <a:t>: Daehyun Kim (daehyun@uw.edu); Yumin Moon (yum102@uw.edu); Allison Wing (awing@fsu.edu); Suzana Camargo (suzana@ldeo.columbia.edu)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Observational Data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</a:t>
            </a:r>
            <a:r>
              <a:rPr b="1" lang="en" sz="1200">
                <a:solidFill>
                  <a:schemeClr val="dk1"/>
                </a:solidFill>
              </a:rPr>
              <a:t>	</a:t>
            </a:r>
            <a:r>
              <a:rPr b="1" lang="en" sz="900">
                <a:solidFill>
                  <a:schemeClr val="dk1"/>
                </a:solidFill>
              </a:rPr>
              <a:t>Source: </a:t>
            </a:r>
            <a:r>
              <a:rPr lang="en" sz="900">
                <a:solidFill>
                  <a:schemeClr val="dk1"/>
                </a:solidFill>
              </a:rPr>
              <a:t>ERA-Interim Reanalysis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</a:t>
            </a:r>
            <a:r>
              <a:rPr b="1" lang="en" sz="900">
                <a:solidFill>
                  <a:schemeClr val="dk1"/>
                </a:solidFill>
              </a:rPr>
              <a:t>Location: </a:t>
            </a:r>
            <a:r>
              <a:rPr lang="en" sz="900">
                <a:solidFill>
                  <a:schemeClr val="dk1"/>
                </a:solidFill>
              </a:rPr>
              <a:t>https://rda.ucar.edu/datasets/ds627.0/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Variables</a:t>
            </a:r>
            <a:r>
              <a:rPr lang="en" sz="900">
                <a:solidFill>
                  <a:schemeClr val="dk1"/>
                </a:solidFill>
              </a:rPr>
              <a:t>: TOA outgoing longwave radiative flux (lat x lon x time), surface net longwave radiative flux (lat x lon x time), TOA net shortwave radiative flux (lat x lon x time), surface net shortwave radiative flux (lat x lon x time), surface latent heat flux (lat x lon x time), surface sensible heat flux (lat x lon x time), temperature (lat x lon x p x time), geopotential height (lat x lon x p x time), specific humidity (lat x lon x p x time) </a:t>
            </a:r>
            <a:endParaRPr b="1"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Bounds</a:t>
            </a:r>
            <a:r>
              <a:rPr lang="en" sz="900">
                <a:solidFill>
                  <a:schemeClr val="dk1"/>
                </a:solidFill>
              </a:rPr>
              <a:t>: 180W to 180E, 30S to 30N; January 1, 1979 to December 31, 2018.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Resolution</a:t>
            </a:r>
            <a:r>
              <a:rPr lang="en" sz="900">
                <a:solidFill>
                  <a:schemeClr val="dk1"/>
                </a:solidFill>
              </a:rPr>
              <a:t>: 0.7 deg; every 6 hour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6.</a:t>
            </a:r>
            <a:r>
              <a:rPr b="1" lang="en" sz="900">
                <a:solidFill>
                  <a:schemeClr val="dk1"/>
                </a:solidFill>
              </a:rPr>
              <a:t>	Source: </a:t>
            </a:r>
            <a:r>
              <a:rPr lang="en" sz="900">
                <a:solidFill>
                  <a:schemeClr val="dk1"/>
                </a:solidFill>
              </a:rPr>
              <a:t>JRA-55 Reanalysis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</a:t>
            </a:r>
            <a:r>
              <a:rPr b="1" lang="en" sz="900">
                <a:solidFill>
                  <a:schemeClr val="dk1"/>
                </a:solidFill>
              </a:rPr>
              <a:t>Location: </a:t>
            </a:r>
            <a:r>
              <a:rPr lang="en" sz="900">
                <a:solidFill>
                  <a:schemeClr val="dk1"/>
                </a:solidFill>
              </a:rPr>
              <a:t>https://rda.ucar.edu/datasets/ds628.0/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Variables</a:t>
            </a:r>
            <a:r>
              <a:rPr lang="en" sz="900">
                <a:solidFill>
                  <a:schemeClr val="dk1"/>
                </a:solidFill>
              </a:rPr>
              <a:t>: TOA outgoing longwave radiative flux (lat x lon x time), surface net longwave radiative flux (lat x lon x time), TOA net shortwave radiative flux (lat x lon x time), surface net shortwave radiative flux (lat x lon x time), surface latent heat flux (lat x lon x time), surface sensible heat flux (lat x lon x time), temperature (lat x lon x p x time), geopotential height (lat x lon x p x time), specific humidity (lat x lon x p x time) </a:t>
            </a:r>
            <a:endParaRPr b="1"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Bounds</a:t>
            </a:r>
            <a:r>
              <a:rPr lang="en" sz="900">
                <a:solidFill>
                  <a:schemeClr val="dk1"/>
                </a:solidFill>
              </a:rPr>
              <a:t>: 180W to 180E, 30S to 30N; January 1, 1979 to December 31, 2018.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Resolution</a:t>
            </a:r>
            <a:r>
              <a:rPr lang="en" sz="900">
                <a:solidFill>
                  <a:schemeClr val="dk1"/>
                </a:solidFill>
              </a:rPr>
              <a:t>:  1.25 deg; every 6 hour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14247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480600" y="0"/>
            <a:ext cx="8182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POD Name:</a:t>
            </a:r>
            <a:r>
              <a:rPr lang="en" sz="1600">
                <a:solidFill>
                  <a:schemeClr val="dk1"/>
                </a:solidFill>
              </a:rPr>
              <a:t> Tropical cyclones (page 5)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Contact</a:t>
            </a:r>
            <a:r>
              <a:rPr lang="en" sz="1200">
                <a:solidFill>
                  <a:schemeClr val="dk1"/>
                </a:solidFill>
              </a:rPr>
              <a:t>: Daehyun Kim (daehyun@uw.edu); Yumin Moon (yum102@uw.edu); Allison Wing (awing@fsu.edu); Suzana Camargo (suzana@ldeo.columbia.edu)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Observational Data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6.</a:t>
            </a:r>
            <a:r>
              <a:rPr b="1" lang="en" sz="1000">
                <a:solidFill>
                  <a:schemeClr val="dk1"/>
                </a:solidFill>
              </a:rPr>
              <a:t>	</a:t>
            </a:r>
            <a:r>
              <a:rPr b="1" lang="en" sz="900">
                <a:solidFill>
                  <a:schemeClr val="dk1"/>
                </a:solidFill>
              </a:rPr>
              <a:t>Source: </a:t>
            </a:r>
            <a:r>
              <a:rPr lang="en" sz="900">
                <a:solidFill>
                  <a:schemeClr val="dk1"/>
                </a:solidFill>
              </a:rPr>
              <a:t>NCEP CFSR</a:t>
            </a:r>
            <a:r>
              <a:rPr lang="en" sz="900">
                <a:solidFill>
                  <a:schemeClr val="dk1"/>
                </a:solidFill>
              </a:rPr>
              <a:t> Reanalysis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</a:t>
            </a:r>
            <a:r>
              <a:rPr b="1" lang="en" sz="900">
                <a:solidFill>
                  <a:schemeClr val="dk1"/>
                </a:solidFill>
              </a:rPr>
              <a:t>Location: </a:t>
            </a:r>
            <a:r>
              <a:rPr lang="en" sz="900">
                <a:solidFill>
                  <a:schemeClr val="dk1"/>
                </a:solidFill>
              </a:rPr>
              <a:t>https://rda.ucar.edu/datasets/ds093.0/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Variables</a:t>
            </a:r>
            <a:r>
              <a:rPr lang="en" sz="900">
                <a:solidFill>
                  <a:schemeClr val="dk1"/>
                </a:solidFill>
              </a:rPr>
              <a:t>: TOA outgoing longwave radiative flux (lat x lon x time), surface net longwave radiative flux (lat x lon x time), TOA net shortwave radiative flux (lat x lon x time), surface net shortwave radiative flux (lat x lon x time), surface latent heat flux (lat x lon x time), surface sensible heat flux (lat x lon x time), temperature (lat x lon x p x time), geopotential height (lat x lon x p x time), specific humidity (lat x lon x p x time) </a:t>
            </a:r>
            <a:endParaRPr b="1"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Bounds</a:t>
            </a:r>
            <a:r>
              <a:rPr lang="en" sz="900">
                <a:solidFill>
                  <a:schemeClr val="dk1"/>
                </a:solidFill>
              </a:rPr>
              <a:t>: 180W to 180E, 30S to 30N; January 1, 1979 to December 31, 2010.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Resolution</a:t>
            </a:r>
            <a:r>
              <a:rPr lang="en" sz="900">
                <a:solidFill>
                  <a:schemeClr val="dk1"/>
                </a:solidFill>
              </a:rPr>
              <a:t>: 0.5 deg; every 6 hour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6.</a:t>
            </a:r>
            <a:r>
              <a:rPr b="1" lang="en" sz="900">
                <a:solidFill>
                  <a:schemeClr val="dk1"/>
                </a:solidFill>
              </a:rPr>
              <a:t>	Source: </a:t>
            </a:r>
            <a:r>
              <a:rPr lang="en" sz="900">
                <a:solidFill>
                  <a:schemeClr val="dk1"/>
                </a:solidFill>
              </a:rPr>
              <a:t>MERRA2</a:t>
            </a:r>
            <a:r>
              <a:rPr lang="en" sz="900">
                <a:solidFill>
                  <a:schemeClr val="dk1"/>
                </a:solidFill>
              </a:rPr>
              <a:t> Reanalysis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	</a:t>
            </a:r>
            <a:r>
              <a:rPr b="1" lang="en" sz="900">
                <a:solidFill>
                  <a:schemeClr val="dk1"/>
                </a:solidFill>
              </a:rPr>
              <a:t>Location: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https://disc.gsfc.nasa.gov/datasets?keywords=%22MERRA-2%22&amp;page=1&amp;source=Models%2FAnalyses%20MERRA-2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Variables</a:t>
            </a:r>
            <a:r>
              <a:rPr lang="en" sz="900">
                <a:solidFill>
                  <a:schemeClr val="dk1"/>
                </a:solidFill>
              </a:rPr>
              <a:t>: TOA outgoing longwave radiative flux (lat x lon x time), surface net longwave radiative flux (lat x lon x time), TOA net shortwave radiative flux (lat x lon x time), surface net shortwave radiative flux (lat x lon x time), surface latent heat flux (lat x lon x time), surface sensible heat flux (lat x lon x time), temperature (lat x lon x p x time), geopotential height (lat x lon x p x time), specific humidity (lat x lon x p x time) </a:t>
            </a:r>
            <a:endParaRPr b="1"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Bounds</a:t>
            </a:r>
            <a:r>
              <a:rPr lang="en" sz="900">
                <a:solidFill>
                  <a:schemeClr val="dk1"/>
                </a:solidFill>
              </a:rPr>
              <a:t>: 180W to 180E, 30S to 30N; January 1, 1979 to December 31, 2018.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Resolution</a:t>
            </a:r>
            <a:r>
              <a:rPr lang="en" sz="900">
                <a:solidFill>
                  <a:schemeClr val="dk1"/>
                </a:solidFill>
              </a:rPr>
              <a:t>:  0.5 deg x 0.625 deg; every 6 hour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14247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480600" y="0"/>
            <a:ext cx="8182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POD Name:</a:t>
            </a:r>
            <a:r>
              <a:rPr lang="en" sz="1600">
                <a:solidFill>
                  <a:schemeClr val="dk1"/>
                </a:solidFill>
              </a:rPr>
              <a:t> ENSO precipitation and teleconnections                  (page 1)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Contact</a:t>
            </a:r>
            <a:r>
              <a:rPr lang="en" sz="1200">
                <a:solidFill>
                  <a:schemeClr val="dk1"/>
                </a:solidFill>
              </a:rPr>
              <a:t>: H. Annamalai (hanna@hawaii.edu); Jan Hafner 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jhafner@hawaii.edu</a:t>
            </a:r>
            <a:r>
              <a:rPr lang="en" sz="1200">
                <a:solidFill>
                  <a:schemeClr val="dk1"/>
                </a:solidFill>
              </a:rPr>
              <a:t>)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Observational Data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</a:t>
            </a:r>
            <a:r>
              <a:rPr b="1" lang="en" sz="1200">
                <a:solidFill>
                  <a:schemeClr val="dk1"/>
                </a:solidFill>
              </a:rPr>
              <a:t>	Source: </a:t>
            </a:r>
            <a:r>
              <a:rPr lang="en" sz="1200">
                <a:solidFill>
                  <a:schemeClr val="dk1"/>
                </a:solidFill>
              </a:rPr>
              <a:t>ERA-5 reanalysis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Location  </a:t>
            </a:r>
            <a:r>
              <a:rPr lang="en" sz="1100" u="sng">
                <a:solidFill>
                  <a:srgbClr val="1155CC"/>
                </a:solidFill>
                <a:highlight>
                  <a:srgbClr val="FFFFFF"/>
                </a:highlight>
                <a:hlinkClick r:id="rId4"/>
              </a:rPr>
              <a:t>https://www.ecmwf.int/en/forecasts/datasets/reanalysis-datasets/era5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lang="en" sz="900">
                <a:solidFill>
                  <a:schemeClr val="dk1"/>
                </a:solidFill>
              </a:rPr>
              <a:t>Precipitation rate (lat x lon x time), TOA outgoing longwave radiative flux (lat x lon x time), surface net longwave radiative flux (lat x lon x time), TOA net shortwave  radiative flux (lat x lon x time), surface net shortwave radiative flux (lat x lon x time), surface latent heat flux (lat x lon x time), surface sensible heat flux (lat x lon x time), temperature (lat x lon x p x time), geopotential height (lat x lon x p x time), specific humidity (lat x lon x p x time) 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60 deg south - 60 deg north; 0-360 deg east-west; Jan 1979 - Dec 2018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0.25 deg; (all available vertical resolution); every 6 hour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2. 	Source: </a:t>
            </a:r>
            <a:r>
              <a:rPr lang="en" sz="1200">
                <a:solidFill>
                  <a:schemeClr val="dk1"/>
                </a:solidFill>
              </a:rPr>
              <a:t>TRMM Microwave Imager (TMI) radiometer overpasses version 7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Location: </a:t>
            </a:r>
            <a:r>
              <a:rPr lang="en" sz="1200">
                <a:solidFill>
                  <a:schemeClr val="dk1"/>
                </a:solidFill>
              </a:rPr>
              <a:t>http://www.remss.com/missions/tmi/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Precipitation rate (lat x lon x time), column water vapor (lat x lon x time)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29.875 deg S to 29.875 deg N; January 1, 2001 to December 31, 2014.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0.25 deg; every 6 hour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14247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480600" y="0"/>
            <a:ext cx="8182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POD Name:</a:t>
            </a:r>
            <a:r>
              <a:rPr lang="en" sz="1600">
                <a:solidFill>
                  <a:schemeClr val="dk1"/>
                </a:solidFill>
              </a:rPr>
              <a:t> ENSO precipitation and teleconnections                     (page 2)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Contact</a:t>
            </a:r>
            <a:r>
              <a:rPr lang="en" sz="1200">
                <a:solidFill>
                  <a:schemeClr val="dk1"/>
                </a:solidFill>
              </a:rPr>
              <a:t>: H. Annamalai (hanna@hawaii.edu); Jan Hafner 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jhafner@hawaii.edu</a:t>
            </a:r>
            <a:r>
              <a:rPr lang="en" sz="1200">
                <a:solidFill>
                  <a:schemeClr val="dk1"/>
                </a:solidFill>
              </a:rPr>
              <a:t>)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Observational Data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3</a:t>
            </a:r>
            <a:r>
              <a:rPr b="1" lang="en" sz="1200">
                <a:solidFill>
                  <a:schemeClr val="dk1"/>
                </a:solidFill>
              </a:rPr>
              <a:t>. 	Source: </a:t>
            </a:r>
            <a:r>
              <a:rPr lang="en" sz="1200">
                <a:solidFill>
                  <a:schemeClr val="dk1"/>
                </a:solidFill>
              </a:rPr>
              <a:t>TRMM</a:t>
            </a:r>
            <a:r>
              <a:rPr lang="en" sz="1200">
                <a:solidFill>
                  <a:schemeClr val="dk1"/>
                </a:solidFill>
              </a:rPr>
              <a:t>-derived vertical profiles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Location: </a:t>
            </a:r>
            <a:r>
              <a:rPr lang="en" sz="1100">
                <a:solidFill>
                  <a:srgbClr val="1155CC"/>
                </a:solidFill>
                <a:highlight>
                  <a:srgbClr val="FFFFFF"/>
                </a:highlight>
              </a:rPr>
              <a:t>https://disc.gsfc.nasa.gov/datasets/TRMM_3G25_7/summary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Q1, Q2, QR, LH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29.875 deg S to 29.875 deg N; January 1, 2001 to December 31, 2014.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0.5 deg; daily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14247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480600" y="0"/>
            <a:ext cx="8182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POD Name</a:t>
            </a:r>
            <a:r>
              <a:rPr lang="en" sz="1600">
                <a:solidFill>
                  <a:schemeClr val="dk1"/>
                </a:solidFill>
              </a:rPr>
              <a:t>: Moist Convection and Cloud-Radiation Feedback (page 1)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Contact</a:t>
            </a:r>
            <a:r>
              <a:rPr lang="en" sz="1200">
                <a:solidFill>
                  <a:schemeClr val="dk1"/>
                </a:solidFill>
              </a:rPr>
              <a:t>: Zhuo Wang (zhuowang@illinois.edu), Lucas Harris (lucas.harris@noaa.gov)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</a:t>
            </a:r>
            <a:r>
              <a:rPr b="1" lang="en" sz="1200">
                <a:solidFill>
                  <a:schemeClr val="dk1"/>
                </a:solidFill>
              </a:rPr>
              <a:t>	Source: </a:t>
            </a:r>
            <a:r>
              <a:rPr lang="en" sz="1200">
                <a:solidFill>
                  <a:schemeClr val="dk1"/>
                </a:solidFill>
              </a:rPr>
              <a:t>Special Sensor Microwave Imager (SSM/I), the Special Sensor Microwave Imager Sounder (SSMIS)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column water vapor; precipitation (lat-lon-time) 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global, </a:t>
            </a:r>
            <a:r>
              <a:rPr lang="en" sz="1200">
                <a:solidFill>
                  <a:schemeClr val="dk1"/>
                </a:solidFill>
              </a:rPr>
              <a:t>2007-2017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0.25 x 0.25 deg. horizontal; twice daily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2 .	</a:t>
            </a:r>
            <a:r>
              <a:rPr b="1" lang="en" sz="1200">
                <a:solidFill>
                  <a:schemeClr val="dk1"/>
                </a:solidFill>
              </a:rPr>
              <a:t>Source: </a:t>
            </a:r>
            <a:r>
              <a:rPr lang="en" sz="1200">
                <a:solidFill>
                  <a:schemeClr val="dk1"/>
                </a:solidFill>
              </a:rPr>
              <a:t>ERA-Interim Reanalysis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Variables: </a:t>
            </a:r>
            <a:r>
              <a:rPr lang="en" sz="1200">
                <a:solidFill>
                  <a:schemeClr val="dk1"/>
                </a:solidFill>
              </a:rPr>
              <a:t>temperature, relative humidity, u, v, surface pressure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Bounds: </a:t>
            </a:r>
            <a:r>
              <a:rPr lang="en" sz="1200">
                <a:solidFill>
                  <a:schemeClr val="dk1"/>
                </a:solidFill>
              </a:rPr>
              <a:t>global; 2007-2017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Resolution: </a:t>
            </a:r>
            <a:r>
              <a:rPr lang="en" sz="1200">
                <a:solidFill>
                  <a:schemeClr val="dk1"/>
                </a:solidFill>
              </a:rPr>
              <a:t>~0.7 deg; every 6 hour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14247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480600" y="0"/>
            <a:ext cx="8182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POD Name</a:t>
            </a:r>
            <a:r>
              <a:rPr lang="en" sz="1600">
                <a:solidFill>
                  <a:schemeClr val="dk1"/>
                </a:solidFill>
              </a:rPr>
              <a:t>: Moist Convection and Cloud-Radiation Feedback (page 2)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Contact</a:t>
            </a:r>
            <a:r>
              <a:rPr lang="en" sz="1200">
                <a:solidFill>
                  <a:schemeClr val="dk1"/>
                </a:solidFill>
              </a:rPr>
              <a:t>: Zhuo Wang (zhuowang@illinois.edu), </a:t>
            </a:r>
            <a:r>
              <a:rPr lang="en" sz="1200">
                <a:solidFill>
                  <a:schemeClr val="dk1"/>
                </a:solidFill>
              </a:rPr>
              <a:t>Lucas Harris (lucas.harris@noaa.gov)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</a:t>
            </a:r>
            <a:r>
              <a:rPr b="1"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Source: </a:t>
            </a:r>
            <a:r>
              <a:rPr lang="en" sz="1200">
                <a:solidFill>
                  <a:schemeClr val="dk1"/>
                </a:solidFill>
              </a:rPr>
              <a:t>CloudSat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radar reflectivity, ice/liquid water content, cloud type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81.8 deg. S – 81.8 deg. N; 2007-2017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1.4×1.7 km horizontal; 240 m vertical; instantaneous.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4.</a:t>
            </a:r>
            <a:r>
              <a:rPr b="1" lang="en" sz="1200">
                <a:solidFill>
                  <a:schemeClr val="dk1"/>
                </a:solidFill>
              </a:rPr>
              <a:t>	Source: </a:t>
            </a:r>
            <a:r>
              <a:rPr lang="en" sz="1200">
                <a:solidFill>
                  <a:schemeClr val="dk1"/>
                </a:solidFill>
              </a:rPr>
              <a:t>Aqua MODIS product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cloud water path, cloud top temperature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81.8 deg. S – 81.8 deg. N; 2007-2017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5 km (for Cloud_Top_Temperature) and 1.0 km (for other variables) horizontal; instantaneous.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480600" y="0"/>
            <a:ext cx="8182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POD Name</a:t>
            </a:r>
            <a:r>
              <a:rPr lang="en" sz="1600">
                <a:solidFill>
                  <a:schemeClr val="dk1"/>
                </a:solidFill>
              </a:rPr>
              <a:t>: Midlatitude Storm Track Diagnostic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Contact</a:t>
            </a:r>
            <a:r>
              <a:rPr lang="en" sz="1200">
                <a:solidFill>
                  <a:schemeClr val="dk1"/>
                </a:solidFill>
              </a:rPr>
              <a:t>: James F Booth (jbooth@ccny.cuny.ed)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</a:t>
            </a:r>
            <a:r>
              <a:rPr b="1"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Source: </a:t>
            </a:r>
            <a:r>
              <a:rPr lang="en" sz="1200">
                <a:solidFill>
                  <a:schemeClr val="dk1"/>
                </a:solidFill>
              </a:rPr>
              <a:t>ERA-5 reanalysis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Location  </a:t>
            </a:r>
            <a:r>
              <a:rPr lang="en" sz="1100" u="sng">
                <a:solidFill>
                  <a:srgbClr val="1155CC"/>
                </a:solidFill>
                <a:highlight>
                  <a:schemeClr val="lt1"/>
                </a:highlight>
                <a:hlinkClick r:id="rId3"/>
              </a:rPr>
              <a:t>https://www.ecmwf.int/en/forecasts/datasets/reanalysis-datasets/era5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lang="en" sz="900">
                <a:solidFill>
                  <a:schemeClr val="dk1"/>
                </a:solidFill>
              </a:rPr>
              <a:t>meridional wind (lat x lon x time) at 10 meters (i.e., surface), 850 hPa, and 500 hPa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global; Jan 1979 - Dec 2018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0.25 deg; (all available vertical resolution); every 6 hour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247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80600" y="0"/>
            <a:ext cx="8182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POD Name: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lang="en" sz="1600">
                <a:solidFill>
                  <a:schemeClr val="dk1"/>
                </a:solidFill>
              </a:rPr>
              <a:t>if yet undefined please enter </a:t>
            </a:r>
            <a:r>
              <a:rPr lang="en" sz="1600">
                <a:solidFill>
                  <a:schemeClr val="dk1"/>
                </a:solidFill>
              </a:rPr>
              <a:t>PI or project name)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Contact</a:t>
            </a:r>
            <a:r>
              <a:rPr lang="en" sz="1200">
                <a:solidFill>
                  <a:schemeClr val="dk1"/>
                </a:solidFill>
              </a:rPr>
              <a:t>: PI name and e-mail; developer names and e-mails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Observational Data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</a:t>
            </a:r>
            <a:r>
              <a:rPr b="1" lang="en" sz="1200">
                <a:solidFill>
                  <a:schemeClr val="dk1"/>
                </a:solidFill>
              </a:rPr>
              <a:t>	Source: </a:t>
            </a:r>
            <a:r>
              <a:rPr lang="en" sz="1200">
                <a:solidFill>
                  <a:schemeClr val="dk1"/>
                </a:solidFill>
              </a:rPr>
              <a:t>&lt;product name&gt;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Location </a:t>
            </a:r>
            <a:r>
              <a:rPr lang="en" sz="1200">
                <a:solidFill>
                  <a:schemeClr val="dk1"/>
                </a:solidFill>
              </a:rPr>
              <a:t>&lt;html address&gt;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&lt;Name (dimension names)&gt;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&lt;latitudinal; longitudinal (if not 0-360 deg.) ; temporal&gt;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&lt;horizontal; vertical (if required); temporal&gt;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247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0600" y="0"/>
            <a:ext cx="8182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POD Name</a:t>
            </a:r>
            <a:r>
              <a:rPr lang="en" sz="1600">
                <a:solidFill>
                  <a:schemeClr val="dk1"/>
                </a:solidFill>
              </a:rPr>
              <a:t>: Convective Transition Statistics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Contact</a:t>
            </a:r>
            <a:r>
              <a:rPr lang="en" sz="1200">
                <a:solidFill>
                  <a:schemeClr val="dk1"/>
                </a:solidFill>
              </a:rPr>
              <a:t>: J. David Neelin(neelin@atmos.ucla.edu), Yi-Hung Kuo (yhkuo@atmos.ucla.edu)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</a:t>
            </a:r>
            <a:r>
              <a:rPr b="1" lang="en" sz="1200">
                <a:solidFill>
                  <a:schemeClr val="dk1"/>
                </a:solidFill>
              </a:rPr>
              <a:t>	Source: </a:t>
            </a:r>
            <a:r>
              <a:rPr lang="en" sz="1200">
                <a:solidFill>
                  <a:schemeClr val="dk1"/>
                </a:solidFill>
              </a:rPr>
              <a:t>TRMM Microwave Imager (TMI) processed by Remote Sensing Systems (RSS; algorithm v7.1)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Column water vapor (lat-lon-time) and precipitation (lat-lon-time) 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20 deg. N - 20 deg. S; 1 June 2002 –</a:t>
            </a:r>
            <a:r>
              <a:rPr lang="en" sz="9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31 May 2014 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0.25 x 0.25 deg. horizontal; instantaneous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2 .	</a:t>
            </a:r>
            <a:r>
              <a:rPr b="1" lang="en" sz="1200">
                <a:solidFill>
                  <a:schemeClr val="dk1"/>
                </a:solidFill>
              </a:rPr>
              <a:t>Source: </a:t>
            </a:r>
            <a:r>
              <a:rPr lang="en" sz="1200">
                <a:solidFill>
                  <a:schemeClr val="dk1"/>
                </a:solidFill>
              </a:rPr>
              <a:t>NCEP–DOE  Reanalysis-2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Temperature (lat-lon-pressure-time)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20 deg. N - 20 deg. S; 200 hPa - 1000 hPa; 1 June 2002 –</a:t>
            </a:r>
            <a:r>
              <a:rPr lang="en" sz="9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31 May 2014 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2.5 x 2.5 deg. horizontal; 6 hourly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4247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0600" y="0"/>
            <a:ext cx="8182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POD Name</a:t>
            </a:r>
            <a:r>
              <a:rPr lang="en" sz="1600">
                <a:solidFill>
                  <a:schemeClr val="dk1"/>
                </a:solidFill>
              </a:rPr>
              <a:t>:</a:t>
            </a:r>
            <a:r>
              <a:rPr lang="en" sz="1600">
                <a:solidFill>
                  <a:schemeClr val="dk1"/>
                </a:solidFill>
              </a:rPr>
              <a:t> Diurnal Cycle of Precipitation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Contact</a:t>
            </a:r>
            <a:r>
              <a:rPr lang="en" sz="1200">
                <a:solidFill>
                  <a:schemeClr val="dk1"/>
                </a:solidFill>
              </a:rPr>
              <a:t>: Rich Neale (rneale@ucar.edu)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</a:t>
            </a:r>
            <a:r>
              <a:rPr b="1"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Source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TRMM 3-Hourly 0.25 deg. TRMM and Other-GPI Calibration Rainfall Data (TRMM_3B42) from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NASA MIRADOR: "http://mirador.gsfc.nasa.gov/cgi-bin/mirador/collectionlist.pl?keyword=TRMM”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Precipitation (lat-lon-time) 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49.875 deg. N - 49.875 deg. S; 1 Jan 1998 –</a:t>
            </a:r>
            <a:r>
              <a:rPr lang="en" sz="9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31 Dec 2009 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0.25 x 0.25 deg. horizontal; instantaneous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4247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80600" y="0"/>
            <a:ext cx="8182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POD Name:</a:t>
            </a:r>
            <a:r>
              <a:rPr lang="en" sz="1600">
                <a:solidFill>
                  <a:schemeClr val="dk1"/>
                </a:solidFill>
              </a:rPr>
              <a:t> CFODD warm rain microphysics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Contact</a:t>
            </a:r>
            <a:r>
              <a:rPr lang="en" sz="1200">
                <a:solidFill>
                  <a:schemeClr val="dk1"/>
                </a:solidFill>
              </a:rPr>
              <a:t>: Kentaroh Suzuki (ksuzuki@aori.u-tokyo.ac.jp); Xianwen Jing (jing_xw</a:t>
            </a:r>
            <a:r>
              <a:rPr lang="en" sz="1200">
                <a:solidFill>
                  <a:schemeClr val="dk1"/>
                </a:solidFill>
              </a:rPr>
              <a:t>@aori.u-tokyo.ac.jp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Observational Data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</a:t>
            </a:r>
            <a:r>
              <a:rPr b="1" lang="en" sz="1200">
                <a:solidFill>
                  <a:schemeClr val="dk1"/>
                </a:solidFill>
              </a:rPr>
              <a:t>	Source: </a:t>
            </a:r>
            <a:r>
              <a:rPr lang="en" sz="1200">
                <a:solidFill>
                  <a:schemeClr val="dk1"/>
                </a:solidFill>
              </a:rPr>
              <a:t>CloudSat 2B-GEOPROF product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Location: </a:t>
            </a:r>
            <a:r>
              <a:rPr lang="en" sz="1200">
                <a:solidFill>
                  <a:schemeClr val="dk1"/>
                </a:solidFill>
              </a:rPr>
              <a:t>http://www.cloudsat.cira.colostate.edu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Radar_Reflectivity (height–Radar profile)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81.8 deg. S – 81.8 deg. N; Jan 1 2007 – Dec 31 2010.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1.4×1.7 km horizontal; 240 m vertical; instantaneous.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</a:t>
            </a:r>
            <a:r>
              <a:rPr b="1" lang="en" sz="1200">
                <a:solidFill>
                  <a:schemeClr val="dk1"/>
                </a:solidFill>
              </a:rPr>
              <a:t>	Source: </a:t>
            </a:r>
            <a:r>
              <a:rPr lang="en" sz="1200">
                <a:solidFill>
                  <a:schemeClr val="dk1"/>
                </a:solidFill>
              </a:rPr>
              <a:t>Aqua MODIS product (MYD06_L2)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Location: </a:t>
            </a:r>
            <a:r>
              <a:rPr lang="en" sz="1200">
                <a:solidFill>
                  <a:schemeClr val="dk1"/>
                </a:solidFill>
              </a:rPr>
              <a:t>https://ladsweb.modaps.eosdis.nasa.gov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Cloud_Optical_Thickness (pixel); Cloud_Effective_Radius (pixel); Cloud_Top_Temperature (pixel)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81.8 deg. S – 81.8 deg. N; Jan 1 2007 – Dec 31 2010.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5 km (for Cloud_Top_Temperature) and 1.0 km (for other variables) horizontal; instantaneous.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4247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80600" y="0"/>
            <a:ext cx="8182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POD Name</a:t>
            </a:r>
            <a:r>
              <a:rPr lang="en" sz="1600">
                <a:solidFill>
                  <a:schemeClr val="dk1"/>
                </a:solidFill>
              </a:rPr>
              <a:t>: Radiative Forcing and Feedback Diagnostics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Contact</a:t>
            </a:r>
            <a:r>
              <a:rPr lang="en" sz="1200">
                <a:solidFill>
                  <a:schemeClr val="dk1"/>
                </a:solidFill>
              </a:rPr>
              <a:t>: Brian Soden 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b.soden@miami.edu</a:t>
            </a:r>
            <a:r>
              <a:rPr lang="en" sz="1200">
                <a:solidFill>
                  <a:schemeClr val="dk1"/>
                </a:solidFill>
              </a:rPr>
              <a:t>), Ryan Kramer (ryan.kramer@rsmas.miami.edu)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Data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</a:t>
            </a:r>
            <a:r>
              <a:rPr b="1" lang="en" sz="1200">
                <a:solidFill>
                  <a:schemeClr val="dk1"/>
                </a:solidFill>
              </a:rPr>
              <a:t>	Source: </a:t>
            </a:r>
            <a:r>
              <a:rPr lang="en" sz="1200">
                <a:solidFill>
                  <a:schemeClr val="dk1"/>
                </a:solidFill>
              </a:rPr>
              <a:t>CERES</a:t>
            </a:r>
            <a:r>
              <a:rPr lang="en" sz="1200">
                <a:solidFill>
                  <a:schemeClr val="dk1"/>
                </a:solidFill>
              </a:rPr>
              <a:t> Energy Balance and Filled (</a:t>
            </a:r>
            <a:r>
              <a:rPr lang="en" sz="1200">
                <a:solidFill>
                  <a:schemeClr val="dk1"/>
                </a:solidFill>
              </a:rPr>
              <a:t>EBAF)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TOA and SFC Radiative Fluxes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Top-of-atmosphere and surface, total and clear-sky irradiance (lat-lon-time)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90 deg. N - 90 deg. S; 1 January 2000 –</a:t>
            </a:r>
            <a:r>
              <a:rPr lang="en" sz="9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31 December 2018 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1 x 1 deg. horizontal; monthly-mean (level 3B)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4247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80600" y="0"/>
            <a:ext cx="8182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POD Name:</a:t>
            </a:r>
            <a:r>
              <a:rPr lang="en" sz="1600">
                <a:solidFill>
                  <a:schemeClr val="dk1"/>
                </a:solidFill>
              </a:rPr>
              <a:t> (Pacific Sea Level Diagnostics)   -   part1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Contact</a:t>
            </a:r>
            <a:r>
              <a:rPr lang="en" sz="1200">
                <a:solidFill>
                  <a:schemeClr val="dk1"/>
                </a:solidFill>
              </a:rPr>
              <a:t>: Jianjun Yin 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yin@email.arizona.edu</a:t>
            </a:r>
            <a:r>
              <a:rPr lang="en" sz="1200">
                <a:solidFill>
                  <a:schemeClr val="dk1"/>
                </a:solidFill>
              </a:rPr>
              <a:t>), Stephen Griffies (Stephen.Griffies@noaa.gov); Chia-Wei Hsu (chiaweih@email.arizona.edu)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Observational Data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</a:t>
            </a:r>
            <a:r>
              <a:rPr b="1" lang="en" sz="1200">
                <a:solidFill>
                  <a:schemeClr val="dk1"/>
                </a:solidFill>
              </a:rPr>
              <a:t>	Source</a:t>
            </a:r>
            <a:r>
              <a:rPr lang="en" sz="1200">
                <a:solidFill>
                  <a:schemeClr val="dk1"/>
                </a:solidFill>
              </a:rPr>
              <a:t>: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Copernicus Marine Environment Monitoring Service - sealevel_glo_phy_climate_l4_rep_observation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Location</a:t>
            </a:r>
            <a:r>
              <a:rPr lang="en" sz="1200">
                <a:solidFill>
                  <a:schemeClr val="dk1"/>
                </a:solidFill>
              </a:rPr>
              <a:t>: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http://marine.copernicus.eu/services-portfolio/access-to-products/?option=com_csw&amp;view=details&amp;product_id=SEALEVEL_GLO_PHY_CLIMATE_L4_REP_OBSERVATIONS_008_057</a:t>
            </a:r>
            <a:endParaRPr sz="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Sea surface height above geoid (SSH)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global ; 1993-2018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0.25x0.25deg; 1 layer (no vertical resolution); monthly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b="1" lang="en" sz="1200">
                <a:solidFill>
                  <a:schemeClr val="dk1"/>
                </a:solidFill>
              </a:rPr>
              <a:t>	Source: </a:t>
            </a:r>
            <a:r>
              <a:rPr lang="en" sz="1200">
                <a:solidFill>
                  <a:schemeClr val="dk1"/>
                </a:solidFill>
              </a:rPr>
              <a:t>GRACE(and GRACE-Fo) level2 spherical harmonics / level3 Mascon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Location </a:t>
            </a:r>
            <a:r>
              <a:rPr lang="en" sz="1200">
                <a:solidFill>
                  <a:schemeClr val="dk1"/>
                </a:solidFill>
              </a:rPr>
              <a:t>https://grace.jpl.nasa.gov/data/get-data/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clm,slm (level2) / water thickness (level3) 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global ; 2002-2017 (extended on GRACE-Fo)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spherical harmonics 60x60 (level2)/ 1x1deg (level3); 1 layer (no vertical resolution); monthly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4247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480600" y="0"/>
            <a:ext cx="8182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POD Name:</a:t>
            </a:r>
            <a:r>
              <a:rPr lang="en" sz="1600">
                <a:solidFill>
                  <a:schemeClr val="dk1"/>
                </a:solidFill>
              </a:rPr>
              <a:t> (Pacific Sea Level Diagnostics)   -   part2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Contact</a:t>
            </a:r>
            <a:r>
              <a:rPr lang="en" sz="1200">
                <a:solidFill>
                  <a:schemeClr val="dk1"/>
                </a:solidFill>
              </a:rPr>
              <a:t>: Jianjun Yin 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yin@email.arizona.edu</a:t>
            </a:r>
            <a:r>
              <a:rPr lang="en" sz="1200">
                <a:solidFill>
                  <a:schemeClr val="dk1"/>
                </a:solidFill>
              </a:rPr>
              <a:t>), </a:t>
            </a:r>
            <a:r>
              <a:rPr lang="en" sz="1200">
                <a:solidFill>
                  <a:schemeClr val="dk1"/>
                </a:solidFill>
              </a:rPr>
              <a:t>Stephen Griffies (Stephen.Griffies@noaa.gov)</a:t>
            </a:r>
            <a:r>
              <a:rPr lang="en" sz="1200">
                <a:solidFill>
                  <a:schemeClr val="dk1"/>
                </a:solidFill>
              </a:rPr>
              <a:t>; Chia-Wei Hsu (chiaweih@email.arizona.edu)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Observational Data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</a:t>
            </a:r>
            <a:r>
              <a:rPr b="1" lang="en" sz="1200">
                <a:solidFill>
                  <a:schemeClr val="dk1"/>
                </a:solidFill>
              </a:rPr>
              <a:t>	Source</a:t>
            </a:r>
            <a:r>
              <a:rPr lang="en" sz="1200">
                <a:solidFill>
                  <a:schemeClr val="dk1"/>
                </a:solidFill>
              </a:rPr>
              <a:t>: Argo - Scripps Institution of Oceanography</a:t>
            </a:r>
            <a:r>
              <a:rPr b="1" lang="en" sz="1200">
                <a:solidFill>
                  <a:schemeClr val="dk1"/>
                </a:solidFill>
              </a:rPr>
              <a:t>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Location</a:t>
            </a:r>
            <a:r>
              <a:rPr lang="en" sz="1200">
                <a:solidFill>
                  <a:schemeClr val="dk1"/>
                </a:solidFill>
              </a:rPr>
              <a:t>: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http://www.argo.ucsd.edu/Gridded_fields.html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Psal</a:t>
            </a:r>
            <a:r>
              <a:rPr lang="en" sz="1200">
                <a:solidFill>
                  <a:schemeClr val="dk1"/>
                </a:solidFill>
              </a:rPr>
              <a:t> (</a:t>
            </a:r>
            <a:r>
              <a:rPr lang="en" sz="800">
                <a:solidFill>
                  <a:schemeClr val="dk1"/>
                </a:solidFill>
              </a:rPr>
              <a:t>ARGO_SALINITY_ANOMALY</a:t>
            </a:r>
            <a:r>
              <a:rPr lang="en" sz="1200">
                <a:solidFill>
                  <a:schemeClr val="dk1"/>
                </a:solidFill>
              </a:rPr>
              <a:t>), </a:t>
            </a:r>
            <a:r>
              <a:rPr lang="en" sz="1200">
                <a:solidFill>
                  <a:schemeClr val="dk1"/>
                </a:solidFill>
              </a:rPr>
              <a:t>Temp (</a:t>
            </a:r>
            <a:r>
              <a:rPr lang="en" sz="800">
                <a:solidFill>
                  <a:schemeClr val="dk1"/>
                </a:solidFill>
              </a:rPr>
              <a:t>ARGO_TEMPERATURE_ANOMALY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66S-66N 0-360; 2004-2019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1x1deg; 58 layer; monthly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4.</a:t>
            </a:r>
            <a:r>
              <a:rPr b="1" lang="en" sz="1200">
                <a:solidFill>
                  <a:schemeClr val="dk1"/>
                </a:solidFill>
              </a:rPr>
              <a:t>	Source: </a:t>
            </a:r>
            <a:r>
              <a:rPr lang="en" sz="1200">
                <a:solidFill>
                  <a:schemeClr val="dk1"/>
                </a:solidFill>
              </a:rPr>
              <a:t>Integrated Climate Data Center (ORAS5 - ECMWF)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Location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http://icdc.cen.uni-hamburg.de/projekte/easy-init/easy-init-ocean.html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potential temperature (votemper), </a:t>
            </a:r>
            <a:r>
              <a:rPr lang="en" sz="1200">
                <a:solidFill>
                  <a:schemeClr val="dk1"/>
                </a:solidFill>
              </a:rPr>
              <a:t>sea surface height </a:t>
            </a:r>
            <a:r>
              <a:rPr lang="en" sz="1200">
                <a:solidFill>
                  <a:schemeClr val="dk1"/>
                </a:solidFill>
              </a:rPr>
              <a:t>(sossheig) , salinity (vosaline)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global ; 1979-2017 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0.25x0.25deg; 75 layer; monthly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42475"/>
            <a:ext cx="85206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480600" y="0"/>
            <a:ext cx="8182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POD Name:</a:t>
            </a:r>
            <a:r>
              <a:rPr lang="en" sz="1600">
                <a:solidFill>
                  <a:schemeClr val="dk1"/>
                </a:solidFill>
              </a:rPr>
              <a:t> (AMOC 3D Structure)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Contact</a:t>
            </a:r>
            <a:r>
              <a:rPr lang="en" sz="1200">
                <a:solidFill>
                  <a:schemeClr val="dk1"/>
                </a:solidFill>
              </a:rPr>
              <a:t>: Xiaobiao Xu 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xxu3@fsu.edu</a:t>
            </a:r>
            <a:r>
              <a:rPr lang="en" sz="1200">
                <a:solidFill>
                  <a:schemeClr val="dk1"/>
                </a:solidFill>
              </a:rPr>
              <a:t>); Fuchang Wang (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fcwang@sjtu.edu.cn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Observational Data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</a:t>
            </a:r>
            <a:r>
              <a:rPr b="1" lang="en" sz="1200">
                <a:solidFill>
                  <a:schemeClr val="dk1"/>
                </a:solidFill>
              </a:rPr>
              <a:t>	Source: </a:t>
            </a:r>
            <a:r>
              <a:rPr lang="en" sz="1200">
                <a:solidFill>
                  <a:schemeClr val="dk1"/>
                </a:solidFill>
              </a:rPr>
              <a:t>&lt;</a:t>
            </a:r>
            <a:r>
              <a:rPr lang="en" sz="1200">
                <a:solidFill>
                  <a:schemeClr val="dk1"/>
                </a:solidFill>
              </a:rPr>
              <a:t>Monitoring the Atlantic Meridional Overturning Circulation</a:t>
            </a:r>
            <a:r>
              <a:rPr lang="en" sz="1200">
                <a:solidFill>
                  <a:schemeClr val="dk1"/>
                </a:solidFill>
              </a:rPr>
              <a:t>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Location </a:t>
            </a:r>
            <a:r>
              <a:rPr lang="en" sz="1200">
                <a:solidFill>
                  <a:schemeClr val="dk1"/>
                </a:solidFill>
              </a:rPr>
              <a:t>&lt;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https://www.rapid.ac.uk</a:t>
            </a:r>
            <a:r>
              <a:rPr lang="en" sz="1200">
                <a:solidFill>
                  <a:schemeClr val="dk1"/>
                </a:solidFill>
              </a:rPr>
              <a:t>&gt;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&lt;stream_function_mar (</a:t>
            </a:r>
            <a:r>
              <a:rPr lang="en" sz="1200">
                <a:solidFill>
                  <a:schemeClr val="dk1"/>
                </a:solidFill>
              </a:rPr>
              <a:t>depth, time</a:t>
            </a:r>
            <a:r>
              <a:rPr lang="en" sz="1200">
                <a:solidFill>
                  <a:schemeClr val="dk1"/>
                </a:solidFill>
              </a:rPr>
              <a:t>)&gt;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&lt;26.5 </a:t>
            </a:r>
            <a:r>
              <a:rPr lang="en" sz="1200">
                <a:solidFill>
                  <a:schemeClr val="dk1"/>
                </a:solidFill>
              </a:rPr>
              <a:t>deg. N</a:t>
            </a:r>
            <a:r>
              <a:rPr lang="en" sz="1200">
                <a:solidFill>
                  <a:schemeClr val="dk1"/>
                </a:solidFill>
              </a:rPr>
              <a:t>; ; </a:t>
            </a:r>
            <a:r>
              <a:rPr lang="en" sz="1200">
                <a:solidFill>
                  <a:schemeClr val="dk1"/>
                </a:solidFill>
              </a:rPr>
              <a:t>2 APR 2004 - 22 MAR 2014</a:t>
            </a:r>
            <a:r>
              <a:rPr lang="en" sz="1200">
                <a:solidFill>
                  <a:schemeClr val="dk1"/>
                </a:solidFill>
              </a:rPr>
              <a:t>&gt;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&lt;horizontal; </a:t>
            </a:r>
            <a:r>
              <a:rPr lang="en" sz="1200">
                <a:solidFill>
                  <a:schemeClr val="dk1"/>
                </a:solidFill>
              </a:rPr>
              <a:t>307 layers</a:t>
            </a:r>
            <a:r>
              <a:rPr lang="en" sz="1200">
                <a:solidFill>
                  <a:schemeClr val="dk1"/>
                </a:solidFill>
              </a:rPr>
              <a:t>; 12 hours&gt;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</a:t>
            </a:r>
            <a:r>
              <a:rPr lang="en" sz="1200">
                <a:solidFill>
                  <a:schemeClr val="dk1"/>
                </a:solidFill>
              </a:rPr>
              <a:t>.</a:t>
            </a:r>
            <a:r>
              <a:rPr b="1" lang="en" sz="1200">
                <a:solidFill>
                  <a:schemeClr val="dk1"/>
                </a:solidFill>
              </a:rPr>
              <a:t>	Source: </a:t>
            </a:r>
            <a:r>
              <a:rPr lang="en" sz="1200">
                <a:solidFill>
                  <a:schemeClr val="dk1"/>
                </a:solidFill>
              </a:rPr>
              <a:t>&lt;World Ocean Atlas 2013 V2&gt;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</a:t>
            </a:r>
            <a:r>
              <a:rPr b="1" lang="en" sz="1200">
                <a:solidFill>
                  <a:schemeClr val="dk1"/>
                </a:solidFill>
              </a:rPr>
              <a:t>Location </a:t>
            </a:r>
            <a:r>
              <a:rPr lang="en" sz="1200">
                <a:solidFill>
                  <a:schemeClr val="dk1"/>
                </a:solidFill>
              </a:rPr>
              <a:t>&lt;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https://www.nodc.noaa.gov/OC5/woa13/woa13data.html</a:t>
            </a:r>
            <a:r>
              <a:rPr lang="en" sz="1200">
                <a:solidFill>
                  <a:schemeClr val="dk1"/>
                </a:solidFill>
              </a:rPr>
              <a:t>&gt;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Variables</a:t>
            </a:r>
            <a:r>
              <a:rPr lang="en" sz="1200">
                <a:solidFill>
                  <a:schemeClr val="dk1"/>
                </a:solidFill>
              </a:rPr>
              <a:t>: &lt;sea water salinity (depth, lat, lon), sea water temperature (depth, lat, lon)&gt;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Bounds</a:t>
            </a:r>
            <a:r>
              <a:rPr lang="en" sz="1200">
                <a:solidFill>
                  <a:schemeClr val="dk1"/>
                </a:solidFill>
              </a:rPr>
              <a:t>: &lt;89.5 deg. S - 89.5 deg. N; 179.5 deg. W - 179.5 deg. E; climatology&gt;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Resolution</a:t>
            </a:r>
            <a:r>
              <a:rPr lang="en" sz="1200">
                <a:solidFill>
                  <a:schemeClr val="dk1"/>
                </a:solidFill>
              </a:rPr>
              <a:t>: &lt;1x1 deg; 102 layers; climatology&gt;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