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32" r:id="rId4"/>
    <p:sldId id="322" r:id="rId5"/>
    <p:sldId id="323" r:id="rId6"/>
    <p:sldId id="327" r:id="rId7"/>
    <p:sldId id="326" r:id="rId8"/>
    <p:sldId id="337" r:id="rId9"/>
    <p:sldId id="333" r:id="rId10"/>
    <p:sldId id="330" r:id="rId11"/>
    <p:sldId id="331" r:id="rId12"/>
    <p:sldId id="334" r:id="rId13"/>
    <p:sldId id="335" r:id="rId14"/>
    <p:sldId id="325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110" d="100"/>
          <a:sy n="110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 cap="all" baseline="0">
          <a:solidFill>
            <a:schemeClr val="tx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7.wmf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2.bin"/><Relationship Id="rId4" Type="http://schemas.openxmlformats.org/officeDocument/2006/relationships/hyperlink" Target="http://seek.virtuelle-leber.de/models/138" TargetMode="External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3552825" cy="215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49375"/>
            <a:ext cx="7924800" cy="1470025"/>
          </a:xfrm>
        </p:spPr>
        <p:txBody>
          <a:bodyPr/>
          <a:lstStyle/>
          <a:p>
            <a:pPr algn="l"/>
            <a:r>
              <a:rPr lang="de-DE" sz="2400" cap="none" dirty="0" smtClean="0"/>
              <a:t>From Hepatocytes to Whole Liver </a:t>
            </a:r>
            <a:r>
              <a:rPr lang="de-DE" sz="2400" cap="none" dirty="0"/>
              <a:t>F</a:t>
            </a:r>
            <a:r>
              <a:rPr lang="de-DE" sz="2400" cap="none" dirty="0" smtClean="0"/>
              <a:t>unction:</a:t>
            </a:r>
            <a:br>
              <a:rPr lang="de-DE" sz="2400" cap="none" dirty="0" smtClean="0"/>
            </a:br>
            <a:r>
              <a:rPr lang="de-DE" sz="2400" cap="none" dirty="0" smtClean="0"/>
              <a:t>A Multi-scale Model of Human Galactose Metabolism</a:t>
            </a:r>
            <a:br>
              <a:rPr lang="de-DE" sz="2400" cap="none" dirty="0" smtClean="0"/>
            </a:br>
            <a:r>
              <a:rPr lang="de-DE" sz="1800" b="0" i="1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König M. &amp; Holzhütter HG.</a:t>
            </a:r>
            <a:endParaRPr lang="en-US" sz="1800" b="0" i="1" cap="none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074" name="Picture 2" descr="Virtual Liver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29790"/>
            <a:ext cx="1169544" cy="44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mbf.de/_img/common/bmbf_logo_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29790"/>
            <a:ext cx="115660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rite Berl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829790"/>
            <a:ext cx="1143000" cy="4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98" y="4870085"/>
            <a:ext cx="4267200" cy="200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504024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-Up Arrow 7"/>
          <p:cNvSpPr/>
          <p:nvPr/>
        </p:nvSpPr>
        <p:spPr>
          <a:xfrm>
            <a:off x="6541644" y="4870085"/>
            <a:ext cx="838200" cy="838200"/>
          </a:xfrm>
          <a:prstGeom prst="lef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Left-Up Arrow 14"/>
          <p:cNvSpPr/>
          <p:nvPr/>
        </p:nvSpPr>
        <p:spPr>
          <a:xfrm rot="5400000">
            <a:off x="914400" y="4870085"/>
            <a:ext cx="838200" cy="838200"/>
          </a:xfrm>
          <a:prstGeom prst="lef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"/>
    </mc:Choice>
    <mc:Fallback>
      <p:transition spd="slow" advTm="5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dirty="0" smtClean="0"/>
              <a:t>Tissue-Scale: Sinusoidal Unit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6078693" cy="286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76200" y="4351580"/>
            <a:ext cx="9652562" cy="1791719"/>
            <a:chOff x="-4641454" y="2683567"/>
            <a:chExt cx="17565632" cy="3260551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041" y="2683567"/>
              <a:ext cx="17084219" cy="3260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4641454" y="5026036"/>
              <a:ext cx="14341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Hepatocyte 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257" y="5026036"/>
              <a:ext cx="2609780" cy="672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Hepatocyte 2</a:t>
              </a:r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295400"/>
            <a:ext cx="26574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" y="6324600"/>
            <a:ext cx="9135552" cy="33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76200" y="6500799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57225" y="64770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1371600"/>
            <a:ext cx="3352800" cy="483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06" y="1524000"/>
            <a:ext cx="44291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de-DE" sz="3200" dirty="0" smtClean="0"/>
              <a:t>Multiple-Indicator </a:t>
            </a:r>
            <a:r>
              <a:rPr lang="de-DE" sz="3200" dirty="0" smtClean="0"/>
              <a:t>Dilution Curves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63362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 [s]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71" y="1143000"/>
            <a:ext cx="319750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0" y="3581400"/>
            <a:ext cx="1245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periportal</a:t>
            </a:r>
          </a:p>
          <a:p>
            <a:r>
              <a:rPr lang="de-DE" b="1" dirty="0" smtClean="0">
                <a:solidFill>
                  <a:srgbClr val="6600FF"/>
                </a:solidFill>
              </a:rPr>
              <a:t>perivenous</a:t>
            </a:r>
            <a:endParaRPr lang="en-US" b="1" dirty="0">
              <a:solidFill>
                <a:srgbClr val="66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257" y="2699657"/>
            <a:ext cx="257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WATER: varying exchange</a:t>
            </a:r>
          </a:p>
          <a:p>
            <a:r>
              <a:rPr lang="de-DE" dirty="0" smtClean="0"/>
              <a:t>rates with hepatocytes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4227731"/>
            <a:ext cx="1245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periportal</a:t>
            </a:r>
          </a:p>
          <a:p>
            <a:r>
              <a:rPr lang="de-DE" b="1" dirty="0" smtClean="0">
                <a:solidFill>
                  <a:srgbClr val="6600FF"/>
                </a:solidFill>
              </a:rPr>
              <a:t>perivenous</a:t>
            </a:r>
            <a:endParaRPr lang="en-US" b="1" dirty="0">
              <a:solidFill>
                <a:srgbClr val="66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63362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 [s]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09688" y="4043065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RBC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43310" y="48740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ALBUMIN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61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de-DE" dirty="0" smtClean="0"/>
              <a:t>Galactose Clearance &amp; Extraction Ratios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1325"/>
            <a:ext cx="8229600" cy="1251875"/>
          </a:xfrm>
        </p:spPr>
        <p:txBody>
          <a:bodyPr/>
          <a:lstStyle/>
          <a:p>
            <a:r>
              <a:rPr lang="de-DE" dirty="0" smtClean="0"/>
              <a:t>Work in progress:</a:t>
            </a:r>
            <a:br>
              <a:rPr lang="de-DE" dirty="0" smtClean="0"/>
            </a:br>
            <a:r>
              <a:rPr lang="de-DE" dirty="0" smtClean="0"/>
              <a:t>dependencies of galactose &amp; blood flow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1" y="2547274"/>
            <a:ext cx="3975362" cy="347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95" y="2743200"/>
            <a:ext cx="4126136" cy="297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Organ-scale – </a:t>
            </a:r>
            <a:br>
              <a:rPr lang="de-DE" dirty="0" smtClean="0"/>
            </a:br>
            <a:r>
              <a:rPr lang="de-DE" dirty="0" smtClean="0"/>
              <a:t>Whole Liver Metabolism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" y="1034681"/>
            <a:ext cx="5334284" cy="31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6"/>
            <a:ext cx="8229600" cy="1143000"/>
          </a:xfrm>
        </p:spPr>
        <p:txBody>
          <a:bodyPr/>
          <a:lstStyle/>
          <a:p>
            <a:pPr algn="l"/>
            <a:r>
              <a:rPr lang="de-DE" dirty="0" smtClean="0"/>
              <a:t>Organ-Scale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296" y="1042819"/>
            <a:ext cx="3837879" cy="248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whole </a:t>
            </a:r>
            <a:r>
              <a:rPr lang="en-GB" sz="1800" b="1" dirty="0" smtClean="0"/>
              <a:t>liver model</a:t>
            </a:r>
          </a:p>
          <a:p>
            <a:r>
              <a:rPr lang="en-GB" sz="1800" dirty="0" smtClean="0"/>
              <a:t>integrating </a:t>
            </a:r>
            <a:r>
              <a:rPr lang="en-GB" sz="1800" dirty="0" smtClean="0"/>
              <a:t>heterogeneous </a:t>
            </a:r>
            <a:r>
              <a:rPr lang="en-GB" sz="1800" dirty="0" smtClean="0"/>
              <a:t>contributions </a:t>
            </a:r>
            <a:r>
              <a:rPr lang="en-GB" sz="1800" dirty="0" smtClean="0"/>
              <a:t>of sinusoidal units </a:t>
            </a:r>
            <a:r>
              <a:rPr lang="en-GB" sz="1800" dirty="0"/>
              <a:t>differing in </a:t>
            </a:r>
            <a:r>
              <a:rPr lang="en-GB" sz="1800" dirty="0" smtClean="0"/>
              <a:t>blood-flow and </a:t>
            </a:r>
            <a:r>
              <a:rPr lang="en-GB" sz="1800" dirty="0"/>
              <a:t>tissue-architecture</a:t>
            </a: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02" y="4119119"/>
            <a:ext cx="3633995" cy="23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0" y="64008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 [s]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3832177"/>
            <a:ext cx="238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Dilution profiles under</a:t>
            </a:r>
          </a:p>
          <a:p>
            <a:r>
              <a:rPr lang="de-DE" b="1" dirty="0"/>
              <a:t>v</a:t>
            </a:r>
            <a:r>
              <a:rPr lang="de-DE" b="1" dirty="0" smtClean="0"/>
              <a:t>ariation of perfusion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01" y="4340009"/>
            <a:ext cx="5399330" cy="167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2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94" y="3048000"/>
            <a:ext cx="6705600" cy="350520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Calculate distributions </a:t>
            </a:r>
            <a:r>
              <a:rPr lang="de-DE" dirty="0" smtClean="0"/>
              <a:t>of sinusoidal units</a:t>
            </a:r>
          </a:p>
          <a:p>
            <a:pPr lvl="1"/>
            <a:r>
              <a:rPr lang="de-DE" dirty="0" smtClean="0"/>
              <a:t>optimized C++ integration routines</a:t>
            </a:r>
          </a:p>
          <a:p>
            <a:pPr lvl="1"/>
            <a:r>
              <a:rPr lang="de-DE" dirty="0" smtClean="0"/>
              <a:t>parallelization &amp; integration</a:t>
            </a:r>
          </a:p>
          <a:p>
            <a:r>
              <a:rPr lang="de-DE" dirty="0" smtClean="0"/>
              <a:t>Simulations</a:t>
            </a:r>
            <a:endParaRPr lang="de-DE" dirty="0" smtClean="0"/>
          </a:p>
          <a:p>
            <a:pPr lvl="1"/>
            <a:r>
              <a:rPr lang="de-DE" b="1" dirty="0" smtClean="0"/>
              <a:t>Galactosemias </a:t>
            </a:r>
            <a:r>
              <a:rPr lang="de-DE" dirty="0" smtClean="0"/>
              <a:t>(tissue &amp; organ changes) </a:t>
            </a:r>
            <a:endParaRPr lang="de-DE" b="1" dirty="0" smtClean="0"/>
          </a:p>
          <a:p>
            <a:pPr lvl="1"/>
            <a:r>
              <a:rPr lang="de-DE" b="1" dirty="0" smtClean="0"/>
              <a:t>homogeneous alterations</a:t>
            </a:r>
            <a:endParaRPr lang="de-DE" b="1" dirty="0" smtClean="0"/>
          </a:p>
          <a:p>
            <a:pPr lvl="2"/>
            <a:r>
              <a:rPr lang="de-DE" dirty="0" smtClean="0"/>
              <a:t>changes </a:t>
            </a:r>
            <a:r>
              <a:rPr lang="de-DE" dirty="0" smtClean="0"/>
              <a:t>in GEC dring CCL4 intoxication</a:t>
            </a:r>
          </a:p>
          <a:p>
            <a:pPr lvl="2"/>
            <a:r>
              <a:rPr lang="de-DE" dirty="0" smtClean="0"/>
              <a:t>changes in GEC </a:t>
            </a:r>
            <a:r>
              <a:rPr lang="de-DE" dirty="0" smtClean="0"/>
              <a:t>in cirrhosis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b="1" dirty="0" smtClean="0"/>
              <a:t>heterogeneous alterations</a:t>
            </a:r>
            <a:endParaRPr lang="de-DE" b="1" dirty="0" smtClean="0"/>
          </a:p>
          <a:p>
            <a:pPr lvl="2"/>
            <a:r>
              <a:rPr lang="de-DE" dirty="0" smtClean="0"/>
              <a:t>local perfusion inhomogenities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219200"/>
            <a:ext cx="830907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Virtual Liver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096000"/>
            <a:ext cx="1169544" cy="44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bmbf.de/_img/common/bmbf_logo_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62" y="5410200"/>
            <a:ext cx="115660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ite Berl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09" y="4800600"/>
            <a:ext cx="1143000" cy="4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315200" y="3859581"/>
            <a:ext cx="0" cy="272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678042"/>
            <a:ext cx="4386583" cy="5646558"/>
            <a:chOff x="152400" y="1146410"/>
            <a:chExt cx="4386583" cy="5646558"/>
          </a:xfrm>
        </p:grpSpPr>
        <p:pic>
          <p:nvPicPr>
            <p:cNvPr id="5129" name="Picture 9" descr="http://www.baileybio.com/plogger/images/anatomy___physiology/12._powerpoint_-_digestive_system/liver_structur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146410"/>
              <a:ext cx="4386583" cy="5646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024385" y="1164771"/>
              <a:ext cx="79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FF0000"/>
                  </a:solidFill>
                </a:rPr>
                <a:t>Liver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3875046"/>
              <a:ext cx="11737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smtClean="0">
                  <a:solidFill>
                    <a:srgbClr val="FF0000"/>
                  </a:solidFill>
                </a:rPr>
                <a:t>Lobulus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24829"/>
            <a:ext cx="5410200" cy="1143000"/>
          </a:xfrm>
        </p:spPr>
        <p:txBody>
          <a:bodyPr/>
          <a:lstStyle/>
          <a:p>
            <a:pPr algn="l"/>
            <a:r>
              <a:rPr lang="de-DE" dirty="0" smtClean="0"/>
              <a:t>Liver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24000"/>
            <a:ext cx="3657600" cy="3886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liver structured </a:t>
            </a:r>
            <a:r>
              <a:rPr lang="en-US" sz="1600" dirty="0"/>
              <a:t>in </a:t>
            </a:r>
            <a:r>
              <a:rPr lang="en-US" sz="1600" dirty="0" smtClean="0"/>
              <a:t>parallel subunits (</a:t>
            </a:r>
            <a:r>
              <a:rPr lang="en-US" sz="1600" b="1" dirty="0" smtClean="0"/>
              <a:t>liver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lobulus</a:t>
            </a:r>
            <a:r>
              <a:rPr lang="en-US" sz="1600" dirty="0" smtClean="0"/>
              <a:t>)</a:t>
            </a:r>
            <a:endParaRPr lang="de-DE" sz="1600" dirty="0" smtClean="0"/>
          </a:p>
          <a:p>
            <a:r>
              <a:rPr lang="de-DE" sz="1600" dirty="0" smtClean="0"/>
              <a:t>liver lobulus consists of </a:t>
            </a:r>
            <a:r>
              <a:rPr lang="de-DE" sz="1600" b="1" dirty="0" smtClean="0"/>
              <a:t>network of sinusoids</a:t>
            </a:r>
            <a:r>
              <a:rPr lang="de-DE" sz="1600" dirty="0" smtClean="0"/>
              <a:t> </a:t>
            </a:r>
            <a:endParaRPr lang="de-DE" sz="1600" dirty="0" smtClean="0"/>
          </a:p>
          <a:p>
            <a:r>
              <a:rPr lang="de-DE" sz="1600" b="1" dirty="0" smtClean="0"/>
              <a:t>Sinusoidal </a:t>
            </a:r>
            <a:r>
              <a:rPr lang="de-DE" sz="1600" b="1" dirty="0" smtClean="0"/>
              <a:t>Unit </a:t>
            </a:r>
            <a:r>
              <a:rPr lang="de-DE" sz="1600" b="1" dirty="0"/>
              <a:t/>
            </a:r>
            <a:br>
              <a:rPr lang="de-DE" sz="1600" b="1" dirty="0"/>
            </a:br>
            <a:r>
              <a:rPr lang="de-DE" sz="1600" dirty="0" smtClean="0"/>
              <a:t>central sinusoid surrounded by hepatocyes</a:t>
            </a:r>
            <a:endParaRPr lang="de-DE" sz="800" b="1" dirty="0" smtClean="0"/>
          </a:p>
          <a:p>
            <a:endParaRPr lang="de-DE" b="1" dirty="0" smtClean="0"/>
          </a:p>
          <a:p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3999" y="3868343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Sinusoidal Unit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12" y="4421073"/>
            <a:ext cx="4154236" cy="195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86745" y="6248400"/>
            <a:ext cx="177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Hepatocytes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61389" y="4404119"/>
            <a:ext cx="1066800" cy="21447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5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"/>
    </mc:Choice>
    <mc:Fallback>
      <p:transition spd="slow" advTm="2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Cellular Scale - Hepatocytes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"/>
    </mc:Choice>
    <mc:Fallback>
      <p:transition spd="slow" advTm="43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de-DE" dirty="0" smtClean="0"/>
              <a:t>Galactose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2514600"/>
            <a:ext cx="3505200" cy="39624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romanUcPeriod"/>
            </a:pPr>
            <a:r>
              <a:rPr lang="en-GB" sz="1500" b="1" dirty="0" err="1" smtClean="0"/>
              <a:t>Galactokinase</a:t>
            </a:r>
            <a:r>
              <a:rPr lang="en-GB" sz="1500" b="1" dirty="0" smtClean="0"/>
              <a:t> </a:t>
            </a:r>
            <a:r>
              <a:rPr lang="en-GB" sz="1500" b="1" dirty="0"/>
              <a:t>(</a:t>
            </a:r>
            <a:r>
              <a:rPr lang="en-GB" sz="1500" b="1" dirty="0" smtClean="0"/>
              <a:t>GALK) </a:t>
            </a:r>
            <a:r>
              <a:rPr lang="en-GB" sz="1500" dirty="0" smtClean="0"/>
              <a:t>phosphorylation </a:t>
            </a:r>
            <a:r>
              <a:rPr lang="en-GB" sz="1500" dirty="0"/>
              <a:t>of galactose (gal) to galactose 1-phosphate (gal1p) </a:t>
            </a:r>
            <a:r>
              <a:rPr lang="en-GB" sz="1500" dirty="0" smtClean="0"/>
              <a:t>catalysed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1500" b="1" dirty="0"/>
              <a:t>G</a:t>
            </a:r>
            <a:r>
              <a:rPr lang="en-GB" sz="1500" b="1" dirty="0" smtClean="0"/>
              <a:t>alactose-1-phosphate </a:t>
            </a:r>
            <a:r>
              <a:rPr lang="en-GB" sz="1500" b="1" dirty="0" err="1" smtClean="0"/>
              <a:t>uridyl</a:t>
            </a:r>
            <a:r>
              <a:rPr lang="en-GB" sz="1500" b="1" dirty="0"/>
              <a:t> transferase (</a:t>
            </a:r>
            <a:r>
              <a:rPr lang="en-GB" sz="1500" b="1" dirty="0" smtClean="0"/>
              <a:t>GALT)</a:t>
            </a:r>
            <a:br>
              <a:rPr lang="en-GB" sz="1500" b="1" dirty="0" smtClean="0"/>
            </a:br>
            <a:r>
              <a:rPr lang="en-GB" sz="1500" dirty="0" smtClean="0"/>
              <a:t>conversion </a:t>
            </a:r>
            <a:r>
              <a:rPr lang="en-GB" sz="1500" dirty="0"/>
              <a:t>of gal1p to UDP-galactose (</a:t>
            </a:r>
            <a:r>
              <a:rPr lang="en-GB" sz="1500" dirty="0" err="1"/>
              <a:t>udpgal</a:t>
            </a:r>
            <a:r>
              <a:rPr lang="en-GB" sz="1500" dirty="0" smtClean="0"/>
              <a:t>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1500" b="1" dirty="0"/>
              <a:t>UDP-galactose 4´-epimerase (</a:t>
            </a:r>
            <a:r>
              <a:rPr lang="en-GB" sz="1500" b="1" dirty="0" smtClean="0"/>
              <a:t>GALE)</a:t>
            </a:r>
            <a:br>
              <a:rPr lang="en-GB" sz="1500" b="1" dirty="0" smtClean="0"/>
            </a:br>
            <a:r>
              <a:rPr lang="en-GB" sz="1500" dirty="0" smtClean="0"/>
              <a:t>interconversion </a:t>
            </a:r>
            <a:r>
              <a:rPr lang="en-GB" sz="1500" dirty="0"/>
              <a:t>of </a:t>
            </a:r>
            <a:r>
              <a:rPr lang="en-GB" sz="1500" dirty="0" err="1"/>
              <a:t>udpgal</a:t>
            </a:r>
            <a:r>
              <a:rPr lang="en-GB" sz="1500" dirty="0"/>
              <a:t> and UDP-glucose (</a:t>
            </a:r>
            <a:r>
              <a:rPr lang="en-GB" sz="1500" dirty="0" err="1" smtClean="0"/>
              <a:t>udpglc</a:t>
            </a:r>
            <a:r>
              <a:rPr lang="en-GB" sz="1500" dirty="0" smtClean="0"/>
              <a:t>)</a:t>
            </a:r>
            <a:endParaRPr lang="en-GB" sz="15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808681"/>
            <a:ext cx="4514851" cy="17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005" y="2057400"/>
            <a:ext cx="577166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096708"/>
            <a:ext cx="7239000" cy="134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L</a:t>
            </a:r>
            <a:r>
              <a:rPr lang="en-GB" sz="1800" b="1" dirty="0" smtClean="0"/>
              <a:t>iver most important organ</a:t>
            </a:r>
            <a:r>
              <a:rPr lang="en-GB" sz="1800" dirty="0" smtClean="0"/>
              <a:t> for whole-body </a:t>
            </a:r>
            <a:r>
              <a:rPr lang="en-GB" sz="1800" b="1" dirty="0" smtClean="0"/>
              <a:t>galactose metabolism</a:t>
            </a:r>
          </a:p>
          <a:p>
            <a:r>
              <a:rPr lang="en-GB" sz="1800" dirty="0" smtClean="0"/>
              <a:t>Galactose Clearance Capacity (GEC) used in </a:t>
            </a:r>
            <a:r>
              <a:rPr lang="en-GB" sz="1800" b="1" dirty="0" smtClean="0"/>
              <a:t>liver function test</a:t>
            </a:r>
            <a:r>
              <a:rPr lang="en-GB" sz="1800" dirty="0" smtClean="0"/>
              <a:t> </a:t>
            </a:r>
          </a:p>
          <a:p>
            <a:r>
              <a:rPr lang="en-GB" sz="1800" dirty="0"/>
              <a:t>I</a:t>
            </a:r>
            <a:r>
              <a:rPr lang="en-GB" sz="1800" dirty="0" smtClean="0"/>
              <a:t>ndependent of other pathways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90613" y="5384431"/>
            <a:ext cx="6500446" cy="119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en-GB" sz="1500" dirty="0" smtClean="0"/>
          </a:p>
          <a:p>
            <a:pPr lvl="1"/>
            <a:r>
              <a:rPr lang="en-GB" sz="1500" dirty="0" smtClean="0"/>
              <a:t>Galactose can enter glycolysis as glucose-1 phosphate (glc1p)</a:t>
            </a:r>
          </a:p>
          <a:p>
            <a:pPr lvl="1"/>
            <a:r>
              <a:rPr lang="en-GB" sz="1500" dirty="0" smtClean="0"/>
              <a:t>Galactose can be incorporated in glycoproteins and glycolipids</a:t>
            </a:r>
            <a:r>
              <a:rPr lang="en-US" sz="1500" dirty="0" smtClean="0"/>
              <a:t> </a:t>
            </a:r>
            <a:r>
              <a:rPr lang="en-GB" sz="1500" dirty="0" smtClean="0"/>
              <a:t>as </a:t>
            </a:r>
            <a:r>
              <a:rPr lang="en-GB" sz="1500" dirty="0" err="1" smtClean="0"/>
              <a:t>udpgal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2112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735"/>
    </mc:Choice>
    <mc:Fallback>
      <p:transition spd="slow" advTm="1017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algn="l"/>
            <a:r>
              <a:rPr lang="de-DE" dirty="0" smtClean="0"/>
              <a:t>Galactosemias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42672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D</a:t>
            </a:r>
            <a:r>
              <a:rPr lang="en-GB" sz="2200" b="1" dirty="0" smtClean="0"/>
              <a:t>eficiencies </a:t>
            </a:r>
            <a:r>
              <a:rPr lang="en-GB" sz="2200" b="1" dirty="0"/>
              <a:t>in </a:t>
            </a:r>
            <a:r>
              <a:rPr lang="en-GB" sz="2200" b="1" dirty="0" smtClean="0">
                <a:solidFill>
                  <a:srgbClr val="FF0000"/>
                </a:solidFill>
              </a:rPr>
              <a:t>GALK</a:t>
            </a:r>
            <a:r>
              <a:rPr lang="en-GB" sz="2200" b="1" dirty="0" smtClean="0"/>
              <a:t>, </a:t>
            </a:r>
            <a:r>
              <a:rPr lang="en-GB" sz="2200" b="1" dirty="0" smtClean="0">
                <a:solidFill>
                  <a:srgbClr val="6600FF"/>
                </a:solidFill>
              </a:rPr>
              <a:t>GALT</a:t>
            </a:r>
            <a:r>
              <a:rPr lang="en-GB" sz="2200" b="1" dirty="0" smtClean="0"/>
              <a:t> or </a:t>
            </a:r>
            <a:r>
              <a:rPr lang="en-GB" sz="2200" b="1" dirty="0" smtClean="0">
                <a:solidFill>
                  <a:schemeClr val="accent3">
                    <a:lumMod val="75000"/>
                  </a:schemeClr>
                </a:solidFill>
              </a:rPr>
              <a:t>GALE</a:t>
            </a:r>
            <a:r>
              <a:rPr lang="en-GB" sz="2200" dirty="0" smtClean="0"/>
              <a:t> </a:t>
            </a:r>
            <a:endParaRPr lang="en-GB" sz="2200" dirty="0"/>
          </a:p>
          <a:p>
            <a:r>
              <a:rPr lang="en-GB" sz="1800" dirty="0" smtClean="0"/>
              <a:t>Modelled by using alterations </a:t>
            </a:r>
            <a:r>
              <a:rPr lang="en-GB" sz="1800" dirty="0"/>
              <a:t>in kinetic </a:t>
            </a:r>
            <a:r>
              <a:rPr lang="en-GB" sz="1800" dirty="0" smtClean="0"/>
              <a:t>properties in galactosemias</a:t>
            </a:r>
            <a:endParaRPr lang="en-GB" sz="1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sz="1800" dirty="0"/>
              <a:t>untreated as well as treated patients </a:t>
            </a:r>
            <a:r>
              <a:rPr lang="en-GB" sz="1800" dirty="0" smtClean="0"/>
              <a:t>have </a:t>
            </a:r>
            <a:r>
              <a:rPr lang="en-GB" sz="1800" dirty="0" smtClean="0"/>
              <a:t>accumulation </a:t>
            </a:r>
            <a:r>
              <a:rPr lang="en-GB" sz="1800" dirty="0"/>
              <a:t>and/or depletion of specific metabolites, and often abnormalities of </a:t>
            </a:r>
            <a:r>
              <a:rPr lang="en-GB" sz="1800" dirty="0" smtClean="0"/>
              <a:t>glycosylation</a:t>
            </a:r>
            <a:endParaRPr lang="en-GB" sz="1800" b="1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9485"/>
            <a:ext cx="3917131" cy="425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90539"/>
            <a:ext cx="6492465" cy="198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22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77"/>
    </mc:Choice>
    <mc:Fallback>
      <p:transition spd="slow" advTm="4477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de-DE" dirty="0" smtClean="0"/>
              <a:t>Galactose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7291"/>
            <a:ext cx="4343400" cy="304800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smtClean="0"/>
              <a:t>Reproduces</a:t>
            </a:r>
          </a:p>
          <a:p>
            <a:pPr lvl="1"/>
            <a:r>
              <a:rPr lang="de-DE" sz="1800" dirty="0" smtClean="0"/>
              <a:t>normal metabolic concentrations</a:t>
            </a:r>
            <a:endParaRPr lang="de-DE" sz="1800" dirty="0" smtClean="0"/>
          </a:p>
          <a:p>
            <a:pPr lvl="1"/>
            <a:r>
              <a:rPr lang="de-DE" sz="1800" b="1" dirty="0" smtClean="0"/>
              <a:t>altered metabolite</a:t>
            </a:r>
            <a:r>
              <a:rPr lang="de-DE" sz="1800" dirty="0" smtClean="0"/>
              <a:t> levels during galactose challenge</a:t>
            </a:r>
          </a:p>
          <a:p>
            <a:pPr lvl="1"/>
            <a:r>
              <a:rPr lang="de-DE" sz="1800" dirty="0" smtClean="0"/>
              <a:t>observed </a:t>
            </a:r>
            <a:r>
              <a:rPr lang="de-DE" sz="1800" b="1" dirty="0" smtClean="0"/>
              <a:t>saturation </a:t>
            </a:r>
            <a:r>
              <a:rPr lang="de-DE" sz="1800" b="1" dirty="0" smtClean="0"/>
              <a:t>of clearance capacity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6" y="3604403"/>
            <a:ext cx="4441585" cy="288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219200"/>
            <a:ext cx="3957463" cy="411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5345668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b="1" dirty="0" smtClean="0"/>
              <a:t>time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876990" y="3093992"/>
            <a:ext cx="206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b="1" dirty="0" smtClean="0"/>
              <a:t>concentrations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418674" y="4886738"/>
            <a:ext cx="120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b="1" dirty="0" smtClean="0"/>
              <a:t>fluxes</a:t>
            </a:r>
            <a:endParaRPr lang="de-DE" b="1" dirty="0"/>
          </a:p>
        </p:txBody>
      </p:sp>
      <p:sp>
        <p:nvSpPr>
          <p:cNvPr id="9" name="Rectangle 8"/>
          <p:cNvSpPr/>
          <p:nvPr/>
        </p:nvSpPr>
        <p:spPr>
          <a:xfrm>
            <a:off x="1828800" y="640080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b="1" dirty="0" smtClean="0"/>
              <a:t>time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6121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577"/>
    </mc:Choice>
    <mc:Fallback>
      <p:transition spd="slow" advTm="865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4" y="76200"/>
            <a:ext cx="8610600" cy="1143000"/>
          </a:xfrm>
        </p:spPr>
        <p:txBody>
          <a:bodyPr/>
          <a:lstStyle/>
          <a:p>
            <a:pPr algn="l"/>
            <a:r>
              <a:rPr lang="de-DE" dirty="0" smtClean="0"/>
              <a:t>Galactosemia (</a:t>
            </a:r>
            <a:r>
              <a:rPr lang="de-DE" dirty="0" smtClean="0">
                <a:solidFill>
                  <a:srgbClr val="FF0000"/>
                </a:solidFill>
              </a:rPr>
              <a:t>GALK</a:t>
            </a:r>
            <a:r>
              <a:rPr lang="de-DE" dirty="0"/>
              <a:t>,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GALT</a:t>
            </a:r>
            <a:r>
              <a:rPr lang="de-DE" dirty="0" smtClean="0"/>
              <a:t>,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GALE</a:t>
            </a:r>
            <a:r>
              <a:rPr lang="de-DE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99" y="1560216"/>
            <a:ext cx="4299701" cy="344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295400"/>
            <a:ext cx="4343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 smtClean="0"/>
              <a:t>marked </a:t>
            </a:r>
            <a:r>
              <a:rPr lang="de-DE" sz="1800" dirty="0"/>
              <a:t>alterations in metabolite </a:t>
            </a:r>
            <a:r>
              <a:rPr lang="de-DE" sz="1800" dirty="0" smtClean="0"/>
              <a:t>levels &amp; fluxes</a:t>
            </a:r>
          </a:p>
          <a:p>
            <a:pPr lvl="1"/>
            <a:r>
              <a:rPr lang="de-DE" sz="1800" b="1" dirty="0" smtClean="0"/>
              <a:t>reduced galactose clearance</a:t>
            </a:r>
            <a:endParaRPr lang="de-DE" sz="1800" b="1" dirty="0"/>
          </a:p>
          <a:p>
            <a:pPr lvl="1"/>
            <a:r>
              <a:rPr lang="de-DE" sz="1800" b="1" dirty="0"/>
              <a:t>galactitol accumulation</a:t>
            </a:r>
          </a:p>
          <a:p>
            <a:pPr lvl="1"/>
            <a:r>
              <a:rPr lang="de-DE" sz="1800" dirty="0"/>
              <a:t>shift of udpglc/udpgal level</a:t>
            </a:r>
          </a:p>
          <a:p>
            <a:pPr lvl="1"/>
            <a:r>
              <a:rPr lang="de-DE" sz="1800" dirty="0"/>
              <a:t>reduced galactose clearance</a:t>
            </a:r>
          </a:p>
          <a:p>
            <a:pPr lvl="1"/>
            <a:r>
              <a:rPr lang="de-DE" sz="1800" dirty="0"/>
              <a:t>energetically challenged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487680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b="1" dirty="0" smtClean="0"/>
              <a:t>time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3572189" y="2898056"/>
            <a:ext cx="206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b="1" dirty="0" smtClean="0"/>
              <a:t>concentrations</a:t>
            </a:r>
            <a:endParaRPr lang="de-DE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-64532" y="3962400"/>
            <a:ext cx="5013219" cy="4349750"/>
            <a:chOff x="-64532" y="3962400"/>
            <a:chExt cx="5013219" cy="4349750"/>
          </a:xfrm>
        </p:grpSpPr>
        <p:grpSp>
          <p:nvGrpSpPr>
            <p:cNvPr id="8" name="Group 7"/>
            <p:cNvGrpSpPr/>
            <p:nvPr/>
          </p:nvGrpSpPr>
          <p:grpSpPr>
            <a:xfrm>
              <a:off x="-64532" y="3962400"/>
              <a:ext cx="4435003" cy="4349750"/>
              <a:chOff x="-64532" y="3962400"/>
              <a:chExt cx="4435003" cy="4349750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487" y="3962400"/>
                <a:ext cx="4069984" cy="4349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 rot="16200000">
                <a:off x="-483205" y="4990673"/>
                <a:ext cx="1206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de-DE" b="1" dirty="0" smtClean="0"/>
                  <a:t>fluxes</a:t>
                </a:r>
                <a:endParaRPr lang="de-DE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811393" y="6553200"/>
                <a:ext cx="1085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de-DE" b="1" dirty="0" smtClean="0"/>
                  <a:t>time</a:t>
                </a:r>
                <a:endParaRPr lang="de-DE" b="1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300487" y="6172200"/>
              <a:ext cx="46482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6400" y="6031468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b="1" dirty="0" smtClean="0"/>
              <a:t>time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2990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05"/>
    </mc:Choice>
    <mc:Fallback>
      <p:transition spd="slow" advTm="6370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53" y="2826076"/>
            <a:ext cx="5835109" cy="20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de-DE" dirty="0" smtClean="0"/>
              <a:t>Data </a:t>
            </a:r>
            <a:r>
              <a:rPr lang="de-DE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2799753" cy="3429000"/>
          </a:xfrm>
        </p:spPr>
        <p:txBody>
          <a:bodyPr>
            <a:normAutofit/>
          </a:bodyPr>
          <a:lstStyle/>
          <a:p>
            <a:r>
              <a:rPr lang="de-DE" sz="2200" dirty="0" smtClean="0"/>
              <a:t>SBML Model</a:t>
            </a:r>
          </a:p>
          <a:p>
            <a:pPr marL="457200" lvl="1" indent="0">
              <a:buNone/>
            </a:pPr>
            <a:r>
              <a:rPr lang="de-DE" sz="1400" dirty="0" smtClean="0">
                <a:hlinkClick r:id="rId4"/>
              </a:rPr>
              <a:t>http://seek.virtuelle-leber.de/models/138</a:t>
            </a:r>
            <a:endParaRPr lang="de-DE" sz="1400" dirty="0" smtClean="0"/>
          </a:p>
          <a:p>
            <a:r>
              <a:rPr lang="de-DE" sz="2200" dirty="0" smtClean="0"/>
              <a:t>Annotations</a:t>
            </a:r>
            <a:endParaRPr lang="de-DE" sz="2200" dirty="0" smtClean="0"/>
          </a:p>
          <a:p>
            <a:pPr lvl="1"/>
            <a:r>
              <a:rPr lang="de-DE" sz="1600" dirty="0" smtClean="0"/>
              <a:t>CHEBI, UniProt, KEGG, </a:t>
            </a:r>
            <a:r>
              <a:rPr lang="de-DE" sz="1600" dirty="0" smtClean="0"/>
              <a:t>RHEA </a:t>
            </a:r>
            <a:endParaRPr lang="de-DE" sz="1600" dirty="0" smtClean="0"/>
          </a:p>
          <a:p>
            <a:pPr lvl="1"/>
            <a:r>
              <a:rPr lang="de-DE" sz="1600" dirty="0" smtClean="0"/>
              <a:t>kinetic parameters linked to SABIO-RK</a:t>
            </a:r>
            <a:endParaRPr lang="en-US" sz="1600" dirty="0" smtClean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40345"/>
            <a:ext cx="4016935" cy="6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618904"/>
            <a:ext cx="4133311" cy="106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087" y="5618904"/>
            <a:ext cx="4752975" cy="10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257510"/>
              </p:ext>
            </p:extLst>
          </p:nvPr>
        </p:nvGraphicFramePr>
        <p:xfrm>
          <a:off x="3256953" y="1724741"/>
          <a:ext cx="5410200" cy="95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8" imgW="5334000" imgH="939800" progId="Equation.3">
                  <p:embed/>
                </p:oleObj>
              </mc:Choice>
              <mc:Fallback>
                <p:oleObj name="Equation" r:id="rId8" imgW="53340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953" y="1724741"/>
                        <a:ext cx="5410200" cy="9564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38115"/>
              </p:ext>
            </p:extLst>
          </p:nvPr>
        </p:nvGraphicFramePr>
        <p:xfrm>
          <a:off x="3249764" y="1521925"/>
          <a:ext cx="2160764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0" imgW="1663700" imgH="254000" progId="Equation.3">
                  <p:embed/>
                </p:oleObj>
              </mc:Choice>
              <mc:Fallback>
                <p:oleObj name="Equation" r:id="rId10" imgW="16637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764" y="1521925"/>
                        <a:ext cx="2160764" cy="333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6" name="Picture 62" descr="SEE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" y="1688613"/>
            <a:ext cx="60007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1143000"/>
            <a:ext cx="152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Galactokinase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0" y="1327666"/>
            <a:ext cx="0" cy="347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7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31"/>
    </mc:Choice>
    <mc:Fallback>
      <p:transition spd="slow" advTm="3023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Tissue-scale – </a:t>
            </a:r>
            <a:br>
              <a:rPr lang="de-DE" dirty="0" smtClean="0"/>
            </a:br>
            <a:r>
              <a:rPr lang="de-DE" dirty="0" smtClean="0"/>
              <a:t>Sinusoidal Unit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2405</TotalTime>
  <Words>304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From Hepatocytes to Whole Liver Function: A Multi-scale Model of Human Galactose Metabolism König M. &amp; Holzhütter HG.</vt:lpstr>
      <vt:lpstr>Liver Architecture</vt:lpstr>
      <vt:lpstr>Cellular Scale - Hepatocytes</vt:lpstr>
      <vt:lpstr>Galactose Metabolism</vt:lpstr>
      <vt:lpstr>Galactosemias</vt:lpstr>
      <vt:lpstr>Galactose Challenge</vt:lpstr>
      <vt:lpstr>Galactosemia (GALK, GALT, GALE)</vt:lpstr>
      <vt:lpstr>Data Management</vt:lpstr>
      <vt:lpstr>Tissue-scale –  Sinusoidal Unit</vt:lpstr>
      <vt:lpstr>Tissue-Scale: Sinusoidal Unit</vt:lpstr>
      <vt:lpstr>Multiple-Indicator Dilution Curves</vt:lpstr>
      <vt:lpstr>Galactose Clearance &amp; Extraction Ratios</vt:lpstr>
      <vt:lpstr>Organ-scale –  Whole Liver Metabolism</vt:lpstr>
      <vt:lpstr>Organ-Scale</vt:lpstr>
      <vt:lpstr>Current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Hepatic zonation of  Glucose Metabolism</dc:title>
  <dc:creator>mkoenig</dc:creator>
  <cp:lastModifiedBy>mkoenig</cp:lastModifiedBy>
  <cp:revision>165</cp:revision>
  <dcterms:created xsi:type="dcterms:W3CDTF">2006-08-16T00:00:00Z</dcterms:created>
  <dcterms:modified xsi:type="dcterms:W3CDTF">2013-10-28T21:53:24Z</dcterms:modified>
</cp:coreProperties>
</file>