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3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116" y="78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2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22DF-AD06-40F6-B281-E4D93865649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3AF0-4A01-4485-A11F-8A0F87BFA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up.utah.edu/database/GALT/GALT_display.php%20(266" TargetMode="External"/><Relationship Id="rId2" Type="http://schemas.openxmlformats.org/officeDocument/2006/relationships/hyperlink" Target="http://www.uniprot.org/uniprot/P515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2762747"/>
            <a:ext cx="3095625" cy="188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85671"/>
            <a:ext cx="7924800" cy="1470025"/>
          </a:xfrm>
        </p:spPr>
        <p:txBody>
          <a:bodyPr/>
          <a:lstStyle/>
          <a:p>
            <a:pPr algn="l"/>
            <a:r>
              <a:rPr lang="de-DE" sz="2400" dirty="0"/>
              <a:t>From Hepatocytes to Whole Liver </a:t>
            </a:r>
            <a:r>
              <a:rPr lang="de-DE" sz="2400" dirty="0"/>
              <a:t>F</a:t>
            </a:r>
            <a:r>
              <a:rPr lang="de-DE" sz="2400" dirty="0"/>
              <a:t>unction:</a:t>
            </a:r>
            <a:br>
              <a:rPr lang="de-DE" sz="2400" dirty="0"/>
            </a:br>
            <a:r>
              <a:rPr lang="de-DE" sz="2400" dirty="0"/>
              <a:t>A Multi-scale Model of Human Galactose Metabolism</a:t>
            </a:r>
            <a:br>
              <a:rPr lang="de-DE" sz="2400" dirty="0"/>
            </a:br>
            <a:r>
              <a:rPr lang="de-DE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König M. &amp; Holzhütter HG.</a:t>
            </a:r>
            <a:endParaRPr lang="en-US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Virtual Liver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29792"/>
            <a:ext cx="1169544" cy="4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mbf.de/_img/common/bmbf_logo_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829790"/>
            <a:ext cx="115660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rite Berl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29790"/>
            <a:ext cx="1143000" cy="4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8" y="4870087"/>
            <a:ext cx="4267200" cy="200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31" y="2574245"/>
            <a:ext cx="3504024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-Up Arrow 7"/>
          <p:cNvSpPr/>
          <p:nvPr/>
        </p:nvSpPr>
        <p:spPr>
          <a:xfrm>
            <a:off x="6541644" y="4870085"/>
            <a:ext cx="838200" cy="8382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Left-Up Arrow 14"/>
          <p:cNvSpPr/>
          <p:nvPr/>
        </p:nvSpPr>
        <p:spPr>
          <a:xfrm rot="5400000">
            <a:off x="914400" y="4870085"/>
            <a:ext cx="838200" cy="838200"/>
          </a:xfrm>
          <a:prstGeom prst="left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143000"/>
          </a:xfrm>
        </p:spPr>
        <p:txBody>
          <a:bodyPr/>
          <a:lstStyle/>
          <a:p>
            <a:r>
              <a:rPr lang="de-DE" dirty="0" smtClean="0"/>
              <a:t>Galactose Metabolism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3505200" cy="54864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liver most </a:t>
            </a:r>
            <a:r>
              <a:rPr lang="en-GB" dirty="0"/>
              <a:t>important organ for </a:t>
            </a:r>
            <a:r>
              <a:rPr lang="en-GB" dirty="0" smtClean="0"/>
              <a:t>whole-body </a:t>
            </a:r>
            <a:r>
              <a:rPr lang="en-GB" dirty="0"/>
              <a:t>metabolism and clearance of </a:t>
            </a:r>
            <a:r>
              <a:rPr lang="en-GB" dirty="0" smtClean="0"/>
              <a:t>galactose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Main enzymatic </a:t>
            </a:r>
            <a:r>
              <a:rPr lang="en-GB" dirty="0"/>
              <a:t>steps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b="1" dirty="0" err="1"/>
              <a:t>G</a:t>
            </a:r>
            <a:r>
              <a:rPr lang="en-GB" sz="2600" b="1" dirty="0" err="1"/>
              <a:t>alactokinase</a:t>
            </a:r>
            <a:r>
              <a:rPr lang="en-GB" sz="2600" b="1" dirty="0"/>
              <a:t> </a:t>
            </a:r>
            <a:r>
              <a:rPr lang="en-GB" sz="2600" b="1" dirty="0"/>
              <a:t>(</a:t>
            </a:r>
            <a:r>
              <a:rPr lang="en-GB" sz="2600" b="1" dirty="0"/>
              <a:t>GALK) </a:t>
            </a:r>
            <a:r>
              <a:rPr lang="en-GB" sz="2600" dirty="0"/>
              <a:t>phosphorylation </a:t>
            </a:r>
            <a:r>
              <a:rPr lang="en-GB" sz="2600" dirty="0"/>
              <a:t>of galactose (gal) to galactose 1-phosphate (gal1p) </a:t>
            </a:r>
            <a:r>
              <a:rPr lang="en-GB" sz="2600" dirty="0"/>
              <a:t>catalysed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b="1" dirty="0"/>
              <a:t>G</a:t>
            </a:r>
            <a:r>
              <a:rPr lang="en-GB" sz="2600" b="1" dirty="0"/>
              <a:t>alactose-1-phosphate </a:t>
            </a:r>
            <a:r>
              <a:rPr lang="en-GB" sz="2600" b="1" dirty="0" err="1"/>
              <a:t>uridyl</a:t>
            </a:r>
            <a:r>
              <a:rPr lang="en-GB" sz="2600" b="1" dirty="0"/>
              <a:t> transferase (</a:t>
            </a:r>
            <a:r>
              <a:rPr lang="en-GB" sz="2600" b="1" dirty="0"/>
              <a:t>GALT)</a:t>
            </a:r>
            <a:br>
              <a:rPr lang="en-GB" sz="2600" b="1" dirty="0"/>
            </a:br>
            <a:r>
              <a:rPr lang="en-GB" sz="2600" dirty="0"/>
              <a:t>conversion </a:t>
            </a:r>
            <a:r>
              <a:rPr lang="en-GB" sz="2600" dirty="0"/>
              <a:t>of gal1p to UDP-galactose (</a:t>
            </a:r>
            <a:r>
              <a:rPr lang="en-GB" sz="2600" dirty="0" err="1"/>
              <a:t>udpgal</a:t>
            </a:r>
            <a:r>
              <a:rPr lang="en-GB" sz="2600" dirty="0"/>
              <a:t>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GB" sz="2600" b="1" dirty="0"/>
              <a:t>UDP-galactose 4´-epimerase (</a:t>
            </a:r>
            <a:r>
              <a:rPr lang="en-GB" sz="2600" b="1" dirty="0"/>
              <a:t>GALE)</a:t>
            </a:r>
            <a:br>
              <a:rPr lang="en-GB" sz="2600" b="1" dirty="0"/>
            </a:br>
            <a:r>
              <a:rPr lang="en-GB" sz="2600" dirty="0"/>
              <a:t>interconversion </a:t>
            </a:r>
            <a:r>
              <a:rPr lang="en-GB" sz="2600" dirty="0"/>
              <a:t>of </a:t>
            </a:r>
            <a:r>
              <a:rPr lang="en-GB" sz="2600" dirty="0" err="1"/>
              <a:t>udpgal</a:t>
            </a:r>
            <a:r>
              <a:rPr lang="en-GB" sz="2600" dirty="0"/>
              <a:t> and UDP-glucose (</a:t>
            </a:r>
            <a:r>
              <a:rPr lang="en-GB" sz="2600" dirty="0" err="1"/>
              <a:t>udpglc</a:t>
            </a:r>
            <a:r>
              <a:rPr lang="en-GB" sz="2600" dirty="0"/>
              <a:t>)</a:t>
            </a:r>
          </a:p>
          <a:p>
            <a:pPr marL="457200" lvl="1" indent="0">
              <a:buNone/>
            </a:pPr>
            <a:endParaRPr lang="en-GB" sz="2600" dirty="0"/>
          </a:p>
          <a:p>
            <a:pPr lvl="1"/>
            <a:r>
              <a:rPr lang="en-GB" sz="2600" dirty="0"/>
              <a:t>Galactose can enter </a:t>
            </a:r>
            <a:r>
              <a:rPr lang="en-GB" sz="2600" dirty="0"/>
              <a:t>glycolysis as glucose-1 phosphate (glc1p</a:t>
            </a:r>
            <a:r>
              <a:rPr lang="en-GB" sz="2600" dirty="0"/>
              <a:t>)</a:t>
            </a:r>
          </a:p>
          <a:p>
            <a:pPr lvl="1"/>
            <a:r>
              <a:rPr lang="en-GB" sz="2600" dirty="0"/>
              <a:t>Galactose can be incorporated </a:t>
            </a:r>
            <a:r>
              <a:rPr lang="en-GB" sz="2600" dirty="0"/>
              <a:t>in glycoproteins and </a:t>
            </a:r>
            <a:r>
              <a:rPr lang="en-GB" sz="2600" dirty="0"/>
              <a:t>glycolipids</a:t>
            </a:r>
            <a:r>
              <a:rPr lang="en-US" sz="2600" dirty="0"/>
              <a:t> </a:t>
            </a:r>
            <a:r>
              <a:rPr lang="en-GB" sz="2600" dirty="0"/>
              <a:t>as </a:t>
            </a:r>
            <a:r>
              <a:rPr lang="en-GB" sz="2600" dirty="0" err="1"/>
              <a:t>udpgal</a:t>
            </a:r>
            <a:endParaRPr lang="en-US" sz="2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711" y="4648200"/>
            <a:ext cx="508294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206" y="990602"/>
            <a:ext cx="5534025" cy="336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algn="l"/>
            <a:r>
              <a:rPr lang="de-DE" dirty="0" smtClean="0"/>
              <a:t>Galactosemias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3986898" cy="320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200" b="1" dirty="0"/>
              <a:t>D</a:t>
            </a:r>
            <a:r>
              <a:rPr lang="en-GB" sz="2200" b="1" dirty="0"/>
              <a:t>eficiencies </a:t>
            </a:r>
            <a:r>
              <a:rPr lang="en-GB" sz="2200" b="1" dirty="0"/>
              <a:t>in </a:t>
            </a:r>
            <a:r>
              <a:rPr lang="en-GB" sz="2200" b="1" dirty="0">
                <a:solidFill>
                  <a:srgbClr val="FF0000"/>
                </a:solidFill>
              </a:rPr>
              <a:t>GALK</a:t>
            </a:r>
            <a:r>
              <a:rPr lang="en-GB" sz="2200" b="1" dirty="0"/>
              <a:t>, </a:t>
            </a:r>
            <a:r>
              <a:rPr lang="en-GB" sz="2200" b="1" dirty="0">
                <a:solidFill>
                  <a:schemeClr val="accent5">
                    <a:lumMod val="75000"/>
                  </a:schemeClr>
                </a:solidFill>
              </a:rPr>
              <a:t>GALT</a:t>
            </a:r>
            <a:r>
              <a:rPr lang="en-GB" sz="2200" b="1" dirty="0"/>
              <a:t> or 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GALE</a:t>
            </a:r>
            <a:r>
              <a:rPr lang="en-GB" sz="2200" dirty="0"/>
              <a:t> </a:t>
            </a:r>
            <a:endParaRPr lang="en-GB" sz="2200" dirty="0"/>
          </a:p>
          <a:p>
            <a:r>
              <a:rPr lang="en-GB" sz="1800" dirty="0"/>
              <a:t>Modelled by using alterations </a:t>
            </a:r>
            <a:r>
              <a:rPr lang="en-GB" sz="1800" dirty="0"/>
              <a:t>in kinetic </a:t>
            </a:r>
            <a:r>
              <a:rPr lang="en-GB" sz="1800" dirty="0"/>
              <a:t>properties in </a:t>
            </a:r>
            <a:r>
              <a:rPr lang="en-GB" sz="1800" dirty="0" err="1" smtClean="0"/>
              <a:t>galactosemias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untreated </a:t>
            </a:r>
            <a:r>
              <a:rPr lang="en-GB" sz="1800" dirty="0"/>
              <a:t>as well as treated patients </a:t>
            </a:r>
            <a:r>
              <a:rPr lang="en-GB" sz="1800" dirty="0"/>
              <a:t>have accumulation </a:t>
            </a:r>
            <a:r>
              <a:rPr lang="en-GB" sz="1800" dirty="0"/>
              <a:t>and/or depletion of specific metabolites, and often abnormalities of </a:t>
            </a:r>
            <a:r>
              <a:rPr lang="en-GB" sz="1800" dirty="0" smtClean="0"/>
              <a:t>glycosylation</a:t>
            </a:r>
          </a:p>
          <a:p>
            <a:pPr marL="0" indent="0">
              <a:buNone/>
            </a:pPr>
            <a:r>
              <a:rPr lang="en-GB" sz="1800" b="1" dirty="0" smtClean="0"/>
              <a:t>implementation</a:t>
            </a:r>
            <a:r>
              <a:rPr lang="en-GB" sz="1800" dirty="0" smtClean="0"/>
              <a:t> </a:t>
            </a:r>
            <a:endParaRPr lang="en-GB" sz="1800" dirty="0"/>
          </a:p>
          <a:p>
            <a:r>
              <a:rPr lang="en-GB" sz="1800" dirty="0"/>
              <a:t>via measured alterations in kinetic properties in human protein mutations</a:t>
            </a:r>
            <a:endParaRPr lang="en-US" sz="1800" dirty="0"/>
          </a:p>
          <a:p>
            <a:endParaRPr lang="en-GB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73" y="331105"/>
            <a:ext cx="4355765" cy="473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" y="5079275"/>
            <a:ext cx="5503845" cy="168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2418964"/>
            <a:ext cx="192392" cy="10001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898577"/>
            <a:ext cx="172619" cy="11510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728" y="3638430"/>
            <a:ext cx="151745" cy="13501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6411" y="470994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GALK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0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777"/>
    </mc:Choice>
    <mc:Fallback>
      <p:transition spd="slow" advTm="4477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142906" y="672356"/>
            <a:ext cx="1787881" cy="2051722"/>
            <a:chOff x="2528728" y="2187242"/>
            <a:chExt cx="2377853" cy="272875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8728" y="2331974"/>
              <a:ext cx="2377853" cy="2584025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223782" y="2187242"/>
              <a:ext cx="538480" cy="53848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55901" y="1933779"/>
            <a:ext cx="11849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smtClean="0"/>
              <a:t>H</a:t>
            </a:r>
            <a:r>
              <a:rPr lang="de-DE" sz="3600" b="1" dirty="0" smtClean="0"/>
              <a:t>44Y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340" y="651443"/>
            <a:ext cx="2781401" cy="130000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333539" y="1970623"/>
            <a:ext cx="2028507" cy="526923"/>
            <a:chOff x="106680" y="4169606"/>
            <a:chExt cx="2028507" cy="5269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937" y="4267904"/>
              <a:ext cx="2000250" cy="42862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106680" y="4169606"/>
              <a:ext cx="15826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b="1" dirty="0" err="1" smtClean="0"/>
                <a:t>Conservation</a:t>
              </a:r>
              <a:r>
                <a:rPr lang="de-DE" sz="1200" b="1" dirty="0" smtClean="0"/>
                <a:t> </a:t>
              </a:r>
              <a:r>
                <a:rPr lang="de-DE" sz="1200" b="1" dirty="0" err="1"/>
                <a:t>c</a:t>
              </a:r>
              <a:r>
                <a:rPr lang="de-DE" sz="1200" b="1" dirty="0" err="1" smtClean="0"/>
                <a:t>oloring</a:t>
              </a:r>
              <a:endParaRPr lang="en-US" sz="12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4695" y="2526986"/>
            <a:ext cx="2632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Mutation </a:t>
            </a: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altered</a:t>
            </a:r>
            <a:r>
              <a:rPr lang="de-DE" dirty="0" smtClean="0"/>
              <a:t> </a:t>
            </a:r>
            <a:r>
              <a:rPr lang="de-DE" dirty="0" err="1" smtClean="0"/>
              <a:t>kinetic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endParaRPr lang="de-DE" dirty="0" smtClean="0"/>
          </a:p>
          <a:p>
            <a:endParaRPr lang="de-DE" sz="1400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" y="197525"/>
            <a:ext cx="1494790" cy="149479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6061" y="1639144"/>
            <a:ext cx="1452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Patient </a:t>
            </a:r>
            <a:r>
              <a:rPr lang="de-DE" dirty="0" err="1" smtClean="0"/>
              <a:t>with</a:t>
            </a:r>
            <a:endParaRPr lang="de-DE" dirty="0" smtClean="0"/>
          </a:p>
          <a:p>
            <a:r>
              <a:rPr lang="de-DE" dirty="0" err="1" smtClean="0"/>
              <a:t>Galactosemia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60015" y="861318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Sequencing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932790" y="886441"/>
            <a:ext cx="415003" cy="41500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925933" y="1183944"/>
            <a:ext cx="640459" cy="3716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68335" y="282111"/>
            <a:ext cx="5214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Mutation in </a:t>
            </a:r>
            <a:r>
              <a:rPr lang="de-DE" dirty="0" err="1" smtClean="0"/>
              <a:t>conserved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galactokinase</a:t>
            </a:r>
            <a:r>
              <a:rPr lang="de-DE" dirty="0" smtClean="0"/>
              <a:t> (GALK)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89851" y="781178"/>
            <a:ext cx="17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His44 </a:t>
            </a:r>
            <a:r>
              <a:rPr lang="de-DE" sz="1400" dirty="0" err="1" smtClean="0"/>
              <a:t>involved</a:t>
            </a:r>
            <a:r>
              <a:rPr lang="de-DE" sz="1400" dirty="0" smtClean="0"/>
              <a:t> in galactose </a:t>
            </a:r>
            <a:r>
              <a:rPr lang="de-DE" sz="1400" dirty="0" err="1" smtClean="0"/>
              <a:t>binding</a:t>
            </a:r>
            <a:endParaRPr lang="en-US" sz="1400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2973771" y="2595098"/>
            <a:ext cx="428636" cy="3716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-249895" y="3169624"/>
            <a:ext cx="4796606" cy="866560"/>
            <a:chOff x="4733274" y="3166415"/>
            <a:chExt cx="4289805" cy="7750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3274" y="3166415"/>
              <a:ext cx="4289805" cy="756519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5571583" y="3467100"/>
              <a:ext cx="474316" cy="4743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6933" y="4539303"/>
            <a:ext cx="3633908" cy="2206918"/>
            <a:chOff x="1538681" y="4574172"/>
            <a:chExt cx="3633908" cy="2206918"/>
          </a:xfrm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681" y="4574172"/>
              <a:ext cx="3633908" cy="2206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>
            <a:xfrm>
              <a:off x="2676968" y="5021081"/>
              <a:ext cx="404284" cy="40428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ight Arrow 38"/>
          <p:cNvSpPr/>
          <p:nvPr/>
        </p:nvSpPr>
        <p:spPr>
          <a:xfrm rot="5400000">
            <a:off x="670450" y="4168834"/>
            <a:ext cx="428636" cy="3716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358687" y="4243657"/>
            <a:ext cx="421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Metabolic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predicts</a:t>
            </a:r>
            <a:r>
              <a:rPr lang="de-DE" dirty="0"/>
              <a:t> </a:t>
            </a:r>
            <a:r>
              <a:rPr lang="de-DE" dirty="0" err="1" smtClean="0"/>
              <a:t>alteration</a:t>
            </a:r>
            <a:r>
              <a:rPr lang="de-DE" dirty="0" smtClean="0"/>
              <a:t> in </a:t>
            </a:r>
            <a:r>
              <a:rPr lang="de-DE" dirty="0" err="1" smtClean="0"/>
              <a:t>hepatic</a:t>
            </a:r>
            <a:r>
              <a:rPr lang="de-DE" dirty="0" smtClean="0"/>
              <a:t> </a:t>
            </a:r>
            <a:r>
              <a:rPr lang="de-DE" dirty="0" err="1" smtClean="0"/>
              <a:t>metabolism</a:t>
            </a:r>
            <a:r>
              <a:rPr lang="de-DE" dirty="0" smtClean="0"/>
              <a:t> &amp; galactose </a:t>
            </a:r>
            <a:r>
              <a:rPr lang="de-DE" dirty="0" err="1" smtClean="0"/>
              <a:t>clearance</a:t>
            </a:r>
            <a:endParaRPr lang="de-DE" dirty="0" smtClean="0"/>
          </a:p>
        </p:txBody>
      </p:sp>
      <p:sp>
        <p:nvSpPr>
          <p:cNvPr id="41" name="Right Arrow 40"/>
          <p:cNvSpPr/>
          <p:nvPr/>
        </p:nvSpPr>
        <p:spPr>
          <a:xfrm>
            <a:off x="4361796" y="4816747"/>
            <a:ext cx="428636" cy="37160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9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210" y="1934258"/>
            <a:ext cx="481711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GALK (</a:t>
            </a:r>
            <a:r>
              <a:rPr lang="de-DE" dirty="0" err="1" smtClean="0"/>
              <a:t>Galactokinase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UniProt</a:t>
            </a:r>
            <a:r>
              <a:rPr lang="de-DE" dirty="0" smtClean="0"/>
              <a:t>: P51570</a:t>
            </a:r>
          </a:p>
          <a:p>
            <a:pPr lvl="1"/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www.uniprot.org/uniprot/P51570</a:t>
            </a:r>
            <a:endParaRPr lang="de-DE" dirty="0" smtClean="0"/>
          </a:p>
          <a:p>
            <a:pPr lvl="1"/>
            <a:r>
              <a:rPr lang="de-DE" dirty="0" smtClean="0"/>
              <a:t>MIM230200</a:t>
            </a:r>
          </a:p>
          <a:p>
            <a:pPr lvl="1"/>
            <a:r>
              <a:rPr lang="de-DE" dirty="0" err="1" smtClean="0"/>
              <a:t>Structures</a:t>
            </a:r>
            <a:r>
              <a:rPr lang="de-DE" dirty="0" smtClean="0"/>
              <a:t>: 1wuu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GALT</a:t>
            </a:r>
          </a:p>
          <a:p>
            <a:pPr lvl="1"/>
            <a:r>
              <a:rPr lang="de-DE" dirty="0" err="1" smtClean="0"/>
              <a:t>UniProt</a:t>
            </a:r>
            <a:r>
              <a:rPr lang="de-DE" dirty="0" smtClean="0"/>
              <a:t>: P07902</a:t>
            </a:r>
          </a:p>
          <a:p>
            <a:pPr lvl="1"/>
            <a:r>
              <a:rPr lang="de-DE" dirty="0" err="1" smtClean="0"/>
              <a:t>Omim</a:t>
            </a:r>
            <a:r>
              <a:rPr lang="de-DE" dirty="0" smtClean="0"/>
              <a:t>: 230400</a:t>
            </a:r>
          </a:p>
          <a:p>
            <a:pPr lvl="1"/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arup.utah.edu/database/GALT/GALT_display.php (266</a:t>
            </a:r>
            <a:r>
              <a:rPr lang="de-DE" dirty="0" smtClean="0"/>
              <a:t> </a:t>
            </a:r>
            <a:r>
              <a:rPr lang="de-DE" dirty="0" err="1" smtClean="0"/>
              <a:t>variants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GALE</a:t>
            </a:r>
          </a:p>
          <a:p>
            <a:pPr lvl="1"/>
            <a:r>
              <a:rPr lang="de-DE" dirty="0" smtClean="0"/>
              <a:t>Q14376</a:t>
            </a:r>
          </a:p>
          <a:p>
            <a:pPr lvl="1"/>
            <a:r>
              <a:rPr lang="de-DE" dirty="0" smtClean="0"/>
              <a:t>Omim2300350</a:t>
            </a:r>
          </a:p>
          <a:p>
            <a:pPr lvl="1"/>
            <a:endParaRPr lang="de-DE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5835" y="625216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J </a:t>
            </a:r>
            <a:r>
              <a:rPr lang="en-US" sz="1000" dirty="0" err="1" smtClean="0"/>
              <a:t>Biol</a:t>
            </a:r>
            <a:r>
              <a:rPr lang="en-US" sz="1000" dirty="0" smtClean="0"/>
              <a:t> Chem. 2005 Mar 11;280(10):9662-70. </a:t>
            </a:r>
            <a:r>
              <a:rPr lang="en-US" sz="1000" dirty="0" err="1" smtClean="0"/>
              <a:t>Epub</a:t>
            </a:r>
            <a:r>
              <a:rPr lang="en-US" sz="1000" dirty="0" smtClean="0"/>
              <a:t> 2004 Dec 7.</a:t>
            </a:r>
          </a:p>
          <a:p>
            <a:r>
              <a:rPr lang="en-US" sz="1000" dirty="0" smtClean="0"/>
              <a:t>Molecular structure of human </a:t>
            </a:r>
            <a:r>
              <a:rPr lang="en-US" sz="1000" dirty="0" err="1" smtClean="0"/>
              <a:t>galactokinase</a:t>
            </a:r>
            <a:r>
              <a:rPr lang="en-US" sz="1000" dirty="0" smtClean="0"/>
              <a:t>: implications for type II </a:t>
            </a:r>
            <a:r>
              <a:rPr lang="en-US" sz="1000" dirty="0" err="1" smtClean="0"/>
              <a:t>galactosemia</a:t>
            </a:r>
            <a:r>
              <a:rPr lang="en-US" sz="1000" dirty="0" smtClean="0"/>
              <a:t>.</a:t>
            </a:r>
          </a:p>
          <a:p>
            <a:r>
              <a:rPr lang="en-US" sz="1000" dirty="0" err="1" smtClean="0"/>
              <a:t>Thoden</a:t>
            </a:r>
            <a:r>
              <a:rPr lang="en-US" sz="1000" dirty="0" smtClean="0"/>
              <a:t> JB1, </a:t>
            </a:r>
            <a:r>
              <a:rPr lang="en-US" sz="1000" dirty="0" err="1" smtClean="0"/>
              <a:t>Timson</a:t>
            </a:r>
            <a:r>
              <a:rPr lang="en-US" sz="1000" dirty="0" smtClean="0"/>
              <a:t> DJ, Reece RJ, Holden HM.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092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de-DE" dirty="0" smtClean="0"/>
              <a:t>Hepatocyte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791" y="1195397"/>
            <a:ext cx="4343400" cy="3048000"/>
          </a:xfrm>
        </p:spPr>
        <p:txBody>
          <a:bodyPr/>
          <a:lstStyle/>
          <a:p>
            <a:r>
              <a:rPr lang="de-DE" dirty="0" smtClean="0"/>
              <a:t>Reproduces</a:t>
            </a:r>
          </a:p>
          <a:p>
            <a:pPr lvl="1"/>
            <a:r>
              <a:rPr lang="de-DE" dirty="0" smtClean="0"/>
              <a:t>metabolic concentrations normal state</a:t>
            </a:r>
          </a:p>
          <a:p>
            <a:pPr lvl="1"/>
            <a:r>
              <a:rPr lang="de-DE" dirty="0" smtClean="0"/>
              <a:t>altered metabolite levels during galactose challenge</a:t>
            </a:r>
          </a:p>
          <a:p>
            <a:pPr lvl="1"/>
            <a:r>
              <a:rPr lang="de-DE" dirty="0" smtClean="0"/>
              <a:t>saturation of clearance capacity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4904582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2" y="1195397"/>
            <a:ext cx="4122803" cy="429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7543"/>
            <a:ext cx="4069984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094" y="76200"/>
            <a:ext cx="8610600" cy="1143000"/>
          </a:xfrm>
        </p:spPr>
        <p:txBody>
          <a:bodyPr/>
          <a:lstStyle/>
          <a:p>
            <a:pPr algn="l"/>
            <a:r>
              <a:rPr lang="de-DE" dirty="0" smtClean="0"/>
              <a:t>Galactosemia (</a:t>
            </a:r>
            <a:r>
              <a:rPr lang="de-DE" dirty="0" smtClean="0">
                <a:solidFill>
                  <a:srgbClr val="FF0000"/>
                </a:solidFill>
              </a:rPr>
              <a:t>GALK</a:t>
            </a:r>
            <a:r>
              <a:rPr lang="de-DE" dirty="0"/>
              <a:t>,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GALT</a:t>
            </a:r>
            <a:r>
              <a:rPr lang="de-DE" dirty="0" smtClean="0"/>
              <a:t>,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GALE</a:t>
            </a:r>
            <a:r>
              <a:rPr lang="de-DE" dirty="0" smtClean="0"/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124200" y="4892776"/>
            <a:ext cx="6477000" cy="3048000"/>
          </a:xfrm>
        </p:spPr>
        <p:txBody>
          <a:bodyPr/>
          <a:lstStyle/>
          <a:p>
            <a:pPr lvl="1"/>
            <a:r>
              <a:rPr lang="de-DE" dirty="0" smtClean="0"/>
              <a:t>marked alterations in metabolite levels</a:t>
            </a:r>
          </a:p>
          <a:p>
            <a:pPr lvl="1"/>
            <a:r>
              <a:rPr lang="de-DE" dirty="0" smtClean="0"/>
              <a:t>galactitol accumulation</a:t>
            </a:r>
          </a:p>
          <a:p>
            <a:pPr lvl="1"/>
            <a:r>
              <a:rPr lang="de-DE" dirty="0" smtClean="0"/>
              <a:t>shift of udpglc/udpgal level</a:t>
            </a:r>
          </a:p>
          <a:p>
            <a:pPr lvl="1"/>
            <a:r>
              <a:rPr lang="de-DE" dirty="0" smtClean="0"/>
              <a:t>reduced galactose clearance</a:t>
            </a:r>
          </a:p>
          <a:p>
            <a:pPr lvl="1"/>
            <a:r>
              <a:rPr lang="de-DE" dirty="0" smtClean="0"/>
              <a:t>energetically challenged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85461"/>
            <a:ext cx="4094980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01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216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From Hepatocytes to Whole Liver Function: A Multi-scale Model of Human Galactose Metabolism König M. &amp; Holzhütter HG.</vt:lpstr>
      <vt:lpstr>Galactose Metabolism</vt:lpstr>
      <vt:lpstr>Galactosemias</vt:lpstr>
      <vt:lpstr>PowerPoint Presentation</vt:lpstr>
      <vt:lpstr>PowerPoint Presentation</vt:lpstr>
      <vt:lpstr>Hepatocyte Model</vt:lpstr>
      <vt:lpstr>Galactosemia (GALK, GALT, GALE)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Hepatocytes to Whole Liver Function: A Multi-scale Model of Human Galactose Metabolism König M. &amp; Holzhütter HG.</dc:title>
  <dc:creator>Windows User</dc:creator>
  <cp:lastModifiedBy>Windows User</cp:lastModifiedBy>
  <cp:revision>15</cp:revision>
  <dcterms:created xsi:type="dcterms:W3CDTF">2014-06-23T14:11:44Z</dcterms:created>
  <dcterms:modified xsi:type="dcterms:W3CDTF">2014-06-23T17:17:14Z</dcterms:modified>
</cp:coreProperties>
</file>