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404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370" r:id="rId16"/>
    <p:sldId id="392" r:id="rId17"/>
    <p:sldId id="405" r:id="rId18"/>
    <p:sldId id="371" r:id="rId19"/>
    <p:sldId id="407" r:id="rId20"/>
    <p:sldId id="406" r:id="rId21"/>
    <p:sldId id="408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8272" autoAdjust="0"/>
  </p:normalViewPr>
  <p:slideViewPr>
    <p:cSldViewPr snapToGrid="0">
      <p:cViewPr varScale="1">
        <p:scale>
          <a:sx n="126" d="100"/>
          <a:sy n="126" d="100"/>
        </p:scale>
        <p:origin x="1597" y="1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08/07/2024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8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148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406984"/>
            <a:ext cx="8508999" cy="3125715"/>
          </a:xfrm>
        </p:spPr>
        <p:txBody>
          <a:bodyPr/>
          <a:lstStyle/>
          <a:p>
            <a:r>
              <a:rPr lang="en-US" altLang="zh-CN" dirty="0" err="1"/>
              <a:t>Kejia</a:t>
            </a:r>
            <a:r>
              <a:rPr lang="en-US" altLang="zh-CN" dirty="0"/>
              <a:t> Gao (03779844)</a:t>
            </a:r>
          </a:p>
          <a:p>
            <a:r>
              <a:rPr lang="en-US" altLang="zh-CN" dirty="0"/>
              <a:t>Jingyi Zhang (03785924)</a:t>
            </a:r>
          </a:p>
          <a:p>
            <a:r>
              <a:rPr lang="en-US" altLang="zh-CN" dirty="0"/>
              <a:t>Maximilian Mayr (03738789)</a:t>
            </a:r>
          </a:p>
          <a:p>
            <a:r>
              <a:rPr lang="en-US" altLang="zh-CN" dirty="0" err="1"/>
              <a:t>Yizhi</a:t>
            </a:r>
            <a:r>
              <a:rPr lang="en-US" altLang="zh-CN" dirty="0"/>
              <a:t> Liu (03779947)</a:t>
            </a:r>
          </a:p>
          <a:p>
            <a:r>
              <a:rPr lang="en-US" altLang="zh-CN" dirty="0"/>
              <a:t>Felipe Antonio Diaz </a:t>
            </a:r>
            <a:r>
              <a:rPr lang="en-US" altLang="zh-CN" dirty="0" err="1"/>
              <a:t>Laverde</a:t>
            </a:r>
            <a:r>
              <a:rPr lang="en-US" altLang="zh-CN" dirty="0"/>
              <a:t> (03766289)</a:t>
            </a:r>
          </a:p>
          <a:p>
            <a:r>
              <a:rPr lang="en-US" altLang="zh-CN" dirty="0"/>
              <a:t>08.07.2024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94334"/>
            <a:ext cx="7771617" cy="820738"/>
          </a:xfrm>
        </p:spPr>
        <p:txBody>
          <a:bodyPr/>
          <a:lstStyle/>
          <a:p>
            <a:r>
              <a:rPr lang="en-US" altLang="zh-CN" sz="3200" dirty="0">
                <a:effectLst/>
              </a:rPr>
              <a:t>Prediction of Pedestrian Speed with Artificial Neural Networks </a:t>
            </a:r>
            <a:endParaRPr lang="en-US" altLang="zh-CN" sz="4400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Dataset Overview: 2 scenarios</a:t>
            </a: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EC93C85-C46B-633B-62FF-15974CCF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7" y="2160923"/>
            <a:ext cx="4414034" cy="1560444"/>
          </a:xfrm>
          <a:prstGeom prst="rect">
            <a:avLst/>
          </a:prstGeom>
        </p:spPr>
      </p:pic>
      <p:pic>
        <p:nvPicPr>
          <p:cNvPr id="9" name="图片 8" descr="图示, 工程绘图&#10;&#10;描述已自动生成">
            <a:extLst>
              <a:ext uri="{FF2B5EF4-FFF2-40B4-BE49-F238E27FC236}">
                <a16:creationId xmlns:a16="http://schemas.microsoft.com/office/drawing/2014/main" id="{62EE1717-83BC-EDCF-4A07-02DC9712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14" y="3993793"/>
            <a:ext cx="3336787" cy="21955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C97F71-054C-C1B5-1C5A-3BA94E4688BF}"/>
              </a:ext>
            </a:extLst>
          </p:cNvPr>
          <p:cNvSpPr txBox="1"/>
          <p:nvPr/>
        </p:nvSpPr>
        <p:spPr>
          <a:xfrm>
            <a:off x="5119414" y="2108193"/>
            <a:ext cx="3612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+mn-lt"/>
              </a:rPr>
              <a:t>Bottleneck: The width of the system in front of the bottleneck is 1.8 m while the width of the bottleneck varies (from 0.70, 0.95, 1.20 to 1.80 m — 150 participants by experiment) </a:t>
            </a:r>
            <a:endParaRPr lang="en-US" altLang="zh-CN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EDD9A1-B144-6EA6-D719-B81D566A1A20}"/>
              </a:ext>
            </a:extLst>
          </p:cNvPr>
          <p:cNvSpPr txBox="1"/>
          <p:nvPr/>
        </p:nvSpPr>
        <p:spPr>
          <a:xfrm>
            <a:off x="5187875" y="4173459"/>
            <a:ext cx="3637035" cy="1520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effectLst/>
                <a:latin typeface="+mn-lt"/>
              </a:rPr>
              <a:t>Corridor: Closed geometry of length 30 m and width 1.8 m for different density levels (the participant number ranges from 15 to 230) 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2DB709-ACE2-E6D4-2899-17FEAF780215}"/>
              </a:ext>
            </a:extLst>
          </p:cNvPr>
          <p:cNvSpPr txBox="1"/>
          <p:nvPr/>
        </p:nvSpPr>
        <p:spPr>
          <a:xfrm>
            <a:off x="612371" y="6082898"/>
            <a:ext cx="3883670" cy="572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r>
              <a:rPr lang="de-DE" sz="1800" dirty="0" err="1"/>
              <a:t>Adding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:</a:t>
            </a:r>
            <a:endParaRPr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C529335-F05D-F30A-3143-423FFEC7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1" y="3154016"/>
            <a:ext cx="2575892" cy="1186074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72360F90-4932-84E9-D060-854CF772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6" y="3154016"/>
            <a:ext cx="2575891" cy="1186074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F8ED779B-A1A1-0113-59A8-B49B91F0EEB2}"/>
              </a:ext>
            </a:extLst>
          </p:cNvPr>
          <p:cNvSpPr/>
          <p:nvPr/>
        </p:nvSpPr>
        <p:spPr>
          <a:xfrm>
            <a:off x="3955774" y="3607904"/>
            <a:ext cx="1182756" cy="238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/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Remove unnecessary columns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Calculate the speed of the same pedestrian according to the formula: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kumimoji="1" lang="el-GR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kumimoji="1" lang="en-US" altLang="zh-CN" sz="1600" b="0" dirty="0">
                  <a:latin typeface="+mn-lt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b="0" dirty="0">
                    <a:latin typeface="+mn-lt"/>
                  </a:rPr>
                  <a:t>Unit conversion to m/s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blipFill>
                <a:blip r:embed="rId4"/>
                <a:stretch>
                  <a:fillRect l="-1608" t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Finding nearest </a:t>
            </a:r>
            <a:r>
              <a:rPr lang="en-US" altLang="zh-CN" sz="1800" dirty="0"/>
              <a:t>n</a:t>
            </a:r>
            <a:r>
              <a:rPr lang="en-US" altLang="zh-CN" sz="1800" dirty="0">
                <a:effectLst/>
              </a:rPr>
              <a:t>eighbors</a:t>
            </a:r>
            <a:r>
              <a:rPr lang="en-US" altLang="zh-CN" sz="1800" dirty="0"/>
              <a:t>: </a:t>
            </a:r>
          </a:p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284E35E6-9A64-65BA-E628-663A9EA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66" y="2276778"/>
            <a:ext cx="2788478" cy="175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71507-6B8D-31B1-8D1B-EA2B25EF66B7}"/>
              </a:ext>
            </a:extLst>
          </p:cNvPr>
          <p:cNvSpPr txBox="1"/>
          <p:nvPr/>
        </p:nvSpPr>
        <p:spPr>
          <a:xfrm>
            <a:off x="5739294" y="4039331"/>
            <a:ext cx="2788479" cy="235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https://</a:t>
            </a:r>
            <a:r>
              <a:rPr kumimoji="1" lang="en-US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pub.towardsai.net</a:t>
            </a: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/k-nearest-neighbors-knn-algorithm-tutorial-machine-learning-basics-ml-ec6756d3e0ac</a:t>
            </a:r>
            <a:endParaRPr kumimoji="1" lang="zh-CN" altLang="en-US" sz="700" dirty="0" err="1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629FB-8045-D3DD-6401-995413A6C83C}"/>
              </a:ext>
            </a:extLst>
          </p:cNvPr>
          <p:cNvSpPr txBox="1"/>
          <p:nvPr/>
        </p:nvSpPr>
        <p:spPr>
          <a:xfrm flipH="1">
            <a:off x="616227" y="2520326"/>
            <a:ext cx="4654894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Grouping by Frame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F</a:t>
            </a:r>
            <a:r>
              <a:rPr lang="en-US" altLang="zh-CN" sz="1600" dirty="0">
                <a:effectLst/>
                <a:latin typeface="+mn-lt"/>
              </a:rPr>
              <a:t>inds the 10 nearest neighbors for each point using Euclidean distance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 calculates the mean spacing with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kumimoji="1" lang="en-US" altLang="zh-CN" sz="1600" dirty="0">
                <a:latin typeface="+mn-lt"/>
              </a:rPr>
              <a:t>the formula:</a:t>
            </a:r>
            <a:endParaRPr lang="en-US" altLang="zh-CN" sz="1600" dirty="0">
              <a:effectLst/>
              <a:latin typeface="+mn-lt"/>
            </a:endParaRPr>
          </a:p>
          <a:p>
            <a:pPr>
              <a:buFont typeface="+mj-lt"/>
              <a:buAutoNum type="arabicPeriod"/>
            </a:pPr>
            <a:endParaRPr lang="en-US" altLang="zh-CN" sz="1800" dirty="0">
              <a:effectLst/>
              <a:latin typeface="CMR10"/>
            </a:endParaRP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A7636F1A-9D44-4551-4F5D-CCC7754C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82" y="4274652"/>
            <a:ext cx="2997200" cy="698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5D8803-86FE-3959-563C-AC4C80E4BE53}"/>
              </a:ext>
            </a:extLst>
          </p:cNvPr>
          <p:cNvSpPr txBox="1"/>
          <p:nvPr/>
        </p:nvSpPr>
        <p:spPr>
          <a:xfrm>
            <a:off x="616227" y="5482135"/>
            <a:ext cx="6158707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Feature:  Distance to neighbors, mean spacing (21-dimensioanal)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Target:    Speed</a:t>
            </a:r>
          </a:p>
        </p:txBody>
      </p:sp>
    </p:spTree>
    <p:extLst>
      <p:ext uri="{BB962C8B-B14F-4D97-AF65-F5344CB8AC3E}">
        <p14:creationId xmlns:p14="http://schemas.microsoft.com/office/powerpoint/2010/main" val="214675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Training set and test set</a:t>
            </a:r>
            <a:endParaRPr lang="de-DE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E47CA-3175-0D7E-C47B-A4EDAFBFA617}"/>
              </a:ext>
            </a:extLst>
          </p:cNvPr>
          <p:cNvSpPr txBox="1"/>
          <p:nvPr/>
        </p:nvSpPr>
        <p:spPr>
          <a:xfrm>
            <a:off x="517035" y="5826982"/>
            <a:ext cx="758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Different combinations of training set/test set:</a:t>
            </a:r>
          </a:p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'R+B/R+B'</a:t>
            </a:r>
            <a:endParaRPr lang="pt-BR" altLang="zh-C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84B34-D38E-29FB-26F3-1CB91674A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0635"/>
            <a:ext cx="9144000" cy="36543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ANN model</a:t>
            </a:r>
            <a:endParaRPr lang="de-DE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90386-5568-ED5F-8018-785706D1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98" y="1923923"/>
            <a:ext cx="2032173" cy="3439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F2551-7E05-6D0B-8549-FD9AAAB7C2FD}"/>
              </a:ext>
            </a:extLst>
          </p:cNvPr>
          <p:cNvSpPr txBox="1"/>
          <p:nvPr/>
        </p:nvSpPr>
        <p:spPr>
          <a:xfrm>
            <a:off x="7333310" y="1354451"/>
            <a:ext cx="108202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1D0B7-7EB7-D26C-3269-6D125321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1872485"/>
            <a:ext cx="4572029" cy="1258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393B11-8A36-2C6C-E524-29017BB4E641}"/>
              </a:ext>
            </a:extLst>
          </p:cNvPr>
          <p:cNvSpPr txBox="1"/>
          <p:nvPr/>
        </p:nvSpPr>
        <p:spPr>
          <a:xfrm>
            <a:off x="398663" y="1666673"/>
            <a:ext cx="366876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Different </a:t>
            </a:r>
            <a:r>
              <a:rPr lang="en-US" altLang="zh-CN" sz="1600" dirty="0">
                <a:latin typeface="+mn-lt"/>
              </a:rPr>
              <a:t>architectures</a:t>
            </a:r>
            <a:r>
              <a:rPr lang="en-US" sz="1600" dirty="0">
                <a:latin typeface="+mn-lt"/>
              </a:rPr>
              <a:t> of hidden layers: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CDCC84-F784-EC78-F9B8-0780832D4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13"/>
          <a:stretch/>
        </p:blipFill>
        <p:spPr>
          <a:xfrm>
            <a:off x="398663" y="3547136"/>
            <a:ext cx="4621332" cy="32714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EECF56-CCE9-F864-66E0-96755C8199AD}"/>
              </a:ext>
            </a:extLst>
          </p:cNvPr>
          <p:cNvSpPr txBox="1"/>
          <p:nvPr/>
        </p:nvSpPr>
        <p:spPr>
          <a:xfrm>
            <a:off x="165697" y="3235906"/>
            <a:ext cx="574285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Test errors of ANN on dataset R+B/R+B w.r.t number of epochs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C5107A-6A09-DEA1-E7EE-361C5CF1B3FB}"/>
              </a:ext>
            </a:extLst>
          </p:cNvPr>
          <p:cNvSpPr txBox="1"/>
          <p:nvPr/>
        </p:nvSpPr>
        <p:spPr>
          <a:xfrm>
            <a:off x="5113678" y="5710173"/>
            <a:ext cx="3473493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Todo: Pick the best architecture and train the model with 7 combinations of training set/test set.</a:t>
            </a:r>
          </a:p>
        </p:txBody>
      </p:sp>
    </p:spTree>
    <p:extLst>
      <p:ext uri="{BB962C8B-B14F-4D97-AF65-F5344CB8AC3E}">
        <p14:creationId xmlns:p14="http://schemas.microsoft.com/office/powerpoint/2010/main" val="163477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Comparisons</a:t>
            </a:r>
            <a:endParaRPr lang="de-DE" sz="3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A319AE-042D-A7EE-12BE-0FA7AED8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54" y="1465048"/>
            <a:ext cx="5581662" cy="41685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82AF46-9665-44AA-1F6B-C2DB49A61E5A}"/>
              </a:ext>
            </a:extLst>
          </p:cNvPr>
          <p:cNvSpPr txBox="1"/>
          <p:nvPr/>
        </p:nvSpPr>
        <p:spPr>
          <a:xfrm>
            <a:off x="317066" y="5771051"/>
            <a:ext cx="5740067" cy="697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latin typeface="+mn-lt"/>
              </a:rPr>
              <a:t>Using the predictions of ANN, fit the 3 parameters for both scenarios: bottleneck and ring.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2B5282-1DE0-2FE8-EE51-0F209C6C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351" y="3284089"/>
            <a:ext cx="2010394" cy="8215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9EF6C2-B573-DE37-C086-C47FCDC4D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351" y="4206741"/>
            <a:ext cx="2010394" cy="800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/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ANN vs </a:t>
                </a:r>
                <a:r>
                  <a:rPr lang="en-US" sz="1600" dirty="0" err="1">
                    <a:latin typeface="+mn-lt"/>
                  </a:rPr>
                  <a:t>Weissmann</a:t>
                </a:r>
                <a:r>
                  <a:rPr lang="en-US" sz="1600" dirty="0">
                    <a:latin typeface="+mn-lt"/>
                  </a:rPr>
                  <a:t>: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Test errors (MSE)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Distribution of predictions </a:t>
                </a:r>
                <a:r>
                  <a:rPr lang="en-US" sz="1600" dirty="0" err="1">
                    <a:latin typeface="+mn-lt"/>
                  </a:rPr>
                  <a:t>w.r.t.</a:t>
                </a:r>
                <a:r>
                  <a:rPr lang="en-US" sz="1600" dirty="0">
                    <a:latin typeface="+mn-lt"/>
                  </a:rPr>
                  <a:t> mean spacing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3 fitted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l and 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blipFill>
                <a:blip r:embed="rId5"/>
                <a:stretch>
                  <a:fillRect l="-4556" t="-3309" r="-2733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/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altLang="zh-CN" dirty="0"/>
                  <a:t>Weidmann </a:t>
                </a:r>
                <a:r>
                  <a:rPr lang="de-DE" altLang="zh-CN" dirty="0" err="1"/>
                  <a:t>model</a:t>
                </a:r>
                <a:endParaRPr lang="de-DE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blipFill>
                <a:blip r:embed="rId6"/>
                <a:stretch>
                  <a:fillRect l="-1681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68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1CBEAA-C3CB-1D92-9342-E7671D74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02" y="2589931"/>
            <a:ext cx="8508999" cy="1231106"/>
          </a:xfrm>
        </p:spPr>
        <p:txBody>
          <a:bodyPr/>
          <a:lstStyle/>
          <a:p>
            <a:r>
              <a:rPr lang="en-US" dirty="0"/>
              <a:t>Thanks for your attention!</a:t>
            </a:r>
            <a:br>
              <a:rPr lang="en-US" dirty="0"/>
            </a:br>
            <a:br>
              <a:rPr lang="en-US" dirty="0"/>
            </a:br>
            <a:r>
              <a:rPr lang="en-US" altLang="zh-CN" dirty="0"/>
              <a:t>Questions? Please feel free to ask!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8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Background of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the</a:t>
            </a: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Data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preprocessing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Weidmann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dirty="0"/>
          </a:p>
          <a:p>
            <a:endParaRPr lang="de-DE" sz="24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403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</a:t>
            </a:r>
            <a:r>
              <a:rPr dirty="0" err="1"/>
              <a:t>Prediction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Pedestrian</a:t>
            </a:r>
            <a:r>
              <a:rPr dirty="0"/>
              <a:t> Speed </a:t>
            </a:r>
            <a:r>
              <a:rPr dirty="0" err="1"/>
              <a:t>with</a:t>
            </a:r>
            <a:r>
              <a:rPr dirty="0"/>
              <a:t> </a:t>
            </a:r>
            <a:r>
              <a:rPr dirty="0" err="1"/>
              <a:t>Artificial</a:t>
            </a:r>
            <a:r>
              <a:rPr dirty="0"/>
              <a:t> </a:t>
            </a:r>
            <a:r>
              <a:rPr dirty="0" err="1"/>
              <a:t>Neural</a:t>
            </a:r>
            <a:r>
              <a:rPr dirty="0"/>
              <a:t> Networks" </a:t>
            </a:r>
          </a:p>
          <a:p>
            <a:r>
              <a:rPr dirty="0" err="1"/>
              <a:t>by</a:t>
            </a:r>
            <a:r>
              <a:rPr dirty="0"/>
              <a:t> Antoine </a:t>
            </a:r>
            <a:r>
              <a:rPr dirty="0" err="1"/>
              <a:t>Tordeux</a:t>
            </a:r>
            <a:r>
              <a:rPr dirty="0"/>
              <a:t>, </a:t>
            </a:r>
            <a:r>
              <a:rPr dirty="0" err="1"/>
              <a:t>Mohcine</a:t>
            </a:r>
            <a:r>
              <a:rPr dirty="0"/>
              <a:t> </a:t>
            </a:r>
            <a:r>
              <a:rPr dirty="0" err="1"/>
              <a:t>Chraibi</a:t>
            </a:r>
            <a:r>
              <a:rPr dirty="0"/>
              <a:t>, Armin Seyfried, and Andreas Schadschneider (2018)</a:t>
            </a:r>
          </a:p>
          <a:p>
            <a:endParaRPr lang="de-DE" dirty="0"/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endParaRPr lang="de-DE" sz="3000" dirty="0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2AD77700-8736-D596-F450-A390EB2E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876367"/>
            <a:ext cx="8016935" cy="298729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654E4184-1358-33FA-E76F-83CED5FD218B}"/>
              </a:ext>
            </a:extLst>
          </p:cNvPr>
          <p:cNvSpPr txBox="1"/>
          <p:nvPr/>
        </p:nvSpPr>
        <p:spPr>
          <a:xfrm>
            <a:off x="612371" y="6082898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HERMES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Laboratory </a:t>
            </a:r>
            <a:r>
              <a:rPr lang="de-DE" dirty="0" err="1"/>
              <a:t>conditions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Unidirectional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Ring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Bottleneck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Sampling </a:t>
            </a:r>
            <a:r>
              <a:rPr lang="de-DE" dirty="0" err="1"/>
              <a:t>frequency</a:t>
            </a:r>
            <a:r>
              <a:rPr lang="de-DE" dirty="0"/>
              <a:t> 16Hz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50%/50% </a:t>
            </a:r>
            <a:r>
              <a:rPr lang="de-DE" dirty="0" err="1"/>
              <a:t>train</a:t>
            </a:r>
            <a:r>
              <a:rPr lang="de-DE" dirty="0"/>
              <a:t>-test-split</a:t>
            </a:r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8" name="Grafik 7" descr="Ein Bild, das Entwurf, Diagramm, Zeichnung, Kreis enthält.&#10;&#10;Automatisch generierte Beschreibung">
            <a:extLst>
              <a:ext uri="{FF2B5EF4-FFF2-40B4-BE49-F238E27FC236}">
                <a16:creationId xmlns:a16="http://schemas.microsoft.com/office/drawing/2014/main" id="{FC4978EF-C32C-6901-4B04-8EBD2306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87" y="1762188"/>
            <a:ext cx="3346822" cy="2453349"/>
          </a:xfrm>
          <a:prstGeom prst="rect">
            <a:avLst/>
          </a:prstGeom>
        </p:spPr>
      </p:pic>
      <p:pic>
        <p:nvPicPr>
          <p:cNvPr id="10" name="Grafik 9" descr="Ein Bild, das Diagramm, Reihe, Screenshot, Plan enthält.&#10;&#10;Automatisch generierte Beschreibung">
            <a:extLst>
              <a:ext uri="{FF2B5EF4-FFF2-40B4-BE49-F238E27FC236}">
                <a16:creationId xmlns:a16="http://schemas.microsoft.com/office/drawing/2014/main" id="{B4055C4A-C233-E4C3-84BF-0C8E09B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05" y="4573022"/>
            <a:ext cx="5128704" cy="1798476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A1A89B-C415-9129-C392-AF331298B53E}"/>
              </a:ext>
            </a:extLst>
          </p:cNvPr>
          <p:cNvSpPr txBox="1"/>
          <p:nvPr/>
        </p:nvSpPr>
        <p:spPr>
          <a:xfrm>
            <a:off x="4941239" y="6159241"/>
            <a:ext cx="3883670" cy="302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89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6D2E120-4A52-0A87-D9CE-59D73639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13" y="1960624"/>
            <a:ext cx="7306887" cy="4302700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82FF95-F43A-2345-8634-17A2C82B87E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0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Weidmann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Artificial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𝑁𝑁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Models 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12252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8" name="Grafik 7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0ADF7AD-2047-7C60-D15F-42BEA0C8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5" y="1762188"/>
            <a:ext cx="7373389" cy="4348975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9F8CE659-2F7F-D938-A66A-2484737D6A9F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01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96CD96-E642-6385-9FCB-F20BF2BA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5" y="1936866"/>
            <a:ext cx="7422550" cy="416685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1C1702D5-C729-301F-F3B3-14A5D54F42E9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87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2F4BBE39-4588-0AEE-EDC1-A98A0FE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" y="1762188"/>
            <a:ext cx="7439891" cy="4345522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B94BDE42-7CDF-0340-4F09-8558E5EB788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5130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1</TotalTime>
  <Words>669</Words>
  <Application>Microsoft Office PowerPoint</Application>
  <PresentationFormat>On-screen Show (4:3)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CMR10</vt:lpstr>
      <vt:lpstr>Arial</vt:lpstr>
      <vt:lpstr>Calibri</vt:lpstr>
      <vt:lpstr>Cambria Math</vt:lpstr>
      <vt:lpstr>Consolas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Prediction of Pedestrian Speed with Artificial Neural Networks </vt:lpstr>
      <vt:lpstr>Contents</vt:lpstr>
      <vt:lpstr>Background of the Research </vt:lpstr>
      <vt:lpstr>Background of the Research – Data </vt:lpstr>
      <vt:lpstr>Background of the Research – Data </vt:lpstr>
      <vt:lpstr>Background of the Research – Models </vt:lpstr>
      <vt:lpstr>Background of the Research – Results </vt:lpstr>
      <vt:lpstr>Background of the Research – Results </vt:lpstr>
      <vt:lpstr>Background of the Research – Results </vt:lpstr>
      <vt:lpstr>Data preprocessing</vt:lpstr>
      <vt:lpstr>Data preprocessing</vt:lpstr>
      <vt:lpstr>Data preprocessing</vt:lpstr>
      <vt:lpstr>Implementation of ANN model  – Training set and test set</vt:lpstr>
      <vt:lpstr>Implementation of ANN model  – ANN model</vt:lpstr>
      <vt:lpstr>Implementation of ANN model  – Comparisons</vt:lpstr>
      <vt:lpstr>Thanks for your attention!  Questions? Please feel free to ask!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Mayr</dc:creator>
  <cp:lastModifiedBy>可嘉 高</cp:lastModifiedBy>
  <cp:revision>5</cp:revision>
  <cp:lastPrinted>2015-07-30T14:04:45Z</cp:lastPrinted>
  <dcterms:created xsi:type="dcterms:W3CDTF">2024-07-06T15:47:07Z</dcterms:created>
  <dcterms:modified xsi:type="dcterms:W3CDTF">2024-07-08T07:20:07Z</dcterms:modified>
</cp:coreProperties>
</file>