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8"/>
  </p:notesMasterIdLst>
  <p:handoutMasterIdLst>
    <p:handoutMasterId r:id="rId19"/>
  </p:handoutMasterIdLst>
  <p:sldIdLst>
    <p:sldId id="404" r:id="rId7"/>
    <p:sldId id="396" r:id="rId8"/>
    <p:sldId id="397" r:id="rId9"/>
    <p:sldId id="398" r:id="rId10"/>
    <p:sldId id="400" r:id="rId11"/>
    <p:sldId id="401" r:id="rId12"/>
    <p:sldId id="402" r:id="rId13"/>
    <p:sldId id="403" r:id="rId14"/>
    <p:sldId id="370" r:id="rId15"/>
    <p:sldId id="392" r:id="rId16"/>
    <p:sldId id="371" r:id="rId1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88272" autoAdjust="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07/07/2024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07/07/2024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78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148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406984"/>
            <a:ext cx="8508999" cy="3125715"/>
          </a:xfrm>
        </p:spPr>
        <p:txBody>
          <a:bodyPr/>
          <a:lstStyle/>
          <a:p>
            <a:r>
              <a:rPr lang="en-US" altLang="zh-CN" dirty="0" err="1"/>
              <a:t>Kejia</a:t>
            </a:r>
            <a:r>
              <a:rPr lang="en-US" altLang="zh-CN" dirty="0"/>
              <a:t> Gao</a:t>
            </a:r>
          </a:p>
          <a:p>
            <a:r>
              <a:rPr lang="en-US" altLang="zh-CN" dirty="0"/>
              <a:t>Jingyi Zhang</a:t>
            </a:r>
          </a:p>
          <a:p>
            <a:r>
              <a:rPr lang="en-US" altLang="zh-CN" dirty="0"/>
              <a:t>Maximilian Mayr</a:t>
            </a:r>
          </a:p>
          <a:p>
            <a:r>
              <a:rPr lang="en-US" altLang="zh-CN" dirty="0" err="1"/>
              <a:t>Yizhi</a:t>
            </a:r>
            <a:r>
              <a:rPr lang="en-US" altLang="zh-CN" dirty="0"/>
              <a:t> Liu</a:t>
            </a:r>
          </a:p>
          <a:p>
            <a:r>
              <a:rPr lang="en-US" altLang="zh-CN" dirty="0"/>
              <a:t>Felipe Antonio Diaz </a:t>
            </a:r>
            <a:r>
              <a:rPr lang="en-US" altLang="zh-CN" dirty="0" err="1"/>
              <a:t>Laverde</a:t>
            </a:r>
            <a:endParaRPr lang="en-US" altLang="zh-CN" dirty="0"/>
          </a:p>
          <a:p>
            <a:r>
              <a:rPr lang="en-US" altLang="zh-CN" dirty="0"/>
              <a:t>08.07.2024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88" y="994334"/>
            <a:ext cx="7771617" cy="820738"/>
          </a:xfrm>
        </p:spPr>
        <p:txBody>
          <a:bodyPr/>
          <a:lstStyle/>
          <a:p>
            <a:r>
              <a:rPr lang="en-US" altLang="zh-CN" sz="3200" dirty="0">
                <a:effectLst/>
              </a:rPr>
              <a:t>Prediction of Pedestrian Speed with Artificial Neural Networks </a:t>
            </a:r>
            <a:endParaRPr lang="en-US" altLang="zh-CN" sz="4400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3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105024"/>
            <a:ext cx="8508999" cy="4356735"/>
          </a:xfrm>
        </p:spPr>
        <p:txBody>
          <a:bodyPr/>
          <a:lstStyle/>
          <a:p>
            <a:r>
              <a:rPr lang="de-DE" sz="1800" dirty="0" err="1"/>
              <a:t>Adding</a:t>
            </a:r>
            <a:r>
              <a:rPr lang="de-DE" sz="1800" dirty="0"/>
              <a:t> </a:t>
            </a:r>
            <a:r>
              <a:rPr lang="de-DE" sz="1800" dirty="0" err="1"/>
              <a:t>speed</a:t>
            </a:r>
            <a:r>
              <a:rPr lang="de-DE" sz="1800" dirty="0"/>
              <a:t>:</a:t>
            </a:r>
            <a:endParaRPr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dirty="0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3C529335-F05D-F30A-3143-423FFEC7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61" y="3154016"/>
            <a:ext cx="2575892" cy="1186074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72360F90-4932-84E9-D060-854CF772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6" y="3154016"/>
            <a:ext cx="2575891" cy="1186074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F8ED779B-A1A1-0113-59A8-B49B91F0EEB2}"/>
              </a:ext>
            </a:extLst>
          </p:cNvPr>
          <p:cNvSpPr/>
          <p:nvPr/>
        </p:nvSpPr>
        <p:spPr>
          <a:xfrm>
            <a:off x="3955774" y="3607904"/>
            <a:ext cx="1182756" cy="2385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C71FE5-B462-2B18-3674-B52A151FEEC9}"/>
                  </a:ext>
                </a:extLst>
              </p:cNvPr>
              <p:cNvSpPr txBox="1"/>
              <p:nvPr/>
            </p:nvSpPr>
            <p:spPr>
              <a:xfrm>
                <a:off x="942560" y="4969565"/>
                <a:ext cx="7882349" cy="1008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+mn-lt"/>
                  </a:rPr>
                  <a:t>Remove unnecessary columns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+mn-lt"/>
                  </a:rPr>
                  <a:t>Calculate the speed of the same pedestrian according to the formula: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kumimoji="1" lang="el-GR" altLang="zh-CN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kumimoji="1" lang="en-US" altLang="zh-CN" sz="1600" b="0" dirty="0">
                  <a:latin typeface="+mn-lt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b="0" dirty="0">
                    <a:latin typeface="+mn-lt"/>
                  </a:rPr>
                  <a:t>Unit conversion to m/s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C71FE5-B462-2B18-3674-B52A151FE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60" y="4969565"/>
                <a:ext cx="7882349" cy="1008096"/>
              </a:xfrm>
              <a:prstGeom prst="rect">
                <a:avLst/>
              </a:prstGeom>
              <a:blipFill>
                <a:blip r:embed="rId4"/>
                <a:stretch>
                  <a:fillRect l="-1608" t="-625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</a:rPr>
              <a:t>Finding nearest </a:t>
            </a:r>
            <a:r>
              <a:rPr lang="en-US" altLang="zh-CN" sz="1800" dirty="0"/>
              <a:t>n</a:t>
            </a:r>
            <a:r>
              <a:rPr lang="en-US" altLang="zh-CN" sz="1800" dirty="0">
                <a:effectLst/>
              </a:rPr>
              <a:t>eighbors</a:t>
            </a:r>
            <a:r>
              <a:rPr lang="en-US" altLang="zh-CN" sz="1800" dirty="0"/>
              <a:t>: </a:t>
            </a:r>
          </a:p>
          <a:p>
            <a:endParaRPr lang="en-US" altLang="zh-CN" sz="1800" dirty="0">
              <a:effectLst/>
            </a:endParaRPr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sz="3000" dirty="0"/>
          </a:p>
        </p:txBody>
      </p: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284E35E6-9A64-65BA-E628-663A9EA2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366" y="2276778"/>
            <a:ext cx="2788478" cy="1751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571507-6B8D-31B1-8D1B-EA2B25EF66B7}"/>
              </a:ext>
            </a:extLst>
          </p:cNvPr>
          <p:cNvSpPr txBox="1"/>
          <p:nvPr/>
        </p:nvSpPr>
        <p:spPr>
          <a:xfrm>
            <a:off x="5739294" y="4039331"/>
            <a:ext cx="2788479" cy="235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en-US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https://</a:t>
            </a:r>
            <a:r>
              <a:rPr kumimoji="1" lang="en-US" altLang="zh-CN" sz="7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pub.towardsai.net</a:t>
            </a:r>
            <a:r>
              <a:rPr kumimoji="1" lang="en-US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/k-nearest-neighbors-knn-algorithm-tutorial-machine-learning-basics-ml-ec6756d3e0ac</a:t>
            </a:r>
            <a:endParaRPr kumimoji="1" lang="zh-CN" altLang="en-US" sz="700" dirty="0" err="1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0629FB-8045-D3DD-6401-995413A6C83C}"/>
              </a:ext>
            </a:extLst>
          </p:cNvPr>
          <p:cNvSpPr txBox="1"/>
          <p:nvPr/>
        </p:nvSpPr>
        <p:spPr>
          <a:xfrm flipH="1">
            <a:off x="616227" y="2520326"/>
            <a:ext cx="4654894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+mn-lt"/>
              </a:rPr>
              <a:t>Grouping by Frame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</a:rPr>
              <a:t>F</a:t>
            </a:r>
            <a:r>
              <a:rPr lang="en-US" altLang="zh-CN" sz="1600" dirty="0">
                <a:effectLst/>
                <a:latin typeface="+mn-lt"/>
              </a:rPr>
              <a:t>inds the 10 nearest neighbors for each point using Euclidean distance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+mn-lt"/>
              </a:rPr>
              <a:t> calculates the mean spacing with</a:t>
            </a:r>
            <a:r>
              <a:rPr lang="zh-CN" altLang="en-US" sz="1600" dirty="0">
                <a:effectLst/>
                <a:latin typeface="+mn-lt"/>
              </a:rPr>
              <a:t> </a:t>
            </a:r>
            <a:r>
              <a:rPr kumimoji="1" lang="en-US" altLang="zh-CN" sz="1600" dirty="0">
                <a:latin typeface="+mn-lt"/>
              </a:rPr>
              <a:t>the formula:</a:t>
            </a:r>
            <a:endParaRPr lang="en-US" altLang="zh-CN" sz="1600" dirty="0">
              <a:effectLst/>
              <a:latin typeface="+mn-lt"/>
            </a:endParaRPr>
          </a:p>
          <a:p>
            <a:pPr>
              <a:buFont typeface="+mj-lt"/>
              <a:buAutoNum type="arabicPeriod"/>
            </a:pPr>
            <a:endParaRPr lang="en-US" altLang="zh-CN" sz="1800" dirty="0">
              <a:effectLst/>
              <a:latin typeface="CMR10"/>
            </a:endParaRP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A7636F1A-9D44-4551-4F5D-CCC7754C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82" y="4274652"/>
            <a:ext cx="2997200" cy="698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5D8803-86FE-3959-563C-AC4C80E4BE53}"/>
              </a:ext>
            </a:extLst>
          </p:cNvPr>
          <p:cNvSpPr txBox="1"/>
          <p:nvPr/>
        </p:nvSpPr>
        <p:spPr>
          <a:xfrm>
            <a:off x="616227" y="5482135"/>
            <a:ext cx="6158707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Wingdings" pitchFamily="2" charset="2"/>
              <a:buChar char="ü"/>
            </a:pPr>
            <a:r>
              <a:rPr kumimoji="1" lang="en-US" altLang="zh-CN" sz="1600" dirty="0">
                <a:latin typeface="+mn-lt"/>
              </a:rPr>
              <a:t>Feature:  Distance to neighbors, mean spacing</a:t>
            </a:r>
          </a:p>
          <a:p>
            <a:pPr marL="285750" indent="-285750">
              <a:lnSpc>
                <a:spcPct val="114000"/>
              </a:lnSpc>
              <a:buFont typeface="Wingdings" pitchFamily="2" charset="2"/>
              <a:buChar char="ü"/>
            </a:pPr>
            <a:r>
              <a:rPr kumimoji="1" lang="en-US" altLang="zh-CN" sz="1600" dirty="0">
                <a:latin typeface="+mn-lt"/>
              </a:rPr>
              <a:t>Target:    Speed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"</a:t>
            </a:r>
            <a:r>
              <a:rPr dirty="0" err="1"/>
              <a:t>Prediction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Pedestrian</a:t>
            </a:r>
            <a:r>
              <a:rPr dirty="0"/>
              <a:t> Speed </a:t>
            </a:r>
            <a:r>
              <a:rPr dirty="0" err="1"/>
              <a:t>with</a:t>
            </a:r>
            <a:r>
              <a:rPr dirty="0"/>
              <a:t> </a:t>
            </a:r>
            <a:r>
              <a:rPr dirty="0" err="1"/>
              <a:t>Artificial</a:t>
            </a:r>
            <a:r>
              <a:rPr dirty="0"/>
              <a:t> </a:t>
            </a:r>
            <a:r>
              <a:rPr dirty="0" err="1"/>
              <a:t>Neural</a:t>
            </a:r>
            <a:r>
              <a:rPr dirty="0"/>
              <a:t> Networks" </a:t>
            </a:r>
          </a:p>
          <a:p>
            <a:r>
              <a:rPr dirty="0" err="1"/>
              <a:t>by</a:t>
            </a:r>
            <a:r>
              <a:rPr dirty="0"/>
              <a:t> Antoine </a:t>
            </a:r>
            <a:r>
              <a:rPr dirty="0" err="1"/>
              <a:t>Tordeux</a:t>
            </a:r>
            <a:r>
              <a:rPr dirty="0"/>
              <a:t>, </a:t>
            </a:r>
            <a:r>
              <a:rPr dirty="0" err="1"/>
              <a:t>Mohcine</a:t>
            </a:r>
            <a:r>
              <a:rPr dirty="0"/>
              <a:t> </a:t>
            </a:r>
            <a:r>
              <a:rPr dirty="0" err="1"/>
              <a:t>Chraibi</a:t>
            </a:r>
            <a:r>
              <a:rPr dirty="0"/>
              <a:t>, Armin Seyfried, and Andreas Schadschneider</a:t>
            </a:r>
          </a:p>
          <a:p>
            <a:endParaRPr lang="de-DE" dirty="0"/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endParaRPr lang="de-DE" sz="3000" dirty="0"/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2AD77700-8736-D596-F450-A390EB2E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2" y="2876367"/>
            <a:ext cx="8016935" cy="2987299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654E4184-1358-33FA-E76F-83CED5FD218B}"/>
              </a:ext>
            </a:extLst>
          </p:cNvPr>
          <p:cNvSpPr txBox="1"/>
          <p:nvPr/>
        </p:nvSpPr>
        <p:spPr>
          <a:xfrm>
            <a:off x="612371" y="6082898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527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Project HERMES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Laboratory </a:t>
            </a:r>
            <a:r>
              <a:rPr lang="de-DE" dirty="0" err="1"/>
              <a:t>conditions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Unidirectional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Ring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Bottleneck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Sampling </a:t>
            </a:r>
            <a:r>
              <a:rPr lang="de-DE" dirty="0" err="1"/>
              <a:t>frequency</a:t>
            </a:r>
            <a:r>
              <a:rPr lang="de-DE" dirty="0"/>
              <a:t> 16Hz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50%/50% </a:t>
            </a:r>
            <a:r>
              <a:rPr lang="de-DE" dirty="0" err="1"/>
              <a:t>train</a:t>
            </a:r>
            <a:r>
              <a:rPr lang="de-DE" dirty="0"/>
              <a:t>-test-split</a:t>
            </a:r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8" name="Grafik 7" descr="Ein Bild, das Entwurf, Diagramm, Zeichnung, Kreis enthält.&#10;&#10;Automatisch generierte Beschreibung">
            <a:extLst>
              <a:ext uri="{FF2B5EF4-FFF2-40B4-BE49-F238E27FC236}">
                <a16:creationId xmlns:a16="http://schemas.microsoft.com/office/drawing/2014/main" id="{FC4978EF-C32C-6901-4B04-8EBD2306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087" y="1762188"/>
            <a:ext cx="3346822" cy="2453349"/>
          </a:xfrm>
          <a:prstGeom prst="rect">
            <a:avLst/>
          </a:prstGeom>
        </p:spPr>
      </p:pic>
      <p:pic>
        <p:nvPicPr>
          <p:cNvPr id="10" name="Grafik 9" descr="Ein Bild, das Diagramm, Reihe, Screenshot, Plan enthält.&#10;&#10;Automatisch generierte Beschreibung">
            <a:extLst>
              <a:ext uri="{FF2B5EF4-FFF2-40B4-BE49-F238E27FC236}">
                <a16:creationId xmlns:a16="http://schemas.microsoft.com/office/drawing/2014/main" id="{B4055C4A-C233-E4C3-84BF-0C8E09BD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205" y="4573022"/>
            <a:ext cx="5128704" cy="1798476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79A1A89B-C415-9129-C392-AF331298B53E}"/>
              </a:ext>
            </a:extLst>
          </p:cNvPr>
          <p:cNvSpPr txBox="1"/>
          <p:nvPr/>
        </p:nvSpPr>
        <p:spPr>
          <a:xfrm>
            <a:off x="4941239" y="6159241"/>
            <a:ext cx="3883670" cy="3025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Keip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C, Ries K.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Dokumentation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von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Versuchen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zur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Personenstromdynamik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“[J]. Project Hermes,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Bergische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Universit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̈at Wuppertal, Tech. Rep, 2009. 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026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6" name="Grafik 5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66D2E120-4A52-0A87-D9CE-59D73639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13" y="1960624"/>
            <a:ext cx="7306887" cy="4302700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7982FF95-F43A-2345-8634-17A2C82B87E3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065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Weidmann </a:t>
                </a:r>
                <a:r>
                  <a:rPr lang="de-DE" dirty="0" err="1"/>
                  <a:t>model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Artificial</a:t>
                </a:r>
                <a:r>
                  <a:rPr lang="de-DE" dirty="0"/>
                  <a:t> </a:t>
                </a:r>
                <a:r>
                  <a:rPr lang="de-DE" dirty="0" err="1"/>
                  <a:t>neural</a:t>
                </a:r>
                <a:r>
                  <a:rPr lang="de-DE" dirty="0"/>
                  <a:t>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𝑁𝑁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0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Models 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76295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8" name="Grafik 7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30ADF7AD-2047-7C60-D15F-42BEA0C8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05" y="1762188"/>
            <a:ext cx="7373389" cy="4348975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9F8CE659-2F7F-D938-A66A-2484737D6A9F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223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A96CD96-E642-6385-9FCB-F20BF2BA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25" y="1936866"/>
            <a:ext cx="7422550" cy="4166859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1C1702D5-C729-301F-F3B3-14A5D54F42E9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85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2F4BBE39-4588-0AEE-EDC1-A98A0FE2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" y="1762188"/>
            <a:ext cx="7439891" cy="4345522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B94BDE42-7CDF-0340-4F09-8558E5EB7883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54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</a:rPr>
              <a:t>Dataset Overview: 2 scenarios</a:t>
            </a:r>
            <a:endParaRPr lang="en-US" altLang="zh-C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sz="3000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7EC93C85-C46B-633B-62FF-15974CCF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17" y="2160923"/>
            <a:ext cx="4414034" cy="1560444"/>
          </a:xfrm>
          <a:prstGeom prst="rect">
            <a:avLst/>
          </a:prstGeom>
        </p:spPr>
      </p:pic>
      <p:pic>
        <p:nvPicPr>
          <p:cNvPr id="9" name="图片 8" descr="图示, 工程绘图&#10;&#10;描述已自动生成">
            <a:extLst>
              <a:ext uri="{FF2B5EF4-FFF2-40B4-BE49-F238E27FC236}">
                <a16:creationId xmlns:a16="http://schemas.microsoft.com/office/drawing/2014/main" id="{62EE1717-83BC-EDCF-4A07-02DC9712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14" y="3993793"/>
            <a:ext cx="3336787" cy="21955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9C97F71-054C-C1B5-1C5A-3BA94E4688BF}"/>
              </a:ext>
            </a:extLst>
          </p:cNvPr>
          <p:cNvSpPr txBox="1"/>
          <p:nvPr/>
        </p:nvSpPr>
        <p:spPr>
          <a:xfrm>
            <a:off x="5119414" y="2108193"/>
            <a:ext cx="36121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+mn-lt"/>
              </a:rPr>
              <a:t>Bottleneck: The width of the system in front of the bottleneck is 1.8 m while the width of the bottleneck varies (from 0.70, 0.95, 1.20 to 1.80 m — 150 participants by experiment) </a:t>
            </a:r>
            <a:endParaRPr lang="en-US" altLang="zh-CN" dirty="0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EDD9A1-B144-6EA6-D719-B81D566A1A20}"/>
              </a:ext>
            </a:extLst>
          </p:cNvPr>
          <p:cNvSpPr txBox="1"/>
          <p:nvPr/>
        </p:nvSpPr>
        <p:spPr>
          <a:xfrm>
            <a:off x="5187875" y="4173459"/>
            <a:ext cx="3637035" cy="1520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>
                <a:effectLst/>
                <a:latin typeface="+mn-lt"/>
              </a:rPr>
              <a:t>Corridor: Closed geometry of length 30 m and width 1.8 m for different density levels (the participant number ranges from 15 to 230) </a:t>
            </a:r>
            <a:endParaRPr lang="en-US" altLang="zh-CN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2DB709-ACE2-E6D4-2899-17FEAF780215}"/>
              </a:ext>
            </a:extLst>
          </p:cNvPr>
          <p:cNvSpPr txBox="1"/>
          <p:nvPr/>
        </p:nvSpPr>
        <p:spPr>
          <a:xfrm>
            <a:off x="612371" y="6082898"/>
            <a:ext cx="3883670" cy="572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Keip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C, Ries K.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Dokumentation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von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Versuchen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zur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Personenstromdynamik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“[J]. Project Hermes,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Bergische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Universit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̈at Wuppertal, Tech. Rep, 2009. 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0</TotalTime>
  <Words>417</Words>
  <Application>Microsoft Office PowerPoint</Application>
  <PresentationFormat>Bildschirmpräsentation (4:3)</PresentationFormat>
  <Paragraphs>64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11</vt:i4>
      </vt:variant>
    </vt:vector>
  </HeadingPairs>
  <TitlesOfParts>
    <vt:vector size="24" baseType="lpstr">
      <vt:lpstr>Arial</vt:lpstr>
      <vt:lpstr>Calibri</vt:lpstr>
      <vt:lpstr>Cambria Math</vt:lpstr>
      <vt:lpstr>CMR10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Prediction of Pedestrian Speed with Artificial Neural Networks </vt:lpstr>
      <vt:lpstr>Background of the Research </vt:lpstr>
      <vt:lpstr>Background of the Research – Data </vt:lpstr>
      <vt:lpstr>Background of the Research – Data </vt:lpstr>
      <vt:lpstr>Background of the Research – Models </vt:lpstr>
      <vt:lpstr>Background of the Research – Results </vt:lpstr>
      <vt:lpstr>Background of the Research – Results </vt:lpstr>
      <vt:lpstr>Background of the Research – Results </vt:lpstr>
      <vt:lpstr>Data preprocessing</vt:lpstr>
      <vt:lpstr>Data preprocessing</vt:lpstr>
      <vt:lpstr>Data preprocessing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Mayr</dc:creator>
  <cp:lastModifiedBy>Maximilian Mayr</cp:lastModifiedBy>
  <cp:revision>3</cp:revision>
  <cp:lastPrinted>2015-07-30T14:04:45Z</cp:lastPrinted>
  <dcterms:created xsi:type="dcterms:W3CDTF">2024-07-06T15:47:07Z</dcterms:created>
  <dcterms:modified xsi:type="dcterms:W3CDTF">2024-07-07T19:46:52Z</dcterms:modified>
</cp:coreProperties>
</file>