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5"/>
  </p:notesMasterIdLst>
  <p:handoutMasterIdLst>
    <p:handoutMasterId r:id="rId26"/>
  </p:handoutMasterIdLst>
  <p:sldIdLst>
    <p:sldId id="404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370" r:id="rId16"/>
    <p:sldId id="392" r:id="rId17"/>
    <p:sldId id="405" r:id="rId18"/>
    <p:sldId id="419" r:id="rId19"/>
    <p:sldId id="418" r:id="rId20"/>
    <p:sldId id="371" r:id="rId21"/>
    <p:sldId id="407" r:id="rId22"/>
    <p:sldId id="406" r:id="rId23"/>
    <p:sldId id="408" r:id="rId2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8272" autoAdjust="0"/>
  </p:normalViewPr>
  <p:slideViewPr>
    <p:cSldViewPr snapToGrid="0">
      <p:cViewPr varScale="1">
        <p:scale>
          <a:sx n="127" d="100"/>
          <a:sy n="127" d="100"/>
        </p:scale>
        <p:origin x="17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06984"/>
            <a:ext cx="8508999" cy="3125715"/>
          </a:xfrm>
        </p:spPr>
        <p:txBody>
          <a:bodyPr/>
          <a:lstStyle/>
          <a:p>
            <a:r>
              <a:rPr lang="en-US" altLang="zh-CN" dirty="0" err="1"/>
              <a:t>Kejia</a:t>
            </a:r>
            <a:r>
              <a:rPr lang="en-US" altLang="zh-CN" dirty="0"/>
              <a:t> Gao (03779844)</a:t>
            </a:r>
          </a:p>
          <a:p>
            <a:r>
              <a:rPr lang="en-US" altLang="zh-CN" dirty="0"/>
              <a:t>Jingyi Zhang (03785924)</a:t>
            </a:r>
          </a:p>
          <a:p>
            <a:r>
              <a:rPr lang="en-US" altLang="zh-CN" dirty="0"/>
              <a:t>Maximilian Mayr (03738789)</a:t>
            </a:r>
          </a:p>
          <a:p>
            <a:r>
              <a:rPr lang="en-US" altLang="zh-CN" dirty="0" err="1"/>
              <a:t>Yizhi</a:t>
            </a:r>
            <a:r>
              <a:rPr lang="en-US" altLang="zh-CN" dirty="0"/>
              <a:t> Liu (03779947)</a:t>
            </a:r>
          </a:p>
          <a:p>
            <a:r>
              <a:rPr lang="en-US" altLang="zh-CN" dirty="0"/>
              <a:t>Felipe Antonio Diaz </a:t>
            </a:r>
            <a:r>
              <a:rPr lang="en-US" altLang="zh-CN" dirty="0" err="1"/>
              <a:t>Laverde</a:t>
            </a:r>
            <a:r>
              <a:rPr lang="en-US" altLang="zh-CN" dirty="0"/>
              <a:t> (03766289)</a:t>
            </a:r>
          </a:p>
          <a:p>
            <a:r>
              <a:rPr lang="en-US" altLang="zh-CN" dirty="0"/>
              <a:t>08.07.2024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94334"/>
            <a:ext cx="7771617" cy="820738"/>
          </a:xfrm>
        </p:spPr>
        <p:txBody>
          <a:bodyPr/>
          <a:lstStyle/>
          <a:p>
            <a:r>
              <a:rPr lang="en-US" altLang="zh-CN" sz="3200" dirty="0">
                <a:effectLst/>
              </a:rPr>
              <a:t>Prediction of Pedestrian Speed with Artificial Neural Networks </a:t>
            </a:r>
            <a:endParaRPr lang="en-US" altLang="zh-CN" sz="4400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Dataset Overview: 2 scenarios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C93C85-C46B-633B-62FF-15974CC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2160923"/>
            <a:ext cx="4414034" cy="1560444"/>
          </a:xfrm>
          <a:prstGeom prst="rect">
            <a:avLst/>
          </a:prstGeom>
        </p:spPr>
      </p:pic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62EE1717-83BC-EDCF-4A07-02DC971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4" y="3993793"/>
            <a:ext cx="3336787" cy="2195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C97F71-054C-C1B5-1C5A-3BA94E4688BF}"/>
              </a:ext>
            </a:extLst>
          </p:cNvPr>
          <p:cNvSpPr txBox="1"/>
          <p:nvPr/>
        </p:nvSpPr>
        <p:spPr>
          <a:xfrm>
            <a:off x="5119414" y="2108193"/>
            <a:ext cx="3612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+mn-lt"/>
              </a:rPr>
              <a:t>Bottleneck: The width of the system in front of the bottleneck is 1.8 m while the width of the bottleneck varies (from 0.70, 0.95, 1.20 to 1.80 m — 150 participants by experiment) </a:t>
            </a:r>
            <a:endParaRPr lang="en-US" altLang="zh-CN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D9A1-B144-6EA6-D719-B81D566A1A20}"/>
              </a:ext>
            </a:extLst>
          </p:cNvPr>
          <p:cNvSpPr txBox="1"/>
          <p:nvPr/>
        </p:nvSpPr>
        <p:spPr>
          <a:xfrm>
            <a:off x="5187875" y="4173459"/>
            <a:ext cx="3637035" cy="1520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effectLst/>
                <a:latin typeface="+mn-lt"/>
              </a:rPr>
              <a:t>Corridor: Closed geometry of length 30 m and width 1.8 m for different density levels (the participant number ranges from 15 to 230) 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2DB709-ACE2-E6D4-2899-17FEAF780215}"/>
              </a:ext>
            </a:extLst>
          </p:cNvPr>
          <p:cNvSpPr txBox="1"/>
          <p:nvPr/>
        </p:nvSpPr>
        <p:spPr>
          <a:xfrm>
            <a:off x="612371" y="6082898"/>
            <a:ext cx="3883670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:</a:t>
            </a: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C529335-F05D-F30A-3143-423FFEC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3154016"/>
            <a:ext cx="2575892" cy="118607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2360F90-4932-84E9-D060-854CF772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6" y="3154016"/>
            <a:ext cx="2575891" cy="118607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8ED779B-A1A1-0113-59A8-B49B91F0EEB2}"/>
              </a:ext>
            </a:extLst>
          </p:cNvPr>
          <p:cNvSpPr/>
          <p:nvPr/>
        </p:nvSpPr>
        <p:spPr>
          <a:xfrm>
            <a:off x="3955774" y="3607904"/>
            <a:ext cx="1182756" cy="238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/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Remove unnecessary columns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Calculate the speed of the same pedestrian according to the formula: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kumimoji="1" lang="el-GR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1600" b="0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b="0" dirty="0">
                    <a:latin typeface="+mn-lt"/>
                  </a:rPr>
                  <a:t>Unit conversion to m/s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blipFill>
                <a:blip r:embed="rId4"/>
                <a:stretch>
                  <a:fillRect l="-1608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Finding nearest </a:t>
            </a:r>
            <a:r>
              <a:rPr lang="en-US" altLang="zh-CN" sz="1800" dirty="0"/>
              <a:t>n</a:t>
            </a:r>
            <a:r>
              <a:rPr lang="en-US" altLang="zh-CN" sz="1800" dirty="0">
                <a:effectLst/>
              </a:rPr>
              <a:t>eighbors</a:t>
            </a:r>
            <a:r>
              <a:rPr lang="en-US" altLang="zh-CN" sz="1800" dirty="0"/>
              <a:t>: </a:t>
            </a:r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84E35E6-9A64-65BA-E628-663A9EA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66" y="2276778"/>
            <a:ext cx="2788478" cy="17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5739294" y="4039331"/>
            <a:ext cx="2788479" cy="23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en-US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pub.towardsai.net</a:t>
            </a: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/k-nearest-neighbors-knn-algorithm-tutorial-machine-learning-basics-ml-ec6756d3e0ac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629FB-8045-D3DD-6401-995413A6C83C}"/>
              </a:ext>
            </a:extLst>
          </p:cNvPr>
          <p:cNvSpPr txBox="1"/>
          <p:nvPr/>
        </p:nvSpPr>
        <p:spPr>
          <a:xfrm flipH="1">
            <a:off x="616227" y="2520326"/>
            <a:ext cx="46548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Grouping by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F</a:t>
            </a:r>
            <a:r>
              <a:rPr lang="en-US" altLang="zh-CN" sz="1600" dirty="0">
                <a:effectLst/>
                <a:latin typeface="+mn-lt"/>
              </a:rPr>
              <a:t>inds the 10 nearest neighbors for each point using Euclidean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 calculates the mean spacing with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the formula:</a:t>
            </a:r>
            <a:endParaRPr lang="en-US" altLang="zh-CN" sz="1600" dirty="0"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endParaRPr lang="en-US" altLang="zh-CN" sz="1800" dirty="0">
              <a:effectLst/>
              <a:latin typeface="CMR10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7636F1A-9D44-4551-4F5D-CCC7754C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2" y="4274652"/>
            <a:ext cx="2997200" cy="698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5D8803-86FE-3959-563C-AC4C80E4BE53}"/>
              </a:ext>
            </a:extLst>
          </p:cNvPr>
          <p:cNvSpPr txBox="1"/>
          <p:nvPr/>
        </p:nvSpPr>
        <p:spPr>
          <a:xfrm>
            <a:off x="616227" y="5482135"/>
            <a:ext cx="615870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Feature:  Distance to neighbors, mean spacing (21-dimensioanal)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Target:    Speed</a:t>
            </a:r>
          </a:p>
        </p:txBody>
      </p:sp>
    </p:spTree>
    <p:extLst>
      <p:ext uri="{BB962C8B-B14F-4D97-AF65-F5344CB8AC3E}">
        <p14:creationId xmlns:p14="http://schemas.microsoft.com/office/powerpoint/2010/main" val="21467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1800" dirty="0"/>
                  <a:t>Original </a:t>
                </a:r>
                <a:r>
                  <a:rPr lang="en-US" altLang="zh-CN" sz="1800" dirty="0" err="1"/>
                  <a:t>Weidmann</a:t>
                </a:r>
                <a:r>
                  <a:rPr lang="en-US" altLang="zh-CN" sz="1800" dirty="0"/>
                  <a:t> model:</a:t>
                </a:r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en-US" altLang="zh-CN" sz="1800" dirty="0"/>
                  <a:t>Modified model: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altLang="zh-CN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1800" dirty="0">
                  <a:effectLst/>
                </a:endParaRPr>
              </a:p>
              <a:p>
                <a:endParaRPr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7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Implementation of FD Model – </a:t>
            </a:r>
            <a:r>
              <a:rPr lang="en-US" altLang="zh-CN" dirty="0" err="1"/>
              <a:t>Weidmann</a:t>
            </a:r>
            <a:r>
              <a:rPr lang="en-US" altLang="zh-CN" dirty="0"/>
              <a:t> Model </a:t>
            </a:r>
            <a:endParaRPr lang="de-DE" sz="30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1699196-E0C7-32F2-4D18-FBB45B1F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38" y="2134258"/>
            <a:ext cx="6266723" cy="21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6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/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Implementation of FD model - non-linear least squares</a:t>
            </a:r>
            <a:endParaRPr lang="de-DE" sz="3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1329732" y="5950706"/>
            <a:ext cx="2788479" cy="1125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de-DE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datascienceplus.com</a:t>
            </a:r>
            <a:r>
              <a:rPr kumimoji="1" lang="de-DE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/first-</a:t>
            </a:r>
            <a:r>
              <a:rPr kumimoji="1" lang="de-DE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steps</a:t>
            </a:r>
            <a:r>
              <a:rPr kumimoji="1" lang="de-DE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-</a:t>
            </a:r>
            <a:r>
              <a:rPr kumimoji="1" lang="de-DE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with</a:t>
            </a:r>
            <a:r>
              <a:rPr kumimoji="1" lang="de-DE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-non-linear-regression-in-</a:t>
            </a:r>
            <a:r>
              <a:rPr kumimoji="1" lang="de-DE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r</a:t>
            </a:r>
            <a:r>
              <a:rPr kumimoji="1" lang="de-DE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F13EA4E5-71EA-406D-40DF-4FBECB354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23" b="4127"/>
          <a:stretch/>
        </p:blipFill>
        <p:spPr>
          <a:xfrm>
            <a:off x="1329732" y="2023418"/>
            <a:ext cx="6484536" cy="371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7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Training set and test set</a:t>
            </a:r>
            <a:endParaRPr lang="de-DE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E47CA-3175-0D7E-C47B-A4EDAFBFA617}"/>
              </a:ext>
            </a:extLst>
          </p:cNvPr>
          <p:cNvSpPr txBox="1"/>
          <p:nvPr/>
        </p:nvSpPr>
        <p:spPr>
          <a:xfrm>
            <a:off x="517035" y="5826982"/>
            <a:ext cx="758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Different combinations of training set/test set:</a:t>
            </a:r>
          </a:p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'R+B/R+B'</a:t>
            </a:r>
            <a:endParaRPr lang="pt-BR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22A57-93CD-B5A1-8C00-3031C17D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796"/>
            <a:ext cx="9144000" cy="3662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ANN model</a:t>
            </a:r>
            <a:endParaRPr lang="de-DE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90386-5568-ED5F-8018-785706D1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98" y="1923923"/>
            <a:ext cx="2032173" cy="343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F2551-7E05-6D0B-8549-FD9AAAB7C2FD}"/>
              </a:ext>
            </a:extLst>
          </p:cNvPr>
          <p:cNvSpPr txBox="1"/>
          <p:nvPr/>
        </p:nvSpPr>
        <p:spPr>
          <a:xfrm>
            <a:off x="7333310" y="1354451"/>
            <a:ext cx="108202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1D0B7-7EB7-D26C-3269-6D125321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872485"/>
            <a:ext cx="4572029" cy="1258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93B11-8A36-2C6C-E524-29017BB4E641}"/>
              </a:ext>
            </a:extLst>
          </p:cNvPr>
          <p:cNvSpPr txBox="1"/>
          <p:nvPr/>
        </p:nvSpPr>
        <p:spPr>
          <a:xfrm>
            <a:off x="398663" y="1666673"/>
            <a:ext cx="36687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Different </a:t>
            </a:r>
            <a:r>
              <a:rPr lang="en-US" altLang="zh-CN" sz="1600" dirty="0">
                <a:latin typeface="+mn-lt"/>
              </a:rPr>
              <a:t>architectures</a:t>
            </a:r>
            <a:r>
              <a:rPr lang="en-US" sz="1600" dirty="0">
                <a:latin typeface="+mn-lt"/>
              </a:rPr>
              <a:t> of hidden layers: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5107A-6A09-DEA1-E7EE-361C5CF1B3FB}"/>
              </a:ext>
            </a:extLst>
          </p:cNvPr>
          <p:cNvSpPr txBox="1"/>
          <p:nvPr/>
        </p:nvSpPr>
        <p:spPr>
          <a:xfrm>
            <a:off x="5113678" y="5710173"/>
            <a:ext cx="3473493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Todo: Pick the best architecture and train the model with 7 combinations of training set/test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FEE35-25B7-B43B-C6D2-EE5B9CB4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7" y="3140704"/>
            <a:ext cx="4796920" cy="3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035FAB-A1E1-15FC-3F44-4A18967A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9" y="1467531"/>
            <a:ext cx="5762340" cy="430352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Comparisons</a:t>
            </a:r>
            <a:endParaRPr lang="de-DE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2AF46-9665-44AA-1F6B-C2DB49A61E5A}"/>
              </a:ext>
            </a:extLst>
          </p:cNvPr>
          <p:cNvSpPr txBox="1"/>
          <p:nvPr/>
        </p:nvSpPr>
        <p:spPr>
          <a:xfrm>
            <a:off x="317066" y="5771051"/>
            <a:ext cx="5740067" cy="697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latin typeface="+mn-lt"/>
              </a:rPr>
              <a:t>Using the predictions of ANN, fit the 3 parameters for both scenarios: bottleneck and ring.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2B5282-1DE0-2FE8-EE51-0F209C6C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51" y="3229407"/>
            <a:ext cx="1524841" cy="6230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9EF6C2-B573-DE37-C086-C47FCDC4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351" y="3852502"/>
            <a:ext cx="1598228" cy="636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/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ANN vs </a:t>
                </a:r>
                <a:r>
                  <a:rPr lang="en-US" sz="1600" dirty="0" err="1">
                    <a:latin typeface="+mn-lt"/>
                  </a:rPr>
                  <a:t>Weidmann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Test errors (MSE)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Distribution of predictions </a:t>
                </a:r>
                <a:r>
                  <a:rPr lang="en-US" sz="1600" dirty="0" err="1">
                    <a:latin typeface="+mn-lt"/>
                  </a:rPr>
                  <a:t>w.r.t.</a:t>
                </a:r>
                <a:r>
                  <a:rPr lang="en-US" sz="1600" dirty="0">
                    <a:latin typeface="+mn-lt"/>
                  </a:rPr>
                  <a:t> mean spacing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3 fitted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l and 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blipFill>
                <a:blip r:embed="rId5"/>
                <a:stretch>
                  <a:fillRect l="-4556" t="-3309" r="-2733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/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altLang="zh-CN" dirty="0"/>
                  <a:t>Weidmann </a:t>
                </a:r>
                <a:r>
                  <a:rPr lang="de-DE" altLang="zh-CN" dirty="0" err="1"/>
                  <a:t>model</a:t>
                </a:r>
                <a:endParaRPr lang="de-DE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blipFill>
                <a:blip r:embed="rId6"/>
                <a:stretch>
                  <a:fillRect l="-1681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68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CBEAA-C3CB-1D92-9342-E7671D7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2" y="2589931"/>
            <a:ext cx="8508999" cy="1231106"/>
          </a:xfrm>
        </p:spPr>
        <p:txBody>
          <a:bodyPr/>
          <a:lstStyle/>
          <a:p>
            <a:r>
              <a:rPr lang="en-US" dirty="0"/>
              <a:t>Thanks for your attention!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Questions? Please feel free to ask!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Background of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Data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preprocessing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Weidmann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dirty="0"/>
          </a:p>
          <a:p>
            <a:endParaRPr lang="de-DE" sz="24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403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 (2018)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654E4184-1358-33FA-E76F-83CED5FD218B}"/>
              </a:ext>
            </a:extLst>
          </p:cNvPr>
          <p:cNvSpPr txBox="1"/>
          <p:nvPr/>
        </p:nvSpPr>
        <p:spPr>
          <a:xfrm>
            <a:off x="612371" y="6082898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A1A89B-C415-9129-C392-AF331298B53E}"/>
              </a:ext>
            </a:extLst>
          </p:cNvPr>
          <p:cNvSpPr txBox="1"/>
          <p:nvPr/>
        </p:nvSpPr>
        <p:spPr>
          <a:xfrm>
            <a:off x="4941239" y="6159241"/>
            <a:ext cx="3883670" cy="302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9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82FF95-F43A-2345-8634-17A2C82B87E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0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2252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9F8CE659-2F7F-D938-A66A-2484737D6A9F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0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1C1702D5-C729-301F-F3B3-14A5D54F42E9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87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B94BDE42-7CDF-0340-4F09-8558E5EB788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5130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118</TotalTime>
  <Words>684</Words>
  <Application>Microsoft Macintosh PowerPoint</Application>
  <PresentationFormat>全屏显示(4:3)</PresentationFormat>
  <Paragraphs>109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CMR10</vt:lpstr>
      <vt:lpstr>Arial</vt:lpstr>
      <vt:lpstr>Calibri</vt:lpstr>
      <vt:lpstr>Cambria Math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Prediction of Pedestrian Speed with Artificial Neural Networks </vt:lpstr>
      <vt:lpstr>Contents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  <vt:lpstr>Data preprocessing</vt:lpstr>
      <vt:lpstr>Data preprocessing</vt:lpstr>
      <vt:lpstr>Data preprocessing</vt:lpstr>
      <vt:lpstr>Implementation of FD Model – Weidmann Model </vt:lpstr>
      <vt:lpstr>Implementation of FD model - non-linear least squares</vt:lpstr>
      <vt:lpstr>Implementation of ANN model  – Training set and test set</vt:lpstr>
      <vt:lpstr>Implementation of ANN model  – ANN model</vt:lpstr>
      <vt:lpstr>Implementation of ANN model  – Comparisons</vt:lpstr>
      <vt:lpstr>Thanks for your attention!  Questions? Please feel free to ask!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Yizhi Liu</cp:lastModifiedBy>
  <cp:revision>10</cp:revision>
  <cp:lastPrinted>2015-07-30T14:04:45Z</cp:lastPrinted>
  <dcterms:created xsi:type="dcterms:W3CDTF">2024-07-06T15:47:07Z</dcterms:created>
  <dcterms:modified xsi:type="dcterms:W3CDTF">2024-07-08T09:34:49Z</dcterms:modified>
</cp:coreProperties>
</file>