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94614"/>
  </p:normalViewPr>
  <p:slideViewPr>
    <p:cSldViewPr snapToGrid="0">
      <p:cViewPr varScale="1">
        <p:scale>
          <a:sx n="90" d="100"/>
          <a:sy n="90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09FC-66BC-9D4A-BE52-91793FC4ABF4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69D18-7B84-EE45-AC01-488301C62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8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69D18-7B84-EE45-AC01-488301C62D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8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25E6-763D-4A3F-90CE-E24C8D0FC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4A7C7-4530-4F7B-A997-49FDF6271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EB0E3-062D-440C-8BD7-E50DEE3A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425B-809E-41AE-B563-3F6DAE213F5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FD5CE-DA85-43D9-8C57-780EA44C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B0145-AAE2-4226-B05E-120C74B7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2B4-4111-45AB-ACAA-F76D41C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9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3F86-7BBD-4F25-9920-CB55E66C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BE055-19DB-4DC9-BE6D-21716C3CE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3D47-FED8-4217-8446-1BF469F5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425B-809E-41AE-B563-3F6DAE213F5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44BC2-51E0-4D8A-9701-A2A67EFF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A7E0C-1669-40EB-8697-E424104F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2B4-4111-45AB-ACAA-F76D41C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C6162-37BC-48CD-914D-84831CE49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C9081-9623-425E-84F5-AA8F17B20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1F425-D882-482B-9D3F-554A0D89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425B-809E-41AE-B563-3F6DAE213F5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A39A-26F0-41C0-B6A5-9AA0869A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A0C6-EEAE-49FA-84C2-613AED8E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2B4-4111-45AB-ACAA-F76D41C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5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5878-C64F-416A-93BD-9057D1EA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37F7-AF91-4EA1-941D-EEE29E6D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EED4A-C6EA-4468-A1FE-83BC3230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425B-809E-41AE-B563-3F6DAE213F5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CFD7-A95A-46D8-BA56-A867F6CD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671A6-CBD9-46BA-9F52-6C0F7E36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2B4-4111-45AB-ACAA-F76D41C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8804-5246-4258-B485-E8594756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253A3-5592-4482-AAF3-BBE4CFA46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49616-3E85-4012-8F05-F673083D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425B-809E-41AE-B563-3F6DAE213F5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B49E-9A72-4BBE-A311-7E01574A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FBDC3-E6B6-4286-82AD-31058CF8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2B4-4111-45AB-ACAA-F76D41C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E053-EDAE-4438-88DA-15CB62E7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E33C-860B-4C79-8F4A-1DC9F8D36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51A01-DB58-4FAD-8C18-F461C964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6C71C-9DFE-4198-8286-ED532170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425B-809E-41AE-B563-3F6DAE213F56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748FE-88CD-42C8-BB86-065D58D8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8A1B9-B516-48BD-997E-7FFC8C2B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2B4-4111-45AB-ACAA-F76D41C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16AE-F5AE-45BC-9038-DA621594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D8AA-3AA9-49BF-8ECB-7913CBA60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06CB0-C55B-49DB-A1D3-D1C22A52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ADD56-B77A-4B7F-B0CC-D41BF1C62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860DC-F251-4D61-9931-3061E791E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738CA-B2C1-4D7F-9080-BDA18CD5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425B-809E-41AE-B563-3F6DAE213F56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E5B20-9A61-4728-B543-21852C71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23860-25A8-430F-BDE3-E22381FE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2B4-4111-45AB-ACAA-F76D41C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354F-F052-465B-B64C-F30A954E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5A86F-44DE-4AFA-8750-E3AD7186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425B-809E-41AE-B563-3F6DAE213F56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11529-A0A0-417C-B568-8983789F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9A0C2-A6B6-4F5D-A8FB-E2612C00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2B4-4111-45AB-ACAA-F76D41C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6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A04E0-2F7F-4699-8963-DAD3807D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425B-809E-41AE-B563-3F6DAE213F56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37788-5E69-4AB7-B046-EA871EC5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8DC0-908B-4D5C-95CE-A2BC3443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2B4-4111-45AB-ACAA-F76D41C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9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1C2D-975D-4C3E-855E-D89150BE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36B8-13F7-4C3F-AF09-B89AC85F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DDA6F-B45E-489E-90C0-F0E7D71A0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65674-016E-471C-96CA-7479D1D0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425B-809E-41AE-B563-3F6DAE213F56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218CB-9CC8-40E2-80B7-A372D4A5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2BBC1-2B2E-428F-B1D9-ACBF0BBA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2B4-4111-45AB-ACAA-F76D41C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4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743D-077C-48B1-BFE8-43D538C0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0195A-D0F1-41F9-8B5E-E36178AFE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7CA7C-11B5-4D9A-9F04-5795EC721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B8DD5-7873-4FE5-B76B-DAD468E8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425B-809E-41AE-B563-3F6DAE213F56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8A739-3883-4419-9021-63C42D96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F6EF9-DFCD-4D36-BDE7-BD58FB2E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12B4-4111-45AB-ACAA-F76D41C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2B22B-40CA-4148-BA5A-F973ADD1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6EE59-8E74-4A54-B013-1F738D49F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8D90-CAEA-4AB1-88BF-89CEA34B2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425B-809E-41AE-B563-3F6DAE213F56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A3B0-7FC9-4CC9-9A9F-76BB1F11F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4077-74EF-4DD4-A414-31DAEF339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12B4-4111-45AB-ACAA-F76D41C2C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2F2D-09DB-4F28-B7D1-66B2495DA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333"/>
            <a:ext cx="9144000" cy="995363"/>
          </a:xfrm>
        </p:spPr>
        <p:txBody>
          <a:bodyPr/>
          <a:lstStyle/>
          <a:p>
            <a:r>
              <a:rPr lang="en-US" dirty="0"/>
              <a:t>Prediction of Termination</a:t>
            </a:r>
          </a:p>
        </p:txBody>
      </p:sp>
      <p:pic>
        <p:nvPicPr>
          <p:cNvPr id="5" name="Picture 4" descr="A room filled with furniture and a fireplace&#10;&#10;Description automatically generated">
            <a:extLst>
              <a:ext uri="{FF2B5EF4-FFF2-40B4-BE49-F238E27FC236}">
                <a16:creationId xmlns:a16="http://schemas.microsoft.com/office/drawing/2014/main" id="{5CC7F3DD-42F0-E54B-981D-A0C4B3281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98510" y="2767142"/>
            <a:ext cx="2327579" cy="1745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B0211-BDB7-4D40-9EEE-9B497AC8083E}"/>
              </a:ext>
            </a:extLst>
          </p:cNvPr>
          <p:cNvSpPr txBox="1"/>
          <p:nvPr/>
        </p:nvSpPr>
        <p:spPr>
          <a:xfrm>
            <a:off x="1524000" y="5003338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Member: </a:t>
            </a:r>
            <a:r>
              <a:rPr lang="en-US" dirty="0" err="1"/>
              <a:t>Shilong</a:t>
            </a:r>
            <a:r>
              <a:rPr lang="en-US" dirty="0"/>
              <a:t> </a:t>
            </a:r>
            <a:r>
              <a:rPr lang="en-US" dirty="0" err="1"/>
              <a:t>Zong</a:t>
            </a:r>
            <a:endParaRPr lang="en-US" dirty="0"/>
          </a:p>
          <a:p>
            <a:r>
              <a:rPr lang="en-US" dirty="0"/>
              <a:t>Course Section: CS513-A</a:t>
            </a:r>
          </a:p>
          <a:p>
            <a:r>
              <a:rPr lang="en-US" dirty="0"/>
              <a:t>Department: Computer Science</a:t>
            </a:r>
          </a:p>
          <a:p>
            <a:r>
              <a:rPr lang="en-US" dirty="0"/>
              <a:t>Level: Undergraduate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3ECC3-24C6-EC43-8A3C-119ADE962744}"/>
              </a:ext>
            </a:extLst>
          </p:cNvPr>
          <p:cNvSpPr txBox="1"/>
          <p:nvPr/>
        </p:nvSpPr>
        <p:spPr>
          <a:xfrm>
            <a:off x="6438900" y="5003337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Member:  Yi Jing</a:t>
            </a:r>
          </a:p>
          <a:p>
            <a:r>
              <a:rPr lang="en-US" dirty="0"/>
              <a:t>Course Section: CS513-A</a:t>
            </a:r>
          </a:p>
          <a:p>
            <a:r>
              <a:rPr lang="en-US" dirty="0"/>
              <a:t>Department: Computer Science</a:t>
            </a:r>
          </a:p>
          <a:p>
            <a:r>
              <a:rPr lang="en-US" dirty="0"/>
              <a:t>Level: Undergraduate</a:t>
            </a:r>
          </a:p>
        </p:txBody>
      </p:sp>
      <p:pic>
        <p:nvPicPr>
          <p:cNvPr id="9" name="Picture 8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06A86E2D-4C19-4441-B946-53DC41541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65" y="2476195"/>
            <a:ext cx="1791470" cy="2327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51A88E-EC61-EE4E-B079-7E737F4E679D}"/>
              </a:ext>
            </a:extLst>
          </p:cNvPr>
          <p:cNvSpPr txBox="1"/>
          <p:nvPr/>
        </p:nvSpPr>
        <p:spPr>
          <a:xfrm>
            <a:off x="4997768" y="1649696"/>
            <a:ext cx="120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Frog</a:t>
            </a:r>
          </a:p>
        </p:txBody>
      </p:sp>
    </p:spTree>
    <p:extLst>
      <p:ext uri="{BB962C8B-B14F-4D97-AF65-F5344CB8AC3E}">
        <p14:creationId xmlns:p14="http://schemas.microsoft.com/office/powerpoint/2010/main" val="103528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4D90-2D3A-4AE8-966A-509C3DBB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464-9069-4050-B3B1-AC563E80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453" y="18256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TERMINATION_YEAR is actually the termination statues. Remove it.</a:t>
            </a:r>
          </a:p>
          <a:p>
            <a:pPr marL="514350" indent="-514350">
              <a:buAutoNum type="arabicPeriod"/>
            </a:pPr>
            <a:r>
              <a:rPr lang="en-US" dirty="0"/>
              <a:t>EMP_ID, not a predictor. Remove it.</a:t>
            </a:r>
          </a:p>
          <a:p>
            <a:pPr marL="514350" indent="-514350">
              <a:buAutoNum type="arabicPeriod"/>
            </a:pPr>
            <a:r>
              <a:rPr lang="en-US" dirty="0"/>
              <a:t>JOB_CODE is similar to JOB_GROUP. Remove it.</a:t>
            </a:r>
          </a:p>
          <a:p>
            <a:pPr marL="0" indent="0">
              <a:buNone/>
            </a:pPr>
            <a:r>
              <a:rPr lang="en-US" dirty="0"/>
              <a:t>Transform .</a:t>
            </a:r>
            <a:r>
              <a:rPr lang="en-US"/>
              <a:t>NUMBERS data to CSV data.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8C8E488-35A3-4DF2-827B-2BF3BA401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53" y="4216737"/>
            <a:ext cx="10110537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9612 observations, 5394 are still active, and 4218 are terminated. The class is relatively balanced. Split the train and test using 8:2.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7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6A8D-314E-4A1B-AC68-7FE0170D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A simple data analysis:</a:t>
            </a:r>
            <a:br>
              <a:rPr lang="en-US" sz="2700" dirty="0"/>
            </a:br>
            <a:r>
              <a:rPr lang="en-US" sz="2700" dirty="0"/>
              <a:t>Male is slightly more likely to not terminate. </a:t>
            </a:r>
            <a:br>
              <a:rPr lang="en-US" sz="2700" dirty="0"/>
            </a:br>
            <a:r>
              <a:rPr lang="en-US" sz="2700" dirty="0"/>
              <a:t>Married employee is slightly more likely to be with the company.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434CC8-9066-407B-AAF9-4C6988BC4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76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14FE-9FD0-4CD0-BBB9-B83D825D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1</a:t>
            </a:r>
            <a:br>
              <a:rPr lang="en-US" dirty="0"/>
            </a:br>
            <a:r>
              <a:rPr lang="en-US" dirty="0"/>
              <a:t>Logistic Regression with 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86E3-655C-4EE3-9330-F31FED94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Training Accuracy: 0.71</a:t>
            </a:r>
          </a:p>
          <a:p>
            <a:pPr marL="0" indent="0">
              <a:buNone/>
            </a:pPr>
            <a:r>
              <a:rPr lang="en-US" dirty="0"/>
              <a:t>Test Accuracy: 0.70</a:t>
            </a:r>
          </a:p>
          <a:p>
            <a:pPr marL="0" indent="0">
              <a:buNone/>
            </a:pPr>
            <a:r>
              <a:rPr lang="en-US" dirty="0"/>
              <a:t>No obvious overfitting.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93D39D-B95C-480F-B614-DBDCDE3EA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44" y="2038348"/>
            <a:ext cx="4191005" cy="41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2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14FE-9FD0-4CD0-BBB9-B83D825D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2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86E3-655C-4EE3-9330-F31FED94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Number of Trees 150, max depth 12:</a:t>
            </a:r>
          </a:p>
          <a:p>
            <a:pPr marL="0" indent="0">
              <a:buNone/>
            </a:pPr>
            <a:r>
              <a:rPr lang="en-US" dirty="0"/>
              <a:t>Training Accuracy: 0.82</a:t>
            </a:r>
          </a:p>
          <a:p>
            <a:pPr marL="0" indent="0">
              <a:buNone/>
            </a:pPr>
            <a:r>
              <a:rPr lang="en-US" dirty="0"/>
              <a:t>Test Accuracy: 0.73</a:t>
            </a:r>
          </a:p>
          <a:p>
            <a:pPr marL="0" indent="0">
              <a:buNone/>
            </a:pPr>
            <a:r>
              <a:rPr lang="en-US" dirty="0"/>
              <a:t>No obvious overfitting.</a:t>
            </a:r>
          </a:p>
          <a:p>
            <a:pPr marL="0" indent="0">
              <a:buNone/>
            </a:pPr>
            <a:r>
              <a:rPr lang="en-US" dirty="0"/>
              <a:t>Best performance is from:</a:t>
            </a:r>
          </a:p>
          <a:p>
            <a:pPr marL="0" indent="0">
              <a:buNone/>
            </a:pPr>
            <a:r>
              <a:rPr lang="en-US" dirty="0"/>
              <a:t>Number of Trees 200, max depth 11:</a:t>
            </a:r>
          </a:p>
          <a:p>
            <a:pPr marL="0" indent="0">
              <a:buNone/>
            </a:pPr>
            <a:r>
              <a:rPr lang="en-US" dirty="0"/>
              <a:t>Training Accuracy: 0.79</a:t>
            </a:r>
          </a:p>
          <a:p>
            <a:pPr marL="0" indent="0">
              <a:buNone/>
            </a:pPr>
            <a:r>
              <a:rPr lang="en-US" dirty="0"/>
              <a:t>Test Accuracy: 0.73</a:t>
            </a:r>
          </a:p>
          <a:p>
            <a:pPr marL="0" indent="0">
              <a:buNone/>
            </a:pPr>
            <a:r>
              <a:rPr lang="en-US" dirty="0"/>
              <a:t>Reduce the overfitting, and keeps the performance on test dataset.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0EEBA7-553C-429D-9359-9D22DEDB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3" y="681037"/>
            <a:ext cx="4481517" cy="44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5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14FE-9FD0-4CD0-BBB9-B83D825D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3</a:t>
            </a:r>
            <a:br>
              <a:rPr lang="en-US" dirty="0"/>
            </a:b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86E3-655C-4EE3-9330-F31FED94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Best performance is from:</a:t>
            </a:r>
          </a:p>
          <a:p>
            <a:pPr marL="0" indent="0">
              <a:buNone/>
            </a:pPr>
            <a:r>
              <a:rPr lang="en-US" dirty="0"/>
              <a:t>Number of Trees 200, max depth 11:</a:t>
            </a:r>
          </a:p>
          <a:p>
            <a:pPr marL="0" indent="0">
              <a:buNone/>
            </a:pPr>
            <a:r>
              <a:rPr lang="en-US" dirty="0"/>
              <a:t>Training Accuracy: 0.93</a:t>
            </a:r>
          </a:p>
          <a:p>
            <a:pPr marL="0" indent="0">
              <a:buNone/>
            </a:pPr>
            <a:r>
              <a:rPr lang="en-US" dirty="0"/>
              <a:t>Test Accuracy: 0.77</a:t>
            </a:r>
          </a:p>
          <a:p>
            <a:pPr marL="0" indent="0">
              <a:buNone/>
            </a:pPr>
            <a:r>
              <a:rPr lang="en-US" dirty="0"/>
              <a:t>All possible sets of hyperparameters have overfitting. But this set gives the best test accuracy.</a:t>
            </a:r>
          </a:p>
        </p:txBody>
      </p:sp>
    </p:spTree>
    <p:extLst>
      <p:ext uri="{BB962C8B-B14F-4D97-AF65-F5344CB8AC3E}">
        <p14:creationId xmlns:p14="http://schemas.microsoft.com/office/powerpoint/2010/main" val="80764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17A9-B4B7-4C84-99D0-B14AF60E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AD7E-852F-4201-855D-2752C66A6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Ensemble Model is generally better than single model.</a:t>
            </a:r>
          </a:p>
          <a:p>
            <a:pPr marL="0" indent="0">
              <a:buNone/>
            </a:pPr>
            <a:r>
              <a:rPr lang="en-US" dirty="0"/>
              <a:t>But the overfitting problem exists.</a:t>
            </a:r>
          </a:p>
          <a:p>
            <a:pPr marL="0" indent="0">
              <a:buNone/>
            </a:pPr>
            <a:r>
              <a:rPr lang="en-US" dirty="0"/>
              <a:t>The best performance is from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56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291</Words>
  <Application>Microsoft Macintosh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Prediction of Termination</vt:lpstr>
      <vt:lpstr>Features and Data</vt:lpstr>
      <vt:lpstr>A simple data analysis: Male is slightly more likely to not terminate.  Married employee is slightly more likely to be with the company.  </vt:lpstr>
      <vt:lpstr>Prediction Model 1 Logistic Regression with L1 regularization</vt:lpstr>
      <vt:lpstr>Prediction Model 2 Random Forest</vt:lpstr>
      <vt:lpstr>Prediction Model 3 XGBoost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Termination</dc:title>
  <dc:creator>Jian Jin</dc:creator>
  <cp:lastModifiedBy>Yi Jing</cp:lastModifiedBy>
  <cp:revision>9</cp:revision>
  <dcterms:created xsi:type="dcterms:W3CDTF">2020-05-04T16:04:22Z</dcterms:created>
  <dcterms:modified xsi:type="dcterms:W3CDTF">2020-05-08T04:42:56Z</dcterms:modified>
</cp:coreProperties>
</file>