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71" r:id="rId5"/>
    <p:sldId id="272" r:id="rId6"/>
    <p:sldId id="278" r:id="rId7"/>
    <p:sldId id="273" r:id="rId8"/>
    <p:sldId id="276" r:id="rId9"/>
    <p:sldId id="274" r:id="rId10"/>
    <p:sldId id="277" r:id="rId11"/>
    <p:sldId id="275" r:id="rId12"/>
    <p:sldId id="269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晶义" initials="马晶义" lastIdx="1" clrIdx="0">
    <p:extLst>
      <p:ext uri="{19B8F6BF-5375-455C-9EA6-DF929625EA0E}">
        <p15:presenceInfo xmlns:p15="http://schemas.microsoft.com/office/powerpoint/2012/main" userId="马晶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600" autoAdjust="0"/>
  </p:normalViewPr>
  <p:slideViewPr>
    <p:cSldViewPr snapToGrid="0">
      <p:cViewPr varScale="1">
        <p:scale>
          <a:sx n="74" d="100"/>
          <a:sy n="74" d="100"/>
        </p:scale>
        <p:origin x="10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30A91C5E-F3AE-4225-869A-43F3C43B96A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noProof="0" smtClean="0"/>
              <a:t>Textmasterformate durch Klicken bearbeiten</a:t>
            </a:r>
          </a:p>
          <a:p>
            <a:pPr lvl="1"/>
            <a:r>
              <a:rPr lang="de-DE" altLang="en-US" noProof="0" smtClean="0"/>
              <a:t>Zweite Ebene</a:t>
            </a:r>
          </a:p>
          <a:p>
            <a:pPr lvl="2"/>
            <a:r>
              <a:rPr lang="de-DE" altLang="en-US" noProof="0" smtClean="0"/>
              <a:t>Dritte Ebene</a:t>
            </a:r>
          </a:p>
          <a:p>
            <a:pPr lvl="3"/>
            <a:r>
              <a:rPr lang="de-DE" altLang="en-US" noProof="0" smtClean="0"/>
              <a:t>Vierte Ebene</a:t>
            </a:r>
          </a:p>
          <a:p>
            <a:pPr lvl="4"/>
            <a:r>
              <a:rPr lang="de-DE" altLang="en-US" noProof="0" smtClean="0"/>
              <a:t>Fünfte Ebene</a:t>
            </a:r>
            <a:endParaRPr 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 smtClean="0"/>
            </a:lvl1pPr>
          </a:lstStyle>
          <a:p>
            <a:pPr>
              <a:defRPr/>
            </a:pPr>
            <a:fld id="{A6A13A4B-9309-4CFD-87D2-D5799B072990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A13A4B-9309-4CFD-87D2-D5799B072990}" type="slidenum">
              <a:rPr lang="en-US" altLang="zh-CN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63600" y="4271963"/>
            <a:ext cx="7485063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de-DE" noProof="1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863600" y="5284788"/>
            <a:ext cx="7510463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CN" altLang="en-US" noProof="1" smtClean="0"/>
              <a:t>单击此处编辑母版副标题样式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49493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84A3C-F01A-4AD5-89E0-AE483D85A92C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C964C-425F-4AC1-B41A-945905DD58B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9725" y="252413"/>
            <a:ext cx="2130425" cy="55499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5275" y="252413"/>
            <a:ext cx="6242050" cy="55499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EBE21-CE1C-4EB4-BDFA-21B78C90BE98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2C60-AC7F-46C8-8C35-194280F2AA9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D59F1-B566-40EE-9331-957D66BC9474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2C52D-9EC8-444F-B986-94C6592A335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12EA3-E256-41D7-8C09-9F6953975004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5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8A2D3-25E6-4C9F-8210-F0C7BDCE1C6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9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85FA2-F887-4885-94CD-4648E5FFDBBB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96641-F79D-43B5-8A45-6FF6DE24A148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6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AEC57-B501-43E0-8040-664B6CCF9364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8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700BF-F3A4-4706-BC44-9C797EBC5E41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9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B996E-2363-4F95-8128-9D6C02368879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4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DA6-76F3-4ADA-9FD6-B88E7B8E009F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42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0F533-19FF-46C2-8BBC-50674CB984D1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3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984BF-198B-424A-9468-3EE6D76E973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2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251CF-0FEC-4EF1-8E0D-CD1763366921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F46A-CC53-4618-A425-36B183DC7AEB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0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E10B1-51C4-4819-8653-1FAD5D99556F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BAAFE-E64B-4813-A226-330585E20BFE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3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038" y="25241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Klicken Sie, um das Titelformat zu bearbeiten</a:t>
            </a:r>
          </a:p>
        </p:txBody>
      </p:sp>
      <p:pic>
        <p:nvPicPr>
          <p:cNvPr id="1028" name="图片 6" descr="未标题-1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38" y="5986463"/>
            <a:ext cx="8905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7" descr="字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5" y="6248400"/>
            <a:ext cx="1271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300">
                <a:solidFill>
                  <a:srgbClr val="898989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4E7A51EB-1ABE-41C6-8A5E-9D9D8EC655AE}" type="datetime1">
              <a:rPr lang="zh-CN" altLang="en-US"/>
              <a:pPr>
                <a:defRPr/>
              </a:pPr>
              <a:t>2017/4/24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2646363" y="63452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300" noProof="1" smtClean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CE6B14-1517-4276-8F31-D028A1508EA4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1365161" y="3354411"/>
            <a:ext cx="6478073" cy="1050164"/>
          </a:xfrm>
        </p:spPr>
        <p:txBody>
          <a:bodyPr/>
          <a:lstStyle/>
          <a:p>
            <a:r>
              <a:rPr lang="zh-CN" altLang="en-US" sz="3600" dirty="0" smtClean="0">
                <a:ea typeface="宋体" panose="02010600030101010101" pitchFamily="2" charset="-122"/>
              </a:rPr>
              <a:t>面向电影领域的微信聊天机器人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3217" y="4700788"/>
            <a:ext cx="3026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1130310723 </a:t>
            </a:r>
            <a:r>
              <a:rPr lang="zh-CN" altLang="en-US" dirty="0" smtClean="0"/>
              <a:t>马晶义</a:t>
            </a:r>
            <a:endParaRPr lang="en-US" altLang="zh-CN" dirty="0" smtClean="0"/>
          </a:p>
          <a:p>
            <a:r>
              <a:rPr lang="zh-CN" altLang="en-US" dirty="0" smtClean="0"/>
              <a:t> 指导教师： 杨沐昀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微博电影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8" y="2380768"/>
            <a:ext cx="5796922" cy="2241729"/>
          </a:xfrm>
        </p:spPr>
      </p:pic>
      <p:sp>
        <p:nvSpPr>
          <p:cNvPr id="6" name="文本框 5"/>
          <p:cNvSpPr txBox="1"/>
          <p:nvPr/>
        </p:nvSpPr>
        <p:spPr>
          <a:xfrm>
            <a:off x="300038" y="2732192"/>
            <a:ext cx="26492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、吸引人的内容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、艾特“有用”的用户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5318974" y="4842457"/>
            <a:ext cx="2034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微博“钓鱼”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856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猫眼影评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73" y="2718080"/>
            <a:ext cx="5601986" cy="2697038"/>
          </a:xfrm>
        </p:spPr>
      </p:pic>
      <p:sp>
        <p:nvSpPr>
          <p:cNvPr id="5" name="文本框 4"/>
          <p:cNvSpPr txBox="1"/>
          <p:nvPr/>
        </p:nvSpPr>
        <p:spPr>
          <a:xfrm>
            <a:off x="428827" y="2718080"/>
            <a:ext cx="2674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、电影信息获取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、影评信息获取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、数据库存储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40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后期拟完成的工作及进度安排</a:t>
            </a:r>
            <a:endParaRPr lang="zh-CN" altLang="en-US" dirty="0"/>
          </a:p>
        </p:txBody>
      </p:sp>
      <p:graphicFrame>
        <p:nvGraphicFramePr>
          <p:cNvPr id="6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36379"/>
              </p:ext>
            </p:extLst>
          </p:nvPr>
        </p:nvGraphicFramePr>
        <p:xfrm>
          <a:off x="309562" y="2331077"/>
          <a:ext cx="8524875" cy="24777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2725">
                  <a:extLst>
                    <a:ext uri="{9D8B030D-6E8A-4147-A177-3AD203B41FA5}">
                      <a16:colId xmlns:a16="http://schemas.microsoft.com/office/drawing/2014/main" val="3108377237"/>
                    </a:ext>
                  </a:extLst>
                </a:gridCol>
                <a:gridCol w="1867437">
                  <a:extLst>
                    <a:ext uri="{9D8B030D-6E8A-4147-A177-3AD203B41FA5}">
                      <a16:colId xmlns:a16="http://schemas.microsoft.com/office/drawing/2014/main" val="4218118997"/>
                    </a:ext>
                  </a:extLst>
                </a:gridCol>
                <a:gridCol w="4764713">
                  <a:extLst>
                    <a:ext uri="{9D8B030D-6E8A-4147-A177-3AD203B41FA5}">
                      <a16:colId xmlns:a16="http://schemas.microsoft.com/office/drawing/2014/main" val="2330970186"/>
                    </a:ext>
                  </a:extLst>
                </a:gridCol>
              </a:tblGrid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起始时间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计划完成内容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35517"/>
                  </a:ext>
                </a:extLst>
              </a:tr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2017.4.26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知识库构建及数据去重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26109"/>
                  </a:ext>
                </a:extLst>
              </a:tr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2017.5.18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答案检索模型搭建与性能测试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4229"/>
                  </a:ext>
                </a:extLst>
              </a:tr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2017.5.19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2017.5.31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微信聊天机器人设计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88031"/>
                  </a:ext>
                </a:extLst>
              </a:tr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2017.6.1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系统整体功能测试与评估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26033"/>
                  </a:ext>
                </a:extLst>
              </a:tr>
              <a:tr h="412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2017.6.6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2017.6.13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撰写毕业论文准备结题答辩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43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存在的问题与困难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网页数据提取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1800" dirty="0" smtClean="0"/>
              <a:t>正则表达式 </a:t>
            </a:r>
            <a:r>
              <a:rPr lang="en-US" altLang="zh-CN" sz="1800" dirty="0" smtClean="0"/>
              <a:t>VS </a:t>
            </a:r>
            <a:r>
              <a:rPr lang="en-US" altLang="zh-CN" sz="1800" dirty="0" err="1"/>
              <a:t>B</a:t>
            </a:r>
            <a:r>
              <a:rPr lang="en-US" altLang="zh-CN" sz="1800" dirty="0" err="1" smtClean="0"/>
              <a:t>eautifulsoup</a:t>
            </a:r>
            <a:endParaRPr lang="en-US" altLang="zh-CN" sz="1800" dirty="0" smtClean="0"/>
          </a:p>
          <a:p>
            <a:r>
              <a:rPr lang="zh-CN" altLang="en-US" sz="2400" dirty="0" smtClean="0"/>
              <a:t>数据编码问题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1800" dirty="0" smtClean="0"/>
              <a:t>utf-8  vs  </a:t>
            </a:r>
            <a:r>
              <a:rPr lang="en-US" altLang="zh-CN" sz="1800" dirty="0" err="1" smtClean="0"/>
              <a:t>ascii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gbk</a:t>
            </a:r>
            <a:r>
              <a:rPr lang="en-US" altLang="zh-CN" sz="1800" dirty="0" smtClean="0"/>
              <a:t>…</a:t>
            </a:r>
          </a:p>
          <a:p>
            <a:r>
              <a:rPr lang="zh-CN" altLang="en-US" sz="2400" dirty="0" smtClean="0"/>
              <a:t>网站模拟登录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1800" dirty="0" smtClean="0"/>
              <a:t>登录请求与</a:t>
            </a:r>
            <a:r>
              <a:rPr lang="en-US" altLang="zh-CN" sz="1800" dirty="0" smtClean="0"/>
              <a:t>cookies</a:t>
            </a:r>
          </a:p>
          <a:p>
            <a:r>
              <a:rPr lang="zh-CN" altLang="en-US" sz="2400" dirty="0" smtClean="0"/>
              <a:t>用户代理和反爬虫问题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1800" dirty="0" smtClean="0"/>
              <a:t>模拟浏览器  验证码识别  </a:t>
            </a:r>
            <a:r>
              <a:rPr lang="en-US" altLang="zh-CN" sz="1800" dirty="0" err="1" smtClean="0"/>
              <a:t>ip</a:t>
            </a:r>
            <a:r>
              <a:rPr lang="zh-CN" altLang="en-US" sz="1800" dirty="0" smtClean="0"/>
              <a:t>代理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166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AAF0339-BD89-48C2-AA59-0F031D09FC98}" type="datetime1">
              <a:rPr lang="zh-CN" altLang="en-US" sz="1300" smtClean="0">
                <a:solidFill>
                  <a:srgbClr val="898989"/>
                </a:solidFill>
                <a:ea typeface="宋体" panose="02010600030101010101" pitchFamily="2" charset="-122"/>
              </a:rPr>
              <a:pPr>
                <a:buFont typeface="Arial" panose="020B0604020202020204" pitchFamily="34" charset="0"/>
                <a:buNone/>
              </a:pPr>
              <a:t>2017/4/24</a:t>
            </a:fld>
            <a:endParaRPr lang="zh-CN" altLang="en-US" sz="1300" smtClean="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67E4AE-3147-44B9-89C2-50765A92B05A}" type="slidenum">
              <a:rPr altLang="en-US" sz="1300">
                <a:solidFill>
                  <a:srgbClr val="898989"/>
                </a:solidFill>
              </a:rPr>
              <a:pPr/>
              <a:t>14</a:t>
            </a:fld>
            <a:endParaRPr lang="zh-CN" altLang="en-US" sz="1300">
              <a:solidFill>
                <a:srgbClr val="898989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4264" y="3052292"/>
            <a:ext cx="220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i="1" dirty="0" smtClean="0"/>
              <a:t>谢 谢</a:t>
            </a:r>
            <a:endParaRPr lang="zh-CN" alt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69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目录</a:t>
            </a:r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16667" y="2175569"/>
            <a:ext cx="762000" cy="665162"/>
            <a:chOff x="0" y="0"/>
            <a:chExt cx="1549" cy="1351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516667" y="3089969"/>
            <a:ext cx="762000" cy="665162"/>
            <a:chOff x="0" y="0"/>
            <a:chExt cx="1549" cy="1351"/>
          </a:xfrm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100000">
                  <a:schemeClr val="accent1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126267" y="2785169"/>
            <a:ext cx="4800600" cy="0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262434" y="2302146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研究内容及是否按预期进度进行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713517" y="227399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126267" y="3699569"/>
            <a:ext cx="4800600" cy="0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550963" y="3200979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已完成的研究工作及成果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713517" y="318839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516667" y="3982144"/>
            <a:ext cx="762000" cy="665162"/>
            <a:chOff x="0" y="0"/>
            <a:chExt cx="1549" cy="1351"/>
          </a:xfrm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100000">
                  <a:schemeClr val="hlink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516667" y="4896544"/>
            <a:ext cx="762000" cy="665162"/>
            <a:chOff x="0" y="0"/>
            <a:chExt cx="1549" cy="1351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 cmpd="sng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90" y="81"/>
              <a:ext cx="1349" cy="1167"/>
            </a:xfrm>
            <a:prstGeom prst="hexagon">
              <a:avLst>
                <a:gd name="adj" fmla="val 28894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100000">
                  <a:schemeClr val="accent1"/>
                </a:gs>
              </a:gsLst>
              <a:lin ang="18900000" scaled="1"/>
            </a:gra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126267" y="4591744"/>
            <a:ext cx="4800600" cy="0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529528" y="4057694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后期拟完成的工作及进度安排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713517" y="408056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126267" y="5506144"/>
            <a:ext cx="4800600" cy="0"/>
          </a:xfrm>
          <a:prstGeom prst="line">
            <a:avLst/>
          </a:prstGeom>
          <a:noFill/>
          <a:ln w="25400" cmpd="sng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116867" y="4972744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tx2"/>
                </a:solidFill>
              </a:rPr>
              <a:t>存在的问题与困难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713517" y="4994969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3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6" name="图片 5" descr="C:\Users\马晶义\Desktop\graduation projec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81" y="1376631"/>
            <a:ext cx="5713840" cy="46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236674" y="6047906"/>
            <a:ext cx="419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系统架构图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0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是否按开题报告预定的内容及进度安排进行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37" y="2369713"/>
            <a:ext cx="8650779" cy="122349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、数据源由单一数据源（豆瓣影评）换成多个数据源（豆瓣、微博、猫眼）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、问答系统中去除对问题的语义分析、关键词提取部分，采用直接用问句在    </a:t>
            </a: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>
                <a:solidFill>
                  <a:schemeClr val="bg1"/>
                </a:solidFill>
              </a:rPr>
              <a:t>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/>
              <a:t>知识库中检索答案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007" y="1481071"/>
            <a:ext cx="406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改动部分内容：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00038" y="4250028"/>
            <a:ext cx="852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进度情况：数据获取部分内容增加，进度相对较慢；问答系统部分有筛减</a:t>
            </a:r>
            <a:r>
              <a:rPr lang="zh-CN" altLang="en-US" dirty="0" smtClean="0">
                <a:solidFill>
                  <a:schemeClr val="bg1"/>
                </a:solidFill>
              </a:rPr>
              <a:t>空白空白：</a:t>
            </a:r>
            <a:r>
              <a:rPr lang="zh-CN" altLang="en-US" dirty="0" smtClean="0"/>
              <a:t>因此后期进度会加快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4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已完成的研究工作与成果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8490" y="1596409"/>
            <a:ext cx="553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数据获取部分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871225" y="2820576"/>
            <a:ext cx="2769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豆瓣影评数据爬取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0" y="2692651"/>
            <a:ext cx="528035" cy="528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0" y="4817986"/>
            <a:ext cx="616035" cy="616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16686" y="4970380"/>
            <a:ext cx="225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猫眼影评数据获取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54" y="3764755"/>
            <a:ext cx="559826" cy="5245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16687" y="3876160"/>
            <a:ext cx="252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微博电影数据获取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0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已完成的研究工作与成果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5" y="2913269"/>
            <a:ext cx="8483835" cy="23541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038" y="2215166"/>
            <a:ext cx="3863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数据获取流程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3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豆瓣影评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58" y="2232776"/>
            <a:ext cx="2115072" cy="267632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2232776"/>
            <a:ext cx="3103808" cy="27923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5250" y="2331076"/>
            <a:ext cx="24341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、模拟登录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、电影信息获取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、影评信息获取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、数据库存储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03065" y="5228822"/>
            <a:ext cx="253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模拟登录过程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12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豆瓣影评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4188382"/>
            <a:ext cx="4280306" cy="23605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" y="1310800"/>
            <a:ext cx="7134897" cy="25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微博电影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43" y="2065472"/>
            <a:ext cx="4273908" cy="3298959"/>
          </a:xfrm>
        </p:spPr>
      </p:pic>
      <p:sp>
        <p:nvSpPr>
          <p:cNvPr id="5" name="文本框 4"/>
          <p:cNvSpPr txBox="1"/>
          <p:nvPr/>
        </p:nvSpPr>
        <p:spPr>
          <a:xfrm>
            <a:off x="982618" y="2304269"/>
            <a:ext cx="3022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、模拟登录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、电影信息获取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、电影微博分类及获取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、微博评论获取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、“钓鱼”功能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50794" y="5525036"/>
            <a:ext cx="236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Json</a:t>
            </a:r>
            <a:r>
              <a:rPr lang="zh-CN" altLang="en-US" sz="1400" dirty="0" smtClean="0"/>
              <a:t>请求链接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15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Pages>0</Pages>
  <Words>377</Words>
  <Characters>0</Characters>
  <Application>Microsoft Office PowerPoint</Application>
  <DocSecurity>0</DocSecurity>
  <PresentationFormat>全屏显示(4:3)</PresentationFormat>
  <Lines>0</Lines>
  <Paragraphs>92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Wingdings</vt:lpstr>
      <vt:lpstr>Standarddesign</vt:lpstr>
      <vt:lpstr>面向电影领域的微信聊天机器人</vt:lpstr>
      <vt:lpstr>目录</vt:lpstr>
      <vt:lpstr>研究内容</vt:lpstr>
      <vt:lpstr>是否按开题报告预定的内容及进度安排进行</vt:lpstr>
      <vt:lpstr>已完成的研究工作与成果</vt:lpstr>
      <vt:lpstr>已完成的研究工作与成果</vt:lpstr>
      <vt:lpstr>豆瓣影评</vt:lpstr>
      <vt:lpstr>豆瓣影评</vt:lpstr>
      <vt:lpstr>微博电影</vt:lpstr>
      <vt:lpstr>微博电影</vt:lpstr>
      <vt:lpstr>猫眼影评</vt:lpstr>
      <vt:lpstr>后期拟完成的工作及进度安排</vt:lpstr>
      <vt:lpstr>存在的问题与困难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小熊猫</dc:creator>
  <dc:description>PresentationLoad.com</dc:description>
  <cp:lastModifiedBy>马晶义</cp:lastModifiedBy>
  <cp:revision>313</cp:revision>
  <dcterms:created xsi:type="dcterms:W3CDTF">2007-11-27T23:54:21Z</dcterms:created>
  <dcterms:modified xsi:type="dcterms:W3CDTF">2017-04-24T09:32:51Z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