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72" r:id="rId4"/>
    <p:sldId id="285" r:id="rId5"/>
    <p:sldId id="273" r:id="rId6"/>
    <p:sldId id="284" r:id="rId7"/>
    <p:sldId id="274" r:id="rId8"/>
    <p:sldId id="283" r:id="rId9"/>
    <p:sldId id="275" r:id="rId10"/>
    <p:sldId id="278" r:id="rId11"/>
    <p:sldId id="279" r:id="rId12"/>
    <p:sldId id="280" r:id="rId13"/>
    <p:sldId id="281" r:id="rId14"/>
    <p:sldId id="288" r:id="rId15"/>
    <p:sldId id="282" r:id="rId16"/>
    <p:sldId id="287" r:id="rId17"/>
    <p:sldId id="276" r:id="rId18"/>
    <p:sldId id="271" r:id="rId19"/>
    <p:sldId id="277" r:id="rId20"/>
    <p:sldId id="286" r:id="rId21"/>
    <p:sldId id="26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晶义" initials="马晶义" lastIdx="1" clrIdx="0">
    <p:extLst>
      <p:ext uri="{19B8F6BF-5375-455C-9EA6-DF929625EA0E}">
        <p15:presenceInfo xmlns:p15="http://schemas.microsoft.com/office/powerpoint/2012/main" userId="马晶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00" autoAdjust="0"/>
  </p:normalViewPr>
  <p:slideViewPr>
    <p:cSldViewPr snapToGrid="0">
      <p:cViewPr varScale="1">
        <p:scale>
          <a:sx n="74" d="100"/>
          <a:sy n="74" d="100"/>
        </p:scale>
        <p:origin x="10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 smtClean="0"/>
            </a:lvl1pPr>
          </a:lstStyle>
          <a:p>
            <a:pPr>
              <a:defRPr/>
            </a:pPr>
            <a:fld id="{30A91C5E-F3AE-4225-869A-43F3C43B96AF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noProof="0" smtClean="0"/>
              <a:t>Textmasterformate durch Klicken bearbeiten</a:t>
            </a:r>
          </a:p>
          <a:p>
            <a:pPr lvl="1"/>
            <a:r>
              <a:rPr lang="de-DE" altLang="en-US" noProof="0" smtClean="0"/>
              <a:t>Zweite Ebene</a:t>
            </a:r>
          </a:p>
          <a:p>
            <a:pPr lvl="2"/>
            <a:r>
              <a:rPr lang="de-DE" altLang="en-US" noProof="0" smtClean="0"/>
              <a:t>Dritte Ebene</a:t>
            </a:r>
          </a:p>
          <a:p>
            <a:pPr lvl="3"/>
            <a:r>
              <a:rPr lang="de-DE" altLang="en-US" noProof="0" smtClean="0"/>
              <a:t>Vierte Ebene</a:t>
            </a:r>
          </a:p>
          <a:p>
            <a:pPr lvl="4"/>
            <a:r>
              <a:rPr lang="de-DE" altLang="en-US" noProof="0" smtClean="0"/>
              <a:t>Fünfte Ebene</a:t>
            </a:r>
            <a:endParaRPr 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 smtClean="0"/>
            </a:lvl1pPr>
          </a:lstStyle>
          <a:p>
            <a:pPr>
              <a:defRPr/>
            </a:pPr>
            <a:fld id="{A6A13A4B-9309-4CFD-87D2-D5799B072990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13A4B-9309-4CFD-87D2-D5799B072990}" type="slidenum">
              <a:rPr lang="en-US" altLang="zh-CN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de-DE" noProof="1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CN" altLang="en-US" noProof="1" smtClean="0"/>
              <a:t>单击此处编辑母版副标题样式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49493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84A3C-F01A-4AD5-89E0-AE483D85A92C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C964C-425F-4AC1-B41A-945905DD58B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EBE21-CE1C-4EB4-BDFA-21B78C90BE98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2C60-AC7F-46C8-8C35-194280F2AA9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D59F1-B566-40EE-9331-957D66BC9474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C52D-9EC8-444F-B986-94C6592A335D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12EA3-E256-41D7-8C09-9F6953975004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8A2D3-25E6-4C9F-8210-F0C7BDCE1C6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85FA2-F887-4885-94CD-4648E5FFDBBB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96641-F79D-43B5-8A45-6FF6DE24A148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6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AEC57-B501-43E0-8040-664B6CCF9364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700BF-F3A4-4706-BC44-9C797EBC5E41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B996E-2363-4F95-8128-9D6C02368879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DA6-76F3-4ADA-9FD6-B88E7B8E009F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2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0F533-19FF-46C2-8BBC-50674CB984D1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3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984BF-198B-424A-9468-3EE6D76E973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2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251CF-0FEC-4EF1-8E0D-CD1763366921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F46A-CC53-4618-A425-36B183DC7AEB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0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E10B1-51C4-4819-8653-1FAD5D99556F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BAAFE-E64B-4813-A226-330585E20BF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3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038" y="25241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  <p:pic>
        <p:nvPicPr>
          <p:cNvPr id="1028" name="图片 6" descr="未标题-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5986463"/>
            <a:ext cx="8905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7" descr="字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248400"/>
            <a:ext cx="1271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300">
                <a:solidFill>
                  <a:srgbClr val="898989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4E7A51EB-1ABE-41C6-8A5E-9D9D8EC655AE}" type="datetime1">
              <a:rPr lang="zh-CN" altLang="en-US"/>
              <a:pPr>
                <a:defRPr/>
              </a:pPr>
              <a:t>2017/3/29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2646363" y="6345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 noProof="1" smtClean="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CE6B14-1517-4276-8F31-D028A1508EA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1365161" y="3354411"/>
            <a:ext cx="6478073" cy="1050164"/>
          </a:xfrm>
        </p:spPr>
        <p:txBody>
          <a:bodyPr/>
          <a:lstStyle/>
          <a:p>
            <a:r>
              <a:rPr lang="zh-CN" altLang="en-US" sz="3600" dirty="0" smtClean="0">
                <a:ea typeface="宋体" panose="02010600030101010101" pitchFamily="2" charset="-122"/>
              </a:rPr>
              <a:t>面向电影领域的微</a:t>
            </a:r>
            <a:r>
              <a:rPr lang="zh-CN" altLang="en-US" sz="3600" dirty="0" smtClean="0">
                <a:ea typeface="宋体" panose="02010600030101010101" pitchFamily="2" charset="-122"/>
              </a:rPr>
              <a:t>信聊天机器人</a:t>
            </a:r>
            <a:endParaRPr lang="zh-CN" altLang="en-US" sz="3600" dirty="0" smtClean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3217" y="4700788"/>
            <a:ext cx="302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1130310723 </a:t>
            </a:r>
            <a:r>
              <a:rPr lang="zh-CN" altLang="en-US" dirty="0" smtClean="0"/>
              <a:t>马晶义</a:t>
            </a:r>
            <a:endParaRPr lang="en-US" altLang="zh-CN" dirty="0" smtClean="0"/>
          </a:p>
          <a:p>
            <a:r>
              <a:rPr lang="zh-CN" altLang="en-US" dirty="0" smtClean="0"/>
              <a:t> 指导教师： 杨沐昀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研究方案</a:t>
            </a:r>
            <a:endParaRPr lang="zh-CN" altLang="en-US" dirty="0"/>
          </a:p>
        </p:txBody>
      </p:sp>
      <p:cxnSp>
        <p:nvCxnSpPr>
          <p:cNvPr id="20" name="AutoShape 2"/>
          <p:cNvCxnSpPr>
            <a:cxnSpLocks noChangeShapeType="1"/>
            <a:stCxn id="26" idx="7"/>
            <a:endCxn id="30" idx="3"/>
          </p:cNvCxnSpPr>
          <p:nvPr/>
        </p:nvCxnSpPr>
        <p:spPr bwMode="auto">
          <a:xfrm flipV="1">
            <a:off x="3065463" y="2879725"/>
            <a:ext cx="692150" cy="392113"/>
          </a:xfrm>
          <a:prstGeom prst="straightConnector1">
            <a:avLst/>
          </a:prstGeom>
          <a:noFill/>
          <a:ln w="25400" cap="rnd" cmpd="sng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"/>
          <p:cNvCxnSpPr>
            <a:cxnSpLocks noChangeShapeType="1"/>
            <a:stCxn id="26" idx="6"/>
            <a:endCxn id="34" idx="2"/>
          </p:cNvCxnSpPr>
          <p:nvPr/>
        </p:nvCxnSpPr>
        <p:spPr bwMode="auto">
          <a:xfrm flipV="1">
            <a:off x="3379788" y="4008438"/>
            <a:ext cx="287337" cy="14287"/>
          </a:xfrm>
          <a:prstGeom prst="straightConnector1">
            <a:avLst/>
          </a:prstGeom>
          <a:noFill/>
          <a:ln w="25400" cap="rnd" cmpd="sng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"/>
          <p:cNvCxnSpPr>
            <a:cxnSpLocks noChangeShapeType="1"/>
            <a:stCxn id="26" idx="5"/>
            <a:endCxn id="38" idx="1"/>
          </p:cNvCxnSpPr>
          <p:nvPr/>
        </p:nvCxnSpPr>
        <p:spPr bwMode="auto">
          <a:xfrm>
            <a:off x="3065463" y="4773613"/>
            <a:ext cx="692150" cy="392112"/>
          </a:xfrm>
          <a:prstGeom prst="straightConnector1">
            <a:avLst/>
          </a:prstGeom>
          <a:noFill/>
          <a:ln w="25400" cap="rnd" cmpd="sng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5"/>
          <p:cNvSpPr>
            <a:spLocks noChangeArrowheads="1"/>
          </p:cNvSpPr>
          <p:nvPr/>
        </p:nvSpPr>
        <p:spPr bwMode="auto">
          <a:xfrm flipH="1">
            <a:off x="2963863" y="1989138"/>
            <a:ext cx="1849437" cy="3700462"/>
          </a:xfrm>
          <a:prstGeom prst="moon">
            <a:avLst>
              <a:gd name="adj" fmla="val 6042"/>
            </a:avLst>
          </a:prstGeom>
          <a:solidFill>
            <a:schemeClr val="bg2">
              <a:lumMod val="60000"/>
              <a:lumOff val="40000"/>
            </a:schemeClr>
          </a:solidFill>
          <a:ln w="12700" cmpd="sng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1168400" y="2871788"/>
            <a:ext cx="2305050" cy="2301875"/>
            <a:chOff x="0" y="0"/>
            <a:chExt cx="1570" cy="1568"/>
          </a:xfrm>
        </p:grpSpPr>
        <p:pic>
          <p:nvPicPr>
            <p:cNvPr id="25" name="Picture 7" descr="b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70" cy="156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68" y="68"/>
              <a:ext cx="1434" cy="1432"/>
            </a:xfrm>
            <a:prstGeom prst="ellipse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Verdana" panose="020B0604030504040204" pitchFamily="34" charset="0"/>
                  <a:ea typeface="Gulim" pitchFamily="2" charset="-127"/>
                </a:rPr>
                <a:t>微信聊天机器人</a:t>
              </a:r>
              <a:endParaRPr lang="en-US" altLang="zh-CN" sz="2000" dirty="0">
                <a:solidFill>
                  <a:schemeClr val="bg1"/>
                </a:solidFill>
                <a:latin typeface="Verdana" panose="020B0604030504040204" pitchFamily="34" charset="0"/>
                <a:ea typeface="Gulim" pitchFamily="2" charset="-127"/>
              </a:endParaRPr>
            </a:p>
          </p:txBody>
        </p:sp>
      </p:grp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3959225" y="2244725"/>
            <a:ext cx="4014788" cy="8493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Gulim" pitchFamily="2" charset="-127"/>
              </a:rPr>
              <a:t>爬虫系统设计</a:t>
            </a:r>
            <a:endParaRPr lang="en-US" altLang="zh-CN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3646488" y="2357438"/>
            <a:ext cx="625475" cy="625475"/>
            <a:chOff x="0" y="0"/>
            <a:chExt cx="1836" cy="1834"/>
          </a:xfrm>
        </p:grpSpPr>
        <p:pic>
          <p:nvPicPr>
            <p:cNvPr id="29" name="Picture 12" descr="b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36" cy="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79" y="79"/>
              <a:ext cx="1678" cy="1676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50000"/>
              </a:schemeClr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Verdana" panose="020B0604030504040204" pitchFamily="34" charset="0"/>
                <a:ea typeface="Gulim" pitchFamily="2" charset="-127"/>
              </a:endParaRPr>
            </a:p>
          </p:txBody>
        </p:sp>
      </p:grpSp>
      <p:sp>
        <p:nvSpPr>
          <p:cNvPr id="31" name="AutoShape 14"/>
          <p:cNvSpPr>
            <a:spLocks noChangeArrowheads="1"/>
          </p:cNvSpPr>
          <p:nvPr/>
        </p:nvSpPr>
        <p:spPr bwMode="auto">
          <a:xfrm>
            <a:off x="3959225" y="3582988"/>
            <a:ext cx="4014788" cy="8493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Gulim" pitchFamily="2" charset="-127"/>
              </a:rPr>
              <a:t>问答系统设计</a:t>
            </a:r>
            <a:endParaRPr lang="en-US" altLang="zh-CN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3646488" y="3695700"/>
            <a:ext cx="625475" cy="623888"/>
            <a:chOff x="0" y="0"/>
            <a:chExt cx="1836" cy="1834"/>
          </a:xfrm>
        </p:grpSpPr>
        <p:pic>
          <p:nvPicPr>
            <p:cNvPr id="33" name="Picture 16" descr="b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36" cy="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79" y="79"/>
              <a:ext cx="1678" cy="1675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50000"/>
              </a:schemeClr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Verdana" panose="020B0604030504040204" pitchFamily="34" charset="0"/>
                <a:ea typeface="Gulim" pitchFamily="2" charset="-127"/>
              </a:endParaRPr>
            </a:p>
          </p:txBody>
        </p:sp>
      </p:grp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959225" y="4949825"/>
            <a:ext cx="4014788" cy="8493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Gulim" pitchFamily="2" charset="-127"/>
              </a:rPr>
              <a:t>聊天机器人设计</a:t>
            </a:r>
            <a:endParaRPr lang="en-US" altLang="zh-CN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anose="020B0604030504040204" pitchFamily="34" charset="0"/>
              <a:ea typeface="Gulim" pitchFamily="2" charset="-127"/>
            </a:endParaRPr>
          </a:p>
        </p:txBody>
      </p:sp>
      <p:grpSp>
        <p:nvGrpSpPr>
          <p:cNvPr id="36" name="Group 19"/>
          <p:cNvGrpSpPr>
            <a:grpSpLocks/>
          </p:cNvGrpSpPr>
          <p:nvPr/>
        </p:nvGrpSpPr>
        <p:grpSpPr bwMode="auto">
          <a:xfrm>
            <a:off x="3646488" y="5062538"/>
            <a:ext cx="625475" cy="625475"/>
            <a:chOff x="0" y="0"/>
            <a:chExt cx="1836" cy="1834"/>
          </a:xfrm>
        </p:grpSpPr>
        <p:pic>
          <p:nvPicPr>
            <p:cNvPr id="37" name="Picture 20" descr="b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36" cy="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79" y="79"/>
              <a:ext cx="1678" cy="1676"/>
            </a:xfrm>
            <a:prstGeom prst="ellipse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 w="1905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endPara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Verdana" panose="020B0604030504040204" pitchFamily="34" charset="0"/>
                <a:ea typeface="Guli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3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爬虫系统设计</a:t>
            </a:r>
            <a:endParaRPr lang="zh-CN" altLang="en-US" dirty="0"/>
          </a:p>
        </p:txBody>
      </p:sp>
      <p:pic>
        <p:nvPicPr>
          <p:cNvPr id="4" name="图片 3" descr="C:\Users\马晶义\Desktop\paper\spyd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" y="1629446"/>
            <a:ext cx="6362164" cy="3947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3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6" y="1489075"/>
            <a:ext cx="7380532" cy="3912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问答系统包括三部分：问题理解、答案检索及答案提取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7881" y="2942820"/>
            <a:ext cx="766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问题理解：问题分类、关键词提取、限定词提取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7881" y="3923022"/>
            <a:ext cx="5550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问题分类：评价类、情节类、数据类及其他</a:t>
            </a:r>
            <a:endParaRPr lang="en-US" altLang="zh-CN" sz="1800" dirty="0" smtClean="0"/>
          </a:p>
          <a:p>
            <a:r>
              <a:rPr lang="zh-CN" altLang="en-US" sz="1800" dirty="0" smtClean="0"/>
              <a:t>关键词：分词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词性标注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停用词表</a:t>
            </a:r>
            <a:endParaRPr lang="en-US" altLang="zh-CN" sz="1800" dirty="0" smtClean="0"/>
          </a:p>
          <a:p>
            <a:r>
              <a:rPr lang="zh-CN" altLang="en-US" sz="1800" dirty="0" smtClean="0"/>
              <a:t>限定词：句法分析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主谓、动宾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03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38" y="2073499"/>
            <a:ext cx="8520112" cy="3728813"/>
          </a:xfrm>
        </p:spPr>
        <p:txBody>
          <a:bodyPr/>
          <a:lstStyle/>
          <a:p>
            <a:r>
              <a:rPr lang="zh-CN" altLang="zh-CN" dirty="0"/>
              <a:t>生成</a:t>
            </a:r>
            <a:r>
              <a:rPr lang="en-US" altLang="zh-CN" dirty="0"/>
              <a:t>word-to-topic</a:t>
            </a:r>
            <a:r>
              <a:rPr lang="zh-CN" altLang="zh-CN" dirty="0" smtClean="0"/>
              <a:t>向量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派生</a:t>
            </a:r>
            <a:r>
              <a:rPr lang="en-US" altLang="zh-CN" dirty="0"/>
              <a:t>word-to-word</a:t>
            </a:r>
            <a:r>
              <a:rPr lang="zh-CN" altLang="zh-CN" dirty="0" smtClean="0"/>
              <a:t>向量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构建强文本</a:t>
            </a:r>
            <a:r>
              <a:rPr lang="zh-CN" altLang="zh-CN" dirty="0" smtClean="0"/>
              <a:t>向量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00038" y="1506828"/>
            <a:ext cx="852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整合</a:t>
            </a:r>
            <a:r>
              <a:rPr lang="en-US" altLang="zh-CN" dirty="0"/>
              <a:t>LDA</a:t>
            </a:r>
            <a:r>
              <a:rPr lang="zh-CN" altLang="zh-CN" dirty="0"/>
              <a:t>主题模型及</a:t>
            </a:r>
            <a:r>
              <a:rPr lang="en-US" altLang="zh-CN" dirty="0"/>
              <a:t>Word2Vec</a:t>
            </a:r>
            <a:r>
              <a:rPr lang="zh-CN" altLang="zh-CN" dirty="0"/>
              <a:t>向量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521" y="2509368"/>
            <a:ext cx="4977130" cy="24511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9744" y="3828685"/>
            <a:ext cx="3771265" cy="21844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176729" y="3076054"/>
            <a:ext cx="1390650" cy="20447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1084971" y="4280961"/>
            <a:ext cx="1574165" cy="31432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1084971" y="5438623"/>
            <a:ext cx="1990090" cy="2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答案抽取</a:t>
            </a:r>
            <a:endParaRPr lang="zh-CN" altLang="en-US" dirty="0"/>
          </a:p>
        </p:txBody>
      </p:sp>
      <p:pic>
        <p:nvPicPr>
          <p:cNvPr id="4" name="内容占位符 3" descr="C:\Users\马晶义\Desktop\paper\CodeCogsEqn (3)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05" y="3533011"/>
            <a:ext cx="40576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马晶义\Desktop\paper\CodeCogsEqn (1)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764" y="4785111"/>
            <a:ext cx="219964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26624" y="1283920"/>
            <a:ext cx="517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检索相关性评分算法</a:t>
            </a:r>
            <a:r>
              <a:rPr lang="en-US" altLang="zh-CN" sz="2400" dirty="0" smtClean="0"/>
              <a:t>BM25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680607" y="4785111"/>
            <a:ext cx="94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其中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56823" y="2021984"/>
            <a:ext cx="749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思想：对问句</a:t>
            </a:r>
            <a:r>
              <a:rPr lang="en-US" altLang="zh-CN" sz="1800" dirty="0" smtClean="0"/>
              <a:t>Q</a:t>
            </a:r>
            <a:r>
              <a:rPr lang="zh-CN" altLang="en-US" sz="1800" dirty="0" smtClean="0"/>
              <a:t>进行分词，计算每个词与答案句子的相关性得分，最后将所有词的相关性得分加权平均，得到问句与答案句子的相关性得分。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29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聊天机器人设计</a:t>
            </a:r>
            <a:endParaRPr lang="zh-CN" altLang="en-US" dirty="0"/>
          </a:p>
        </p:txBody>
      </p:sp>
      <p:pic>
        <p:nvPicPr>
          <p:cNvPr id="4" name="图片 3" descr="C:\Users\马晶义\Desktop\paper\wcb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14" y="1686462"/>
            <a:ext cx="5875247" cy="3735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3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38" y="3116687"/>
            <a:ext cx="8520112" cy="2685626"/>
          </a:xfrm>
        </p:spPr>
        <p:txBody>
          <a:bodyPr/>
          <a:lstStyle/>
          <a:p>
            <a:r>
              <a:rPr lang="zh-CN" altLang="zh-CN" dirty="0"/>
              <a:t>精确率是系统回答问题被判为正确的条数</a:t>
            </a:r>
            <a:r>
              <a:rPr lang="zh-CN" altLang="zh-CN" dirty="0" smtClean="0"/>
              <a:t>与</a:t>
            </a:r>
            <a:r>
              <a:rPr lang="zh-CN" altLang="en-US" dirty="0" smtClean="0"/>
              <a:t>系统</a:t>
            </a:r>
            <a:r>
              <a:rPr lang="zh-CN" altLang="zh-CN" dirty="0" smtClean="0"/>
              <a:t>输入问题条</a:t>
            </a:r>
            <a:r>
              <a:rPr lang="zh-CN" altLang="zh-CN" dirty="0"/>
              <a:t>数的</a:t>
            </a:r>
            <a:r>
              <a:rPr lang="zh-CN" altLang="zh-CN" dirty="0" smtClean="0"/>
              <a:t>比率</a:t>
            </a:r>
            <a:endParaRPr lang="en-US" altLang="zh-CN" dirty="0" smtClean="0"/>
          </a:p>
          <a:p>
            <a:r>
              <a:rPr lang="zh-CN" altLang="zh-CN" dirty="0" smtClean="0"/>
              <a:t>召回</a:t>
            </a:r>
            <a:r>
              <a:rPr lang="zh-CN" altLang="zh-CN" dirty="0"/>
              <a:t>率是系统回答问题被判为正确的条数</a:t>
            </a:r>
            <a:r>
              <a:rPr lang="zh-CN" altLang="zh-CN" dirty="0" smtClean="0"/>
              <a:t>与</a:t>
            </a:r>
            <a:r>
              <a:rPr lang="zh-CN" altLang="en-US" dirty="0" smtClean="0"/>
              <a:t>数据集</a:t>
            </a:r>
            <a:r>
              <a:rPr lang="zh-CN" altLang="zh-CN" dirty="0" smtClean="0"/>
              <a:t>问题</a:t>
            </a:r>
            <a:r>
              <a:rPr lang="zh-CN" altLang="zh-CN" dirty="0"/>
              <a:t>总条数的</a:t>
            </a:r>
            <a:r>
              <a:rPr lang="zh-CN" altLang="zh-CN" dirty="0" smtClean="0"/>
              <a:t>比率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zh-CN" dirty="0"/>
              <a:t>值</a:t>
            </a:r>
            <a:r>
              <a:rPr lang="en-US" altLang="zh-CN" dirty="0"/>
              <a:t>=</a:t>
            </a:r>
            <a:r>
              <a:rPr lang="zh-CN" altLang="zh-CN" dirty="0"/>
              <a:t>精确率</a:t>
            </a:r>
            <a:r>
              <a:rPr lang="en-US" altLang="zh-CN" dirty="0"/>
              <a:t>*</a:t>
            </a:r>
            <a:r>
              <a:rPr lang="zh-CN" altLang="zh-CN" dirty="0"/>
              <a:t>召回率</a:t>
            </a:r>
            <a:r>
              <a:rPr lang="en-US" altLang="zh-CN" dirty="0"/>
              <a:t>*2/</a:t>
            </a:r>
            <a:r>
              <a:rPr lang="zh-CN" altLang="zh-CN" dirty="0"/>
              <a:t>（精确率</a:t>
            </a:r>
            <a:r>
              <a:rPr lang="en-US" altLang="zh-CN" dirty="0"/>
              <a:t>+</a:t>
            </a:r>
            <a:r>
              <a:rPr lang="zh-CN" altLang="zh-CN" dirty="0"/>
              <a:t>召回率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038" y="1389962"/>
            <a:ext cx="7147774" cy="39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数据集：人工设置关于热映电影的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0038" y="1925113"/>
            <a:ext cx="759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答案正确性判断：人工对系统给出的答案进行判断，正确以及错误（不相关）两类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2017/3/29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17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47352" y="2885695"/>
            <a:ext cx="1289851" cy="1266938"/>
          </a:xfrm>
          <a:prstGeom prst="ellipse">
            <a:avLst/>
          </a:prstGeom>
          <a:gradFill rotWithShape="1">
            <a:gsLst>
              <a:gs pos="0">
                <a:srgbClr val="7BABFF"/>
              </a:gs>
              <a:gs pos="100000">
                <a:srgbClr val="2676FF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2676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5</a:t>
            </a:r>
            <a:endParaRPr lang="zh-CN" altLang="zh-CN" sz="40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837203" y="3133905"/>
            <a:ext cx="5658301" cy="770518"/>
          </a:xfrm>
          <a:prstGeom prst="chevron">
            <a:avLst>
              <a:gd name="adj" fmla="val 38598"/>
            </a:avLst>
          </a:prstGeom>
          <a:gradFill rotWithShape="1">
            <a:gsLst>
              <a:gs pos="0">
                <a:srgbClr val="F8F8F8"/>
              </a:gs>
              <a:gs pos="50000">
                <a:srgbClr val="EAEAEA"/>
              </a:gs>
              <a:gs pos="100000">
                <a:srgbClr val="F8F8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i="1" dirty="0" smtClean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进度安排及预期达到的目标</a:t>
            </a:r>
            <a:endParaRPr lang="zh-CN" altLang="zh-CN" sz="2800" i="1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3" y="2885695"/>
            <a:ext cx="1025650" cy="4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3"/>
          <p:cNvSpPr>
            <a:spLocks noChangeArrowheads="1"/>
          </p:cNvSpPr>
          <p:nvPr/>
        </p:nvSpPr>
        <p:spPr bwMode="auto">
          <a:xfrm rot="5319245" flipH="1" flipV="1">
            <a:off x="1022901" y="3721712"/>
            <a:ext cx="241856" cy="621815"/>
          </a:xfrm>
          <a:prstGeom prst="moon">
            <a:avLst>
              <a:gd name="adj" fmla="val 49769"/>
            </a:avLst>
          </a:prstGeom>
          <a:solidFill>
            <a:srgbClr val="F8F8F8">
              <a:alpha val="3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638" y="252413"/>
            <a:ext cx="8356511" cy="647700"/>
          </a:xfrm>
        </p:spPr>
        <p:txBody>
          <a:bodyPr/>
          <a:lstStyle/>
          <a:p>
            <a:r>
              <a:rPr lang="zh-CN" altLang="en-US" dirty="0" smtClean="0"/>
              <a:t>进度安排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140947"/>
              </p:ext>
            </p:extLst>
          </p:nvPr>
        </p:nvGraphicFramePr>
        <p:xfrm>
          <a:off x="309562" y="2583779"/>
          <a:ext cx="8524875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2725">
                  <a:extLst>
                    <a:ext uri="{9D8B030D-6E8A-4147-A177-3AD203B41FA5}">
                      <a16:colId xmlns:a16="http://schemas.microsoft.com/office/drawing/2014/main" val="3108377237"/>
                    </a:ext>
                  </a:extLst>
                </a:gridCol>
                <a:gridCol w="1867437">
                  <a:extLst>
                    <a:ext uri="{9D8B030D-6E8A-4147-A177-3AD203B41FA5}">
                      <a16:colId xmlns:a16="http://schemas.microsoft.com/office/drawing/2014/main" val="4218118997"/>
                    </a:ext>
                  </a:extLst>
                </a:gridCol>
                <a:gridCol w="4764713">
                  <a:extLst>
                    <a:ext uri="{9D8B030D-6E8A-4147-A177-3AD203B41FA5}">
                      <a16:colId xmlns:a16="http://schemas.microsoft.com/office/drawing/2014/main" val="233097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起始时间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计划工作内容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8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2017.4.8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爬虫系统设计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2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知识库的构建及问答系统相关模型搭建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2017.5.16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微信机器人设计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8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2017.5.17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2017.6.1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微信与知识库连接，数据训练、测试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2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2017.6.2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2017.6.12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测试系统性能，撰写毕业论文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3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预期达到的目标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38" y="2034861"/>
            <a:ext cx="8520112" cy="3767451"/>
          </a:xfrm>
        </p:spPr>
        <p:txBody>
          <a:bodyPr/>
          <a:lstStyle/>
          <a:p>
            <a:r>
              <a:rPr lang="zh-CN" altLang="en-US" dirty="0" smtClean="0"/>
              <a:t>聊天机器人层面：界面友好，能与用户进行自然语言交流</a:t>
            </a:r>
            <a:endParaRPr lang="en-US" altLang="zh-CN" dirty="0" smtClean="0"/>
          </a:p>
          <a:p>
            <a:r>
              <a:rPr lang="zh-CN" altLang="en-US" dirty="0" smtClean="0"/>
              <a:t>问答系统层面：由于检索模型算法的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值最高为</a:t>
            </a:r>
            <a:r>
              <a:rPr lang="en-US" altLang="zh-CN" dirty="0" smtClean="0"/>
              <a:t>85.6%,</a:t>
            </a:r>
            <a:r>
              <a:rPr lang="zh-CN" altLang="en-US" dirty="0" smtClean="0"/>
              <a:t>预期本系统的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值达到</a:t>
            </a:r>
            <a:r>
              <a:rPr lang="en-US" altLang="zh-CN" dirty="0" smtClean="0"/>
              <a:t>85%</a:t>
            </a:r>
          </a:p>
          <a:p>
            <a:r>
              <a:rPr lang="zh-CN" altLang="en-US" dirty="0" smtClean="0"/>
              <a:t>聊天机器人，当答案是从知识库中获取，返回答案的延迟时间在</a:t>
            </a:r>
            <a:r>
              <a:rPr lang="en-US" altLang="zh-CN" dirty="0" smtClean="0"/>
              <a:t>1s</a:t>
            </a:r>
            <a:r>
              <a:rPr lang="zh-CN" altLang="en-US" dirty="0" smtClean="0"/>
              <a:t>内；当需要通过其他群询问用户获取答案时，预计返回答案的延迟时间在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分钟内</a:t>
            </a:r>
            <a:endParaRPr lang="en-US" altLang="zh-CN" dirty="0" smtClean="0"/>
          </a:p>
          <a:p>
            <a:r>
              <a:rPr lang="zh-CN" altLang="en-US" dirty="0"/>
              <a:t>预计聊天机器人能够</a:t>
            </a:r>
            <a:r>
              <a:rPr lang="zh-CN" altLang="en-US" dirty="0" smtClean="0"/>
              <a:t>给出</a:t>
            </a:r>
            <a:r>
              <a:rPr lang="en-US" altLang="zh-CN" dirty="0" smtClean="0"/>
              <a:t>80%</a:t>
            </a:r>
            <a:r>
              <a:rPr lang="zh-CN" altLang="en-US" dirty="0" smtClean="0"/>
              <a:t>令用户满意的答案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4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2017/3/29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2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8442" y="1396174"/>
            <a:ext cx="263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2184042" y="2632382"/>
            <a:ext cx="4572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8F1DF"/>
              </a:gs>
              <a:gs pos="50000">
                <a:srgbClr val="48BE67"/>
              </a:gs>
              <a:gs pos="100000">
                <a:srgbClr val="D8F1DF"/>
              </a:gs>
            </a:gsLst>
            <a:lin ang="0" scaled="1"/>
          </a:gradFill>
          <a:ln w="9525" cmpd="sng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48BE67"/>
            </a:extrusionClr>
            <a:contourClr>
              <a:srgbClr val="48BE67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2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60241" y="2687944"/>
            <a:ext cx="4385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课题的来源及研究的目的和意义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2184042" y="3318182"/>
            <a:ext cx="4572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D2EA"/>
              </a:gs>
              <a:gs pos="50000">
                <a:srgbClr val="378FCB"/>
              </a:gs>
              <a:gs pos="100000">
                <a:srgbClr val="AFD2EA"/>
              </a:gs>
            </a:gsLst>
            <a:lin ang="0" scaled="1"/>
          </a:gradFill>
          <a:ln w="9525" cmpd="sng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78FCB"/>
            </a:extrusionClr>
            <a:contourClr>
              <a:srgbClr val="378FCB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Text Box 2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60241" y="3373744"/>
            <a:ext cx="4385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国内外在该方向的研究现状与分析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5" name="AutoShape 3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84042" y="4003982"/>
            <a:ext cx="4572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8F1DF"/>
              </a:gs>
              <a:gs pos="50000">
                <a:srgbClr val="48BE67"/>
              </a:gs>
              <a:gs pos="100000">
                <a:srgbClr val="D8F1DF"/>
              </a:gs>
            </a:gsLst>
            <a:lin ang="0" scaled="1"/>
          </a:gradFill>
          <a:ln w="9525" cmpd="sng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48BE67"/>
            </a:extrusionClr>
            <a:contourClr>
              <a:srgbClr val="48BE67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098442" y="4059544"/>
            <a:ext cx="2630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主要研究内容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7" name="AutoShape 3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184042" y="4689782"/>
            <a:ext cx="4572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FD2EA"/>
              </a:gs>
              <a:gs pos="50000">
                <a:srgbClr val="378FCB"/>
              </a:gs>
              <a:gs pos="100000">
                <a:srgbClr val="AFD2EA"/>
              </a:gs>
            </a:gsLst>
            <a:lin ang="0" scaled="1"/>
          </a:gradFill>
          <a:ln w="9525" cmpd="sng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78FCB"/>
            </a:extrusionClr>
            <a:contourClr>
              <a:srgbClr val="378FCB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3098442" y="4745344"/>
            <a:ext cx="2630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研究方案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9" name="AutoShape 3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84042" y="5375582"/>
            <a:ext cx="45720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8F1DF"/>
              </a:gs>
              <a:gs pos="50000">
                <a:srgbClr val="48BE67"/>
              </a:gs>
              <a:gs pos="100000">
                <a:srgbClr val="D8F1DF"/>
              </a:gs>
            </a:gsLst>
            <a:lin ang="0" scaled="1"/>
          </a:gradFill>
          <a:ln w="9525" cmpd="sng">
            <a:round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48BE67"/>
            </a:extrusionClr>
            <a:contourClr>
              <a:srgbClr val="48BE67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2434107" y="5431144"/>
            <a:ext cx="3837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000000"/>
                </a:solidFill>
              </a:rPr>
              <a:t>进度安排及预期达到的目标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grpSp>
        <p:nvGrpSpPr>
          <p:cNvPr id="41" name="Group 36"/>
          <p:cNvGrpSpPr>
            <a:grpSpLocks/>
          </p:cNvGrpSpPr>
          <p:nvPr/>
        </p:nvGrpSpPr>
        <p:grpSpPr bwMode="auto">
          <a:xfrm>
            <a:off x="2869842" y="2194232"/>
            <a:ext cx="122238" cy="4030662"/>
            <a:chOff x="0" y="0"/>
            <a:chExt cx="77" cy="2539"/>
          </a:xfrm>
        </p:grpSpPr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" y="0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0" y="568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" y="997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" y="1429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1" y="1860"/>
              <a:ext cx="70" cy="10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" y="2299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8" name="Group 43"/>
          <p:cNvGrpSpPr>
            <a:grpSpLocks/>
          </p:cNvGrpSpPr>
          <p:nvPr/>
        </p:nvGrpSpPr>
        <p:grpSpPr bwMode="auto">
          <a:xfrm>
            <a:off x="5868630" y="2192644"/>
            <a:ext cx="125412" cy="4030663"/>
            <a:chOff x="0" y="0"/>
            <a:chExt cx="79" cy="2539"/>
          </a:xfrm>
        </p:grpSpPr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1" y="0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0" y="568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" y="997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" y="1429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1" y="1860"/>
              <a:ext cx="76" cy="11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" y="2299"/>
              <a:ext cx="74" cy="24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rgbClr val="000000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2260242" y="6213782"/>
            <a:ext cx="4495800" cy="152400"/>
          </a:xfrm>
          <a:prstGeom prst="rect">
            <a:avLst/>
          </a:prstGeom>
          <a:gradFill rotWithShape="1">
            <a:gsLst>
              <a:gs pos="0">
                <a:schemeClr val="bg2">
                  <a:alpha val="0"/>
                </a:schemeClr>
              </a:gs>
              <a:gs pos="50000">
                <a:srgbClr val="3B3B3B">
                  <a:alpha val="57999"/>
                </a:srgbClr>
              </a:gs>
              <a:gs pos="100000">
                <a:schemeClr val="bg2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8" y="1506415"/>
            <a:ext cx="2760344" cy="502245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4" y="1506415"/>
            <a:ext cx="2760344" cy="50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2017/3/29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21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4264" y="3052292"/>
            <a:ext cx="220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谢谢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9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2017/3/29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3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47352" y="2885695"/>
            <a:ext cx="1289851" cy="1266938"/>
          </a:xfrm>
          <a:prstGeom prst="ellipse">
            <a:avLst/>
          </a:prstGeom>
          <a:gradFill rotWithShape="1">
            <a:gsLst>
              <a:gs pos="0">
                <a:srgbClr val="7BABFF"/>
              </a:gs>
              <a:gs pos="100000">
                <a:srgbClr val="2676FF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2676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</a:t>
            </a:r>
            <a:endParaRPr lang="zh-CN" altLang="zh-CN" sz="40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837203" y="3133905"/>
            <a:ext cx="5658301" cy="770518"/>
          </a:xfrm>
          <a:prstGeom prst="chevron">
            <a:avLst>
              <a:gd name="adj" fmla="val 38598"/>
            </a:avLst>
          </a:prstGeom>
          <a:gradFill rotWithShape="1">
            <a:gsLst>
              <a:gs pos="0">
                <a:srgbClr val="F8F8F8"/>
              </a:gs>
              <a:gs pos="50000">
                <a:srgbClr val="EAEAEA"/>
              </a:gs>
              <a:gs pos="100000">
                <a:srgbClr val="F8F8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i="1" dirty="0" smtClean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课题的来源及研究的目的与意义</a:t>
            </a:r>
            <a:endParaRPr lang="zh-CN" altLang="zh-CN" sz="2800" i="1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3" y="2885695"/>
            <a:ext cx="1025650" cy="4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3"/>
          <p:cNvSpPr>
            <a:spLocks noChangeArrowheads="1"/>
          </p:cNvSpPr>
          <p:nvPr/>
        </p:nvSpPr>
        <p:spPr bwMode="auto">
          <a:xfrm rot="5319245" flipH="1" flipV="1">
            <a:off x="1022901" y="3721712"/>
            <a:ext cx="241856" cy="621815"/>
          </a:xfrm>
          <a:prstGeom prst="moon">
            <a:avLst>
              <a:gd name="adj" fmla="val 49769"/>
            </a:avLst>
          </a:prstGeom>
          <a:solidFill>
            <a:srgbClr val="F8F8F8">
              <a:alpha val="3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0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课题的来源及研究的目的与意义</a:t>
            </a:r>
            <a:r>
              <a:rPr lang="zh-CN" altLang="zh-CN" sz="2400" i="1" dirty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/>
            </a:r>
            <a:br>
              <a:rPr lang="zh-CN" altLang="zh-CN" sz="2400" i="1" dirty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</a:br>
            <a:endParaRPr lang="zh-CN" alt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2700270" y="2884017"/>
            <a:ext cx="1114425" cy="1114425"/>
          </a:xfrm>
          <a:prstGeom prst="diamond">
            <a:avLst/>
          </a:prstGeom>
          <a:gradFill rotWithShape="1">
            <a:gsLst>
              <a:gs pos="0">
                <a:srgbClr val="F9F9F9"/>
              </a:gs>
              <a:gs pos="32999">
                <a:srgbClr val="F9F9F9"/>
              </a:gs>
              <a:gs pos="100000">
                <a:srgbClr val="D7D7D7"/>
              </a:gs>
            </a:gsLst>
            <a:lin ang="5400000" scaled="1"/>
          </a:gradFill>
          <a:ln w="3175" cap="flat" cmpd="sng">
            <a:solidFill>
              <a:srgbClr val="D7D7D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100" dirty="0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681470" y="2884017"/>
            <a:ext cx="1114425" cy="1114425"/>
          </a:xfrm>
          <a:prstGeom prst="diamond">
            <a:avLst/>
          </a:prstGeom>
          <a:gradFill rotWithShape="1">
            <a:gsLst>
              <a:gs pos="0">
                <a:srgbClr val="F9F9F9"/>
              </a:gs>
              <a:gs pos="32999">
                <a:srgbClr val="F9F9F9"/>
              </a:gs>
              <a:gs pos="100000">
                <a:srgbClr val="D7D7D7"/>
              </a:gs>
            </a:gsLst>
            <a:lin ang="5400000" scaled="1"/>
          </a:gradFill>
          <a:ln w="3175" cap="flat" cmpd="sng">
            <a:solidFill>
              <a:srgbClr val="D7D7D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1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727924" y="2884017"/>
            <a:ext cx="1114425" cy="1114425"/>
          </a:xfrm>
          <a:prstGeom prst="diamond">
            <a:avLst/>
          </a:prstGeom>
          <a:gradFill rotWithShape="1">
            <a:gsLst>
              <a:gs pos="0">
                <a:srgbClr val="F9F9F9"/>
              </a:gs>
              <a:gs pos="32999">
                <a:srgbClr val="F9F9F9"/>
              </a:gs>
              <a:gs pos="100000">
                <a:srgbClr val="D7D7D7"/>
              </a:gs>
            </a:gsLst>
            <a:lin ang="5400000" scaled="1"/>
          </a:gradFill>
          <a:ln w="3175" cap="flat" cmpd="sng">
            <a:solidFill>
              <a:srgbClr val="D7D7D7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1400" dirty="0"/>
          </a:p>
        </p:txBody>
      </p:sp>
      <p:sp>
        <p:nvSpPr>
          <p:cNvPr id="7" name="AutoShape 18"/>
          <p:cNvSpPr>
            <a:spLocks noChangeShapeType="1"/>
          </p:cNvSpPr>
          <p:nvPr/>
        </p:nvSpPr>
        <p:spPr bwMode="auto">
          <a:xfrm>
            <a:off x="1833495" y="3439642"/>
            <a:ext cx="866775" cy="1588"/>
          </a:xfrm>
          <a:prstGeom prst="straightConnector1">
            <a:avLst/>
          </a:prstGeom>
          <a:noFill/>
          <a:ln w="12700" cmpd="sng">
            <a:solidFill>
              <a:srgbClr val="7D7D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" name="AutoShape 19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814695" y="3441230"/>
            <a:ext cx="866775" cy="0"/>
          </a:xfrm>
          <a:prstGeom prst="straightConnector1">
            <a:avLst/>
          </a:prstGeom>
          <a:noFill/>
          <a:ln w="12700" cmpd="sng">
            <a:solidFill>
              <a:srgbClr val="7D7D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0"/>
          <p:cNvCxnSpPr>
            <a:cxnSpLocks noChangeShapeType="1"/>
          </p:cNvCxnSpPr>
          <p:nvPr/>
        </p:nvCxnSpPr>
        <p:spPr bwMode="auto">
          <a:xfrm>
            <a:off x="5825476" y="3439641"/>
            <a:ext cx="866775" cy="0"/>
          </a:xfrm>
          <a:prstGeom prst="straightConnector1">
            <a:avLst/>
          </a:prstGeom>
          <a:noFill/>
          <a:ln w="12700" cmpd="sng">
            <a:solidFill>
              <a:srgbClr val="7D7D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2829997" y="3301142"/>
            <a:ext cx="990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论坛机器人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99393" y="3301141"/>
            <a:ext cx="996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电影讨论群</a:t>
            </a:r>
            <a:endParaRPr lang="zh-CN" altLang="en-US" sz="1200" dirty="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92251" y="2884017"/>
            <a:ext cx="1114425" cy="1114425"/>
          </a:xfrm>
          <a:prstGeom prst="diamond">
            <a:avLst/>
          </a:prstGeom>
          <a:gradFill rotWithShape="1">
            <a:gsLst>
              <a:gs pos="0">
                <a:srgbClr val="A7DA71"/>
              </a:gs>
              <a:gs pos="32999">
                <a:srgbClr val="A7DA71"/>
              </a:gs>
              <a:gs pos="100000">
                <a:srgbClr val="6DAA2D"/>
              </a:gs>
            </a:gsLst>
            <a:lin ang="5400000" scaled="1"/>
          </a:gradFill>
          <a:ln w="3175" cap="flat" cmpd="sng">
            <a:solidFill>
              <a:srgbClr val="D7D7D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200" dirty="0" smtClean="0"/>
              <a:t>聊天机器人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01521" y="3301141"/>
            <a:ext cx="837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 smtClean="0"/>
              <a:t>qq</a:t>
            </a:r>
            <a:r>
              <a:rPr lang="zh-CN" altLang="en-US" sz="1200" dirty="0" smtClean="0"/>
              <a:t>小冰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16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2017/3/29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5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47352" y="2885695"/>
            <a:ext cx="1289851" cy="1266938"/>
          </a:xfrm>
          <a:prstGeom prst="ellipse">
            <a:avLst/>
          </a:prstGeom>
          <a:gradFill rotWithShape="1">
            <a:gsLst>
              <a:gs pos="0">
                <a:srgbClr val="7BABFF"/>
              </a:gs>
              <a:gs pos="100000">
                <a:srgbClr val="2676FF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2676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</a:t>
            </a:r>
            <a:endParaRPr lang="zh-CN" altLang="zh-CN" sz="40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837203" y="3133905"/>
            <a:ext cx="5658301" cy="770518"/>
          </a:xfrm>
          <a:prstGeom prst="chevron">
            <a:avLst>
              <a:gd name="adj" fmla="val 38598"/>
            </a:avLst>
          </a:prstGeom>
          <a:gradFill rotWithShape="1">
            <a:gsLst>
              <a:gs pos="0">
                <a:srgbClr val="F8F8F8"/>
              </a:gs>
              <a:gs pos="50000">
                <a:srgbClr val="EAEAEA"/>
              </a:gs>
              <a:gs pos="100000">
                <a:srgbClr val="F8F8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i="1" dirty="0" smtClean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国内外在该方向的研究现状与分析</a:t>
            </a:r>
            <a:endParaRPr lang="zh-CN" altLang="zh-CN" sz="2800" i="1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3" y="2885695"/>
            <a:ext cx="1025650" cy="4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3"/>
          <p:cNvSpPr>
            <a:spLocks noChangeArrowheads="1"/>
          </p:cNvSpPr>
          <p:nvPr/>
        </p:nvSpPr>
        <p:spPr bwMode="auto">
          <a:xfrm rot="5319245" flipH="1" flipV="1">
            <a:off x="1022901" y="3721712"/>
            <a:ext cx="241856" cy="621815"/>
          </a:xfrm>
          <a:prstGeom prst="moon">
            <a:avLst>
              <a:gd name="adj" fmla="val 49769"/>
            </a:avLst>
          </a:prstGeom>
          <a:solidFill>
            <a:srgbClr val="F8F8F8">
              <a:alpha val="3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7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国内外在该方向的研究现状与分析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007" y="2176528"/>
            <a:ext cx="6203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问答系统：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系统、</a:t>
            </a:r>
            <a:r>
              <a:rPr lang="en-US" altLang="zh-CN" dirty="0" smtClean="0"/>
              <a:t>Google Now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cortana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聊天机器人：微软小冰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8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2017/3/29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7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47352" y="2885695"/>
            <a:ext cx="1289851" cy="1266938"/>
          </a:xfrm>
          <a:prstGeom prst="ellipse">
            <a:avLst/>
          </a:prstGeom>
          <a:gradFill rotWithShape="1">
            <a:gsLst>
              <a:gs pos="0">
                <a:srgbClr val="7BABFF"/>
              </a:gs>
              <a:gs pos="100000">
                <a:srgbClr val="2676FF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2676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3</a:t>
            </a:r>
            <a:endParaRPr lang="zh-CN" altLang="zh-CN" sz="40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837203" y="3133905"/>
            <a:ext cx="5658301" cy="770518"/>
          </a:xfrm>
          <a:prstGeom prst="chevron">
            <a:avLst>
              <a:gd name="adj" fmla="val 38598"/>
            </a:avLst>
          </a:prstGeom>
          <a:gradFill rotWithShape="1">
            <a:gsLst>
              <a:gs pos="0">
                <a:srgbClr val="F8F8F8"/>
              </a:gs>
              <a:gs pos="50000">
                <a:srgbClr val="EAEAEA"/>
              </a:gs>
              <a:gs pos="100000">
                <a:srgbClr val="F8F8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i="1" dirty="0" smtClean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主要研究内容</a:t>
            </a:r>
            <a:endParaRPr lang="zh-CN" altLang="zh-CN" sz="2800" i="1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3" y="2885695"/>
            <a:ext cx="1025650" cy="4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3"/>
          <p:cNvSpPr>
            <a:spLocks noChangeArrowheads="1"/>
          </p:cNvSpPr>
          <p:nvPr/>
        </p:nvSpPr>
        <p:spPr bwMode="auto">
          <a:xfrm rot="5319245" flipH="1" flipV="1">
            <a:off x="1022901" y="3721712"/>
            <a:ext cx="241856" cy="621815"/>
          </a:xfrm>
          <a:prstGeom prst="moon">
            <a:avLst>
              <a:gd name="adj" fmla="val 49769"/>
            </a:avLst>
          </a:prstGeom>
          <a:solidFill>
            <a:srgbClr val="F8F8F8">
              <a:alpha val="3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0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主要研究内容</a:t>
            </a:r>
            <a:endParaRPr lang="zh-CN" altLang="en-US" dirty="0"/>
          </a:p>
        </p:txBody>
      </p:sp>
      <p:pic>
        <p:nvPicPr>
          <p:cNvPr id="4" name="图片 3" descr="C:\Users\马晶义\Desktop\graduation proje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63" y="1372672"/>
            <a:ext cx="5494897" cy="45000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653047" y="5945214"/>
            <a:ext cx="419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系统架构图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7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2017/3/29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9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547352" y="2885695"/>
            <a:ext cx="1289851" cy="1266938"/>
          </a:xfrm>
          <a:prstGeom prst="ellipse">
            <a:avLst/>
          </a:prstGeom>
          <a:gradFill rotWithShape="1">
            <a:gsLst>
              <a:gs pos="0">
                <a:srgbClr val="7BABFF"/>
              </a:gs>
              <a:gs pos="100000">
                <a:srgbClr val="2676FF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rgbClr val="2676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0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4</a:t>
            </a:r>
            <a:endParaRPr lang="zh-CN" altLang="zh-CN" sz="40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837203" y="3133905"/>
            <a:ext cx="5658301" cy="770518"/>
          </a:xfrm>
          <a:prstGeom prst="chevron">
            <a:avLst>
              <a:gd name="adj" fmla="val 38598"/>
            </a:avLst>
          </a:prstGeom>
          <a:gradFill rotWithShape="1">
            <a:gsLst>
              <a:gs pos="0">
                <a:srgbClr val="F8F8F8"/>
              </a:gs>
              <a:gs pos="50000">
                <a:srgbClr val="EAEAEA"/>
              </a:gs>
              <a:gs pos="100000">
                <a:srgbClr val="F8F8F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i="1" dirty="0" smtClean="0">
                <a:solidFill>
                  <a:srgbClr val="64646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研究方案</a:t>
            </a:r>
            <a:endParaRPr lang="zh-CN" altLang="zh-CN" sz="2800" i="1" dirty="0">
              <a:solidFill>
                <a:srgbClr val="646464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3" y="2885695"/>
            <a:ext cx="1025650" cy="4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3"/>
          <p:cNvSpPr>
            <a:spLocks noChangeArrowheads="1"/>
          </p:cNvSpPr>
          <p:nvPr/>
        </p:nvSpPr>
        <p:spPr bwMode="auto">
          <a:xfrm rot="5319245" flipH="1" flipV="1">
            <a:off x="1022901" y="3721712"/>
            <a:ext cx="241856" cy="621815"/>
          </a:xfrm>
          <a:prstGeom prst="moon">
            <a:avLst>
              <a:gd name="adj" fmla="val 49769"/>
            </a:avLst>
          </a:prstGeom>
          <a:solidFill>
            <a:srgbClr val="F8F8F8">
              <a:alpha val="3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Pages>0</Pages>
  <Words>538</Words>
  <Characters>0</Characters>
  <Application>Microsoft Office PowerPoint</Application>
  <DocSecurity>0</DocSecurity>
  <PresentationFormat>全屏显示(4:3)</PresentationFormat>
  <Lines>0</Lines>
  <Paragraphs>106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Gulim</vt:lpstr>
      <vt:lpstr>宋体</vt:lpstr>
      <vt:lpstr>微软雅黑</vt:lpstr>
      <vt:lpstr>Arial</vt:lpstr>
      <vt:lpstr>Impact</vt:lpstr>
      <vt:lpstr>Verdana</vt:lpstr>
      <vt:lpstr>Wingdings</vt:lpstr>
      <vt:lpstr>Standarddesign</vt:lpstr>
      <vt:lpstr>面向电影领域的微信聊天机器人</vt:lpstr>
      <vt:lpstr>PowerPoint 演示文稿</vt:lpstr>
      <vt:lpstr>PowerPoint 演示文稿</vt:lpstr>
      <vt:lpstr>课题的来源及研究的目的与意义 </vt:lpstr>
      <vt:lpstr>PowerPoint 演示文稿</vt:lpstr>
      <vt:lpstr>国内外在该方向的研究现状与分析</vt:lpstr>
      <vt:lpstr>PowerPoint 演示文稿</vt:lpstr>
      <vt:lpstr>主要研究内容</vt:lpstr>
      <vt:lpstr>PowerPoint 演示文稿</vt:lpstr>
      <vt:lpstr>研究方案</vt:lpstr>
      <vt:lpstr>爬虫系统设计</vt:lpstr>
      <vt:lpstr>问答系统设计</vt:lpstr>
      <vt:lpstr>答案检索</vt:lpstr>
      <vt:lpstr>答案抽取</vt:lpstr>
      <vt:lpstr>聊天机器人设计</vt:lpstr>
      <vt:lpstr>评价指标</vt:lpstr>
      <vt:lpstr>PowerPoint 演示文稿</vt:lpstr>
      <vt:lpstr>进度安排</vt:lpstr>
      <vt:lpstr>预期达到的目标</vt:lpstr>
      <vt:lpstr>预期效果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小熊猫</dc:creator>
  <dc:description>PresentationLoad.com</dc:description>
  <cp:lastModifiedBy>马晶义</cp:lastModifiedBy>
  <cp:revision>287</cp:revision>
  <dcterms:created xsi:type="dcterms:W3CDTF">2007-11-27T23:54:21Z</dcterms:created>
  <dcterms:modified xsi:type="dcterms:W3CDTF">2017-03-29T08:45:52Z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