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17"/>
  </p:notesMasterIdLst>
  <p:handoutMasterIdLst>
    <p:handoutMasterId r:id="rId18"/>
  </p:handoutMasterIdLst>
  <p:sldIdLst>
    <p:sldId id="256" r:id="rId2"/>
    <p:sldId id="543" r:id="rId3"/>
    <p:sldId id="545" r:id="rId4"/>
    <p:sldId id="602" r:id="rId5"/>
    <p:sldId id="601" r:id="rId6"/>
    <p:sldId id="546" r:id="rId7"/>
    <p:sldId id="547" r:id="rId8"/>
    <p:sldId id="550" r:id="rId9"/>
    <p:sldId id="551" r:id="rId10"/>
    <p:sldId id="552" r:id="rId11"/>
    <p:sldId id="603" r:id="rId12"/>
    <p:sldId id="604" r:id="rId13"/>
    <p:sldId id="605" r:id="rId14"/>
    <p:sldId id="606" r:id="rId15"/>
    <p:sldId id="59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83624" autoAdjust="0"/>
  </p:normalViewPr>
  <p:slideViewPr>
    <p:cSldViewPr>
      <p:cViewPr varScale="1">
        <p:scale>
          <a:sx n="62" d="100"/>
          <a:sy n="62" d="100"/>
        </p:scale>
        <p:origin x="-1338" y="-9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0C333-7AD7-42B4-AE7A-49C9FE6E2348}" type="doc">
      <dgm:prSet loTypeId="urn:microsoft.com/office/officeart/2005/8/layout/chevron1" loCatId="process" qsTypeId="urn:microsoft.com/office/officeart/2005/8/quickstyle/simple1" qsCatId="simple" csTypeId="urn:microsoft.com/office/officeart/2005/8/colors/colorful1#1" csCatId="colorful" phldr="1"/>
      <dgm:spPr/>
    </dgm:pt>
    <dgm:pt modelId="{DBD81DE6-D2D2-4BCE-998C-000501943684}">
      <dgm:prSet phldrT="[文本]" custT="1"/>
      <dgm:spPr/>
      <dgm:t>
        <a:bodyPr/>
        <a:lstStyle/>
        <a:p>
          <a:r>
            <a:rPr lang="zh-CN" altLang="en-US" sz="1400" dirty="0">
              <a:latin typeface="微软雅黑" pitchFamily="34" charset="-122"/>
              <a:ea typeface="微软雅黑" pitchFamily="34" charset="-122"/>
            </a:rPr>
            <a:t>智慧硬件</a:t>
          </a:r>
        </a:p>
      </dgm:t>
    </dgm:pt>
    <dgm:pt modelId="{74B5E005-D836-4B56-897D-910CD59B7F04}" type="parTrans" cxnId="{11FFDE73-847D-4857-AFEC-7A37ABBD0BA0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999CB763-A289-4959-B10D-F72E0772305E}" type="sibTrans" cxnId="{11FFDE73-847D-4857-AFEC-7A37ABBD0BA0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7930C72-E78E-40E0-8CE4-532A7EBD1477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400" dirty="0">
              <a:latin typeface="微软雅黑" pitchFamily="34" charset="-122"/>
              <a:ea typeface="微软雅黑" pitchFamily="34" charset="-122"/>
            </a:rPr>
            <a:t>生产控制</a:t>
          </a:r>
        </a:p>
      </dgm:t>
    </dgm:pt>
    <dgm:pt modelId="{C30D405F-07E3-44AD-B8AB-7DF3F6D6403B}" type="parTrans" cxnId="{E1270A08-9D31-43B0-B7FE-FE34101F0CB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5E6F0C51-FB7D-48E1-82F7-07C592394D7F}" type="sibTrans" cxnId="{E1270A08-9D31-43B0-B7FE-FE34101F0CB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E177EE7B-B831-47F3-BF7D-06EB17B28257}">
      <dgm:prSet phldrT="[文本]" custT="1"/>
      <dgm:spPr/>
      <dgm:t>
        <a:bodyPr/>
        <a:lstStyle/>
        <a:p>
          <a:r>
            <a:rPr lang="zh-CN" altLang="en-US" sz="1400" dirty="0">
              <a:latin typeface="微软雅黑" pitchFamily="34" charset="-122"/>
              <a:ea typeface="微软雅黑" pitchFamily="34" charset="-122"/>
            </a:rPr>
            <a:t>自动计量</a:t>
          </a:r>
        </a:p>
      </dgm:t>
    </dgm:pt>
    <dgm:pt modelId="{082A80E3-E990-4140-9FCA-5AF55478F322}" type="parTrans" cxnId="{EA4A6199-5A6B-4595-A9E2-B003267CD4E9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C0DEE08-0B0C-496D-9D33-177B008DE226}" type="sibTrans" cxnId="{EA4A6199-5A6B-4595-A9E2-B003267CD4E9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E7378AD-DDD9-4039-9983-456201D7CA77}">
      <dgm:prSet phldrT="[文本]" custT="1"/>
      <dgm:spPr/>
      <dgm:t>
        <a:bodyPr/>
        <a:lstStyle/>
        <a:p>
          <a:r>
            <a:rPr lang="zh-CN" altLang="en-US" sz="1400" dirty="0">
              <a:latin typeface="微软雅黑" pitchFamily="34" charset="-122"/>
              <a:ea typeface="微软雅黑" pitchFamily="34" charset="-122"/>
            </a:rPr>
            <a:t>看板管理</a:t>
          </a:r>
        </a:p>
      </dgm:t>
    </dgm:pt>
    <dgm:pt modelId="{B913AECA-E546-4B24-8022-5C29AE1DD1B6}" type="parTrans" cxnId="{2BC9FC2B-86EC-4641-BACA-A826A6C3F5A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934A362-75B1-4DB5-803D-8F5BFA99A4BF}" type="sibTrans" cxnId="{2BC9FC2B-86EC-4641-BACA-A826A6C3F5A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95F8968B-5D67-4301-8201-57D812800F28}">
      <dgm:prSet phldrT="[文本]" custT="1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rPr>
            <a:t>提高品质</a:t>
          </a:r>
        </a:p>
      </dgm:t>
    </dgm:pt>
    <dgm:pt modelId="{ACA9BC14-75B2-4EF4-BDEA-FD60BED028F4}" type="parTrans" cxnId="{C3EDF58C-6949-4E24-AA69-E87DFB58C73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9FAE75E8-CDBF-4520-AC32-06213BB5397A}" type="sibTrans" cxnId="{C3EDF58C-6949-4E24-AA69-E87DFB58C73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A46B165-1075-4539-9BBB-AAA5E9095989}" type="pres">
      <dgm:prSet presAssocID="{1EB0C333-7AD7-42B4-AE7A-49C9FE6E2348}" presName="Name0" presStyleCnt="0">
        <dgm:presLayoutVars>
          <dgm:dir/>
          <dgm:animLvl val="lvl"/>
          <dgm:resizeHandles val="exact"/>
        </dgm:presLayoutVars>
      </dgm:prSet>
      <dgm:spPr/>
    </dgm:pt>
    <dgm:pt modelId="{94FB34AD-89BD-43F7-96AB-F13383F0A856}" type="pres">
      <dgm:prSet presAssocID="{DBD81DE6-D2D2-4BCE-998C-00050194368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C85082-7BA2-477C-AA45-99F9CE4BB9FA}" type="pres">
      <dgm:prSet presAssocID="{999CB763-A289-4959-B10D-F72E0772305E}" presName="parTxOnlySpace" presStyleCnt="0"/>
      <dgm:spPr/>
    </dgm:pt>
    <dgm:pt modelId="{EDF45AFD-9341-41C3-8846-BBC4B9D0A923}" type="pres">
      <dgm:prSet presAssocID="{67930C72-E78E-40E0-8CE4-532A7EBD147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93A4CF-2434-4ECB-9E38-816C4D8AB40E}" type="pres">
      <dgm:prSet presAssocID="{5E6F0C51-FB7D-48E1-82F7-07C592394D7F}" presName="parTxOnlySpace" presStyleCnt="0"/>
      <dgm:spPr/>
    </dgm:pt>
    <dgm:pt modelId="{E66AABD0-40EC-4295-9675-E6373A538AE9}" type="pres">
      <dgm:prSet presAssocID="{E177EE7B-B831-47F3-BF7D-06EB17B2825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A4DCD7-375A-43B2-9E2B-13C1C666C01B}" type="pres">
      <dgm:prSet presAssocID="{3C0DEE08-0B0C-496D-9D33-177B008DE226}" presName="parTxOnlySpace" presStyleCnt="0"/>
      <dgm:spPr/>
    </dgm:pt>
    <dgm:pt modelId="{651EE11C-6E66-4B23-9237-8EA182060964}" type="pres">
      <dgm:prSet presAssocID="{AE7378AD-DDD9-4039-9983-456201D7CA7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424C5-B064-4A1A-807C-B2FAF61F557F}" type="pres">
      <dgm:prSet presAssocID="{7934A362-75B1-4DB5-803D-8F5BFA99A4BF}" presName="parTxOnlySpace" presStyleCnt="0"/>
      <dgm:spPr/>
    </dgm:pt>
    <dgm:pt modelId="{AB6D1837-9776-4192-9B2A-00D5DE768D4E}" type="pres">
      <dgm:prSet presAssocID="{95F8968B-5D67-4301-8201-57D812800F2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3502DF-38FA-44FA-B32A-EA037657574C}" type="presOf" srcId="{95F8968B-5D67-4301-8201-57D812800F28}" destId="{AB6D1837-9776-4192-9B2A-00D5DE768D4E}" srcOrd="0" destOrd="0" presId="urn:microsoft.com/office/officeart/2005/8/layout/chevron1"/>
    <dgm:cxn modelId="{11FFDE73-847D-4857-AFEC-7A37ABBD0BA0}" srcId="{1EB0C333-7AD7-42B4-AE7A-49C9FE6E2348}" destId="{DBD81DE6-D2D2-4BCE-998C-000501943684}" srcOrd="0" destOrd="0" parTransId="{74B5E005-D836-4B56-897D-910CD59B7F04}" sibTransId="{999CB763-A289-4959-B10D-F72E0772305E}"/>
    <dgm:cxn modelId="{77B98C71-9212-4DCA-B558-B84578A16645}" type="presOf" srcId="{67930C72-E78E-40E0-8CE4-532A7EBD1477}" destId="{EDF45AFD-9341-41C3-8846-BBC4B9D0A923}" srcOrd="0" destOrd="0" presId="urn:microsoft.com/office/officeart/2005/8/layout/chevron1"/>
    <dgm:cxn modelId="{E1270A08-9D31-43B0-B7FE-FE34101F0CB1}" srcId="{1EB0C333-7AD7-42B4-AE7A-49C9FE6E2348}" destId="{67930C72-E78E-40E0-8CE4-532A7EBD1477}" srcOrd="1" destOrd="0" parTransId="{C30D405F-07E3-44AD-B8AB-7DF3F6D6403B}" sibTransId="{5E6F0C51-FB7D-48E1-82F7-07C592394D7F}"/>
    <dgm:cxn modelId="{C3EDF58C-6949-4E24-AA69-E87DFB58C737}" srcId="{1EB0C333-7AD7-42B4-AE7A-49C9FE6E2348}" destId="{95F8968B-5D67-4301-8201-57D812800F28}" srcOrd="4" destOrd="0" parTransId="{ACA9BC14-75B2-4EF4-BDEA-FD60BED028F4}" sibTransId="{9FAE75E8-CDBF-4520-AC32-06213BB5397A}"/>
    <dgm:cxn modelId="{B3C10F3F-E6A1-457B-8199-6BDB9565E7D5}" type="presOf" srcId="{1EB0C333-7AD7-42B4-AE7A-49C9FE6E2348}" destId="{8A46B165-1075-4539-9BBB-AAA5E9095989}" srcOrd="0" destOrd="0" presId="urn:microsoft.com/office/officeart/2005/8/layout/chevron1"/>
    <dgm:cxn modelId="{EA4A6199-5A6B-4595-A9E2-B003267CD4E9}" srcId="{1EB0C333-7AD7-42B4-AE7A-49C9FE6E2348}" destId="{E177EE7B-B831-47F3-BF7D-06EB17B28257}" srcOrd="2" destOrd="0" parTransId="{082A80E3-E990-4140-9FCA-5AF55478F322}" sibTransId="{3C0DEE08-0B0C-496D-9D33-177B008DE226}"/>
    <dgm:cxn modelId="{6623EA11-D558-440E-93DA-FFCEAB371AD1}" type="presOf" srcId="{E177EE7B-B831-47F3-BF7D-06EB17B28257}" destId="{E66AABD0-40EC-4295-9675-E6373A538AE9}" srcOrd="0" destOrd="0" presId="urn:microsoft.com/office/officeart/2005/8/layout/chevron1"/>
    <dgm:cxn modelId="{B486A3D4-2B4D-464B-A2B1-AD22B11EF7C0}" type="presOf" srcId="{AE7378AD-DDD9-4039-9983-456201D7CA77}" destId="{651EE11C-6E66-4B23-9237-8EA182060964}" srcOrd="0" destOrd="0" presId="urn:microsoft.com/office/officeart/2005/8/layout/chevron1"/>
    <dgm:cxn modelId="{5B64832D-5D9C-42A4-980B-F86921AA8F3F}" type="presOf" srcId="{DBD81DE6-D2D2-4BCE-998C-000501943684}" destId="{94FB34AD-89BD-43F7-96AB-F13383F0A856}" srcOrd="0" destOrd="0" presId="urn:microsoft.com/office/officeart/2005/8/layout/chevron1"/>
    <dgm:cxn modelId="{2BC9FC2B-86EC-4641-BACA-A826A6C3F5AC}" srcId="{1EB0C333-7AD7-42B4-AE7A-49C9FE6E2348}" destId="{AE7378AD-DDD9-4039-9983-456201D7CA77}" srcOrd="3" destOrd="0" parTransId="{B913AECA-E546-4B24-8022-5C29AE1DD1B6}" sibTransId="{7934A362-75B1-4DB5-803D-8F5BFA99A4BF}"/>
    <dgm:cxn modelId="{641BAAC5-0F4C-4A88-9D82-18F973F5A7FD}" type="presParOf" srcId="{8A46B165-1075-4539-9BBB-AAA5E9095989}" destId="{94FB34AD-89BD-43F7-96AB-F13383F0A856}" srcOrd="0" destOrd="0" presId="urn:microsoft.com/office/officeart/2005/8/layout/chevron1"/>
    <dgm:cxn modelId="{698F601D-9A83-4725-BC82-D4DE1C26AE8F}" type="presParOf" srcId="{8A46B165-1075-4539-9BBB-AAA5E9095989}" destId="{C3C85082-7BA2-477C-AA45-99F9CE4BB9FA}" srcOrd="1" destOrd="0" presId="urn:microsoft.com/office/officeart/2005/8/layout/chevron1"/>
    <dgm:cxn modelId="{145D9F82-D7CC-45E6-9424-55517797EC84}" type="presParOf" srcId="{8A46B165-1075-4539-9BBB-AAA5E9095989}" destId="{EDF45AFD-9341-41C3-8846-BBC4B9D0A923}" srcOrd="2" destOrd="0" presId="urn:microsoft.com/office/officeart/2005/8/layout/chevron1"/>
    <dgm:cxn modelId="{5089212A-A82B-4ADC-AFDB-2083472A7D61}" type="presParOf" srcId="{8A46B165-1075-4539-9BBB-AAA5E9095989}" destId="{7493A4CF-2434-4ECB-9E38-816C4D8AB40E}" srcOrd="3" destOrd="0" presId="urn:microsoft.com/office/officeart/2005/8/layout/chevron1"/>
    <dgm:cxn modelId="{51A55D94-4034-48AE-BF06-E57C429AEFC6}" type="presParOf" srcId="{8A46B165-1075-4539-9BBB-AAA5E9095989}" destId="{E66AABD0-40EC-4295-9675-E6373A538AE9}" srcOrd="4" destOrd="0" presId="urn:microsoft.com/office/officeart/2005/8/layout/chevron1"/>
    <dgm:cxn modelId="{FDA084AD-8CE4-4A0D-B497-C42ACA242755}" type="presParOf" srcId="{8A46B165-1075-4539-9BBB-AAA5E9095989}" destId="{7EA4DCD7-375A-43B2-9E2B-13C1C666C01B}" srcOrd="5" destOrd="0" presId="urn:microsoft.com/office/officeart/2005/8/layout/chevron1"/>
    <dgm:cxn modelId="{A303670E-AB84-4002-B142-247FC9E4474A}" type="presParOf" srcId="{8A46B165-1075-4539-9BBB-AAA5E9095989}" destId="{651EE11C-6E66-4B23-9237-8EA182060964}" srcOrd="6" destOrd="0" presId="urn:microsoft.com/office/officeart/2005/8/layout/chevron1"/>
    <dgm:cxn modelId="{DA82A41B-8959-45D5-A366-8AEC39339CFE}" type="presParOf" srcId="{8A46B165-1075-4539-9BBB-AAA5E9095989}" destId="{FED424C5-B064-4A1A-807C-B2FAF61F557F}" srcOrd="7" destOrd="0" presId="urn:microsoft.com/office/officeart/2005/8/layout/chevron1"/>
    <dgm:cxn modelId="{C7CB7E99-E87B-4966-946B-57A4AD33EB63}" type="presParOf" srcId="{8A46B165-1075-4539-9BBB-AAA5E9095989}" destId="{AB6D1837-9776-4192-9B2A-00D5DE768D4E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E12C1-4975-401D-B0AF-C71406EE6395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611B38E3-720F-48BC-AD55-276CCA940FBF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/>
            <a:t>快速开发平台</a:t>
          </a:r>
          <a:endParaRPr lang="zh-CN" altLang="en-US" b="1" dirty="0"/>
        </a:p>
      </dgm:t>
    </dgm:pt>
    <dgm:pt modelId="{86F8056D-B085-4695-A413-927C15542CD0}" type="parTrans" cxnId="{A5ABF2ED-DD16-442F-B896-10CCB972EF22}">
      <dgm:prSet/>
      <dgm:spPr/>
      <dgm:t>
        <a:bodyPr/>
        <a:lstStyle/>
        <a:p>
          <a:endParaRPr lang="zh-CN" altLang="en-US"/>
        </a:p>
      </dgm:t>
    </dgm:pt>
    <dgm:pt modelId="{EC9BB148-AB5C-49F2-B0CD-F1AA839046C7}" type="sibTrans" cxnId="{A5ABF2ED-DD16-442F-B896-10CCB972EF22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E11EA86A-A6D7-415A-951C-0411B6FCF773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b="1" dirty="0" smtClean="0"/>
            <a:t>生产执行业务系统</a:t>
          </a:r>
          <a:endParaRPr lang="zh-CN" altLang="en-US" b="1" dirty="0"/>
        </a:p>
      </dgm:t>
    </dgm:pt>
    <dgm:pt modelId="{B666D8A9-84FD-4B92-A51E-0342B8E3C308}" type="parTrans" cxnId="{293001A1-11F2-48C0-B0D8-813AD54DD1ED}">
      <dgm:prSet/>
      <dgm:spPr/>
      <dgm:t>
        <a:bodyPr/>
        <a:lstStyle/>
        <a:p>
          <a:endParaRPr lang="zh-CN" altLang="en-US"/>
        </a:p>
      </dgm:t>
    </dgm:pt>
    <dgm:pt modelId="{8299212A-AA37-4241-A63E-F26C7F0469FA}" type="sibTrans" cxnId="{293001A1-11F2-48C0-B0D8-813AD54DD1ED}">
      <dgm:prSet/>
      <dgm:spPr>
        <a:solidFill>
          <a:srgbClr val="00B0F0"/>
        </a:solidFill>
      </dgm:spPr>
      <dgm:t>
        <a:bodyPr/>
        <a:lstStyle/>
        <a:p>
          <a:endParaRPr lang="zh-CN" altLang="en-US"/>
        </a:p>
      </dgm:t>
    </dgm:pt>
    <dgm:pt modelId="{9F031499-1CA0-43D4-B60C-D98FCDDC9BBE}" type="pres">
      <dgm:prSet presAssocID="{2E1E12C1-4975-401D-B0AF-C71406EE6395}" presName="Name0" presStyleCnt="0">
        <dgm:presLayoutVars>
          <dgm:dir/>
          <dgm:resizeHandles val="exact"/>
        </dgm:presLayoutVars>
      </dgm:prSet>
      <dgm:spPr/>
    </dgm:pt>
    <dgm:pt modelId="{CF58060A-36BD-4716-9F69-36CFB44CEAA6}" type="pres">
      <dgm:prSet presAssocID="{611B38E3-720F-48BC-AD55-276CCA940FB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5434E8-949E-477A-818E-42756597368C}" type="pres">
      <dgm:prSet presAssocID="{EC9BB148-AB5C-49F2-B0CD-F1AA839046C7}" presName="sibTrans" presStyleLbl="sibTrans2D1" presStyleIdx="0" presStyleCnt="1"/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71EBAE7C-A2B2-49F0-B906-53A8C5CB11FE}" type="pres">
      <dgm:prSet presAssocID="{EC9BB148-AB5C-49F2-B0CD-F1AA839046C7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879A7EC5-7AD3-45FA-9493-31CF4AF91C6C}" type="pres">
      <dgm:prSet presAssocID="{E11EA86A-A6D7-415A-951C-0411B6FCF77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3001A1-11F2-48C0-B0D8-813AD54DD1ED}" srcId="{2E1E12C1-4975-401D-B0AF-C71406EE6395}" destId="{E11EA86A-A6D7-415A-951C-0411B6FCF773}" srcOrd="1" destOrd="0" parTransId="{B666D8A9-84FD-4B92-A51E-0342B8E3C308}" sibTransId="{8299212A-AA37-4241-A63E-F26C7F0469FA}"/>
    <dgm:cxn modelId="{5A8A9D1A-A7F3-4965-9393-B603A7E3924D}" type="presOf" srcId="{EC9BB148-AB5C-49F2-B0CD-F1AA839046C7}" destId="{1A5434E8-949E-477A-818E-42756597368C}" srcOrd="0" destOrd="0" presId="urn:microsoft.com/office/officeart/2005/8/layout/process1"/>
    <dgm:cxn modelId="{9CBA8D0E-D109-4A14-8132-2072EDA4ADE1}" type="presOf" srcId="{E11EA86A-A6D7-415A-951C-0411B6FCF773}" destId="{879A7EC5-7AD3-45FA-9493-31CF4AF91C6C}" srcOrd="0" destOrd="0" presId="urn:microsoft.com/office/officeart/2005/8/layout/process1"/>
    <dgm:cxn modelId="{448B6E85-80EA-40DA-9E71-6F22A46B3F4A}" type="presOf" srcId="{611B38E3-720F-48BC-AD55-276CCA940FBF}" destId="{CF58060A-36BD-4716-9F69-36CFB44CEAA6}" srcOrd="0" destOrd="0" presId="urn:microsoft.com/office/officeart/2005/8/layout/process1"/>
    <dgm:cxn modelId="{F8A1A102-D64C-4CFC-99F4-711BA366F4A9}" type="presOf" srcId="{EC9BB148-AB5C-49F2-B0CD-F1AA839046C7}" destId="{71EBAE7C-A2B2-49F0-B906-53A8C5CB11FE}" srcOrd="1" destOrd="0" presId="urn:microsoft.com/office/officeart/2005/8/layout/process1"/>
    <dgm:cxn modelId="{FD1A6FFF-3421-430F-BD19-F2E47489B610}" type="presOf" srcId="{2E1E12C1-4975-401D-B0AF-C71406EE6395}" destId="{9F031499-1CA0-43D4-B60C-D98FCDDC9BBE}" srcOrd="0" destOrd="0" presId="urn:microsoft.com/office/officeart/2005/8/layout/process1"/>
    <dgm:cxn modelId="{A5ABF2ED-DD16-442F-B896-10CCB972EF22}" srcId="{2E1E12C1-4975-401D-B0AF-C71406EE6395}" destId="{611B38E3-720F-48BC-AD55-276CCA940FBF}" srcOrd="0" destOrd="0" parTransId="{86F8056D-B085-4695-A413-927C15542CD0}" sibTransId="{EC9BB148-AB5C-49F2-B0CD-F1AA839046C7}"/>
    <dgm:cxn modelId="{F21F4CDA-FEF4-4BDD-9862-77D1FE3EBFA6}" type="presParOf" srcId="{9F031499-1CA0-43D4-B60C-D98FCDDC9BBE}" destId="{CF58060A-36BD-4716-9F69-36CFB44CEAA6}" srcOrd="0" destOrd="0" presId="urn:microsoft.com/office/officeart/2005/8/layout/process1"/>
    <dgm:cxn modelId="{BD1AA438-1664-4DA0-95D4-E11CF4B6819C}" type="presParOf" srcId="{9F031499-1CA0-43D4-B60C-D98FCDDC9BBE}" destId="{1A5434E8-949E-477A-818E-42756597368C}" srcOrd="1" destOrd="0" presId="urn:microsoft.com/office/officeart/2005/8/layout/process1"/>
    <dgm:cxn modelId="{0F60859F-1DFE-4433-BDEE-ADC64E07E807}" type="presParOf" srcId="{1A5434E8-949E-477A-818E-42756597368C}" destId="{71EBAE7C-A2B2-49F0-B906-53A8C5CB11FE}" srcOrd="0" destOrd="0" presId="urn:microsoft.com/office/officeart/2005/8/layout/process1"/>
    <dgm:cxn modelId="{F33363FA-6D6F-4114-98DF-CBBA21B77180}" type="presParOf" srcId="{9F031499-1CA0-43D4-B60C-D98FCDDC9BBE}" destId="{879A7EC5-7AD3-45FA-9493-31CF4AF91C6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2EA3D-7CC5-457D-B896-6A3A1CB43708}" type="doc">
      <dgm:prSet loTypeId="urn:microsoft.com/office/officeart/2005/8/layout/radial4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CEDB0E0-919A-4AB8-99D0-A3631CB299F4}">
      <dgm:prSet/>
      <dgm:spPr/>
      <dgm:t>
        <a:bodyPr/>
        <a:lstStyle/>
        <a:p>
          <a:pPr rtl="0"/>
          <a:r>
            <a:rPr lang="zh-CN" altLang="en-US" dirty="0" smtClean="0"/>
            <a:t>快速开发平台</a:t>
          </a:r>
          <a:endParaRPr lang="zh-CN" dirty="0"/>
        </a:p>
      </dgm:t>
    </dgm:pt>
    <dgm:pt modelId="{8F88F9C1-7C42-4ADC-A085-82737C823CB7}" type="parTrans" cxnId="{AA4BC1F7-B8E0-4371-939E-DF5EB21117BF}">
      <dgm:prSet/>
      <dgm:spPr/>
      <dgm:t>
        <a:bodyPr/>
        <a:lstStyle/>
        <a:p>
          <a:endParaRPr lang="zh-CN" altLang="en-US"/>
        </a:p>
      </dgm:t>
    </dgm:pt>
    <dgm:pt modelId="{D114E8C0-9AB9-4E75-99AE-2699D98CFE79}" type="sibTrans" cxnId="{AA4BC1F7-B8E0-4371-939E-DF5EB21117BF}">
      <dgm:prSet/>
      <dgm:spPr/>
      <dgm:t>
        <a:bodyPr/>
        <a:lstStyle/>
        <a:p>
          <a:endParaRPr lang="zh-CN" altLang="en-US"/>
        </a:p>
      </dgm:t>
    </dgm:pt>
    <dgm:pt modelId="{A49E78AD-0CB9-4B59-9F40-2D81E58928E6}">
      <dgm:prSet custT="1"/>
      <dgm:spPr/>
      <dgm:t>
        <a:bodyPr/>
        <a:lstStyle/>
        <a:p>
          <a:pPr rtl="0"/>
          <a:r>
            <a:rPr lang="zh-CN" altLang="en-US" sz="2000" dirty="0" smtClean="0"/>
            <a:t>平台系统框架</a:t>
          </a:r>
          <a:endParaRPr lang="zh-CN" sz="2000" dirty="0"/>
        </a:p>
      </dgm:t>
    </dgm:pt>
    <dgm:pt modelId="{4B64FD6B-0F20-4AB9-B73D-F61C9510158B}" type="parTrans" cxnId="{0D3C517E-F76B-444E-B289-B39FB40FDE27}">
      <dgm:prSet/>
      <dgm:spPr/>
      <dgm:t>
        <a:bodyPr/>
        <a:lstStyle/>
        <a:p>
          <a:endParaRPr lang="zh-CN" altLang="en-US"/>
        </a:p>
      </dgm:t>
    </dgm:pt>
    <dgm:pt modelId="{A36154F2-B976-4CD5-9F1D-44AD8885E313}" type="sibTrans" cxnId="{0D3C517E-F76B-444E-B289-B39FB40FDE27}">
      <dgm:prSet/>
      <dgm:spPr/>
      <dgm:t>
        <a:bodyPr/>
        <a:lstStyle/>
        <a:p>
          <a:endParaRPr lang="zh-CN" altLang="en-US"/>
        </a:p>
      </dgm:t>
    </dgm:pt>
    <dgm:pt modelId="{0CE460E7-02EC-4CBE-B9FD-BBDCFE877524}">
      <dgm:prSet custT="1"/>
      <dgm:spPr/>
      <dgm:t>
        <a:bodyPr/>
        <a:lstStyle/>
        <a:p>
          <a:pPr rtl="0"/>
          <a:r>
            <a:rPr lang="zh-CN" altLang="en-US" sz="2000" b="1" dirty="0" smtClean="0"/>
            <a:t>基础通用类库</a:t>
          </a:r>
          <a:endParaRPr lang="zh-CN" sz="2000" b="1" dirty="0"/>
        </a:p>
      </dgm:t>
    </dgm:pt>
    <dgm:pt modelId="{0F29ECF5-AF65-4B08-8394-C1FEB5C83529}" type="parTrans" cxnId="{B79302BB-60EF-47B0-8ACA-65E4F5311477}">
      <dgm:prSet/>
      <dgm:spPr/>
      <dgm:t>
        <a:bodyPr/>
        <a:lstStyle/>
        <a:p>
          <a:endParaRPr lang="zh-CN" altLang="en-US"/>
        </a:p>
      </dgm:t>
    </dgm:pt>
    <dgm:pt modelId="{6C3E76E2-99BA-4C09-BB5A-25BD95722141}" type="sibTrans" cxnId="{B79302BB-60EF-47B0-8ACA-65E4F5311477}">
      <dgm:prSet/>
      <dgm:spPr/>
      <dgm:t>
        <a:bodyPr/>
        <a:lstStyle/>
        <a:p>
          <a:endParaRPr lang="zh-CN" altLang="en-US"/>
        </a:p>
      </dgm:t>
    </dgm:pt>
    <dgm:pt modelId="{F7DF2B4A-F93E-4BDE-9FBD-C1FD16AB6329}">
      <dgm:prSet custT="1"/>
      <dgm:spPr/>
      <dgm:t>
        <a:bodyPr/>
        <a:lstStyle/>
        <a:p>
          <a:pPr rtl="0"/>
          <a:r>
            <a:rPr lang="zh-CN" altLang="en-US" sz="2000" b="1" i="0" baseline="0" dirty="0" smtClean="0"/>
            <a:t>公共业务子系统</a:t>
          </a:r>
          <a:endParaRPr lang="zh-CN" sz="2000" b="1" i="0" baseline="0" dirty="0"/>
        </a:p>
      </dgm:t>
    </dgm:pt>
    <dgm:pt modelId="{C19F8005-970B-4CF5-9FBB-6300E482CAAA}" type="parTrans" cxnId="{D9FA30B7-7D28-42A8-A1A2-E988F966116D}">
      <dgm:prSet/>
      <dgm:spPr/>
      <dgm:t>
        <a:bodyPr/>
        <a:lstStyle/>
        <a:p>
          <a:endParaRPr lang="zh-CN" altLang="en-US"/>
        </a:p>
      </dgm:t>
    </dgm:pt>
    <dgm:pt modelId="{6ED64253-D484-4010-B4E2-5E24CFD60118}" type="sibTrans" cxnId="{D9FA30B7-7D28-42A8-A1A2-E988F966116D}">
      <dgm:prSet/>
      <dgm:spPr/>
      <dgm:t>
        <a:bodyPr/>
        <a:lstStyle/>
        <a:p>
          <a:endParaRPr lang="zh-CN" altLang="en-US"/>
        </a:p>
      </dgm:t>
    </dgm:pt>
    <dgm:pt modelId="{78FBA018-BC9A-4C46-BE88-DF635D9E698F}" type="pres">
      <dgm:prSet presAssocID="{A8E2EA3D-7CC5-457D-B896-6A3A1CB4370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854FA4-A9A1-4D1A-AFA4-E2485B2937A5}" type="pres">
      <dgm:prSet presAssocID="{0CEDB0E0-919A-4AB8-99D0-A3631CB299F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389B4B6-93C3-4F73-B392-8B61B04F21F5}" type="pres">
      <dgm:prSet presAssocID="{4B64FD6B-0F20-4AB9-B73D-F61C9510158B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9BABFFDC-AE2C-495B-A87A-CE3F42896E65}" type="pres">
      <dgm:prSet presAssocID="{A49E78AD-0CB9-4B59-9F40-2D81E58928E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CD9E3F-A4CA-4C80-9C12-E54CCACB10B0}" type="pres">
      <dgm:prSet presAssocID="{0F29ECF5-AF65-4B08-8394-C1FEB5C83529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17A1C037-44E4-49D8-8359-F0BC0CAF93B6}" type="pres">
      <dgm:prSet presAssocID="{0CE460E7-02EC-4CBE-B9FD-BBDCFE87752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24F117-7230-454E-A621-A7CCA7E44C93}" type="pres">
      <dgm:prSet presAssocID="{C19F8005-970B-4CF5-9FBB-6300E482CAAA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E2622536-53DE-47B1-B2DC-8B446529BF67}" type="pres">
      <dgm:prSet presAssocID="{F7DF2B4A-F93E-4BDE-9FBD-C1FD16AB632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4BC1F7-B8E0-4371-939E-DF5EB21117BF}" srcId="{A8E2EA3D-7CC5-457D-B896-6A3A1CB43708}" destId="{0CEDB0E0-919A-4AB8-99D0-A3631CB299F4}" srcOrd="0" destOrd="0" parTransId="{8F88F9C1-7C42-4ADC-A085-82737C823CB7}" sibTransId="{D114E8C0-9AB9-4E75-99AE-2699D98CFE79}"/>
    <dgm:cxn modelId="{0D3C517E-F76B-444E-B289-B39FB40FDE27}" srcId="{0CEDB0E0-919A-4AB8-99D0-A3631CB299F4}" destId="{A49E78AD-0CB9-4B59-9F40-2D81E58928E6}" srcOrd="0" destOrd="0" parTransId="{4B64FD6B-0F20-4AB9-B73D-F61C9510158B}" sibTransId="{A36154F2-B976-4CD5-9F1D-44AD8885E313}"/>
    <dgm:cxn modelId="{75FEE864-DC7A-4179-9A83-0C25BE859E89}" type="presOf" srcId="{0F29ECF5-AF65-4B08-8394-C1FEB5C83529}" destId="{72CD9E3F-A4CA-4C80-9C12-E54CCACB10B0}" srcOrd="0" destOrd="0" presId="urn:microsoft.com/office/officeart/2005/8/layout/radial4"/>
    <dgm:cxn modelId="{58B71347-CCA4-4C1F-B657-61E4BD16674A}" type="presOf" srcId="{0CE460E7-02EC-4CBE-B9FD-BBDCFE877524}" destId="{17A1C037-44E4-49D8-8359-F0BC0CAF93B6}" srcOrd="0" destOrd="0" presId="urn:microsoft.com/office/officeart/2005/8/layout/radial4"/>
    <dgm:cxn modelId="{6850E1A3-1A47-4960-8736-F9D09CB78CCD}" type="presOf" srcId="{F7DF2B4A-F93E-4BDE-9FBD-C1FD16AB6329}" destId="{E2622536-53DE-47B1-B2DC-8B446529BF67}" srcOrd="0" destOrd="0" presId="urn:microsoft.com/office/officeart/2005/8/layout/radial4"/>
    <dgm:cxn modelId="{97A2ADED-3887-49FA-B7CA-223F41733AD3}" type="presOf" srcId="{4B64FD6B-0F20-4AB9-B73D-F61C9510158B}" destId="{B389B4B6-93C3-4F73-B392-8B61B04F21F5}" srcOrd="0" destOrd="0" presId="urn:microsoft.com/office/officeart/2005/8/layout/radial4"/>
    <dgm:cxn modelId="{2C060A19-FC6A-4D99-86BD-794D228B3F23}" type="presOf" srcId="{0CEDB0E0-919A-4AB8-99D0-A3631CB299F4}" destId="{9A854FA4-A9A1-4D1A-AFA4-E2485B2937A5}" srcOrd="0" destOrd="0" presId="urn:microsoft.com/office/officeart/2005/8/layout/radial4"/>
    <dgm:cxn modelId="{B79302BB-60EF-47B0-8ACA-65E4F5311477}" srcId="{0CEDB0E0-919A-4AB8-99D0-A3631CB299F4}" destId="{0CE460E7-02EC-4CBE-B9FD-BBDCFE877524}" srcOrd="1" destOrd="0" parTransId="{0F29ECF5-AF65-4B08-8394-C1FEB5C83529}" sibTransId="{6C3E76E2-99BA-4C09-BB5A-25BD95722141}"/>
    <dgm:cxn modelId="{110330AC-21F8-40B4-BEC6-69B099C44B81}" type="presOf" srcId="{A8E2EA3D-7CC5-457D-B896-6A3A1CB43708}" destId="{78FBA018-BC9A-4C46-BE88-DF635D9E698F}" srcOrd="0" destOrd="0" presId="urn:microsoft.com/office/officeart/2005/8/layout/radial4"/>
    <dgm:cxn modelId="{D9FA30B7-7D28-42A8-A1A2-E988F966116D}" srcId="{0CEDB0E0-919A-4AB8-99D0-A3631CB299F4}" destId="{F7DF2B4A-F93E-4BDE-9FBD-C1FD16AB6329}" srcOrd="2" destOrd="0" parTransId="{C19F8005-970B-4CF5-9FBB-6300E482CAAA}" sibTransId="{6ED64253-D484-4010-B4E2-5E24CFD60118}"/>
    <dgm:cxn modelId="{5FFBD2D7-4A6C-4A71-9B04-721BAC0C203F}" type="presOf" srcId="{C19F8005-970B-4CF5-9FBB-6300E482CAAA}" destId="{9C24F117-7230-454E-A621-A7CCA7E44C93}" srcOrd="0" destOrd="0" presId="urn:microsoft.com/office/officeart/2005/8/layout/radial4"/>
    <dgm:cxn modelId="{804D1CD3-5FD4-4229-ABEF-53374907F034}" type="presOf" srcId="{A49E78AD-0CB9-4B59-9F40-2D81E58928E6}" destId="{9BABFFDC-AE2C-495B-A87A-CE3F42896E65}" srcOrd="0" destOrd="0" presId="urn:microsoft.com/office/officeart/2005/8/layout/radial4"/>
    <dgm:cxn modelId="{742EF83B-0914-4515-ACD4-F8A942AC257A}" type="presParOf" srcId="{78FBA018-BC9A-4C46-BE88-DF635D9E698F}" destId="{9A854FA4-A9A1-4D1A-AFA4-E2485B2937A5}" srcOrd="0" destOrd="0" presId="urn:microsoft.com/office/officeart/2005/8/layout/radial4"/>
    <dgm:cxn modelId="{D1E98A13-75F0-4245-B292-7FC329E35C79}" type="presParOf" srcId="{78FBA018-BC9A-4C46-BE88-DF635D9E698F}" destId="{B389B4B6-93C3-4F73-B392-8B61B04F21F5}" srcOrd="1" destOrd="0" presId="urn:microsoft.com/office/officeart/2005/8/layout/radial4"/>
    <dgm:cxn modelId="{7AFDFADD-252A-4310-8749-20578BCE1533}" type="presParOf" srcId="{78FBA018-BC9A-4C46-BE88-DF635D9E698F}" destId="{9BABFFDC-AE2C-495B-A87A-CE3F42896E65}" srcOrd="2" destOrd="0" presId="urn:microsoft.com/office/officeart/2005/8/layout/radial4"/>
    <dgm:cxn modelId="{40E720B6-24C5-46B5-8A1E-A64004EF5553}" type="presParOf" srcId="{78FBA018-BC9A-4C46-BE88-DF635D9E698F}" destId="{72CD9E3F-A4CA-4C80-9C12-E54CCACB10B0}" srcOrd="3" destOrd="0" presId="urn:microsoft.com/office/officeart/2005/8/layout/radial4"/>
    <dgm:cxn modelId="{210729DA-AE90-4B28-92D3-76DF4DF58E1B}" type="presParOf" srcId="{78FBA018-BC9A-4C46-BE88-DF635D9E698F}" destId="{17A1C037-44E4-49D8-8359-F0BC0CAF93B6}" srcOrd="4" destOrd="0" presId="urn:microsoft.com/office/officeart/2005/8/layout/radial4"/>
    <dgm:cxn modelId="{600B0476-87E9-434D-A50B-BA2E787D7CC0}" type="presParOf" srcId="{78FBA018-BC9A-4C46-BE88-DF635D9E698F}" destId="{9C24F117-7230-454E-A621-A7CCA7E44C93}" srcOrd="5" destOrd="0" presId="urn:microsoft.com/office/officeart/2005/8/layout/radial4"/>
    <dgm:cxn modelId="{CDBE42D0-2D77-4040-A7EB-0F8D0D7FCF39}" type="presParOf" srcId="{78FBA018-BC9A-4C46-BE88-DF635D9E698F}" destId="{E2622536-53DE-47B1-B2DC-8B446529BF67}" srcOrd="6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B34AD-89BD-43F7-96AB-F13383F0A856}">
      <dsp:nvSpPr>
        <dsp:cNvPr id="0" name=""/>
        <dsp:cNvSpPr/>
      </dsp:nvSpPr>
      <dsp:spPr>
        <a:xfrm>
          <a:off x="1524" y="5080"/>
          <a:ext cx="1357173" cy="54286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微软雅黑" pitchFamily="34" charset="-122"/>
              <a:ea typeface="微软雅黑" pitchFamily="34" charset="-122"/>
            </a:rPr>
            <a:t>智慧硬件</a:t>
          </a:r>
        </a:p>
      </dsp:txBody>
      <dsp:txXfrm>
        <a:off x="272959" y="5080"/>
        <a:ext cx="814304" cy="542869"/>
      </dsp:txXfrm>
    </dsp:sp>
    <dsp:sp modelId="{EDF45AFD-9341-41C3-8846-BBC4B9D0A923}">
      <dsp:nvSpPr>
        <dsp:cNvPr id="0" name=""/>
        <dsp:cNvSpPr/>
      </dsp:nvSpPr>
      <dsp:spPr>
        <a:xfrm>
          <a:off x="1222981" y="5080"/>
          <a:ext cx="1357173" cy="542869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微软雅黑" pitchFamily="34" charset="-122"/>
              <a:ea typeface="微软雅黑" pitchFamily="34" charset="-122"/>
            </a:rPr>
            <a:t>生产控制</a:t>
          </a:r>
        </a:p>
      </dsp:txBody>
      <dsp:txXfrm>
        <a:off x="1494416" y="5080"/>
        <a:ext cx="814304" cy="542869"/>
      </dsp:txXfrm>
    </dsp:sp>
    <dsp:sp modelId="{E66AABD0-40EC-4295-9675-E6373A538AE9}">
      <dsp:nvSpPr>
        <dsp:cNvPr id="0" name=""/>
        <dsp:cNvSpPr/>
      </dsp:nvSpPr>
      <dsp:spPr>
        <a:xfrm>
          <a:off x="2444437" y="5080"/>
          <a:ext cx="1357173" cy="54286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微软雅黑" pitchFamily="34" charset="-122"/>
              <a:ea typeface="微软雅黑" pitchFamily="34" charset="-122"/>
            </a:rPr>
            <a:t>自动计量</a:t>
          </a:r>
        </a:p>
      </dsp:txBody>
      <dsp:txXfrm>
        <a:off x="2715872" y="5080"/>
        <a:ext cx="814304" cy="542869"/>
      </dsp:txXfrm>
    </dsp:sp>
    <dsp:sp modelId="{651EE11C-6E66-4B23-9237-8EA182060964}">
      <dsp:nvSpPr>
        <dsp:cNvPr id="0" name=""/>
        <dsp:cNvSpPr/>
      </dsp:nvSpPr>
      <dsp:spPr>
        <a:xfrm>
          <a:off x="3665893" y="5080"/>
          <a:ext cx="1357173" cy="54286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latin typeface="微软雅黑" pitchFamily="34" charset="-122"/>
              <a:ea typeface="微软雅黑" pitchFamily="34" charset="-122"/>
            </a:rPr>
            <a:t>看板管理</a:t>
          </a:r>
        </a:p>
      </dsp:txBody>
      <dsp:txXfrm>
        <a:off x="3937328" y="5080"/>
        <a:ext cx="814304" cy="542869"/>
      </dsp:txXfrm>
    </dsp:sp>
    <dsp:sp modelId="{AB6D1837-9776-4192-9B2A-00D5DE768D4E}">
      <dsp:nvSpPr>
        <dsp:cNvPr id="0" name=""/>
        <dsp:cNvSpPr/>
      </dsp:nvSpPr>
      <dsp:spPr>
        <a:xfrm>
          <a:off x="4887349" y="5080"/>
          <a:ext cx="1357173" cy="542869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rPr>
            <a:t>提高品质</a:t>
          </a:r>
        </a:p>
      </dsp:txBody>
      <dsp:txXfrm>
        <a:off x="5158784" y="5080"/>
        <a:ext cx="814304" cy="542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8060A-36BD-4716-9F69-36CFB44CEAA6}">
      <dsp:nvSpPr>
        <dsp:cNvPr id="0" name=""/>
        <dsp:cNvSpPr/>
      </dsp:nvSpPr>
      <dsp:spPr>
        <a:xfrm>
          <a:off x="1237" y="0"/>
          <a:ext cx="2639261" cy="936104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快速开发平台</a:t>
          </a:r>
          <a:endParaRPr lang="zh-CN" altLang="en-US" sz="2300" b="1" kern="1200" dirty="0"/>
        </a:p>
      </dsp:txBody>
      <dsp:txXfrm>
        <a:off x="28655" y="27418"/>
        <a:ext cx="2584425" cy="881268"/>
      </dsp:txXfrm>
    </dsp:sp>
    <dsp:sp modelId="{1A5434E8-949E-477A-818E-42756597368C}">
      <dsp:nvSpPr>
        <dsp:cNvPr id="0" name=""/>
        <dsp:cNvSpPr/>
      </dsp:nvSpPr>
      <dsp:spPr>
        <a:xfrm>
          <a:off x="2904425" y="140783"/>
          <a:ext cx="559523" cy="654536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904425" y="271690"/>
        <a:ext cx="391666" cy="392722"/>
      </dsp:txXfrm>
    </dsp:sp>
    <dsp:sp modelId="{879A7EC5-7AD3-45FA-9493-31CF4AF91C6C}">
      <dsp:nvSpPr>
        <dsp:cNvPr id="0" name=""/>
        <dsp:cNvSpPr/>
      </dsp:nvSpPr>
      <dsp:spPr>
        <a:xfrm>
          <a:off x="3696204" y="0"/>
          <a:ext cx="2639261" cy="936104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/>
            <a:t>生产执行业务系统</a:t>
          </a:r>
          <a:endParaRPr lang="zh-CN" altLang="en-US" sz="2300" b="1" kern="1200" dirty="0"/>
        </a:p>
      </dsp:txBody>
      <dsp:txXfrm>
        <a:off x="3723622" y="27418"/>
        <a:ext cx="2584425" cy="8812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54FA4-A9A1-4D1A-AFA4-E2485B2937A5}">
      <dsp:nvSpPr>
        <dsp:cNvPr id="0" name=""/>
        <dsp:cNvSpPr/>
      </dsp:nvSpPr>
      <dsp:spPr>
        <a:xfrm>
          <a:off x="1833389" y="3071411"/>
          <a:ext cx="1691071" cy="1691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快速开发平台</a:t>
          </a:r>
          <a:endParaRPr lang="zh-CN" sz="3000" kern="1200" dirty="0"/>
        </a:p>
      </dsp:txBody>
      <dsp:txXfrm>
        <a:off x="2081041" y="3319063"/>
        <a:ext cx="1195767" cy="1195767"/>
      </dsp:txXfrm>
    </dsp:sp>
    <dsp:sp modelId="{B389B4B6-93C3-4F73-B392-8B61B04F21F5}">
      <dsp:nvSpPr>
        <dsp:cNvPr id="0" name=""/>
        <dsp:cNvSpPr/>
      </dsp:nvSpPr>
      <dsp:spPr>
        <a:xfrm rot="12900000">
          <a:off x="681008" y="2754410"/>
          <a:ext cx="1363584" cy="4819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BFFDC-AE2C-495B-A87A-CE3F42896E65}">
      <dsp:nvSpPr>
        <dsp:cNvPr id="0" name=""/>
        <dsp:cNvSpPr/>
      </dsp:nvSpPr>
      <dsp:spPr>
        <a:xfrm>
          <a:off x="1050" y="1961720"/>
          <a:ext cx="1606517" cy="1285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p3d extrusionH="28000" prstMaterial="matte"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平台系统框架</a:t>
          </a:r>
          <a:endParaRPr lang="zh-CN" sz="2000" kern="1200" dirty="0"/>
        </a:p>
      </dsp:txBody>
      <dsp:txXfrm>
        <a:off x="38693" y="1999363"/>
        <a:ext cx="1531231" cy="1209928"/>
      </dsp:txXfrm>
    </dsp:sp>
    <dsp:sp modelId="{72CD9E3F-A4CA-4C80-9C12-E54CCACB10B0}">
      <dsp:nvSpPr>
        <dsp:cNvPr id="0" name=""/>
        <dsp:cNvSpPr/>
      </dsp:nvSpPr>
      <dsp:spPr>
        <a:xfrm rot="16200000">
          <a:off x="1997132" y="2069279"/>
          <a:ext cx="1363584" cy="4819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1C037-44E4-49D8-8359-F0BC0CAF93B6}">
      <dsp:nvSpPr>
        <dsp:cNvPr id="0" name=""/>
        <dsp:cNvSpPr/>
      </dsp:nvSpPr>
      <dsp:spPr>
        <a:xfrm>
          <a:off x="1875666" y="985857"/>
          <a:ext cx="1606517" cy="1285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p3d extrusionH="28000" prstMaterial="matte"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基础通用类库</a:t>
          </a:r>
          <a:endParaRPr lang="zh-CN" sz="2000" b="1" kern="1200" dirty="0"/>
        </a:p>
      </dsp:txBody>
      <dsp:txXfrm>
        <a:off x="1913309" y="1023500"/>
        <a:ext cx="1531231" cy="1209928"/>
      </dsp:txXfrm>
    </dsp:sp>
    <dsp:sp modelId="{9C24F117-7230-454E-A621-A7CCA7E44C93}">
      <dsp:nvSpPr>
        <dsp:cNvPr id="0" name=""/>
        <dsp:cNvSpPr/>
      </dsp:nvSpPr>
      <dsp:spPr>
        <a:xfrm rot="19500000">
          <a:off x="3313256" y="2754410"/>
          <a:ext cx="1363584" cy="48195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22536-53DE-47B1-B2DC-8B446529BF67}">
      <dsp:nvSpPr>
        <dsp:cNvPr id="0" name=""/>
        <dsp:cNvSpPr/>
      </dsp:nvSpPr>
      <dsp:spPr>
        <a:xfrm>
          <a:off x="3750281" y="1961720"/>
          <a:ext cx="1606517" cy="1285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  <a:sp3d extrusionH="28000" prstMaterial="matte"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kern="1200" baseline="0" dirty="0" smtClean="0"/>
            <a:t>公共业务子系统</a:t>
          </a:r>
          <a:endParaRPr lang="zh-CN" sz="2000" b="1" i="0" kern="1200" baseline="0" dirty="0"/>
        </a:p>
      </dsp:txBody>
      <dsp:txXfrm>
        <a:off x="3787924" y="1999363"/>
        <a:ext cx="1531231" cy="1209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945A07-58B4-4AE7-B5B7-069EFC567F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29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69818DA0-6BDF-4A60-B580-97121DC49F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654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FB42B1-B69F-4759-9AAB-60572AC8299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B88C6E-15D2-4E57-9E22-1B950DE2033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E2A59-B037-45EB-8791-E05F04F8DE3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9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以制造为核心，从客户下单到交付给客户，对计划、工艺、制造、物流、质量和设备等进行精益管理和指挥协同的信息化平台。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从预测、订单，到有限能力的计划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	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PES-Planning Execution System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生产所需物料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原材料和零部件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的准时供应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SES-Supplying Execution System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从计划到制造出产品的指挥、指示、采集、自控及相关管理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MES-Manufacturing Execution System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	</a:t>
            </a:r>
            <a:r>
              <a: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LES-Logistics Execution System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从产品下线到交付给客户的物流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PLS/TMS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成品物流系统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PLS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微软雅黑" pitchFamily="34" charset="-122"/>
              </a:rPr>
              <a:t>(Product Logistics System)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微软雅黑" pitchFamily="34" charset="-122"/>
              </a:rPr>
              <a:t>	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运输管理系统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TMS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微软雅黑" pitchFamily="34" charset="-122"/>
              </a:rPr>
              <a:t>(Transportation Management System)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ea typeface="微软雅黑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818DA0-6BDF-4A60-B580-97121DC49FEC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76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F4C17C-FDB1-49E6-A205-1560EC89F8D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A31C54-2BC8-4D90-8C06-3F4304115CA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整个系统顶层架构采用分层的风格，整个系统的体系结构非常清晰，使得后期易于详细设计、编码、维护以及适应需求变更。通过分层，定义出层与层之间的接口，使得在更加规范的同时拥有更为多态化的接口描述，使得层与层之间的耦合度降低，增强了模块的复用性和可扩展性以及可维护性。同时，分层也有益于项目模块的划分以及任务的分配，通过明确清晰的接口，降低集成的难度，提高效率。 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）表现层（</a:t>
            </a:r>
            <a:r>
              <a:rPr lang="en-US" altLang="zh-CN" dirty="0" smtClean="0"/>
              <a:t>Presentation layer</a:t>
            </a:r>
            <a:r>
              <a:rPr lang="zh-CN" altLang="en-US" dirty="0" smtClean="0"/>
              <a:t>）：包含表示代码、用户交互</a:t>
            </a:r>
            <a:r>
              <a:rPr lang="en-US" altLang="zh-CN" dirty="0" smtClean="0"/>
              <a:t>GUI</a:t>
            </a:r>
            <a:r>
              <a:rPr lang="zh-CN" altLang="en-US" dirty="0" smtClean="0"/>
              <a:t>、数据验证。 </a:t>
            </a:r>
          </a:p>
          <a:p>
            <a:r>
              <a:rPr lang="zh-CN" altLang="en-US" dirty="0" smtClean="0"/>
              <a:t>该层用于向客户端用户提供</a:t>
            </a:r>
            <a:r>
              <a:rPr lang="en-US" altLang="zh-CN" dirty="0" smtClean="0"/>
              <a:t>GUI</a:t>
            </a:r>
            <a:r>
              <a:rPr lang="zh-CN" altLang="en-US" dirty="0" smtClean="0"/>
              <a:t>交互，它允许用户在显示系统中输入和编辑数据，同时系统提供数据验证功能。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）业务逻辑层（</a:t>
            </a:r>
            <a:r>
              <a:rPr lang="en-US" altLang="zh-CN" dirty="0" smtClean="0"/>
              <a:t>Business layer</a:t>
            </a:r>
            <a:r>
              <a:rPr lang="zh-CN" altLang="en-US" dirty="0" smtClean="0"/>
              <a:t>）：包含业务规则处理代码，即程序中与业务相关专业算法、业务政策等等。该层用于执行业务流程和制订数据的业务规则。业务逻辑层主要面向业务应用，为表示层提供业务服务。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）数据持久层（</a:t>
            </a:r>
            <a:r>
              <a:rPr lang="en-US" altLang="zh-CN" dirty="0" smtClean="0"/>
              <a:t>Persistence layer</a:t>
            </a:r>
            <a:r>
              <a:rPr lang="zh-CN" altLang="en-US" dirty="0" smtClean="0"/>
              <a:t>）：包含数据处理代码和数据存储代码。数 </a:t>
            </a:r>
          </a:p>
          <a:p>
            <a:r>
              <a:rPr lang="zh-CN" altLang="en-US" dirty="0" smtClean="0"/>
              <a:t>据持久层主要包括数据存取服务，负责与数据库管理系统（如数据库）之间的通信。 </a:t>
            </a:r>
          </a:p>
          <a:p>
            <a:r>
              <a:rPr lang="zh-CN" altLang="en-US" dirty="0" smtClean="0"/>
              <a:t>三个层次的每一层在处理程序上有各自明确的任务，在功能实现上有清晰的区分， </a:t>
            </a:r>
          </a:p>
          <a:p>
            <a:r>
              <a:rPr lang="zh-CN" altLang="en-US" dirty="0" smtClean="0"/>
              <a:t>各层与其余层分离，但各层之间存有通信接口。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F8F224-A7D2-4E77-B041-F182BC72322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通用基础类库是开发平台的重要组成部分，也是软件开发团队最重要的资产之一，它封装了各类复杂技术以及那些与业务无关的通用功能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B88C6E-15D2-4E57-9E22-1B950DE2033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B88C6E-15D2-4E57-9E22-1B950DE2033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B88C6E-15D2-4E57-9E22-1B950DE2033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B88C6E-15D2-4E57-9E22-1B950DE2033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3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9720A-AAF0-4C6F-AABD-4C89F7A98A4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" y="69372"/>
            <a:ext cx="2336137" cy="72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8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2DB64-DD65-4E95-BEDE-A09A393CC613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29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E7C28-B4C6-4FAB-86AA-0055999BC388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29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/52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77F72-522C-45F1-9FE9-725EE296ECB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4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AC8F4-36AA-4CB4-949C-1A342B492C6B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73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CAB9A-4AF7-4E3F-BB07-B662E285E5E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870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5F7BE-258A-485F-9934-B0AFD0E8C82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69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5E99D-5C2A-43CF-90C1-39A5F7A5935D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24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87F34-FC7D-4C88-A1AA-8D893FA7BAF1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67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4E42E-8711-4CD0-A0A2-EF7A27C59910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151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535C0DA-9876-49F1-A62F-F0EB055AB58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49" r:id="rId3"/>
    <p:sldLayoutId id="2147484450" r:id="rId4"/>
    <p:sldLayoutId id="2147484451" r:id="rId5"/>
    <p:sldLayoutId id="2147484452" r:id="rId6"/>
    <p:sldLayoutId id="2147484453" r:id="rId7"/>
    <p:sldLayoutId id="2147484454" r:id="rId8"/>
    <p:sldLayoutId id="2147484455" r:id="rId9"/>
    <p:sldLayoutId id="2147484456" r:id="rId10"/>
    <p:sldLayoutId id="214748445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5.jpeg"/><Relationship Id="rId10" Type="http://schemas.openxmlformats.org/officeDocument/2006/relationships/diagramLayout" Target="../diagrams/layout1.xml"/><Relationship Id="rId4" Type="http://schemas.openxmlformats.org/officeDocument/2006/relationships/image" Target="../media/image4.jpeg"/><Relationship Id="rId9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第一章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smtClean="0"/>
              <a:t>项目概</a:t>
            </a:r>
            <a:r>
              <a:rPr lang="zh-CN" altLang="en-US" dirty="0" smtClean="0"/>
              <a:t>述</a:t>
            </a:r>
            <a:r>
              <a:rPr dirty="0" smtClean="0"/>
              <a:t/>
            </a:r>
            <a:br>
              <a:rPr dirty="0" smtClean="0"/>
            </a:br>
            <a:endParaRPr dirty="0" smtClean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388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588125" y="286077"/>
            <a:ext cx="2376488" cy="5232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快</a:t>
            </a:r>
            <a:r>
              <a:rPr lang="zh-CN" altLang="en-US" dirty="0" smtClean="0"/>
              <a:t>速开发平台</a:t>
            </a:r>
            <a:endParaRPr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通</a:t>
            </a:r>
            <a:r>
              <a:rPr lang="zh-CN" altLang="en-US" dirty="0" smtClean="0"/>
              <a:t>用基础类库，组件化开发的基础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基础通用类库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JS</a:t>
            </a:r>
            <a:r>
              <a:rPr lang="zh-CN" altLang="en-US" dirty="0" smtClean="0"/>
              <a:t>基础通用类库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588125" y="286077"/>
            <a:ext cx="2376488" cy="52322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快速开发平台</a:t>
            </a:r>
            <a:endParaRPr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公</a:t>
            </a:r>
            <a:r>
              <a:rPr lang="zh-CN" altLang="en-US" dirty="0" smtClean="0"/>
              <a:t>共业务子系统，是对系统中通用功能的抽象。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字</a:t>
            </a:r>
            <a:r>
              <a:rPr lang="zh-CN" altLang="en-US" dirty="0" smtClean="0"/>
              <a:t>典管理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组</a:t>
            </a:r>
            <a:r>
              <a:rPr lang="zh-CN" altLang="en-US" dirty="0" smtClean="0"/>
              <a:t>织管理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区</a:t>
            </a:r>
            <a:r>
              <a:rPr lang="zh-CN" altLang="en-US" dirty="0" smtClean="0"/>
              <a:t>域管理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用</a:t>
            </a:r>
            <a:r>
              <a:rPr lang="zh-CN" altLang="en-US" dirty="0" smtClean="0"/>
              <a:t>户管理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菜</a:t>
            </a:r>
            <a:r>
              <a:rPr lang="zh-CN" altLang="en-US" dirty="0" smtClean="0"/>
              <a:t>单管理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权</a:t>
            </a:r>
            <a:r>
              <a:rPr lang="zh-CN" altLang="en-US" dirty="0" smtClean="0"/>
              <a:t>限管理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777" y="2136998"/>
            <a:ext cx="34575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5796136" y="70634"/>
            <a:ext cx="3168477" cy="95410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生产执行业务系统</a:t>
            </a:r>
            <a:endParaRPr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生</a:t>
            </a:r>
            <a:r>
              <a:rPr lang="zh-CN" altLang="en-US" dirty="0" smtClean="0"/>
              <a:t>产执行业务系统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基</a:t>
            </a:r>
            <a:r>
              <a:rPr lang="zh-CN" altLang="en-US" dirty="0" smtClean="0"/>
              <a:t>础资料管理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工</a:t>
            </a:r>
            <a:r>
              <a:rPr lang="zh-CN" altLang="en-US" dirty="0" smtClean="0"/>
              <a:t>艺管理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生</a:t>
            </a:r>
            <a:r>
              <a:rPr lang="zh-CN" altLang="en-US" dirty="0" smtClean="0"/>
              <a:t>产订单管理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质</a:t>
            </a:r>
            <a:r>
              <a:rPr lang="zh-CN" altLang="en-US" dirty="0" smtClean="0"/>
              <a:t>量管理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绩效管理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设</a:t>
            </a:r>
            <a:r>
              <a:rPr lang="zh-CN" altLang="en-US" dirty="0" smtClean="0"/>
              <a:t>备管理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产</a:t>
            </a:r>
            <a:r>
              <a:rPr lang="zh-CN" altLang="en-US" dirty="0" smtClean="0"/>
              <a:t>品追溯管理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357438" y="5448647"/>
            <a:ext cx="3714750" cy="428625"/>
            <a:chOff x="3143240" y="5143512"/>
            <a:chExt cx="3714786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31432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4084524" y="5187962"/>
              <a:ext cx="262125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具体参照需求说明文档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05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7220269" y="286077"/>
            <a:ext cx="1744344" cy="5232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任</a:t>
            </a:r>
            <a:r>
              <a:rPr lang="zh-CN" altLang="en-US" dirty="0" smtClean="0"/>
              <a:t>务分组</a:t>
            </a:r>
            <a:endParaRPr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开</a:t>
            </a:r>
            <a:r>
              <a:rPr lang="zh-CN" altLang="en-US" dirty="0" smtClean="0"/>
              <a:t>发步骤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60" y="2599556"/>
            <a:ext cx="8136904" cy="1693540"/>
            <a:chOff x="1228725" y="5114835"/>
            <a:chExt cx="21097875" cy="4191090"/>
          </a:xfrm>
        </p:grpSpPr>
        <p:sp>
          <p:nvSpPr>
            <p:cNvPr id="11" name="燕尾形箭头 10"/>
            <p:cNvSpPr/>
            <p:nvPr/>
          </p:nvSpPr>
          <p:spPr>
            <a:xfrm>
              <a:off x="1228725" y="6638925"/>
              <a:ext cx="21097875" cy="2667000"/>
            </a:xfrm>
            <a:prstGeom prst="notchedRightArrow">
              <a:avLst/>
            </a:prstGeom>
            <a:solidFill>
              <a:schemeClr val="accent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流程图: 联系 11"/>
            <p:cNvSpPr/>
            <p:nvPr/>
          </p:nvSpPr>
          <p:spPr>
            <a:xfrm>
              <a:off x="2819400" y="7620000"/>
              <a:ext cx="609600" cy="60960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3600" y="5114835"/>
              <a:ext cx="3200402" cy="1447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组件团队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确分工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流程图: 联系 13"/>
            <p:cNvSpPr/>
            <p:nvPr/>
          </p:nvSpPr>
          <p:spPr>
            <a:xfrm>
              <a:off x="5386387" y="7620000"/>
              <a:ext cx="609600" cy="60960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91075" y="5449669"/>
              <a:ext cx="2676524" cy="83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明确需求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8077200" y="7620000"/>
              <a:ext cx="609600" cy="60960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601" y="5486402"/>
              <a:ext cx="2676524" cy="83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10515600" y="7667625"/>
              <a:ext cx="609600" cy="60960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5999" y="5438656"/>
              <a:ext cx="2676524" cy="83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平台开发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13487400" y="7667625"/>
              <a:ext cx="609600" cy="60960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020676" y="5257799"/>
              <a:ext cx="2295526" cy="1447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业务系统设计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16240125" y="7620000"/>
              <a:ext cx="609600" cy="60960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18745200" y="7620000"/>
              <a:ext cx="609600" cy="609600"/>
            </a:xfrm>
            <a:prstGeom prst="flowChartConnector">
              <a:avLst/>
            </a:prstGeom>
            <a:solidFill>
              <a:schemeClr val="tx2">
                <a:lumMod val="40000"/>
                <a:lumOff val="60000"/>
              </a:schemeClr>
            </a:solidFill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364200" y="5554534"/>
              <a:ext cx="2295526" cy="837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134947" y="2700209"/>
            <a:ext cx="88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业务系统开发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7220269" y="286077"/>
            <a:ext cx="1744344" cy="52322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任</a:t>
            </a:r>
            <a:r>
              <a:rPr lang="zh-CN" altLang="en-US" dirty="0" smtClean="0"/>
              <a:t>务分组</a:t>
            </a:r>
            <a:endParaRPr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团</a:t>
            </a:r>
            <a:r>
              <a:rPr lang="zh-CN" altLang="en-US" dirty="0" smtClean="0"/>
              <a:t>队组件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团</a:t>
            </a:r>
            <a:r>
              <a:rPr lang="zh-CN" altLang="en-US" dirty="0" smtClean="0"/>
              <a:t>队人数</a:t>
            </a:r>
            <a:r>
              <a:rPr lang="en-US" altLang="zh-CN" dirty="0" smtClean="0"/>
              <a:t>4-5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434872"/>
            <a:ext cx="5976664" cy="387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86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24384000"/>
              <a:gd name="connsiteY0" fmla="*/ 13716000 h 13716000"/>
              <a:gd name="connsiteX1" fmla="*/ 24384000 w 24384000"/>
              <a:gd name="connsiteY1" fmla="*/ 13716000 h 13716000"/>
              <a:gd name="connsiteX2" fmla="*/ 24384000 w 24384000"/>
              <a:gd name="connsiteY2" fmla="*/ 0 h 13716000"/>
              <a:gd name="connsiteX3" fmla="*/ 0 w 24384000"/>
              <a:gd name="connsiteY3" fmla="*/ 0 h 13716000"/>
              <a:gd name="connsiteX4" fmla="*/ 0 w 24384000"/>
              <a:gd name="connsiteY4" fmla="*/ 13716000 h 1371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24384000"/>
              <a:gd name="connsiteY0" fmla="*/ 13716000 h 13716000"/>
              <a:gd name="connsiteX1" fmla="*/ 24384000 w 24384000"/>
              <a:gd name="connsiteY1" fmla="*/ 13716000 h 13716000"/>
              <a:gd name="connsiteX2" fmla="*/ 24384000 w 24384000"/>
              <a:gd name="connsiteY2" fmla="*/ 0 h 13716000"/>
              <a:gd name="connsiteX3" fmla="*/ 0 w 24384000"/>
              <a:gd name="connsiteY3" fmla="*/ 0 h 13716000"/>
              <a:gd name="connsiteX4" fmla="*/ 0 w 24384000"/>
              <a:gd name="connsiteY4" fmla="*/ 13716000 h 1371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2225875"/>
            <a:ext cx="9144000" cy="2400300"/>
          </a:xfrm>
          <a:custGeom>
            <a:avLst/>
            <a:gdLst>
              <a:gd name="connsiteX0" fmla="*/ 0 w 24384000"/>
              <a:gd name="connsiteY0" fmla="*/ 0 h 4800600"/>
              <a:gd name="connsiteX1" fmla="*/ 24384000 w 24384000"/>
              <a:gd name="connsiteY1" fmla="*/ 0 h 4800600"/>
              <a:gd name="connsiteX2" fmla="*/ 24384000 w 24384000"/>
              <a:gd name="connsiteY2" fmla="*/ 4800600 h 4800600"/>
              <a:gd name="connsiteX3" fmla="*/ 0 w 24384000"/>
              <a:gd name="connsiteY3" fmla="*/ 4800600 h 4800600"/>
              <a:gd name="connsiteX4" fmla="*/ 0 w 24384000"/>
              <a:gd name="connsiteY4" fmla="*/ 0 h 4800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0" h="4800600">
                <a:moveTo>
                  <a:pt x="0" y="0"/>
                </a:moveTo>
                <a:lnTo>
                  <a:pt x="24384000" y="0"/>
                </a:lnTo>
                <a:lnTo>
                  <a:pt x="24384000" y="4800600"/>
                </a:lnTo>
                <a:lnTo>
                  <a:pt x="0" y="4800600"/>
                </a:lnTo>
                <a:lnTo>
                  <a:pt x="0" y="0"/>
                </a:lnTo>
              </a:path>
            </a:pathLst>
          </a:custGeom>
          <a:solidFill>
            <a:srgbClr val="5B9B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29099" y="2021832"/>
            <a:ext cx="1556899" cy="2814335"/>
          </a:xfrm>
          <a:custGeom>
            <a:avLst/>
            <a:gdLst>
              <a:gd name="connsiteX0" fmla="*/ 0 w 4151730"/>
              <a:gd name="connsiteY0" fmla="*/ 289161 h 5628670"/>
              <a:gd name="connsiteX1" fmla="*/ 412964 w 4151730"/>
              <a:gd name="connsiteY1" fmla="*/ 0 h 5628670"/>
              <a:gd name="connsiteX2" fmla="*/ 4151730 w 4151730"/>
              <a:gd name="connsiteY2" fmla="*/ 5339508 h 5628670"/>
              <a:gd name="connsiteX3" fmla="*/ 3738765 w 4151730"/>
              <a:gd name="connsiteY3" fmla="*/ 5628670 h 5628670"/>
              <a:gd name="connsiteX4" fmla="*/ 0 w 4151730"/>
              <a:gd name="connsiteY4" fmla="*/ 289161 h 5628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51730" h="5628670">
                <a:moveTo>
                  <a:pt x="0" y="289161"/>
                </a:moveTo>
                <a:lnTo>
                  <a:pt x="412964" y="0"/>
                </a:lnTo>
                <a:lnTo>
                  <a:pt x="4151730" y="5339508"/>
                </a:lnTo>
                <a:lnTo>
                  <a:pt x="3738765" y="5628670"/>
                </a:lnTo>
                <a:lnTo>
                  <a:pt x="0" y="28916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27108" y="2441226"/>
            <a:ext cx="2445167" cy="1712161"/>
          </a:xfrm>
          <a:prstGeom prst="rect">
            <a:avLst/>
          </a:prstGeom>
          <a:noFill/>
        </p:spPr>
        <p:txBody>
          <a:bodyPr wrap="square" lIns="0" tIns="0" rIns="0" bIns="19202" rtlCol="0">
            <a:spAutoFit/>
          </a:bodyPr>
          <a:lstStyle/>
          <a:p>
            <a:pPr algn="dist">
              <a:lnSpc>
                <a:spcPts val="6636"/>
              </a:lnSpc>
            </a:pPr>
            <a:r>
              <a:rPr lang="zh-CN" altLang="en-US" sz="4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18" charset="0"/>
              </a:rPr>
              <a:t>赋能校园</a:t>
            </a:r>
            <a:endParaRPr lang="en-US" altLang="zh-CN" sz="4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itchFamily="18" charset="0"/>
            </a:endParaRPr>
          </a:p>
          <a:p>
            <a:pPr algn="dist">
              <a:lnSpc>
                <a:spcPts val="6636"/>
              </a:lnSpc>
            </a:pPr>
            <a:r>
              <a:rPr lang="zh-CN" altLang="en-US" sz="4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itchFamily="18" charset="0"/>
              </a:rPr>
              <a:t>人才共建</a:t>
            </a:r>
            <a:endParaRPr lang="en-US" altLang="zh-CN" sz="4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143750" y="286077"/>
            <a:ext cx="1820863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本章</a:t>
            </a:r>
            <a:r>
              <a:rPr lang="zh-CN" altLang="en-US" dirty="0" smtClean="0"/>
              <a:t>任务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项目背景及展示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快</a:t>
            </a:r>
            <a:r>
              <a:rPr lang="zh-CN" altLang="en-US" dirty="0" smtClean="0"/>
              <a:t>速开发平台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生产执行业务系统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任务分组</a:t>
            </a: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8" y="285750"/>
            <a:ext cx="180032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项目背景</a:t>
            </a:r>
            <a:endParaRPr dirty="0" smtClean="0"/>
          </a:p>
        </p:txBody>
      </p:sp>
      <p:sp>
        <p:nvSpPr>
          <p:cNvPr id="23555" name="Rectangle 71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中</a:t>
            </a:r>
            <a:r>
              <a:rPr lang="zh-CN" altLang="en-US" dirty="0" smtClean="0"/>
              <a:t>国制造</a:t>
            </a:r>
            <a:r>
              <a:rPr lang="en-US" altLang="zh-CN" dirty="0" smtClean="0"/>
              <a:t>2025</a:t>
            </a:r>
            <a:r>
              <a:rPr lang="zh-CN" altLang="en-US" dirty="0" smtClean="0"/>
              <a:t>，由“制造”到“智造”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企业智能化生产改造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grpSp>
        <p:nvGrpSpPr>
          <p:cNvPr id="7" name="组合 25"/>
          <p:cNvGrpSpPr/>
          <p:nvPr/>
        </p:nvGrpSpPr>
        <p:grpSpPr>
          <a:xfrm>
            <a:off x="2722805" y="1772816"/>
            <a:ext cx="2360757" cy="1931265"/>
            <a:chOff x="2942424" y="230377"/>
            <a:chExt cx="3147676" cy="2575020"/>
          </a:xfrm>
          <a:solidFill>
            <a:srgbClr val="0070C0"/>
          </a:solidFill>
        </p:grpSpPr>
        <p:sp>
          <p:nvSpPr>
            <p:cNvPr id="8" name="Freeform 4"/>
            <p:cNvSpPr>
              <a:spLocks/>
            </p:cNvSpPr>
            <p:nvPr/>
          </p:nvSpPr>
          <p:spPr bwMode="blackWhite">
            <a:xfrm rot="1723661">
              <a:off x="2942424" y="230377"/>
              <a:ext cx="3147676" cy="2575020"/>
            </a:xfrm>
            <a:custGeom>
              <a:avLst/>
              <a:gdLst/>
              <a:ahLst/>
              <a:cxnLst>
                <a:cxn ang="0">
                  <a:pos x="455" y="879"/>
                </a:cxn>
                <a:cxn ang="0">
                  <a:pos x="471" y="838"/>
                </a:cxn>
                <a:cxn ang="0">
                  <a:pos x="490" y="799"/>
                </a:cxn>
                <a:cxn ang="0">
                  <a:pos x="514" y="762"/>
                </a:cxn>
                <a:cxn ang="0">
                  <a:pos x="541" y="728"/>
                </a:cxn>
                <a:cxn ang="0">
                  <a:pos x="570" y="696"/>
                </a:cxn>
                <a:cxn ang="0">
                  <a:pos x="603" y="667"/>
                </a:cxn>
                <a:cxn ang="0">
                  <a:pos x="639" y="642"/>
                </a:cxn>
                <a:cxn ang="0">
                  <a:pos x="676" y="621"/>
                </a:cxn>
                <a:cxn ang="0">
                  <a:pos x="713" y="605"/>
                </a:cxn>
                <a:cxn ang="0">
                  <a:pos x="753" y="591"/>
                </a:cxn>
                <a:cxn ang="0">
                  <a:pos x="793" y="581"/>
                </a:cxn>
                <a:cxn ang="0">
                  <a:pos x="834" y="575"/>
                </a:cxn>
                <a:cxn ang="0">
                  <a:pos x="833" y="711"/>
                </a:cxn>
                <a:cxn ang="0">
                  <a:pos x="1056" y="374"/>
                </a:cxn>
                <a:cxn ang="0">
                  <a:pos x="818" y="0"/>
                </a:cxn>
                <a:cxn ang="0">
                  <a:pos x="819" y="137"/>
                </a:cxn>
                <a:cxn ang="0">
                  <a:pos x="757" y="143"/>
                </a:cxn>
                <a:cxn ang="0">
                  <a:pos x="694" y="154"/>
                </a:cxn>
                <a:cxn ang="0">
                  <a:pos x="634" y="168"/>
                </a:cxn>
                <a:cxn ang="0">
                  <a:pos x="574" y="188"/>
                </a:cxn>
                <a:cxn ang="0">
                  <a:pos x="516" y="211"/>
                </a:cxn>
                <a:cxn ang="0">
                  <a:pos x="460" y="238"/>
                </a:cxn>
                <a:cxn ang="0">
                  <a:pos x="405" y="270"/>
                </a:cxn>
                <a:cxn ang="0">
                  <a:pos x="352" y="306"/>
                </a:cxn>
                <a:cxn ang="0">
                  <a:pos x="302" y="346"/>
                </a:cxn>
                <a:cxn ang="0">
                  <a:pos x="255" y="390"/>
                </a:cxn>
                <a:cxn ang="0">
                  <a:pos x="211" y="437"/>
                </a:cxn>
                <a:cxn ang="0">
                  <a:pos x="170" y="486"/>
                </a:cxn>
                <a:cxn ang="0">
                  <a:pos x="134" y="539"/>
                </a:cxn>
                <a:cxn ang="0">
                  <a:pos x="101" y="595"/>
                </a:cxn>
                <a:cxn ang="0">
                  <a:pos x="72" y="653"/>
                </a:cxn>
                <a:cxn ang="0">
                  <a:pos x="47" y="711"/>
                </a:cxn>
                <a:cxn ang="0">
                  <a:pos x="27" y="773"/>
                </a:cxn>
                <a:cxn ang="0">
                  <a:pos x="11" y="835"/>
                </a:cxn>
                <a:cxn ang="0">
                  <a:pos x="0" y="899"/>
                </a:cxn>
                <a:cxn ang="0">
                  <a:pos x="238" y="741"/>
                </a:cxn>
                <a:cxn ang="0">
                  <a:pos x="455" y="879"/>
                </a:cxn>
              </a:cxnLst>
              <a:rect l="0" t="0" r="r" b="b"/>
              <a:pathLst>
                <a:path w="1057" h="900">
                  <a:moveTo>
                    <a:pt x="455" y="879"/>
                  </a:moveTo>
                  <a:lnTo>
                    <a:pt x="471" y="838"/>
                  </a:lnTo>
                  <a:lnTo>
                    <a:pt x="490" y="799"/>
                  </a:lnTo>
                  <a:lnTo>
                    <a:pt x="514" y="762"/>
                  </a:lnTo>
                  <a:lnTo>
                    <a:pt x="541" y="728"/>
                  </a:lnTo>
                  <a:lnTo>
                    <a:pt x="570" y="696"/>
                  </a:lnTo>
                  <a:lnTo>
                    <a:pt x="603" y="667"/>
                  </a:lnTo>
                  <a:lnTo>
                    <a:pt x="639" y="642"/>
                  </a:lnTo>
                  <a:lnTo>
                    <a:pt x="676" y="621"/>
                  </a:lnTo>
                  <a:lnTo>
                    <a:pt x="713" y="605"/>
                  </a:lnTo>
                  <a:lnTo>
                    <a:pt x="753" y="591"/>
                  </a:lnTo>
                  <a:lnTo>
                    <a:pt x="793" y="581"/>
                  </a:lnTo>
                  <a:lnTo>
                    <a:pt x="834" y="575"/>
                  </a:lnTo>
                  <a:lnTo>
                    <a:pt x="833" y="711"/>
                  </a:lnTo>
                  <a:lnTo>
                    <a:pt x="1056" y="374"/>
                  </a:lnTo>
                  <a:lnTo>
                    <a:pt x="818" y="0"/>
                  </a:lnTo>
                  <a:lnTo>
                    <a:pt x="819" y="137"/>
                  </a:lnTo>
                  <a:lnTo>
                    <a:pt x="757" y="143"/>
                  </a:lnTo>
                  <a:lnTo>
                    <a:pt x="694" y="154"/>
                  </a:lnTo>
                  <a:lnTo>
                    <a:pt x="634" y="168"/>
                  </a:lnTo>
                  <a:lnTo>
                    <a:pt x="574" y="188"/>
                  </a:lnTo>
                  <a:lnTo>
                    <a:pt x="516" y="211"/>
                  </a:lnTo>
                  <a:lnTo>
                    <a:pt x="460" y="238"/>
                  </a:lnTo>
                  <a:lnTo>
                    <a:pt x="405" y="270"/>
                  </a:lnTo>
                  <a:lnTo>
                    <a:pt x="352" y="306"/>
                  </a:lnTo>
                  <a:lnTo>
                    <a:pt x="302" y="346"/>
                  </a:lnTo>
                  <a:lnTo>
                    <a:pt x="255" y="390"/>
                  </a:lnTo>
                  <a:lnTo>
                    <a:pt x="211" y="437"/>
                  </a:lnTo>
                  <a:lnTo>
                    <a:pt x="170" y="486"/>
                  </a:lnTo>
                  <a:lnTo>
                    <a:pt x="134" y="539"/>
                  </a:lnTo>
                  <a:lnTo>
                    <a:pt x="101" y="595"/>
                  </a:lnTo>
                  <a:lnTo>
                    <a:pt x="72" y="653"/>
                  </a:lnTo>
                  <a:lnTo>
                    <a:pt x="47" y="711"/>
                  </a:lnTo>
                  <a:lnTo>
                    <a:pt x="27" y="773"/>
                  </a:lnTo>
                  <a:lnTo>
                    <a:pt x="11" y="835"/>
                  </a:lnTo>
                  <a:lnTo>
                    <a:pt x="0" y="899"/>
                  </a:lnTo>
                  <a:lnTo>
                    <a:pt x="238" y="741"/>
                  </a:lnTo>
                  <a:lnTo>
                    <a:pt x="455" y="879"/>
                  </a:lnTo>
                </a:path>
              </a:pathLst>
            </a:custGeom>
            <a:solidFill>
              <a:schemeClr val="accent2"/>
            </a:solidFill>
            <a:ln w="9525" cap="rnd" cmpd="sng">
              <a:noFill/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 sz="210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blackWhite">
            <a:xfrm flipH="1">
              <a:off x="3485323" y="1286958"/>
              <a:ext cx="2288272" cy="61555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 algn="ctr" defTabSz="590550">
                <a:buSzPct val="120000"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PES</a:t>
              </a:r>
            </a:p>
            <a:p>
              <a:pPr algn="ctr" defTabSz="590550">
                <a:buSzPct val="120000"/>
              </a:pPr>
              <a:r>
                <a:rPr lang="zh-CN" altLang="en-US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计划执行系统</a:t>
              </a:r>
              <a:endPara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35"/>
          <p:cNvGrpSpPr/>
          <p:nvPr/>
        </p:nvGrpSpPr>
        <p:grpSpPr>
          <a:xfrm>
            <a:off x="1540424" y="2993496"/>
            <a:ext cx="2077110" cy="2306789"/>
            <a:chOff x="1365916" y="1899329"/>
            <a:chExt cx="2769480" cy="3075718"/>
          </a:xfrm>
          <a:solidFill>
            <a:srgbClr val="0070C0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blackWhite">
            <a:xfrm rot="1723661">
              <a:off x="1365916" y="1899329"/>
              <a:ext cx="2769480" cy="3075718"/>
            </a:xfrm>
            <a:custGeom>
              <a:avLst/>
              <a:gdLst/>
              <a:ahLst/>
              <a:cxnLst>
                <a:cxn ang="0">
                  <a:pos x="929" y="645"/>
                </a:cxn>
                <a:cxn ang="0">
                  <a:pos x="887" y="634"/>
                </a:cxn>
                <a:cxn ang="0">
                  <a:pos x="847" y="620"/>
                </a:cxn>
                <a:cxn ang="0">
                  <a:pos x="807" y="603"/>
                </a:cxn>
                <a:cxn ang="0">
                  <a:pos x="771" y="582"/>
                </a:cxn>
                <a:cxn ang="0">
                  <a:pos x="735" y="557"/>
                </a:cxn>
                <a:cxn ang="0">
                  <a:pos x="703" y="529"/>
                </a:cxn>
                <a:cxn ang="0">
                  <a:pos x="673" y="497"/>
                </a:cxn>
                <a:cxn ang="0">
                  <a:pos x="648" y="465"/>
                </a:cxn>
                <a:cxn ang="0">
                  <a:pos x="624" y="428"/>
                </a:cxn>
                <a:cxn ang="0">
                  <a:pos x="607" y="398"/>
                </a:cxn>
                <a:cxn ang="0">
                  <a:pos x="594" y="366"/>
                </a:cxn>
                <a:cxn ang="0">
                  <a:pos x="583" y="332"/>
                </a:cxn>
                <a:cxn ang="0">
                  <a:pos x="577" y="298"/>
                </a:cxn>
                <a:cxn ang="0">
                  <a:pos x="575" y="264"/>
                </a:cxn>
                <a:cxn ang="0">
                  <a:pos x="576" y="229"/>
                </a:cxn>
                <a:cxn ang="0">
                  <a:pos x="748" y="229"/>
                </a:cxn>
                <a:cxn ang="0">
                  <a:pos x="360" y="0"/>
                </a:cxn>
                <a:cxn ang="0">
                  <a:pos x="0" y="236"/>
                </a:cxn>
                <a:cxn ang="0">
                  <a:pos x="136" y="237"/>
                </a:cxn>
                <a:cxn ang="0">
                  <a:pos x="141" y="299"/>
                </a:cxn>
                <a:cxn ang="0">
                  <a:pos x="150" y="362"/>
                </a:cxn>
                <a:cxn ang="0">
                  <a:pos x="165" y="422"/>
                </a:cxn>
                <a:cxn ang="0">
                  <a:pos x="182" y="483"/>
                </a:cxn>
                <a:cxn ang="0">
                  <a:pos x="204" y="541"/>
                </a:cxn>
                <a:cxn ang="0">
                  <a:pos x="231" y="598"/>
                </a:cxn>
                <a:cxn ang="0">
                  <a:pos x="262" y="653"/>
                </a:cxn>
                <a:cxn ang="0">
                  <a:pos x="296" y="704"/>
                </a:cxn>
                <a:cxn ang="0">
                  <a:pos x="333" y="752"/>
                </a:cxn>
                <a:cxn ang="0">
                  <a:pos x="374" y="797"/>
                </a:cxn>
                <a:cxn ang="0">
                  <a:pos x="419" y="841"/>
                </a:cxn>
                <a:cxn ang="0">
                  <a:pos x="465" y="880"/>
                </a:cxn>
                <a:cxn ang="0">
                  <a:pos x="514" y="917"/>
                </a:cxn>
                <a:cxn ang="0">
                  <a:pos x="566" y="951"/>
                </a:cxn>
                <a:cxn ang="0">
                  <a:pos x="620" y="980"/>
                </a:cxn>
                <a:cxn ang="0">
                  <a:pos x="675" y="1007"/>
                </a:cxn>
                <a:cxn ang="0">
                  <a:pos x="732" y="1029"/>
                </a:cxn>
                <a:cxn ang="0">
                  <a:pos x="790" y="1048"/>
                </a:cxn>
                <a:cxn ang="0">
                  <a:pos x="849" y="1062"/>
                </a:cxn>
                <a:cxn ang="0">
                  <a:pos x="910" y="1074"/>
                </a:cxn>
                <a:cxn ang="0">
                  <a:pos x="772" y="845"/>
                </a:cxn>
                <a:cxn ang="0">
                  <a:pos x="929" y="645"/>
                </a:cxn>
              </a:cxnLst>
              <a:rect l="0" t="0" r="r" b="b"/>
              <a:pathLst>
                <a:path w="930" h="1075">
                  <a:moveTo>
                    <a:pt x="929" y="645"/>
                  </a:moveTo>
                  <a:lnTo>
                    <a:pt x="887" y="634"/>
                  </a:lnTo>
                  <a:lnTo>
                    <a:pt x="847" y="620"/>
                  </a:lnTo>
                  <a:lnTo>
                    <a:pt x="807" y="603"/>
                  </a:lnTo>
                  <a:lnTo>
                    <a:pt x="771" y="582"/>
                  </a:lnTo>
                  <a:lnTo>
                    <a:pt x="735" y="557"/>
                  </a:lnTo>
                  <a:lnTo>
                    <a:pt x="703" y="529"/>
                  </a:lnTo>
                  <a:lnTo>
                    <a:pt x="673" y="497"/>
                  </a:lnTo>
                  <a:lnTo>
                    <a:pt x="648" y="465"/>
                  </a:lnTo>
                  <a:lnTo>
                    <a:pt x="624" y="428"/>
                  </a:lnTo>
                  <a:lnTo>
                    <a:pt x="607" y="398"/>
                  </a:lnTo>
                  <a:lnTo>
                    <a:pt x="594" y="366"/>
                  </a:lnTo>
                  <a:lnTo>
                    <a:pt x="583" y="332"/>
                  </a:lnTo>
                  <a:lnTo>
                    <a:pt x="577" y="298"/>
                  </a:lnTo>
                  <a:lnTo>
                    <a:pt x="575" y="264"/>
                  </a:lnTo>
                  <a:lnTo>
                    <a:pt x="576" y="229"/>
                  </a:lnTo>
                  <a:lnTo>
                    <a:pt x="748" y="229"/>
                  </a:lnTo>
                  <a:lnTo>
                    <a:pt x="360" y="0"/>
                  </a:lnTo>
                  <a:lnTo>
                    <a:pt x="0" y="236"/>
                  </a:lnTo>
                  <a:lnTo>
                    <a:pt x="136" y="237"/>
                  </a:lnTo>
                  <a:lnTo>
                    <a:pt x="141" y="299"/>
                  </a:lnTo>
                  <a:lnTo>
                    <a:pt x="150" y="362"/>
                  </a:lnTo>
                  <a:lnTo>
                    <a:pt x="165" y="422"/>
                  </a:lnTo>
                  <a:lnTo>
                    <a:pt x="182" y="483"/>
                  </a:lnTo>
                  <a:lnTo>
                    <a:pt x="204" y="541"/>
                  </a:lnTo>
                  <a:lnTo>
                    <a:pt x="231" y="598"/>
                  </a:lnTo>
                  <a:lnTo>
                    <a:pt x="262" y="653"/>
                  </a:lnTo>
                  <a:lnTo>
                    <a:pt x="296" y="704"/>
                  </a:lnTo>
                  <a:lnTo>
                    <a:pt x="333" y="752"/>
                  </a:lnTo>
                  <a:lnTo>
                    <a:pt x="374" y="797"/>
                  </a:lnTo>
                  <a:lnTo>
                    <a:pt x="419" y="841"/>
                  </a:lnTo>
                  <a:lnTo>
                    <a:pt x="465" y="880"/>
                  </a:lnTo>
                  <a:lnTo>
                    <a:pt x="514" y="917"/>
                  </a:lnTo>
                  <a:lnTo>
                    <a:pt x="566" y="951"/>
                  </a:lnTo>
                  <a:lnTo>
                    <a:pt x="620" y="980"/>
                  </a:lnTo>
                  <a:lnTo>
                    <a:pt x="675" y="1007"/>
                  </a:lnTo>
                  <a:lnTo>
                    <a:pt x="732" y="1029"/>
                  </a:lnTo>
                  <a:lnTo>
                    <a:pt x="790" y="1048"/>
                  </a:lnTo>
                  <a:lnTo>
                    <a:pt x="849" y="1062"/>
                  </a:lnTo>
                  <a:lnTo>
                    <a:pt x="910" y="1074"/>
                  </a:lnTo>
                  <a:lnTo>
                    <a:pt x="772" y="845"/>
                  </a:lnTo>
                  <a:lnTo>
                    <a:pt x="929" y="645"/>
                  </a:lnTo>
                </a:path>
              </a:pathLst>
            </a:custGeom>
            <a:grpFill/>
            <a:ln w="9525" cap="rnd" cmpd="sng">
              <a:noFill/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blackWhite">
            <a:xfrm flipH="1">
              <a:off x="2202676" y="2775754"/>
              <a:ext cx="1101755" cy="123110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>
              <a:spAutoFit/>
            </a:bodyPr>
            <a:lstStyle/>
            <a:p>
              <a:pPr algn="ctr" defTabSz="590550">
                <a:buSzPct val="120000"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LES</a:t>
              </a:r>
            </a:p>
            <a:p>
              <a:pPr algn="ctr" defTabSz="590550">
                <a:buSzPct val="120000"/>
              </a:pPr>
              <a:r>
                <a:rPr lang="zh-CN" altLang="en-US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物流</a:t>
              </a:r>
              <a:endPara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590550">
                <a:buSzPct val="120000"/>
              </a:pPr>
              <a:r>
                <a:rPr lang="zh-CN" altLang="en-US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</a:t>
              </a:r>
              <a:endPara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590550">
                <a:buSzPct val="120000"/>
              </a:pPr>
              <a:r>
                <a:rPr lang="zh-CN" altLang="en-US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endPara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32"/>
          <p:cNvGrpSpPr/>
          <p:nvPr/>
        </p:nvGrpSpPr>
        <p:grpSpPr>
          <a:xfrm>
            <a:off x="2886844" y="4566664"/>
            <a:ext cx="2307155" cy="1939848"/>
            <a:chOff x="3161142" y="3996886"/>
            <a:chExt cx="3076207" cy="2586464"/>
          </a:xfrm>
          <a:solidFill>
            <a:srgbClr val="00B0F0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blackWhite">
            <a:xfrm rot="1723661">
              <a:off x="3161142" y="3996886"/>
              <a:ext cx="3076207" cy="2586464"/>
            </a:xfrm>
            <a:custGeom>
              <a:avLst/>
              <a:gdLst/>
              <a:ahLst/>
              <a:cxnLst>
                <a:cxn ang="0">
                  <a:pos x="585" y="1"/>
                </a:cxn>
                <a:cxn ang="0">
                  <a:pos x="573" y="41"/>
                </a:cxn>
                <a:cxn ang="0">
                  <a:pos x="556" y="78"/>
                </a:cxn>
                <a:cxn ang="0">
                  <a:pos x="537" y="116"/>
                </a:cxn>
                <a:cxn ang="0">
                  <a:pos x="514" y="150"/>
                </a:cxn>
                <a:cxn ang="0">
                  <a:pos x="488" y="182"/>
                </a:cxn>
                <a:cxn ang="0">
                  <a:pos x="459" y="212"/>
                </a:cxn>
                <a:cxn ang="0">
                  <a:pos x="427" y="239"/>
                </a:cxn>
                <a:cxn ang="0">
                  <a:pos x="393" y="262"/>
                </a:cxn>
                <a:cxn ang="0">
                  <a:pos x="356" y="283"/>
                </a:cxn>
                <a:cxn ang="0">
                  <a:pos x="317" y="301"/>
                </a:cxn>
                <a:cxn ang="0">
                  <a:pos x="277" y="314"/>
                </a:cxn>
                <a:cxn ang="0">
                  <a:pos x="236" y="323"/>
                </a:cxn>
                <a:cxn ang="0">
                  <a:pos x="235" y="187"/>
                </a:cxn>
                <a:cxn ang="0">
                  <a:pos x="159" y="298"/>
                </a:cxn>
                <a:cxn ang="0">
                  <a:pos x="80" y="409"/>
                </a:cxn>
                <a:cxn ang="0">
                  <a:pos x="0" y="517"/>
                </a:cxn>
                <a:cxn ang="0">
                  <a:pos x="236" y="903"/>
                </a:cxn>
                <a:cxn ang="0">
                  <a:pos x="236" y="766"/>
                </a:cxn>
                <a:cxn ang="0">
                  <a:pos x="295" y="759"/>
                </a:cxn>
                <a:cxn ang="0">
                  <a:pos x="353" y="747"/>
                </a:cxn>
                <a:cxn ang="0">
                  <a:pos x="411" y="733"/>
                </a:cxn>
                <a:cxn ang="0">
                  <a:pos x="467" y="713"/>
                </a:cxn>
                <a:cxn ang="0">
                  <a:pos x="522" y="691"/>
                </a:cxn>
                <a:cxn ang="0">
                  <a:pos x="575" y="665"/>
                </a:cxn>
                <a:cxn ang="0">
                  <a:pos x="626" y="635"/>
                </a:cxn>
                <a:cxn ang="0">
                  <a:pos x="676" y="601"/>
                </a:cxn>
                <a:cxn ang="0">
                  <a:pos x="724" y="564"/>
                </a:cxn>
                <a:cxn ang="0">
                  <a:pos x="768" y="525"/>
                </a:cxn>
                <a:cxn ang="0">
                  <a:pos x="811" y="481"/>
                </a:cxn>
                <a:cxn ang="0">
                  <a:pos x="849" y="435"/>
                </a:cxn>
                <a:cxn ang="0">
                  <a:pos x="884" y="387"/>
                </a:cxn>
                <a:cxn ang="0">
                  <a:pos x="916" y="337"/>
                </a:cxn>
                <a:cxn ang="0">
                  <a:pos x="945" y="284"/>
                </a:cxn>
                <a:cxn ang="0">
                  <a:pos x="970" y="231"/>
                </a:cxn>
                <a:cxn ang="0">
                  <a:pos x="991" y="174"/>
                </a:cxn>
                <a:cxn ang="0">
                  <a:pos x="1009" y="117"/>
                </a:cxn>
                <a:cxn ang="0">
                  <a:pos x="1023" y="58"/>
                </a:cxn>
                <a:cxn ang="0">
                  <a:pos x="1032" y="0"/>
                </a:cxn>
                <a:cxn ang="0">
                  <a:pos x="812" y="132"/>
                </a:cxn>
                <a:cxn ang="0">
                  <a:pos x="585" y="1"/>
                </a:cxn>
              </a:cxnLst>
              <a:rect l="0" t="0" r="r" b="b"/>
              <a:pathLst>
                <a:path w="1033" h="904">
                  <a:moveTo>
                    <a:pt x="585" y="1"/>
                  </a:moveTo>
                  <a:lnTo>
                    <a:pt x="573" y="41"/>
                  </a:lnTo>
                  <a:lnTo>
                    <a:pt x="556" y="78"/>
                  </a:lnTo>
                  <a:lnTo>
                    <a:pt x="537" y="116"/>
                  </a:lnTo>
                  <a:lnTo>
                    <a:pt x="514" y="150"/>
                  </a:lnTo>
                  <a:lnTo>
                    <a:pt x="488" y="182"/>
                  </a:lnTo>
                  <a:lnTo>
                    <a:pt x="459" y="212"/>
                  </a:lnTo>
                  <a:lnTo>
                    <a:pt x="427" y="239"/>
                  </a:lnTo>
                  <a:lnTo>
                    <a:pt x="393" y="262"/>
                  </a:lnTo>
                  <a:lnTo>
                    <a:pt x="356" y="283"/>
                  </a:lnTo>
                  <a:lnTo>
                    <a:pt x="317" y="301"/>
                  </a:lnTo>
                  <a:lnTo>
                    <a:pt x="277" y="314"/>
                  </a:lnTo>
                  <a:lnTo>
                    <a:pt x="236" y="323"/>
                  </a:lnTo>
                  <a:lnTo>
                    <a:pt x="235" y="187"/>
                  </a:lnTo>
                  <a:lnTo>
                    <a:pt x="159" y="298"/>
                  </a:lnTo>
                  <a:lnTo>
                    <a:pt x="80" y="409"/>
                  </a:lnTo>
                  <a:lnTo>
                    <a:pt x="0" y="517"/>
                  </a:lnTo>
                  <a:lnTo>
                    <a:pt x="236" y="903"/>
                  </a:lnTo>
                  <a:lnTo>
                    <a:pt x="236" y="766"/>
                  </a:lnTo>
                  <a:lnTo>
                    <a:pt x="295" y="759"/>
                  </a:lnTo>
                  <a:lnTo>
                    <a:pt x="353" y="747"/>
                  </a:lnTo>
                  <a:lnTo>
                    <a:pt x="411" y="733"/>
                  </a:lnTo>
                  <a:lnTo>
                    <a:pt x="467" y="713"/>
                  </a:lnTo>
                  <a:lnTo>
                    <a:pt x="522" y="691"/>
                  </a:lnTo>
                  <a:lnTo>
                    <a:pt x="575" y="665"/>
                  </a:lnTo>
                  <a:lnTo>
                    <a:pt x="626" y="635"/>
                  </a:lnTo>
                  <a:lnTo>
                    <a:pt x="676" y="601"/>
                  </a:lnTo>
                  <a:lnTo>
                    <a:pt x="724" y="564"/>
                  </a:lnTo>
                  <a:lnTo>
                    <a:pt x="768" y="525"/>
                  </a:lnTo>
                  <a:lnTo>
                    <a:pt x="811" y="481"/>
                  </a:lnTo>
                  <a:lnTo>
                    <a:pt x="849" y="435"/>
                  </a:lnTo>
                  <a:lnTo>
                    <a:pt x="884" y="387"/>
                  </a:lnTo>
                  <a:lnTo>
                    <a:pt x="916" y="337"/>
                  </a:lnTo>
                  <a:lnTo>
                    <a:pt x="945" y="284"/>
                  </a:lnTo>
                  <a:lnTo>
                    <a:pt x="970" y="231"/>
                  </a:lnTo>
                  <a:lnTo>
                    <a:pt x="991" y="174"/>
                  </a:lnTo>
                  <a:lnTo>
                    <a:pt x="1009" y="117"/>
                  </a:lnTo>
                  <a:lnTo>
                    <a:pt x="1023" y="58"/>
                  </a:lnTo>
                  <a:lnTo>
                    <a:pt x="1032" y="0"/>
                  </a:lnTo>
                  <a:lnTo>
                    <a:pt x="812" y="132"/>
                  </a:lnTo>
                  <a:lnTo>
                    <a:pt x="585" y="1"/>
                  </a:lnTo>
                </a:path>
              </a:pathLst>
            </a:custGeom>
            <a:grpFill/>
            <a:ln w="9525" cap="rnd" cmpd="sng">
              <a:noFill/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blackWhite">
            <a:xfrm flipH="1">
              <a:off x="3643307" y="4832091"/>
              <a:ext cx="2170042" cy="6155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 algn="ctr" defTabSz="590550">
                <a:buSzPct val="120000"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MES</a:t>
              </a:r>
            </a:p>
            <a:p>
              <a:pPr algn="ctr" defTabSz="590550">
                <a:buSzPct val="120000"/>
              </a:pPr>
              <a:r>
                <a:rPr lang="zh-CN" altLang="en-US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制造执行系统</a:t>
              </a:r>
              <a:endPara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36"/>
          <p:cNvGrpSpPr/>
          <p:nvPr/>
        </p:nvGrpSpPr>
        <p:grpSpPr>
          <a:xfrm>
            <a:off x="4363990" y="2952857"/>
            <a:ext cx="2106144" cy="2285330"/>
            <a:chOff x="5130670" y="1845143"/>
            <a:chExt cx="2808192" cy="3047107"/>
          </a:xfrm>
          <a:solidFill>
            <a:srgbClr val="0070C0"/>
          </a:solidFill>
        </p:grpSpPr>
        <p:sp>
          <p:nvSpPr>
            <p:cNvPr id="17" name="Freeform 7"/>
            <p:cNvSpPr>
              <a:spLocks/>
            </p:cNvSpPr>
            <p:nvPr/>
          </p:nvSpPr>
          <p:spPr bwMode="blackWhite">
            <a:xfrm rot="1723661">
              <a:off x="5130670" y="1845143"/>
              <a:ext cx="2808192" cy="3047107"/>
            </a:xfrm>
            <a:custGeom>
              <a:avLst/>
              <a:gdLst/>
              <a:ahLst/>
              <a:cxnLst>
                <a:cxn ang="0">
                  <a:pos x="554" y="1064"/>
                </a:cxn>
                <a:cxn ang="0">
                  <a:pos x="942" y="840"/>
                </a:cxn>
                <a:cxn ang="0">
                  <a:pos x="781" y="840"/>
                </a:cxn>
                <a:cxn ang="0">
                  <a:pos x="776" y="778"/>
                </a:cxn>
                <a:cxn ang="0">
                  <a:pos x="767" y="716"/>
                </a:cxn>
                <a:cxn ang="0">
                  <a:pos x="754" y="655"/>
                </a:cxn>
                <a:cxn ang="0">
                  <a:pos x="737" y="595"/>
                </a:cxn>
                <a:cxn ang="0">
                  <a:pos x="714" y="536"/>
                </a:cxn>
                <a:cxn ang="0">
                  <a:pos x="688" y="480"/>
                </a:cxn>
                <a:cxn ang="0">
                  <a:pos x="658" y="425"/>
                </a:cxn>
                <a:cxn ang="0">
                  <a:pos x="624" y="372"/>
                </a:cxn>
                <a:cxn ang="0">
                  <a:pos x="586" y="323"/>
                </a:cxn>
                <a:cxn ang="0">
                  <a:pos x="547" y="275"/>
                </a:cxn>
                <a:cxn ang="0">
                  <a:pos x="502" y="232"/>
                </a:cxn>
                <a:cxn ang="0">
                  <a:pos x="455" y="191"/>
                </a:cxn>
                <a:cxn ang="0">
                  <a:pos x="405" y="153"/>
                </a:cxn>
                <a:cxn ang="0">
                  <a:pos x="352" y="120"/>
                </a:cxn>
                <a:cxn ang="0">
                  <a:pos x="298" y="89"/>
                </a:cxn>
                <a:cxn ang="0">
                  <a:pos x="241" y="63"/>
                </a:cxn>
                <a:cxn ang="0">
                  <a:pos x="182" y="41"/>
                </a:cxn>
                <a:cxn ang="0">
                  <a:pos x="122" y="23"/>
                </a:cxn>
                <a:cxn ang="0">
                  <a:pos x="61" y="9"/>
                </a:cxn>
                <a:cxn ang="0">
                  <a:pos x="0" y="0"/>
                </a:cxn>
                <a:cxn ang="0">
                  <a:pos x="137" y="226"/>
                </a:cxn>
                <a:cxn ang="0">
                  <a:pos x="5" y="451"/>
                </a:cxn>
                <a:cxn ang="0">
                  <a:pos x="48" y="465"/>
                </a:cxn>
                <a:cxn ang="0">
                  <a:pos x="90" y="483"/>
                </a:cxn>
                <a:cxn ang="0">
                  <a:pos x="130" y="505"/>
                </a:cxn>
                <a:cxn ang="0">
                  <a:pos x="168" y="531"/>
                </a:cxn>
                <a:cxn ang="0">
                  <a:pos x="202" y="561"/>
                </a:cxn>
                <a:cxn ang="0">
                  <a:pos x="233" y="594"/>
                </a:cxn>
                <a:cxn ang="0">
                  <a:pos x="262" y="629"/>
                </a:cxn>
                <a:cxn ang="0">
                  <a:pos x="285" y="668"/>
                </a:cxn>
                <a:cxn ang="0">
                  <a:pos x="305" y="709"/>
                </a:cxn>
                <a:cxn ang="0">
                  <a:pos x="321" y="751"/>
                </a:cxn>
                <a:cxn ang="0">
                  <a:pos x="333" y="795"/>
                </a:cxn>
                <a:cxn ang="0">
                  <a:pos x="340" y="840"/>
                </a:cxn>
                <a:cxn ang="0">
                  <a:pos x="188" y="841"/>
                </a:cxn>
                <a:cxn ang="0">
                  <a:pos x="554" y="1064"/>
                </a:cxn>
              </a:cxnLst>
              <a:rect l="0" t="0" r="r" b="b"/>
              <a:pathLst>
                <a:path w="943" h="1065">
                  <a:moveTo>
                    <a:pt x="554" y="1064"/>
                  </a:moveTo>
                  <a:lnTo>
                    <a:pt x="942" y="840"/>
                  </a:lnTo>
                  <a:lnTo>
                    <a:pt x="781" y="840"/>
                  </a:lnTo>
                  <a:lnTo>
                    <a:pt x="776" y="778"/>
                  </a:lnTo>
                  <a:lnTo>
                    <a:pt x="767" y="716"/>
                  </a:lnTo>
                  <a:lnTo>
                    <a:pt x="754" y="655"/>
                  </a:lnTo>
                  <a:lnTo>
                    <a:pt x="737" y="595"/>
                  </a:lnTo>
                  <a:lnTo>
                    <a:pt x="714" y="536"/>
                  </a:lnTo>
                  <a:lnTo>
                    <a:pt x="688" y="480"/>
                  </a:lnTo>
                  <a:lnTo>
                    <a:pt x="658" y="425"/>
                  </a:lnTo>
                  <a:lnTo>
                    <a:pt x="624" y="372"/>
                  </a:lnTo>
                  <a:lnTo>
                    <a:pt x="586" y="323"/>
                  </a:lnTo>
                  <a:lnTo>
                    <a:pt x="547" y="275"/>
                  </a:lnTo>
                  <a:lnTo>
                    <a:pt x="502" y="232"/>
                  </a:lnTo>
                  <a:lnTo>
                    <a:pt x="455" y="191"/>
                  </a:lnTo>
                  <a:lnTo>
                    <a:pt x="405" y="153"/>
                  </a:lnTo>
                  <a:lnTo>
                    <a:pt x="352" y="120"/>
                  </a:lnTo>
                  <a:lnTo>
                    <a:pt x="298" y="89"/>
                  </a:lnTo>
                  <a:lnTo>
                    <a:pt x="241" y="63"/>
                  </a:lnTo>
                  <a:lnTo>
                    <a:pt x="182" y="41"/>
                  </a:lnTo>
                  <a:lnTo>
                    <a:pt x="122" y="23"/>
                  </a:lnTo>
                  <a:lnTo>
                    <a:pt x="61" y="9"/>
                  </a:lnTo>
                  <a:lnTo>
                    <a:pt x="0" y="0"/>
                  </a:lnTo>
                  <a:lnTo>
                    <a:pt x="137" y="226"/>
                  </a:lnTo>
                  <a:lnTo>
                    <a:pt x="5" y="451"/>
                  </a:lnTo>
                  <a:lnTo>
                    <a:pt x="48" y="465"/>
                  </a:lnTo>
                  <a:lnTo>
                    <a:pt x="90" y="483"/>
                  </a:lnTo>
                  <a:lnTo>
                    <a:pt x="130" y="505"/>
                  </a:lnTo>
                  <a:lnTo>
                    <a:pt x="168" y="531"/>
                  </a:lnTo>
                  <a:lnTo>
                    <a:pt x="202" y="561"/>
                  </a:lnTo>
                  <a:lnTo>
                    <a:pt x="233" y="594"/>
                  </a:lnTo>
                  <a:lnTo>
                    <a:pt x="262" y="629"/>
                  </a:lnTo>
                  <a:lnTo>
                    <a:pt x="285" y="668"/>
                  </a:lnTo>
                  <a:lnTo>
                    <a:pt x="305" y="709"/>
                  </a:lnTo>
                  <a:lnTo>
                    <a:pt x="321" y="751"/>
                  </a:lnTo>
                  <a:lnTo>
                    <a:pt x="333" y="795"/>
                  </a:lnTo>
                  <a:lnTo>
                    <a:pt x="340" y="840"/>
                  </a:lnTo>
                  <a:lnTo>
                    <a:pt x="188" y="841"/>
                  </a:lnTo>
                  <a:lnTo>
                    <a:pt x="554" y="1064"/>
                  </a:lnTo>
                </a:path>
              </a:pathLst>
            </a:custGeom>
            <a:grpFill/>
            <a:ln w="9525" cap="rnd" cmpd="sng">
              <a:noFill/>
              <a:prstDash val="solid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 sz="1500">
                <a:solidFill>
                  <a:schemeClr val="bg1"/>
                </a:solidFill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blackWhite">
            <a:xfrm flipH="1">
              <a:off x="5926273" y="2775754"/>
              <a:ext cx="1099333" cy="123110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1">
              <a:spAutoFit/>
            </a:bodyPr>
            <a:lstStyle/>
            <a:p>
              <a:pPr algn="ctr" defTabSz="590550">
                <a:buSzPct val="120000"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SES</a:t>
              </a:r>
            </a:p>
            <a:p>
              <a:pPr algn="ctr" defTabSz="590550">
                <a:buSzPct val="120000"/>
              </a:pPr>
              <a:r>
                <a:rPr lang="zh-CN" altLang="en-US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供应</a:t>
              </a:r>
              <a:endPara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590550">
                <a:buSzPct val="120000"/>
              </a:pPr>
              <a:r>
                <a:rPr lang="zh-CN" altLang="en-US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</a:t>
              </a:r>
              <a:endPara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defTabSz="590550">
                <a:buSzPct val="120000"/>
              </a:pPr>
              <a:r>
                <a:rPr lang="zh-CN" altLang="en-US" sz="1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endParaRPr lang="en-US" altLang="zh-CN" sz="1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Rectangle 11"/>
          <p:cNvSpPr>
            <a:spLocks noChangeArrowheads="1"/>
          </p:cNvSpPr>
          <p:nvPr/>
        </p:nvSpPr>
        <p:spPr bwMode="blackWhite">
          <a:xfrm flipH="1">
            <a:off x="3529172" y="3513752"/>
            <a:ext cx="84786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 algn="ctr" defTabSz="590550">
              <a:buSzPct val="120000"/>
            </a:pP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智造</a:t>
            </a:r>
            <a:endParaRPr lang="en-US" altLang="zh-CN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28134" y="5657497"/>
            <a:ext cx="2000250" cy="428625"/>
          </a:xfrm>
          <a:prstGeom prst="roundRect">
            <a:avLst>
              <a:gd name="adj" fmla="val 1783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none"/>
            <a:tailEnd type="triangl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本</a:t>
            </a:r>
            <a:r>
              <a:rPr lang="zh-CN" altLang="en-US" b="1" kern="0" dirty="0" smtClean="0">
                <a:solidFill>
                  <a:schemeClr val="bg1"/>
                </a:solidFill>
                <a:latin typeface="+mn-ea"/>
                <a:ea typeface="+mn-ea"/>
              </a:rPr>
              <a:t>次的项目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202748" y="5657497"/>
            <a:ext cx="825386" cy="21431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7164287" y="285750"/>
            <a:ext cx="180032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项目背景</a:t>
            </a:r>
            <a:endParaRPr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MES</a:t>
            </a:r>
            <a:r>
              <a:rPr lang="zh-CN" altLang="en-US" dirty="0" smtClean="0"/>
              <a:t>为核心的一体化管理软件实现水产品的去头、开片、挑刺、烘焙、包装等加工流程的精益生产。</a:t>
            </a: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36916" y="2692995"/>
            <a:ext cx="7911548" cy="3616325"/>
            <a:chOff x="1906639" y="2957325"/>
            <a:chExt cx="8237637" cy="3616325"/>
          </a:xfrm>
        </p:grpSpPr>
        <p:sp>
          <p:nvSpPr>
            <p:cNvPr id="7" name="Freeform 3"/>
            <p:cNvSpPr/>
            <p:nvPr/>
          </p:nvSpPr>
          <p:spPr>
            <a:xfrm>
              <a:off x="6885787" y="5244665"/>
              <a:ext cx="258" cy="0"/>
            </a:xfrm>
            <a:custGeom>
              <a:avLst/>
              <a:gdLst>
                <a:gd name="connsiteX0" fmla="*/ 0 w 533"/>
                <a:gd name="connsiteY0" fmla="*/ 0 h 0"/>
                <a:gd name="connsiteX1" fmla="*/ 0 w 533"/>
                <a:gd name="connsiteY1" fmla="*/ 0 h 0"/>
                <a:gd name="connsiteX2" fmla="*/ 0 w 533"/>
                <a:gd name="connsiteY2" fmla="*/ 0 h 0"/>
                <a:gd name="connsiteX3" fmla="*/ 0 w 533"/>
                <a:gd name="connsiteY3" fmla="*/ 0 h 0"/>
                <a:gd name="connsiteX4" fmla="*/ 533 w 533"/>
                <a:gd name="connsiteY4" fmla="*/ 0 h 0"/>
                <a:gd name="connsiteX5" fmla="*/ 533 w 533"/>
                <a:gd name="connsiteY5" fmla="*/ 0 h 0"/>
                <a:gd name="connsiteX6" fmla="*/ 533 w 533"/>
                <a:gd name="connsiteY6" fmla="*/ 0 h 0"/>
                <a:gd name="connsiteX7" fmla="*/ 0 w 533"/>
                <a:gd name="connsiteY7" fmla="*/ 0 h 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</a:cxnLst>
              <a:rect l="l" t="t" r="r" b="b"/>
              <a:pathLst>
                <a:path w="53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0" y="0"/>
                  </a:lnTo>
                </a:path>
              </a:pathLst>
            </a:custGeom>
            <a:solidFill>
              <a:srgbClr val="D189E2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916195" y="2960348"/>
              <a:ext cx="2303225" cy="1241732"/>
              <a:chOff x="179512" y="692696"/>
              <a:chExt cx="2935406" cy="1610380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36" name="矩形 35"/>
              <p:cNvSpPr/>
              <p:nvPr/>
            </p:nvSpPr>
            <p:spPr>
              <a:xfrm>
                <a:off x="179512" y="692696"/>
                <a:ext cx="2812490" cy="16103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37" name="TextBox 9"/>
              <p:cNvSpPr txBox="1"/>
              <p:nvPr/>
            </p:nvSpPr>
            <p:spPr>
              <a:xfrm>
                <a:off x="2283733" y="1118270"/>
                <a:ext cx="831185" cy="55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去头</a:t>
                </a:r>
                <a:endPara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(CH)</a:t>
                </a:r>
              </a:p>
            </p:txBody>
          </p:sp>
        </p:grpSp>
        <p:sp>
          <p:nvSpPr>
            <p:cNvPr id="9" name="右箭头 8"/>
            <p:cNvSpPr/>
            <p:nvPr/>
          </p:nvSpPr>
          <p:spPr>
            <a:xfrm rot="10800000">
              <a:off x="7214328" y="5832922"/>
              <a:ext cx="462762" cy="271197"/>
            </a:xfrm>
            <a:prstGeom prst="rightArrow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4228546" y="3472584"/>
              <a:ext cx="557773" cy="287352"/>
            </a:xfrm>
            <a:prstGeom prst="rightArrow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11" name="右箭头 10"/>
            <p:cNvSpPr/>
            <p:nvPr/>
          </p:nvSpPr>
          <p:spPr>
            <a:xfrm rot="5400000">
              <a:off x="9474679" y="4657199"/>
              <a:ext cx="674500" cy="265677"/>
            </a:xfrm>
            <a:prstGeom prst="rightArrow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670" y="2977441"/>
              <a:ext cx="1699479" cy="12246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E5A855C6-B46A-4363-BF00-6D958BE1332A}"/>
                </a:ext>
              </a:extLst>
            </p:cNvPr>
            <p:cNvGrpSpPr/>
            <p:nvPr/>
          </p:nvGrpSpPr>
          <p:grpSpPr>
            <a:xfrm>
              <a:off x="4873845" y="2957325"/>
              <a:ext cx="2303225" cy="1241732"/>
              <a:chOff x="179512" y="692696"/>
              <a:chExt cx="2935406" cy="1610380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xmlns="" id="{E15BBDEB-89A8-4D00-BD70-49BD0AEF4EDB}"/>
                  </a:ext>
                </a:extLst>
              </p:cNvPr>
              <p:cNvSpPr/>
              <p:nvPr/>
            </p:nvSpPr>
            <p:spPr>
              <a:xfrm>
                <a:off x="179512" y="692696"/>
                <a:ext cx="2812490" cy="16103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35" name="TextBox 9">
                <a:extLst>
                  <a:ext uri="{FF2B5EF4-FFF2-40B4-BE49-F238E27FC236}">
                    <a16:creationId xmlns:a16="http://schemas.microsoft.com/office/drawing/2014/main" xmlns="" id="{C016FEC4-36B1-4512-8D55-0D28AE053973}"/>
                  </a:ext>
                </a:extLst>
              </p:cNvPr>
              <p:cNvSpPr txBox="1"/>
              <p:nvPr/>
            </p:nvSpPr>
            <p:spPr>
              <a:xfrm>
                <a:off x="2283734" y="1118270"/>
                <a:ext cx="831184" cy="55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开片</a:t>
                </a:r>
                <a:endPara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(CS)</a:t>
                </a: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5303" y="2967231"/>
              <a:ext cx="1742526" cy="122191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6F74EA7F-FCA1-4B02-8AAB-C11540DA15F7}"/>
                </a:ext>
              </a:extLst>
            </p:cNvPr>
            <p:cNvGrpSpPr/>
            <p:nvPr/>
          </p:nvGrpSpPr>
          <p:grpSpPr>
            <a:xfrm>
              <a:off x="7831495" y="2977441"/>
              <a:ext cx="2303225" cy="1241732"/>
              <a:chOff x="179512" y="692696"/>
              <a:chExt cx="2935406" cy="1610380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xmlns="" id="{F3BF82CF-E1F1-43A5-89B2-C90FFC4FA8E9}"/>
                  </a:ext>
                </a:extLst>
              </p:cNvPr>
              <p:cNvSpPr/>
              <p:nvPr/>
            </p:nvSpPr>
            <p:spPr>
              <a:xfrm>
                <a:off x="179512" y="692696"/>
                <a:ext cx="2812490" cy="16103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33" name="TextBox 9">
                <a:extLst>
                  <a:ext uri="{FF2B5EF4-FFF2-40B4-BE49-F238E27FC236}">
                    <a16:creationId xmlns:a16="http://schemas.microsoft.com/office/drawing/2014/main" xmlns="" id="{6D420458-CD96-495C-936E-D940538B4381}"/>
                  </a:ext>
                </a:extLst>
              </p:cNvPr>
              <p:cNvSpPr txBox="1"/>
              <p:nvPr/>
            </p:nvSpPr>
            <p:spPr>
              <a:xfrm>
                <a:off x="2283734" y="1118270"/>
                <a:ext cx="831184" cy="55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挑刺</a:t>
                </a:r>
                <a:endPara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(RS)</a:t>
                </a:r>
              </a:p>
            </p:txBody>
          </p:sp>
        </p:grp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051" y="2981580"/>
              <a:ext cx="1729119" cy="12417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846C10F2-E34C-4B9C-AFFB-97D207EFF58F}"/>
                </a:ext>
              </a:extLst>
            </p:cNvPr>
            <p:cNvGrpSpPr/>
            <p:nvPr/>
          </p:nvGrpSpPr>
          <p:grpSpPr>
            <a:xfrm>
              <a:off x="7841051" y="5293254"/>
              <a:ext cx="2303225" cy="1241732"/>
              <a:chOff x="179512" y="692696"/>
              <a:chExt cx="2935406" cy="1610380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xmlns="" id="{97D4CC48-2B3E-4917-BD2B-8349E784632C}"/>
                  </a:ext>
                </a:extLst>
              </p:cNvPr>
              <p:cNvSpPr/>
              <p:nvPr/>
            </p:nvSpPr>
            <p:spPr>
              <a:xfrm>
                <a:off x="179512" y="692696"/>
                <a:ext cx="2812490" cy="16103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31" name="TextBox 9">
                <a:extLst>
                  <a:ext uri="{FF2B5EF4-FFF2-40B4-BE49-F238E27FC236}">
                    <a16:creationId xmlns:a16="http://schemas.microsoft.com/office/drawing/2014/main" xmlns="" id="{94C05C67-CF8C-45EF-BE14-C2D71B933219}"/>
                  </a:ext>
                </a:extLst>
              </p:cNvPr>
              <p:cNvSpPr txBox="1"/>
              <p:nvPr/>
            </p:nvSpPr>
            <p:spPr>
              <a:xfrm>
                <a:off x="2283734" y="1118270"/>
                <a:ext cx="831184" cy="55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切段</a:t>
                </a:r>
                <a:endPara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(CP)</a:t>
                </a: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852" y="5314113"/>
              <a:ext cx="1716318" cy="12417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53EB15A1-B5CD-40CF-AD8A-418D16F7BCDE}"/>
                </a:ext>
              </a:extLst>
            </p:cNvPr>
            <p:cNvGrpSpPr/>
            <p:nvPr/>
          </p:nvGrpSpPr>
          <p:grpSpPr>
            <a:xfrm>
              <a:off x="4873845" y="5312279"/>
              <a:ext cx="2303225" cy="1241732"/>
              <a:chOff x="179512" y="692696"/>
              <a:chExt cx="2935406" cy="1610380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E37BE1ED-721A-43E2-B2D4-767B5C7D23B6}"/>
                  </a:ext>
                </a:extLst>
              </p:cNvPr>
              <p:cNvSpPr/>
              <p:nvPr/>
            </p:nvSpPr>
            <p:spPr>
              <a:xfrm>
                <a:off x="179512" y="692696"/>
                <a:ext cx="2812490" cy="16103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29" name="TextBox 9">
                <a:extLst>
                  <a:ext uri="{FF2B5EF4-FFF2-40B4-BE49-F238E27FC236}">
                    <a16:creationId xmlns:a16="http://schemas.microsoft.com/office/drawing/2014/main" xmlns="" id="{71469F3E-94BF-43A4-A279-5C0C8218BB92}"/>
                  </a:ext>
                </a:extLst>
              </p:cNvPr>
              <p:cNvSpPr txBox="1"/>
              <p:nvPr/>
            </p:nvSpPr>
            <p:spPr>
              <a:xfrm>
                <a:off x="2283734" y="1118270"/>
                <a:ext cx="831184" cy="55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烘烤</a:t>
                </a:r>
                <a:endPara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(Bake)</a:t>
                </a: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845" y="5331917"/>
              <a:ext cx="1742526" cy="124173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8375E084-01A7-4F40-B489-66C422346FFC}"/>
                </a:ext>
              </a:extLst>
            </p:cNvPr>
            <p:cNvGrpSpPr/>
            <p:nvPr/>
          </p:nvGrpSpPr>
          <p:grpSpPr>
            <a:xfrm>
              <a:off x="1906639" y="5312313"/>
              <a:ext cx="2303225" cy="1241732"/>
              <a:chOff x="179512" y="692696"/>
              <a:chExt cx="2935406" cy="1610380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9DE97240-C0DC-4CC3-8ED3-D813CFCA9D73}"/>
                  </a:ext>
                </a:extLst>
              </p:cNvPr>
              <p:cNvSpPr/>
              <p:nvPr/>
            </p:nvSpPr>
            <p:spPr>
              <a:xfrm>
                <a:off x="179512" y="692696"/>
                <a:ext cx="2812490" cy="161038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tint val="66000"/>
                      <a:satMod val="160000"/>
                    </a:schemeClr>
                  </a:gs>
                  <a:gs pos="50000">
                    <a:schemeClr val="bg1">
                      <a:lumMod val="50000"/>
                      <a:tint val="44500"/>
                      <a:satMod val="160000"/>
                    </a:schemeClr>
                  </a:gs>
                  <a:gs pos="100000">
                    <a:schemeClr val="bg1">
                      <a:lumMod val="50000"/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/>
              </a:p>
            </p:txBody>
          </p:sp>
          <p:sp>
            <p:nvSpPr>
              <p:cNvPr id="27" name="TextBox 9">
                <a:extLst>
                  <a:ext uri="{FF2B5EF4-FFF2-40B4-BE49-F238E27FC236}">
                    <a16:creationId xmlns:a16="http://schemas.microsoft.com/office/drawing/2014/main" xmlns="" id="{C1BC397C-EA7D-4E17-BF2E-C0AC395F5560}"/>
                  </a:ext>
                </a:extLst>
              </p:cNvPr>
              <p:cNvSpPr txBox="1"/>
              <p:nvPr/>
            </p:nvSpPr>
            <p:spPr>
              <a:xfrm>
                <a:off x="2283734" y="1118270"/>
                <a:ext cx="831184" cy="558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包装</a:t>
                </a:r>
                <a:r>
                  <a:rPr lang="en-US" altLang="zh-CN" sz="11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(PKG)</a:t>
                </a:r>
              </a:p>
            </p:txBody>
          </p: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4617" y="5326007"/>
              <a:ext cx="1711533" cy="1223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3" name="右箭头 73">
              <a:extLst>
                <a:ext uri="{FF2B5EF4-FFF2-40B4-BE49-F238E27FC236}">
                  <a16:creationId xmlns:a16="http://schemas.microsoft.com/office/drawing/2014/main" xmlns="" id="{9411EBE5-7336-46DF-8067-4C28837AF0CC}"/>
                </a:ext>
              </a:extLst>
            </p:cNvPr>
            <p:cNvSpPr/>
            <p:nvPr/>
          </p:nvSpPr>
          <p:spPr>
            <a:xfrm>
              <a:off x="7186626" y="3472584"/>
              <a:ext cx="557773" cy="287352"/>
            </a:xfrm>
            <a:prstGeom prst="rightArrow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sp>
          <p:nvSpPr>
            <p:cNvPr id="24" name="右箭头 1031">
              <a:extLst>
                <a:ext uri="{FF2B5EF4-FFF2-40B4-BE49-F238E27FC236}">
                  <a16:creationId xmlns:a16="http://schemas.microsoft.com/office/drawing/2014/main" xmlns="" id="{E9BE7110-82E5-4683-BD0D-6D2AB40EBED0}"/>
                </a:ext>
              </a:extLst>
            </p:cNvPr>
            <p:cNvSpPr/>
            <p:nvPr/>
          </p:nvSpPr>
          <p:spPr>
            <a:xfrm rot="10800000">
              <a:off x="4237929" y="5842546"/>
              <a:ext cx="462762" cy="271197"/>
            </a:xfrm>
            <a:prstGeom prst="rightArrow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700"/>
            </a:p>
          </p:txBody>
        </p:sp>
        <p:graphicFrame>
          <p:nvGraphicFramePr>
            <p:cNvPr id="25" name="图示 24">
              <a:extLst>
                <a:ext uri="{FF2B5EF4-FFF2-40B4-BE49-F238E27FC236}">
                  <a16:creationId xmlns:a16="http://schemas.microsoft.com/office/drawing/2014/main" xmlns="" id="{B6EB744C-4FBF-439C-9370-A236949315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4604485"/>
                </p:ext>
              </p:extLst>
            </p:nvPr>
          </p:nvGraphicFramePr>
          <p:xfrm>
            <a:off x="2493363" y="4470012"/>
            <a:ext cx="6503490" cy="55303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80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6296" y="286077"/>
            <a:ext cx="1728317" cy="52322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项目展示</a:t>
            </a:r>
            <a:endParaRPr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2" y="908720"/>
            <a:ext cx="8496592" cy="332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7" y="2636912"/>
            <a:ext cx="8496944" cy="324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4"/>
          <p:cNvGrpSpPr>
            <a:grpSpLocks/>
          </p:cNvGrpSpPr>
          <p:nvPr/>
        </p:nvGrpSpPr>
        <p:grpSpPr bwMode="auto">
          <a:xfrm>
            <a:off x="2357438" y="6000750"/>
            <a:ext cx="3714750" cy="428625"/>
            <a:chOff x="3143240" y="5143512"/>
            <a:chExt cx="3714786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31432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962398" y="5187962"/>
              <a:ext cx="2865465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演示：开发服务器的使用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82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92279" y="285750"/>
            <a:ext cx="1872333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项目划分</a:t>
            </a:r>
            <a:endParaRPr dirty="0" smtClean="0"/>
          </a:p>
        </p:txBody>
      </p:sp>
      <p:sp>
        <p:nvSpPr>
          <p:cNvPr id="24579" name="Rectangle 71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项</a:t>
            </a:r>
            <a:r>
              <a:rPr lang="zh-CN" altLang="en-US" dirty="0" smtClean="0"/>
              <a:t>目划分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快速开发平台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生</a:t>
            </a:r>
            <a:r>
              <a:rPr lang="zh-CN" altLang="en-US" dirty="0" smtClean="0"/>
              <a:t>产执行业务系统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317197540"/>
              </p:ext>
            </p:extLst>
          </p:nvPr>
        </p:nvGraphicFramePr>
        <p:xfrm>
          <a:off x="1403648" y="3645024"/>
          <a:ext cx="6336704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285750"/>
            <a:ext cx="252040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快速开发平台</a:t>
            </a:r>
            <a:endParaRPr dirty="0" smtClean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快</a:t>
            </a:r>
            <a:r>
              <a:rPr lang="zh-CN" altLang="en-US" dirty="0" smtClean="0"/>
              <a:t>速开发平台应用的开源技术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Spring</a:t>
            </a:r>
          </a:p>
          <a:p>
            <a:pPr lvl="1">
              <a:defRPr/>
            </a:pPr>
            <a:r>
              <a:rPr lang="en-US" altLang="zh-CN" dirty="0" smtClean="0"/>
              <a:t>Spring MVC</a:t>
            </a:r>
          </a:p>
          <a:p>
            <a:pPr lvl="1">
              <a:defRPr/>
            </a:pPr>
            <a:r>
              <a:rPr lang="en-US" altLang="zh-CN" dirty="0" smtClean="0"/>
              <a:t>MyBatis</a:t>
            </a:r>
          </a:p>
          <a:p>
            <a:pPr lvl="1">
              <a:defRPr/>
            </a:pPr>
            <a:r>
              <a:rPr lang="en-US" altLang="zh-CN" dirty="0" smtClean="0"/>
              <a:t>DRUID</a:t>
            </a:r>
            <a:r>
              <a:rPr lang="zh-CN" altLang="en-US" dirty="0" smtClean="0"/>
              <a:t>数据库连接池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Jquery</a:t>
            </a:r>
          </a:p>
          <a:p>
            <a:pPr lvl="1">
              <a:defRPr/>
            </a:pPr>
            <a:r>
              <a:rPr lang="en-US" altLang="zh-CN" dirty="0" smtClean="0"/>
              <a:t>BootStrap</a:t>
            </a:r>
          </a:p>
          <a:p>
            <a:pPr lvl="1">
              <a:defRPr/>
            </a:pPr>
            <a:r>
              <a:rPr lang="en-US" altLang="zh-CN" dirty="0" smtClean="0"/>
              <a:t>SiteMesh</a:t>
            </a:r>
          </a:p>
          <a:p>
            <a:pPr lvl="1">
              <a:defRPr/>
            </a:pPr>
            <a:r>
              <a:rPr lang="en-US" altLang="zh-CN" dirty="0" smtClean="0"/>
              <a:t>Ztree</a:t>
            </a:r>
          </a:p>
          <a:p>
            <a:pPr lvl="1">
              <a:defRPr/>
            </a:pPr>
            <a:r>
              <a:rPr lang="en-US" altLang="zh-CN" dirty="0" smtClean="0"/>
              <a:t>Jbox</a:t>
            </a:r>
          </a:p>
          <a:p>
            <a:pPr lvl="1">
              <a:defRPr/>
            </a:pPr>
            <a:r>
              <a:rPr lang="en-US" altLang="zh-CN" dirty="0"/>
              <a:t>……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zh-CN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224" y="285750"/>
            <a:ext cx="2376389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快速开发平台</a:t>
            </a:r>
            <a:endParaRPr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803592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快</a:t>
            </a:r>
            <a:r>
              <a:rPr lang="zh-CN" altLang="en-US" dirty="0" smtClean="0"/>
              <a:t>速开发平台组成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平</a:t>
            </a:r>
            <a:r>
              <a:rPr lang="zh-CN" altLang="en-US" dirty="0" smtClean="0"/>
              <a:t>台系统框架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基</a:t>
            </a:r>
            <a:r>
              <a:rPr lang="zh-CN" altLang="en-US" dirty="0" smtClean="0"/>
              <a:t>础通用类库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/>
              <a:t>公</a:t>
            </a:r>
            <a:r>
              <a:rPr lang="zh-CN" altLang="en-US" dirty="0" smtClean="0"/>
              <a:t>共业务子系统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605693381"/>
              </p:ext>
            </p:extLst>
          </p:nvPr>
        </p:nvGraphicFramePr>
        <p:xfrm>
          <a:off x="2915816" y="1628800"/>
          <a:ext cx="5357850" cy="5748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372200" y="285750"/>
            <a:ext cx="2592413" cy="523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快速开发平台</a:t>
            </a:r>
            <a:endParaRPr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快</a:t>
            </a:r>
            <a:r>
              <a:rPr lang="zh-CN" altLang="en-US" dirty="0" smtClean="0"/>
              <a:t>速开发平台顶层架构采用分层风格，主要采用</a:t>
            </a:r>
            <a:r>
              <a:rPr lang="en-US" altLang="zh-CN" dirty="0" smtClean="0"/>
              <a:t>MVC</a:t>
            </a:r>
            <a:r>
              <a:rPr lang="zh-CN" altLang="en-US" dirty="0" smtClean="0"/>
              <a:t>设计模式</a:t>
            </a:r>
            <a:endParaRPr lang="zh-CN" altLang="en-US" dirty="0" smtClean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967CB5-9940-4D27-86D1-5F2865274889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/52</a:t>
            </a:r>
            <a:endParaRPr lang="zh-CN" altLang="en-US" dirty="0"/>
          </a:p>
        </p:txBody>
      </p:sp>
      <p:pic>
        <p:nvPicPr>
          <p:cNvPr id="2049" name="Picture 1" descr="C:\Users\Administrator\Documents\Tencent Files\87802912\Image\C2C\IX_IURR2C(TUP%`L{UU@A_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19095"/>
            <a:ext cx="6696745" cy="403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72200" y="3668449"/>
            <a:ext cx="256889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采用</a:t>
            </a:r>
            <a:r>
              <a:rPr lang="en-US" altLang="zh-CN" b="1" kern="0" dirty="0" smtClean="0">
                <a:solidFill>
                  <a:schemeClr val="bg1"/>
                </a:solidFill>
                <a:latin typeface="Arial"/>
                <a:ea typeface="黑体"/>
              </a:rPr>
              <a:t>SSM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进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行整合搭建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6991</TotalTime>
  <Words>934</Words>
  <Application>Microsoft Office PowerPoint</Application>
  <PresentationFormat>全屏显示(4:3)</PresentationFormat>
  <Paragraphs>174</Paragraphs>
  <Slides>15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模板</vt:lpstr>
      <vt:lpstr>第一章 项目概述 </vt:lpstr>
      <vt:lpstr>本章任务</vt:lpstr>
      <vt:lpstr>项目背景</vt:lpstr>
      <vt:lpstr>项目背景</vt:lpstr>
      <vt:lpstr>项目展示</vt:lpstr>
      <vt:lpstr>项目划分</vt:lpstr>
      <vt:lpstr>快速开发平台</vt:lpstr>
      <vt:lpstr>快速开发平台</vt:lpstr>
      <vt:lpstr>快速开发平台</vt:lpstr>
      <vt:lpstr>快速开发平台</vt:lpstr>
      <vt:lpstr>快速开发平台</vt:lpstr>
      <vt:lpstr>生产执行业务系统</vt:lpstr>
      <vt:lpstr>任务分组</vt:lpstr>
      <vt:lpstr>任务分组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xb21cn</cp:lastModifiedBy>
  <cp:revision>983</cp:revision>
  <dcterms:created xsi:type="dcterms:W3CDTF">2006-03-08T06:55:38Z</dcterms:created>
  <dcterms:modified xsi:type="dcterms:W3CDTF">2018-05-23T08:15:10Z</dcterms:modified>
</cp:coreProperties>
</file>