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599" r:id="rId3"/>
    <p:sldId id="600" r:id="rId4"/>
    <p:sldId id="617" r:id="rId5"/>
    <p:sldId id="601" r:id="rId6"/>
    <p:sldId id="620" r:id="rId7"/>
    <p:sldId id="621" r:id="rId8"/>
    <p:sldId id="618" r:id="rId9"/>
    <p:sldId id="622" r:id="rId10"/>
    <p:sldId id="623" r:id="rId11"/>
    <p:sldId id="624" r:id="rId12"/>
    <p:sldId id="629" r:id="rId13"/>
    <p:sldId id="628" r:id="rId14"/>
    <p:sldId id="625" r:id="rId15"/>
    <p:sldId id="627" r:id="rId16"/>
    <p:sldId id="626" r:id="rId17"/>
    <p:sldId id="630" r:id="rId18"/>
    <p:sldId id="598" r:id="rId1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306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4913"/>
    <a:srgbClr val="0E9CDE"/>
    <a:srgbClr val="BD6D03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81531" autoAdjust="0"/>
  </p:normalViewPr>
  <p:slideViewPr>
    <p:cSldViewPr>
      <p:cViewPr varScale="1">
        <p:scale>
          <a:sx n="94" d="100"/>
          <a:sy n="94" d="100"/>
        </p:scale>
        <p:origin x="1042" y="77"/>
      </p:cViewPr>
      <p:guideLst>
        <p:guide orient="horz" pos="1620"/>
        <p:guide orient="horz" pos="230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31945A07-58B4-4AE7-B5B7-069EFC567F6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014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69818DA0-6BDF-4A60-B580-97121DC49FEC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587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818DA0-6BDF-4A60-B580-97121DC49FEC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71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FB42B1-B69F-4759-9AAB-60572AC8299D}" type="slidenum">
              <a:rPr lang="zh-CN" altLang="en-US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67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E2A59-B037-45EB-8791-E05F04F8DE3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82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578771"/>
            <a:ext cx="7772400" cy="1102519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2703920"/>
            <a:ext cx="7786742" cy="131445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9720A-AAF0-4C6F-AABD-4C89F7A98A4F}" type="slidenum">
              <a:rPr lang="zh-CN" altLang="en-US"/>
              <a:t>‹#›</a:t>
            </a:fld>
            <a:endParaRPr lang="zh-CN" altLang="en-US" dirty="0"/>
          </a:p>
        </p:txBody>
      </p:sp>
      <p:pic>
        <p:nvPicPr>
          <p:cNvPr id="6" name="图片 5" descr="微信图片_201904120857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35"/>
            <a:ext cx="9144000" cy="5144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2DB64-DD65-4E95-BEDE-A09A393CC613}" type="slidenum">
              <a:rPr lang="zh-CN" altLang="en-US"/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60722"/>
            <a:ext cx="2057400" cy="4832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60722"/>
            <a:ext cx="6019800" cy="48327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7C28-B4C6-4FAB-86AA-0055999BC388}" type="slidenum">
              <a:rPr lang="zh-CN" altLang="en-US"/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459" y="237877"/>
            <a:ext cx="3888557" cy="461665"/>
          </a:xfrm>
          <a:solidFill>
            <a:schemeClr val="bg1"/>
          </a:solidFill>
        </p:spPr>
        <p:txBody>
          <a:bodyPr wrap="square">
            <a:spAutoFit/>
          </a:bodyPr>
          <a:lstStyle>
            <a:lvl1pPr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sz="2000"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sz="1800"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600"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77F72-522C-45F1-9FE9-725EE296ECBA}" type="slidenum">
              <a:rPr lang="zh-CN" altLang="en-US"/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957263"/>
            <a:ext cx="3889375" cy="3936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6" y="957263"/>
            <a:ext cx="3889375" cy="3936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AC8F4-36AA-4CB4-949C-1A342B492C6B}" type="slidenum">
              <a:rPr lang="zh-CN" altLang="en-US"/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CAB9A-4AF7-4E3F-BB07-B662E285E5EF}" type="slidenum">
              <a:rPr lang="zh-CN" altLang="en-US"/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5F7BE-258A-485F-9934-B0AFD0E8C82E}" type="slidenum">
              <a:rPr lang="zh-CN" altLang="en-US"/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5E99D-5C2A-43CF-90C1-39A5F7A5935D}" type="slidenum">
              <a:rPr lang="zh-CN" altLang="en-US"/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87F34-FC7D-4C88-A1AA-8D893FA7BAF1}" type="slidenum">
              <a:rPr lang="zh-CN" altLang="en-US"/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4E42E-8711-4CD0-A0A2-EF7A27C59910}" type="slidenum">
              <a:rPr lang="zh-CN" altLang="en-US"/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微信图片_201903191351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635"/>
            <a:ext cx="9144000" cy="514477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910829"/>
            <a:ext cx="7931150" cy="398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27458" y="267494"/>
            <a:ext cx="3888558" cy="4214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4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ts val="2600"/>
        </a:lnSpc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1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ts val="2600"/>
        </a:lnSpc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1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7%BB%B4%E4%BF%AE/329093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59632" y="1779662"/>
            <a:ext cx="6640024" cy="647421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cap="all" dirty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生产</a:t>
            </a:r>
            <a:r>
              <a:rPr lang="zh-CN" altLang="en-US" sz="3200" b="1" cap="all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管理</a:t>
            </a:r>
            <a:endParaRPr lang="en-US" altLang="zh-CN" sz="3200" b="1" cap="all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工单管理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工单添加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7574"/>
            <a:ext cx="8151111" cy="3744416"/>
          </a:xfrm>
        </p:spPr>
      </p:pic>
    </p:spTree>
    <p:extLst>
      <p:ext uri="{BB962C8B-B14F-4D97-AF65-F5344CB8AC3E}">
        <p14:creationId xmlns:p14="http://schemas.microsoft.com/office/powerpoint/2010/main" val="160995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工单管理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工单添加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r>
              <a:rPr lang="zh-CN" altLang="en-US" dirty="0"/>
              <a:t>流程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12054"/>
            <a:ext cx="5832648" cy="33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7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工单管理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工单添加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3" y="771550"/>
            <a:ext cx="7645398" cy="3857652"/>
          </a:xfrm>
        </p:spPr>
        <p:txBody>
          <a:bodyPr/>
          <a:lstStyle/>
          <a:p>
            <a:r>
              <a:rPr lang="zh-CN" altLang="en-US" dirty="0" smtClean="0"/>
              <a:t>库存判断逻辑</a:t>
            </a:r>
            <a:endParaRPr lang="en-US" altLang="zh-CN" dirty="0" smtClean="0"/>
          </a:p>
          <a:p>
            <a:pPr lvl="1"/>
            <a:r>
              <a:rPr lang="zh-CN" altLang="en-US" dirty="0"/>
              <a:t>模拟</a:t>
            </a:r>
            <a:r>
              <a:rPr lang="zh-CN" altLang="en-US" dirty="0" smtClean="0"/>
              <a:t>库存管理系统（</a:t>
            </a:r>
            <a:r>
              <a:rPr lang="en-US" altLang="zh-CN" dirty="0" smtClean="0"/>
              <a:t>WMS</a:t>
            </a:r>
            <a:r>
              <a:rPr lang="zh-CN" altLang="en-US" dirty="0" smtClean="0"/>
              <a:t>），</a:t>
            </a:r>
            <a:r>
              <a:rPr lang="zh-CN" altLang="en-US" dirty="0"/>
              <a:t>根据工单计算原料的数量，出</a:t>
            </a:r>
            <a:r>
              <a:rPr lang="zh-CN" altLang="en-US" dirty="0" smtClean="0"/>
              <a:t>库时，</a:t>
            </a:r>
            <a:r>
              <a:rPr lang="zh-CN" altLang="en-US" dirty="0"/>
              <a:t>原料清单表中的数量</a:t>
            </a:r>
            <a:r>
              <a:rPr lang="zh-CN" altLang="en-US" dirty="0" smtClean="0"/>
              <a:t>减少。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</a:t>
            </a:r>
            <a:r>
              <a:rPr lang="zh-CN" altLang="en-US" dirty="0"/>
              <a:t>一箱为</a:t>
            </a:r>
            <a:r>
              <a:rPr lang="en-US" altLang="zh-CN" dirty="0"/>
              <a:t>24</a:t>
            </a:r>
            <a:r>
              <a:rPr lang="zh-CN" altLang="en-US" dirty="0"/>
              <a:t>袋产品</a:t>
            </a:r>
            <a:r>
              <a:rPr lang="en-US" altLang="zh-CN" dirty="0"/>
              <a:t>,</a:t>
            </a:r>
            <a:r>
              <a:rPr lang="zh-CN" altLang="en-US" dirty="0"/>
              <a:t>材料</a:t>
            </a:r>
            <a:r>
              <a:rPr lang="zh-CN" altLang="en-US" dirty="0" smtClean="0"/>
              <a:t>类型以</a:t>
            </a:r>
            <a:r>
              <a:rPr lang="en-US" altLang="zh-CN" dirty="0" smtClean="0"/>
              <a:t>bag</a:t>
            </a:r>
            <a:r>
              <a:rPr lang="zh-CN" altLang="en-US" dirty="0"/>
              <a:t>为前缀的是包装袋，材料</a:t>
            </a:r>
            <a:r>
              <a:rPr lang="zh-CN" altLang="en-US" dirty="0" smtClean="0"/>
              <a:t>类型以</a:t>
            </a:r>
            <a:r>
              <a:rPr lang="en-US" altLang="zh-CN" dirty="0" smtClean="0"/>
              <a:t>fresh</a:t>
            </a:r>
            <a:r>
              <a:rPr lang="zh-CN" altLang="en-US" dirty="0"/>
              <a:t>为前缀的是主料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27" y="2471112"/>
            <a:ext cx="7927051" cy="252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4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工单管理</a:t>
            </a:r>
            <a:r>
              <a:rPr lang="en-US" altLang="zh-CN" dirty="0"/>
              <a:t>——</a:t>
            </a:r>
            <a:r>
              <a:rPr lang="zh-CN" altLang="en-US" dirty="0"/>
              <a:t>工单维护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43558"/>
            <a:ext cx="8424936" cy="3870204"/>
          </a:xfrm>
        </p:spPr>
      </p:pic>
      <p:sp>
        <p:nvSpPr>
          <p:cNvPr id="5" name="文本框 4"/>
          <p:cNvSpPr txBox="1"/>
          <p:nvPr/>
        </p:nvSpPr>
        <p:spPr>
          <a:xfrm>
            <a:off x="7380312" y="379588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工</a:t>
            </a:r>
            <a:r>
              <a:rPr lang="zh-CN" altLang="en-US" dirty="0" smtClean="0">
                <a:solidFill>
                  <a:srgbClr val="FF0000"/>
                </a:solidFill>
              </a:rPr>
              <a:t>单</a:t>
            </a:r>
            <a:r>
              <a:rPr lang="zh-CN" altLang="en-US" dirty="0">
                <a:solidFill>
                  <a:srgbClr val="FF0000"/>
                </a:solidFill>
              </a:rPr>
              <a:t>列表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</a:t>
            </a:r>
            <a:r>
              <a:rPr lang="zh-CN" altLang="en-US" dirty="0" smtClean="0"/>
              <a:t>单管理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工单维护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8" y="987574"/>
            <a:ext cx="8464615" cy="3888432"/>
          </a:xfrm>
        </p:spPr>
      </p:pic>
      <p:sp>
        <p:nvSpPr>
          <p:cNvPr id="8" name="文本框 7"/>
          <p:cNvSpPr txBox="1"/>
          <p:nvPr/>
        </p:nvSpPr>
        <p:spPr>
          <a:xfrm>
            <a:off x="6372200" y="221171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工单修改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2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</a:t>
            </a:r>
            <a:r>
              <a:rPr lang="zh-CN" altLang="en-US" dirty="0" smtClean="0"/>
              <a:t>单管理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工单维护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43558"/>
            <a:ext cx="8307863" cy="3816424"/>
          </a:xfrm>
        </p:spPr>
      </p:pic>
      <p:sp>
        <p:nvSpPr>
          <p:cNvPr id="5" name="文本框 4"/>
          <p:cNvSpPr txBox="1"/>
          <p:nvPr/>
        </p:nvSpPr>
        <p:spPr>
          <a:xfrm>
            <a:off x="7308304" y="357986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BOM</a:t>
            </a:r>
            <a:r>
              <a:rPr lang="zh-CN" altLang="en-US" dirty="0" smtClean="0">
                <a:solidFill>
                  <a:srgbClr val="FF0000"/>
                </a:solidFill>
              </a:rPr>
              <a:t>信息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工单管理</a:t>
            </a:r>
            <a:r>
              <a:rPr lang="en-US" altLang="zh-CN" dirty="0"/>
              <a:t>——</a:t>
            </a:r>
            <a:r>
              <a:rPr lang="zh-CN" altLang="en-US" dirty="0"/>
              <a:t>工单维护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843557"/>
            <a:ext cx="8544023" cy="39249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58307" y="372387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工艺流程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工单管理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工单维护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工单列表页面功能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根据工单号查询工单信息，并显示工单列表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跳转工单修改、</a:t>
            </a:r>
            <a:r>
              <a:rPr lang="en-US" altLang="zh-CN" dirty="0" smtClean="0"/>
              <a:t>BOM</a:t>
            </a:r>
            <a:r>
              <a:rPr lang="zh-CN" altLang="en-US" dirty="0" smtClean="0"/>
              <a:t>信息、工艺流程页面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删除工单：工单的状态是“未发布”可以删除，其他状态不能删除</a:t>
            </a:r>
            <a:endParaRPr lang="en-US" altLang="zh-CN" dirty="0" smtClean="0"/>
          </a:p>
          <a:p>
            <a:r>
              <a:rPr lang="zh-CN" altLang="en-US" dirty="0"/>
              <a:t>工</a:t>
            </a:r>
            <a:r>
              <a:rPr lang="zh-CN" altLang="en-US" dirty="0" smtClean="0"/>
              <a:t>单修改页面功能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保存修改后的工单信息</a:t>
            </a:r>
            <a:endParaRPr lang="en-US" altLang="zh-CN" dirty="0" smtClean="0"/>
          </a:p>
          <a:p>
            <a:r>
              <a:rPr lang="en-US" altLang="zh-CN" dirty="0" smtClean="0"/>
              <a:t>BOM</a:t>
            </a:r>
            <a:r>
              <a:rPr lang="zh-CN" altLang="en-US" dirty="0" smtClean="0"/>
              <a:t>信息页面功能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显示工单号、产品名称、</a:t>
            </a:r>
            <a:r>
              <a:rPr lang="en-US" altLang="zh-CN" dirty="0" smtClean="0"/>
              <a:t>BOM</a:t>
            </a:r>
            <a:r>
              <a:rPr lang="zh-CN" altLang="en-US" dirty="0" smtClean="0"/>
              <a:t>名称及对应的</a:t>
            </a:r>
            <a:r>
              <a:rPr lang="en-US" altLang="zh-CN" dirty="0" smtClean="0"/>
              <a:t>BOM</a:t>
            </a:r>
            <a:r>
              <a:rPr lang="zh-CN" altLang="en-US" dirty="0" smtClean="0"/>
              <a:t>详情列表</a:t>
            </a:r>
            <a:endParaRPr lang="en-US" altLang="zh-CN" dirty="0" smtClean="0"/>
          </a:p>
          <a:p>
            <a:r>
              <a:rPr lang="zh-CN" altLang="en-US" dirty="0" smtClean="0"/>
              <a:t>工艺流程页面功能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显示工单号、产品名称、工艺流程名称及对应的工序列表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064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24384000"/>
              <a:gd name="connsiteY0" fmla="*/ 13716000 h 13716000"/>
              <a:gd name="connsiteX1" fmla="*/ 24384000 w 24384000"/>
              <a:gd name="connsiteY1" fmla="*/ 13716000 h 13716000"/>
              <a:gd name="connsiteX2" fmla="*/ 24384000 w 24384000"/>
              <a:gd name="connsiteY2" fmla="*/ 0 h 13716000"/>
              <a:gd name="connsiteX3" fmla="*/ 0 w 24384000"/>
              <a:gd name="connsiteY3" fmla="*/ 0 h 13716000"/>
              <a:gd name="connsiteX4" fmla="*/ 0 w 24384000"/>
              <a:gd name="connsiteY4" fmla="*/ 13716000 h 1371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36512" y="-20538"/>
            <a:ext cx="9252520" cy="5164038"/>
          </a:xfrm>
          <a:custGeom>
            <a:avLst/>
            <a:gdLst>
              <a:gd name="connsiteX0" fmla="*/ 0 w 24384000"/>
              <a:gd name="connsiteY0" fmla="*/ 13716000 h 13716000"/>
              <a:gd name="connsiteX1" fmla="*/ 24384000 w 24384000"/>
              <a:gd name="connsiteY1" fmla="*/ 13716000 h 13716000"/>
              <a:gd name="connsiteX2" fmla="*/ 24384000 w 24384000"/>
              <a:gd name="connsiteY2" fmla="*/ 0 h 13716000"/>
              <a:gd name="connsiteX3" fmla="*/ 0 w 24384000"/>
              <a:gd name="connsiteY3" fmla="*/ 0 h 13716000"/>
              <a:gd name="connsiteX4" fmla="*/ 0 w 24384000"/>
              <a:gd name="connsiteY4" fmla="*/ 13716000 h 1371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1669406"/>
            <a:ext cx="9144000" cy="1800225"/>
          </a:xfrm>
          <a:custGeom>
            <a:avLst/>
            <a:gdLst>
              <a:gd name="connsiteX0" fmla="*/ 0 w 24384000"/>
              <a:gd name="connsiteY0" fmla="*/ 0 h 4800600"/>
              <a:gd name="connsiteX1" fmla="*/ 24384000 w 24384000"/>
              <a:gd name="connsiteY1" fmla="*/ 0 h 4800600"/>
              <a:gd name="connsiteX2" fmla="*/ 24384000 w 24384000"/>
              <a:gd name="connsiteY2" fmla="*/ 4800600 h 4800600"/>
              <a:gd name="connsiteX3" fmla="*/ 0 w 24384000"/>
              <a:gd name="connsiteY3" fmla="*/ 4800600 h 4800600"/>
              <a:gd name="connsiteX4" fmla="*/ 0 w 24384000"/>
              <a:gd name="connsiteY4" fmla="*/ 0 h 4800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384000" h="4800600">
                <a:moveTo>
                  <a:pt x="0" y="0"/>
                </a:moveTo>
                <a:lnTo>
                  <a:pt x="24384000" y="0"/>
                </a:lnTo>
                <a:lnTo>
                  <a:pt x="24384000" y="4800600"/>
                </a:lnTo>
                <a:lnTo>
                  <a:pt x="0" y="4800600"/>
                </a:lnTo>
                <a:lnTo>
                  <a:pt x="0" y="0"/>
                </a:lnTo>
              </a:path>
            </a:pathLst>
          </a:custGeom>
          <a:solidFill>
            <a:srgbClr val="5B9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29100" y="1516375"/>
            <a:ext cx="1556899" cy="2110751"/>
          </a:xfrm>
          <a:custGeom>
            <a:avLst/>
            <a:gdLst>
              <a:gd name="connsiteX0" fmla="*/ 0 w 4151730"/>
              <a:gd name="connsiteY0" fmla="*/ 289161 h 5628670"/>
              <a:gd name="connsiteX1" fmla="*/ 412964 w 4151730"/>
              <a:gd name="connsiteY1" fmla="*/ 0 h 5628670"/>
              <a:gd name="connsiteX2" fmla="*/ 4151730 w 4151730"/>
              <a:gd name="connsiteY2" fmla="*/ 5339508 h 5628670"/>
              <a:gd name="connsiteX3" fmla="*/ 3738765 w 4151730"/>
              <a:gd name="connsiteY3" fmla="*/ 5628670 h 5628670"/>
              <a:gd name="connsiteX4" fmla="*/ 0 w 4151730"/>
              <a:gd name="connsiteY4" fmla="*/ 289161 h 56286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51730" h="5628670">
                <a:moveTo>
                  <a:pt x="0" y="289161"/>
                </a:moveTo>
                <a:lnTo>
                  <a:pt x="412964" y="0"/>
                </a:lnTo>
                <a:lnTo>
                  <a:pt x="4151730" y="5339508"/>
                </a:lnTo>
                <a:lnTo>
                  <a:pt x="3738765" y="5628670"/>
                </a:lnTo>
                <a:lnTo>
                  <a:pt x="0" y="28916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4"/>
          <p:cNvSpPr txBox="1"/>
          <p:nvPr/>
        </p:nvSpPr>
        <p:spPr>
          <a:xfrm>
            <a:off x="2411760" y="2260849"/>
            <a:ext cx="5660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5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4400" spc="500" dirty="0" smtClean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27458" y="237877"/>
            <a:ext cx="1512294" cy="46166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目录</a:t>
            </a:r>
            <a:endParaRPr sz="2400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821930" y="987574"/>
            <a:ext cx="4254126" cy="3744416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dirty="0" smtClean="0"/>
              <a:t>功能模块</a:t>
            </a:r>
            <a:r>
              <a:rPr lang="zh-CN" altLang="en-US" dirty="0"/>
              <a:t>图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en-US" dirty="0" smtClean="0"/>
              <a:t>术语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数据库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en-US" dirty="0" smtClean="0"/>
              <a:t>员工工作信息模块功能详解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en-US" dirty="0"/>
              <a:t>工</a:t>
            </a:r>
            <a:r>
              <a:rPr lang="zh-CN" altLang="en-US" dirty="0" smtClean="0"/>
              <a:t>单管理模块功能详解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功能模块图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75606"/>
            <a:ext cx="8215666" cy="2592288"/>
          </a:xfrm>
        </p:spPr>
      </p:pic>
    </p:spTree>
    <p:extLst>
      <p:ext uri="{BB962C8B-B14F-4D97-AF65-F5344CB8AC3E}">
        <p14:creationId xmlns:p14="http://schemas.microsoft.com/office/powerpoint/2010/main" val="41466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8496944" cy="3857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订单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b="0" dirty="0"/>
              <a:t>企业采购部门向供应商发出订货凭据（包含成品、原材料、燃料、零部件、办公用品、服务等全部采购过程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pPr lvl="1">
              <a:lnSpc>
                <a:spcPct val="100000"/>
              </a:lnSpc>
            </a:pPr>
            <a:r>
              <a:rPr lang="zh-CN" altLang="en-US" b="0" dirty="0" smtClean="0"/>
              <a:t>本系统中的订单信息来自于</a:t>
            </a:r>
            <a:r>
              <a:rPr lang="en-US" altLang="zh-CN" b="0" dirty="0" smtClean="0"/>
              <a:t>ERP</a:t>
            </a:r>
            <a:r>
              <a:rPr lang="zh-CN" altLang="en-US" b="0" dirty="0" smtClean="0"/>
              <a:t>系统的订单系统中，该订单信息用于指导生产，包括订单号、订购者、订购产品、数量等信息。用此订单信息转换为生产该订单中商品的工单信息。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工单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b="0" dirty="0" smtClean="0"/>
              <a:t>简单理解为工作单据，</a:t>
            </a:r>
            <a:r>
              <a:rPr lang="zh-CN" altLang="en-US" b="0" dirty="0"/>
              <a:t>由一个和多个作业组成的简单</a:t>
            </a:r>
            <a:r>
              <a:rPr lang="zh-CN" altLang="en-US" b="0" dirty="0">
                <a:hlinkClick r:id="rId2"/>
              </a:rPr>
              <a:t>维修</a:t>
            </a:r>
            <a:r>
              <a:rPr lang="zh-CN" altLang="en-US" b="0" dirty="0"/>
              <a:t>或制造计划，上级部门下达任务，下级部门领受任务的</a:t>
            </a:r>
            <a:r>
              <a:rPr lang="zh-CN" altLang="en-US" b="0" dirty="0" smtClean="0"/>
              <a:t>依据。</a:t>
            </a:r>
            <a:endParaRPr lang="en-US" altLang="zh-CN" b="0" dirty="0" smtClean="0"/>
          </a:p>
          <a:p>
            <a:pPr lvl="1">
              <a:lnSpc>
                <a:spcPct val="100000"/>
              </a:lnSpc>
            </a:pPr>
            <a:r>
              <a:rPr lang="zh-CN" altLang="en-US" b="0" dirty="0"/>
              <a:t> 一个工单定义了一次加工作业，</a:t>
            </a:r>
            <a:r>
              <a:rPr lang="zh-CN" altLang="en-US" b="0" dirty="0" smtClean="0"/>
              <a:t>包含</a:t>
            </a:r>
            <a:r>
              <a:rPr lang="zh-CN" altLang="en-US" b="0" dirty="0"/>
              <a:t>：</a:t>
            </a:r>
            <a:r>
              <a:rPr lang="zh-CN" altLang="en-US" b="0" dirty="0" smtClean="0"/>
              <a:t>待</a:t>
            </a:r>
            <a:r>
              <a:rPr lang="zh-CN" altLang="en-US" b="0" dirty="0"/>
              <a:t>加工产品、数量、加工起点、原材料输出仓库、成品输入仓库，以及工单状态、计划完成时间等辅助信息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 lvl="1">
              <a:lnSpc>
                <a:spcPct val="100000"/>
              </a:lnSpc>
            </a:pPr>
            <a:r>
              <a:rPr lang="en-US" altLang="zh-CN" b="0" dirty="0" smtClean="0"/>
              <a:t>MES</a:t>
            </a:r>
            <a:r>
              <a:rPr lang="zh-CN" altLang="en-US" b="0" dirty="0" smtClean="0"/>
              <a:t>系统是由工单驱动的，本系统中的工单是指生产订单中产品的工作单据。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138093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12160" y="4514449"/>
            <a:ext cx="307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注意：详情请查阅概要设计文档</a:t>
            </a:r>
            <a:endParaRPr lang="zh-CN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656824"/>
            <a:ext cx="6562396" cy="3857625"/>
          </a:xfrm>
        </p:spPr>
      </p:pic>
    </p:spTree>
    <p:extLst>
      <p:ext uri="{BB962C8B-B14F-4D97-AF65-F5344CB8AC3E}">
        <p14:creationId xmlns:p14="http://schemas.microsoft.com/office/powerpoint/2010/main" val="24897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459" y="237877"/>
            <a:ext cx="5184701" cy="461665"/>
          </a:xfrm>
        </p:spPr>
        <p:txBody>
          <a:bodyPr/>
          <a:lstStyle/>
          <a:p>
            <a:r>
              <a:rPr lang="zh-CN" altLang="en-US" dirty="0" smtClean="0"/>
              <a:t>员工工作信息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上岗记录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43558"/>
            <a:ext cx="8496944" cy="3903283"/>
          </a:xfrm>
        </p:spPr>
      </p:pic>
    </p:spTree>
    <p:extLst>
      <p:ext uri="{BB962C8B-B14F-4D97-AF65-F5344CB8AC3E}">
        <p14:creationId xmlns:p14="http://schemas.microsoft.com/office/powerpoint/2010/main" val="212579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459" y="237877"/>
            <a:ext cx="5184701" cy="461665"/>
          </a:xfrm>
        </p:spPr>
        <p:txBody>
          <a:bodyPr/>
          <a:lstStyle/>
          <a:p>
            <a:r>
              <a:rPr lang="zh-CN" altLang="en-US" dirty="0" smtClean="0"/>
              <a:t>员工工作信息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上岗记录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显示员工的工作记录，即上下岗信息。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按照员工号、工位、工作状态进行查询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该数据来自与数据采集系统中的员工刷卡上下班数据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员工工作信息列表页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03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459" y="237877"/>
            <a:ext cx="5184701" cy="461665"/>
          </a:xfrm>
        </p:spPr>
        <p:txBody>
          <a:bodyPr/>
          <a:lstStyle/>
          <a:p>
            <a:r>
              <a:rPr lang="zh-CN" altLang="en-US" dirty="0"/>
              <a:t>工</a:t>
            </a:r>
            <a:r>
              <a:rPr lang="zh-CN" altLang="en-US" dirty="0" smtClean="0"/>
              <a:t>单管理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订单信息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15566"/>
            <a:ext cx="8307863" cy="3816424"/>
          </a:xfrm>
        </p:spPr>
      </p:pic>
    </p:spTree>
    <p:extLst>
      <p:ext uri="{BB962C8B-B14F-4D97-AF65-F5344CB8AC3E}">
        <p14:creationId xmlns:p14="http://schemas.microsoft.com/office/powerpoint/2010/main" val="189586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459" y="237877"/>
            <a:ext cx="5184701" cy="461665"/>
          </a:xfrm>
        </p:spPr>
        <p:txBody>
          <a:bodyPr/>
          <a:lstStyle/>
          <a:p>
            <a:r>
              <a:rPr lang="zh-CN" altLang="en-US" dirty="0"/>
              <a:t>工</a:t>
            </a:r>
            <a:r>
              <a:rPr lang="zh-CN" altLang="en-US" dirty="0" smtClean="0"/>
              <a:t>单管理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订单信息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查询所有订单信息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下工单功能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判断该订单是否已经进行过下工单操作，若没有，则跳转到工单添加页面，否则给出提示，能停留在订单信息页面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订单信息列表页面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337724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483</Words>
  <Application>Microsoft Office PowerPoint</Application>
  <PresentationFormat>全屏显示(16:9)</PresentationFormat>
  <Paragraphs>64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黑体</vt:lpstr>
      <vt:lpstr>楷体_GB2312</vt:lpstr>
      <vt:lpstr>宋体</vt:lpstr>
      <vt:lpstr>微软雅黑</vt:lpstr>
      <vt:lpstr>Arial</vt:lpstr>
      <vt:lpstr>Impact</vt:lpstr>
      <vt:lpstr>Tahoma</vt:lpstr>
      <vt:lpstr>Times New Roman</vt:lpstr>
      <vt:lpstr>Wingdings</vt:lpstr>
      <vt:lpstr>模板</vt:lpstr>
      <vt:lpstr>PowerPoint 演示文稿</vt:lpstr>
      <vt:lpstr>目录</vt:lpstr>
      <vt:lpstr>功能模块图</vt:lpstr>
      <vt:lpstr>术语</vt:lpstr>
      <vt:lpstr>数据库设计</vt:lpstr>
      <vt:lpstr>员工工作信息——上岗记录</vt:lpstr>
      <vt:lpstr>员工工作信息——上岗记录</vt:lpstr>
      <vt:lpstr>工单管理——订单信息</vt:lpstr>
      <vt:lpstr>工单管理——订单信息</vt:lpstr>
      <vt:lpstr>工单管理——工单添加</vt:lpstr>
      <vt:lpstr>工单管理——工单添加</vt:lpstr>
      <vt:lpstr>工单管理——工单添加</vt:lpstr>
      <vt:lpstr>工单管理——工单维护</vt:lpstr>
      <vt:lpstr>工单管理——工单维护</vt:lpstr>
      <vt:lpstr>工单管理——工单维护</vt:lpstr>
      <vt:lpstr>工单管理——工单维护</vt:lpstr>
      <vt:lpstr>工单管理——工单维护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Yue yueba</cp:lastModifiedBy>
  <cp:revision>2335</cp:revision>
  <dcterms:created xsi:type="dcterms:W3CDTF">2006-03-08T06:55:00Z</dcterms:created>
  <dcterms:modified xsi:type="dcterms:W3CDTF">2019-08-14T01:19:36Z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