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312" r:id="rId23"/>
    <p:sldId id="284" r:id="rId24"/>
    <p:sldId id="285" r:id="rId25"/>
    <p:sldId id="286" r:id="rId26"/>
    <p:sldId id="287" r:id="rId27"/>
    <p:sldId id="288" r:id="rId28"/>
    <p:sldId id="289" r:id="rId29"/>
    <p:sldId id="305" r:id="rId30"/>
    <p:sldId id="290" r:id="rId31"/>
    <p:sldId id="291" r:id="rId32"/>
    <p:sldId id="292" r:id="rId33"/>
    <p:sldId id="293" r:id="rId34"/>
    <p:sldId id="294" r:id="rId35"/>
    <p:sldId id="304" r:id="rId36"/>
    <p:sldId id="298" r:id="rId37"/>
    <p:sldId id="313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2423-9B99-4D4F-808E-B4E2495EDE8F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636A-FBC0-434D-8093-B275B731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6BA7-8622-F44A-AB58-B5A200D598B9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F1D5B-73FE-A34F-A3D8-9C21EC931C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08DBE-6246-4AD1-A751-2F8716164D31}" type="slidenum">
              <a:rPr lang="en-US"/>
              <a:pPr/>
              <a:t>4</a:t>
            </a:fld>
            <a:endParaRPr lang="en-US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35" tIns="0" rIns="19035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07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05" tIns="46002" rIns="92005" bIns="4600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9927-1142-4D91-9C58-DEF905322C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08DBE-6246-4AD1-A751-2F8716164D31}" type="slidenum">
              <a:rPr lang="en-US"/>
              <a:pPr/>
              <a:t>13</a:t>
            </a:fld>
            <a:endParaRPr lang="en-US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35" tIns="0" rIns="19035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07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05" tIns="46002" rIns="92005" bIns="4600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EC4B-D5D7-0548-83E2-4B25A17566E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14F6-9922-3C4C-9C8C-CE43B06EA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Management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346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</a:t>
            </a:r>
            <a:r>
              <a:rPr lang="en-US" dirty="0" smtClean="0"/>
              <a:t>ost </a:t>
            </a:r>
            <a:r>
              <a:rPr lang="en-US" b="1" u="sng" dirty="0" smtClean="0"/>
              <a:t>R</a:t>
            </a:r>
            <a:r>
              <a:rPr lang="en-US" dirty="0" smtClean="0"/>
              <a:t>ecently </a:t>
            </a:r>
            <a:r>
              <a:rPr lang="en-US" b="1" u="sng" dirty="0" smtClean="0"/>
              <a:t>U</a:t>
            </a:r>
            <a:r>
              <a:rPr lang="en-US" dirty="0" smtClean="0"/>
              <a:t>sed. </a:t>
            </a:r>
          </a:p>
          <a:p>
            <a:endParaRPr lang="en-US" dirty="0"/>
          </a:p>
          <a:p>
            <a:r>
              <a:rPr lang="en-US" dirty="0" smtClean="0"/>
              <a:t>Why would you ever want to use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239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Hint: Consider scanning a relation that has 1 </a:t>
            </a:r>
            <a:r>
              <a:rPr lang="en-US" sz="2800" dirty="0" err="1" smtClean="0"/>
              <a:t>Mn</a:t>
            </a:r>
            <a:r>
              <a:rPr lang="en-US" sz="2800" dirty="0" smtClean="0"/>
              <a:t> pages, but we only have 1000 buffer pages…</a:t>
            </a:r>
            <a:endParaRPr lang="en-US" sz="2800" baseline="30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5181600"/>
            <a:ext cx="7391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This  nasty situation is called </a:t>
            </a:r>
            <a:r>
              <a:rPr lang="en-US" sz="2800" i="1" u="sng" dirty="0" smtClean="0"/>
              <a:t>Sequential Flooding. </a:t>
            </a:r>
            <a:r>
              <a:rPr lang="en-US" sz="2800" dirty="0" smtClean="0"/>
              <a:t> Each page request causes an I/O.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Buffer Manager Flowchart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600200"/>
            <a:ext cx="2286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a Page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19400"/>
            <a:ext cx="3886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Find a page P that is unpinned according to policy.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23622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Return Frame handle to caller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2779693"/>
            <a:ext cx="19812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Flush P to Disk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800600" y="3234899"/>
            <a:ext cx="1371600" cy="2184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6" idx="0"/>
          </p:cNvCxnSpPr>
          <p:nvPr/>
        </p:nvCxnSpPr>
        <p:spPr>
          <a:xfrm rot="5400000">
            <a:off x="3981450" y="2533650"/>
            <a:ext cx="1981200" cy="43815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rot="16200000" flipH="1">
            <a:off x="1733551" y="4667251"/>
            <a:ext cx="2057398" cy="38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 rot="16200000" flipH="1">
            <a:off x="2364433" y="2440632"/>
            <a:ext cx="757537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29200" y="2590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1371600"/>
            <a:ext cx="2286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if all pages are pinned?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the OS manage Pages too?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u="sng" dirty="0" smtClean="0"/>
              <a:t>Portability</a:t>
            </a:r>
            <a:r>
              <a:rPr lang="en-US" dirty="0" smtClean="0"/>
              <a:t>: Different OS, Different support</a:t>
            </a:r>
          </a:p>
          <a:p>
            <a:pPr lvl="1"/>
            <a:r>
              <a:rPr lang="en-US" dirty="0" smtClean="0"/>
              <a:t>Journaling, nothing, something crazy</a:t>
            </a:r>
          </a:p>
          <a:p>
            <a:endParaRPr lang="en-US" dirty="0" smtClean="0"/>
          </a:p>
          <a:p>
            <a:r>
              <a:rPr lang="en-US" dirty="0" smtClean="0"/>
              <a:t>Limitations in OS: files cannot span disks.</a:t>
            </a:r>
          </a:p>
          <a:p>
            <a:endParaRPr lang="en-US" dirty="0"/>
          </a:p>
          <a:p>
            <a:r>
              <a:rPr lang="en-US" dirty="0" smtClean="0"/>
              <a:t>DBMS requires ability to </a:t>
            </a:r>
            <a:r>
              <a:rPr lang="en-US" i="1" u="sng" dirty="0" smtClean="0"/>
              <a:t>force pages</a:t>
            </a:r>
            <a:r>
              <a:rPr lang="en-US" dirty="0" smtClean="0"/>
              <a:t> to disk</a:t>
            </a:r>
          </a:p>
          <a:p>
            <a:pPr lvl="1"/>
            <a:r>
              <a:rPr lang="en-US" dirty="0" smtClean="0"/>
              <a:t>Recovery (much later)</a:t>
            </a:r>
          </a:p>
          <a:p>
            <a:endParaRPr lang="en-US" dirty="0"/>
          </a:p>
          <a:p>
            <a:r>
              <a:rPr lang="en-US" dirty="0" smtClean="0"/>
              <a:t>DBMS is better able to predict </a:t>
            </a:r>
            <a:r>
              <a:rPr lang="en-US" i="1" u="sng" dirty="0" smtClean="0"/>
              <a:t>page reference patterns</a:t>
            </a:r>
          </a:p>
          <a:p>
            <a:pPr lvl="1"/>
            <a:r>
              <a:rPr lang="en-US" dirty="0" err="1" smtClean="0"/>
              <a:t>Prefetching</a:t>
            </a:r>
            <a:r>
              <a:rPr lang="en-US" dirty="0" smtClean="0"/>
              <a:t> is harder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5CD0-0E42-4FC9-A40F-3DFD79721F4B}" type="slidenum">
              <a:rPr lang="en-US"/>
              <a:pPr/>
              <a:t>13</a:t>
            </a:fld>
            <a:endParaRPr lang="en-US"/>
          </a:p>
        </p:txBody>
      </p:sp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Buffer Management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5181600"/>
            <a:ext cx="76962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sz="1800" dirty="0"/>
              <a:t>Data must be in RAM for DBMS to operate on it!</a:t>
            </a:r>
          </a:p>
          <a:p>
            <a:r>
              <a:rPr lang="en-US" sz="1800" dirty="0"/>
              <a:t>Table of &lt;frame#, </a:t>
            </a:r>
            <a:r>
              <a:rPr lang="en-US" sz="1800" dirty="0" err="1"/>
              <a:t>pageid</a:t>
            </a:r>
            <a:r>
              <a:rPr lang="en-US" sz="1800" dirty="0"/>
              <a:t>&gt; pairs is</a:t>
            </a:r>
            <a:r>
              <a:rPr lang="en-US" sz="2000" dirty="0"/>
              <a:t> maintained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28888" y="2095500"/>
            <a:ext cx="4230687" cy="1720850"/>
            <a:chOff x="1598" y="1518"/>
            <a:chExt cx="2665" cy="1084"/>
          </a:xfrm>
        </p:grpSpPr>
        <p:sp>
          <p:nvSpPr>
            <p:cNvPr id="50688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916363" y="4394200"/>
            <a:ext cx="1317625" cy="688975"/>
            <a:chOff x="2472" y="2966"/>
            <a:chExt cx="830" cy="43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506900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1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2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3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6904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Book Antiqua" pitchFamily="1" charset="0"/>
                </a:rPr>
                <a:t>DB</a:t>
              </a:r>
            </a:p>
          </p:txBody>
        </p:sp>
      </p:grpSp>
      <p:sp>
        <p:nvSpPr>
          <p:cNvPr id="506905" name="Line 25"/>
          <p:cNvSpPr>
            <a:spLocks noChangeShapeType="1"/>
          </p:cNvSpPr>
          <p:nvPr/>
        </p:nvSpPr>
        <p:spPr bwMode="auto">
          <a:xfrm>
            <a:off x="1489075" y="4167188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06" name="Rectangle 26"/>
          <p:cNvSpPr>
            <a:spLocks noChangeArrowheads="1"/>
          </p:cNvSpPr>
          <p:nvPr/>
        </p:nvSpPr>
        <p:spPr bwMode="auto">
          <a:xfrm>
            <a:off x="1090613" y="379095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MAIN MEMORY</a:t>
            </a:r>
          </a:p>
        </p:txBody>
      </p:sp>
      <p:sp>
        <p:nvSpPr>
          <p:cNvPr id="506907" name="Rectangle 27"/>
          <p:cNvSpPr>
            <a:spLocks noChangeArrowheads="1"/>
          </p:cNvSpPr>
          <p:nvPr/>
        </p:nvSpPr>
        <p:spPr bwMode="auto">
          <a:xfrm>
            <a:off x="1092200" y="4289425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DISK</a:t>
            </a:r>
          </a:p>
        </p:txBody>
      </p:sp>
      <p:sp>
        <p:nvSpPr>
          <p:cNvPr id="506908" name="Freeform 28"/>
          <p:cNvSpPr>
            <a:spLocks/>
          </p:cNvSpPr>
          <p:nvPr/>
        </p:nvSpPr>
        <p:spPr bwMode="auto">
          <a:xfrm>
            <a:off x="1454150" y="2270125"/>
            <a:ext cx="1041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3" y="155"/>
              </a:cxn>
              <a:cxn ang="0">
                <a:pos x="16" y="135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6" y="6"/>
              </a:cxn>
              <a:cxn ang="0">
                <a:pos x="146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8"/>
              </a:cxn>
              <a:cxn ang="0">
                <a:pos x="289" y="87"/>
              </a:cxn>
              <a:cxn ang="0">
                <a:pos x="317" y="101"/>
              </a:cxn>
              <a:cxn ang="0">
                <a:pos x="344" y="114"/>
              </a:cxn>
              <a:cxn ang="0">
                <a:pos x="364" y="114"/>
              </a:cxn>
              <a:cxn ang="0">
                <a:pos x="391" y="114"/>
              </a:cxn>
              <a:cxn ang="0">
                <a:pos x="412" y="114"/>
              </a:cxn>
              <a:cxn ang="0">
                <a:pos x="439" y="114"/>
              </a:cxn>
              <a:cxn ang="0">
                <a:pos x="467" y="114"/>
              </a:cxn>
              <a:cxn ang="0">
                <a:pos x="494" y="108"/>
              </a:cxn>
              <a:cxn ang="0">
                <a:pos x="514" y="101"/>
              </a:cxn>
              <a:cxn ang="0">
                <a:pos x="549" y="95"/>
              </a:cxn>
              <a:cxn ang="0">
                <a:pos x="576" y="81"/>
              </a:cxn>
              <a:cxn ang="0">
                <a:pos x="596" y="68"/>
              </a:cxn>
              <a:cxn ang="0">
                <a:pos x="617" y="54"/>
              </a:cxn>
              <a:cxn ang="0">
                <a:pos x="637" y="41"/>
              </a:cxn>
              <a:cxn ang="0">
                <a:pos x="655" y="16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9" name="Rectangle 29"/>
          <p:cNvSpPr>
            <a:spLocks noChangeArrowheads="1"/>
          </p:cNvSpPr>
          <p:nvPr/>
        </p:nvSpPr>
        <p:spPr bwMode="auto">
          <a:xfrm>
            <a:off x="1185863" y="2547938"/>
            <a:ext cx="1160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disk page</a:t>
            </a:r>
          </a:p>
        </p:txBody>
      </p:sp>
      <p:sp>
        <p:nvSpPr>
          <p:cNvPr id="506910" name="Freeform 30"/>
          <p:cNvSpPr>
            <a:spLocks/>
          </p:cNvSpPr>
          <p:nvPr/>
        </p:nvSpPr>
        <p:spPr bwMode="auto">
          <a:xfrm>
            <a:off x="1697038" y="2967038"/>
            <a:ext cx="1039812" cy="300037"/>
          </a:xfrm>
          <a:custGeom>
            <a:avLst/>
            <a:gdLst/>
            <a:ahLst/>
            <a:cxnLst>
              <a:cxn ang="0">
                <a:pos x="0" y="188"/>
              </a:cxn>
              <a:cxn ang="0">
                <a:pos x="3" y="154"/>
              </a:cxn>
              <a:cxn ang="0">
                <a:pos x="16" y="134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5" y="6"/>
              </a:cxn>
              <a:cxn ang="0">
                <a:pos x="145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7"/>
              </a:cxn>
              <a:cxn ang="0">
                <a:pos x="289" y="87"/>
              </a:cxn>
              <a:cxn ang="0">
                <a:pos x="316" y="100"/>
              </a:cxn>
              <a:cxn ang="0">
                <a:pos x="343" y="114"/>
              </a:cxn>
              <a:cxn ang="0">
                <a:pos x="363" y="114"/>
              </a:cxn>
              <a:cxn ang="0">
                <a:pos x="391" y="114"/>
              </a:cxn>
              <a:cxn ang="0">
                <a:pos x="411" y="114"/>
              </a:cxn>
              <a:cxn ang="0">
                <a:pos x="439" y="114"/>
              </a:cxn>
              <a:cxn ang="0">
                <a:pos x="466" y="114"/>
              </a:cxn>
              <a:cxn ang="0">
                <a:pos x="493" y="107"/>
              </a:cxn>
              <a:cxn ang="0">
                <a:pos x="513" y="100"/>
              </a:cxn>
              <a:cxn ang="0">
                <a:pos x="548" y="94"/>
              </a:cxn>
              <a:cxn ang="0">
                <a:pos x="575" y="81"/>
              </a:cxn>
              <a:cxn ang="0">
                <a:pos x="595" y="67"/>
              </a:cxn>
              <a:cxn ang="0">
                <a:pos x="616" y="54"/>
              </a:cxn>
              <a:cxn ang="0">
                <a:pos x="636" y="40"/>
              </a:cxn>
              <a:cxn ang="0">
                <a:pos x="654" y="16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11" name="Rectangle 31"/>
          <p:cNvSpPr>
            <a:spLocks noChangeArrowheads="1"/>
          </p:cNvSpPr>
          <p:nvPr/>
        </p:nvSpPr>
        <p:spPr bwMode="auto">
          <a:xfrm>
            <a:off x="1257300" y="324167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free frame</a:t>
            </a:r>
          </a:p>
        </p:txBody>
      </p:sp>
      <p:sp>
        <p:nvSpPr>
          <p:cNvPr id="506912" name="Line 32"/>
          <p:cNvSpPr>
            <a:spLocks noChangeShapeType="1"/>
          </p:cNvSpPr>
          <p:nvPr/>
        </p:nvSpPr>
        <p:spPr bwMode="auto">
          <a:xfrm>
            <a:off x="4610100" y="1477963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13" name="Rectangle 33"/>
          <p:cNvSpPr>
            <a:spLocks noChangeArrowheads="1"/>
          </p:cNvSpPr>
          <p:nvPr/>
        </p:nvSpPr>
        <p:spPr bwMode="auto">
          <a:xfrm>
            <a:off x="2330450" y="1038225"/>
            <a:ext cx="48795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Page Requests from Higher Levels</a:t>
            </a:r>
            <a:endParaRPr lang="en-US" sz="2400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506914" name="Rectangle 34"/>
          <p:cNvSpPr>
            <a:spLocks noChangeArrowheads="1"/>
          </p:cNvSpPr>
          <p:nvPr/>
        </p:nvSpPr>
        <p:spPr bwMode="auto">
          <a:xfrm>
            <a:off x="2433638" y="1798638"/>
            <a:ext cx="1743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BUFFER POOL</a:t>
            </a:r>
          </a:p>
        </p:txBody>
      </p:sp>
      <p:sp>
        <p:nvSpPr>
          <p:cNvPr id="506915" name="Freeform 35"/>
          <p:cNvSpPr>
            <a:spLocks/>
          </p:cNvSpPr>
          <p:nvPr/>
        </p:nvSpPr>
        <p:spPr bwMode="auto">
          <a:xfrm>
            <a:off x="4762500" y="4105275"/>
            <a:ext cx="1022350" cy="153988"/>
          </a:xfrm>
          <a:custGeom>
            <a:avLst/>
            <a:gdLst/>
            <a:ahLst/>
            <a:cxnLst>
              <a:cxn ang="0">
                <a:pos x="643" y="96"/>
              </a:cxn>
              <a:cxn ang="0">
                <a:pos x="640" y="79"/>
              </a:cxn>
              <a:cxn ang="0">
                <a:pos x="627" y="69"/>
              </a:cxn>
              <a:cxn ang="0">
                <a:pos x="621" y="58"/>
              </a:cxn>
              <a:cxn ang="0">
                <a:pos x="594" y="41"/>
              </a:cxn>
              <a:cxn ang="0">
                <a:pos x="573" y="27"/>
              </a:cxn>
              <a:cxn ang="0">
                <a:pos x="547" y="17"/>
              </a:cxn>
              <a:cxn ang="0">
                <a:pos x="520" y="3"/>
              </a:cxn>
              <a:cxn ang="0">
                <a:pos x="500" y="0"/>
              </a:cxn>
              <a:cxn ang="0">
                <a:pos x="480" y="0"/>
              </a:cxn>
              <a:cxn ang="0">
                <a:pos x="460" y="3"/>
              </a:cxn>
              <a:cxn ang="0">
                <a:pos x="439" y="10"/>
              </a:cxn>
              <a:cxn ang="0">
                <a:pos x="420" y="17"/>
              </a:cxn>
              <a:cxn ang="0">
                <a:pos x="399" y="27"/>
              </a:cxn>
              <a:cxn ang="0">
                <a:pos x="380" y="34"/>
              </a:cxn>
              <a:cxn ang="0">
                <a:pos x="359" y="44"/>
              </a:cxn>
              <a:cxn ang="0">
                <a:pos x="332" y="51"/>
              </a:cxn>
              <a:cxn ang="0">
                <a:pos x="305" y="58"/>
              </a:cxn>
              <a:cxn ang="0">
                <a:pos x="286" y="58"/>
              </a:cxn>
              <a:cxn ang="0">
                <a:pos x="259" y="58"/>
              </a:cxn>
              <a:cxn ang="0">
                <a:pos x="238" y="58"/>
              </a:cxn>
              <a:cxn ang="0">
                <a:pos x="212" y="58"/>
              </a:cxn>
              <a:cxn ang="0">
                <a:pos x="185" y="58"/>
              </a:cxn>
              <a:cxn ang="0">
                <a:pos x="158" y="55"/>
              </a:cxn>
              <a:cxn ang="0">
                <a:pos x="138" y="51"/>
              </a:cxn>
              <a:cxn ang="0">
                <a:pos x="104" y="48"/>
              </a:cxn>
              <a:cxn ang="0">
                <a:pos x="78" y="41"/>
              </a:cxn>
              <a:cxn ang="0">
                <a:pos x="58" y="34"/>
              </a:cxn>
              <a:cxn ang="0">
                <a:pos x="38" y="27"/>
              </a:cxn>
              <a:cxn ang="0">
                <a:pos x="18" y="21"/>
              </a:cxn>
              <a:cxn ang="0">
                <a:pos x="0" y="8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5486400" y="4343400"/>
            <a:ext cx="344806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choice of frame dictated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latin typeface="Book Antiqua" pitchFamily="1" charset="0"/>
              </a:rPr>
              <a:t>replacement policy</a:t>
            </a:r>
            <a:endParaRPr lang="en-US" sz="2400" b="1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506917" name="Line 37"/>
          <p:cNvSpPr>
            <a:spLocks noChangeShapeType="1"/>
          </p:cNvSpPr>
          <p:nvPr/>
        </p:nvSpPr>
        <p:spPr bwMode="auto">
          <a:xfrm>
            <a:off x="4610100" y="3840163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18" name="AutoShape 38"/>
          <p:cNvSpPr>
            <a:spLocks noChangeArrowheads="1"/>
          </p:cNvSpPr>
          <p:nvPr/>
        </p:nvSpPr>
        <p:spPr bwMode="auto">
          <a:xfrm>
            <a:off x="7315200" y="1219200"/>
            <a:ext cx="1558925" cy="1136650"/>
          </a:xfrm>
          <a:prstGeom prst="wedgeEllipseCallout">
            <a:avLst>
              <a:gd name="adj1" fmla="val -137477"/>
              <a:gd name="adj2" fmla="val -4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READ</a:t>
            </a:r>
          </a:p>
          <a:p>
            <a:pPr algn="ctr"/>
            <a:r>
              <a:rPr lang="en-US"/>
              <a:t>WRITE</a:t>
            </a:r>
          </a:p>
        </p:txBody>
      </p:sp>
      <p:sp>
        <p:nvSpPr>
          <p:cNvPr id="506919" name="AutoShape 39"/>
          <p:cNvSpPr>
            <a:spLocks noChangeArrowheads="1"/>
          </p:cNvSpPr>
          <p:nvPr/>
        </p:nvSpPr>
        <p:spPr bwMode="auto">
          <a:xfrm>
            <a:off x="7150100" y="3200400"/>
            <a:ext cx="1893888" cy="1136650"/>
          </a:xfrm>
          <a:prstGeom prst="wedgeEllipseCallout">
            <a:avLst>
              <a:gd name="adj1" fmla="val -114051"/>
              <a:gd name="adj2" fmla="val 3072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INPUT</a:t>
            </a:r>
          </a:p>
          <a:p>
            <a:pPr algn="ctr"/>
            <a:r>
              <a:rPr lang="en-US"/>
              <a:t>OUTUPT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62484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6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Important Algorithms </a:t>
            </a:r>
            <a:br>
              <a:rPr lang="en-US" dirty="0" smtClean="0"/>
            </a:br>
            <a:r>
              <a:rPr lang="en-US" dirty="0" smtClean="0"/>
              <a:t>(and ideas)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(I) Domain Separation (Reiter ’76)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Separate pages into statically assigned domains</a:t>
            </a:r>
          </a:p>
          <a:p>
            <a:pPr lvl="1"/>
            <a:r>
              <a:rPr lang="en-US" dirty="0" smtClean="0"/>
              <a:t>If page of type X is needed, then allocate in pool X</a:t>
            </a:r>
          </a:p>
          <a:p>
            <a:pPr lvl="1"/>
            <a:r>
              <a:rPr lang="en-US" dirty="0" smtClean="0"/>
              <a:t>LRU in each Domain</a:t>
            </a:r>
          </a:p>
          <a:p>
            <a:pPr lvl="1"/>
            <a:r>
              <a:rPr lang="en-US" dirty="0" smtClean="0"/>
              <a:t>If none are available in current domain, then borrow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375" y="4341485"/>
            <a:ext cx="8937625" cy="2047864"/>
            <a:chOff x="206375" y="4341485"/>
            <a:chExt cx="8937625" cy="2047864"/>
          </a:xfrm>
        </p:grpSpPr>
        <p:sp>
          <p:nvSpPr>
            <p:cNvPr id="4" name="Rectangle 3"/>
            <p:cNvSpPr/>
            <p:nvPr/>
          </p:nvSpPr>
          <p:spPr>
            <a:xfrm>
              <a:off x="5008562" y="4374143"/>
              <a:ext cx="1714500" cy="5958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40537" y="5250542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3837" y="5862977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51337" y="5862977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3300" y="5862977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9525" y="5862977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8224" y="5235006"/>
              <a:ext cx="1514475" cy="526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375" y="4341485"/>
              <a:ext cx="255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1: Root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375" y="5171506"/>
              <a:ext cx="2762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2: Internal Nodes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375" y="5862977"/>
              <a:ext cx="2762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3: Leaves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Pro: Big observation. Not all pages are the same!</a:t>
            </a:r>
          </a:p>
          <a:p>
            <a:endParaRPr lang="en-US" dirty="0" smtClean="0"/>
          </a:p>
          <a:p>
            <a:r>
              <a:rPr lang="en-US" dirty="0" smtClean="0"/>
              <a:t>Con 1: Concept of domain is static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eplacement should depend on how page is used</a:t>
            </a:r>
          </a:p>
          <a:p>
            <a:pPr lvl="1"/>
            <a:r>
              <a:rPr lang="en-US" dirty="0" smtClean="0"/>
              <a:t>E.g., a page of a relation in a scan </a:t>
            </a:r>
            <a:r>
              <a:rPr lang="en-US" dirty="0" err="1" smtClean="0"/>
              <a:t>v</a:t>
            </a:r>
            <a:r>
              <a:rPr lang="en-US" dirty="0" smtClean="0"/>
              <a:t>. a join</a:t>
            </a:r>
          </a:p>
          <a:p>
            <a:endParaRPr lang="en-US" dirty="0" smtClean="0"/>
          </a:p>
          <a:p>
            <a:r>
              <a:rPr lang="en-US" dirty="0" smtClean="0"/>
              <a:t>Con 2: No priorities among domains</a:t>
            </a:r>
          </a:p>
          <a:p>
            <a:pPr lvl="1"/>
            <a:r>
              <a:rPr lang="en-US" dirty="0" smtClean="0"/>
              <a:t>Index pages more frequently used than data pages</a:t>
            </a:r>
          </a:p>
          <a:p>
            <a:endParaRPr lang="en-US" dirty="0" smtClean="0"/>
          </a:p>
          <a:p>
            <a:r>
              <a:rPr lang="en-US" dirty="0" smtClean="0"/>
              <a:t>Con 3: Multiuser issues.</a:t>
            </a:r>
          </a:p>
          <a:p>
            <a:pPr lvl="1"/>
            <a:r>
              <a:rPr lang="en-US" dirty="0" smtClean="0"/>
              <a:t>No load control</a:t>
            </a:r>
          </a:p>
          <a:p>
            <a:pPr lvl="1"/>
            <a:r>
              <a:rPr lang="en-US" dirty="0" smtClean="0"/>
              <a:t>Multiple users may compete for pages and </a:t>
            </a:r>
            <a:r>
              <a:rPr lang="en-US" i="1" dirty="0" smtClean="0"/>
              <a:t>interfere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“New”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903" y="1600200"/>
            <a:ext cx="8029897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u="sng" dirty="0" smtClean="0"/>
              <a:t>Two Key Observations</a:t>
            </a:r>
            <a:r>
              <a:rPr lang="en-US" sz="28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800" i="1" dirty="0" smtClean="0"/>
              <a:t>“The priority of a page is not a property of the page; in contrast, it is a property of the relation to which that page belongs.”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Each relation should have a </a:t>
            </a:r>
            <a:r>
              <a:rPr lang="en-US" sz="2800" b="1" dirty="0" smtClean="0"/>
              <a:t>Working Set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6902" y="4300874"/>
            <a:ext cx="8029897" cy="5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Separate Buffer pool by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903" y="4885650"/>
            <a:ext cx="6978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relation is assigned: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Resident Set of Pages (MRU)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 small set exempt from replacement consideration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64497"/>
            <a:ext cx="692467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Intuition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- If near the top, then unlikely to be reused. </a:t>
            </a:r>
          </a:p>
          <a:p>
            <a:r>
              <a:rPr lang="en-US" sz="2800" dirty="0" smtClean="0"/>
              <a:t>- If near the bottom then pages are  protected.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80041"/>
            <a:ext cx="23494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Free Pages List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65866"/>
            <a:ext cx="23494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MRU, </a:t>
            </a:r>
            <a:r>
              <a:rPr lang="en-US" sz="2800" dirty="0" err="1" smtClean="0"/>
              <a:t>Rel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69153"/>
            <a:ext cx="23494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MRU, </a:t>
            </a:r>
            <a:r>
              <a:rPr lang="en-US" sz="2800" dirty="0" err="1" smtClean="0"/>
              <a:t>Rel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rot="5400000">
            <a:off x="1450648" y="2384563"/>
            <a:ext cx="362605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452236" y="3269595"/>
            <a:ext cx="362605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453824" y="4204632"/>
            <a:ext cx="362605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2930" y="2566660"/>
            <a:ext cx="28789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Search through, top-down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Resident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MRU only in limited cases. When?</a:t>
            </a:r>
          </a:p>
          <a:p>
            <a:r>
              <a:rPr lang="en-US" dirty="0" smtClean="0"/>
              <a:t>How do you order the resident sets?</a:t>
            </a:r>
          </a:p>
          <a:p>
            <a:pPr lvl="1"/>
            <a:r>
              <a:rPr lang="en-US" dirty="0" smtClean="0"/>
              <a:t>Heuristic based (one could imagine some stats)</a:t>
            </a:r>
          </a:p>
          <a:p>
            <a:r>
              <a:rPr lang="en-US" dirty="0" smtClean="0"/>
              <a:t>Searching through list may be slow</a:t>
            </a:r>
          </a:p>
          <a:p>
            <a:r>
              <a:rPr lang="en-US" dirty="0" smtClean="0"/>
              <a:t>Multiuser? How do we extend this idea to work for multiple users?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CS346-level Buffer Manager Background</a:t>
            </a:r>
          </a:p>
          <a:p>
            <a:endParaRPr lang="en-US" dirty="0" smtClean="0"/>
          </a:p>
          <a:p>
            <a:r>
              <a:rPr lang="en-US" dirty="0" smtClean="0"/>
              <a:t>Three Important Algorithms</a:t>
            </a:r>
          </a:p>
          <a:p>
            <a:endParaRPr lang="en-US" dirty="0" smtClean="0"/>
          </a:p>
          <a:p>
            <a:r>
              <a:rPr lang="en-US" dirty="0" smtClean="0"/>
              <a:t>QLSM Model</a:t>
            </a:r>
          </a:p>
          <a:p>
            <a:endParaRPr lang="en-US" dirty="0" smtClean="0"/>
          </a:p>
          <a:p>
            <a:r>
              <a:rPr lang="en-US" dirty="0" err="1" smtClean="0"/>
              <a:t>DBMin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  <a:p>
            <a:r>
              <a:rPr lang="en-US" dirty="0" smtClean="0"/>
              <a:t>Experiments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(III) Hot Set Observation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444060" y="4271129"/>
            <a:ext cx="34527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2170428" y="5997497"/>
            <a:ext cx="5370200" cy="2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73019" y="3092584"/>
            <a:ext cx="2851742" cy="17364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4761" y="4826452"/>
            <a:ext cx="2515867" cy="25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625" y="3569637"/>
            <a:ext cx="157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# Page Faults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238948" y="6191250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# Buffers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98874" y="4876672"/>
            <a:ext cx="1310012" cy="831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7500" y="3092584"/>
            <a:ext cx="290512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Nested Loop Join </a:t>
            </a:r>
            <a:r>
              <a:rPr lang="en-US" sz="3200" dirty="0" err="1" smtClean="0"/>
              <a:t>Hotset</a:t>
            </a:r>
            <a:endParaRPr lang="en-US" sz="3200" dirty="0" smtClean="0"/>
          </a:p>
          <a:p>
            <a:pPr algn="ctr"/>
            <a:r>
              <a:rPr lang="en-US" sz="3200" dirty="0" smtClean="0"/>
              <a:t>= 1 + |S|. Why?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28874" y="4114423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MRU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4095427" y="2544764"/>
            <a:ext cx="138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LRU</a:t>
            </a:r>
            <a:endParaRPr lang="en-US" sz="3600" dirty="0"/>
          </a:p>
        </p:txBody>
      </p:sp>
      <p:sp>
        <p:nvSpPr>
          <p:cNvPr id="35" name="Rectangle 34"/>
          <p:cNvSpPr/>
          <p:nvPr/>
        </p:nvSpPr>
        <p:spPr>
          <a:xfrm>
            <a:off x="1285875" y="1268075"/>
            <a:ext cx="67945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err="1" smtClean="0"/>
              <a:t>hotset</a:t>
            </a:r>
            <a:r>
              <a:rPr lang="en-US" sz="3200" b="1" dirty="0" smtClean="0"/>
              <a:t> </a:t>
            </a:r>
            <a:r>
              <a:rPr lang="en-US" sz="3200" dirty="0" smtClean="0"/>
              <a:t>is a set of pages that an operation will loop over many times.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49822" y="5429250"/>
            <a:ext cx="136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 point</a:t>
            </a:r>
            <a:endParaRPr lang="en-US" sz="2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90750" y="3048000"/>
            <a:ext cx="2834011" cy="143095"/>
          </a:xfrm>
          <a:prstGeom prst="line">
            <a:avLst/>
          </a:prstGeom>
          <a:ln w="762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4761" y="4826452"/>
            <a:ext cx="3055614" cy="1588"/>
          </a:xfrm>
          <a:prstGeom prst="line">
            <a:avLst/>
          </a:prstGeom>
          <a:ln w="762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97500" y="5159375"/>
            <a:ext cx="32099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Model is tied to LRU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6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Hotset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tied to LRU – but LRU is awful in some cases.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What can be cheaper than LRU and (sometimes) as effective?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How does the buffer pool in a database differ from what you’d find in an OS?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When is MRU better than LRU?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Suppose you have a single buffer pool with N pages. Suppose that |R| =  M pages and |S| = N+1 pages. How many IOs do you incur? (hint: what buffer policy do you use?)</a:t>
            </a:r>
          </a:p>
        </p:txBody>
      </p:sp>
    </p:spTree>
    <p:extLst>
      <p:ext uri="{BB962C8B-B14F-4D97-AF65-F5344CB8AC3E}">
        <p14:creationId xmlns:p14="http://schemas.microsoft.com/office/powerpoint/2010/main" val="399187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QLSM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Want to understand that pages should be treated differently. (from Reiter)</a:t>
            </a:r>
          </a:p>
          <a:p>
            <a:pPr marL="514350" indent="-514350">
              <a:buAutoNum type="arabicPeriod"/>
            </a:pPr>
            <a:r>
              <a:rPr lang="en-US" dirty="0" smtClean="0"/>
              <a:t>Want to understand that where a relation comes from matters</a:t>
            </a:r>
          </a:p>
          <a:p>
            <a:pPr marL="514350" indent="-514350">
              <a:buAutoNum type="arabicPeriod"/>
            </a:pPr>
            <a:r>
              <a:rPr lang="en-US" dirty="0" smtClean="0"/>
              <a:t>Want to understand that looping behavior (hot sets) makes a big difference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And is predictable!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QLSM. Main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Q</a:t>
            </a:r>
            <a:r>
              <a:rPr lang="en-US" dirty="0" smtClean="0"/>
              <a:t>uery </a:t>
            </a:r>
            <a:r>
              <a:rPr lang="en-US" b="1" u="sng" dirty="0" smtClean="0"/>
              <a:t>L</a:t>
            </a:r>
            <a:r>
              <a:rPr lang="en-US" dirty="0" smtClean="0"/>
              <a:t>ocality </a:t>
            </a:r>
            <a:r>
              <a:rPr lang="en-US" b="1" u="sng" dirty="0" smtClean="0"/>
              <a:t>S</a:t>
            </a:r>
            <a:r>
              <a:rPr lang="en-US" dirty="0" smtClean="0"/>
              <a:t>et </a:t>
            </a:r>
            <a:r>
              <a:rPr lang="en-US" b="1" u="sng" dirty="0" smtClean="0"/>
              <a:t>M</a:t>
            </a:r>
            <a:r>
              <a:rPr lang="en-US" dirty="0" smtClean="0"/>
              <a:t>odel</a:t>
            </a:r>
          </a:p>
          <a:p>
            <a:endParaRPr lang="en-US" dirty="0" smtClean="0"/>
          </a:p>
          <a:p>
            <a:r>
              <a:rPr lang="en-US" dirty="0" smtClean="0"/>
              <a:t>Database access methods </a:t>
            </a:r>
            <a:r>
              <a:rPr lang="en-US" b="1" dirty="0" smtClean="0"/>
              <a:t>are </a:t>
            </a:r>
            <a:r>
              <a:rPr lang="en-US" dirty="0" smtClean="0"/>
              <a:t>predictable </a:t>
            </a:r>
          </a:p>
          <a:p>
            <a:pPr lvl="1"/>
            <a:r>
              <a:rPr lang="en-US" dirty="0" smtClean="0"/>
              <a:t>handful of macro</a:t>
            </a:r>
          </a:p>
          <a:p>
            <a:pPr lvl="1"/>
            <a:r>
              <a:rPr lang="en-US" dirty="0" smtClean="0"/>
              <a:t>So, define a handful of reference access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don’t need to tie it to LRU.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index nested loop join with an index on the joining attribute.</a:t>
            </a:r>
          </a:p>
          <a:p>
            <a:r>
              <a:rPr lang="en-US" dirty="0" smtClean="0"/>
              <a:t> Two locality sets: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index and inner relation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outer relation.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571500" indent="-51435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Handful of References. Sequential.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Sequential References: Scanning a relation.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Straight Sequential (SS). Only one access without repetition.</a:t>
            </a:r>
          </a:p>
          <a:p>
            <a:pPr marL="1314450" lvl="2" indent="-514350">
              <a:buFontTx/>
              <a:buChar char="-"/>
            </a:pPr>
            <a:r>
              <a:rPr lang="en-US" dirty="0" smtClean="0"/>
              <a:t>How many pages should we allocate? 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Clustered Sequential (CS). Think Merge Join</a:t>
            </a:r>
          </a:p>
          <a:p>
            <a:pPr marL="1314450" lvl="2" indent="-514350">
              <a:buFontTx/>
              <a:buChar char="-"/>
            </a:pPr>
            <a:r>
              <a:rPr lang="en-US" dirty="0" smtClean="0"/>
              <a:t>What should we keep together?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Looping Sequential (CR). Nested loop Join.</a:t>
            </a:r>
          </a:p>
          <a:p>
            <a:pPr marL="1314450" lvl="2" indent="-514350">
              <a:buFontTx/>
              <a:buChar char="-"/>
            </a:pPr>
            <a:r>
              <a:rPr lang="en-US" dirty="0" smtClean="0"/>
              <a:t>What replacement policy on inner?</a:t>
            </a:r>
          </a:p>
          <a:p>
            <a:pPr marL="1314450" lvl="2" indent="-514350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Random References.</a:t>
            </a:r>
          </a:p>
          <a:p>
            <a:pPr>
              <a:buNone/>
            </a:pPr>
            <a:r>
              <a:rPr lang="en-US" dirty="0" smtClean="0"/>
              <a:t>	1. Independent Random. Example?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2. Clustered Random. </a:t>
            </a:r>
          </a:p>
          <a:p>
            <a:pPr>
              <a:buNone/>
            </a:pPr>
            <a:r>
              <a:rPr lang="en-US" dirty="0" smtClean="0"/>
              <a:t>	- Clustered inner index, outer is clustered</a:t>
            </a:r>
          </a:p>
          <a:p>
            <a:pPr>
              <a:buNone/>
            </a:pPr>
            <a:r>
              <a:rPr lang="en-US" dirty="0" smtClean="0"/>
              <a:t>	- Indexes are non-unique. (Similar to CS)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 Hierarchical: </a:t>
            </a:r>
            <a:r>
              <a:rPr lang="en-US" dirty="0" err="1" smtClean="0"/>
              <a:t>B+Tree</a:t>
            </a:r>
            <a:r>
              <a:rPr lang="en-US" dirty="0" smtClean="0"/>
              <a:t> Probe (X = 10)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Hierarchical + Straight Sequential (X &gt;= 10)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Hierarchical + Cluster Sequential (X&gt;= 10)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Looping Hierarchical: Index-Nested Loop Join</a:t>
            </a:r>
          </a:p>
          <a:p>
            <a:pPr lvl="1"/>
            <a:r>
              <a:rPr lang="en-US" dirty="0" smtClean="0"/>
              <a:t>Inner relation has the index.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174" y="4431173"/>
            <a:ext cx="765596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Could you build a similar taxonomy of operations for Java programs?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9174" y="2113730"/>
            <a:ext cx="765596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you believe this taxonomy is complete? To what extent is it complete?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Managers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586" y="2783651"/>
            <a:ext cx="64008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Buffer manager intelligently shuffles data from main memory to disk: </a:t>
            </a:r>
          </a:p>
          <a:p>
            <a:pPr algn="ctr"/>
            <a:r>
              <a:rPr lang="en-US" sz="3200" dirty="0" smtClean="0"/>
              <a:t>It is transparent to higher levels of DBMS operation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4270"/>
            <a:ext cx="8229600" cy="1143000"/>
          </a:xfrm>
        </p:spPr>
        <p:txBody>
          <a:bodyPr/>
          <a:lstStyle/>
          <a:p>
            <a:r>
              <a:rPr lang="en-US" dirty="0" err="1" smtClean="0"/>
              <a:t>DBMin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Buffers are managed on a </a:t>
            </a:r>
            <a:r>
              <a:rPr lang="en-US" b="1" dirty="0" smtClean="0"/>
              <a:t>per file instance</a:t>
            </a:r>
            <a:endParaRPr lang="en-US" dirty="0" smtClean="0"/>
          </a:p>
          <a:p>
            <a:pPr lvl="1"/>
            <a:r>
              <a:rPr lang="en-US" dirty="0" smtClean="0"/>
              <a:t>Active instances of the same file are given different buffer pools – and </a:t>
            </a:r>
            <a:r>
              <a:rPr lang="en-US" i="1" dirty="0" smtClean="0"/>
              <a:t>may use different replacement policies!</a:t>
            </a:r>
          </a:p>
          <a:p>
            <a:pPr lvl="1"/>
            <a:r>
              <a:rPr lang="en-US" dirty="0" smtClean="0"/>
              <a:t>Files </a:t>
            </a:r>
            <a:r>
              <a:rPr lang="en-US" b="1" dirty="0" smtClean="0"/>
              <a:t>share pages </a:t>
            </a:r>
            <a:r>
              <a:rPr lang="en-US" dirty="0" smtClean="0"/>
              <a:t>via global table</a:t>
            </a:r>
          </a:p>
          <a:p>
            <a:r>
              <a:rPr lang="en-US" dirty="0" smtClean="0"/>
              <a:t>Set of buffered pages associated with a file instance is called its </a:t>
            </a:r>
            <a:r>
              <a:rPr lang="en-US" b="1" dirty="0" smtClean="0"/>
              <a:t>locality set</a:t>
            </a:r>
          </a:p>
          <a:p>
            <a:r>
              <a:rPr lang="en-US" dirty="0" smtClean="0"/>
              <a:t>Replacement Policy (RP) of a buffer simply moves to Global Free list (not actual eviction!)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9536" y="6126163"/>
            <a:ext cx="6359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are concurrent queries supported?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80787" y="28711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I: page in both global table and locality set of requesting process</a:t>
            </a:r>
          </a:p>
          <a:p>
            <a:pPr lvl="1"/>
            <a:r>
              <a:rPr lang="en-US" dirty="0" smtClean="0"/>
              <a:t>Simply update stats (of RP) and return</a:t>
            </a:r>
          </a:p>
          <a:p>
            <a:r>
              <a:rPr lang="en-US" dirty="0" smtClean="0"/>
              <a:t>Case II: Page in memory, but not in locality set</a:t>
            </a:r>
          </a:p>
          <a:p>
            <a:pPr lvl="1"/>
            <a:r>
              <a:rPr lang="en-US" dirty="0" smtClean="0"/>
              <a:t>If page has an owner, then simply return it</a:t>
            </a:r>
          </a:p>
          <a:p>
            <a:pPr lvl="1"/>
            <a:r>
              <a:rPr lang="en-US" dirty="0" err="1" smtClean="0"/>
              <a:t>O.w</a:t>
            </a:r>
            <a:r>
              <a:rPr lang="en-US" dirty="0" smtClean="0"/>
              <a:t>., page is allocated to requestor’s LS</a:t>
            </a:r>
          </a:p>
          <a:p>
            <a:pPr lvl="2"/>
            <a:r>
              <a:rPr lang="en-US" dirty="0" smtClean="0"/>
              <a:t>Could cause an “eviction” to free page list</a:t>
            </a:r>
          </a:p>
          <a:p>
            <a:r>
              <a:rPr lang="en-US" dirty="0" smtClean="0"/>
              <a:t>Case III: Page not in memory.</a:t>
            </a:r>
          </a:p>
          <a:p>
            <a:pPr lvl="1"/>
            <a:r>
              <a:rPr lang="en-US" dirty="0" smtClean="0"/>
              <a:t>Bring it in, proceed as in case II.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0" y="5175250"/>
            <a:ext cx="258762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Q: How could a page be in memory and not have an owner?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DBMin’s</a:t>
            </a:r>
            <a:r>
              <a:rPr lang="en-US" dirty="0" smtClean="0"/>
              <a:t> Load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Activated when a file is opened or closed</a:t>
            </a:r>
          </a:p>
          <a:p>
            <a:pPr lvl="1"/>
            <a:r>
              <a:rPr lang="en-US" dirty="0" smtClean="0"/>
              <a:t>Checks whether predicted locality set would fit in the buffer.</a:t>
            </a:r>
          </a:p>
          <a:p>
            <a:pPr lvl="1"/>
            <a:r>
              <a:rPr lang="en-US" dirty="0" smtClean="0"/>
              <a:t>If not, suspend query.</a:t>
            </a:r>
          </a:p>
          <a:p>
            <a:endParaRPr lang="en-US" dirty="0" smtClean="0"/>
          </a:p>
          <a:p>
            <a:r>
              <a:rPr lang="en-US" dirty="0" smtClean="0"/>
              <a:t>How does the LC know how big the locality set is?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Locality Set Size/Policy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552"/>
            <a:ext cx="8229600" cy="34876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Straight Sequential (one-off scan)</a:t>
            </a:r>
          </a:p>
          <a:p>
            <a:r>
              <a:rPr lang="en-US" dirty="0" smtClean="0"/>
              <a:t>Clustered Sequential</a:t>
            </a:r>
          </a:p>
          <a:p>
            <a:r>
              <a:rPr lang="en-US" dirty="0" smtClean="0"/>
              <a:t>Independent Random</a:t>
            </a:r>
          </a:p>
          <a:p>
            <a:pPr lvl="1"/>
            <a:r>
              <a:rPr lang="en-US" dirty="0" smtClean="0"/>
              <a:t>If sparse, go for either 1 or </a:t>
            </a:r>
            <a:r>
              <a:rPr lang="en-US" dirty="0" err="1" smtClean="0"/>
              <a:t>b</a:t>
            </a:r>
            <a:r>
              <a:rPr lang="en-US" dirty="0" smtClean="0"/>
              <a:t>. Policy?</a:t>
            </a:r>
          </a:p>
          <a:p>
            <a:pPr lvl="1"/>
            <a:r>
              <a:rPr lang="en-US" dirty="0" smtClean="0"/>
              <a:t>If not, could upper bound using Yao’s formula</a:t>
            </a:r>
          </a:p>
          <a:p>
            <a:r>
              <a:rPr lang="en-US" dirty="0" smtClean="0"/>
              <a:t>Looping Hierarchical Root traversed children more frequently</a:t>
            </a:r>
          </a:p>
          <a:p>
            <a:pPr lvl="1"/>
            <a:r>
              <a:rPr lang="en-US" dirty="0" smtClean="0"/>
              <a:t>If cannot hold a entire level, access may look random</a:t>
            </a:r>
          </a:p>
          <a:p>
            <a:pPr lvl="1"/>
            <a:r>
              <a:rPr lang="en-US" dirty="0" smtClean="0"/>
              <a:t>So, 3-4 pages may suffice (more now)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8849"/>
            <a:ext cx="8379354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Question: How big is the locality set? What is the policy?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Highlights/Summary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pages </a:t>
            </a:r>
            <a:r>
              <a:rPr lang="en-US" i="1" dirty="0" smtClean="0"/>
              <a:t>used </a:t>
            </a:r>
            <a:r>
              <a:rPr lang="en-US" dirty="0" smtClean="0"/>
              <a:t>in different ways</a:t>
            </a:r>
          </a:p>
          <a:p>
            <a:pPr lvl="1"/>
            <a:r>
              <a:rPr lang="en-US" dirty="0" smtClean="0"/>
              <a:t>A page meritocracy!</a:t>
            </a:r>
          </a:p>
          <a:p>
            <a:pPr lvl="1"/>
            <a:r>
              <a:rPr lang="en-US" dirty="0" smtClean="0"/>
              <a:t>Classification and Taxonomy</a:t>
            </a:r>
          </a:p>
          <a:p>
            <a:r>
              <a:rPr lang="en-US" dirty="0" smtClean="0"/>
              <a:t>Allows us to use better replacement policy</a:t>
            </a:r>
          </a:p>
          <a:p>
            <a:pPr lvl="1"/>
            <a:r>
              <a:rPr lang="en-US" dirty="0" smtClean="0"/>
              <a:t>Big wins with right policy</a:t>
            </a:r>
          </a:p>
          <a:p>
            <a:r>
              <a:rPr lang="en-US" dirty="0" smtClean="0"/>
              <a:t>Sharing of pages through global table</a:t>
            </a:r>
          </a:p>
          <a:p>
            <a:pPr lvl="1"/>
            <a:r>
              <a:rPr lang="en-US" dirty="0" smtClean="0"/>
              <a:t>Local replacement policy just puts on global free</a:t>
            </a:r>
          </a:p>
          <a:p>
            <a:r>
              <a:rPr lang="en-US" dirty="0" smtClean="0"/>
              <a:t>Load control is built 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Reinforce the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Set does not perform well on Joins.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With a load-controller, every simple algorithm outperforms WS.</a:t>
            </a:r>
          </a:p>
          <a:p>
            <a:pPr lvl="1"/>
            <a:r>
              <a:rPr lang="en-US" dirty="0" smtClean="0"/>
              <a:t>What does the load controller prevent?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it reasonable to build such a load-controller?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5902"/>
            <a:ext cx="8229600" cy="1143000"/>
          </a:xfrm>
        </p:spPr>
        <p:txBody>
          <a:bodyPr/>
          <a:lstStyle/>
          <a:p>
            <a:r>
              <a:rPr lang="en-US" dirty="0" smtClean="0"/>
              <a:t>Buffer Manager 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(Papers I like)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Elizabeth J. O'Neil, Patrick E. O'Neil, Gerhard </a:t>
            </a:r>
            <a:r>
              <a:rPr lang="en-US" sz="2800" dirty="0" err="1" smtClean="0"/>
              <a:t>Weikum</a:t>
            </a:r>
            <a:r>
              <a:rPr lang="en-US" sz="2800" dirty="0" smtClean="0"/>
              <a:t>: The LRU-K Page Replacement Algorithm For Database Disk Buffering. SIGMOD Conference 1993: 297-306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199" y="3290500"/>
            <a:ext cx="74517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Goetz </a:t>
            </a:r>
            <a:r>
              <a:rPr lang="en-US" sz="2800" dirty="0" err="1" smtClean="0"/>
              <a:t>Graefe</a:t>
            </a:r>
            <a:r>
              <a:rPr lang="en-US" sz="2800" dirty="0" smtClean="0"/>
              <a:t>: The five-minute rule 20 years later (and how flash memory changes the rules). </a:t>
            </a:r>
            <a:r>
              <a:rPr lang="en-US" sz="2800" dirty="0" err="1" smtClean="0"/>
              <a:t>Commun</a:t>
            </a:r>
            <a:r>
              <a:rPr lang="en-US" sz="2800" dirty="0" smtClean="0"/>
              <a:t>. ACM 52(7): 48-59 (2009)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492125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Jim Gray, Gianfranco R. </a:t>
            </a:r>
            <a:r>
              <a:rPr lang="en-US" sz="2800" dirty="0" err="1" smtClean="0"/>
              <a:t>Putzolu</a:t>
            </a:r>
            <a:r>
              <a:rPr lang="en-US" sz="2800" dirty="0" smtClean="0"/>
              <a:t>: The 5 Minute Rule for Trading Memory for Disk Accesses and The 10 Byte Rule for Trading Memory for CPU Time. SIGMOD Conference 1987: 395-398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554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5CD0-0E42-4FC9-A40F-3DFD79721F4B}" type="slidenum">
              <a:rPr lang="en-US"/>
              <a:pPr/>
              <a:t>4</a:t>
            </a:fld>
            <a:endParaRPr lang="en-US"/>
          </a:p>
        </p:txBody>
      </p:sp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Buffer Management in a DBMS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5181600"/>
            <a:ext cx="76962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sz="1800"/>
              <a:t>Data must be in RAM for DBMS to operate on it!</a:t>
            </a:r>
          </a:p>
          <a:p>
            <a:r>
              <a:rPr lang="en-US" sz="1800"/>
              <a:t>Table of &lt;frame#, pageid&gt; pairs is</a:t>
            </a:r>
            <a:r>
              <a:rPr lang="en-US" sz="2000"/>
              <a:t> maintained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28888" y="2095500"/>
            <a:ext cx="4230687" cy="1720850"/>
            <a:chOff x="1598" y="1518"/>
            <a:chExt cx="2665" cy="1084"/>
          </a:xfrm>
        </p:grpSpPr>
        <p:sp>
          <p:nvSpPr>
            <p:cNvPr id="506887" name="Rectangle 7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4" name="Line 14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916363" y="4394200"/>
            <a:ext cx="1317625" cy="688975"/>
            <a:chOff x="2472" y="2966"/>
            <a:chExt cx="830" cy="43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506900" name="Oval 20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1" name="Oval 21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2" name="Line 22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3" name="Line 23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6904" name="Rectangle 24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Book Antiqua" pitchFamily="1" charset="0"/>
                </a:rPr>
                <a:t>DB</a:t>
              </a:r>
            </a:p>
          </p:txBody>
        </p:sp>
      </p:grpSp>
      <p:sp>
        <p:nvSpPr>
          <p:cNvPr id="506905" name="Line 25"/>
          <p:cNvSpPr>
            <a:spLocks noChangeShapeType="1"/>
          </p:cNvSpPr>
          <p:nvPr/>
        </p:nvSpPr>
        <p:spPr bwMode="auto">
          <a:xfrm>
            <a:off x="1489075" y="4167188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06" name="Rectangle 26"/>
          <p:cNvSpPr>
            <a:spLocks noChangeArrowheads="1"/>
          </p:cNvSpPr>
          <p:nvPr/>
        </p:nvSpPr>
        <p:spPr bwMode="auto">
          <a:xfrm>
            <a:off x="1090613" y="379095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MAIN MEMORY</a:t>
            </a:r>
          </a:p>
        </p:txBody>
      </p:sp>
      <p:sp>
        <p:nvSpPr>
          <p:cNvPr id="506907" name="Rectangle 27"/>
          <p:cNvSpPr>
            <a:spLocks noChangeArrowheads="1"/>
          </p:cNvSpPr>
          <p:nvPr/>
        </p:nvSpPr>
        <p:spPr bwMode="auto">
          <a:xfrm>
            <a:off x="1092200" y="4289425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rgbClr val="B760F9"/>
                </a:solidFill>
                <a:latin typeface="Book Antiqua" pitchFamily="1" charset="0"/>
              </a:rPr>
              <a:t>DISK</a:t>
            </a:r>
          </a:p>
        </p:txBody>
      </p:sp>
      <p:sp>
        <p:nvSpPr>
          <p:cNvPr id="506908" name="Freeform 28"/>
          <p:cNvSpPr>
            <a:spLocks/>
          </p:cNvSpPr>
          <p:nvPr/>
        </p:nvSpPr>
        <p:spPr bwMode="auto">
          <a:xfrm>
            <a:off x="1454150" y="2270125"/>
            <a:ext cx="1041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3" y="155"/>
              </a:cxn>
              <a:cxn ang="0">
                <a:pos x="16" y="135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6" y="6"/>
              </a:cxn>
              <a:cxn ang="0">
                <a:pos x="146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8"/>
              </a:cxn>
              <a:cxn ang="0">
                <a:pos x="289" y="87"/>
              </a:cxn>
              <a:cxn ang="0">
                <a:pos x="317" y="101"/>
              </a:cxn>
              <a:cxn ang="0">
                <a:pos x="344" y="114"/>
              </a:cxn>
              <a:cxn ang="0">
                <a:pos x="364" y="114"/>
              </a:cxn>
              <a:cxn ang="0">
                <a:pos x="391" y="114"/>
              </a:cxn>
              <a:cxn ang="0">
                <a:pos x="412" y="114"/>
              </a:cxn>
              <a:cxn ang="0">
                <a:pos x="439" y="114"/>
              </a:cxn>
              <a:cxn ang="0">
                <a:pos x="467" y="114"/>
              </a:cxn>
              <a:cxn ang="0">
                <a:pos x="494" y="108"/>
              </a:cxn>
              <a:cxn ang="0">
                <a:pos x="514" y="101"/>
              </a:cxn>
              <a:cxn ang="0">
                <a:pos x="549" y="95"/>
              </a:cxn>
              <a:cxn ang="0">
                <a:pos x="576" y="81"/>
              </a:cxn>
              <a:cxn ang="0">
                <a:pos x="596" y="68"/>
              </a:cxn>
              <a:cxn ang="0">
                <a:pos x="617" y="54"/>
              </a:cxn>
              <a:cxn ang="0">
                <a:pos x="637" y="41"/>
              </a:cxn>
              <a:cxn ang="0">
                <a:pos x="655" y="16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9" name="Rectangle 29"/>
          <p:cNvSpPr>
            <a:spLocks noChangeArrowheads="1"/>
          </p:cNvSpPr>
          <p:nvPr/>
        </p:nvSpPr>
        <p:spPr bwMode="auto">
          <a:xfrm>
            <a:off x="1185863" y="2547938"/>
            <a:ext cx="1160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disk page</a:t>
            </a:r>
          </a:p>
        </p:txBody>
      </p:sp>
      <p:sp>
        <p:nvSpPr>
          <p:cNvPr id="506910" name="Freeform 30"/>
          <p:cNvSpPr>
            <a:spLocks/>
          </p:cNvSpPr>
          <p:nvPr/>
        </p:nvSpPr>
        <p:spPr bwMode="auto">
          <a:xfrm>
            <a:off x="1697038" y="2967038"/>
            <a:ext cx="1039812" cy="300037"/>
          </a:xfrm>
          <a:custGeom>
            <a:avLst/>
            <a:gdLst/>
            <a:ahLst/>
            <a:cxnLst>
              <a:cxn ang="0">
                <a:pos x="0" y="188"/>
              </a:cxn>
              <a:cxn ang="0">
                <a:pos x="3" y="154"/>
              </a:cxn>
              <a:cxn ang="0">
                <a:pos x="16" y="134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5" y="6"/>
              </a:cxn>
              <a:cxn ang="0">
                <a:pos x="145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7"/>
              </a:cxn>
              <a:cxn ang="0">
                <a:pos x="289" y="87"/>
              </a:cxn>
              <a:cxn ang="0">
                <a:pos x="316" y="100"/>
              </a:cxn>
              <a:cxn ang="0">
                <a:pos x="343" y="114"/>
              </a:cxn>
              <a:cxn ang="0">
                <a:pos x="363" y="114"/>
              </a:cxn>
              <a:cxn ang="0">
                <a:pos x="391" y="114"/>
              </a:cxn>
              <a:cxn ang="0">
                <a:pos x="411" y="114"/>
              </a:cxn>
              <a:cxn ang="0">
                <a:pos x="439" y="114"/>
              </a:cxn>
              <a:cxn ang="0">
                <a:pos x="466" y="114"/>
              </a:cxn>
              <a:cxn ang="0">
                <a:pos x="493" y="107"/>
              </a:cxn>
              <a:cxn ang="0">
                <a:pos x="513" y="100"/>
              </a:cxn>
              <a:cxn ang="0">
                <a:pos x="548" y="94"/>
              </a:cxn>
              <a:cxn ang="0">
                <a:pos x="575" y="81"/>
              </a:cxn>
              <a:cxn ang="0">
                <a:pos x="595" y="67"/>
              </a:cxn>
              <a:cxn ang="0">
                <a:pos x="616" y="54"/>
              </a:cxn>
              <a:cxn ang="0">
                <a:pos x="636" y="40"/>
              </a:cxn>
              <a:cxn ang="0">
                <a:pos x="654" y="16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11" name="Rectangle 31"/>
          <p:cNvSpPr>
            <a:spLocks noChangeArrowheads="1"/>
          </p:cNvSpPr>
          <p:nvPr/>
        </p:nvSpPr>
        <p:spPr bwMode="auto">
          <a:xfrm>
            <a:off x="1257300" y="324167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free frame</a:t>
            </a:r>
          </a:p>
        </p:txBody>
      </p:sp>
      <p:sp>
        <p:nvSpPr>
          <p:cNvPr id="506912" name="Line 32"/>
          <p:cNvSpPr>
            <a:spLocks noChangeShapeType="1"/>
          </p:cNvSpPr>
          <p:nvPr/>
        </p:nvSpPr>
        <p:spPr bwMode="auto">
          <a:xfrm>
            <a:off x="4610100" y="1477963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13" name="Rectangle 33"/>
          <p:cNvSpPr>
            <a:spLocks noChangeArrowheads="1"/>
          </p:cNvSpPr>
          <p:nvPr/>
        </p:nvSpPr>
        <p:spPr bwMode="auto">
          <a:xfrm>
            <a:off x="2330450" y="1038225"/>
            <a:ext cx="48795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Page Requests from Higher Levels</a:t>
            </a:r>
            <a:endParaRPr lang="en-US" sz="2400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506914" name="Rectangle 34"/>
          <p:cNvSpPr>
            <a:spLocks noChangeArrowheads="1"/>
          </p:cNvSpPr>
          <p:nvPr/>
        </p:nvSpPr>
        <p:spPr bwMode="auto">
          <a:xfrm>
            <a:off x="2433638" y="1798638"/>
            <a:ext cx="1743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Book Antiqua" pitchFamily="1" charset="0"/>
              </a:rPr>
              <a:t>BUFFER POOL</a:t>
            </a:r>
          </a:p>
        </p:txBody>
      </p:sp>
      <p:sp>
        <p:nvSpPr>
          <p:cNvPr id="506915" name="Freeform 35"/>
          <p:cNvSpPr>
            <a:spLocks/>
          </p:cNvSpPr>
          <p:nvPr/>
        </p:nvSpPr>
        <p:spPr bwMode="auto">
          <a:xfrm>
            <a:off x="4762500" y="4105275"/>
            <a:ext cx="1022350" cy="153988"/>
          </a:xfrm>
          <a:custGeom>
            <a:avLst/>
            <a:gdLst/>
            <a:ahLst/>
            <a:cxnLst>
              <a:cxn ang="0">
                <a:pos x="643" y="96"/>
              </a:cxn>
              <a:cxn ang="0">
                <a:pos x="640" y="79"/>
              </a:cxn>
              <a:cxn ang="0">
                <a:pos x="627" y="69"/>
              </a:cxn>
              <a:cxn ang="0">
                <a:pos x="621" y="58"/>
              </a:cxn>
              <a:cxn ang="0">
                <a:pos x="594" y="41"/>
              </a:cxn>
              <a:cxn ang="0">
                <a:pos x="573" y="27"/>
              </a:cxn>
              <a:cxn ang="0">
                <a:pos x="547" y="17"/>
              </a:cxn>
              <a:cxn ang="0">
                <a:pos x="520" y="3"/>
              </a:cxn>
              <a:cxn ang="0">
                <a:pos x="500" y="0"/>
              </a:cxn>
              <a:cxn ang="0">
                <a:pos x="480" y="0"/>
              </a:cxn>
              <a:cxn ang="0">
                <a:pos x="460" y="3"/>
              </a:cxn>
              <a:cxn ang="0">
                <a:pos x="439" y="10"/>
              </a:cxn>
              <a:cxn ang="0">
                <a:pos x="420" y="17"/>
              </a:cxn>
              <a:cxn ang="0">
                <a:pos x="399" y="27"/>
              </a:cxn>
              <a:cxn ang="0">
                <a:pos x="380" y="34"/>
              </a:cxn>
              <a:cxn ang="0">
                <a:pos x="359" y="44"/>
              </a:cxn>
              <a:cxn ang="0">
                <a:pos x="332" y="51"/>
              </a:cxn>
              <a:cxn ang="0">
                <a:pos x="305" y="58"/>
              </a:cxn>
              <a:cxn ang="0">
                <a:pos x="286" y="58"/>
              </a:cxn>
              <a:cxn ang="0">
                <a:pos x="259" y="58"/>
              </a:cxn>
              <a:cxn ang="0">
                <a:pos x="238" y="58"/>
              </a:cxn>
              <a:cxn ang="0">
                <a:pos x="212" y="58"/>
              </a:cxn>
              <a:cxn ang="0">
                <a:pos x="185" y="58"/>
              </a:cxn>
              <a:cxn ang="0">
                <a:pos x="158" y="55"/>
              </a:cxn>
              <a:cxn ang="0">
                <a:pos x="138" y="51"/>
              </a:cxn>
              <a:cxn ang="0">
                <a:pos x="104" y="48"/>
              </a:cxn>
              <a:cxn ang="0">
                <a:pos x="78" y="41"/>
              </a:cxn>
              <a:cxn ang="0">
                <a:pos x="58" y="34"/>
              </a:cxn>
              <a:cxn ang="0">
                <a:pos x="38" y="27"/>
              </a:cxn>
              <a:cxn ang="0">
                <a:pos x="18" y="21"/>
              </a:cxn>
              <a:cxn ang="0">
                <a:pos x="0" y="8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5486400" y="4343400"/>
            <a:ext cx="344806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choice of frame dictated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Book Antiqua" pitchFamily="1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latin typeface="Book Antiqua" pitchFamily="1" charset="0"/>
              </a:rPr>
              <a:t>replacement policy</a:t>
            </a:r>
            <a:endParaRPr lang="en-US" sz="2400" b="1" dirty="0">
              <a:solidFill>
                <a:schemeClr val="folHlink"/>
              </a:solidFill>
              <a:latin typeface="Book Antiqua" pitchFamily="1" charset="0"/>
            </a:endParaRPr>
          </a:p>
        </p:txBody>
      </p:sp>
      <p:sp>
        <p:nvSpPr>
          <p:cNvPr id="506917" name="Line 37"/>
          <p:cNvSpPr>
            <a:spLocks noChangeShapeType="1"/>
          </p:cNvSpPr>
          <p:nvPr/>
        </p:nvSpPr>
        <p:spPr bwMode="auto">
          <a:xfrm>
            <a:off x="4610100" y="3840163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918" name="AutoShape 38"/>
          <p:cNvSpPr>
            <a:spLocks noChangeArrowheads="1"/>
          </p:cNvSpPr>
          <p:nvPr/>
        </p:nvSpPr>
        <p:spPr bwMode="auto">
          <a:xfrm>
            <a:off x="7315200" y="1219200"/>
            <a:ext cx="1558925" cy="1136650"/>
          </a:xfrm>
          <a:prstGeom prst="wedgeEllipseCallout">
            <a:avLst>
              <a:gd name="adj1" fmla="val -137477"/>
              <a:gd name="adj2" fmla="val -4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READ</a:t>
            </a:r>
          </a:p>
          <a:p>
            <a:pPr algn="ctr"/>
            <a:r>
              <a:rPr lang="en-US"/>
              <a:t>WRITE</a:t>
            </a:r>
          </a:p>
        </p:txBody>
      </p:sp>
      <p:sp>
        <p:nvSpPr>
          <p:cNvPr id="506919" name="AutoShape 39"/>
          <p:cNvSpPr>
            <a:spLocks noChangeArrowheads="1"/>
          </p:cNvSpPr>
          <p:nvPr/>
        </p:nvSpPr>
        <p:spPr bwMode="auto">
          <a:xfrm>
            <a:off x="7150100" y="3200400"/>
            <a:ext cx="1893888" cy="1136650"/>
          </a:xfrm>
          <a:prstGeom prst="wedgeEllipseCallout">
            <a:avLst>
              <a:gd name="adj1" fmla="val -114051"/>
              <a:gd name="adj2" fmla="val 3072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INPUT</a:t>
            </a:r>
          </a:p>
          <a:p>
            <a:pPr algn="ctr"/>
            <a:r>
              <a:rPr lang="en-US"/>
              <a:t>OUTUPT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62484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page is requested…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/>
              <a:t>page</a:t>
            </a:r>
            <a:r>
              <a:rPr lang="en-US" dirty="0" smtClean="0"/>
              <a:t> is the unit of memory we request </a:t>
            </a:r>
          </a:p>
          <a:p>
            <a:r>
              <a:rPr lang="en-US" dirty="0" smtClean="0"/>
              <a:t>If Page in the pool</a:t>
            </a:r>
          </a:p>
          <a:p>
            <a:pPr lvl="1"/>
            <a:r>
              <a:rPr lang="en-US" dirty="0" smtClean="0"/>
              <a:t>Great no need to go to disk!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not? Choose a frame to replace.</a:t>
            </a:r>
          </a:p>
          <a:p>
            <a:pPr lvl="1"/>
            <a:r>
              <a:rPr lang="en-US" dirty="0" smtClean="0"/>
              <a:t>If there is a free frame, use it!	</a:t>
            </a:r>
          </a:p>
          <a:p>
            <a:pPr lvl="2"/>
            <a:r>
              <a:rPr lang="en-US" b="1" dirty="0" smtClean="0"/>
              <a:t>Terminology</a:t>
            </a:r>
            <a:r>
              <a:rPr lang="en-US" dirty="0" smtClean="0"/>
              <a:t>: We pin a page (means it’s in use)</a:t>
            </a:r>
          </a:p>
          <a:p>
            <a:pPr lvl="1"/>
            <a:r>
              <a:rPr lang="en-US" dirty="0" smtClean="0"/>
              <a:t>If not? We need to choose a page to remove!</a:t>
            </a:r>
          </a:p>
          <a:p>
            <a:pPr lvl="1"/>
            <a:r>
              <a:rPr lang="en-US" dirty="0" smtClean="0"/>
              <a:t>How DBMS makes choice is a </a:t>
            </a:r>
            <a:r>
              <a:rPr lang="en-US" b="1" dirty="0" smtClean="0"/>
              <a:t>replacement policy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we choose a page to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page is </a:t>
            </a:r>
            <a:r>
              <a:rPr lang="en-US" i="1" u="sng" dirty="0" smtClean="0"/>
              <a:t>dirty</a:t>
            </a:r>
            <a:r>
              <a:rPr lang="en-US" dirty="0" smtClean="0"/>
              <a:t>, if its contents have been changed after writing</a:t>
            </a:r>
          </a:p>
          <a:p>
            <a:pPr lvl="1"/>
            <a:r>
              <a:rPr lang="en-US" dirty="0" smtClean="0"/>
              <a:t>Buffer Manager keeps a dirty bit</a:t>
            </a:r>
          </a:p>
          <a:p>
            <a:endParaRPr lang="en-US" dirty="0" smtClean="0"/>
          </a:p>
          <a:p>
            <a:r>
              <a:rPr lang="en-US" dirty="0" smtClean="0"/>
              <a:t>Say we choose to evict P</a:t>
            </a:r>
          </a:p>
          <a:p>
            <a:pPr lvl="1"/>
            <a:r>
              <a:rPr lang="en-US" dirty="0" smtClean="0"/>
              <a:t>If  P is </a:t>
            </a:r>
            <a:r>
              <a:rPr lang="en-US" i="1" u="sng" dirty="0" smtClean="0"/>
              <a:t>dirty, </a:t>
            </a:r>
            <a:r>
              <a:rPr lang="en-US" dirty="0" smtClean="0"/>
              <a:t>we write it to disk</a:t>
            </a:r>
          </a:p>
          <a:p>
            <a:pPr lvl="1"/>
            <a:r>
              <a:rPr lang="en-US" dirty="0" smtClean="0"/>
              <a:t>If P is not dirty, then what?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CE9-62D9-45E3-AB91-0017F1BBDDE3}" type="slidenum">
              <a:rPr lang="en-US"/>
              <a:pPr/>
              <a:t>7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How do we pick a frame?</a:t>
            </a:r>
            <a:endParaRPr lang="en-US" dirty="0"/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209550" y="1828800"/>
            <a:ext cx="664784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Needs to decide on page replacement policy</a:t>
            </a:r>
          </a:p>
          <a:p>
            <a:pPr eaLnBrk="0" hangingPunct="0">
              <a:buFontTx/>
              <a:buChar char="•"/>
            </a:pPr>
            <a:endParaRPr lang="en-US" sz="2800" dirty="0"/>
          </a:p>
          <a:p>
            <a:pPr eaLnBrk="0" hangingPunct="0">
              <a:buFontTx/>
              <a:buChar char="•"/>
            </a:pPr>
            <a:r>
              <a:rPr lang="en-US" sz="2800" dirty="0" smtClean="0"/>
              <a:t>Examples: LRU,  </a:t>
            </a:r>
            <a:r>
              <a:rPr lang="en-US" sz="2800" dirty="0"/>
              <a:t>Clock </a:t>
            </a:r>
            <a:r>
              <a:rPr lang="en-US" sz="2800" dirty="0" smtClean="0"/>
              <a:t>algorithm, MRU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505200"/>
            <a:ext cx="5054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Some work well in OS, but not always in DB… more later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9A56-1F46-4F9E-98D1-6909B992B7F2}" type="slidenum">
              <a:rPr lang="en-US"/>
              <a:pPr/>
              <a:t>8</a:t>
            </a:fld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Recently Used (LRU)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114800"/>
          </a:xfrm>
        </p:spPr>
        <p:txBody>
          <a:bodyPr/>
          <a:lstStyle/>
          <a:p>
            <a:r>
              <a:rPr lang="en-US"/>
              <a:t>Order pages by the time of last accessed</a:t>
            </a:r>
          </a:p>
          <a:p>
            <a:r>
              <a:rPr lang="en-US"/>
              <a:t>Always replace the least recently accessed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990600" y="3429000"/>
            <a:ext cx="636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P5, P2, P8, P4, P1, P9, P6, P3, P7</a:t>
            </a:r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3886200" y="4267200"/>
            <a:ext cx="9906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5486400" y="4495800"/>
            <a:ext cx="1979613" cy="619125"/>
          </a:xfrm>
          <a:prstGeom prst="wedgeEllipseCallout">
            <a:avLst>
              <a:gd name="adj1" fmla="val -39977"/>
              <a:gd name="adj2" fmla="val -9897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Access P6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1022350" y="5257800"/>
            <a:ext cx="63690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P6, P5, P2, P8, P4, P1, P9, P3, P7</a:t>
            </a:r>
          </a:p>
        </p:txBody>
      </p:sp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457200" y="6172200"/>
            <a:ext cx="3740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LRU is expensive (why </a:t>
            </a:r>
            <a:r>
              <a:rPr lang="en-US" sz="2800" dirty="0" smtClean="0"/>
              <a:t>?)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Clock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we maintain a “last used clock”</a:t>
            </a:r>
          </a:p>
          <a:p>
            <a:pPr lvl="1"/>
            <a:r>
              <a:rPr lang="en-US" dirty="0" smtClean="0"/>
              <a:t>Think of pages ordered 1…N around a clock</a:t>
            </a:r>
          </a:p>
          <a:p>
            <a:pPr lvl="1"/>
            <a:r>
              <a:rPr lang="en-US" dirty="0" smtClean="0"/>
              <a:t>“The hand” sweeps around</a:t>
            </a:r>
          </a:p>
          <a:p>
            <a:pPr lvl="1"/>
            <a:r>
              <a:rPr lang="en-US" dirty="0" smtClean="0"/>
              <a:t>Pages keep a “ref bit” </a:t>
            </a:r>
          </a:p>
          <a:p>
            <a:r>
              <a:rPr lang="en-US" dirty="0" smtClean="0"/>
              <a:t>Whenever a page is referenced, set the bit</a:t>
            </a:r>
          </a:p>
          <a:p>
            <a:r>
              <a:rPr lang="en-US" dirty="0" smtClean="0"/>
              <a:t>If current is has ref bit == false choose it</a:t>
            </a:r>
          </a:p>
          <a:p>
            <a:r>
              <a:rPr lang="en-US" dirty="0" smtClean="0"/>
              <a:t>If current is referenced, then unset ref bit and move 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5486400"/>
            <a:ext cx="49530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“Approximates LRU” since referenced pages less likely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1780</Words>
  <Application>Microsoft Macintosh PowerPoint</Application>
  <PresentationFormat>On-screen Show (4:3)</PresentationFormat>
  <Paragraphs>291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Buffer Management Strategies</vt:lpstr>
      <vt:lpstr>Outline</vt:lpstr>
      <vt:lpstr>Buffer Managers</vt:lpstr>
      <vt:lpstr>Buffer Management in a DBMS</vt:lpstr>
      <vt:lpstr>When a page is requested…</vt:lpstr>
      <vt:lpstr>Once we choose a page to remove</vt:lpstr>
      <vt:lpstr>How do we pick a frame?</vt:lpstr>
      <vt:lpstr>Least Recently Used (LRU)</vt:lpstr>
      <vt:lpstr>The Clock Approximation</vt:lpstr>
      <vt:lpstr>MRU</vt:lpstr>
      <vt:lpstr>Simplified Buffer Manager Flowchart</vt:lpstr>
      <vt:lpstr>Doesn’t the OS manage Pages too?</vt:lpstr>
      <vt:lpstr>Buffer Management Summary</vt:lpstr>
      <vt:lpstr>3 Important Algorithms  (and ideas)</vt:lpstr>
      <vt:lpstr>(I) Domain Separation (Reiter ’76)</vt:lpstr>
      <vt:lpstr>Pros and Cons</vt:lpstr>
      <vt:lpstr>(II) “New” Algorithm</vt:lpstr>
      <vt:lpstr>Resident Sets</vt:lpstr>
      <vt:lpstr>Pros and Cons of Resident Sets</vt:lpstr>
      <vt:lpstr>(III) Hot Set Observation</vt:lpstr>
      <vt:lpstr>Hotset Drawbacks</vt:lpstr>
      <vt:lpstr>Quiz </vt:lpstr>
      <vt:lpstr>Motivation for QLSM</vt:lpstr>
      <vt:lpstr>QLSM. Main Insights</vt:lpstr>
      <vt:lpstr>Example</vt:lpstr>
      <vt:lpstr>Handful of References. Sequential.</vt:lpstr>
      <vt:lpstr>Random</vt:lpstr>
      <vt:lpstr>Hierarchical</vt:lpstr>
      <vt:lpstr>Discussion</vt:lpstr>
      <vt:lpstr>DBMin</vt:lpstr>
      <vt:lpstr>DBMin </vt:lpstr>
      <vt:lpstr>Search Algorithm Cases</vt:lpstr>
      <vt:lpstr>DBMin’s Load Controller</vt:lpstr>
      <vt:lpstr>Estimating Locality Set Size/Policy</vt:lpstr>
      <vt:lpstr>Algorithm Highlights/Summary</vt:lpstr>
      <vt:lpstr>Questions to Reinforce the Material</vt:lpstr>
      <vt:lpstr>Buffer Manager Extra!</vt:lpstr>
      <vt:lpstr>Further Reading (Papers I like)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Managers</dc:title>
  <dc:creator>Christopher Re</dc:creator>
  <cp:lastModifiedBy>Christopher Re</cp:lastModifiedBy>
  <cp:revision>78</cp:revision>
  <cp:lastPrinted>2014-04-02T17:08:50Z</cp:lastPrinted>
  <dcterms:created xsi:type="dcterms:W3CDTF">2011-02-01T16:01:41Z</dcterms:created>
  <dcterms:modified xsi:type="dcterms:W3CDTF">2014-04-08T00:32:07Z</dcterms:modified>
</cp:coreProperties>
</file>