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2F7-6CF8-4641-8995-0E516B1BBBC4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57F49-F9A5-7F4D-9E6F-C5DDA5CD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3D-68C2-9748-9E58-B84DD8D8BD35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3CBD-EF29-1241-8EF7-1A82F80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5902"/>
            <a:ext cx="8229600" cy="1143000"/>
          </a:xfrm>
        </p:spPr>
        <p:txBody>
          <a:bodyPr/>
          <a:lstStyle/>
          <a:p>
            <a:r>
              <a:rPr lang="en-US" dirty="0" smtClean="0"/>
              <a:t>Buffer Manager 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we want LRU-</a:t>
            </a:r>
            <a:r>
              <a:rPr lang="en-US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pool tuning required</a:t>
            </a:r>
          </a:p>
          <a:p>
            <a:endParaRPr lang="en-US" dirty="0" smtClean="0"/>
          </a:p>
          <a:p>
            <a:r>
              <a:rPr lang="en-US" dirty="0" smtClean="0"/>
              <a:t>No separate pools required</a:t>
            </a:r>
          </a:p>
          <a:p>
            <a:endParaRPr lang="en-US" dirty="0" smtClean="0"/>
          </a:p>
          <a:p>
            <a:r>
              <a:rPr lang="en-US" dirty="0" smtClean="0"/>
              <a:t>We can actually prove that it is optimal (in some sense) in many situations</a:t>
            </a:r>
          </a:p>
          <a:p>
            <a:endParaRPr lang="en-US" dirty="0" smtClean="0"/>
          </a:p>
          <a:p>
            <a:r>
              <a:rPr lang="en-US" dirty="0" smtClean="0"/>
              <a:t>No Hints to the optimizer needed. Self-managing!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LRU-</a:t>
            </a:r>
            <a:r>
              <a:rPr lang="en-US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pages </a:t>
            </a:r>
            <a:r>
              <a:rPr lang="en-US" b="1" dirty="0" smtClean="0"/>
              <a:t>P</a:t>
            </a:r>
            <a:r>
              <a:rPr lang="en-US" dirty="0" smtClean="0"/>
              <a:t>=p1…</a:t>
            </a:r>
            <a:r>
              <a:rPr lang="en-US" dirty="0" err="1" smtClean="0"/>
              <a:t>pN</a:t>
            </a:r>
            <a:endParaRPr lang="en-US" dirty="0" smtClean="0"/>
          </a:p>
          <a:p>
            <a:r>
              <a:rPr lang="en-US" dirty="0" smtClean="0"/>
              <a:t>A reference string </a:t>
            </a:r>
            <a:r>
              <a:rPr lang="en-US" b="1" dirty="0" err="1" smtClean="0"/>
              <a:t>r</a:t>
            </a:r>
            <a:r>
              <a:rPr lang="en-US" dirty="0" smtClean="0"/>
              <a:t>=r1…</a:t>
            </a:r>
            <a:r>
              <a:rPr lang="en-US" dirty="0" err="1" smtClean="0"/>
              <a:t>rT</a:t>
            </a:r>
            <a:r>
              <a:rPr lang="en-US" dirty="0" smtClean="0"/>
              <a:t> is a sequence where for each </a:t>
            </a:r>
            <a:r>
              <a:rPr lang="en-US" dirty="0" err="1" smtClean="0"/>
              <a:t>i</a:t>
            </a:r>
            <a:r>
              <a:rPr lang="en-US" dirty="0" smtClean="0"/>
              <a:t>=1…N </a:t>
            </a:r>
            <a:r>
              <a:rPr lang="en-US" dirty="0" err="1" smtClean="0"/>
              <a:t>ri</a:t>
            </a:r>
            <a:r>
              <a:rPr lang="en-US" dirty="0" smtClean="0"/>
              <a:t> = </a:t>
            </a:r>
            <a:r>
              <a:rPr lang="en-US" dirty="0" err="1" smtClean="0"/>
              <a:t>pj</a:t>
            </a:r>
            <a:r>
              <a:rPr lang="en-US" dirty="0" smtClean="0"/>
              <a:t> (</a:t>
            </a:r>
            <a:r>
              <a:rPr lang="en-US" dirty="0" err="1" smtClean="0"/>
              <a:t>j</a:t>
            </a:r>
            <a:r>
              <a:rPr lang="en-US" dirty="0" smtClean="0"/>
              <a:t> in 1…N).</a:t>
            </a:r>
          </a:p>
          <a:p>
            <a:pPr lvl="2"/>
            <a:r>
              <a:rPr lang="en-US" dirty="0" smtClean="0"/>
              <a:t>r4=p2 means the fourth page we accessed is page 2</a:t>
            </a:r>
          </a:p>
          <a:p>
            <a:pPr lvl="2"/>
            <a:r>
              <a:rPr lang="en-US" dirty="0" err="1" smtClean="0"/>
              <a:t>rT</a:t>
            </a:r>
            <a:r>
              <a:rPr lang="en-US" dirty="0" smtClean="0"/>
              <a:t>=p1 means the last page we accessed is page 1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10281"/>
            <a:ext cx="82296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</a:t>
            </a:r>
            <a:r>
              <a:rPr lang="en-US" sz="2800" dirty="0" err="1" smtClean="0"/>
              <a:t>k</a:t>
            </a:r>
            <a:r>
              <a:rPr lang="en-US" sz="2800" dirty="0" smtClean="0"/>
              <a:t> &gt;= 1. Then “backward distance” </a:t>
            </a:r>
            <a:r>
              <a:rPr lang="en-US" sz="2800" dirty="0" err="1" smtClean="0"/>
              <a:t>B(</a:t>
            </a:r>
            <a:r>
              <a:rPr lang="en-US" sz="2800" b="1" dirty="0" err="1" smtClean="0"/>
              <a:t>r</a:t>
            </a:r>
            <a:r>
              <a:rPr lang="en-US" sz="2800" dirty="0" err="1" smtClean="0"/>
              <a:t>,p,k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B(</a:t>
            </a:r>
            <a:r>
              <a:rPr lang="en-US" sz="2800" b="1" dirty="0" err="1" smtClean="0"/>
              <a:t>r,</a:t>
            </a:r>
            <a:r>
              <a:rPr lang="en-US" sz="2800" dirty="0" err="1" smtClean="0"/>
              <a:t>p,k</a:t>
            </a:r>
            <a:r>
              <a:rPr lang="en-US" sz="2800" dirty="0" smtClean="0"/>
              <a:t>) = </a:t>
            </a:r>
            <a:r>
              <a:rPr lang="en-US" sz="2800" dirty="0" err="1" smtClean="0"/>
              <a:t>x</a:t>
            </a:r>
            <a:r>
              <a:rPr lang="en-US" sz="2800" dirty="0" smtClean="0"/>
              <a:t> means that page </a:t>
            </a:r>
            <a:r>
              <a:rPr lang="en-US" sz="2800" dirty="0" err="1" smtClean="0"/>
              <a:t>p</a:t>
            </a:r>
            <a:r>
              <a:rPr lang="en-US" sz="2800" dirty="0" smtClean="0"/>
              <a:t> was accessed at time T-</a:t>
            </a:r>
            <a:r>
              <a:rPr lang="en-US" sz="2800" dirty="0" err="1" smtClean="0"/>
              <a:t>x</a:t>
            </a:r>
            <a:endParaRPr lang="en-US" sz="2800" dirty="0" smtClean="0"/>
          </a:p>
          <a:p>
            <a:r>
              <a:rPr lang="en-US" sz="2800" dirty="0" smtClean="0"/>
              <a:t>       and k-1 other times in </a:t>
            </a:r>
            <a:r>
              <a:rPr lang="en-US" sz="2800" dirty="0" err="1" smtClean="0"/>
              <a:t>r[T-x,T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If page </a:t>
            </a:r>
            <a:r>
              <a:rPr lang="en-US" sz="2800" dirty="0" err="1" smtClean="0"/>
              <a:t>p</a:t>
            </a:r>
            <a:r>
              <a:rPr lang="en-US" sz="2800" dirty="0" smtClean="0"/>
              <a:t> not accessed </a:t>
            </a:r>
            <a:r>
              <a:rPr lang="en-US" sz="2800" dirty="0" err="1" smtClean="0"/>
              <a:t>k</a:t>
            </a:r>
            <a:r>
              <a:rPr lang="en-US" sz="2800" dirty="0" smtClean="0"/>
              <a:t> times in </a:t>
            </a:r>
            <a:r>
              <a:rPr lang="en-US" sz="2800" b="1" dirty="0" err="1" smtClean="0"/>
              <a:t>r</a:t>
            </a:r>
            <a:r>
              <a:rPr lang="en-US" sz="2800" dirty="0" smtClean="0"/>
              <a:t> then </a:t>
            </a:r>
            <a:r>
              <a:rPr lang="en-US" sz="2800" dirty="0" err="1" smtClean="0"/>
              <a:t>B(</a:t>
            </a:r>
            <a:r>
              <a:rPr lang="en-US" sz="2800" b="1" dirty="0" err="1" smtClean="0"/>
              <a:t>r</a:t>
            </a:r>
            <a:r>
              <a:rPr lang="en-US" sz="2800" dirty="0" err="1" smtClean="0"/>
              <a:t>,p,k</a:t>
            </a:r>
            <a:r>
              <a:rPr lang="en-US" sz="2800" dirty="0" smtClean="0"/>
              <a:t>) = ∞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846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LRU-</a:t>
            </a:r>
            <a:r>
              <a:rPr lang="en-US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 need a victim page, </a:t>
            </a:r>
            <a:r>
              <a:rPr lang="en-US" dirty="0" err="1" smtClean="0"/>
              <a:t>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exist page has </a:t>
            </a:r>
            <a:r>
              <a:rPr lang="en-US" dirty="0" err="1" smtClean="0"/>
              <a:t>B(</a:t>
            </a:r>
            <a:r>
              <a:rPr lang="en-US" b="1" dirty="0" err="1" smtClean="0"/>
              <a:t>r,</a:t>
            </a:r>
            <a:r>
              <a:rPr lang="en-US" dirty="0" err="1" smtClean="0"/>
              <a:t>p,k</a:t>
            </a:r>
            <a:r>
              <a:rPr lang="en-US" dirty="0" smtClean="0"/>
              <a:t>) =  ∞, pick </a:t>
            </a: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err="1" smtClean="0"/>
              <a:t>v</a:t>
            </a:r>
            <a:r>
              <a:rPr lang="en-US" dirty="0" smtClean="0"/>
              <a:t> (ties using LRU)</a:t>
            </a:r>
          </a:p>
          <a:p>
            <a:pPr lvl="1"/>
            <a:r>
              <a:rPr lang="en-US" dirty="0" err="1" smtClean="0"/>
              <a:t>O.w</a:t>
            </a:r>
            <a:r>
              <a:rPr lang="en-US" dirty="0" smtClean="0"/>
              <a:t>., choose </a:t>
            </a:r>
            <a:r>
              <a:rPr lang="en-US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argmax_{p</a:t>
            </a:r>
            <a:r>
              <a:rPr lang="en-US" dirty="0" smtClean="0"/>
              <a:t> in </a:t>
            </a:r>
            <a:r>
              <a:rPr lang="en-US" b="1" dirty="0" smtClean="0"/>
              <a:t>P</a:t>
            </a:r>
            <a:r>
              <a:rPr lang="en-US" dirty="0" smtClean="0"/>
              <a:t>} </a:t>
            </a:r>
            <a:r>
              <a:rPr lang="en-US" dirty="0" err="1" smtClean="0"/>
              <a:t>B(</a:t>
            </a:r>
            <a:r>
              <a:rPr lang="en-US" b="1" dirty="0" err="1" smtClean="0"/>
              <a:t>r</a:t>
            </a:r>
            <a:r>
              <a:rPr lang="en-US" dirty="0" err="1" smtClean="0"/>
              <a:t>,p,k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42" y="4255950"/>
            <a:ext cx="698565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LRU-1 is standard LRU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6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Early Page Eviction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&gt;= 2. page </a:t>
            </a:r>
            <a:r>
              <a:rPr lang="en-US" dirty="0" err="1" smtClean="0"/>
              <a:t>p</a:t>
            </a:r>
            <a:r>
              <a:rPr lang="en-US" dirty="0" smtClean="0"/>
              <a:t> comes in and evicts a page. Next IO, which page is evicted?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6697" y="4067178"/>
            <a:ext cx="698565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Keep a page for a short amount of time after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reference.</a:t>
            </a:r>
          </a:p>
        </p:txBody>
      </p:sp>
    </p:spTree>
    <p:extLst>
      <p:ext uri="{BB962C8B-B14F-4D97-AF65-F5344CB8AC3E}">
        <p14:creationId xmlns:p14="http://schemas.microsoft.com/office/powerpoint/2010/main" val="18273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Correlated 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600200"/>
            <a:ext cx="82296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Correlated references: A single transaction access the same page ten times, each of these accesses is correlated with one another.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3137595"/>
            <a:ext cx="82296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we apply LRU-</a:t>
            </a:r>
            <a:r>
              <a:rPr lang="en-US" sz="2800" dirty="0" err="1" smtClean="0"/>
              <a:t>k</a:t>
            </a:r>
            <a:r>
              <a:rPr lang="en-US" sz="2800" dirty="0" smtClean="0"/>
              <a:t> directly, what problem may we have?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5105"/>
            <a:ext cx="82296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Compute </a:t>
            </a:r>
            <a:r>
              <a:rPr lang="en-US" sz="2800" dirty="0" err="1" smtClean="0"/>
              <a:t>interarrival</a:t>
            </a:r>
            <a:r>
              <a:rPr lang="en-US" sz="2800" dirty="0" smtClean="0"/>
              <a:t> guesses w/o correlated references. Pages that happen within a short window are not counted.</a:t>
            </a:r>
          </a:p>
        </p:txBody>
      </p:sp>
    </p:spTree>
    <p:extLst>
      <p:ext uri="{BB962C8B-B14F-4D97-AF65-F5344CB8AC3E}">
        <p14:creationId xmlns:p14="http://schemas.microsoft.com/office/powerpoint/2010/main" val="257214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LRU-</a:t>
            </a:r>
            <a:r>
              <a:rPr lang="en-US" dirty="0" err="1" smtClean="0"/>
              <a:t>k</a:t>
            </a:r>
            <a:r>
              <a:rPr lang="en-US" dirty="0" smtClean="0"/>
              <a:t> must keep a history of accesses even for pages that are </a:t>
            </a:r>
            <a:r>
              <a:rPr lang="en-US" b="1" dirty="0" smtClean="0"/>
              <a:t>not </a:t>
            </a:r>
            <a:r>
              <a:rPr lang="en-US" dirty="0" smtClean="0"/>
              <a:t>in the buffer</a:t>
            </a:r>
          </a:p>
          <a:p>
            <a:r>
              <a:rPr lang="en-US" dirty="0" smtClean="0"/>
              <a:t>Why? Suppose we access a page, then are forced to toss it away and then immediately access it again.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Upshot: May require a lot of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was a 1999 paper that extended the conditions for optimality (LRU-3).</a:t>
            </a:r>
          </a:p>
          <a:p>
            <a:pPr lvl="1"/>
            <a:r>
              <a:rPr lang="en-US" dirty="0" smtClean="0"/>
              <a:t>Key idea is still that we can very accurately estimate </a:t>
            </a:r>
            <a:r>
              <a:rPr lang="en-US" dirty="0" err="1" smtClean="0"/>
              <a:t>interarrival</a:t>
            </a:r>
            <a:r>
              <a:rPr lang="en-US" dirty="0" smtClean="0"/>
              <a:t> time.</a:t>
            </a:r>
          </a:p>
          <a:p>
            <a:pPr lvl="1"/>
            <a:r>
              <a:rPr lang="en-US" dirty="0" smtClean="0"/>
              <a:t>Assume that the accesses in the string are independent.</a:t>
            </a:r>
          </a:p>
          <a:p>
            <a:pPr lvl="1"/>
            <a:r>
              <a:rPr lang="en-US" dirty="0" smtClean="0"/>
              <a:t>Optimal given the knowledge </a:t>
            </a:r>
          </a:p>
          <a:p>
            <a:pPr lvl="2"/>
            <a:r>
              <a:rPr lang="en-US" dirty="0" smtClean="0"/>
              <a:t>even LRU-1 is optimal given its knowledge!</a:t>
            </a:r>
          </a:p>
          <a:p>
            <a:endParaRPr lang="en-US" dirty="0" smtClean="0"/>
          </a:p>
          <a:p>
            <a:r>
              <a:rPr lang="en-US" dirty="0" smtClean="0"/>
              <a:t>We skipped the experiments, but they show that LRU-2 does well (and so does LFU)</a:t>
            </a:r>
          </a:p>
          <a:p>
            <a:pPr lvl="1"/>
            <a:r>
              <a:rPr lang="en-US" dirty="0" smtClean="0"/>
              <a:t>See paper for details.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2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4107"/>
            <a:ext cx="8229600" cy="1143000"/>
          </a:xfrm>
        </p:spPr>
        <p:txBody>
          <a:bodyPr/>
          <a:lstStyle/>
          <a:p>
            <a:r>
              <a:rPr lang="en-US" dirty="0" smtClean="0"/>
              <a:t>Page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3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Formats: Fixed Length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1371600" y="2057400"/>
            <a:ext cx="67818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2590800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9443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/>
          <p:cNvSpPr/>
          <p:nvPr/>
        </p:nvSpPr>
        <p:spPr>
          <a:xfrm>
            <a:off x="1371600" y="3429000"/>
            <a:ext cx="67818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590800" y="3962400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944394" y="39616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372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362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2362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71600"/>
            <a:ext cx="838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has 3 attributes: A, B, C always fixed size (e.g., integers)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667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start address </a:t>
            </a:r>
            <a:r>
              <a:rPr lang="en-US" sz="2800" b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B at </a:t>
            </a:r>
            <a:r>
              <a:rPr lang="en-US" sz="2800" b="1" dirty="0" smtClean="0"/>
              <a:t>START</a:t>
            </a:r>
            <a:r>
              <a:rPr lang="en-US" sz="2800" dirty="0" smtClean="0"/>
              <a:t>+ 4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 at </a:t>
            </a:r>
            <a:r>
              <a:rPr lang="en-US" sz="2800" b="1" dirty="0" smtClean="0"/>
              <a:t>START</a:t>
            </a:r>
            <a:r>
              <a:rPr lang="en-US" sz="2800" dirty="0" smtClean="0"/>
              <a:t> + 20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5562600"/>
            <a:ext cx="2971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These offsets stored once in the </a:t>
            </a:r>
            <a:r>
              <a:rPr lang="en-US" sz="2400" i="1" u="sng" dirty="0" smtClean="0"/>
              <a:t>Catalog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1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Formats: Variable Length (I)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1371600" y="2057400"/>
            <a:ext cx="61722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3723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2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2372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362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71600"/>
            <a:ext cx="46804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has three attributes: A, B, C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Fields delimited by  a special symbol (here $)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1343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4391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2362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 pitchFamily="49" charset="0"/>
              </a:rPr>
              <a:t>$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1061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410994" y="25900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362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 pitchFamily="49" charset="0"/>
              </a:rPr>
              <a:t>$</a:t>
            </a:r>
            <a:endParaRPr lang="en-US" b="1" dirty="0">
              <a:latin typeface="Courier" pitchFamily="49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 flipH="1">
            <a:off x="7086600" y="2057400"/>
            <a:ext cx="455612" cy="1066800"/>
            <a:chOff x="2819400" y="2209800"/>
            <a:chExt cx="306388" cy="106680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2286794" y="2742406"/>
              <a:ext cx="10668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591594" y="2742406"/>
              <a:ext cx="10668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9400" y="25146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ourier" pitchFamily="49" charset="0"/>
                </a:rPr>
                <a:t>$</a:t>
              </a:r>
              <a:endParaRPr lang="en-US" b="1" dirty="0">
                <a:latin typeface="Courier" pitchFamily="49" charset="0"/>
              </a:endParaRPr>
            </a:p>
          </p:txBody>
        </p:sp>
      </p:grpSp>
      <p:sp useBgFill="1">
        <p:nvSpPr>
          <p:cNvPr id="34" name="Rectangle 33"/>
          <p:cNvSpPr/>
          <p:nvPr/>
        </p:nvSpPr>
        <p:spPr>
          <a:xfrm>
            <a:off x="1371600" y="3352800"/>
            <a:ext cx="67818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1372394" y="38854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78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7400" y="3667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958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104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3275805" y="38854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580605" y="38854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8411" y="3657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 pitchFamily="49" charset="0"/>
              </a:rPr>
              <a:t>$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4420394" y="38854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725194" y="3885406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3000" y="3657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 pitchFamily="49" charset="0"/>
              </a:rPr>
              <a:t>$</a:t>
            </a:r>
            <a:endParaRPr lang="en-US" b="1" dirty="0">
              <a:latin typeface="Courier" pitchFamily="49" charset="0"/>
            </a:endParaRPr>
          </a:p>
        </p:txBody>
      </p:sp>
      <p:grpSp>
        <p:nvGrpSpPr>
          <p:cNvPr id="5" name="Group 45"/>
          <p:cNvGrpSpPr/>
          <p:nvPr/>
        </p:nvGrpSpPr>
        <p:grpSpPr>
          <a:xfrm>
            <a:off x="7847012" y="3352800"/>
            <a:ext cx="306388" cy="1066800"/>
            <a:chOff x="2819400" y="2209800"/>
            <a:chExt cx="306388" cy="1066800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2286794" y="2742406"/>
              <a:ext cx="10668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91594" y="2742406"/>
              <a:ext cx="10668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19400" y="25146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ourier" pitchFamily="49" charset="0"/>
                </a:rPr>
                <a:t>$</a:t>
              </a:r>
              <a:endParaRPr lang="en-US" b="1" dirty="0"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1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(Papers I like)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Elizabeth J. O'Neil, Patrick E. O'Neil, Gerhard </a:t>
            </a:r>
            <a:r>
              <a:rPr lang="en-US" sz="2800" dirty="0" err="1" smtClean="0"/>
              <a:t>Weikum</a:t>
            </a:r>
            <a:r>
              <a:rPr lang="en-US" sz="2800" dirty="0" smtClean="0"/>
              <a:t>: The LRU-K Page Replacement Algorithm For Database Disk Buffering. SIGMOD Conference 1993: 297-306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199" y="3290500"/>
            <a:ext cx="74517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Goetz </a:t>
            </a:r>
            <a:r>
              <a:rPr lang="en-US" sz="2800" dirty="0" err="1" smtClean="0"/>
              <a:t>Graefe</a:t>
            </a:r>
            <a:r>
              <a:rPr lang="en-US" sz="2800" dirty="0" smtClean="0"/>
              <a:t>: The five-minute rule 20 years later (and how flash memory changes the rules). </a:t>
            </a:r>
            <a:r>
              <a:rPr lang="en-US" sz="2800" dirty="0" err="1" smtClean="0"/>
              <a:t>Commun</a:t>
            </a:r>
            <a:r>
              <a:rPr lang="en-US" sz="2800" dirty="0" smtClean="0"/>
              <a:t>. ACM 52(7): 48-59 (2009)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492125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Jim Gray, Gianfranco R. </a:t>
            </a:r>
            <a:r>
              <a:rPr lang="en-US" sz="2800" dirty="0" err="1" smtClean="0"/>
              <a:t>Putzolu</a:t>
            </a:r>
            <a:r>
              <a:rPr lang="en-US" sz="2800" dirty="0" smtClean="0"/>
              <a:t>: The 5 Minute Rule for Trading Memory for Disk Accesses and The 10 Byte Rule for Trading Memory for CPU Time. SIGMOD Conference 1987: 395-398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01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Formats: </a:t>
            </a:r>
            <a:r>
              <a:rPr lang="en-US" smtClean="0"/>
              <a:t>Variable Length (I)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1371600" y="2818605"/>
            <a:ext cx="61722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143794" y="3351211"/>
            <a:ext cx="1066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3124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1999" y="1371600"/>
            <a:ext cx="47781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has three attributes: A, B, C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 array allows us to point to record locations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600994" y="3351211"/>
            <a:ext cx="1066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9400" y="312340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304720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2972594" y="3351211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1600" y="2818605"/>
            <a:ext cx="304800" cy="1066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76400" y="2818605"/>
            <a:ext cx="304800" cy="1066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81200" y="2818605"/>
            <a:ext cx="304800" cy="1066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4420394" y="3351211"/>
            <a:ext cx="10668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86000" y="2818605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505200" y="2818605"/>
            <a:ext cx="1447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53000" y="2818605"/>
            <a:ext cx="2590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52" idx="2"/>
            <a:endCxn id="58" idx="2"/>
          </p:cNvCxnSpPr>
          <p:nvPr/>
        </p:nvCxnSpPr>
        <p:spPr>
          <a:xfrm rot="16200000" flipH="1">
            <a:off x="2209800" y="3199605"/>
            <a:ext cx="1588" cy="1371600"/>
          </a:xfrm>
          <a:prstGeom prst="curvedConnector3">
            <a:avLst>
              <a:gd name="adj1" fmla="val 5247382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3" idx="0"/>
            <a:endCxn id="60" idx="0"/>
          </p:cNvCxnSpPr>
          <p:nvPr/>
        </p:nvCxnSpPr>
        <p:spPr>
          <a:xfrm rot="5400000" flipH="1" flipV="1">
            <a:off x="4038600" y="608805"/>
            <a:ext cx="1588" cy="4419600"/>
          </a:xfrm>
          <a:prstGeom prst="curvedConnector3">
            <a:avLst>
              <a:gd name="adj1" fmla="val 55260093"/>
            </a:avLst>
          </a:prstGeom>
          <a:ln w="508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54" idx="0"/>
            <a:endCxn id="59" idx="0"/>
          </p:cNvCxnSpPr>
          <p:nvPr/>
        </p:nvCxnSpPr>
        <p:spPr>
          <a:xfrm rot="5400000" flipH="1" flipV="1">
            <a:off x="3181350" y="1770855"/>
            <a:ext cx="1588" cy="2095500"/>
          </a:xfrm>
          <a:prstGeom prst="curvedConnector3">
            <a:avLst>
              <a:gd name="adj1" fmla="val 34827782"/>
            </a:avLst>
          </a:prstGeom>
          <a:ln w="508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102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648200" y="4267200"/>
            <a:ext cx="4191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Graceful handling of NULL. How?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4495800" y="5486400"/>
            <a:ext cx="4419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we grow a field? It could bump into another record!</a:t>
            </a:r>
          </a:p>
        </p:txBody>
      </p:sp>
    </p:spTree>
    <p:extLst>
      <p:ext uri="{BB962C8B-B14F-4D97-AF65-F5344CB8AC3E}">
        <p14:creationId xmlns:p14="http://schemas.microsoft.com/office/powerpoint/2010/main" val="7216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length records excellent when</a:t>
            </a:r>
          </a:p>
          <a:p>
            <a:pPr lvl="1"/>
            <a:r>
              <a:rPr lang="en-US" dirty="0" smtClean="0"/>
              <a:t>Each field, in each record is fixed size</a:t>
            </a:r>
          </a:p>
          <a:p>
            <a:pPr lvl="1"/>
            <a:r>
              <a:rPr lang="en-US" dirty="0" smtClean="0"/>
              <a:t>Offsets stored in the catalog</a:t>
            </a:r>
          </a:p>
          <a:p>
            <a:pPr lvl="1"/>
            <a:endParaRPr lang="en-US" dirty="0"/>
          </a:p>
          <a:p>
            <a:r>
              <a:rPr lang="en-US" dirty="0" smtClean="0"/>
              <a:t>Variable-length records</a:t>
            </a:r>
          </a:p>
          <a:p>
            <a:pPr lvl="1"/>
            <a:r>
              <a:rPr lang="en-US" dirty="0" smtClean="0"/>
              <a:t>Variable length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some time too</a:t>
            </a:r>
          </a:p>
          <a:p>
            <a:pPr lvl="1"/>
            <a:r>
              <a:rPr lang="en-US" dirty="0" smtClean="0"/>
              <a:t>Second approach typically dominates.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1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page is a “collection of slots” for records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record id</a:t>
            </a:r>
            <a:r>
              <a:rPr lang="en-US" dirty="0" smtClean="0"/>
              <a:t> is identified using the pair:</a:t>
            </a:r>
          </a:p>
          <a:p>
            <a:pPr lvl="1"/>
            <a:r>
              <a:rPr lang="en-US" dirty="0" smtClean="0"/>
              <a:t>&lt;Page ID, Slot  Number&gt;</a:t>
            </a:r>
          </a:p>
          <a:p>
            <a:pPr lvl="1"/>
            <a:r>
              <a:rPr lang="en-US" dirty="0" smtClean="0"/>
              <a:t>Just need some Unique ID… but this is most common</a:t>
            </a:r>
          </a:p>
          <a:p>
            <a:r>
              <a:rPr lang="en-US" dirty="0" smtClean="0"/>
              <a:t>Fixed v. Variable Record influences page layout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5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47800" y="1752600"/>
            <a:ext cx="32766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Fixed, Packed Page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1524000" y="19050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1524000" y="22098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1524000" y="25146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0" y="28194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124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429000"/>
            <a:ext cx="3124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733800"/>
            <a:ext cx="3124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4038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4" name="Oval 13"/>
          <p:cNvSpPr/>
          <p:nvPr/>
        </p:nvSpPr>
        <p:spPr>
          <a:xfrm>
            <a:off x="4114800" y="4038600"/>
            <a:ext cx="40005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1600" y="3048000"/>
            <a:ext cx="3581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Header</a:t>
            </a:r>
          </a:p>
          <a:p>
            <a:pPr algn="ctr"/>
            <a:r>
              <a:rPr lang="en-US" sz="2400" dirty="0" smtClean="0"/>
              <a:t>contains # of records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828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Slot 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3429000"/>
            <a:ext cx="914400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Free Space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2133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Slot 2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5334000"/>
            <a:ext cx="5029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Rid is (</a:t>
            </a:r>
            <a:r>
              <a:rPr lang="en-US" sz="2800" dirty="0" err="1" smtClean="0"/>
              <a:t>PageID</a:t>
            </a:r>
            <a:r>
              <a:rPr lang="en-US" sz="2800" dirty="0" smtClean="0"/>
              <a:t>, Slot# ). What happens if we delete a record?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541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approach does not allow RIDs to be external!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1752600"/>
            <a:ext cx="3352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Used Pages, then Free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37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47800" y="1752600"/>
            <a:ext cx="32766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Fixed, Unpacked, Bitmap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1524000" y="19050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209800"/>
            <a:ext cx="31242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1524000" y="25146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0" y="2819400"/>
            <a:ext cx="31242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124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429000"/>
            <a:ext cx="312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733800"/>
            <a:ext cx="3124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4038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7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3048000"/>
            <a:ext cx="3581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Header</a:t>
            </a:r>
          </a:p>
          <a:p>
            <a:pPr algn="ctr"/>
            <a:r>
              <a:rPr lang="en-US" sz="2400" dirty="0" smtClean="0"/>
              <a:t>contains # of records</a:t>
            </a:r>
          </a:p>
          <a:p>
            <a:pPr algn="ctr"/>
            <a:r>
              <a:rPr lang="en-US" sz="2400" dirty="0" smtClean="0"/>
              <a:t>&amp; bitmap for each slot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828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Slot 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3429000"/>
            <a:ext cx="914400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Free Space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2133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Slot 2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5446693"/>
            <a:ext cx="5029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Rid is (</a:t>
            </a:r>
            <a:r>
              <a:rPr lang="en-US" sz="2800" dirty="0" err="1" smtClean="0"/>
              <a:t>PageID</a:t>
            </a:r>
            <a:r>
              <a:rPr lang="en-US" sz="2800" dirty="0" smtClean="0"/>
              <a:t>, Slot# ). What happens if we delete a record?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541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 the corresponding </a:t>
            </a:r>
          </a:p>
          <a:p>
            <a:pPr algn="ctr"/>
            <a:r>
              <a:rPr lang="en-US" sz="2400" dirty="0" smtClean="0"/>
              <a:t>bit to 0!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1752600"/>
            <a:ext cx="3352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Free and Used comingle</a:t>
            </a:r>
            <a:endParaRPr lang="en-US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362200" y="4114800"/>
          <a:ext cx="168655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37"/>
                <a:gridCol w="240937"/>
                <a:gridCol w="240937"/>
                <a:gridCol w="240937"/>
                <a:gridCol w="240937"/>
                <a:gridCol w="240937"/>
                <a:gridCol w="24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57400" y="49485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Slot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9000" y="49485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Slot 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361406" y="4799806"/>
            <a:ext cx="304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810794" y="4799806"/>
            <a:ext cx="304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7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Page Formats: Variable Length Records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696200" cy="1066800"/>
          </a:xfrm>
          <a:noFill/>
          <a:ln/>
        </p:spPr>
        <p:txBody>
          <a:bodyPr>
            <a:normAutofit fontScale="92500"/>
          </a:bodyPr>
          <a:lstStyle/>
          <a:p>
            <a:pPr>
              <a:buFont typeface="Monotype Sorts" charset="0"/>
              <a:buChar char="*"/>
            </a:pPr>
            <a:r>
              <a:rPr lang="en-US" i="1"/>
              <a:t>Can move records on page without changing rid; so, attractive for fixed-length records too</a:t>
            </a:r>
            <a:r>
              <a:rPr lang="en-US"/>
              <a:t>.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613525" y="1704975"/>
            <a:ext cx="7937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Page i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279525" y="1501775"/>
            <a:ext cx="12588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Rid = (i,N)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489325" y="2181225"/>
            <a:ext cx="11826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Rid = (i,2)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241925" y="2655888"/>
            <a:ext cx="11826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Rid = (i,1)</a:t>
            </a:r>
          </a:p>
        </p:txBody>
      </p:sp>
      <p:sp useBgFill="1">
        <p:nvSpPr>
          <p:cNvPr id="73743" name="Rectangle 15"/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73744" name="Rectangle 16"/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73745" name="Rectangle 17"/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73746" name="Rectangle 18"/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73747" name="Rectangle 19"/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73748" name="Rectangle 20"/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8062913" y="4244975"/>
            <a:ext cx="836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rgbClr val="063DE8"/>
                </a:solidFill>
                <a:latin typeface="Book Antiqua" pitchFamily="18" charset="0"/>
              </a:rPr>
              <a:t>Pointer</a:t>
            </a:r>
          </a:p>
          <a:p>
            <a:r>
              <a:rPr lang="en-US" sz="1600">
                <a:solidFill>
                  <a:srgbClr val="063DE8"/>
                </a:solidFill>
                <a:latin typeface="Book Antiqua" pitchFamily="18" charset="0"/>
              </a:rPr>
              <a:t>to start</a:t>
            </a:r>
          </a:p>
          <a:p>
            <a:r>
              <a:rPr lang="en-US" sz="1600">
                <a:solidFill>
                  <a:srgbClr val="063DE8"/>
                </a:solidFill>
                <a:latin typeface="Book Antiqua" pitchFamily="18" charset="0"/>
              </a:rPr>
              <a:t>of free</a:t>
            </a:r>
          </a:p>
          <a:p>
            <a:r>
              <a:rPr lang="en-US" sz="1600">
                <a:solidFill>
                  <a:srgbClr val="063DE8"/>
                </a:solidFill>
                <a:latin typeface="Book Antiqua" pitchFamily="18" charset="0"/>
              </a:rPr>
              <a:t>space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4632325" y="5159375"/>
            <a:ext cx="17129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CF0E30"/>
                </a:solidFill>
                <a:latin typeface="Book Antiqua" pitchFamily="18" charset="0"/>
              </a:rPr>
              <a:t>SLOT DIRECTORY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4176713" y="4551363"/>
            <a:ext cx="27146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Book Antiqua" pitchFamily="18" charset="0"/>
              </a:rPr>
              <a:t>N</a:t>
            </a:r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           . . .            2         1</a:t>
            </a:r>
          </a:p>
        </p:txBody>
      </p:sp>
      <p:sp>
        <p:nvSpPr>
          <p:cNvPr id="73756" name="Freeform 28"/>
          <p:cNvSpPr>
            <a:spLocks/>
          </p:cNvSpPr>
          <p:nvPr/>
        </p:nvSpPr>
        <p:spPr bwMode="auto">
          <a:xfrm>
            <a:off x="4910138" y="3124200"/>
            <a:ext cx="1568450" cy="1220788"/>
          </a:xfrm>
          <a:custGeom>
            <a:avLst/>
            <a:gdLst/>
            <a:ahLst/>
            <a:cxnLst>
              <a:cxn ang="0">
                <a:pos x="987" y="768"/>
              </a:cxn>
              <a:cxn ang="0">
                <a:pos x="970" y="709"/>
              </a:cxn>
              <a:cxn ang="0">
                <a:pos x="948" y="662"/>
              </a:cxn>
              <a:cxn ang="0">
                <a:pos x="916" y="627"/>
              </a:cxn>
              <a:cxn ang="0">
                <a:pos x="883" y="604"/>
              </a:cxn>
              <a:cxn ang="0">
                <a:pos x="850" y="592"/>
              </a:cxn>
              <a:cxn ang="0">
                <a:pos x="817" y="580"/>
              </a:cxn>
              <a:cxn ang="0">
                <a:pos x="785" y="568"/>
              </a:cxn>
              <a:cxn ang="0">
                <a:pos x="741" y="568"/>
              </a:cxn>
              <a:cxn ang="0">
                <a:pos x="686" y="557"/>
              </a:cxn>
              <a:cxn ang="0">
                <a:pos x="654" y="544"/>
              </a:cxn>
              <a:cxn ang="0">
                <a:pos x="599" y="521"/>
              </a:cxn>
              <a:cxn ang="0">
                <a:pos x="555" y="510"/>
              </a:cxn>
              <a:cxn ang="0">
                <a:pos x="501" y="486"/>
              </a:cxn>
              <a:cxn ang="0">
                <a:pos x="436" y="450"/>
              </a:cxn>
              <a:cxn ang="0">
                <a:pos x="392" y="427"/>
              </a:cxn>
              <a:cxn ang="0">
                <a:pos x="349" y="416"/>
              </a:cxn>
              <a:cxn ang="0">
                <a:pos x="305" y="392"/>
              </a:cxn>
              <a:cxn ang="0">
                <a:pos x="261" y="368"/>
              </a:cxn>
              <a:cxn ang="0">
                <a:pos x="218" y="333"/>
              </a:cxn>
              <a:cxn ang="0">
                <a:pos x="185" y="309"/>
              </a:cxn>
              <a:cxn ang="0">
                <a:pos x="152" y="286"/>
              </a:cxn>
              <a:cxn ang="0">
                <a:pos x="119" y="274"/>
              </a:cxn>
              <a:cxn ang="0">
                <a:pos x="87" y="251"/>
              </a:cxn>
              <a:cxn ang="0">
                <a:pos x="54" y="239"/>
              </a:cxn>
              <a:cxn ang="0">
                <a:pos x="21" y="204"/>
              </a:cxn>
              <a:cxn ang="0">
                <a:pos x="0" y="169"/>
              </a:cxn>
              <a:cxn ang="0">
                <a:pos x="0" y="133"/>
              </a:cxn>
              <a:cxn ang="0">
                <a:pos x="0" y="98"/>
              </a:cxn>
              <a:cxn ang="0">
                <a:pos x="10" y="63"/>
              </a:cxn>
              <a:cxn ang="0">
                <a:pos x="32" y="28"/>
              </a:cxn>
              <a:cxn ang="0">
                <a:pos x="65" y="0"/>
              </a:cxn>
            </a:cxnLst>
            <a:rect l="0" t="0" r="r" b="b"/>
            <a:pathLst>
              <a:path w="988" h="769">
                <a:moveTo>
                  <a:pt x="987" y="768"/>
                </a:moveTo>
                <a:lnTo>
                  <a:pt x="970" y="709"/>
                </a:lnTo>
                <a:lnTo>
                  <a:pt x="948" y="662"/>
                </a:lnTo>
                <a:lnTo>
                  <a:pt x="916" y="627"/>
                </a:lnTo>
                <a:lnTo>
                  <a:pt x="883" y="604"/>
                </a:lnTo>
                <a:lnTo>
                  <a:pt x="850" y="592"/>
                </a:lnTo>
                <a:lnTo>
                  <a:pt x="817" y="580"/>
                </a:lnTo>
                <a:lnTo>
                  <a:pt x="785" y="568"/>
                </a:lnTo>
                <a:lnTo>
                  <a:pt x="741" y="568"/>
                </a:lnTo>
                <a:lnTo>
                  <a:pt x="686" y="557"/>
                </a:lnTo>
                <a:lnTo>
                  <a:pt x="654" y="544"/>
                </a:lnTo>
                <a:lnTo>
                  <a:pt x="599" y="521"/>
                </a:lnTo>
                <a:lnTo>
                  <a:pt x="555" y="510"/>
                </a:lnTo>
                <a:lnTo>
                  <a:pt x="501" y="486"/>
                </a:lnTo>
                <a:lnTo>
                  <a:pt x="436" y="450"/>
                </a:lnTo>
                <a:lnTo>
                  <a:pt x="392" y="427"/>
                </a:lnTo>
                <a:lnTo>
                  <a:pt x="349" y="416"/>
                </a:lnTo>
                <a:lnTo>
                  <a:pt x="305" y="392"/>
                </a:lnTo>
                <a:lnTo>
                  <a:pt x="261" y="368"/>
                </a:lnTo>
                <a:lnTo>
                  <a:pt x="218" y="333"/>
                </a:lnTo>
                <a:lnTo>
                  <a:pt x="185" y="309"/>
                </a:lnTo>
                <a:lnTo>
                  <a:pt x="152" y="286"/>
                </a:lnTo>
                <a:lnTo>
                  <a:pt x="119" y="274"/>
                </a:lnTo>
                <a:lnTo>
                  <a:pt x="87" y="251"/>
                </a:lnTo>
                <a:lnTo>
                  <a:pt x="54" y="239"/>
                </a:lnTo>
                <a:lnTo>
                  <a:pt x="21" y="204"/>
                </a:lnTo>
                <a:lnTo>
                  <a:pt x="0" y="169"/>
                </a:lnTo>
                <a:lnTo>
                  <a:pt x="0" y="133"/>
                </a:lnTo>
                <a:lnTo>
                  <a:pt x="0" y="98"/>
                </a:lnTo>
                <a:lnTo>
                  <a:pt x="10" y="63"/>
                </a:lnTo>
                <a:lnTo>
                  <a:pt x="32" y="28"/>
                </a:lnTo>
                <a:lnTo>
                  <a:pt x="6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7" name="Freeform 29"/>
          <p:cNvSpPr>
            <a:spLocks/>
          </p:cNvSpPr>
          <p:nvPr/>
        </p:nvSpPr>
        <p:spPr bwMode="auto">
          <a:xfrm>
            <a:off x="3360738" y="2667000"/>
            <a:ext cx="2508250" cy="1677988"/>
          </a:xfrm>
          <a:custGeom>
            <a:avLst/>
            <a:gdLst/>
            <a:ahLst/>
            <a:cxnLst>
              <a:cxn ang="0">
                <a:pos x="1579" y="1056"/>
              </a:cxn>
              <a:cxn ang="0">
                <a:pos x="1524" y="1009"/>
              </a:cxn>
              <a:cxn ang="0">
                <a:pos x="1490" y="972"/>
              </a:cxn>
              <a:cxn ang="0">
                <a:pos x="1455" y="948"/>
              </a:cxn>
              <a:cxn ang="0">
                <a:pos x="1421" y="913"/>
              </a:cxn>
              <a:cxn ang="0">
                <a:pos x="1375" y="889"/>
              </a:cxn>
              <a:cxn ang="0">
                <a:pos x="1329" y="865"/>
              </a:cxn>
              <a:cxn ang="0">
                <a:pos x="1294" y="865"/>
              </a:cxn>
              <a:cxn ang="0">
                <a:pos x="1261" y="853"/>
              </a:cxn>
              <a:cxn ang="0">
                <a:pos x="1226" y="841"/>
              </a:cxn>
              <a:cxn ang="0">
                <a:pos x="1192" y="829"/>
              </a:cxn>
              <a:cxn ang="0">
                <a:pos x="1157" y="829"/>
              </a:cxn>
              <a:cxn ang="0">
                <a:pos x="1123" y="817"/>
              </a:cxn>
              <a:cxn ang="0">
                <a:pos x="1077" y="793"/>
              </a:cxn>
              <a:cxn ang="0">
                <a:pos x="1042" y="781"/>
              </a:cxn>
              <a:cxn ang="0">
                <a:pos x="986" y="757"/>
              </a:cxn>
              <a:cxn ang="0">
                <a:pos x="940" y="746"/>
              </a:cxn>
              <a:cxn ang="0">
                <a:pos x="894" y="722"/>
              </a:cxn>
              <a:cxn ang="0">
                <a:pos x="859" y="698"/>
              </a:cxn>
              <a:cxn ang="0">
                <a:pos x="802" y="674"/>
              </a:cxn>
              <a:cxn ang="0">
                <a:pos x="745" y="638"/>
              </a:cxn>
              <a:cxn ang="0">
                <a:pos x="711" y="626"/>
              </a:cxn>
              <a:cxn ang="0">
                <a:pos x="687" y="614"/>
              </a:cxn>
              <a:cxn ang="0">
                <a:pos x="630" y="590"/>
              </a:cxn>
              <a:cxn ang="0">
                <a:pos x="595" y="566"/>
              </a:cxn>
              <a:cxn ang="0">
                <a:pos x="561" y="554"/>
              </a:cxn>
              <a:cxn ang="0">
                <a:pos x="526" y="530"/>
              </a:cxn>
              <a:cxn ang="0">
                <a:pos x="470" y="506"/>
              </a:cxn>
              <a:cxn ang="0">
                <a:pos x="424" y="494"/>
              </a:cxn>
              <a:cxn ang="0">
                <a:pos x="389" y="483"/>
              </a:cxn>
              <a:cxn ang="0">
                <a:pos x="343" y="459"/>
              </a:cxn>
              <a:cxn ang="0">
                <a:pos x="309" y="447"/>
              </a:cxn>
              <a:cxn ang="0">
                <a:pos x="274" y="423"/>
              </a:cxn>
              <a:cxn ang="0">
                <a:pos x="229" y="411"/>
              </a:cxn>
              <a:cxn ang="0">
                <a:pos x="195" y="387"/>
              </a:cxn>
              <a:cxn ang="0">
                <a:pos x="160" y="375"/>
              </a:cxn>
              <a:cxn ang="0">
                <a:pos x="126" y="352"/>
              </a:cxn>
              <a:cxn ang="0">
                <a:pos x="80" y="304"/>
              </a:cxn>
              <a:cxn ang="0">
                <a:pos x="45" y="291"/>
              </a:cxn>
              <a:cxn ang="0">
                <a:pos x="22" y="256"/>
              </a:cxn>
              <a:cxn ang="0">
                <a:pos x="11" y="220"/>
              </a:cxn>
              <a:cxn ang="0">
                <a:pos x="0" y="184"/>
              </a:cxn>
              <a:cxn ang="0">
                <a:pos x="0" y="148"/>
              </a:cxn>
              <a:cxn ang="0">
                <a:pos x="11" y="112"/>
              </a:cxn>
              <a:cxn ang="0">
                <a:pos x="22" y="76"/>
              </a:cxn>
              <a:cxn ang="0">
                <a:pos x="57" y="52"/>
              </a:cxn>
              <a:cxn ang="0">
                <a:pos x="91" y="28"/>
              </a:cxn>
              <a:cxn ang="0">
                <a:pos x="126" y="4"/>
              </a:cxn>
              <a:cxn ang="0">
                <a:pos x="127" y="0"/>
              </a:cxn>
            </a:cxnLst>
            <a:rect l="0" t="0" r="r" b="b"/>
            <a:pathLst>
              <a:path w="1580" h="1057">
                <a:moveTo>
                  <a:pt x="1579" y="1056"/>
                </a:moveTo>
                <a:lnTo>
                  <a:pt x="1524" y="1009"/>
                </a:lnTo>
                <a:lnTo>
                  <a:pt x="1490" y="972"/>
                </a:lnTo>
                <a:lnTo>
                  <a:pt x="1455" y="948"/>
                </a:lnTo>
                <a:lnTo>
                  <a:pt x="1421" y="913"/>
                </a:lnTo>
                <a:lnTo>
                  <a:pt x="1375" y="889"/>
                </a:lnTo>
                <a:lnTo>
                  <a:pt x="1329" y="865"/>
                </a:lnTo>
                <a:lnTo>
                  <a:pt x="1294" y="865"/>
                </a:lnTo>
                <a:lnTo>
                  <a:pt x="1261" y="853"/>
                </a:lnTo>
                <a:lnTo>
                  <a:pt x="1226" y="841"/>
                </a:lnTo>
                <a:lnTo>
                  <a:pt x="1192" y="829"/>
                </a:lnTo>
                <a:lnTo>
                  <a:pt x="1157" y="829"/>
                </a:lnTo>
                <a:lnTo>
                  <a:pt x="1123" y="817"/>
                </a:lnTo>
                <a:lnTo>
                  <a:pt x="1077" y="793"/>
                </a:lnTo>
                <a:lnTo>
                  <a:pt x="1042" y="781"/>
                </a:lnTo>
                <a:lnTo>
                  <a:pt x="986" y="757"/>
                </a:lnTo>
                <a:lnTo>
                  <a:pt x="940" y="746"/>
                </a:lnTo>
                <a:lnTo>
                  <a:pt x="894" y="722"/>
                </a:lnTo>
                <a:lnTo>
                  <a:pt x="859" y="698"/>
                </a:lnTo>
                <a:lnTo>
                  <a:pt x="802" y="674"/>
                </a:lnTo>
                <a:lnTo>
                  <a:pt x="745" y="638"/>
                </a:lnTo>
                <a:lnTo>
                  <a:pt x="711" y="626"/>
                </a:lnTo>
                <a:lnTo>
                  <a:pt x="687" y="614"/>
                </a:lnTo>
                <a:lnTo>
                  <a:pt x="630" y="590"/>
                </a:lnTo>
                <a:lnTo>
                  <a:pt x="595" y="566"/>
                </a:lnTo>
                <a:lnTo>
                  <a:pt x="561" y="554"/>
                </a:lnTo>
                <a:lnTo>
                  <a:pt x="526" y="530"/>
                </a:lnTo>
                <a:lnTo>
                  <a:pt x="470" y="506"/>
                </a:lnTo>
                <a:lnTo>
                  <a:pt x="424" y="494"/>
                </a:lnTo>
                <a:lnTo>
                  <a:pt x="389" y="483"/>
                </a:lnTo>
                <a:lnTo>
                  <a:pt x="343" y="459"/>
                </a:lnTo>
                <a:lnTo>
                  <a:pt x="309" y="447"/>
                </a:lnTo>
                <a:lnTo>
                  <a:pt x="274" y="423"/>
                </a:lnTo>
                <a:lnTo>
                  <a:pt x="229" y="411"/>
                </a:lnTo>
                <a:lnTo>
                  <a:pt x="195" y="387"/>
                </a:lnTo>
                <a:lnTo>
                  <a:pt x="160" y="375"/>
                </a:lnTo>
                <a:lnTo>
                  <a:pt x="126" y="352"/>
                </a:lnTo>
                <a:lnTo>
                  <a:pt x="80" y="304"/>
                </a:lnTo>
                <a:lnTo>
                  <a:pt x="45" y="291"/>
                </a:lnTo>
                <a:lnTo>
                  <a:pt x="22" y="256"/>
                </a:lnTo>
                <a:lnTo>
                  <a:pt x="11" y="220"/>
                </a:lnTo>
                <a:lnTo>
                  <a:pt x="0" y="184"/>
                </a:lnTo>
                <a:lnTo>
                  <a:pt x="0" y="148"/>
                </a:lnTo>
                <a:lnTo>
                  <a:pt x="11" y="112"/>
                </a:lnTo>
                <a:lnTo>
                  <a:pt x="22" y="76"/>
                </a:lnTo>
                <a:lnTo>
                  <a:pt x="57" y="52"/>
                </a:lnTo>
                <a:lnTo>
                  <a:pt x="91" y="28"/>
                </a:lnTo>
                <a:lnTo>
                  <a:pt x="126" y="4"/>
                </a:lnTo>
                <a:lnTo>
                  <a:pt x="12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8" name="Freeform 30"/>
          <p:cNvSpPr>
            <a:spLocks/>
          </p:cNvSpPr>
          <p:nvPr/>
        </p:nvSpPr>
        <p:spPr bwMode="auto">
          <a:xfrm>
            <a:off x="1196975" y="2020888"/>
            <a:ext cx="2919413" cy="2324100"/>
          </a:xfrm>
          <a:custGeom>
            <a:avLst/>
            <a:gdLst/>
            <a:ahLst/>
            <a:cxnLst>
              <a:cxn ang="0">
                <a:pos x="1838" y="1463"/>
              </a:cxn>
              <a:cxn ang="0">
                <a:pos x="1809" y="1399"/>
              </a:cxn>
              <a:cxn ang="0">
                <a:pos x="1774" y="1349"/>
              </a:cxn>
              <a:cxn ang="0">
                <a:pos x="1739" y="1324"/>
              </a:cxn>
              <a:cxn ang="0">
                <a:pos x="1716" y="1287"/>
              </a:cxn>
              <a:cxn ang="0">
                <a:pos x="1646" y="1237"/>
              </a:cxn>
              <a:cxn ang="0">
                <a:pos x="1611" y="1212"/>
              </a:cxn>
              <a:cxn ang="0">
                <a:pos x="1565" y="1187"/>
              </a:cxn>
              <a:cxn ang="0">
                <a:pos x="1531" y="1162"/>
              </a:cxn>
              <a:cxn ang="0">
                <a:pos x="1495" y="1137"/>
              </a:cxn>
              <a:cxn ang="0">
                <a:pos x="1461" y="1124"/>
              </a:cxn>
              <a:cxn ang="0">
                <a:pos x="1426" y="1099"/>
              </a:cxn>
              <a:cxn ang="0">
                <a:pos x="1391" y="1087"/>
              </a:cxn>
              <a:cxn ang="0">
                <a:pos x="1345" y="1074"/>
              </a:cxn>
              <a:cxn ang="0">
                <a:pos x="1310" y="1062"/>
              </a:cxn>
              <a:cxn ang="0">
                <a:pos x="1263" y="1037"/>
              </a:cxn>
              <a:cxn ang="0">
                <a:pos x="1217" y="1024"/>
              </a:cxn>
              <a:cxn ang="0">
                <a:pos x="1183" y="1012"/>
              </a:cxn>
              <a:cxn ang="0">
                <a:pos x="1136" y="987"/>
              </a:cxn>
              <a:cxn ang="0">
                <a:pos x="1090" y="962"/>
              </a:cxn>
              <a:cxn ang="0">
                <a:pos x="1055" y="949"/>
              </a:cxn>
              <a:cxn ang="0">
                <a:pos x="1021" y="924"/>
              </a:cxn>
              <a:cxn ang="0">
                <a:pos x="985" y="912"/>
              </a:cxn>
              <a:cxn ang="0">
                <a:pos x="939" y="899"/>
              </a:cxn>
              <a:cxn ang="0">
                <a:pos x="893" y="875"/>
              </a:cxn>
              <a:cxn ang="0">
                <a:pos x="846" y="837"/>
              </a:cxn>
              <a:cxn ang="0">
                <a:pos x="800" y="812"/>
              </a:cxn>
              <a:cxn ang="0">
                <a:pos x="753" y="787"/>
              </a:cxn>
              <a:cxn ang="0">
                <a:pos x="719" y="775"/>
              </a:cxn>
              <a:cxn ang="0">
                <a:pos x="661" y="737"/>
              </a:cxn>
              <a:cxn ang="0">
                <a:pos x="626" y="712"/>
              </a:cxn>
              <a:cxn ang="0">
                <a:pos x="580" y="687"/>
              </a:cxn>
              <a:cxn ang="0">
                <a:pos x="534" y="662"/>
              </a:cxn>
              <a:cxn ang="0">
                <a:pos x="498" y="637"/>
              </a:cxn>
              <a:cxn ang="0">
                <a:pos x="452" y="612"/>
              </a:cxn>
              <a:cxn ang="0">
                <a:pos x="406" y="575"/>
              </a:cxn>
              <a:cxn ang="0">
                <a:pos x="359" y="537"/>
              </a:cxn>
              <a:cxn ang="0">
                <a:pos x="313" y="512"/>
              </a:cxn>
              <a:cxn ang="0">
                <a:pos x="255" y="462"/>
              </a:cxn>
              <a:cxn ang="0">
                <a:pos x="208" y="425"/>
              </a:cxn>
              <a:cxn ang="0">
                <a:pos x="174" y="375"/>
              </a:cxn>
              <a:cxn ang="0">
                <a:pos x="127" y="325"/>
              </a:cxn>
              <a:cxn ang="0">
                <a:pos x="92" y="275"/>
              </a:cxn>
              <a:cxn ang="0">
                <a:pos x="58" y="225"/>
              </a:cxn>
              <a:cxn ang="0">
                <a:pos x="35" y="187"/>
              </a:cxn>
              <a:cxn ang="0">
                <a:pos x="12" y="137"/>
              </a:cxn>
              <a:cxn ang="0">
                <a:pos x="0" y="100"/>
              </a:cxn>
              <a:cxn ang="0">
                <a:pos x="0" y="62"/>
              </a:cxn>
              <a:cxn ang="0">
                <a:pos x="35" y="37"/>
              </a:cxn>
              <a:cxn ang="0">
                <a:pos x="69" y="25"/>
              </a:cxn>
              <a:cxn ang="0">
                <a:pos x="104" y="0"/>
              </a:cxn>
              <a:cxn ang="0">
                <a:pos x="102" y="23"/>
              </a:cxn>
            </a:cxnLst>
            <a:rect l="0" t="0" r="r" b="b"/>
            <a:pathLst>
              <a:path w="1839" h="1464">
                <a:moveTo>
                  <a:pt x="1838" y="1463"/>
                </a:moveTo>
                <a:lnTo>
                  <a:pt x="1809" y="1399"/>
                </a:lnTo>
                <a:lnTo>
                  <a:pt x="1774" y="1349"/>
                </a:lnTo>
                <a:lnTo>
                  <a:pt x="1739" y="1324"/>
                </a:lnTo>
                <a:lnTo>
                  <a:pt x="1716" y="1287"/>
                </a:lnTo>
                <a:lnTo>
                  <a:pt x="1646" y="1237"/>
                </a:lnTo>
                <a:lnTo>
                  <a:pt x="1611" y="1212"/>
                </a:lnTo>
                <a:lnTo>
                  <a:pt x="1565" y="1187"/>
                </a:lnTo>
                <a:lnTo>
                  <a:pt x="1531" y="1162"/>
                </a:lnTo>
                <a:lnTo>
                  <a:pt x="1495" y="1137"/>
                </a:lnTo>
                <a:lnTo>
                  <a:pt x="1461" y="1124"/>
                </a:lnTo>
                <a:lnTo>
                  <a:pt x="1426" y="1099"/>
                </a:lnTo>
                <a:lnTo>
                  <a:pt x="1391" y="1087"/>
                </a:lnTo>
                <a:lnTo>
                  <a:pt x="1345" y="1074"/>
                </a:lnTo>
                <a:lnTo>
                  <a:pt x="1310" y="1062"/>
                </a:lnTo>
                <a:lnTo>
                  <a:pt x="1263" y="1037"/>
                </a:lnTo>
                <a:lnTo>
                  <a:pt x="1217" y="1024"/>
                </a:lnTo>
                <a:lnTo>
                  <a:pt x="1183" y="1012"/>
                </a:lnTo>
                <a:lnTo>
                  <a:pt x="1136" y="987"/>
                </a:lnTo>
                <a:lnTo>
                  <a:pt x="1090" y="962"/>
                </a:lnTo>
                <a:lnTo>
                  <a:pt x="1055" y="949"/>
                </a:lnTo>
                <a:lnTo>
                  <a:pt x="1021" y="924"/>
                </a:lnTo>
                <a:lnTo>
                  <a:pt x="985" y="912"/>
                </a:lnTo>
                <a:lnTo>
                  <a:pt x="939" y="899"/>
                </a:lnTo>
                <a:lnTo>
                  <a:pt x="893" y="875"/>
                </a:lnTo>
                <a:lnTo>
                  <a:pt x="846" y="837"/>
                </a:lnTo>
                <a:lnTo>
                  <a:pt x="800" y="812"/>
                </a:lnTo>
                <a:lnTo>
                  <a:pt x="753" y="787"/>
                </a:lnTo>
                <a:lnTo>
                  <a:pt x="719" y="775"/>
                </a:lnTo>
                <a:lnTo>
                  <a:pt x="661" y="737"/>
                </a:lnTo>
                <a:lnTo>
                  <a:pt x="626" y="712"/>
                </a:lnTo>
                <a:lnTo>
                  <a:pt x="580" y="687"/>
                </a:lnTo>
                <a:lnTo>
                  <a:pt x="534" y="662"/>
                </a:lnTo>
                <a:lnTo>
                  <a:pt x="498" y="637"/>
                </a:lnTo>
                <a:lnTo>
                  <a:pt x="452" y="612"/>
                </a:lnTo>
                <a:lnTo>
                  <a:pt x="406" y="575"/>
                </a:lnTo>
                <a:lnTo>
                  <a:pt x="359" y="537"/>
                </a:lnTo>
                <a:lnTo>
                  <a:pt x="313" y="512"/>
                </a:lnTo>
                <a:lnTo>
                  <a:pt x="255" y="462"/>
                </a:lnTo>
                <a:lnTo>
                  <a:pt x="208" y="425"/>
                </a:lnTo>
                <a:lnTo>
                  <a:pt x="174" y="375"/>
                </a:lnTo>
                <a:lnTo>
                  <a:pt x="127" y="325"/>
                </a:lnTo>
                <a:lnTo>
                  <a:pt x="92" y="275"/>
                </a:lnTo>
                <a:lnTo>
                  <a:pt x="58" y="225"/>
                </a:lnTo>
                <a:lnTo>
                  <a:pt x="35" y="187"/>
                </a:lnTo>
                <a:lnTo>
                  <a:pt x="12" y="137"/>
                </a:lnTo>
                <a:lnTo>
                  <a:pt x="0" y="100"/>
                </a:lnTo>
                <a:lnTo>
                  <a:pt x="0" y="62"/>
                </a:lnTo>
                <a:lnTo>
                  <a:pt x="35" y="37"/>
                </a:lnTo>
                <a:lnTo>
                  <a:pt x="69" y="25"/>
                </a:lnTo>
                <a:lnTo>
                  <a:pt x="104" y="0"/>
                </a:lnTo>
                <a:lnTo>
                  <a:pt x="102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4100513" y="4246563"/>
            <a:ext cx="409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20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5853113" y="4246563"/>
            <a:ext cx="409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462713" y="4246563"/>
            <a:ext cx="409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24</a:t>
            </a:r>
          </a:p>
        </p:txBody>
      </p:sp>
      <p:sp>
        <p:nvSpPr>
          <p:cNvPr id="73762" name="Arc 34"/>
          <p:cNvSpPr>
            <a:spLocks/>
          </p:cNvSpPr>
          <p:nvPr/>
        </p:nvSpPr>
        <p:spPr bwMode="auto">
          <a:xfrm>
            <a:off x="688975" y="3279775"/>
            <a:ext cx="3048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485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63" name="Arc 35"/>
          <p:cNvSpPr>
            <a:spLocks/>
          </p:cNvSpPr>
          <p:nvPr/>
        </p:nvSpPr>
        <p:spPr bwMode="auto">
          <a:xfrm>
            <a:off x="685800" y="3584575"/>
            <a:ext cx="70866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9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</a:path>
              <a:path w="21600" h="21600" stroke="0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7072313" y="4222750"/>
            <a:ext cx="3921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rgbClr val="CF0E30"/>
                </a:solidFill>
                <a:latin typeface="Book Antiqua" pitchFamily="18" charset="0"/>
              </a:rPr>
              <a:t>N</a:t>
            </a: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6919913" y="4603750"/>
            <a:ext cx="9096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rgbClr val="CF0E30"/>
                </a:solidFill>
                <a:latin typeface="Book Antiqua" pitchFamily="18" charset="0"/>
              </a:rPr>
              <a:t># slots</a:t>
            </a:r>
          </a:p>
        </p:txBody>
      </p:sp>
    </p:spTree>
    <p:extLst>
      <p:ext uri="{BB962C8B-B14F-4D97-AF65-F5344CB8AC3E}">
        <p14:creationId xmlns:p14="http://schemas.microsoft.com/office/powerpoint/2010/main" val="5316962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Fixed-length is nice for static or append-only data</a:t>
            </a:r>
          </a:p>
          <a:p>
            <a:pPr lvl="1"/>
            <a:r>
              <a:rPr lang="en-US" dirty="0" smtClean="0"/>
              <a:t>Log files, purchase logs, etc.</a:t>
            </a:r>
          </a:p>
          <a:p>
            <a:pPr lvl="1"/>
            <a:r>
              <a:rPr lang="en-US" dirty="0" smtClean="0"/>
              <a:t>But requires fixed length</a:t>
            </a:r>
          </a:p>
          <a:p>
            <a:r>
              <a:rPr lang="en-US" dirty="0" smtClean="0"/>
              <a:t>Variable-length</a:t>
            </a:r>
          </a:p>
          <a:p>
            <a:pPr lvl="1"/>
            <a:r>
              <a:rPr lang="en-US" dirty="0" smtClean="0"/>
              <a:t>Of course, variable-length records</a:t>
            </a:r>
          </a:p>
          <a:p>
            <a:pPr lvl="1"/>
            <a:r>
              <a:rPr lang="en-US" dirty="0" smtClean="0"/>
              <a:t>Also, easier to use if we want to keep it sorted. </a:t>
            </a:r>
          </a:p>
          <a:p>
            <a:pPr lvl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212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199"/>
            <a:ext cx="8229600" cy="1143000"/>
          </a:xfrm>
        </p:spPr>
        <p:txBody>
          <a:bodyPr/>
          <a:lstStyle/>
          <a:p>
            <a:r>
              <a:rPr lang="en-US" dirty="0" smtClean="0"/>
              <a:t>Row versus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4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100 byte pages.</a:t>
            </a:r>
          </a:p>
          <a:p>
            <a:pPr lvl="1"/>
            <a:r>
              <a:rPr lang="en-US" dirty="0" smtClean="0"/>
              <a:t>10 fields each and each 10 bytes.</a:t>
            </a:r>
          </a:p>
          <a:p>
            <a:pPr lvl="1"/>
            <a:r>
              <a:rPr lang="en-US" dirty="0" smtClean="0"/>
              <a:t>Row store: 1 record per page.</a:t>
            </a:r>
          </a:p>
          <a:p>
            <a:pPr lvl="1"/>
            <a:r>
              <a:rPr lang="en-US" dirty="0" smtClean="0"/>
              <a:t>Col store: 10 records per page.</a:t>
            </a:r>
          </a:p>
          <a:p>
            <a:pPr marL="0" indent="0">
              <a:buNone/>
            </a:pPr>
            <a:r>
              <a:rPr lang="en-US" dirty="0" smtClean="0"/>
              <a:t>Pros? Higher throughput.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Local-compression (why?) </a:t>
            </a:r>
          </a:p>
          <a:p>
            <a:pPr marL="0" indent="0">
              <a:buNone/>
            </a:pPr>
            <a:r>
              <a:rPr lang="en-US" dirty="0" smtClean="0"/>
              <a:t>Cons? Update 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Ok, but what about main memory? (</a:t>
            </a:r>
            <a:r>
              <a:rPr lang="en-US" dirty="0" err="1" smtClean="0"/>
              <a:t>Cachelines</a:t>
            </a:r>
            <a:r>
              <a:rPr lang="en-US" dirty="0" smtClean="0"/>
              <a:t> and DCU)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of Records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7640"/>
            <a:ext cx="8229600" cy="1143000"/>
          </a:xfrm>
        </p:spPr>
        <p:txBody>
          <a:bodyPr/>
          <a:lstStyle/>
          <a:p>
            <a:r>
              <a:rPr lang="en-US" dirty="0" smtClean="0"/>
              <a:t>Famous Extra One: 5 Minute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3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Minute Rule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454400"/>
            <a:ext cx="2032000" cy="3403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2000" y="1524000"/>
            <a:ext cx="5791200" cy="1600200"/>
          </a:xfrm>
          <a:prstGeom prst="wedgeRectCallout">
            <a:avLst>
              <a:gd name="adj1" fmla="val 58602"/>
              <a:gd name="adj2" fmla="val 1744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 smtClean="0"/>
              <a:t>Cache randomly accessed disk pages that are re-used every 5 minutes. </a:t>
            </a:r>
          </a:p>
          <a:p>
            <a:r>
              <a:rPr lang="en-US" sz="2800" i="1" dirty="0" smtClean="0"/>
              <a:t>– Wikipedia formulation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Rule has been updated</a:t>
            </a:r>
          </a:p>
          <a:p>
            <a:r>
              <a:rPr lang="en-US" sz="2400" dirty="0" smtClean="0"/>
              <a:t>(and roughly held) a couple of times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46003"/>
            <a:ext cx="57150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Calculation: Cost of some RAM to hold the page versus fractional cost of the disk.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2895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Jim Gray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30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Calculation for Five Minute Rule (old)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 and controller 15 access/</a:t>
            </a:r>
            <a:r>
              <a:rPr lang="en-US" dirty="0" err="1" smtClean="0"/>
              <a:t>s</a:t>
            </a:r>
            <a:r>
              <a:rPr lang="en-US" dirty="0" smtClean="0"/>
              <a:t>: 15k</a:t>
            </a:r>
          </a:p>
          <a:p>
            <a:pPr lvl="1"/>
            <a:r>
              <a:rPr lang="en-US" dirty="0" smtClean="0"/>
              <a:t>Price per access/</a:t>
            </a:r>
            <a:r>
              <a:rPr lang="en-US" dirty="0" err="1" smtClean="0"/>
              <a:t>s</a:t>
            </a:r>
            <a:r>
              <a:rPr lang="en-US" dirty="0" smtClean="0"/>
              <a:t> is 1K$-2K$</a:t>
            </a:r>
          </a:p>
          <a:p>
            <a:r>
              <a:rPr lang="en-US" dirty="0" smtClean="0"/>
              <a:t>MB of main memory costs 5k$, so </a:t>
            </a:r>
            <a:r>
              <a:rPr lang="en-US" dirty="0" err="1" smtClean="0"/>
              <a:t>kB</a:t>
            </a:r>
            <a:r>
              <a:rPr lang="en-US" dirty="0" smtClean="0"/>
              <a:t> costs 5$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364" y="3706795"/>
            <a:ext cx="8229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making a 1Kb record resident saves 1 access/</a:t>
            </a:r>
            <a:r>
              <a:rPr lang="en-US" sz="2800" dirty="0" err="1" smtClean="0"/>
              <a:t>s</a:t>
            </a:r>
            <a:r>
              <a:rPr lang="en-US" sz="2800" dirty="0" smtClean="0"/>
              <a:t>, then we pay 5$ but save about $2000.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93877"/>
            <a:ext cx="82467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Break even point? 2000/5 ~ 400 seconds ≈ 5 minutes</a:t>
            </a:r>
          </a:p>
        </p:txBody>
      </p:sp>
    </p:spTree>
    <p:extLst>
      <p:ext uri="{BB962C8B-B14F-4D97-AF65-F5344CB8AC3E}">
        <p14:creationId xmlns:p14="http://schemas.microsoft.com/office/powerpoint/2010/main" val="96201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Rule abstractly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RI: Expected interval in seconds between page refs</a:t>
            </a:r>
          </a:p>
          <a:p>
            <a:r>
              <a:rPr lang="en-US" dirty="0" smtClean="0"/>
              <a:t>M$ cost of main memory ($/byte)</a:t>
            </a:r>
          </a:p>
          <a:p>
            <a:r>
              <a:rPr lang="en-US" dirty="0" smtClean="0"/>
              <a:t>A$ cost of access per second ($/access/</a:t>
            </a:r>
            <a:r>
              <a:rPr lang="en-US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  size of the record/data to be stored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7563" y="4822825"/>
          <a:ext cx="2967037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838200" imgH="368300" progId="Equation.3">
                  <p:embed/>
                </p:oleObj>
              </mc:Choice>
              <mc:Fallback>
                <p:oleObj name="Equation" r:id="rId3" imgW="838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822825"/>
                        <a:ext cx="2967037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94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Minute Rule 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4419"/>
            <a:ext cx="74517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Goetz </a:t>
            </a:r>
            <a:r>
              <a:rPr lang="en-US" sz="2800" dirty="0" err="1" smtClean="0"/>
              <a:t>Graefe</a:t>
            </a:r>
            <a:r>
              <a:rPr lang="en-US" sz="2800" dirty="0" smtClean="0"/>
              <a:t>: The five-minute rule 20 years later (and how flash memory changes the rules). </a:t>
            </a:r>
            <a:r>
              <a:rPr lang="en-US" sz="2800" dirty="0" err="1" smtClean="0"/>
              <a:t>Commun</a:t>
            </a:r>
            <a:r>
              <a:rPr lang="en-US" sz="2800" dirty="0" smtClean="0"/>
              <a:t>. ACM 52(7): 48-59 (2009)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19075"/>
            <a:ext cx="74517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you’re curious about it:</a:t>
            </a:r>
          </a:p>
        </p:txBody>
      </p:sp>
    </p:spTree>
    <p:extLst>
      <p:ext uri="{BB962C8B-B14F-4D97-AF65-F5344CB8AC3E}">
        <p14:creationId xmlns:p14="http://schemas.microsoft.com/office/powerpoint/2010/main" val="139195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34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LRU-</a:t>
            </a:r>
            <a:r>
              <a:rPr lang="en-US" dirty="0" err="1" smtClean="0"/>
              <a:t>k</a:t>
            </a:r>
            <a:r>
              <a:rPr lang="en-US" dirty="0" smtClean="0"/>
              <a:t>: Page Replacement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8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10k ft view of LRU-</a:t>
            </a:r>
            <a:r>
              <a:rPr lang="en-US" dirty="0" err="1" smtClean="0"/>
              <a:t>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370" y="1733270"/>
            <a:ext cx="7672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 Idea: LRU drops pages w/o enough info. More Info (page accesses) better job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2370" y="3037513"/>
            <a:ext cx="767220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Ideal: If for each page </a:t>
            </a:r>
            <a:r>
              <a:rPr lang="en-US" sz="2800" dirty="0" err="1" smtClean="0"/>
              <a:t>p</a:t>
            </a:r>
            <a:r>
              <a:rPr lang="en-US" sz="2800" dirty="0" smtClean="0"/>
              <a:t>, we could estimate the next time it was going to be accessed, then we could build a better buffer manager.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2370" y="4993877"/>
            <a:ext cx="767220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LRU-</a:t>
            </a:r>
            <a:r>
              <a:rPr lang="en-US" sz="2800" dirty="0" err="1" smtClean="0"/>
              <a:t>k</a:t>
            </a:r>
            <a:r>
              <a:rPr lang="en-US" sz="2800" dirty="0" smtClean="0"/>
              <a:t> roughly keep around the last </a:t>
            </a:r>
            <a:r>
              <a:rPr lang="en-US" sz="2800" dirty="0" err="1" smtClean="0"/>
              <a:t>k</a:t>
            </a:r>
            <a:r>
              <a:rPr lang="en-US" sz="2800" dirty="0" smtClean="0"/>
              <a:t> times we accessed each page, and use this to </a:t>
            </a:r>
            <a:r>
              <a:rPr lang="en-US" sz="2800" i="1" dirty="0" smtClean="0"/>
              <a:t>estimate </a:t>
            </a:r>
            <a:r>
              <a:rPr lang="en-US" sz="2800" i="1" dirty="0" err="1" smtClean="0"/>
              <a:t>interarrival</a:t>
            </a:r>
            <a:r>
              <a:rPr lang="en-US" sz="2800" i="1" dirty="0" smtClean="0"/>
              <a:t> times.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753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1432</Words>
  <Application>Microsoft Macintosh PowerPoint</Application>
  <PresentationFormat>On-screen Show (4:3)</PresentationFormat>
  <Paragraphs>202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Buffer Manager Extra!</vt:lpstr>
      <vt:lpstr>Further Reading (Papers I like)</vt:lpstr>
      <vt:lpstr>Famous Extra One: 5 Minute Rule</vt:lpstr>
      <vt:lpstr>The Five Minute Rule</vt:lpstr>
      <vt:lpstr>Calculation for Five Minute Rule (old)</vt:lpstr>
      <vt:lpstr>5 Minute Rule abstractly</vt:lpstr>
      <vt:lpstr>The Five Minute Rule Now</vt:lpstr>
      <vt:lpstr>LRU-k: Page Replacement with History</vt:lpstr>
      <vt:lpstr>10k ft view of LRU-k</vt:lpstr>
      <vt:lpstr>Why might we want LRU-k</vt:lpstr>
      <vt:lpstr>Notation for LRU-k</vt:lpstr>
      <vt:lpstr>LRU-k</vt:lpstr>
      <vt:lpstr>Challenge Early Page Eviction</vt:lpstr>
      <vt:lpstr>Challenge: Correlated References</vt:lpstr>
      <vt:lpstr>The need for History</vt:lpstr>
      <vt:lpstr>Follow on work</vt:lpstr>
      <vt:lpstr>Page Formats</vt:lpstr>
      <vt:lpstr>Record Formats: Fixed Length</vt:lpstr>
      <vt:lpstr>Record Formats: Variable Length (I)</vt:lpstr>
      <vt:lpstr>Record Formats: Variable Length (I)</vt:lpstr>
      <vt:lpstr>Record Format Summary</vt:lpstr>
      <vt:lpstr>Page Formats</vt:lpstr>
      <vt:lpstr>Fixed, Packed Page</vt:lpstr>
      <vt:lpstr>Fixed, Unpacked, Bitmap</vt:lpstr>
      <vt:lpstr>Page Formats: Variable Length Records</vt:lpstr>
      <vt:lpstr>Comparison of Formats</vt:lpstr>
      <vt:lpstr>Row versus Column</vt:lpstr>
      <vt:lpstr>Row-Column</vt:lpstr>
      <vt:lpstr>File of Records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Manager Extra!</dc:title>
  <dc:creator>Christopher Re</dc:creator>
  <cp:lastModifiedBy>Christopher Re</cp:lastModifiedBy>
  <cp:revision>4</cp:revision>
  <dcterms:created xsi:type="dcterms:W3CDTF">2014-04-07T12:53:53Z</dcterms:created>
  <dcterms:modified xsi:type="dcterms:W3CDTF">2014-04-08T00:32:35Z</dcterms:modified>
</cp:coreProperties>
</file>