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9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FE16-EFA0-4877-8A7B-1E248401E15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8CDA-943B-4F62-A2CB-0F8A0430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940" y="750773"/>
            <a:ext cx="381980" cy="381981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6833" y="572864"/>
            <a:ext cx="544192" cy="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290" y="244569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&lt;1 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291" y="1216963"/>
            <a:ext cx="6880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macule</a:t>
            </a:r>
          </a:p>
        </p:txBody>
      </p:sp>
      <p:sp>
        <p:nvSpPr>
          <p:cNvPr id="9" name="Oval 8"/>
          <p:cNvSpPr/>
          <p:nvPr/>
        </p:nvSpPr>
        <p:spPr>
          <a:xfrm>
            <a:off x="1495933" y="637770"/>
            <a:ext cx="607984" cy="607987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718" y="572863"/>
            <a:ext cx="689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9531" y="244569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&gt;1 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7718" y="1216963"/>
            <a:ext cx="57208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patch</a:t>
            </a:r>
          </a:p>
        </p:txBody>
      </p:sp>
      <p:sp>
        <p:nvSpPr>
          <p:cNvPr id="14" name="Oval 13"/>
          <p:cNvSpPr/>
          <p:nvPr/>
        </p:nvSpPr>
        <p:spPr>
          <a:xfrm>
            <a:off x="517940" y="2172295"/>
            <a:ext cx="381980" cy="381981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6833" y="1994387"/>
            <a:ext cx="544192" cy="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290" y="1666091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&lt;1 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291" y="2638486"/>
            <a:ext cx="65915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papule</a:t>
            </a:r>
          </a:p>
        </p:txBody>
      </p:sp>
      <p:sp>
        <p:nvSpPr>
          <p:cNvPr id="22" name="Oval 21"/>
          <p:cNvSpPr/>
          <p:nvPr/>
        </p:nvSpPr>
        <p:spPr>
          <a:xfrm>
            <a:off x="1487718" y="2030499"/>
            <a:ext cx="607984" cy="607987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9503" y="1965592"/>
            <a:ext cx="689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1317" y="1637298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&gt;1 cm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7184" y="2609693"/>
            <a:ext cx="65915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plaque</a:t>
            </a:r>
          </a:p>
        </p:txBody>
      </p:sp>
      <p:sp>
        <p:nvSpPr>
          <p:cNvPr id="26" name="Oval 25"/>
          <p:cNvSpPr/>
          <p:nvPr/>
        </p:nvSpPr>
        <p:spPr>
          <a:xfrm>
            <a:off x="517940" y="3639674"/>
            <a:ext cx="381980" cy="3819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6833" y="3461765"/>
            <a:ext cx="544192" cy="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5290" y="3133470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&lt;1 cm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291" y="4100633"/>
            <a:ext cx="64626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vesicle</a:t>
            </a:r>
          </a:p>
        </p:txBody>
      </p:sp>
      <p:sp>
        <p:nvSpPr>
          <p:cNvPr id="30" name="Oval 29"/>
          <p:cNvSpPr/>
          <p:nvPr/>
        </p:nvSpPr>
        <p:spPr>
          <a:xfrm>
            <a:off x="1487718" y="3497878"/>
            <a:ext cx="607984" cy="6079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79503" y="3432971"/>
            <a:ext cx="689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69040" y="4103231"/>
            <a:ext cx="52290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bulla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7183" y="3118437"/>
            <a:ext cx="6030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&gt;1 cm</a:t>
            </a:r>
          </a:p>
        </p:txBody>
      </p:sp>
      <p:sp>
        <p:nvSpPr>
          <p:cNvPr id="34" name="Oval 33"/>
          <p:cNvSpPr/>
          <p:nvPr/>
        </p:nvSpPr>
        <p:spPr>
          <a:xfrm>
            <a:off x="2683501" y="3565920"/>
            <a:ext cx="534709" cy="5347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2578484" y="4100633"/>
            <a:ext cx="70051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pustule</a:t>
            </a:r>
          </a:p>
        </p:txBody>
      </p:sp>
      <p:sp>
        <p:nvSpPr>
          <p:cNvPr id="36" name="Oval 35"/>
          <p:cNvSpPr/>
          <p:nvPr/>
        </p:nvSpPr>
        <p:spPr>
          <a:xfrm>
            <a:off x="2703365" y="2087000"/>
            <a:ext cx="494981" cy="494984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776449" y="208698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19355" y="2629362"/>
            <a:ext cx="60144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wheal</a:t>
            </a:r>
          </a:p>
        </p:txBody>
      </p:sp>
      <p:sp>
        <p:nvSpPr>
          <p:cNvPr id="39" name="Oval 38"/>
          <p:cNvSpPr/>
          <p:nvPr/>
        </p:nvSpPr>
        <p:spPr>
          <a:xfrm>
            <a:off x="3806009" y="3565922"/>
            <a:ext cx="534709" cy="5347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3806010" y="4100633"/>
            <a:ext cx="45525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cyst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1454" y="4952154"/>
            <a:ext cx="52790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scale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9776" y="4974815"/>
            <a:ext cx="52899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crust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53917" y="4753724"/>
            <a:ext cx="252976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7762" y="4753724"/>
            <a:ext cx="252976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9154" y="4627126"/>
            <a:ext cx="208613" cy="12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47245" y="4781422"/>
            <a:ext cx="252976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11090" y="4781422"/>
            <a:ext cx="252976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22482" y="4654823"/>
            <a:ext cx="208613" cy="12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20757168">
            <a:off x="1515969" y="4594039"/>
            <a:ext cx="198499" cy="39235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2320900" y="4987259"/>
            <a:ext cx="115467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/>
              <a:t>lichenification</a:t>
            </a:r>
            <a:endParaRPr lang="en-US" sz="1333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510263" y="4781422"/>
            <a:ext cx="7720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4073363" y="3461766"/>
            <a:ext cx="267355" cy="1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39805" y="3220852"/>
            <a:ext cx="708848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/>
              <a:t>epithelium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3623693" y="4748083"/>
            <a:ext cx="252976" cy="5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90836" y="4753315"/>
            <a:ext cx="252976" cy="5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76669" y="4867562"/>
            <a:ext cx="314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876670" y="4753316"/>
            <a:ext cx="6980" cy="114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71407" y="4742576"/>
            <a:ext cx="6980" cy="114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23494" y="4977902"/>
            <a:ext cx="52931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ulcer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1840" y="4545400"/>
            <a:ext cx="63350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 err="1"/>
              <a:t>Corneum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40627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3642964" y="266936"/>
            <a:ext cx="1083152" cy="9883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pic>
        <p:nvPicPr>
          <p:cNvPr id="5" name="Picture 2" descr="Image result for mast c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/>
          <a:stretch/>
        </p:blipFill>
        <p:spPr bwMode="auto">
          <a:xfrm>
            <a:off x="694581" y="734345"/>
            <a:ext cx="1871103" cy="11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7-Point Star 5"/>
          <p:cNvSpPr/>
          <p:nvPr/>
        </p:nvSpPr>
        <p:spPr>
          <a:xfrm>
            <a:off x="1023998" y="1875729"/>
            <a:ext cx="586052" cy="51992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 rot="4538687">
            <a:off x="756778" y="1688342"/>
            <a:ext cx="599048" cy="1461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 rot="6652957">
            <a:off x="1286845" y="1742419"/>
            <a:ext cx="599048" cy="1461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00569" y="157702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IgE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82088" y="2383224"/>
            <a:ext cx="77611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Antigen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4721" y="409954"/>
            <a:ext cx="56887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Mast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243" y="926066"/>
            <a:ext cx="83548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Basophil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179" y="2818264"/>
            <a:ext cx="24036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Type I – atopic / anaphylactic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0243" y="480111"/>
            <a:ext cx="80961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Enemy Cell</a:t>
            </a:r>
          </a:p>
        </p:txBody>
      </p:sp>
      <p:sp>
        <p:nvSpPr>
          <p:cNvPr id="15" name="7-Point Star 14"/>
          <p:cNvSpPr/>
          <p:nvPr/>
        </p:nvSpPr>
        <p:spPr>
          <a:xfrm>
            <a:off x="3975493" y="1104631"/>
            <a:ext cx="390348" cy="346301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6" name="7-Point Star 15"/>
          <p:cNvSpPr/>
          <p:nvPr/>
        </p:nvSpPr>
        <p:spPr>
          <a:xfrm>
            <a:off x="4579074" y="706643"/>
            <a:ext cx="390348" cy="346301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 rot="13767551">
            <a:off x="4121352" y="1530099"/>
            <a:ext cx="599048" cy="1461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 rot="13767551">
            <a:off x="4759120" y="1071977"/>
            <a:ext cx="599048" cy="146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3871688" y="1517858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4377" y="78810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9102" y="1072474"/>
            <a:ext cx="77611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Antigen</a:t>
            </a:r>
          </a:p>
        </p:txBody>
      </p:sp>
      <p:sp>
        <p:nvSpPr>
          <p:cNvPr id="22" name="Explosion 2 21"/>
          <p:cNvSpPr/>
          <p:nvPr/>
        </p:nvSpPr>
        <p:spPr>
          <a:xfrm>
            <a:off x="4618976" y="1021361"/>
            <a:ext cx="1972696" cy="1053156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823015" y="1376434"/>
            <a:ext cx="133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Complement Lysis</a:t>
            </a:r>
          </a:p>
        </p:txBody>
      </p:sp>
      <p:sp>
        <p:nvSpPr>
          <p:cNvPr id="24" name="Pie 23"/>
          <p:cNvSpPr/>
          <p:nvPr/>
        </p:nvSpPr>
        <p:spPr>
          <a:xfrm>
            <a:off x="3938230" y="1688984"/>
            <a:ext cx="1099796" cy="1073931"/>
          </a:xfrm>
          <a:prstGeom prst="pie">
            <a:avLst>
              <a:gd name="adj1" fmla="val 17140268"/>
              <a:gd name="adj2" fmla="val 1387777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2220" y="2134888"/>
            <a:ext cx="86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Phagocytosis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0917" y="2808049"/>
            <a:ext cx="151618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Type II - cytotoxic</a:t>
            </a:r>
          </a:p>
        </p:txBody>
      </p:sp>
      <p:sp>
        <p:nvSpPr>
          <p:cNvPr id="27" name="7-Point Star 26"/>
          <p:cNvSpPr/>
          <p:nvPr/>
        </p:nvSpPr>
        <p:spPr>
          <a:xfrm>
            <a:off x="440683" y="4635004"/>
            <a:ext cx="586052" cy="51992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8" name="Explosion 2 27"/>
          <p:cNvSpPr/>
          <p:nvPr/>
        </p:nvSpPr>
        <p:spPr>
          <a:xfrm>
            <a:off x="440682" y="5256601"/>
            <a:ext cx="1382672" cy="856473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 rot="13767551">
            <a:off x="901794" y="5099504"/>
            <a:ext cx="599048" cy="1461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 rot="13767551">
            <a:off x="482617" y="5252471"/>
            <a:ext cx="599048" cy="146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98039" y="6476524"/>
            <a:ext cx="30101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Type III – Immune complex mediated</a:t>
            </a:r>
          </a:p>
        </p:txBody>
      </p:sp>
      <p:sp>
        <p:nvSpPr>
          <p:cNvPr id="32" name="Pie 31"/>
          <p:cNvSpPr/>
          <p:nvPr/>
        </p:nvSpPr>
        <p:spPr>
          <a:xfrm>
            <a:off x="2015786" y="4944795"/>
            <a:ext cx="1099796" cy="1073931"/>
          </a:xfrm>
          <a:prstGeom prst="pie">
            <a:avLst>
              <a:gd name="adj1" fmla="val 14001295"/>
              <a:gd name="adj2" fmla="val 1387777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1086" y="5260271"/>
            <a:ext cx="86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PMNs</a:t>
            </a:r>
          </a:p>
        </p:txBody>
      </p:sp>
      <p:pic>
        <p:nvPicPr>
          <p:cNvPr id="34" name="Picture 4" descr="Image result for t cel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r="22109"/>
          <a:stretch/>
        </p:blipFill>
        <p:spPr bwMode="auto">
          <a:xfrm>
            <a:off x="3307841" y="4361422"/>
            <a:ext cx="1725647" cy="17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45784" y="4704591"/>
            <a:ext cx="648525" cy="8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6" name="Picture 6" descr="Image result for antigen presenting cell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6" b="30297"/>
          <a:stretch/>
        </p:blipFill>
        <p:spPr bwMode="auto">
          <a:xfrm>
            <a:off x="5020352" y="4329557"/>
            <a:ext cx="1620334" cy="158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7-Point Star 36"/>
          <p:cNvSpPr/>
          <p:nvPr/>
        </p:nvSpPr>
        <p:spPr>
          <a:xfrm>
            <a:off x="5009637" y="4389110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8" name="7-Point Star 37"/>
          <p:cNvSpPr/>
          <p:nvPr/>
        </p:nvSpPr>
        <p:spPr>
          <a:xfrm>
            <a:off x="4854749" y="4944795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9" name="7-Point Star 38"/>
          <p:cNvSpPr/>
          <p:nvPr/>
        </p:nvSpPr>
        <p:spPr>
          <a:xfrm>
            <a:off x="5585902" y="4216249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0" name="7-Point Star 39"/>
          <p:cNvSpPr/>
          <p:nvPr/>
        </p:nvSpPr>
        <p:spPr>
          <a:xfrm>
            <a:off x="6113294" y="4373796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1" name="7-Point Star 40"/>
          <p:cNvSpPr/>
          <p:nvPr/>
        </p:nvSpPr>
        <p:spPr>
          <a:xfrm>
            <a:off x="4974985" y="5409895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2" name="7-Point Star 41"/>
          <p:cNvSpPr/>
          <p:nvPr/>
        </p:nvSpPr>
        <p:spPr>
          <a:xfrm>
            <a:off x="5601377" y="5692021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3" name="7-Point Star 42"/>
          <p:cNvSpPr/>
          <p:nvPr/>
        </p:nvSpPr>
        <p:spPr>
          <a:xfrm>
            <a:off x="6133096" y="5482273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4" name="7-Point Star 43"/>
          <p:cNvSpPr/>
          <p:nvPr/>
        </p:nvSpPr>
        <p:spPr>
          <a:xfrm>
            <a:off x="6337989" y="4944795"/>
            <a:ext cx="454106" cy="4351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5" name="TextBox 44"/>
          <p:cNvSpPr txBox="1"/>
          <p:nvPr/>
        </p:nvSpPr>
        <p:spPr>
          <a:xfrm>
            <a:off x="4022572" y="6475067"/>
            <a:ext cx="197413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Type IV – Cell mediated</a:t>
            </a:r>
          </a:p>
        </p:txBody>
      </p:sp>
    </p:spTree>
    <p:extLst>
      <p:ext uri="{BB962C8B-B14F-4D97-AF65-F5344CB8AC3E}">
        <p14:creationId xmlns:p14="http://schemas.microsoft.com/office/powerpoint/2010/main" val="283214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999" y="152053"/>
            <a:ext cx="5113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Name, Age, Gender		Skin condition		Vitals</a:t>
            </a:r>
          </a:p>
        </p:txBody>
      </p:sp>
    </p:spTree>
    <p:extLst>
      <p:ext uri="{BB962C8B-B14F-4D97-AF65-F5344CB8AC3E}">
        <p14:creationId xmlns:p14="http://schemas.microsoft.com/office/powerpoint/2010/main" val="14032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759" y="80933"/>
            <a:ext cx="5113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Name, Age, Gender	</a:t>
            </a:r>
            <a:r>
              <a:rPr lang="en-US" sz="1100" dirty="0" smtClean="0"/>
              <a:t>Chronic Health (diabetes)</a:t>
            </a:r>
            <a:r>
              <a:rPr lang="en-US" sz="1100" dirty="0"/>
              <a:t>		Vitals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399259" y="1117600"/>
            <a:ext cx="116840" cy="106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7213" y="76708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Diabetes: type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318136" y="147250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Drug</a:t>
            </a:r>
            <a:endParaRPr lang="en-US" sz="110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1688821" y="1075310"/>
            <a:ext cx="115070" cy="123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8583" y="1040135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episode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46297" y="1374103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Symptoms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1713" y="176774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Effect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8136" y="1839190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191" y="5112867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Lifestyle: FES - DAS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781" y="4018985"/>
            <a:ext cx="3618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PMHx</a:t>
            </a:r>
            <a:r>
              <a:rPr lang="en-US" sz="1100" dirty="0" smtClean="0"/>
              <a:t>: Pregnancy, birth, medical, surgical, hospital, accident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73781" y="4362381"/>
            <a:ext cx="27895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DHx</a:t>
            </a:r>
            <a:r>
              <a:rPr lang="en-US" sz="1100" dirty="0" smtClean="0"/>
              <a:t>: allergy, OTC, prescription, immunization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781" y="4705777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ObGyn</a:t>
            </a:r>
            <a:r>
              <a:rPr lang="en-US" sz="1100" dirty="0" smtClean="0"/>
              <a:t>: M0 M1 MT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42957" y="1472501"/>
            <a:ext cx="1106587" cy="1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1368048" y="715052"/>
            <a:ext cx="340360" cy="2527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2986853" y="707263"/>
            <a:ext cx="340360" cy="2527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57686" y="1136926"/>
            <a:ext cx="1091858" cy="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8583" y="75308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timing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29245" y="2680320"/>
            <a:ext cx="5468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GI: Bowl – </a:t>
            </a:r>
            <a:r>
              <a:rPr lang="en-US" sz="1100" dirty="0" err="1" smtClean="0"/>
              <a:t>freqeuency</a:t>
            </a:r>
            <a:r>
              <a:rPr lang="en-US" sz="1100" dirty="0" smtClean="0"/>
              <a:t>, description, blood. </a:t>
            </a:r>
            <a:r>
              <a:rPr lang="en-US" sz="1100" dirty="0" err="1" smtClean="0"/>
              <a:t>Muscus</a:t>
            </a:r>
            <a:r>
              <a:rPr lang="en-US" sz="1100" dirty="0" smtClean="0"/>
              <a:t>, relationship to oral, baseline, distension, 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5191" y="5444187"/>
            <a:ext cx="3879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Lifestyle (child): Food, Eating, Drinking, Sleeping, Pooping, Crying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781" y="5738101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Social (child): Daycare, 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245" y="299076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Fever (child): Rash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245" y="3216472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Fever (adult): Chills, rigor,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869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174</Words>
  <Application>Microsoft Office PowerPoint</Application>
  <PresentationFormat>Letter Paper (8.5x11 in)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Jingzhi An</dc:creator>
  <cp:lastModifiedBy>Jingzhi An</cp:lastModifiedBy>
  <cp:revision>9</cp:revision>
  <dcterms:created xsi:type="dcterms:W3CDTF">2018-10-18T00:48:37Z</dcterms:created>
  <dcterms:modified xsi:type="dcterms:W3CDTF">2018-10-18T13:46:35Z</dcterms:modified>
</cp:coreProperties>
</file>