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ge.jimcdn.com/app/cms/image/transf/none/path/sd8122626139b36bd/image/i38d84eac47507123/version/1441563914/image.png" TargetMode="External"/><Relationship Id="rId3" Type="http://schemas.openxmlformats.org/officeDocument/2006/relationships/hyperlink" Target="http://www.fly-fishing-discounters.com/images/pink-salmon.jpg" TargetMode="External"/><Relationship Id="rId4" Type="http://schemas.openxmlformats.org/officeDocument/2006/relationships/hyperlink" Target="http://www.fao.org/fishery/ipoa-sharks/measures/images/species/carcharhinus_falciformis-drawing-medium.p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ea6a4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ea6a4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ea6a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ea6a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need to override makeNoise because it does exactly what we want and will access Cat’s noise, “Meow!”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redeclare name, noise, or age because all fields are inherited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super(name, age)?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 call to super, Java will default call super(); at the beginning of the constructor.  Since Animal doesn’t have a default constructor with no arguments not making a call to super would give you a compile time error.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ea6a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6ea6a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6ea6a4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6ea6a4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a = c, a’s static type is Animal but its dynamic type is Cat.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casting doesn’t change anything in this case because both Cat and Animal have the greet() method and the dynamic type (Cat)’s greet() will be used at runtime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ea6a4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ea6a4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6ea6a4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6ea6a4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definition of m4 doesn’t compile because we’re not allowed to do super.super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there is no grandparent class?  every class inherits from Object so a parent is guaranteed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6ea6a4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6ea6a4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whole part doesn’t compile because you’re not allowed to say Subclass a = new Superclass();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6ea6a4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6ea6a4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 is not declared in B, so field x from A is not hidden.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 is not overridden in B, so method from A is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m2 </a:t>
            </a:r>
            <a:r>
              <a:rPr b="1" lang="en"/>
              <a:t>is</a:t>
            </a:r>
            <a:r>
              <a:rPr lang="en"/>
              <a:t> overridden in B, so method from B is run (b0’s dynamic type is 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b0’s static type is A, which doesn’t contain a method with the signature m2(int y) so this would not compile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6ea6a4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6ea6a4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b1 has static and dynamic type B, so it compiles and then runs the m2(int y) method from class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for b1.m3();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c0 has static type A, and since class A has a method m2() it compiles.  Then, since C overrode that method, it runs the m2() method defined in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super.x refers to its parent class’s x.  In this case it’s the field x from class B, which inherits the field from A.  Since x hasn’t gone through any change it is still 5.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last statement is interesting.  To the compiler, this statement looks the same as this: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staticTypeA =___________;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c1 = staticTypeA;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isn’t allowed! The compiler doesn’t know that the object on the right side of the equals sign is actually an instance of 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6ea6a4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6ea6a4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are getting hairy.  </a:t>
            </a:r>
            <a:r>
              <a:rPr b="1" lang="en"/>
              <a:t>c0, a1, and c2’s dynamic type is C</a:t>
            </a:r>
            <a:r>
              <a:rPr lang="en"/>
              <a:t>.  Remembering this is essential to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c2 will run the m3() defined in B because class C inherits it from B.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C.m4 is invalid (the method definition in class C wouldn’t compile because you cannot say ‘super.super)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m5() from class C is run.  This prints out 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in class C is defined to be x + 1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inherited from B, which is inherited from A, which is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y in class C evaluates to 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e412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e412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6ea6a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6ea6a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c0 does nothing here since C inherits the method m3() so it compiles fine.  The method m3() inherited from class B is run.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as if you’re taking whatever c0.m3() returns, and trying to cast it to C.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compile because m3 returns void so it makes no sense to try to cast that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 has dynamic type B and it never overrode the update() method so it runs the update() method defined in 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changes the field x to 99 for the b0 instance.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m1() from class A is run because B never overrode it.  x is now 99 from the previous call to udpate.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e412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e412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and inheritance are discussed in lecture 9 (Monday 2/5)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Inherited from super class: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fields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nested classes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inherited: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(but can be invoked)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e412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e412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type must be the same or a subclass of the static type.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Box analogy:  static type is the label on the box, dynamic type is the actual class the object is constructed as.  you can put a fish, salmon, shark, or any other type of fish into a box labeled Fish.  You cannot put a Fish into a box labeled Salmon (what if it’s a shark??)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Type checking is done at compile time.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https://image.jimcdn.com/app/cms/image/transf/none/path/sd8122626139b36bd/image/i38d84eac47507123/version/1441563914/image.png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http://www.fly-fishing-discounters.com/images/pink-salmon.jpg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http://www.fao.org/fishery/ipoa-sharks/measures/images/species/carcharhinus_falciformis-drawing-medium.png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ea6a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ea6a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parameters have to be exactly the same to be overriding.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swim(Salmon fish) is not overriding swim(Fish fish)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Overriding is tied to inheritance, Overloading is not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ea6a4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ea6a4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method selection happens for </a:t>
            </a:r>
            <a:r>
              <a:rPr b="1" lang="en"/>
              <a:t>overridden methods </a:t>
            </a:r>
            <a:r>
              <a:rPr lang="en"/>
              <a:t>only.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static type doesn’t have the method, it’s a compiler error, EVEN if the dynamic type does have it.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 time:  static method lookup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time: dynamic method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run time, must use a method with the same exact method signature as looked up at compile time.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a6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a6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for bob.swim(), Salmon’s swim() method is run because bob’s dynamic type is Salmon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Fish doesn’t have a swim(int x) defined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ea6a4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ea6a4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tricks the compiler into thinking an object’s static type is different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can’t cast anything to anything, it has to be in the same hierarchy or it won’t compile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is dangerous!!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ea6a4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ea6a4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specify what a class does, but not how it does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Implementing an interface is like signing a contract:  I promise to write implementations for all these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cannot extend multiple classes but they can implement multiple interfaces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cannot be directly instantiated themselves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 1A was a good place where we could have used an interface:  LinkedListDeque and ArrayDeque could implement the Deque API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Starting in Java 8, interfaces can also provide default implementations for methods (boooo).  Their implementation is inherited but they can still be overridden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Cat inherit from Animal?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rewrite as little code as possible?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19259" l="0" r="0" t="11363"/>
          <a:stretch/>
        </p:blipFill>
        <p:spPr>
          <a:xfrm>
            <a:off x="1063925" y="2282400"/>
            <a:ext cx="2157100" cy="24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7900" y="11524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super(name, age);		// Call superclass' constructor.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this.noise = "Meow!";	// Change the value of the field.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greet()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System.out.println("Cat " + name + " says: " + makeNoise());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Remember dynamic method lookup for overridden methods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Casting forces the compile-time type of an object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2271400"/>
            <a:ext cx="2558024" cy="25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548783" y="4241704"/>
            <a:ext cx="429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johnsu.deviantart.com/art/Raining-Cats-and-Dogs-30291521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c = new Cat("Garfield", 6);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(A) Animal Pluto says: Huh?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(B)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(C) Dog Fido says: WOOF!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c;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((Cat) a).greet(); 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(D)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(E)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added this line?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new Dog("Spot",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Compiler error because the static type of d is Dog and the static type of a is Animal. We can fix this by casting: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 = (Dog)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Misery (Extra)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017450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 extends B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y = x + 1;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m2() {System.out.println("Cm2-&gt; " + super.x);}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/*public void m4() {System.out.println("Cm4-&gt; " + super.super.x); }} can't do super.super */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m5() {System.out.println("Cm5-&gt; " + y);}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 a0 = new A(); 		Dynamic type must be B or subclass of B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a0.m1(); 				cascading: prev line failed, so a0 can't be initialized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a0.m2(16); 			cascading: prev line failed, so a0 can't be initialized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b0 = new B();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System.out.println(b0.x);			</a:t>
            </a:r>
            <a:r>
              <a:rPr lang="en" sz="2000">
                <a:solidFill>
                  <a:srgbClr val="FF0000"/>
                </a:solidFill>
              </a:rPr>
              <a:t>[prints "5"]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b0.m1();						</a:t>
            </a:r>
            <a:r>
              <a:rPr lang="en" sz="2000">
                <a:solidFill>
                  <a:srgbClr val="FF0000"/>
                </a:solidFill>
              </a:rPr>
              <a:t>[prints "Am1-&gt;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b0.m2(); 						</a:t>
            </a:r>
            <a:r>
              <a:rPr lang="en" sz="2000">
                <a:solidFill>
                  <a:srgbClr val="FF0000"/>
                </a:solidFill>
              </a:rPr>
              <a:t>[prints "Bm2-&gt;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b0.m2(61); 		</a:t>
            </a:r>
            <a:r>
              <a:rPr lang="en" sz="2000"/>
              <a:t>			</a:t>
            </a:r>
            <a:r>
              <a:rPr lang="en" sz="2000">
                <a:solidFill>
                  <a:srgbClr val="FF0000"/>
                </a:solidFill>
              </a:rPr>
              <a:t>m2 (int y) not defined in static type of b0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b1 = new B();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b1.m2(61); 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"Bm2y-&gt; 61"]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b1.m3();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"Bm3-&gt; called"]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c0.m2();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"cm2-&gt; 5"]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 c1 = (A) new C(); Can't assign c1 to an A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a1 = (A) c0;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c2 = (C) a1;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c2.m3();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c2.m4(); 			C.m4() is invalid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c2.m5();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Cm5-&gt; 6]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1B released, due Friday 2/9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Midterm 2/12, 8-10 PM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Piazza for room assignments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Material up to 2/7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Guerrilla Section this Saturday 2/10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 up for CSM sections ASAP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One-on-one tutoring sign ups on Piazza weekly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b0 = new B();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((C) c0).m3(); 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(C) c0.m3(); 		NOT RUNTIME ERROR This would cast the result of what the method returns and it returns void therefore compile-time error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b0.update();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b0.m1(); 	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Am1-&gt; 99]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46950" y="1152475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28850" y="1152475"/>
            <a:ext cx="44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migrate()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System.out.println(“Migrating to ” + home);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376475" y="480175"/>
            <a:ext cx="0" cy="41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7246275" y="311800"/>
            <a:ext cx="11685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76425" y="311800"/>
            <a:ext cx="9843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5"/>
          <p:cNvCxnSpPr>
            <a:stCxn id="74" idx="2"/>
          </p:cNvCxnSpPr>
          <p:nvPr/>
        </p:nvCxnSpPr>
        <p:spPr>
          <a:xfrm>
            <a:off x="6368575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747150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627100" y="1908175"/>
            <a:ext cx="3083400" cy="2840400"/>
            <a:chOff x="627100" y="1908175"/>
            <a:chExt cx="3083400" cy="2840400"/>
          </a:xfrm>
        </p:grpSpPr>
        <p:cxnSp>
          <p:nvCxnSpPr>
            <p:cNvPr id="78" name="Google Shape;78;p15"/>
            <p:cNvCxnSpPr/>
            <p:nvPr/>
          </p:nvCxnSpPr>
          <p:spPr>
            <a:xfrm rot="10800000">
              <a:off x="1955700" y="3398575"/>
              <a:ext cx="0" cy="94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5"/>
            <p:cNvSpPr txBox="1"/>
            <p:nvPr/>
          </p:nvSpPr>
          <p:spPr>
            <a:xfrm>
              <a:off x="627100" y="4294075"/>
              <a:ext cx="3083400" cy="454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Salmon inherits these from Fish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0" name="Google Shape;80;p15"/>
            <p:cNvCxnSpPr/>
            <p:nvPr/>
          </p:nvCxnSpPr>
          <p:spPr>
            <a:xfrm rot="10800000">
              <a:off x="1416575" y="1908175"/>
              <a:ext cx="0" cy="23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2343100" y="2068850"/>
            <a:ext cx="3335175" cy="675000"/>
            <a:chOff x="2343100" y="2068850"/>
            <a:chExt cx="3335175" cy="6750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2801200" y="2068850"/>
              <a:ext cx="2225700" cy="6750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This invokes the super class’s constructor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3" name="Google Shape;83;p15"/>
            <p:cNvCxnSpPr/>
            <p:nvPr/>
          </p:nvCxnSpPr>
          <p:spPr>
            <a:xfrm rot="10800000">
              <a:off x="5026975" y="2406350"/>
              <a:ext cx="6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5"/>
            <p:cNvCxnSpPr>
              <a:stCxn id="82" idx="1"/>
            </p:cNvCxnSpPr>
            <p:nvPr/>
          </p:nvCxnSpPr>
          <p:spPr>
            <a:xfrm rot="10800000">
              <a:off x="2343100" y="2406350"/>
              <a:ext cx="4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type: what fits in the box?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1750" y="2204000"/>
            <a:ext cx="47550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fish1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fish2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salmon1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salmon2 = new Fish();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salmon3 = fish2;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90300" y="1373325"/>
            <a:ext cx="3285000" cy="909000"/>
            <a:chOff x="400025" y="1462275"/>
            <a:chExt cx="3285000" cy="909000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00025" y="1462275"/>
              <a:ext cx="1158900" cy="909000"/>
              <a:chOff x="400025" y="1462275"/>
              <a:chExt cx="1158900" cy="909000"/>
            </a:xfrm>
          </p:grpSpPr>
          <p:sp>
            <p:nvSpPr>
              <p:cNvPr id="93" name="Google Shape;93;p16"/>
              <p:cNvSpPr txBox="1"/>
              <p:nvPr/>
            </p:nvSpPr>
            <p:spPr>
              <a:xfrm>
                <a:off x="400025" y="1462275"/>
                <a:ext cx="11589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Static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16"/>
              <p:cNvCxnSpPr>
                <a:stCxn id="93" idx="2"/>
              </p:cNvCxnSpPr>
              <p:nvPr/>
            </p:nvCxnSpPr>
            <p:spPr>
              <a:xfrm>
                <a:off x="979475" y="1916775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95" name="Google Shape;95;p16"/>
            <p:cNvGrpSpPr/>
            <p:nvPr/>
          </p:nvGrpSpPr>
          <p:grpSpPr>
            <a:xfrm>
              <a:off x="2198825" y="1462275"/>
              <a:ext cx="1486200" cy="909000"/>
              <a:chOff x="3957675" y="1012950"/>
              <a:chExt cx="1486200" cy="909000"/>
            </a:xfrm>
          </p:grpSpPr>
          <p:sp>
            <p:nvSpPr>
              <p:cNvPr id="96" name="Google Shape;96;p16"/>
              <p:cNvSpPr txBox="1"/>
              <p:nvPr/>
            </p:nvSpPr>
            <p:spPr>
              <a:xfrm>
                <a:off x="3957675" y="1012950"/>
                <a:ext cx="14862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Dynamic</a:t>
                </a: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" name="Google Shape;97;p16"/>
              <p:cNvCxnSpPr>
                <a:stCxn id="96" idx="2"/>
              </p:cNvCxnSpPr>
              <p:nvPr/>
            </p:nvCxnSpPr>
            <p:spPr>
              <a:xfrm>
                <a:off x="4700775" y="1467450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98" name="Google Shape;98;p16"/>
          <p:cNvGrpSpPr/>
          <p:nvPr/>
        </p:nvGrpSpPr>
        <p:grpSpPr>
          <a:xfrm>
            <a:off x="5173529" y="2677519"/>
            <a:ext cx="2964968" cy="2221420"/>
            <a:chOff x="4885225" y="2371275"/>
            <a:chExt cx="3205024" cy="2401276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5225" y="2371275"/>
              <a:ext cx="3205024" cy="240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 rot="-565615">
              <a:off x="5957995" y="3438729"/>
              <a:ext cx="1915873" cy="720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Static Type: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Salmon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375001" y="1500085"/>
            <a:ext cx="1571526" cy="1177434"/>
            <a:chOff x="4244675" y="1162500"/>
            <a:chExt cx="2117674" cy="1586625"/>
          </a:xfrm>
        </p:grpSpPr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4675" y="1162500"/>
              <a:ext cx="2117674" cy="158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 rot="-565463">
              <a:off x="4979896" y="1911898"/>
              <a:ext cx="1265988" cy="475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Fish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81496">
            <a:off x="7402987" y="1978467"/>
            <a:ext cx="1506976" cy="60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9312750" y="1974743"/>
            <a:ext cx="2345806" cy="90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700" y="980700"/>
            <a:ext cx="1773555" cy="1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4319250" y="3728675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19250" y="4219800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Overriding/Overloading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75975" y="1202275"/>
            <a:ext cx="39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407975" y="1243700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System.out.println(“splish 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swim(int speed)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System.out.println(“swimming at “ + speed + “ mph”);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>
            <a:off x="4300325" y="1283200"/>
            <a:ext cx="5400" cy="3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822325" y="2282750"/>
            <a:ext cx="4010100" cy="891750"/>
            <a:chOff x="822325" y="2282750"/>
            <a:chExt cx="4010100" cy="89175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822325" y="2282750"/>
              <a:ext cx="24201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Overriding: exact same method signature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9" name="Google Shape;119;p17"/>
            <p:cNvCxnSpPr>
              <a:stCxn id="118" idx="3"/>
            </p:cNvCxnSpPr>
            <p:nvPr/>
          </p:nvCxnSpPr>
          <p:spPr>
            <a:xfrm>
              <a:off x="3242425" y="2616800"/>
              <a:ext cx="1590000" cy="55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0" name="Google Shape;120;p17"/>
          <p:cNvGrpSpPr/>
          <p:nvPr/>
        </p:nvGrpSpPr>
        <p:grpSpPr>
          <a:xfrm>
            <a:off x="822325" y="3992000"/>
            <a:ext cx="4019700" cy="668100"/>
            <a:chOff x="822325" y="3992000"/>
            <a:chExt cx="4019700" cy="6681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822325" y="3992000"/>
              <a:ext cx="25320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Overloading</a:t>
              </a: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: same name,  different parameters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2" name="Google Shape;122;p17"/>
            <p:cNvCxnSpPr>
              <a:stCxn id="121" idx="3"/>
            </p:cNvCxnSpPr>
            <p:nvPr/>
          </p:nvCxnSpPr>
          <p:spPr>
            <a:xfrm flipH="1" rot="10800000">
              <a:off x="3354325" y="4020350"/>
              <a:ext cx="1487700" cy="30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45100" y="10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54150" y="523150"/>
            <a:ext cx="2288700" cy="201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4510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37155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swimming at 5 mph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54150" y="523150"/>
            <a:ext cx="2288700" cy="1918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45100" y="13048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redFish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blueFish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blueFish.swim(5);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wouldn’t compile before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((Salmon) blueFish).swim(5);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Now it does!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((Salmon) redFish).swim(5);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compiles but gives you a runtime error (ClassCastException)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Rose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height;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 { height += 1;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 {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System.out.println(“Rose feels energized!”);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389325" y="1087400"/>
            <a:ext cx="3135000" cy="909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Rose promises to provide implementations of all of Plant’s abstract methods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1"/>
          <p:cNvCxnSpPr>
            <a:endCxn id="150" idx="1"/>
          </p:cNvCxnSpPr>
          <p:nvPr/>
        </p:nvCxnSpPr>
        <p:spPr>
          <a:xfrm flipH="1" rot="10800000">
            <a:off x="3118025" y="1542350"/>
            <a:ext cx="22713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4952600" y="2325175"/>
            <a:ext cx="4022700" cy="7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Plant plant = new Rose();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Plant plant = new Plant();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326800" y="2700625"/>
            <a:ext cx="380700" cy="36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