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7" r:id="rId1"/>
  </p:sldMasterIdLst>
  <p:notesMasterIdLst>
    <p:notesMasterId r:id="rId11"/>
  </p:notesMasterIdLst>
  <p:handoutMasterIdLst>
    <p:handoutMasterId r:id="rId12"/>
  </p:handoutMasterIdLst>
  <p:sldIdLst>
    <p:sldId id="816" r:id="rId2"/>
    <p:sldId id="804" r:id="rId3"/>
    <p:sldId id="808" r:id="rId4"/>
    <p:sldId id="817" r:id="rId5"/>
    <p:sldId id="780" r:id="rId6"/>
    <p:sldId id="799" r:id="rId7"/>
    <p:sldId id="798" r:id="rId8"/>
    <p:sldId id="800" r:id="rId9"/>
    <p:sldId id="785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B7F92E-0F18-4EE4-8767-1A95839538DB}">
          <p14:sldIdLst>
            <p14:sldId id="816"/>
            <p14:sldId id="804"/>
            <p14:sldId id="808"/>
            <p14:sldId id="817"/>
            <p14:sldId id="780"/>
            <p14:sldId id="799"/>
            <p14:sldId id="798"/>
            <p14:sldId id="800"/>
            <p14:sldId id="7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BB05"/>
    <a:srgbClr val="9751CB"/>
    <a:srgbClr val="99CC00"/>
    <a:srgbClr val="E18015"/>
    <a:srgbClr val="F6BB00"/>
    <a:srgbClr val="FCDC9C"/>
    <a:srgbClr val="FFCCCC"/>
    <a:srgbClr val="FFF9E1"/>
    <a:srgbClr val="FFFF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91" autoAdjust="0"/>
  </p:normalViewPr>
  <p:slideViewPr>
    <p:cSldViewPr showGuides="1">
      <p:cViewPr varScale="1">
        <p:scale>
          <a:sx n="94" d="100"/>
          <a:sy n="94" d="100"/>
        </p:scale>
        <p:origin x="119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266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6600E8-55A9-4F0D-B95A-4463C57971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E119B-C13B-4ADD-A1EE-51FF9EED85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53602-3732-4E96-80EC-9BD9981C1F9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537FA-AD5C-497F-BC01-F098C85DB6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4BAA2-4CB2-42A1-B04F-0F3571D3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800AA-E6E6-4201-92A3-19AC0FF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43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3CDFE6C-EA33-4BA4-8E92-B5CB3EFDB6F3}" type="datetimeFigureOut">
              <a:rPr lang="en-IN"/>
              <a:pPr>
                <a:defRPr/>
              </a:pPr>
              <a:t>14-03-2022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955D580-1DDD-4331-B2EA-233B668AD67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091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55D580-1DDD-4331-B2EA-233B668AD67B}" type="slidenum">
              <a:rPr lang="en-IN" smtClean="0"/>
              <a:pPr>
                <a:defRPr/>
              </a:pPr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136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our traditional machine learning and we will see where conformal framework fits and how this can be implemented. </a:t>
            </a:r>
          </a:p>
          <a:p>
            <a:endParaRPr lang="en-US" dirty="0"/>
          </a:p>
          <a:p>
            <a:r>
              <a:rPr lang="en-US" dirty="0"/>
              <a:t>This acts like a wrapper over exiting algorithm and output uncertainty estimate as “confidence” and “credibility”.</a:t>
            </a:r>
          </a:p>
          <a:p>
            <a:endParaRPr lang="en-US" dirty="0"/>
          </a:p>
          <a:p>
            <a:r>
              <a:rPr lang="en-US" dirty="0"/>
              <a:t>Confidence [Model] – We can say that we are 85% confident that the prediction label is A. </a:t>
            </a:r>
          </a:p>
          <a:p>
            <a:r>
              <a:rPr lang="en-US" dirty="0"/>
              <a:t>Credibility [Data] – It tells about the quality of the data point.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55D580-1DDD-4331-B2EA-233B668AD67B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7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based on hypothesis testing where we assume a hypothesis for each of the label that the prediction label is H(0) and H(1).</a:t>
            </a:r>
          </a:p>
          <a:p>
            <a:endParaRPr lang="en-US" dirty="0"/>
          </a:p>
          <a:p>
            <a:r>
              <a:rPr lang="en-US" dirty="0"/>
              <a:t>The for each of the hypothesis we computer NCM (similarity between the new data point and the existing dataset) and obtain p-values. </a:t>
            </a:r>
          </a:p>
          <a:p>
            <a:endParaRPr lang="en-US" dirty="0"/>
          </a:p>
          <a:p>
            <a:r>
              <a:rPr lang="en-US" dirty="0"/>
              <a:t>Based on p-values we infer the Confidence and Credibility.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55D580-1DDD-4331-B2EA-233B668AD67B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916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55D580-1DDD-4331-B2EA-233B668AD67B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749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55D580-1DDD-4331-B2EA-233B668AD67B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368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55D580-1DDD-4331-B2EA-233B668AD67B}" type="slidenum">
              <a:rPr lang="en-IN" smtClean="0"/>
              <a:pPr>
                <a:defRPr/>
              </a:pPr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158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D243E6-550D-473B-9138-90B01A7CCE5A}"/>
              </a:ext>
            </a:extLst>
          </p:cNvPr>
          <p:cNvCxnSpPr/>
          <p:nvPr userDrawn="1"/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23">
            <a:extLst>
              <a:ext uri="{FF2B5EF4-FFF2-40B4-BE49-F238E27FC236}">
                <a16:creationId xmlns:a16="http://schemas.microsoft.com/office/drawing/2014/main" id="{E9BDE0B1-AE07-42FD-A538-8FD11EC78713}"/>
              </a:ext>
            </a:extLst>
          </p:cNvPr>
          <p:cNvSpPr/>
          <p:nvPr userDrawn="1"/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2732BAF6-7FEE-4D3F-9A98-5E7C83C4D2E1}"/>
              </a:ext>
            </a:extLst>
          </p:cNvPr>
          <p:cNvSpPr/>
          <p:nvPr userDrawn="1"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645627B4-B8AA-4A16-B2D7-7D541E62A699}"/>
              </a:ext>
            </a:extLst>
          </p:cNvPr>
          <p:cNvSpPr/>
          <p:nvPr userDrawn="1"/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4BD32ECA-0DF8-4DF3-B5D6-7092679D96F7}"/>
              </a:ext>
            </a:extLst>
          </p:cNvPr>
          <p:cNvSpPr/>
          <p:nvPr userDrawn="1"/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CF6DF9FC-6377-4AF2-9784-F4407F1CA767}"/>
              </a:ext>
            </a:extLst>
          </p:cNvPr>
          <p:cNvSpPr/>
          <p:nvPr userDrawn="1"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9354D476-B6FF-4076-848B-4DF24B762B1D}"/>
              </a:ext>
            </a:extLst>
          </p:cNvPr>
          <p:cNvSpPr/>
          <p:nvPr userDrawn="1"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1FD951C-B026-412C-B988-7D1165ECCBAE}"/>
              </a:ext>
            </a:extLst>
          </p:cNvPr>
          <p:cNvCxnSpPr/>
          <p:nvPr userDrawn="1"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8">
            <a:extLst>
              <a:ext uri="{FF2B5EF4-FFF2-40B4-BE49-F238E27FC236}">
                <a16:creationId xmlns:a16="http://schemas.microsoft.com/office/drawing/2014/main" id="{B35D8494-51B7-4FA2-91D8-CD8D90A64DBD}"/>
              </a:ext>
            </a:extLst>
          </p:cNvPr>
          <p:cNvSpPr/>
          <p:nvPr userDrawn="1"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675662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19276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277594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10743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31507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SIPCMContentMarking" descr="{&quot;HashCode&quot;:-1913046509,&quot;Placement&quot;:&quot;Footer&quot;}">
            <a:extLst>
              <a:ext uri="{FF2B5EF4-FFF2-40B4-BE49-F238E27FC236}">
                <a16:creationId xmlns:a16="http://schemas.microsoft.com/office/drawing/2014/main" id="{DBDEBECE-4D74-4E6D-9A0A-DE343B07B12C}"/>
              </a:ext>
            </a:extLst>
          </p:cNvPr>
          <p:cNvSpPr txBox="1"/>
          <p:nvPr userDrawn="1"/>
        </p:nvSpPr>
        <p:spPr>
          <a:xfrm>
            <a:off x="0" y="6664017"/>
            <a:ext cx="1028784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152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3" r:id="rId3"/>
    <p:sldLayoutId id="2147484564" r:id="rId4"/>
    <p:sldLayoutId id="2147484560" r:id="rId5"/>
  </p:sldLayoutIdLst>
  <p:transition spd="med">
    <p:wipe dir="r"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2">
              <a:lumMod val="50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bg2">
              <a:lumMod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bg2">
              <a:lumMod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bg2">
              <a:lumMod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bg2">
              <a:lumMod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bg2">
              <a:lumMod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38DCC-2CC6-41ED-AC6E-B13B1D1978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665" y="6376243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9B8A9F-87D7-40F7-8284-562DB6ED141F}"/>
              </a:ext>
            </a:extLst>
          </p:cNvPr>
          <p:cNvGrpSpPr/>
          <p:nvPr/>
        </p:nvGrpSpPr>
        <p:grpSpPr>
          <a:xfrm>
            <a:off x="5038282" y="2605698"/>
            <a:ext cx="2115436" cy="1646603"/>
            <a:chOff x="6275971" y="2064808"/>
            <a:chExt cx="2115436" cy="164660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99E9DE8-96E2-4008-84F5-39915C6BCC8E}"/>
                </a:ext>
              </a:extLst>
            </p:cNvPr>
            <p:cNvCxnSpPr/>
            <p:nvPr/>
          </p:nvCxnSpPr>
          <p:spPr>
            <a:xfrm>
              <a:off x="6288287" y="3711411"/>
              <a:ext cx="2103120" cy="0"/>
            </a:xfrm>
            <a:prstGeom prst="line">
              <a:avLst/>
            </a:prstGeom>
            <a:ln w="19050" cap="sq">
              <a:solidFill>
                <a:srgbClr val="9751CB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D0E066F-DA3F-4DF8-A346-59A1C7113764}"/>
                </a:ext>
              </a:extLst>
            </p:cNvPr>
            <p:cNvSpPr/>
            <p:nvPr/>
          </p:nvSpPr>
          <p:spPr>
            <a:xfrm>
              <a:off x="6275971" y="2746094"/>
              <a:ext cx="2057400" cy="4572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wrap="square" lIns="0" tIns="91440" rIns="0" bIns="91440" rtlCol="0" anchor="t">
              <a:noAutofit/>
            </a:bodyPr>
            <a:lstStyle/>
            <a:p>
              <a:pPr algn="ctr" fontAlgn="auto">
                <a:lnSpc>
                  <a:spcPct val="90000"/>
                </a:lnSpc>
                <a:spcBef>
                  <a:spcPts val="481"/>
                </a:spcBef>
                <a:spcAft>
                  <a:spcPts val="0"/>
                </a:spcAft>
                <a:defRPr/>
              </a:pPr>
              <a:r>
                <a:rPr lang="en-US" sz="2800" dirty="0">
                  <a:solidFill>
                    <a:srgbClr val="9751C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Conformal Prediction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905DB66-2041-4124-B8E5-A3F5A3016947}"/>
                </a:ext>
              </a:extLst>
            </p:cNvPr>
            <p:cNvGrpSpPr/>
            <p:nvPr/>
          </p:nvGrpSpPr>
          <p:grpSpPr>
            <a:xfrm>
              <a:off x="7010076" y="2064808"/>
              <a:ext cx="589192" cy="539693"/>
              <a:chOff x="3777916" y="553453"/>
              <a:chExt cx="1479883" cy="1355557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2149B40-EE90-4C6E-86E2-38E1B5B0B1E1}"/>
                  </a:ext>
                </a:extLst>
              </p:cNvPr>
              <p:cNvSpPr/>
              <p:nvPr/>
            </p:nvSpPr>
            <p:spPr>
              <a:xfrm>
                <a:off x="3777916" y="553453"/>
                <a:ext cx="409073" cy="409073"/>
              </a:xfrm>
              <a:prstGeom prst="rect">
                <a:avLst/>
              </a:prstGeom>
              <a:noFill/>
              <a:ln w="12700" cmpd="sng">
                <a:solidFill>
                  <a:srgbClr val="9751CB"/>
                </a:solidFill>
              </a:ln>
              <a:effectLst/>
            </p:spPr>
            <p:txBody>
              <a:bodyPr wrap="square" lIns="182880" tIns="137160" rIns="137160" bIns="13716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sz="2000" dirty="0" err="1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C1B5593-096E-45DD-8626-06BD8C7AD503}"/>
                  </a:ext>
                </a:extLst>
              </p:cNvPr>
              <p:cNvSpPr/>
              <p:nvPr/>
            </p:nvSpPr>
            <p:spPr>
              <a:xfrm>
                <a:off x="4848726" y="553453"/>
                <a:ext cx="409073" cy="409073"/>
              </a:xfrm>
              <a:prstGeom prst="ellipse">
                <a:avLst/>
              </a:prstGeom>
              <a:noFill/>
              <a:ln w="12700" cmpd="sng">
                <a:solidFill>
                  <a:srgbClr val="9751CB"/>
                </a:solidFill>
              </a:ln>
              <a:effectLst/>
            </p:spPr>
            <p:txBody>
              <a:bodyPr wrap="square" lIns="182880" tIns="137160" rIns="137160" bIns="13716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sz="2000" dirty="0" err="1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8778664-A616-4E72-8B15-D5632F153D65}"/>
                  </a:ext>
                </a:extLst>
              </p:cNvPr>
              <p:cNvSpPr/>
              <p:nvPr/>
            </p:nvSpPr>
            <p:spPr>
              <a:xfrm>
                <a:off x="4313319" y="962526"/>
                <a:ext cx="409073" cy="409073"/>
              </a:xfrm>
              <a:prstGeom prst="ellipse">
                <a:avLst/>
              </a:prstGeom>
              <a:noFill/>
              <a:ln w="12700" cmpd="sng">
                <a:solidFill>
                  <a:srgbClr val="9751CB"/>
                </a:solidFill>
              </a:ln>
              <a:effectLst/>
            </p:spPr>
            <p:txBody>
              <a:bodyPr wrap="square" lIns="182880" tIns="137160" rIns="137160" bIns="13716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sz="2000" dirty="0" err="1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E037DB7-CD91-4610-A38A-07AB0B52AA81}"/>
                  </a:ext>
                </a:extLst>
              </p:cNvPr>
              <p:cNvSpPr/>
              <p:nvPr/>
            </p:nvSpPr>
            <p:spPr>
              <a:xfrm>
                <a:off x="3777916" y="1499937"/>
                <a:ext cx="409073" cy="409073"/>
              </a:xfrm>
              <a:prstGeom prst="ellipse">
                <a:avLst/>
              </a:prstGeom>
              <a:noFill/>
              <a:ln w="12700" cmpd="sng">
                <a:solidFill>
                  <a:srgbClr val="9751CB"/>
                </a:solidFill>
              </a:ln>
              <a:effectLst/>
            </p:spPr>
            <p:txBody>
              <a:bodyPr wrap="square" lIns="182880" tIns="137160" rIns="137160" bIns="13716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sz="2000" dirty="0" err="1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492BA0A-782A-493B-B20F-220B09310EF3}"/>
                  </a:ext>
                </a:extLst>
              </p:cNvPr>
              <p:cNvSpPr/>
              <p:nvPr/>
            </p:nvSpPr>
            <p:spPr>
              <a:xfrm>
                <a:off x="4848725" y="1499937"/>
                <a:ext cx="409073" cy="409073"/>
              </a:xfrm>
              <a:prstGeom prst="rect">
                <a:avLst/>
              </a:prstGeom>
              <a:noFill/>
              <a:ln w="12700" cmpd="sng">
                <a:solidFill>
                  <a:srgbClr val="9751CB"/>
                </a:solidFill>
              </a:ln>
              <a:effectLst/>
            </p:spPr>
            <p:txBody>
              <a:bodyPr wrap="square" lIns="182880" tIns="137160" rIns="137160" bIns="13716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sz="2000" dirty="0" err="1">
                  <a:solidFill>
                    <a:schemeClr val="tx2"/>
                  </a:solidFill>
                  <a:latin typeface="+mn-lt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795024F-761E-4153-9187-24728480B279}"/>
                  </a:ext>
                </a:extLst>
              </p:cNvPr>
              <p:cNvSpPr/>
              <p:nvPr/>
            </p:nvSpPr>
            <p:spPr>
              <a:xfrm>
                <a:off x="4313320" y="1499936"/>
                <a:ext cx="409073" cy="409073"/>
              </a:xfrm>
              <a:prstGeom prst="rect">
                <a:avLst/>
              </a:prstGeom>
              <a:noFill/>
              <a:ln w="12700" cmpd="sng">
                <a:solidFill>
                  <a:srgbClr val="9751CB"/>
                </a:solidFill>
              </a:ln>
              <a:effectLst/>
            </p:spPr>
            <p:txBody>
              <a:bodyPr wrap="square" lIns="182880" tIns="137160" rIns="137160" bIns="13716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sz="2000" dirty="0" err="1">
                  <a:solidFill>
                    <a:schemeClr val="tx2"/>
                  </a:solidFill>
                  <a:latin typeface="+mn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51CFC8E-9D39-40CF-A972-1960B305279B}"/>
                  </a:ext>
                </a:extLst>
              </p:cNvPr>
              <p:cNvCxnSpPr>
                <a:stCxn id="35" idx="3"/>
                <a:endCxn id="36" idx="2"/>
              </p:cNvCxnSpPr>
              <p:nvPr/>
            </p:nvCxnSpPr>
            <p:spPr>
              <a:xfrm>
                <a:off x="4186989" y="757990"/>
                <a:ext cx="661737" cy="0"/>
              </a:xfrm>
              <a:prstGeom prst="line">
                <a:avLst/>
              </a:prstGeom>
              <a:ln w="12700" cmpd="sng">
                <a:solidFill>
                  <a:srgbClr val="9751C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31B1B07-5441-49E8-A7D7-82BD23C94404}"/>
                  </a:ext>
                </a:extLst>
              </p:cNvPr>
              <p:cNvCxnSpPr>
                <a:stCxn id="36" idx="4"/>
                <a:endCxn id="39" idx="0"/>
              </p:cNvCxnSpPr>
              <p:nvPr/>
            </p:nvCxnSpPr>
            <p:spPr>
              <a:xfrm flipH="1">
                <a:off x="5053262" y="962526"/>
                <a:ext cx="1" cy="537411"/>
              </a:xfrm>
              <a:prstGeom prst="line">
                <a:avLst/>
              </a:prstGeom>
              <a:ln w="12700" cmpd="sng">
                <a:solidFill>
                  <a:srgbClr val="9751C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A423F53-AE44-4F3E-9013-F05A639B5CC3}"/>
                  </a:ext>
                </a:extLst>
              </p:cNvPr>
              <p:cNvCxnSpPr>
                <a:stCxn id="39" idx="1"/>
                <a:endCxn id="40" idx="3"/>
              </p:cNvCxnSpPr>
              <p:nvPr/>
            </p:nvCxnSpPr>
            <p:spPr>
              <a:xfrm flipH="1" flipV="1">
                <a:off x="4722393" y="1704473"/>
                <a:ext cx="126332" cy="1"/>
              </a:xfrm>
              <a:prstGeom prst="line">
                <a:avLst/>
              </a:prstGeom>
              <a:ln w="12700" cmpd="sng">
                <a:solidFill>
                  <a:srgbClr val="9751C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4F3EF45-B78A-41FA-A8DC-D81BB9526012}"/>
                  </a:ext>
                </a:extLst>
              </p:cNvPr>
              <p:cNvCxnSpPr>
                <a:stCxn id="40" idx="0"/>
                <a:endCxn id="37" idx="4"/>
              </p:cNvCxnSpPr>
              <p:nvPr/>
            </p:nvCxnSpPr>
            <p:spPr>
              <a:xfrm flipH="1" flipV="1">
                <a:off x="4517856" y="1371599"/>
                <a:ext cx="1" cy="128337"/>
              </a:xfrm>
              <a:prstGeom prst="line">
                <a:avLst/>
              </a:prstGeom>
              <a:ln w="12700" cmpd="sng">
                <a:solidFill>
                  <a:srgbClr val="9751C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B90C908-6E85-4BDC-90AE-EDB5843EB04D}"/>
                  </a:ext>
                </a:extLst>
              </p:cNvPr>
              <p:cNvCxnSpPr>
                <a:stCxn id="37" idx="3"/>
                <a:endCxn id="38" idx="7"/>
              </p:cNvCxnSpPr>
              <p:nvPr/>
            </p:nvCxnSpPr>
            <p:spPr>
              <a:xfrm flipH="1">
                <a:off x="4127082" y="1311692"/>
                <a:ext cx="246144" cy="248152"/>
              </a:xfrm>
              <a:prstGeom prst="line">
                <a:avLst/>
              </a:prstGeom>
              <a:ln w="12700" cmpd="sng">
                <a:solidFill>
                  <a:srgbClr val="9751C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4650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A1CE45-B613-488C-BAA8-46BD710575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665" y="6376243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2C3E66-5CBA-47AB-9FAD-7E447E0704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1700" y="451513"/>
            <a:ext cx="8596668" cy="1320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Conformal Framework</a:t>
            </a:r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E348BE4D-9FCC-4F90-93E6-50A152A5CBAC}"/>
              </a:ext>
            </a:extLst>
          </p:cNvPr>
          <p:cNvSpPr/>
          <p:nvPr/>
        </p:nvSpPr>
        <p:spPr bwMode="auto">
          <a:xfrm>
            <a:off x="7856345" y="1416337"/>
            <a:ext cx="1981137" cy="1431817"/>
          </a:xfrm>
          <a:prstGeom prst="roundRect">
            <a:avLst>
              <a:gd name="adj" fmla="val 4479"/>
            </a:avLst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b="1">
              <a:solidFill>
                <a:srgbClr val="00AEEF"/>
              </a:solidFill>
              <a:latin typeface="Intel Clear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32762A-9D32-481F-A4DE-5D94A3291410}"/>
              </a:ext>
            </a:extLst>
          </p:cNvPr>
          <p:cNvSpPr txBox="1"/>
          <p:nvPr/>
        </p:nvSpPr>
        <p:spPr>
          <a:xfrm>
            <a:off x="5161544" y="1797890"/>
            <a:ext cx="2139632" cy="728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85" tIns="35685" rIns="35685" bIns="35685" numCol="1" spcCol="38100" rtlCol="0" anchor="ctr">
            <a:spAutoFit/>
          </a:bodyPr>
          <a:lstStyle/>
          <a:p>
            <a:pPr algn="ctr" defTabSz="291823" hangingPunct="0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Helvetica Light"/>
              </a:rPr>
              <a:t>CLASSIFIER</a:t>
            </a:r>
          </a:p>
          <a:p>
            <a:pPr algn="ctr" defTabSz="291823" hangingPunct="0">
              <a:spcAft>
                <a:spcPts val="799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Helvetica Light"/>
              </a:rPr>
              <a:t>ALGORITHM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E87333-E418-4876-86BC-1AEF9F778A4B}"/>
              </a:ext>
            </a:extLst>
          </p:cNvPr>
          <p:cNvSpPr/>
          <p:nvPr/>
        </p:nvSpPr>
        <p:spPr>
          <a:xfrm>
            <a:off x="8047072" y="1456786"/>
            <a:ext cx="168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291823" hangingPunct="0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Helvetica Light"/>
              </a:rPr>
              <a:t>Point Prediction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1" name="Rounded Rectangle 44">
            <a:extLst>
              <a:ext uri="{FF2B5EF4-FFF2-40B4-BE49-F238E27FC236}">
                <a16:creationId xmlns:a16="http://schemas.microsoft.com/office/drawing/2014/main" id="{05D3E4EF-3C9B-4A18-9046-DE8B03D57AEC}"/>
              </a:ext>
            </a:extLst>
          </p:cNvPr>
          <p:cNvSpPr/>
          <p:nvPr/>
        </p:nvSpPr>
        <p:spPr bwMode="auto">
          <a:xfrm>
            <a:off x="2176919" y="1416337"/>
            <a:ext cx="2502753" cy="1435377"/>
          </a:xfrm>
          <a:prstGeom prst="roundRect">
            <a:avLst>
              <a:gd name="adj" fmla="val 2366"/>
            </a:avLst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b="1">
              <a:solidFill>
                <a:srgbClr val="00AEEF"/>
              </a:solidFill>
              <a:latin typeface="Intel Clear"/>
            </a:endParaRPr>
          </a:p>
        </p:txBody>
      </p:sp>
      <p:sp>
        <p:nvSpPr>
          <p:cNvPr id="32" name="Rounded Rectangle 45">
            <a:extLst>
              <a:ext uri="{FF2B5EF4-FFF2-40B4-BE49-F238E27FC236}">
                <a16:creationId xmlns:a16="http://schemas.microsoft.com/office/drawing/2014/main" id="{DD4BB6C3-1912-4440-B572-DA0FEFC7C4BB}"/>
              </a:ext>
            </a:extLst>
          </p:cNvPr>
          <p:cNvSpPr/>
          <p:nvPr/>
        </p:nvSpPr>
        <p:spPr bwMode="auto">
          <a:xfrm>
            <a:off x="5011057" y="1412776"/>
            <a:ext cx="2502753" cy="1435378"/>
          </a:xfrm>
          <a:prstGeom prst="roundRect">
            <a:avLst>
              <a:gd name="adj" fmla="val 2366"/>
            </a:avLst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b="1">
              <a:solidFill>
                <a:srgbClr val="00AEEF"/>
              </a:solidFill>
              <a:latin typeface="Intel Clear"/>
            </a:endParaRPr>
          </a:p>
        </p:txBody>
      </p:sp>
      <p:sp>
        <p:nvSpPr>
          <p:cNvPr id="34" name="Right Arrow 47">
            <a:extLst>
              <a:ext uri="{FF2B5EF4-FFF2-40B4-BE49-F238E27FC236}">
                <a16:creationId xmlns:a16="http://schemas.microsoft.com/office/drawing/2014/main" id="{85908F15-92AF-4293-A2B1-9C2181A525D9}"/>
              </a:ext>
            </a:extLst>
          </p:cNvPr>
          <p:cNvSpPr/>
          <p:nvPr/>
        </p:nvSpPr>
        <p:spPr>
          <a:xfrm>
            <a:off x="4557161" y="1870613"/>
            <a:ext cx="560219" cy="509990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85" tIns="35685" rIns="35685" bIns="35685" numCol="1" spcCol="38100" rtlCol="0" anchor="ctr">
            <a:spAutoFit/>
          </a:bodyPr>
          <a:lstStyle/>
          <a:p>
            <a:pPr algn="ctr" defTabSz="291823" hangingPunct="0"/>
            <a:endParaRPr lang="en-US" sz="1200">
              <a:solidFill>
                <a:prstClr val="black"/>
              </a:solidFill>
              <a:latin typeface="Intel Clear"/>
              <a:sym typeface="Helvetica Light"/>
            </a:endParaRPr>
          </a:p>
        </p:txBody>
      </p:sp>
      <p:sp>
        <p:nvSpPr>
          <p:cNvPr id="35" name="Right Arrow 48">
            <a:extLst>
              <a:ext uri="{FF2B5EF4-FFF2-40B4-BE49-F238E27FC236}">
                <a16:creationId xmlns:a16="http://schemas.microsoft.com/office/drawing/2014/main" id="{4A5A6A32-E969-41BC-A70A-2C9E9E2EB634}"/>
              </a:ext>
            </a:extLst>
          </p:cNvPr>
          <p:cNvSpPr/>
          <p:nvPr/>
        </p:nvSpPr>
        <p:spPr>
          <a:xfrm>
            <a:off x="7391314" y="1910897"/>
            <a:ext cx="560219" cy="509990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85" tIns="35685" rIns="35685" bIns="35685" numCol="1" spcCol="38100" rtlCol="0" anchor="ctr">
            <a:spAutoFit/>
          </a:bodyPr>
          <a:lstStyle/>
          <a:p>
            <a:pPr algn="ctr" defTabSz="291823" hangingPunct="0"/>
            <a:endParaRPr lang="en-US" sz="1200">
              <a:solidFill>
                <a:prstClr val="black"/>
              </a:solidFill>
              <a:latin typeface="Intel Clear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FF9F084-5FAA-4CBC-9F86-A95E88C2E863}"/>
                  </a:ext>
                </a:extLst>
              </p:cNvPr>
              <p:cNvSpPr/>
              <p:nvPr/>
            </p:nvSpPr>
            <p:spPr>
              <a:xfrm>
                <a:off x="2278384" y="1941414"/>
                <a:ext cx="23592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. . .,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FF9F084-5FAA-4CBC-9F86-A95E88C2E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384" y="1941414"/>
                <a:ext cx="2359236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1C8DB7C-A8EB-46F4-BCC3-178EBBBC5344}"/>
              </a:ext>
            </a:extLst>
          </p:cNvPr>
          <p:cNvSpPr txBox="1"/>
          <p:nvPr/>
        </p:nvSpPr>
        <p:spPr>
          <a:xfrm>
            <a:off x="2372008" y="1516053"/>
            <a:ext cx="2139632" cy="3490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85" tIns="35685" rIns="35685" bIns="35685" numCol="1" spcCol="38100" rtlCol="0" anchor="ctr">
            <a:spAutoFit/>
          </a:bodyPr>
          <a:lstStyle/>
          <a:p>
            <a:pPr algn="ctr" defTabSz="291823" hangingPunct="0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Helvetica Light"/>
              </a:rPr>
              <a:t>DATASET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7E5D4C-5A16-42E9-86C5-C80993451487}"/>
              </a:ext>
            </a:extLst>
          </p:cNvPr>
          <p:cNvSpPr txBox="1"/>
          <p:nvPr/>
        </p:nvSpPr>
        <p:spPr>
          <a:xfrm>
            <a:off x="7804584" y="1781633"/>
            <a:ext cx="2179848" cy="109678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 defTabSz="812028">
              <a:lnSpc>
                <a:spcPct val="80000"/>
              </a:lnSpc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Accuracy</a:t>
            </a:r>
          </a:p>
          <a:p>
            <a:pPr algn="ctr" defTabSz="812028">
              <a:lnSpc>
                <a:spcPct val="80000"/>
              </a:lnSpc>
            </a:pPr>
            <a:endParaRPr lang="en-US" sz="3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206A4AA-AD0E-4FE0-8E7A-522A95B516F3}"/>
              </a:ext>
            </a:extLst>
          </p:cNvPr>
          <p:cNvGrpSpPr/>
          <p:nvPr/>
        </p:nvGrpSpPr>
        <p:grpSpPr>
          <a:xfrm>
            <a:off x="8506249" y="2056813"/>
            <a:ext cx="705651" cy="674269"/>
            <a:chOff x="9712171" y="3029817"/>
            <a:chExt cx="1250662" cy="1249661"/>
          </a:xfrm>
        </p:grpSpPr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03B90C12-31BC-4F1C-BBE4-0A67BD67E3EF}"/>
                </a:ext>
              </a:extLst>
            </p:cNvPr>
            <p:cNvSpPr/>
            <p:nvPr/>
          </p:nvSpPr>
          <p:spPr>
            <a:xfrm>
              <a:off x="9712171" y="3029817"/>
              <a:ext cx="1250662" cy="1249661"/>
            </a:xfrm>
            <a:prstGeom prst="flowChartConnector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DDE76F-1910-4E19-A5FA-F7DC4E7A735B}"/>
                </a:ext>
              </a:extLst>
            </p:cNvPr>
            <p:cNvSpPr/>
            <p:nvPr/>
          </p:nvSpPr>
          <p:spPr>
            <a:xfrm>
              <a:off x="9963113" y="3334694"/>
              <a:ext cx="828195" cy="4650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12028">
                <a:lnSpc>
                  <a:spcPct val="8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98%</a:t>
              </a:r>
              <a:endPara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1960-C227-4CAB-A263-0D977CC50B29}"/>
              </a:ext>
            </a:extLst>
          </p:cNvPr>
          <p:cNvSpPr/>
          <p:nvPr/>
        </p:nvSpPr>
        <p:spPr>
          <a:xfrm>
            <a:off x="2176919" y="3075781"/>
            <a:ext cx="7633488" cy="329338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444031-53D7-4600-BCFE-250E3287E3CD}"/>
              </a:ext>
            </a:extLst>
          </p:cNvPr>
          <p:cNvGrpSpPr/>
          <p:nvPr/>
        </p:nvGrpSpPr>
        <p:grpSpPr>
          <a:xfrm>
            <a:off x="4895695" y="3762283"/>
            <a:ext cx="5018982" cy="1943130"/>
            <a:chOff x="4103607" y="3762283"/>
            <a:chExt cx="5018982" cy="194313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3BCEE0-9784-451E-BB3A-199A0B74211E}"/>
                </a:ext>
              </a:extLst>
            </p:cNvPr>
            <p:cNvSpPr txBox="1"/>
            <p:nvPr/>
          </p:nvSpPr>
          <p:spPr>
            <a:xfrm>
              <a:off x="4103607" y="3762283"/>
              <a:ext cx="2671330" cy="318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685" tIns="35685" rIns="35685" bIns="35685" numCol="1" spcCol="38100" rtlCol="0" anchor="ctr">
              <a:spAutoFit/>
            </a:bodyPr>
            <a:lstStyle/>
            <a:p>
              <a:pPr algn="ctr" defTabSz="291823" hangingPunct="0"/>
              <a:r>
                <a:rPr lang="en-US" sz="1600" b="1" dirty="0">
                  <a:solidFill>
                    <a:srgbClr val="7030A0"/>
                  </a:solidFill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Helvetica Light"/>
                </a:rPr>
                <a:t>CONFORMAL FRAMEWORK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1B12A0A-58E2-4D59-B0E7-045068D679E5}"/>
                </a:ext>
              </a:extLst>
            </p:cNvPr>
            <p:cNvGrpSpPr/>
            <p:nvPr/>
          </p:nvGrpSpPr>
          <p:grpSpPr>
            <a:xfrm>
              <a:off x="6942741" y="4629372"/>
              <a:ext cx="2179848" cy="479760"/>
              <a:chOff x="8615945" y="3232984"/>
              <a:chExt cx="2671330" cy="47976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477B7D-C81C-49DD-92FB-6816C3706068}"/>
                  </a:ext>
                </a:extLst>
              </p:cNvPr>
              <p:cNvSpPr/>
              <p:nvPr/>
            </p:nvSpPr>
            <p:spPr>
              <a:xfrm>
                <a:off x="9045394" y="3232984"/>
                <a:ext cx="1875142" cy="479760"/>
              </a:xfrm>
              <a:prstGeom prst="rect">
                <a:avLst/>
              </a:prstGeom>
              <a:solidFill>
                <a:srgbClr val="7030A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749F1C8-DEDD-4C11-A5AF-C38C3D33482E}"/>
                  </a:ext>
                </a:extLst>
              </p:cNvPr>
              <p:cNvSpPr txBox="1"/>
              <p:nvPr/>
            </p:nvSpPr>
            <p:spPr>
              <a:xfrm>
                <a:off x="8615945" y="3322695"/>
                <a:ext cx="2671330" cy="3182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685" tIns="35685" rIns="35685" bIns="35685" numCol="1" spcCol="38100" rtlCol="0" anchor="ctr">
                <a:spAutoFit/>
              </a:bodyPr>
              <a:lstStyle/>
              <a:p>
                <a:pPr algn="ctr" defTabSz="291823" hangingPunct="0"/>
                <a:r>
                  <a:rPr 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+mj-ea"/>
                    <a:cs typeface="Calibri" panose="020F0502020204030204" pitchFamily="34" charset="0"/>
                    <a:sym typeface="Helvetica Light"/>
                  </a:rPr>
                  <a:t>CONFIDENCE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A09B26E-0DC6-4879-9102-FCF0510FB69B}"/>
                </a:ext>
              </a:extLst>
            </p:cNvPr>
            <p:cNvGrpSpPr/>
            <p:nvPr/>
          </p:nvGrpSpPr>
          <p:grpSpPr>
            <a:xfrm>
              <a:off x="6942741" y="5225653"/>
              <a:ext cx="2179848" cy="479760"/>
              <a:chOff x="8615945" y="3232984"/>
              <a:chExt cx="2671330" cy="47976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4377B4A-E108-473E-9605-A90D7628122E}"/>
                  </a:ext>
                </a:extLst>
              </p:cNvPr>
              <p:cNvSpPr/>
              <p:nvPr/>
            </p:nvSpPr>
            <p:spPr>
              <a:xfrm>
                <a:off x="9045394" y="3232984"/>
                <a:ext cx="1875142" cy="479760"/>
              </a:xfrm>
              <a:prstGeom prst="rect">
                <a:avLst/>
              </a:prstGeom>
              <a:solidFill>
                <a:srgbClr val="7030A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F219D31-D6A2-4C9A-A392-5A6FF92AD36A}"/>
                  </a:ext>
                </a:extLst>
              </p:cNvPr>
              <p:cNvSpPr txBox="1"/>
              <p:nvPr/>
            </p:nvSpPr>
            <p:spPr>
              <a:xfrm>
                <a:off x="8615945" y="3322695"/>
                <a:ext cx="2671330" cy="3182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685" tIns="35685" rIns="35685" bIns="35685" numCol="1" spcCol="38100" rtlCol="0" anchor="ctr">
                <a:spAutoFit/>
              </a:bodyPr>
              <a:lstStyle/>
              <a:p>
                <a:pPr algn="ctr" defTabSz="291823" hangingPunct="0"/>
                <a:r>
                  <a:rPr 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+mj-ea"/>
                    <a:cs typeface="Calibri" panose="020F0502020204030204" pitchFamily="34" charset="0"/>
                    <a:sym typeface="Helvetica Light"/>
                  </a:rPr>
                  <a:t>CREDIBILITY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5C6753-4E8F-4A99-81D7-6880013FB948}"/>
              </a:ext>
            </a:extLst>
          </p:cNvPr>
          <p:cNvGrpSpPr/>
          <p:nvPr/>
        </p:nvGrpSpPr>
        <p:grpSpPr>
          <a:xfrm>
            <a:off x="2163890" y="3645024"/>
            <a:ext cx="7660563" cy="2256831"/>
            <a:chOff x="1371802" y="3645024"/>
            <a:chExt cx="7660563" cy="225683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C16BC97-1690-4943-B3DB-A538C39DCA1D}"/>
                </a:ext>
              </a:extLst>
            </p:cNvPr>
            <p:cNvGrpSpPr/>
            <p:nvPr/>
          </p:nvGrpSpPr>
          <p:grpSpPr>
            <a:xfrm>
              <a:off x="1371802" y="3645024"/>
              <a:ext cx="7660563" cy="2256831"/>
              <a:chOff x="1371802" y="3645024"/>
              <a:chExt cx="7660563" cy="2256831"/>
            </a:xfrm>
          </p:grpSpPr>
          <p:sp>
            <p:nvSpPr>
              <p:cNvPr id="33" name="Rounded Rectangle 20">
                <a:extLst>
                  <a:ext uri="{FF2B5EF4-FFF2-40B4-BE49-F238E27FC236}">
                    <a16:creationId xmlns:a16="http://schemas.microsoft.com/office/drawing/2014/main" id="{1C513729-0784-487B-96F7-D6B8D85DAC75}"/>
                  </a:ext>
                </a:extLst>
              </p:cNvPr>
              <p:cNvSpPr/>
              <p:nvPr/>
            </p:nvSpPr>
            <p:spPr bwMode="auto">
              <a:xfrm>
                <a:off x="7051228" y="3648586"/>
                <a:ext cx="1981137" cy="2253269"/>
              </a:xfrm>
              <a:prstGeom prst="roundRect">
                <a:avLst>
                  <a:gd name="adj" fmla="val 4479"/>
                </a:avLst>
              </a:prstGeom>
              <a:noFill/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b="1">
                  <a:solidFill>
                    <a:srgbClr val="00AEEF"/>
                  </a:solidFill>
                  <a:latin typeface="Intel Clear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C7020A5-B47C-45D8-8DAA-251C8B7730E2}"/>
                  </a:ext>
                </a:extLst>
              </p:cNvPr>
              <p:cNvSpPr/>
              <p:nvPr/>
            </p:nvSpPr>
            <p:spPr>
              <a:xfrm>
                <a:off x="7047010" y="3779778"/>
                <a:ext cx="197130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291823" hangingPunct="0"/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ea typeface="+mj-ea"/>
                    <a:cs typeface="Calibri" panose="020F0502020204030204" pitchFamily="34" charset="0"/>
                    <a:sym typeface="Helvetica Light"/>
                  </a:rPr>
                  <a:t>UNCERTAINTY ESTIMATE</a:t>
                </a:r>
                <a:endParaRPr lang="en-US" sz="1400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ea typeface="+mj-ea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Rounded Rectangle 44">
                <a:extLst>
                  <a:ext uri="{FF2B5EF4-FFF2-40B4-BE49-F238E27FC236}">
                    <a16:creationId xmlns:a16="http://schemas.microsoft.com/office/drawing/2014/main" id="{74DB32FE-BBBB-4208-9B3E-69DB424EAB18}"/>
                  </a:ext>
                </a:extLst>
              </p:cNvPr>
              <p:cNvSpPr/>
              <p:nvPr/>
            </p:nvSpPr>
            <p:spPr bwMode="auto">
              <a:xfrm>
                <a:off x="1371802" y="3648586"/>
                <a:ext cx="2502753" cy="2253269"/>
              </a:xfrm>
              <a:prstGeom prst="roundRect">
                <a:avLst>
                  <a:gd name="adj" fmla="val 2366"/>
                </a:avLst>
              </a:prstGeom>
              <a:noFill/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b="1">
                  <a:solidFill>
                    <a:srgbClr val="00AEEF"/>
                  </a:solidFill>
                  <a:latin typeface="Intel Clear"/>
                </a:endParaRPr>
              </a:p>
            </p:txBody>
          </p:sp>
          <p:sp>
            <p:nvSpPr>
              <p:cNvPr id="39" name="Rounded Rectangle 45">
                <a:extLst>
                  <a:ext uri="{FF2B5EF4-FFF2-40B4-BE49-F238E27FC236}">
                    <a16:creationId xmlns:a16="http://schemas.microsoft.com/office/drawing/2014/main" id="{B679283F-FBA5-403A-851F-A501B0C76EDB}"/>
                  </a:ext>
                </a:extLst>
              </p:cNvPr>
              <p:cNvSpPr/>
              <p:nvPr/>
            </p:nvSpPr>
            <p:spPr bwMode="auto">
              <a:xfrm>
                <a:off x="4205940" y="3645024"/>
                <a:ext cx="2502753" cy="2253269"/>
              </a:xfrm>
              <a:prstGeom prst="roundRect">
                <a:avLst>
                  <a:gd name="adj" fmla="val 2366"/>
                </a:avLst>
              </a:prstGeom>
              <a:noFill/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b="1">
                  <a:solidFill>
                    <a:srgbClr val="00AEEF"/>
                  </a:solidFill>
                  <a:latin typeface="Intel Clear"/>
                </a:endParaRPr>
              </a:p>
            </p:txBody>
          </p:sp>
          <p:sp>
            <p:nvSpPr>
              <p:cNvPr id="42" name="Right Arrow 47">
                <a:extLst>
                  <a:ext uri="{FF2B5EF4-FFF2-40B4-BE49-F238E27FC236}">
                    <a16:creationId xmlns:a16="http://schemas.microsoft.com/office/drawing/2014/main" id="{F3BD29D4-7EA3-4E0C-A1B4-CB8ADBA1736B}"/>
                  </a:ext>
                </a:extLst>
              </p:cNvPr>
              <p:cNvSpPr/>
              <p:nvPr/>
            </p:nvSpPr>
            <p:spPr>
              <a:xfrm>
                <a:off x="3752044" y="4573973"/>
                <a:ext cx="560219" cy="509990"/>
              </a:xfrm>
              <a:prstGeom prst="rightArrow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685" tIns="35685" rIns="35685" bIns="35685" numCol="1" spcCol="38100" rtlCol="0" anchor="ctr">
                <a:spAutoFit/>
              </a:bodyPr>
              <a:lstStyle/>
              <a:p>
                <a:pPr algn="ctr" defTabSz="291823" hangingPunct="0"/>
                <a:endParaRPr lang="en-US" sz="1200">
                  <a:solidFill>
                    <a:prstClr val="black"/>
                  </a:solidFill>
                  <a:latin typeface="Intel Clear"/>
                  <a:sym typeface="Helvetica Ligh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6693A4CA-DA71-43EC-9983-DD16110BB813}"/>
                      </a:ext>
                    </a:extLst>
                  </p:cNvPr>
                  <p:cNvSpPr/>
                  <p:nvPr/>
                </p:nvSpPr>
                <p:spPr>
                  <a:xfrm>
                    <a:off x="1425810" y="4616991"/>
                    <a:ext cx="235923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. . ., 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6693A4CA-DA71-43EC-9983-DD16110BB8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5810" y="4616991"/>
                    <a:ext cx="2359236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51125C6-8A8B-4299-93BB-3CA306611638}"/>
                  </a:ext>
                </a:extLst>
              </p:cNvPr>
              <p:cNvSpPr txBox="1"/>
              <p:nvPr/>
            </p:nvSpPr>
            <p:spPr>
              <a:xfrm>
                <a:off x="1566891" y="3748302"/>
                <a:ext cx="2139632" cy="3490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685" tIns="35685" rIns="35685" bIns="35685" numCol="1" spcCol="38100" rtlCol="0" anchor="ctr">
                <a:spAutoFit/>
              </a:bodyPr>
              <a:lstStyle/>
              <a:p>
                <a:pPr algn="ctr" defTabSz="291823" hangingPunct="0"/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ea typeface="+mj-ea"/>
                    <a:cs typeface="Calibri" panose="020F0502020204030204" pitchFamily="34" charset="0"/>
                    <a:sym typeface="Helvetica Light"/>
                  </a:rPr>
                  <a:t>DATASET</a:t>
                </a:r>
              </a:p>
            </p:txBody>
          </p:sp>
          <p:sp>
            <p:nvSpPr>
              <p:cNvPr id="65" name="Rounded Rectangle 45">
                <a:extLst>
                  <a:ext uri="{FF2B5EF4-FFF2-40B4-BE49-F238E27FC236}">
                    <a16:creationId xmlns:a16="http://schemas.microsoft.com/office/drawing/2014/main" id="{56A3F5C1-2E57-4052-976C-48A42F8F06EE}"/>
                  </a:ext>
                </a:extLst>
              </p:cNvPr>
              <p:cNvSpPr/>
              <p:nvPr/>
            </p:nvSpPr>
            <p:spPr bwMode="auto">
              <a:xfrm>
                <a:off x="4579204" y="4311296"/>
                <a:ext cx="1708231" cy="1133861"/>
              </a:xfrm>
              <a:prstGeom prst="roundRect">
                <a:avLst>
                  <a:gd name="adj" fmla="val 2366"/>
                </a:avLst>
              </a:prstGeom>
              <a:noFill/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b="1">
                  <a:solidFill>
                    <a:srgbClr val="00AEEF"/>
                  </a:solidFill>
                  <a:latin typeface="Intel Clear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7109C0D-D413-4F4D-9ECA-E6ED88343A86}"/>
                  </a:ext>
                </a:extLst>
              </p:cNvPr>
              <p:cNvSpPr txBox="1"/>
              <p:nvPr/>
            </p:nvSpPr>
            <p:spPr>
              <a:xfrm>
                <a:off x="4347183" y="4535905"/>
                <a:ext cx="2139632" cy="7286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685" tIns="35685" rIns="35685" bIns="35685" numCol="1" spcCol="38100" rtlCol="0" anchor="ctr">
                <a:spAutoFit/>
              </a:bodyPr>
              <a:lstStyle/>
              <a:p>
                <a:pPr algn="ctr" defTabSz="291823" hangingPunct="0"/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ea typeface="+mj-ea"/>
                    <a:cs typeface="Calibri" panose="020F0502020204030204" pitchFamily="34" charset="0"/>
                    <a:sym typeface="Helvetica Light"/>
                  </a:rPr>
                  <a:t>CLASSIFIER</a:t>
                </a:r>
              </a:p>
              <a:p>
                <a:pPr algn="ctr" defTabSz="291823" hangingPunct="0">
                  <a:spcAft>
                    <a:spcPts val="799"/>
                  </a:spcAft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ea typeface="+mj-ea"/>
                    <a:cs typeface="Calibri" panose="020F0502020204030204" pitchFamily="34" charset="0"/>
                    <a:sym typeface="Helvetica Light"/>
                  </a:rPr>
                  <a:t>ALGORITHM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F419CF65-BF2F-4240-B9A7-493B6C77760E}"/>
                      </a:ext>
                    </a:extLst>
                  </p:cNvPr>
                  <p:cNvSpPr txBox="1"/>
                  <p:nvPr/>
                </p:nvSpPr>
                <p:spPr>
                  <a:xfrm>
                    <a:off x="7855748" y="4187605"/>
                    <a:ext cx="6017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  </a:t>
                    </a:r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F419CF65-BF2F-4240-B9A7-493B6C7776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5748" y="4187605"/>
                    <a:ext cx="601768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286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AB35409D-EF04-47F4-923C-2BEA9BBBA874}"/>
                      </a:ext>
                    </a:extLst>
                  </p:cNvPr>
                  <p:cNvSpPr txBox="1"/>
                  <p:nvPr/>
                </p:nvSpPr>
                <p:spPr>
                  <a:xfrm>
                    <a:off x="2345442" y="5013756"/>
                    <a:ext cx="56098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AB35409D-EF04-47F4-923C-2BEA9BBBA8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5442" y="5013756"/>
                    <a:ext cx="560986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783" r="-8696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9" name="Right Arrow 48">
              <a:extLst>
                <a:ext uri="{FF2B5EF4-FFF2-40B4-BE49-F238E27FC236}">
                  <a16:creationId xmlns:a16="http://schemas.microsoft.com/office/drawing/2014/main" id="{E5E11AD6-4996-4280-B37E-31ECF8586CE9}"/>
                </a:ext>
              </a:extLst>
            </p:cNvPr>
            <p:cNvSpPr/>
            <p:nvPr/>
          </p:nvSpPr>
          <p:spPr>
            <a:xfrm>
              <a:off x="6586197" y="4614257"/>
              <a:ext cx="560219" cy="509990"/>
            </a:xfrm>
            <a:prstGeom prst="rightArrow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685" tIns="35685" rIns="35685" bIns="35685" numCol="1" spcCol="38100" rtlCol="0" anchor="ctr">
              <a:spAutoFit/>
            </a:bodyPr>
            <a:lstStyle/>
            <a:p>
              <a:pPr algn="ctr" defTabSz="291823" hangingPunct="0"/>
              <a:endParaRPr lang="en-US" sz="1200">
                <a:solidFill>
                  <a:prstClr val="black"/>
                </a:solidFill>
                <a:latin typeface="Intel Clear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68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A1CE45-B613-488C-BAA8-46BD710575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665" y="6376243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2C3E66-5CBA-47AB-9FAD-7E447E0704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1700" y="451513"/>
            <a:ext cx="8596668" cy="1320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Framework Foundation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7B6311-B141-424D-8E3B-BA29E048C6DD}"/>
                  </a:ext>
                </a:extLst>
              </p:cNvPr>
              <p:cNvSpPr txBox="1"/>
              <p:nvPr/>
            </p:nvSpPr>
            <p:spPr>
              <a:xfrm>
                <a:off x="1505897" y="2222278"/>
                <a:ext cx="992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 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7B6311-B141-424D-8E3B-BA29E048C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897" y="2222278"/>
                <a:ext cx="992195" cy="276999"/>
              </a:xfrm>
              <a:prstGeom prst="rect">
                <a:avLst/>
              </a:prstGeom>
              <a:blipFill>
                <a:blip r:embed="rId3"/>
                <a:stretch>
                  <a:fillRect l="-4294" t="-2222" r="-7975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4241AC71-1AF1-4234-AEA6-2E3DB5038EF1}"/>
              </a:ext>
            </a:extLst>
          </p:cNvPr>
          <p:cNvSpPr/>
          <p:nvPr/>
        </p:nvSpPr>
        <p:spPr>
          <a:xfrm>
            <a:off x="983432" y="1655771"/>
            <a:ext cx="7633488" cy="329338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Hypothesis Testing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89F792-B8F8-45B1-8591-FD31B8623F7F}"/>
              </a:ext>
            </a:extLst>
          </p:cNvPr>
          <p:cNvGrpSpPr/>
          <p:nvPr/>
        </p:nvGrpSpPr>
        <p:grpSpPr>
          <a:xfrm>
            <a:off x="983432" y="2772209"/>
            <a:ext cx="7633488" cy="905061"/>
            <a:chOff x="983432" y="2772209"/>
            <a:chExt cx="7633488" cy="90506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9AB5526-F517-459D-B09B-48A7FF7F8C6B}"/>
                </a:ext>
              </a:extLst>
            </p:cNvPr>
            <p:cNvSpPr/>
            <p:nvPr/>
          </p:nvSpPr>
          <p:spPr>
            <a:xfrm>
              <a:off x="983432" y="2772209"/>
              <a:ext cx="7633488" cy="329338"/>
            </a:xfrm>
            <a:prstGeom prst="rect">
              <a:avLst/>
            </a:prstGeom>
            <a:solidFill>
              <a:schemeClr val="accent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Algorithmic Randomness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AC466-FAC3-416F-80E8-9D522BEE668A}"/>
                </a:ext>
              </a:extLst>
            </p:cNvPr>
            <p:cNvSpPr txBox="1"/>
            <p:nvPr/>
          </p:nvSpPr>
          <p:spPr>
            <a:xfrm>
              <a:off x="1458599" y="3277160"/>
              <a:ext cx="3528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Nonconformity Score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C3F266-8BFA-4B10-9BFD-C8537174A3E5}"/>
              </a:ext>
            </a:extLst>
          </p:cNvPr>
          <p:cNvGrpSpPr/>
          <p:nvPr/>
        </p:nvGrpSpPr>
        <p:grpSpPr>
          <a:xfrm>
            <a:off x="983432" y="3852884"/>
            <a:ext cx="7633488" cy="905062"/>
            <a:chOff x="983432" y="3852884"/>
            <a:chExt cx="7633488" cy="90506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410C517-BB9B-49FB-A93A-F21C6B6643AA}"/>
                </a:ext>
              </a:extLst>
            </p:cNvPr>
            <p:cNvSpPr/>
            <p:nvPr/>
          </p:nvSpPr>
          <p:spPr>
            <a:xfrm>
              <a:off x="983432" y="3852884"/>
              <a:ext cx="7633488" cy="329338"/>
            </a:xfrm>
            <a:prstGeom prst="rect">
              <a:avLst/>
            </a:prstGeom>
            <a:solidFill>
              <a:schemeClr val="accent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Transductive Inference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23CC84-35B0-42D2-B33D-A5CE0B5B1198}"/>
                </a:ext>
              </a:extLst>
            </p:cNvPr>
            <p:cNvSpPr txBox="1"/>
            <p:nvPr/>
          </p:nvSpPr>
          <p:spPr>
            <a:xfrm>
              <a:off x="1458599" y="4357836"/>
              <a:ext cx="3528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Confidence and Credibility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69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38DCC-2CC6-41ED-AC6E-B13B1D1978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665" y="6376243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FBBCCE-1DDC-4B9E-B556-F43067BDC504}"/>
              </a:ext>
            </a:extLst>
          </p:cNvPr>
          <p:cNvGrpSpPr/>
          <p:nvPr/>
        </p:nvGrpSpPr>
        <p:grpSpPr>
          <a:xfrm>
            <a:off x="5013111" y="2629118"/>
            <a:ext cx="2165777" cy="1599764"/>
            <a:chOff x="8460096" y="2110253"/>
            <a:chExt cx="2165777" cy="159976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3725F6-0F93-41EC-B8DC-7F2D511700D9}"/>
                </a:ext>
              </a:extLst>
            </p:cNvPr>
            <p:cNvCxnSpPr/>
            <p:nvPr/>
          </p:nvCxnSpPr>
          <p:spPr>
            <a:xfrm>
              <a:off x="8520589" y="3710017"/>
              <a:ext cx="2103120" cy="0"/>
            </a:xfrm>
            <a:prstGeom prst="line">
              <a:avLst/>
            </a:prstGeom>
            <a:ln w="19050" cap="sq">
              <a:solidFill>
                <a:srgbClr val="E1801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197C98-E623-4677-9A74-8CF7749E8154}"/>
                </a:ext>
              </a:extLst>
            </p:cNvPr>
            <p:cNvSpPr/>
            <p:nvPr/>
          </p:nvSpPr>
          <p:spPr>
            <a:xfrm>
              <a:off x="8460096" y="2925827"/>
              <a:ext cx="2165777" cy="4572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wrap="square" lIns="0" tIns="91440" rIns="0" bIns="91440" rtlCol="0" anchor="t">
              <a:noAutofit/>
            </a:bodyPr>
            <a:lstStyle/>
            <a:p>
              <a:pPr algn="ctr" fontAlgn="auto">
                <a:lnSpc>
                  <a:spcPct val="90000"/>
                </a:lnSpc>
                <a:spcBef>
                  <a:spcPts val="481"/>
                </a:spcBef>
                <a:spcAft>
                  <a:spcPts val="0"/>
                </a:spcAft>
                <a:defRPr/>
              </a:pPr>
              <a:r>
                <a:rPr lang="en-US" sz="2800" dirty="0">
                  <a:solidFill>
                    <a:srgbClr val="E1801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Applications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9049BD-7042-4E22-B94C-F62D20101CDC}"/>
                </a:ext>
              </a:extLst>
            </p:cNvPr>
            <p:cNvGrpSpPr/>
            <p:nvPr/>
          </p:nvGrpSpPr>
          <p:grpSpPr>
            <a:xfrm>
              <a:off x="9304250" y="2110253"/>
              <a:ext cx="536786" cy="533627"/>
              <a:chOff x="9455845" y="1836693"/>
              <a:chExt cx="371545" cy="40829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61AE5AC-E7D4-4BD6-87AB-5F537D6CD3E8}"/>
                  </a:ext>
                </a:extLst>
              </p:cNvPr>
              <p:cNvGrpSpPr/>
              <p:nvPr/>
            </p:nvGrpSpPr>
            <p:grpSpPr>
              <a:xfrm rot="18518331">
                <a:off x="9341854" y="1950684"/>
                <a:ext cx="408297" cy="180316"/>
                <a:chOff x="5365974" y="929552"/>
                <a:chExt cx="958623" cy="306629"/>
              </a:xfrm>
            </p:grpSpPr>
            <p:sp>
              <p:nvSpPr>
                <p:cNvPr id="16" name="Flowchart: Stored Data 15">
                  <a:extLst>
                    <a:ext uri="{FF2B5EF4-FFF2-40B4-BE49-F238E27FC236}">
                      <a16:creationId xmlns:a16="http://schemas.microsoft.com/office/drawing/2014/main" id="{A0B591EF-FAC6-454A-9FC2-AC95EEF7C4C2}"/>
                    </a:ext>
                  </a:extLst>
                </p:cNvPr>
                <p:cNvSpPr/>
                <p:nvPr/>
              </p:nvSpPr>
              <p:spPr>
                <a:xfrm>
                  <a:off x="5365974" y="929552"/>
                  <a:ext cx="492103" cy="306629"/>
                </a:xfrm>
                <a:prstGeom prst="flowChartOnlineStorage">
                  <a:avLst/>
                </a:prstGeom>
                <a:noFill/>
                <a:ln w="12700" cmpd="sng">
                  <a:solidFill>
                    <a:srgbClr val="E18015"/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>
                    <a:solidFill>
                      <a:srgbClr val="FFC000"/>
                    </a:solidFill>
                    <a:latin typeface="+mn-lt"/>
                  </a:endParaRPr>
                </a:p>
              </p:txBody>
            </p:sp>
            <p:sp>
              <p:nvSpPr>
                <p:cNvPr id="17" name="Flowchart: Stored Data 16">
                  <a:extLst>
                    <a:ext uri="{FF2B5EF4-FFF2-40B4-BE49-F238E27FC236}">
                      <a16:creationId xmlns:a16="http://schemas.microsoft.com/office/drawing/2014/main" id="{7D2EF6D2-EF3D-4DF2-9F91-3EA702F56349}"/>
                    </a:ext>
                  </a:extLst>
                </p:cNvPr>
                <p:cNvSpPr/>
                <p:nvPr/>
              </p:nvSpPr>
              <p:spPr>
                <a:xfrm flipH="1">
                  <a:off x="5832494" y="929552"/>
                  <a:ext cx="492103" cy="306629"/>
                </a:xfrm>
                <a:prstGeom prst="flowChartOnlineStorage">
                  <a:avLst/>
                </a:prstGeom>
                <a:noFill/>
                <a:ln w="12700" cmpd="sng">
                  <a:solidFill>
                    <a:srgbClr val="E18015"/>
                  </a:solidFill>
                </a:ln>
                <a:effectLst/>
              </p:spPr>
              <p:txBody>
                <a:bodyPr wrap="square" lIns="182880" tIns="137160" rIns="137160" bIns="13716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0"/>
                    </a:spcAft>
                  </a:pPr>
                  <a:endParaRPr lang="en-US" sz="2000" dirty="0" err="1">
                    <a:solidFill>
                      <a:srgbClr val="FFC000"/>
                    </a:solidFill>
                    <a:latin typeface="+mn-lt"/>
                  </a:endParaRPr>
                </a:p>
              </p:txBody>
            </p:sp>
          </p:grpSp>
          <p:sp>
            <p:nvSpPr>
              <p:cNvPr id="15" name="Flowchart: Magnetic Disk 14">
                <a:extLst>
                  <a:ext uri="{FF2B5EF4-FFF2-40B4-BE49-F238E27FC236}">
                    <a16:creationId xmlns:a16="http://schemas.microsoft.com/office/drawing/2014/main" id="{7FA82129-1D5E-4027-900A-6C7BC32880AD}"/>
                  </a:ext>
                </a:extLst>
              </p:cNvPr>
              <p:cNvSpPr/>
              <p:nvPr/>
            </p:nvSpPr>
            <p:spPr>
              <a:xfrm>
                <a:off x="9583037" y="2118444"/>
                <a:ext cx="244353" cy="106097"/>
              </a:xfrm>
              <a:prstGeom prst="flowChartMagneticDisk">
                <a:avLst/>
              </a:prstGeom>
              <a:noFill/>
              <a:ln w="12700" cmpd="sng">
                <a:solidFill>
                  <a:srgbClr val="E18015"/>
                </a:solidFill>
              </a:ln>
              <a:effectLst/>
            </p:spPr>
            <p:txBody>
              <a:bodyPr wrap="square" lIns="182880" tIns="137160" rIns="137160" bIns="13716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sz="2000" dirty="0" err="1">
                  <a:solidFill>
                    <a:srgbClr val="FFC000"/>
                  </a:solidFill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959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CD4C-6DD1-43E4-B909-D8D0E9EA5D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1700" y="451513"/>
            <a:ext cx="8596668" cy="1320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Disk Drive reliability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44593B-DF6D-47FE-80FC-B9B54BF26F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665" y="6376243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C0410034-04DF-4A3A-BBE8-A206BEB2E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254246"/>
            <a:ext cx="5112568" cy="4458239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8778101-35F2-4BD8-842B-36FD1BB8CCA3}"/>
              </a:ext>
            </a:extLst>
          </p:cNvPr>
          <p:cNvSpPr txBox="1"/>
          <p:nvPr/>
        </p:nvSpPr>
        <p:spPr>
          <a:xfrm>
            <a:off x="6562578" y="1254246"/>
            <a:ext cx="491112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Given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Disk Drives dataset</a:t>
            </a:r>
          </a:p>
          <a:p>
            <a:pPr>
              <a:spcBef>
                <a:spcPct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Predict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Label of new Disk </a:t>
            </a:r>
          </a:p>
          <a:p>
            <a:pPr lvl="1">
              <a:spcBef>
                <a:spcPct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Model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K-Nearest Neighbor (k =1)</a:t>
            </a:r>
          </a:p>
          <a:p>
            <a:pPr>
              <a:spcBef>
                <a:spcPct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Uncertainty estimation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Confidence and Credibility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59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CD4C-6DD1-43E4-B909-D8D0E9EA5D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1700" y="451513"/>
            <a:ext cx="8596668" cy="1320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Nonconformity Score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44593B-DF6D-47FE-80FC-B9B54BF26F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665" y="6376243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8A89D2B-5268-460C-9800-A59CDFCAE9E9}"/>
              </a:ext>
            </a:extLst>
          </p:cNvPr>
          <p:cNvSpPr txBox="1"/>
          <p:nvPr/>
        </p:nvSpPr>
        <p:spPr>
          <a:xfrm>
            <a:off x="8184232" y="270892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Hypothesis A: Label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Failed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5" name="Picture 4" descr="A map with text&#10;&#10;Description automatically generated">
            <a:extLst>
              <a:ext uri="{FF2B5EF4-FFF2-40B4-BE49-F238E27FC236}">
                <a16:creationId xmlns:a16="http://schemas.microsoft.com/office/drawing/2014/main" id="{3E7F03F4-9296-4B00-9B3F-1CEDCAC7A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66" y="1296050"/>
            <a:ext cx="9244082" cy="441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3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CD4C-6DD1-43E4-B909-D8D0E9EA5D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1700" y="451513"/>
            <a:ext cx="8596668" cy="1320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Nonconformity Score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44593B-DF6D-47FE-80FC-B9B54BF26F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665" y="6376243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7" name="Picture 76" descr="A map with text&#10;&#10;Description automatically generated">
            <a:extLst>
              <a:ext uri="{FF2B5EF4-FFF2-40B4-BE49-F238E27FC236}">
                <a16:creationId xmlns:a16="http://schemas.microsoft.com/office/drawing/2014/main" id="{FBACC52E-31E3-41DE-AE27-99E213369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1" y="1284539"/>
            <a:ext cx="9255317" cy="4421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3CBE16-D6B3-44D2-800C-A4EFDF4EC2C2}"/>
              </a:ext>
            </a:extLst>
          </p:cNvPr>
          <p:cNvSpPr txBox="1"/>
          <p:nvPr/>
        </p:nvSpPr>
        <p:spPr>
          <a:xfrm>
            <a:off x="8184232" y="2708920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Hypothesis A: Label </a:t>
            </a:r>
            <a:r>
              <a:rPr lang="en-US" sz="2000" dirty="0">
                <a:solidFill>
                  <a:srgbClr val="7EBB0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36295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DF88C6-7A08-4E16-A9A7-0B75D03B9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14" y="1318323"/>
            <a:ext cx="9589574" cy="44965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FFCD4C-6DD1-43E4-B909-D8D0E9EA5D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1700" y="451513"/>
            <a:ext cx="8596668" cy="1320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Uncertainty Estimation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44593B-DF6D-47FE-80FC-B9B54BF26F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665" y="6376243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7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1762-6168-4460-AC6A-F2B27D291A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1700" y="451513"/>
            <a:ext cx="8596668" cy="1320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Prediction with Explainable Reliability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585C80-A313-4964-9399-0A807DE906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665" y="6376243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ED8BF8-D5A5-4537-82CB-CBBBFA2FB960}"/>
              </a:ext>
            </a:extLst>
          </p:cNvPr>
          <p:cNvGrpSpPr/>
          <p:nvPr/>
        </p:nvGrpSpPr>
        <p:grpSpPr>
          <a:xfrm>
            <a:off x="1271464" y="1437983"/>
            <a:ext cx="7444540" cy="4151257"/>
            <a:chOff x="533400" y="1047749"/>
            <a:chExt cx="5943600" cy="36940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84B6A6-7CFC-4E76-A41D-DD48789B5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" y="1047749"/>
              <a:ext cx="5943600" cy="3503503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FC53C5-6958-4F3F-B058-138FC3BB6417}"/>
                </a:ext>
              </a:extLst>
            </p:cNvPr>
            <p:cNvGrpSpPr/>
            <p:nvPr/>
          </p:nvGrpSpPr>
          <p:grpSpPr>
            <a:xfrm>
              <a:off x="1085048" y="1657350"/>
              <a:ext cx="2589847" cy="3084401"/>
              <a:chOff x="457200" y="1200150"/>
              <a:chExt cx="2833687" cy="323416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33CA220-923D-4C74-BDB5-531ADBC36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200" y="1200150"/>
                <a:ext cx="2833687" cy="3234165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253117-5B1E-4C11-A8FA-44E2DE54EBBC}"/>
                  </a:ext>
                </a:extLst>
              </p:cNvPr>
              <p:cNvSpPr/>
              <p:nvPr/>
            </p:nvSpPr>
            <p:spPr>
              <a:xfrm>
                <a:off x="1730478" y="1428750"/>
                <a:ext cx="1538287" cy="152400"/>
              </a:xfrm>
              <a:prstGeom prst="rect">
                <a:avLst/>
              </a:prstGeom>
              <a:solidFill>
                <a:srgbClr val="FF0000">
                  <a:alpha val="19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734227A-5600-47F7-9E34-E5D35F7A18E5}"/>
                  </a:ext>
                </a:extLst>
              </p:cNvPr>
              <p:cNvSpPr/>
              <p:nvPr/>
            </p:nvSpPr>
            <p:spPr>
              <a:xfrm>
                <a:off x="1730477" y="1989804"/>
                <a:ext cx="1538287" cy="152400"/>
              </a:xfrm>
              <a:prstGeom prst="rect">
                <a:avLst/>
              </a:prstGeom>
              <a:solidFill>
                <a:srgbClr val="FF0000">
                  <a:alpha val="19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A4F48B-0086-45D5-86AF-190CDE65ACDE}"/>
                  </a:ext>
                </a:extLst>
              </p:cNvPr>
              <p:cNvSpPr/>
              <p:nvPr/>
            </p:nvSpPr>
            <p:spPr>
              <a:xfrm>
                <a:off x="1730476" y="2365888"/>
                <a:ext cx="1538287" cy="152400"/>
              </a:xfrm>
              <a:prstGeom prst="rect">
                <a:avLst/>
              </a:prstGeom>
              <a:solidFill>
                <a:srgbClr val="FF0000">
                  <a:alpha val="19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7DACB33-A340-4DB7-8E01-F8C323E15BBB}"/>
                  </a:ext>
                </a:extLst>
              </p:cNvPr>
              <p:cNvSpPr/>
              <p:nvPr/>
            </p:nvSpPr>
            <p:spPr>
              <a:xfrm>
                <a:off x="1730476" y="2739515"/>
                <a:ext cx="1538287" cy="152400"/>
              </a:xfrm>
              <a:prstGeom prst="rect">
                <a:avLst/>
              </a:prstGeom>
              <a:solidFill>
                <a:srgbClr val="FF0000">
                  <a:alpha val="19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98B123C-AEA4-4AFF-819E-08981BB32D2A}"/>
                  </a:ext>
                </a:extLst>
              </p:cNvPr>
              <p:cNvSpPr/>
              <p:nvPr/>
            </p:nvSpPr>
            <p:spPr>
              <a:xfrm>
                <a:off x="1730475" y="2934316"/>
                <a:ext cx="1538287" cy="152400"/>
              </a:xfrm>
              <a:prstGeom prst="rect">
                <a:avLst/>
              </a:prstGeom>
              <a:solidFill>
                <a:srgbClr val="FF0000">
                  <a:alpha val="19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19E1D29-38DB-4B0D-B419-AE86F6A91832}"/>
                  </a:ext>
                </a:extLst>
              </p:cNvPr>
              <p:cNvSpPr/>
              <p:nvPr/>
            </p:nvSpPr>
            <p:spPr>
              <a:xfrm>
                <a:off x="1730474" y="3867150"/>
                <a:ext cx="1538287" cy="152400"/>
              </a:xfrm>
              <a:prstGeom prst="rect">
                <a:avLst/>
              </a:prstGeom>
              <a:solidFill>
                <a:srgbClr val="FF0000">
                  <a:alpha val="19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70696EF-EAC3-44FF-A8A8-8C3DC95B5A1F}"/>
                  </a:ext>
                </a:extLst>
              </p:cNvPr>
              <p:cNvSpPr/>
              <p:nvPr/>
            </p:nvSpPr>
            <p:spPr>
              <a:xfrm>
                <a:off x="1730473" y="4057650"/>
                <a:ext cx="1538287" cy="152400"/>
              </a:xfrm>
              <a:prstGeom prst="rect">
                <a:avLst/>
              </a:prstGeom>
              <a:solidFill>
                <a:srgbClr val="FF0000">
                  <a:alpha val="19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14D33C6-F2E7-4A4C-8D0D-03C6F0DFCE92}"/>
                  </a:ext>
                </a:extLst>
              </p:cNvPr>
              <p:cNvSpPr/>
              <p:nvPr/>
            </p:nvSpPr>
            <p:spPr>
              <a:xfrm>
                <a:off x="1730472" y="4243235"/>
                <a:ext cx="1538287" cy="152400"/>
              </a:xfrm>
              <a:prstGeom prst="rect">
                <a:avLst/>
              </a:prstGeom>
              <a:solidFill>
                <a:srgbClr val="FF0000">
                  <a:alpha val="19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AFE603B2-992A-42E2-BA3C-58C8488F6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968" y="2235216"/>
            <a:ext cx="4835560" cy="346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0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19851</TotalTime>
  <Words>263</Words>
  <Application>Microsoft Office PowerPoint</Application>
  <PresentationFormat>Widescreen</PresentationFormat>
  <Paragraphs>71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Intel Clear</vt:lpstr>
      <vt:lpstr>Trebuchet MS</vt:lpstr>
      <vt:lpstr>Wingdings 3</vt:lpstr>
      <vt:lpstr>Facet</vt:lpstr>
      <vt:lpstr>PowerPoint Presentation</vt:lpstr>
      <vt:lpstr>Conformal Framework</vt:lpstr>
      <vt:lpstr>Framework Foundation </vt:lpstr>
      <vt:lpstr>PowerPoint Presentation</vt:lpstr>
      <vt:lpstr>Disk Drive reliability</vt:lpstr>
      <vt:lpstr>Nonconformity Score</vt:lpstr>
      <vt:lpstr>Nonconformity Score</vt:lpstr>
      <vt:lpstr>Uncertainty Estimation</vt:lpstr>
      <vt:lpstr>Prediction with Explainable Reliability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Rahul.Vishwakarma@emc.com</dc:creator>
  <cp:keywords>No Restrictions</cp:keywords>
  <cp:lastModifiedBy>Rahul Deo Vishwakarma</cp:lastModifiedBy>
  <cp:revision>829</cp:revision>
  <cp:lastPrinted>2018-12-17T15:53:47Z</cp:lastPrinted>
  <dcterms:created xsi:type="dcterms:W3CDTF">2015-06-10T06:11:17Z</dcterms:created>
  <dcterms:modified xsi:type="dcterms:W3CDTF">2022-03-14T10:06:14Z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4f0ffc26-1b9d-4eb5-b922-3be32f8d8595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MSIP_Label_7de70ee2-0cb4-4d60-aee5-75ef2c4c8a90_Enabled">
    <vt:lpwstr>True</vt:lpwstr>
  </property>
  <property fmtid="{D5CDD505-2E9C-101B-9397-08002B2CF9AE}" pid="8" name="MSIP_Label_7de70ee2-0cb4-4d60-aee5-75ef2c4c8a90_SiteId">
    <vt:lpwstr>945c199a-83a2-4e80-9f8c-5a91be5752dd</vt:lpwstr>
  </property>
  <property fmtid="{D5CDD505-2E9C-101B-9397-08002B2CF9AE}" pid="9" name="MSIP_Label_7de70ee2-0cb4-4d60-aee5-75ef2c4c8a90_Owner">
    <vt:lpwstr>Geoff_Meyer@Dell.com</vt:lpwstr>
  </property>
  <property fmtid="{D5CDD505-2E9C-101B-9397-08002B2CF9AE}" pid="10" name="MSIP_Label_7de70ee2-0cb4-4d60-aee5-75ef2c4c8a90_SetDate">
    <vt:lpwstr>2019-06-20T16:12:31.9338346Z</vt:lpwstr>
  </property>
  <property fmtid="{D5CDD505-2E9C-101B-9397-08002B2CF9AE}" pid="11" name="MSIP_Label_7de70ee2-0cb4-4d60-aee5-75ef2c4c8a90_Name">
    <vt:lpwstr>Internal Use</vt:lpwstr>
  </property>
  <property fmtid="{D5CDD505-2E9C-101B-9397-08002B2CF9AE}" pid="12" name="MSIP_Label_7de70ee2-0cb4-4d60-aee5-75ef2c4c8a90_Application">
    <vt:lpwstr>Microsoft Azure Information Protection</vt:lpwstr>
  </property>
  <property fmtid="{D5CDD505-2E9C-101B-9397-08002B2CF9AE}" pid="13" name="MSIP_Label_7de70ee2-0cb4-4d60-aee5-75ef2c4c8a90_Extended_MSFT_Method">
    <vt:lpwstr>Manual</vt:lpwstr>
  </property>
  <property fmtid="{D5CDD505-2E9C-101B-9397-08002B2CF9AE}" pid="14" name="MSIP_Label_da6fab74-d5af-4af7-a9a4-78d84655a626_Enabled">
    <vt:lpwstr>True</vt:lpwstr>
  </property>
  <property fmtid="{D5CDD505-2E9C-101B-9397-08002B2CF9AE}" pid="15" name="MSIP_Label_da6fab74-d5af-4af7-a9a4-78d84655a626_SiteId">
    <vt:lpwstr>945c199a-83a2-4e80-9f8c-5a91be5752dd</vt:lpwstr>
  </property>
  <property fmtid="{D5CDD505-2E9C-101B-9397-08002B2CF9AE}" pid="16" name="MSIP_Label_da6fab74-d5af-4af7-a9a4-78d84655a626_Owner">
    <vt:lpwstr>Geoff_Meyer@Dell.com</vt:lpwstr>
  </property>
  <property fmtid="{D5CDD505-2E9C-101B-9397-08002B2CF9AE}" pid="17" name="MSIP_Label_da6fab74-d5af-4af7-a9a4-78d84655a626_SetDate">
    <vt:lpwstr>2019-06-20T16:12:31.9338346Z</vt:lpwstr>
  </property>
  <property fmtid="{D5CDD505-2E9C-101B-9397-08002B2CF9AE}" pid="18" name="MSIP_Label_da6fab74-d5af-4af7-a9a4-78d84655a626_Name">
    <vt:lpwstr>Visual Marking</vt:lpwstr>
  </property>
  <property fmtid="{D5CDD505-2E9C-101B-9397-08002B2CF9AE}" pid="19" name="MSIP_Label_da6fab74-d5af-4af7-a9a4-78d84655a626_Application">
    <vt:lpwstr>Microsoft Azure Information Protection</vt:lpwstr>
  </property>
  <property fmtid="{D5CDD505-2E9C-101B-9397-08002B2CF9AE}" pid="20" name="MSIP_Label_da6fab74-d5af-4af7-a9a4-78d84655a626_Parent">
    <vt:lpwstr>7de70ee2-0cb4-4d60-aee5-75ef2c4c8a90</vt:lpwstr>
  </property>
  <property fmtid="{D5CDD505-2E9C-101B-9397-08002B2CF9AE}" pid="21" name="MSIP_Label_da6fab74-d5af-4af7-a9a4-78d84655a626_Extended_MSFT_Method">
    <vt:lpwstr>Manual</vt:lpwstr>
  </property>
  <property fmtid="{D5CDD505-2E9C-101B-9397-08002B2CF9AE}" pid="22" name="aiplabel">
    <vt:lpwstr>Internal Use Visual Marking</vt:lpwstr>
  </property>
</Properties>
</file>