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Roboto Thin"/>
      <p:regular r:id="rId24"/>
      <p:bold r:id="rId25"/>
      <p:italic r:id="rId26"/>
      <p:boldItalic r:id="rId27"/>
    </p:embeddedFont>
    <p:embeddedFont>
      <p:font typeface="Roboto"/>
      <p:regular r:id="rId28"/>
      <p:bold r:id="rId29"/>
      <p:italic r:id="rId30"/>
      <p:boldItalic r:id="rId31"/>
    </p:embeddedFont>
    <p:embeddedFont>
      <p:font typeface="Roboto Medium"/>
      <p:regular r:id="rId32"/>
      <p:bold r:id="rId33"/>
      <p:italic r:id="rId34"/>
      <p:boldItalic r:id="rId35"/>
    </p:embeddedFont>
    <p:embeddedFont>
      <p:font typeface="Roboto Condensed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30A5C5-0989-4D7F-A479-A87A9CE4394B}">
  <a:tblStyle styleId="{6130A5C5-0989-4D7F-A479-A87A9CE4394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9C545C7-A651-4513-9448-050CCCBF086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obotoThin-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Thin-italic.fntdata"/><Relationship Id="rId25" Type="http://schemas.openxmlformats.org/officeDocument/2006/relationships/font" Target="fonts/RobotoThin-bold.fntdata"/><Relationship Id="rId28" Type="http://schemas.openxmlformats.org/officeDocument/2006/relationships/font" Target="fonts/Roboto-regular.fntdata"/><Relationship Id="rId27" Type="http://schemas.openxmlformats.org/officeDocument/2006/relationships/font" Target="fonts/RobotoThin-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4.xml"/><Relationship Id="rId33" Type="http://schemas.openxmlformats.org/officeDocument/2006/relationships/font" Target="fonts/RobotoMedium-bold.fntdata"/><Relationship Id="rId10" Type="http://schemas.openxmlformats.org/officeDocument/2006/relationships/slide" Target="slides/slide3.xml"/><Relationship Id="rId32" Type="http://schemas.openxmlformats.org/officeDocument/2006/relationships/font" Target="fonts/RobotoMedium-regular.fntdata"/><Relationship Id="rId13" Type="http://schemas.openxmlformats.org/officeDocument/2006/relationships/slide" Target="slides/slide6.xml"/><Relationship Id="rId35" Type="http://schemas.openxmlformats.org/officeDocument/2006/relationships/font" Target="fonts/RobotoMedium-boldItalic.fntdata"/><Relationship Id="rId12" Type="http://schemas.openxmlformats.org/officeDocument/2006/relationships/slide" Target="slides/slide5.xml"/><Relationship Id="rId34" Type="http://schemas.openxmlformats.org/officeDocument/2006/relationships/font" Target="fonts/RobotoMedium-italic.fntdata"/><Relationship Id="rId15" Type="http://schemas.openxmlformats.org/officeDocument/2006/relationships/slide" Target="slides/slide8.xml"/><Relationship Id="rId37" Type="http://schemas.openxmlformats.org/officeDocument/2006/relationships/font" Target="fonts/RobotoCondensedLight-bold.fntdata"/><Relationship Id="rId14" Type="http://schemas.openxmlformats.org/officeDocument/2006/relationships/slide" Target="slides/slide7.xml"/><Relationship Id="rId36" Type="http://schemas.openxmlformats.org/officeDocument/2006/relationships/font" Target="fonts/RobotoCondensedLight-regular.fntdata"/><Relationship Id="rId17" Type="http://schemas.openxmlformats.org/officeDocument/2006/relationships/slide" Target="slides/slide10.xml"/><Relationship Id="rId39" Type="http://schemas.openxmlformats.org/officeDocument/2006/relationships/font" Target="fonts/RobotoCondensedLight-boldItalic.fntdata"/><Relationship Id="rId16" Type="http://schemas.openxmlformats.org/officeDocument/2006/relationships/slide" Target="slides/slide9.xml"/><Relationship Id="rId38" Type="http://schemas.openxmlformats.org/officeDocument/2006/relationships/font" Target="fonts/RobotoCondensedLight-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1ff5ae4a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welcome to our presentation, Challenges in Deploying Deep learning for chest x-ray interpretation to clinical practice by Jin Haeng Lee, Ryan Gust, Tiga Choi</a:t>
            </a:r>
            <a:endParaRPr/>
          </a:p>
        </p:txBody>
      </p:sp>
      <p:sp>
        <p:nvSpPr>
          <p:cNvPr id="79" name="Google Shape;79;ga1ff5ae4aa_2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d8579d5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numerous operations performed for image augmentation. All the images are normalized and then went through template matching or random crop with resizing, transformation and random scaling applied at certain probability for generalization purposes </a:t>
            </a:r>
            <a:endParaRPr/>
          </a:p>
        </p:txBody>
      </p:sp>
      <p:sp>
        <p:nvSpPr>
          <p:cNvPr id="180" name="Google Shape;180;gad8579d5c6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5bf5dfdea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put emphasis on yet another image augmentation, known as Constrast limiting adaptive histogram equalization or (CLAHE). CLAHE filter is known to improve deep learning performance, and the effectiveness is exemplified in two pictures here.</a:t>
            </a:r>
            <a:endParaRPr/>
          </a:p>
        </p:txBody>
      </p:sp>
      <p:sp>
        <p:nvSpPr>
          <p:cNvPr id="202" name="Google Shape;202;ga5bf5dfdea_0_10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d8579d5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Our team developed two models: first, replicated densenet 121 model that was researched by Pham et al. and second, projection-based model ensemble where images are split based on projection-type: AP &amp; PA &amp; LL to accentuate distinctive features provided by each type. </a:t>
            </a:r>
            <a:endParaRPr/>
          </a:p>
        </p:txBody>
      </p:sp>
      <p:sp>
        <p:nvSpPr>
          <p:cNvPr id="212" name="Google Shape;212;gad8579d5c6_0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d8579d5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rPr>
              <a:t>Our team used DenseNet121 model that is </a:t>
            </a:r>
            <a:r>
              <a:rPr lang="en">
                <a:solidFill>
                  <a:schemeClr val="dk1"/>
                </a:solidFill>
              </a:rPr>
              <a:t>pre-trained </a:t>
            </a:r>
            <a:r>
              <a:rPr lang="en">
                <a:solidFill>
                  <a:schemeClr val="dk1"/>
                </a:solidFill>
              </a:rPr>
              <a:t>on ImageNet as our baseline classifier. The final fully-connected layer was removed and replaced with a new linear layer with 14 outputs corresponding to the our 14 labels followed by a sigmoid activation function. All other layers were frozen and the final layer weights were exclusively updated for the first training epoch</a:t>
            </a:r>
            <a:r>
              <a:rPr lang="en">
                <a:solidFill>
                  <a:schemeClr val="dk1"/>
                </a:solidFill>
              </a:rPr>
              <a:t>. Using a batch size of 256 images and an Adam optimizer with the initial learning rate set to 0.01, images were fed to the model after passing through our aforementioned augmentation pipeline</a:t>
            </a:r>
            <a:r>
              <a:rPr lang="en">
                <a:solidFill>
                  <a:schemeClr val="dk1"/>
                </a:solidFill>
              </a:rPr>
              <a:t>. As shown in the diagram, learning rate is reduced to 0.001 before epoch 2. Before epoch 3 desneblock d4 will be unfrozen and before epoch 4 denseblock d3 and transition T3 block are unfrozen and before training is completed, learning rate is further reduced to 0.0001 before epoch 5.</a:t>
            </a:r>
            <a:endParaRPr>
              <a:solidFill>
                <a:schemeClr val="dk1"/>
              </a:solidFill>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Similar procedures are performed for projection esemble training yet there will be 3 separate models for each projection type.</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
        <p:nvSpPr>
          <p:cNvPr id="230" name="Google Shape;230;gad8579d5c6_0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f5711465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 procedures also differ between the two models. Replicated model load saved model from best validation checkpoint and it predicts on validation set 10 times. Then these predictions are averaged for each image. On the other hand, projection based model split validation set based on the type, then load trained model for each projection-type which then predicts on exclusively those images. Finally the predictions from each model are concatenated to form final prediction set.</a:t>
            </a:r>
            <a:endParaRPr/>
          </a:p>
        </p:txBody>
      </p:sp>
      <p:sp>
        <p:nvSpPr>
          <p:cNvPr id="240" name="Google Shape;240;gaf5711465e_1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f47bb92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f47bb92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result, our team managed to generate similar AUC with existing researches with values shown in the table. From observing False negative ratio over false postive ratio with probability threshold, we observed each diagnosis has different pattern, as exhibited in the plot.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f47bb92f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f47bb92f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conlcusion although deep learning with CXR is effective and fast, it should not replace radiologist but to help.</a:t>
            </a:r>
            <a:endParaRPr/>
          </a:p>
          <a:p>
            <a:pPr indent="0" lvl="0" marL="0" rtl="0" algn="l">
              <a:spcBef>
                <a:spcPts val="0"/>
              </a:spcBef>
              <a:spcAft>
                <a:spcPts val="0"/>
              </a:spcAft>
              <a:buNone/>
            </a:pPr>
            <a:r>
              <a:rPr lang="en"/>
              <a:t>Hence we propose adjustable threshold for each diagnosis with probability as our outcome. For example, let’s consider a patient Doe, J is diagnosed with Edema potential positive at 0.2123 probability which is above threshold of 0.15, then it can alert radiologist.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future, our team hope to retrain models with different Dataset, specifically NIH to provide further evidence on deep learning efficacy in CXR interpretation.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1ff5ae4aa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Listed here are contents I will be presenting today. Let us dive into introduction first</a:t>
            </a:r>
            <a:endParaRPr/>
          </a:p>
          <a:p>
            <a:pPr indent="0" lvl="0" marL="0" rtl="0" algn="l">
              <a:spcBef>
                <a:spcPts val="0"/>
              </a:spcBef>
              <a:spcAft>
                <a:spcPts val="0"/>
              </a:spcAft>
              <a:buNone/>
            </a:pPr>
            <a:r>
              <a:t/>
            </a:r>
            <a:endParaRPr/>
          </a:p>
        </p:txBody>
      </p:sp>
      <p:sp>
        <p:nvSpPr>
          <p:cNvPr id="85" name="Google Shape;85;ga1ff5ae4aa_2_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5bf5dfd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Chext Xray or CXR is the most common form of medical X-rays, and radiology is medical specialization of interpreting the x-ray images. </a:t>
            </a:r>
            <a:endParaRPr/>
          </a:p>
        </p:txBody>
      </p:sp>
      <p:sp>
        <p:nvSpPr>
          <p:cNvPr id="91" name="Google Shape;91;ga5bf5dfdea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1ff5ae4aa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widely known CXR interpretations are prone to high errors. But more importantly, most researches just focus on building higher AUC models. Which brings to our objective, to examine and leverage existing researches to construct and evaluate new models with chexpert dataset and to identify factors that will help its adoption in clinical practice.</a:t>
            </a:r>
            <a:endParaRPr/>
          </a:p>
        </p:txBody>
      </p:sp>
      <p:sp>
        <p:nvSpPr>
          <p:cNvPr id="101" name="Google Shape;101;ga1ff5ae4aa_0_7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1ff5ae4aa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Chexpert dataset is available in original and low resolution version, which is comprised of attributes such as gender, age, patient id but more importantly 14 diagnostic labels. It is also composed of different image projection such as front to back projection, AP, back to front projection PA and Lateral or side view projection.</a:t>
            </a:r>
            <a:endParaRPr/>
          </a:p>
        </p:txBody>
      </p:sp>
      <p:sp>
        <p:nvSpPr>
          <p:cNvPr id="107" name="Google Shape;107;ga1ff5ae4aa_0_7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d87dd993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6 main attributes from chexpert dataset, among them age and positive label distribution plots are exemplified here. It is notable that patients over the age of 60 comprise more than 50% of images, and uneven distribution is observed from positive diagnoses distribution with support devices being the highest, Pleural_other being the lowest.</a:t>
            </a:r>
            <a:endParaRPr/>
          </a:p>
        </p:txBody>
      </p:sp>
      <p:sp>
        <p:nvSpPr>
          <p:cNvPr id="117" name="Google Shape;117;gad87dd9938_1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1ff5ae4aa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experimental setup, we used spark as big data tool for preprocessing, and pytorch in conjunction with aws for training, testing, validating models.</a:t>
            </a:r>
            <a:endParaRPr/>
          </a:p>
        </p:txBody>
      </p:sp>
      <p:sp>
        <p:nvSpPr>
          <p:cNvPr id="124" name="Google Shape;124;ga1ff5ae4aa_0_7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78f1ef76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 presented here propose our approach. The main idea is chexpert dataset and images are preprocessed to output parsed csv files and enhanced images which are trained by 2 proposed models to finally generate prediction related outputs. More will be elaborated as we proceed further into presentation, starting with pre-processing.</a:t>
            </a:r>
            <a:endParaRPr/>
          </a:p>
        </p:txBody>
      </p:sp>
      <p:sp>
        <p:nvSpPr>
          <p:cNvPr id="147" name="Google Shape;147;ga78f1ef766_2_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1ff5ae4aa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included sampling patient studies into training and test set. Moreover, partitioning was done on images based on their projection type which are used to train projection-based model ensemble.</a:t>
            </a:r>
            <a:endParaRPr/>
          </a:p>
        </p:txBody>
      </p:sp>
      <p:sp>
        <p:nvSpPr>
          <p:cNvPr id="154" name="Google Shape;154;ga1ff5ae4aa_0_7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
        <p:nvSpPr>
          <p:cNvPr id="12" name="Google Shape;12;p2"/>
          <p:cNvSpPr txBox="1"/>
          <p:nvPr>
            <p:ph idx="1" type="body"/>
          </p:nvPr>
        </p:nvSpPr>
        <p:spPr>
          <a:xfrm>
            <a:off x="285750" y="911612"/>
            <a:ext cx="8572500" cy="3447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 name="Google Shape;13;p2"/>
          <p:cNvSpPr txBox="1"/>
          <p:nvPr>
            <p:ph idx="10" type="dt"/>
          </p:nvPr>
        </p:nvSpPr>
        <p:spPr>
          <a:xfrm>
            <a:off x="285750" y="4358878"/>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 name="Google Shape;14;p2"/>
          <p:cNvSpPr txBox="1"/>
          <p:nvPr>
            <p:ph idx="11" type="ftr"/>
          </p:nvPr>
        </p:nvSpPr>
        <p:spPr>
          <a:xfrm>
            <a:off x="2344615" y="4358878"/>
            <a:ext cx="44562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 name="Google Shape;15;p2"/>
          <p:cNvSpPr txBox="1"/>
          <p:nvPr>
            <p:ph idx="12" type="sldNum"/>
          </p:nvPr>
        </p:nvSpPr>
        <p:spPr>
          <a:xfrm>
            <a:off x="6800850" y="4358878"/>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A7934B"/>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68" name="Shape 68"/>
        <p:cNvGrpSpPr/>
        <p:nvPr/>
      </p:nvGrpSpPr>
      <p:grpSpPr>
        <a:xfrm>
          <a:off x="0" y="0"/>
          <a:ext cx="0" cy="0"/>
          <a:chOff x="0" y="0"/>
          <a:chExt cx="0" cy="0"/>
        </a:xfrm>
      </p:grpSpPr>
      <p:sp>
        <p:nvSpPr>
          <p:cNvPr id="69" name="Google Shape;69;p11"/>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70" name="Google Shape;70;p11"/>
          <p:cNvSpPr txBox="1"/>
          <p:nvPr>
            <p:ph type="ctrTitle"/>
          </p:nvPr>
        </p:nvSpPr>
        <p:spPr>
          <a:xfrm>
            <a:off x="311700" y="539725"/>
            <a:ext cx="8520600" cy="1282500"/>
          </a:xfrm>
          <a:prstGeom prst="rect">
            <a:avLst/>
          </a:prstGeom>
        </p:spPr>
        <p:txBody>
          <a:bodyPr anchorCtr="0" anchor="ctr" bIns="45700" lIns="91425" spcFirstLastPara="1" rIns="91425" wrap="square" tIns="4570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1" name="Google Shape;71;p11"/>
          <p:cNvSpPr txBox="1"/>
          <p:nvPr>
            <p:ph idx="1" type="subTitle"/>
          </p:nvPr>
        </p:nvSpPr>
        <p:spPr>
          <a:xfrm>
            <a:off x="311700" y="1878560"/>
            <a:ext cx="4242600" cy="738300"/>
          </a:xfrm>
          <a:prstGeom prst="rect">
            <a:avLst/>
          </a:prstGeom>
        </p:spPr>
        <p:txBody>
          <a:bodyPr anchorCtr="0" anchor="t" bIns="45700" lIns="91425" spcFirstLastPara="1" rIns="91425" wrap="square" tIns="45700">
            <a:noAutofit/>
          </a:bodyPr>
          <a:lstStyle>
            <a:lvl1pPr lvl="0" rtl="0">
              <a:lnSpc>
                <a:spcPct val="100000"/>
              </a:lnSpc>
              <a:spcBef>
                <a:spcPts val="1000"/>
              </a:spcBef>
              <a:spcAft>
                <a:spcPts val="0"/>
              </a:spcAft>
              <a:buClr>
                <a:schemeClr val="lt2"/>
              </a:buClr>
              <a:buSzPts val="1600"/>
              <a:buNone/>
              <a:defRPr sz="1600">
                <a:solidFill>
                  <a:schemeClr val="lt2"/>
                </a:solidFill>
              </a:defRPr>
            </a:lvl1pPr>
            <a:lvl2pPr lvl="1" rtl="0">
              <a:lnSpc>
                <a:spcPct val="100000"/>
              </a:lnSpc>
              <a:spcBef>
                <a:spcPts val="500"/>
              </a:spcBef>
              <a:spcAft>
                <a:spcPts val="0"/>
              </a:spcAft>
              <a:buClr>
                <a:schemeClr val="lt2"/>
              </a:buClr>
              <a:buSzPts val="1600"/>
              <a:buNone/>
              <a:defRPr sz="1600">
                <a:solidFill>
                  <a:schemeClr val="lt2"/>
                </a:solidFill>
              </a:defRPr>
            </a:lvl2pPr>
            <a:lvl3pPr lvl="2" rtl="0">
              <a:lnSpc>
                <a:spcPct val="100000"/>
              </a:lnSpc>
              <a:spcBef>
                <a:spcPts val="500"/>
              </a:spcBef>
              <a:spcAft>
                <a:spcPts val="0"/>
              </a:spcAft>
              <a:buClr>
                <a:schemeClr val="lt2"/>
              </a:buClr>
              <a:buSzPts val="1600"/>
              <a:buNone/>
              <a:defRPr sz="1600">
                <a:solidFill>
                  <a:schemeClr val="lt2"/>
                </a:solidFill>
              </a:defRPr>
            </a:lvl3pPr>
            <a:lvl4pPr lvl="3" rtl="0">
              <a:lnSpc>
                <a:spcPct val="100000"/>
              </a:lnSpc>
              <a:spcBef>
                <a:spcPts val="500"/>
              </a:spcBef>
              <a:spcAft>
                <a:spcPts val="0"/>
              </a:spcAft>
              <a:buClr>
                <a:schemeClr val="lt2"/>
              </a:buClr>
              <a:buSzPts val="1600"/>
              <a:buNone/>
              <a:defRPr sz="1600">
                <a:solidFill>
                  <a:schemeClr val="lt2"/>
                </a:solidFill>
              </a:defRPr>
            </a:lvl4pPr>
            <a:lvl5pPr lvl="4" rtl="0">
              <a:lnSpc>
                <a:spcPct val="100000"/>
              </a:lnSpc>
              <a:spcBef>
                <a:spcPts val="500"/>
              </a:spcBef>
              <a:spcAft>
                <a:spcPts val="0"/>
              </a:spcAft>
              <a:buClr>
                <a:schemeClr val="lt2"/>
              </a:buClr>
              <a:buSzPts val="1600"/>
              <a:buNone/>
              <a:defRPr sz="1600">
                <a:solidFill>
                  <a:schemeClr val="lt2"/>
                </a:solidFill>
              </a:defRPr>
            </a:lvl5pPr>
            <a:lvl6pPr lvl="5" rtl="0">
              <a:lnSpc>
                <a:spcPct val="100000"/>
              </a:lnSpc>
              <a:spcBef>
                <a:spcPts val="500"/>
              </a:spcBef>
              <a:spcAft>
                <a:spcPts val="0"/>
              </a:spcAft>
              <a:buClr>
                <a:schemeClr val="lt2"/>
              </a:buClr>
              <a:buSzPts val="1600"/>
              <a:buNone/>
              <a:defRPr sz="1600">
                <a:solidFill>
                  <a:schemeClr val="lt2"/>
                </a:solidFill>
              </a:defRPr>
            </a:lvl6pPr>
            <a:lvl7pPr lvl="6" rtl="0">
              <a:lnSpc>
                <a:spcPct val="100000"/>
              </a:lnSpc>
              <a:spcBef>
                <a:spcPts val="500"/>
              </a:spcBef>
              <a:spcAft>
                <a:spcPts val="0"/>
              </a:spcAft>
              <a:buClr>
                <a:schemeClr val="lt2"/>
              </a:buClr>
              <a:buSzPts val="1600"/>
              <a:buNone/>
              <a:defRPr sz="1600">
                <a:solidFill>
                  <a:schemeClr val="lt2"/>
                </a:solidFill>
              </a:defRPr>
            </a:lvl7pPr>
            <a:lvl8pPr lvl="7" rtl="0">
              <a:lnSpc>
                <a:spcPct val="100000"/>
              </a:lnSpc>
              <a:spcBef>
                <a:spcPts val="500"/>
              </a:spcBef>
              <a:spcAft>
                <a:spcPts val="0"/>
              </a:spcAft>
              <a:buClr>
                <a:schemeClr val="lt2"/>
              </a:buClr>
              <a:buSzPts val="1600"/>
              <a:buNone/>
              <a:defRPr sz="1600">
                <a:solidFill>
                  <a:schemeClr val="lt2"/>
                </a:solidFill>
              </a:defRPr>
            </a:lvl8pPr>
            <a:lvl9pPr lvl="8" rtl="0">
              <a:lnSpc>
                <a:spcPct val="100000"/>
              </a:lnSpc>
              <a:spcBef>
                <a:spcPts val="500"/>
              </a:spcBef>
              <a:spcAft>
                <a:spcPts val="0"/>
              </a:spcAft>
              <a:buClr>
                <a:schemeClr val="lt2"/>
              </a:buClr>
              <a:buSzPts val="1600"/>
              <a:buNone/>
              <a:defRPr sz="1600">
                <a:solidFill>
                  <a:schemeClr val="lt2"/>
                </a:solidFill>
              </a:defRPr>
            </a:lvl9pPr>
          </a:lstStyle>
          <a:p/>
        </p:txBody>
      </p:sp>
      <p:sp>
        <p:nvSpPr>
          <p:cNvPr id="72" name="Google Shape;72;p11"/>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4" name="Shape 74"/>
        <p:cNvGrpSpPr/>
        <p:nvPr/>
      </p:nvGrpSpPr>
      <p:grpSpPr>
        <a:xfrm>
          <a:off x="0" y="0"/>
          <a:ext cx="0" cy="0"/>
          <a:chOff x="0" y="0"/>
          <a:chExt cx="0" cy="0"/>
        </a:xfrm>
      </p:grpSpPr>
      <p:sp>
        <p:nvSpPr>
          <p:cNvPr id="75" name="Google Shape;75;p13"/>
          <p:cNvSpPr txBox="1"/>
          <p:nvPr>
            <p:ph idx="1" type="subTitle"/>
          </p:nvPr>
        </p:nvSpPr>
        <p:spPr>
          <a:xfrm>
            <a:off x="3239196" y="2844801"/>
            <a:ext cx="5097000" cy="1263600"/>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600"/>
              </a:spcBef>
              <a:spcAft>
                <a:spcPts val="0"/>
              </a:spcAft>
              <a:buClr>
                <a:srgbClr val="7F7F7F"/>
              </a:buClr>
              <a:buSzPts val="3000"/>
              <a:buFont typeface="Arial"/>
              <a:buNone/>
              <a:defRPr b="0" i="0" sz="3000" u="none" cap="none" strike="noStrike">
                <a:solidFill>
                  <a:srgbClr val="7F7F7F"/>
                </a:solidFill>
                <a:latin typeface="Roboto Condensed Light"/>
                <a:ea typeface="Roboto Condensed Light"/>
                <a:cs typeface="Roboto Condensed Light"/>
                <a:sym typeface="Roboto Condensed Light"/>
              </a:defRPr>
            </a:lvl1pPr>
            <a:lvl2pPr lvl="1" marR="0" rtl="0" algn="ctr">
              <a:spcBef>
                <a:spcPts val="420"/>
              </a:spcBef>
              <a:spcAft>
                <a:spcPts val="0"/>
              </a:spcAft>
              <a:buClr>
                <a:srgbClr val="888888"/>
              </a:buClr>
              <a:buSzPts val="2100"/>
              <a:buFont typeface="Arial"/>
              <a:buNone/>
              <a:defRPr b="0" i="0" sz="2100" u="none" cap="none" strike="noStrike">
                <a:solidFill>
                  <a:srgbClr val="888888"/>
                </a:solidFill>
                <a:latin typeface="Arial"/>
                <a:ea typeface="Arial"/>
                <a:cs typeface="Arial"/>
                <a:sym typeface="Arial"/>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9pPr>
          </a:lstStyle>
          <a:p/>
        </p:txBody>
      </p:sp>
      <p:sp>
        <p:nvSpPr>
          <p:cNvPr id="76" name="Google Shape;76;p13"/>
          <p:cNvSpPr txBox="1"/>
          <p:nvPr>
            <p:ph type="ctrTitle"/>
          </p:nvPr>
        </p:nvSpPr>
        <p:spPr>
          <a:xfrm>
            <a:off x="3239197" y="250224"/>
            <a:ext cx="5097000" cy="2594700"/>
          </a:xfrm>
          <a:prstGeom prst="rect">
            <a:avLst/>
          </a:prstGeom>
          <a:noFill/>
          <a:ln>
            <a:noFill/>
          </a:ln>
        </p:spPr>
        <p:txBody>
          <a:bodyPr anchorCtr="0" anchor="b" bIns="45700" lIns="91425" spcFirstLastPara="1" rIns="91425" wrap="square" tIns="45700">
            <a:noAutofit/>
          </a:bodyPr>
          <a:lstStyle>
            <a:lvl1pPr lvl="0" marR="0" rtl="0" algn="l">
              <a:lnSpc>
                <a:spcPct val="114285"/>
              </a:lnSpc>
              <a:spcBef>
                <a:spcPts val="0"/>
              </a:spcBef>
              <a:spcAft>
                <a:spcPts val="0"/>
              </a:spcAft>
              <a:buClr>
                <a:srgbClr val="A7934B"/>
              </a:buClr>
              <a:buSzPts val="4200"/>
              <a:buFont typeface="Roboto"/>
              <a:buNone/>
              <a:defRPr b="1" i="0" sz="4200" u="none" cap="none" strike="noStrike">
                <a:solidFill>
                  <a:srgbClr val="A7934B"/>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A7934B"/>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3"/>
          <p:cNvSpPr txBox="1"/>
          <p:nvPr>
            <p:ph idx="1" type="body"/>
          </p:nvPr>
        </p:nvSpPr>
        <p:spPr>
          <a:xfrm>
            <a:off x="284285" y="911612"/>
            <a:ext cx="4211400" cy="372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 name="Google Shape;20;p3"/>
          <p:cNvSpPr txBox="1"/>
          <p:nvPr>
            <p:ph idx="2" type="body"/>
          </p:nvPr>
        </p:nvSpPr>
        <p:spPr>
          <a:xfrm>
            <a:off x="4648200" y="911612"/>
            <a:ext cx="4209900" cy="372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285750" y="4358878"/>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3"/>
          <p:cNvSpPr txBox="1"/>
          <p:nvPr>
            <p:ph idx="11" type="ftr"/>
          </p:nvPr>
        </p:nvSpPr>
        <p:spPr>
          <a:xfrm>
            <a:off x="2344615" y="4358878"/>
            <a:ext cx="44562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3"/>
          <p:cNvSpPr txBox="1"/>
          <p:nvPr>
            <p:ph idx="12" type="sldNum"/>
          </p:nvPr>
        </p:nvSpPr>
        <p:spPr>
          <a:xfrm>
            <a:off x="6800850" y="4358878"/>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4" name="Shape 24"/>
        <p:cNvGrpSpPr/>
        <p:nvPr/>
      </p:nvGrpSpPr>
      <p:grpSpPr>
        <a:xfrm>
          <a:off x="0" y="0"/>
          <a:ext cx="0" cy="0"/>
          <a:chOff x="0" y="0"/>
          <a:chExt cx="0" cy="0"/>
        </a:xfrm>
      </p:grpSpPr>
      <p:sp>
        <p:nvSpPr>
          <p:cNvPr id="25" name="Google Shape;25;p4"/>
          <p:cNvSpPr txBox="1"/>
          <p:nvPr>
            <p:ph idx="1" type="body"/>
          </p:nvPr>
        </p:nvSpPr>
        <p:spPr>
          <a:xfrm>
            <a:off x="285750" y="926335"/>
            <a:ext cx="4213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6" name="Google Shape;26;p4"/>
          <p:cNvSpPr txBox="1"/>
          <p:nvPr>
            <p:ph idx="2" type="body"/>
          </p:nvPr>
        </p:nvSpPr>
        <p:spPr>
          <a:xfrm>
            <a:off x="285750" y="1558992"/>
            <a:ext cx="4213200" cy="308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7" name="Google Shape;27;p4"/>
          <p:cNvSpPr txBox="1"/>
          <p:nvPr>
            <p:ph idx="3" type="body"/>
          </p:nvPr>
        </p:nvSpPr>
        <p:spPr>
          <a:xfrm>
            <a:off x="4629150" y="926335"/>
            <a:ext cx="42291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8" name="Google Shape;28;p4"/>
          <p:cNvSpPr txBox="1"/>
          <p:nvPr>
            <p:ph idx="4" type="body"/>
          </p:nvPr>
        </p:nvSpPr>
        <p:spPr>
          <a:xfrm>
            <a:off x="4629150" y="1558992"/>
            <a:ext cx="4229100" cy="308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285750" y="4358878"/>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4"/>
          <p:cNvSpPr txBox="1"/>
          <p:nvPr>
            <p:ph idx="11" type="ftr"/>
          </p:nvPr>
        </p:nvSpPr>
        <p:spPr>
          <a:xfrm>
            <a:off x="2344615" y="4358878"/>
            <a:ext cx="44562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4"/>
          <p:cNvSpPr txBox="1"/>
          <p:nvPr>
            <p:ph idx="12" type="sldNum"/>
          </p:nvPr>
        </p:nvSpPr>
        <p:spPr>
          <a:xfrm>
            <a:off x="6800850" y="4358878"/>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4"/>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A7934B"/>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A7934B"/>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5"/>
          <p:cNvSpPr txBox="1"/>
          <p:nvPr>
            <p:ph idx="10" type="dt"/>
          </p:nvPr>
        </p:nvSpPr>
        <p:spPr>
          <a:xfrm>
            <a:off x="285750" y="4358878"/>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5"/>
          <p:cNvSpPr txBox="1"/>
          <p:nvPr>
            <p:ph idx="11" type="ftr"/>
          </p:nvPr>
        </p:nvSpPr>
        <p:spPr>
          <a:xfrm>
            <a:off x="2344615" y="4358878"/>
            <a:ext cx="44562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5"/>
          <p:cNvSpPr txBox="1"/>
          <p:nvPr>
            <p:ph idx="12" type="sldNum"/>
          </p:nvPr>
        </p:nvSpPr>
        <p:spPr>
          <a:xfrm>
            <a:off x="6800850" y="4358878"/>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285750" y="4358878"/>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6"/>
          <p:cNvSpPr txBox="1"/>
          <p:nvPr>
            <p:ph idx="11" type="ftr"/>
          </p:nvPr>
        </p:nvSpPr>
        <p:spPr>
          <a:xfrm>
            <a:off x="2344615" y="4358878"/>
            <a:ext cx="44562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6"/>
          <p:cNvSpPr txBox="1"/>
          <p:nvPr>
            <p:ph idx="12" type="sldNum"/>
          </p:nvPr>
        </p:nvSpPr>
        <p:spPr>
          <a:xfrm>
            <a:off x="6800850" y="4358878"/>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285750" y="342900"/>
            <a:ext cx="2949600" cy="12000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A7934B"/>
              </a:buClr>
              <a:buSzPts val="3200"/>
              <a:buFont typeface="Roboto"/>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7"/>
          <p:cNvSpPr txBox="1"/>
          <p:nvPr>
            <p:ph idx="1" type="body"/>
          </p:nvPr>
        </p:nvSpPr>
        <p:spPr>
          <a:xfrm>
            <a:off x="3235325" y="342901"/>
            <a:ext cx="5622900" cy="40530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45" name="Google Shape;45;p7"/>
          <p:cNvSpPr txBox="1"/>
          <p:nvPr>
            <p:ph idx="2" type="body"/>
          </p:nvPr>
        </p:nvSpPr>
        <p:spPr>
          <a:xfrm>
            <a:off x="285750" y="1706136"/>
            <a:ext cx="2949600" cy="2695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46" name="Google Shape;46;p7"/>
          <p:cNvSpPr txBox="1"/>
          <p:nvPr>
            <p:ph idx="10" type="dt"/>
          </p:nvPr>
        </p:nvSpPr>
        <p:spPr>
          <a:xfrm>
            <a:off x="285750" y="4358878"/>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7"/>
          <p:cNvSpPr txBox="1"/>
          <p:nvPr>
            <p:ph idx="11" type="ftr"/>
          </p:nvPr>
        </p:nvSpPr>
        <p:spPr>
          <a:xfrm>
            <a:off x="2344615" y="4358878"/>
            <a:ext cx="44562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7"/>
          <p:cNvSpPr txBox="1"/>
          <p:nvPr>
            <p:ph idx="12" type="sldNum"/>
          </p:nvPr>
        </p:nvSpPr>
        <p:spPr>
          <a:xfrm>
            <a:off x="6800850" y="4358878"/>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285750" y="342900"/>
            <a:ext cx="2949600" cy="12000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A7934B"/>
              </a:buClr>
              <a:buSzPts val="3200"/>
              <a:buFont typeface="Roboto"/>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8"/>
          <p:cNvSpPr/>
          <p:nvPr>
            <p:ph idx="2" type="pic"/>
          </p:nvPr>
        </p:nvSpPr>
        <p:spPr>
          <a:xfrm>
            <a:off x="3235325" y="342901"/>
            <a:ext cx="5622900" cy="405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a:ea typeface="Roboto"/>
                <a:cs typeface="Roboto"/>
                <a:sym typeface="Roboto"/>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2" name="Google Shape;52;p8"/>
          <p:cNvSpPr txBox="1"/>
          <p:nvPr>
            <p:ph idx="1" type="body"/>
          </p:nvPr>
        </p:nvSpPr>
        <p:spPr>
          <a:xfrm>
            <a:off x="285750" y="1706136"/>
            <a:ext cx="2949600" cy="2695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3" name="Google Shape;53;p8"/>
          <p:cNvSpPr txBox="1"/>
          <p:nvPr>
            <p:ph idx="10" type="dt"/>
          </p:nvPr>
        </p:nvSpPr>
        <p:spPr>
          <a:xfrm>
            <a:off x="285750" y="4358878"/>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8"/>
          <p:cNvSpPr txBox="1"/>
          <p:nvPr>
            <p:ph idx="11" type="ftr"/>
          </p:nvPr>
        </p:nvSpPr>
        <p:spPr>
          <a:xfrm>
            <a:off x="2344615" y="4358878"/>
            <a:ext cx="44562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8"/>
          <p:cNvSpPr txBox="1"/>
          <p:nvPr>
            <p:ph idx="12" type="sldNum"/>
          </p:nvPr>
        </p:nvSpPr>
        <p:spPr>
          <a:xfrm>
            <a:off x="6800850" y="4358878"/>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A7934B"/>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9"/>
          <p:cNvSpPr txBox="1"/>
          <p:nvPr>
            <p:ph idx="1" type="body"/>
          </p:nvPr>
        </p:nvSpPr>
        <p:spPr>
          <a:xfrm rot="5400000">
            <a:off x="2848350" y="-1650988"/>
            <a:ext cx="3447300" cy="8572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9" name="Google Shape;59;p9"/>
          <p:cNvSpPr txBox="1"/>
          <p:nvPr>
            <p:ph idx="10" type="dt"/>
          </p:nvPr>
        </p:nvSpPr>
        <p:spPr>
          <a:xfrm>
            <a:off x="285750" y="4358878"/>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9"/>
          <p:cNvSpPr txBox="1"/>
          <p:nvPr>
            <p:ph idx="11" type="ftr"/>
          </p:nvPr>
        </p:nvSpPr>
        <p:spPr>
          <a:xfrm>
            <a:off x="2344615" y="4358878"/>
            <a:ext cx="44562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9"/>
          <p:cNvSpPr txBox="1"/>
          <p:nvPr>
            <p:ph idx="12" type="sldNum"/>
          </p:nvPr>
        </p:nvSpPr>
        <p:spPr>
          <a:xfrm>
            <a:off x="6800850" y="4358878"/>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2" name="Shape 62"/>
        <p:cNvGrpSpPr/>
        <p:nvPr/>
      </p:nvGrpSpPr>
      <p:grpSpPr>
        <a:xfrm>
          <a:off x="0" y="0"/>
          <a:ext cx="0" cy="0"/>
          <a:chOff x="0" y="0"/>
          <a:chExt cx="0" cy="0"/>
        </a:xfrm>
      </p:grpSpPr>
      <p:sp>
        <p:nvSpPr>
          <p:cNvPr id="63" name="Google Shape;63;p10"/>
          <p:cNvSpPr txBox="1"/>
          <p:nvPr>
            <p:ph type="title"/>
          </p:nvPr>
        </p:nvSpPr>
        <p:spPr>
          <a:xfrm rot="5400000">
            <a:off x="56929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A7934B"/>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0"/>
          <p:cNvSpPr txBox="1"/>
          <p:nvPr>
            <p:ph idx="1" type="body"/>
          </p:nvPr>
        </p:nvSpPr>
        <p:spPr>
          <a:xfrm rot="5400000">
            <a:off x="1406625" y="-847106"/>
            <a:ext cx="4359000" cy="660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5" name="Google Shape;65;p10"/>
          <p:cNvSpPr txBox="1"/>
          <p:nvPr>
            <p:ph idx="10" type="dt"/>
          </p:nvPr>
        </p:nvSpPr>
        <p:spPr>
          <a:xfrm>
            <a:off x="285750" y="4358878"/>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0"/>
          <p:cNvSpPr txBox="1"/>
          <p:nvPr>
            <p:ph idx="11" type="ftr"/>
          </p:nvPr>
        </p:nvSpPr>
        <p:spPr>
          <a:xfrm>
            <a:off x="2344615" y="4358878"/>
            <a:ext cx="44562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0"/>
          <p:cNvSpPr txBox="1"/>
          <p:nvPr>
            <p:ph idx="12" type="sldNum"/>
          </p:nvPr>
        </p:nvSpPr>
        <p:spPr>
          <a:xfrm>
            <a:off x="6800850" y="4358878"/>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A7934B"/>
              </a:buClr>
              <a:buSzPts val="3600"/>
              <a:buFont typeface="Roboto"/>
              <a:buNone/>
              <a:defRPr b="1" i="0" sz="3600" u="none" cap="none" strike="noStrike">
                <a:solidFill>
                  <a:srgbClr val="A7934B"/>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285750" y="911612"/>
            <a:ext cx="8572500" cy="3447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285750" y="4358878"/>
            <a:ext cx="20574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2344615" y="4358878"/>
            <a:ext cx="44562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800850" y="4358878"/>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3" name="Shape 7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hyperlink" Target="https://towardsdatascience.com/understanding-and-visualizing-densenets-7f688092391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8.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type="ctrTitle"/>
          </p:nvPr>
        </p:nvSpPr>
        <p:spPr>
          <a:xfrm>
            <a:off x="3239196" y="1390556"/>
            <a:ext cx="5096935" cy="1454244"/>
          </a:xfrm>
          <a:prstGeom prst="rect">
            <a:avLst/>
          </a:prstGeom>
          <a:noFill/>
          <a:ln>
            <a:noFill/>
          </a:ln>
        </p:spPr>
        <p:txBody>
          <a:bodyPr anchorCtr="0" anchor="b" bIns="45700" lIns="91425" spcFirstLastPara="1" rIns="91425" wrap="square" tIns="45700">
            <a:noAutofit/>
          </a:bodyPr>
          <a:lstStyle/>
          <a:p>
            <a:pPr indent="0" lvl="0" marL="0" rtl="0" algn="l">
              <a:lnSpc>
                <a:spcPct val="114285"/>
              </a:lnSpc>
              <a:spcBef>
                <a:spcPts val="0"/>
              </a:spcBef>
              <a:spcAft>
                <a:spcPts val="0"/>
              </a:spcAft>
              <a:buClr>
                <a:srgbClr val="A7934B"/>
              </a:buClr>
              <a:buSzPts val="4200"/>
              <a:buFont typeface="Roboto"/>
              <a:buNone/>
            </a:pPr>
            <a:r>
              <a:rPr lang="en" sz="2200"/>
              <a:t>Challenges in Deploying Deep Learning for Chest X-Ray Interpretation to Clinical Practice</a:t>
            </a:r>
            <a:endParaRPr sz="2200"/>
          </a:p>
        </p:txBody>
      </p:sp>
      <p:sp>
        <p:nvSpPr>
          <p:cNvPr id="82" name="Google Shape;82;p14"/>
          <p:cNvSpPr txBox="1"/>
          <p:nvPr>
            <p:ph idx="1" type="subTitle"/>
          </p:nvPr>
        </p:nvSpPr>
        <p:spPr>
          <a:xfrm>
            <a:off x="3239196" y="2844801"/>
            <a:ext cx="5096935" cy="1263651"/>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600"/>
              </a:spcBef>
              <a:spcAft>
                <a:spcPts val="0"/>
              </a:spcAft>
              <a:buClr>
                <a:srgbClr val="7F7F7F"/>
              </a:buClr>
              <a:buSzPts val="3000"/>
              <a:buNone/>
            </a:pPr>
            <a:r>
              <a:rPr lang="en" sz="2000"/>
              <a:t>Jin Haeng Lee, Ryan Gust, Tiga Choi</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idx="1" type="body"/>
          </p:nvPr>
        </p:nvSpPr>
        <p:spPr>
          <a:xfrm>
            <a:off x="313038" y="1403212"/>
            <a:ext cx="8572500" cy="3447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
        <p:nvSpPr>
          <p:cNvPr id="183" name="Google Shape;183;p23"/>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7934B"/>
              </a:buClr>
              <a:buSzPts val="3600"/>
              <a:buFont typeface="Roboto"/>
              <a:buNone/>
            </a:pPr>
            <a:r>
              <a:rPr lang="en"/>
              <a:t>Pre-Processing: Image Augmentation</a:t>
            </a:r>
            <a:endParaRPr/>
          </a:p>
        </p:txBody>
      </p:sp>
      <p:sp>
        <p:nvSpPr>
          <p:cNvPr id="184" name="Google Shape;184;p23"/>
          <p:cNvSpPr/>
          <p:nvPr/>
        </p:nvSpPr>
        <p:spPr>
          <a:xfrm rot="5400000">
            <a:off x="2446572" y="2288244"/>
            <a:ext cx="2399700" cy="1827900"/>
          </a:xfrm>
          <a:prstGeom prst="rightArrowCallout">
            <a:avLst>
              <a:gd fmla="val 9283" name="adj1"/>
              <a:gd fmla="val 13570" name="adj2"/>
              <a:gd fmla="val 16082" name="adj3"/>
              <a:gd fmla="val 81236" name="adj4"/>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flipH="1" rot="10800000">
            <a:off x="2822406" y="2092286"/>
            <a:ext cx="1649400" cy="1769700"/>
          </a:xfrm>
          <a:prstGeom prst="snip1Rect">
            <a:avLst>
              <a:gd fmla="val 0" name="adj"/>
            </a:avLst>
          </a:prstGeom>
          <a:solidFill>
            <a:srgbClr val="A79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nvSpPr>
        <p:spPr>
          <a:xfrm>
            <a:off x="2954813" y="2276595"/>
            <a:ext cx="1383000" cy="1476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rgbClr val="FFFFFF"/>
                </a:solidFill>
                <a:latin typeface="Roboto"/>
                <a:ea typeface="Roboto"/>
                <a:cs typeface="Roboto"/>
                <a:sym typeface="Roboto"/>
              </a:rPr>
              <a:t>Template Matching / Random Crop + Resize</a:t>
            </a:r>
            <a:endParaRPr b="1" sz="12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800">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lang="en" sz="1000">
                <a:solidFill>
                  <a:srgbClr val="FFFFFF"/>
                </a:solidFill>
                <a:latin typeface="Roboto"/>
                <a:ea typeface="Roboto"/>
                <a:cs typeface="Roboto"/>
                <a:sym typeface="Roboto"/>
              </a:rPr>
              <a:t>Selectively rescale image based on template feed.</a:t>
            </a:r>
            <a:endParaRPr sz="1000">
              <a:solidFill>
                <a:srgbClr val="FFFFFF"/>
              </a:solidFill>
            </a:endParaRPr>
          </a:p>
        </p:txBody>
      </p:sp>
      <p:sp>
        <p:nvSpPr>
          <p:cNvPr id="187" name="Google Shape;187;p23"/>
          <p:cNvSpPr/>
          <p:nvPr/>
        </p:nvSpPr>
        <p:spPr>
          <a:xfrm rot="-5400000">
            <a:off x="4275247" y="1837118"/>
            <a:ext cx="2399700" cy="1827900"/>
          </a:xfrm>
          <a:prstGeom prst="rightArrowCallout">
            <a:avLst>
              <a:gd fmla="val 9283" name="adj1"/>
              <a:gd fmla="val 13570" name="adj2"/>
              <a:gd fmla="val 16082" name="adj3"/>
              <a:gd fmla="val 81236" name="adj4"/>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flipH="1">
            <a:off x="4648938" y="2091275"/>
            <a:ext cx="1649400" cy="1769700"/>
          </a:xfrm>
          <a:prstGeom prst="snip1Rect">
            <a:avLst>
              <a:gd fmla="val 0" name="adj"/>
            </a:avLst>
          </a:prstGeom>
          <a:solidFill>
            <a:srgbClr val="A79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rot="5400000">
            <a:off x="6102522" y="2288244"/>
            <a:ext cx="2399700" cy="1827900"/>
          </a:xfrm>
          <a:prstGeom prst="rightArrowCallout">
            <a:avLst>
              <a:gd fmla="val 9283" name="adj1"/>
              <a:gd fmla="val 13570" name="adj2"/>
              <a:gd fmla="val 16082" name="adj3"/>
              <a:gd fmla="val 81236" name="adj4"/>
            </a:avLst>
          </a:pr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rot="10800000">
            <a:off x="6478356" y="2092286"/>
            <a:ext cx="1649400" cy="1769700"/>
          </a:xfrm>
          <a:prstGeom prst="snip1Rect">
            <a:avLst>
              <a:gd fmla="val 0" name="adj"/>
            </a:avLst>
          </a:prstGeom>
          <a:solidFill>
            <a:srgbClr val="A79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txBox="1"/>
          <p:nvPr/>
        </p:nvSpPr>
        <p:spPr>
          <a:xfrm>
            <a:off x="4648788" y="2200400"/>
            <a:ext cx="1649400" cy="1476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300">
                <a:solidFill>
                  <a:srgbClr val="FFFFFF"/>
                </a:solidFill>
                <a:latin typeface="Roboto"/>
                <a:ea typeface="Roboto"/>
                <a:cs typeface="Roboto"/>
                <a:sym typeface="Roboto"/>
              </a:rPr>
              <a:t>Transformation</a:t>
            </a:r>
            <a:endParaRPr b="1" sz="13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1100">
              <a:solidFill>
                <a:srgbClr val="FFFFFF"/>
              </a:solidFill>
              <a:latin typeface="Roboto"/>
              <a:ea typeface="Roboto"/>
              <a:cs typeface="Roboto"/>
              <a:sym typeface="Roboto"/>
            </a:endParaRPr>
          </a:p>
          <a:p>
            <a:pPr indent="-155575" lvl="0" marL="114300" rtl="0" algn="l">
              <a:lnSpc>
                <a:spcPct val="115000"/>
              </a:lnSpc>
              <a:spcBef>
                <a:spcPts val="0"/>
              </a:spcBef>
              <a:spcAft>
                <a:spcPts val="0"/>
              </a:spcAft>
              <a:buClr>
                <a:srgbClr val="FFFFFF"/>
              </a:buClr>
              <a:buSzPts val="1100"/>
              <a:buChar char="●"/>
            </a:pPr>
            <a:r>
              <a:rPr lang="en" sz="1100">
                <a:solidFill>
                  <a:srgbClr val="FFFFFF"/>
                </a:solidFill>
                <a:latin typeface="Roboto"/>
                <a:ea typeface="Roboto"/>
                <a:cs typeface="Roboto"/>
                <a:sym typeface="Roboto"/>
              </a:rPr>
              <a:t>Horizontal Flip</a:t>
            </a:r>
            <a:endParaRPr sz="1100">
              <a:solidFill>
                <a:srgbClr val="FFFFFF"/>
              </a:solidFill>
              <a:latin typeface="Roboto"/>
              <a:ea typeface="Roboto"/>
              <a:cs typeface="Roboto"/>
              <a:sym typeface="Roboto"/>
            </a:endParaRPr>
          </a:p>
          <a:p>
            <a:pPr indent="-155575" lvl="0" marL="114300" rtl="0" algn="l">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Random rotation: 7°</a:t>
            </a:r>
            <a:endParaRPr sz="1100">
              <a:solidFill>
                <a:srgbClr val="FFFFFF"/>
              </a:solidFill>
              <a:latin typeface="Roboto"/>
              <a:ea typeface="Roboto"/>
              <a:cs typeface="Roboto"/>
              <a:sym typeface="Roboto"/>
            </a:endParaRPr>
          </a:p>
          <a:p>
            <a:pPr indent="-155575" lvl="0" marL="114300" rtl="0" algn="l">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Shear: 5</a:t>
            </a:r>
            <a:r>
              <a:rPr lang="en" sz="1100">
                <a:solidFill>
                  <a:schemeClr val="lt1"/>
                </a:solidFill>
                <a:latin typeface="Roboto"/>
                <a:ea typeface="Roboto"/>
                <a:cs typeface="Roboto"/>
                <a:sym typeface="Roboto"/>
              </a:rPr>
              <a:t>°</a:t>
            </a:r>
            <a:endParaRPr sz="1100">
              <a:solidFill>
                <a:srgbClr val="FFFFFF"/>
              </a:solidFill>
              <a:latin typeface="Roboto"/>
              <a:ea typeface="Roboto"/>
              <a:cs typeface="Roboto"/>
              <a:sym typeface="Roboto"/>
            </a:endParaRPr>
          </a:p>
        </p:txBody>
      </p:sp>
      <p:sp>
        <p:nvSpPr>
          <p:cNvPr id="192" name="Google Shape;192;p23"/>
          <p:cNvSpPr/>
          <p:nvPr/>
        </p:nvSpPr>
        <p:spPr>
          <a:xfrm rot="-5400000">
            <a:off x="618522" y="1837118"/>
            <a:ext cx="2399700" cy="1827900"/>
          </a:xfrm>
          <a:prstGeom prst="rightArrowCallout">
            <a:avLst>
              <a:gd fmla="val 9283" name="adj1"/>
              <a:gd fmla="val 13570" name="adj2"/>
              <a:gd fmla="val 16082" name="adj3"/>
              <a:gd fmla="val 81236" name="adj4"/>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flipH="1">
            <a:off x="992988" y="2091275"/>
            <a:ext cx="1649400" cy="1769700"/>
          </a:xfrm>
          <a:prstGeom prst="snip1Rect">
            <a:avLst>
              <a:gd fmla="val 0" name="adj"/>
            </a:avLst>
          </a:prstGeom>
          <a:solidFill>
            <a:srgbClr val="A79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txBox="1"/>
          <p:nvPr/>
        </p:nvSpPr>
        <p:spPr>
          <a:xfrm>
            <a:off x="1126838" y="2200395"/>
            <a:ext cx="1383000" cy="1476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Normalization</a:t>
            </a:r>
            <a:endParaRPr b="1">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800">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lang="en" sz="1000">
                <a:solidFill>
                  <a:srgbClr val="FFFFFF"/>
                </a:solidFill>
                <a:latin typeface="Roboto"/>
                <a:ea typeface="Roboto"/>
                <a:cs typeface="Roboto"/>
                <a:sym typeface="Roboto"/>
              </a:rPr>
              <a:t>Adjust image pixel intensity values</a:t>
            </a:r>
            <a:endParaRPr sz="1000">
              <a:solidFill>
                <a:srgbClr val="FFFFFF"/>
              </a:solidFill>
            </a:endParaRPr>
          </a:p>
        </p:txBody>
      </p:sp>
      <p:sp>
        <p:nvSpPr>
          <p:cNvPr id="195" name="Google Shape;195;p23"/>
          <p:cNvSpPr txBox="1"/>
          <p:nvPr/>
        </p:nvSpPr>
        <p:spPr>
          <a:xfrm>
            <a:off x="6611688" y="2200395"/>
            <a:ext cx="1383000" cy="1476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Random Scaling</a:t>
            </a:r>
            <a:endParaRPr b="1">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800">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lang="en" sz="1200">
                <a:solidFill>
                  <a:srgbClr val="FFFFFF"/>
                </a:solidFill>
                <a:latin typeface="Roboto"/>
                <a:ea typeface="Roboto"/>
                <a:cs typeface="Roboto"/>
                <a:sym typeface="Roboto"/>
              </a:rPr>
              <a:t>Resize image by ± 2%  </a:t>
            </a:r>
            <a:endParaRPr sz="1200">
              <a:solidFill>
                <a:srgbClr val="FFFFFF"/>
              </a:solidFill>
              <a:latin typeface="Roboto"/>
              <a:ea typeface="Roboto"/>
              <a:cs typeface="Roboto"/>
              <a:sym typeface="Roboto"/>
            </a:endParaRPr>
          </a:p>
        </p:txBody>
      </p:sp>
      <p:sp>
        <p:nvSpPr>
          <p:cNvPr id="196" name="Google Shape;196;p23"/>
          <p:cNvSpPr txBox="1"/>
          <p:nvPr/>
        </p:nvSpPr>
        <p:spPr>
          <a:xfrm>
            <a:off x="1200438" y="1228650"/>
            <a:ext cx="1234500" cy="36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en" sz="900">
                <a:latin typeface="Roboto"/>
                <a:ea typeface="Roboto"/>
                <a:cs typeface="Roboto"/>
                <a:sym typeface="Roboto"/>
              </a:rPr>
              <a:t>All Images </a:t>
            </a:r>
            <a:endParaRPr b="1" sz="1500">
              <a:latin typeface="Roboto"/>
              <a:ea typeface="Roboto"/>
              <a:cs typeface="Roboto"/>
              <a:sym typeface="Roboto"/>
            </a:endParaRPr>
          </a:p>
        </p:txBody>
      </p:sp>
      <p:sp>
        <p:nvSpPr>
          <p:cNvPr id="197" name="Google Shape;197;p23"/>
          <p:cNvSpPr txBox="1"/>
          <p:nvPr/>
        </p:nvSpPr>
        <p:spPr>
          <a:xfrm>
            <a:off x="3029063" y="4402050"/>
            <a:ext cx="1234500" cy="36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900">
                <a:latin typeface="Roboto"/>
                <a:ea typeface="Roboto"/>
                <a:cs typeface="Roboto"/>
                <a:sym typeface="Roboto"/>
              </a:rPr>
              <a:t>Each image will choose one from two methods</a:t>
            </a:r>
            <a:r>
              <a:rPr b="1" lang="en" sz="900">
                <a:latin typeface="Roboto"/>
                <a:ea typeface="Roboto"/>
                <a:cs typeface="Roboto"/>
                <a:sym typeface="Roboto"/>
              </a:rPr>
              <a:t> </a:t>
            </a:r>
            <a:endParaRPr b="1" sz="1500">
              <a:latin typeface="Roboto"/>
              <a:ea typeface="Roboto"/>
              <a:cs typeface="Roboto"/>
              <a:sym typeface="Roboto"/>
            </a:endParaRPr>
          </a:p>
        </p:txBody>
      </p:sp>
      <p:sp>
        <p:nvSpPr>
          <p:cNvPr id="198" name="Google Shape;198;p23"/>
          <p:cNvSpPr txBox="1"/>
          <p:nvPr/>
        </p:nvSpPr>
        <p:spPr>
          <a:xfrm>
            <a:off x="4857838" y="1189725"/>
            <a:ext cx="1234500" cy="36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900">
                <a:latin typeface="Roboto"/>
                <a:ea typeface="Roboto"/>
                <a:cs typeface="Roboto"/>
                <a:sym typeface="Roboto"/>
              </a:rPr>
              <a:t>Applied at p = 0.5</a:t>
            </a:r>
            <a:endParaRPr b="1" sz="1500">
              <a:latin typeface="Roboto"/>
              <a:ea typeface="Roboto"/>
              <a:cs typeface="Roboto"/>
              <a:sym typeface="Roboto"/>
            </a:endParaRPr>
          </a:p>
        </p:txBody>
      </p:sp>
      <p:sp>
        <p:nvSpPr>
          <p:cNvPr id="199" name="Google Shape;199;p23"/>
          <p:cNvSpPr txBox="1"/>
          <p:nvPr/>
        </p:nvSpPr>
        <p:spPr>
          <a:xfrm>
            <a:off x="6685938" y="4378175"/>
            <a:ext cx="1234500" cy="36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900">
                <a:latin typeface="Roboto"/>
                <a:ea typeface="Roboto"/>
                <a:cs typeface="Roboto"/>
                <a:sym typeface="Roboto"/>
              </a:rPr>
              <a:t>Applied at p = 0.5</a:t>
            </a:r>
            <a:endParaRPr b="1" sz="15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7934B"/>
              </a:buClr>
              <a:buSzPts val="3600"/>
              <a:buFont typeface="Roboto"/>
              <a:buNone/>
            </a:pPr>
            <a:r>
              <a:rPr lang="en" sz="3100"/>
              <a:t>Pre-Processing: Image Augmentation (Continued)</a:t>
            </a:r>
            <a:endParaRPr sz="3100"/>
          </a:p>
        </p:txBody>
      </p:sp>
      <p:sp>
        <p:nvSpPr>
          <p:cNvPr id="205" name="Google Shape;205;p24"/>
          <p:cNvSpPr txBox="1"/>
          <p:nvPr>
            <p:ph idx="1" type="body"/>
          </p:nvPr>
        </p:nvSpPr>
        <p:spPr>
          <a:xfrm>
            <a:off x="285750" y="1292600"/>
            <a:ext cx="4392300" cy="344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 sz="2100"/>
              <a:t>Contrast Limiting Adaptive Histogram Equalization (CLAHE):</a:t>
            </a:r>
            <a:endParaRPr b="1" sz="2100"/>
          </a:p>
          <a:p>
            <a:pPr indent="0" lvl="0" marL="228600" rtl="0" algn="l">
              <a:lnSpc>
                <a:spcPct val="90000"/>
              </a:lnSpc>
              <a:spcBef>
                <a:spcPts val="0"/>
              </a:spcBef>
              <a:spcAft>
                <a:spcPts val="0"/>
              </a:spcAft>
              <a:buNone/>
            </a:pPr>
            <a:r>
              <a:t/>
            </a:r>
            <a:endParaRPr sz="2100"/>
          </a:p>
          <a:p>
            <a:pPr indent="-400050" lvl="0" marL="457200" rtl="0" algn="l">
              <a:lnSpc>
                <a:spcPct val="90000"/>
              </a:lnSpc>
              <a:spcBef>
                <a:spcPts val="0"/>
              </a:spcBef>
              <a:spcAft>
                <a:spcPts val="0"/>
              </a:spcAft>
              <a:buSzPts val="1800"/>
              <a:buChar char="•"/>
            </a:pPr>
            <a:r>
              <a:rPr lang="en" sz="1800"/>
              <a:t>CLAHE filter is known to improve deep learning performance [13].</a:t>
            </a:r>
            <a:endParaRPr sz="1800"/>
          </a:p>
          <a:p>
            <a:pPr indent="0" lvl="0" marL="0" rtl="0" algn="l">
              <a:lnSpc>
                <a:spcPct val="90000"/>
              </a:lnSpc>
              <a:spcBef>
                <a:spcPts val="0"/>
              </a:spcBef>
              <a:spcAft>
                <a:spcPts val="0"/>
              </a:spcAft>
              <a:buNone/>
            </a:pPr>
            <a:r>
              <a:t/>
            </a:r>
            <a:endParaRPr sz="1800"/>
          </a:p>
          <a:p>
            <a:pPr indent="-400050" lvl="0" marL="457200" rtl="0" algn="l">
              <a:lnSpc>
                <a:spcPct val="90000"/>
              </a:lnSpc>
              <a:spcBef>
                <a:spcPts val="0"/>
              </a:spcBef>
              <a:spcAft>
                <a:spcPts val="0"/>
              </a:spcAft>
              <a:buSzPts val="1800"/>
              <a:buChar char="•"/>
            </a:pPr>
            <a:r>
              <a:rPr lang="en" sz="1800"/>
              <a:t>Each image is subdivided into tiles and pixel intensity is equalized in each tile.</a:t>
            </a:r>
            <a:endParaRPr sz="1800"/>
          </a:p>
          <a:p>
            <a:pPr indent="0" lvl="0" marL="0" rtl="0" algn="l">
              <a:lnSpc>
                <a:spcPct val="90000"/>
              </a:lnSpc>
              <a:spcBef>
                <a:spcPts val="0"/>
              </a:spcBef>
              <a:spcAft>
                <a:spcPts val="0"/>
              </a:spcAft>
              <a:buNone/>
            </a:pPr>
            <a:r>
              <a:t/>
            </a:r>
            <a:endParaRPr/>
          </a:p>
          <a:p>
            <a:pPr indent="0" lvl="0" marL="228600" rtl="0" algn="l">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pic>
        <p:nvPicPr>
          <p:cNvPr id="206" name="Google Shape;206;p24"/>
          <p:cNvPicPr preferRelativeResize="0"/>
          <p:nvPr/>
        </p:nvPicPr>
        <p:blipFill>
          <a:blip r:embed="rId3">
            <a:alphaModFix/>
          </a:blip>
          <a:stretch>
            <a:fillRect/>
          </a:stretch>
        </p:blipFill>
        <p:spPr>
          <a:xfrm>
            <a:off x="4678050" y="1368853"/>
            <a:ext cx="2000400" cy="2013050"/>
          </a:xfrm>
          <a:prstGeom prst="rect">
            <a:avLst/>
          </a:prstGeom>
          <a:noFill/>
          <a:ln>
            <a:noFill/>
          </a:ln>
          <a:effectLst>
            <a:outerShdw blurRad="57150" rotWithShape="0" algn="bl" dir="5400000" dist="19050">
              <a:srgbClr val="000000">
                <a:alpha val="50000"/>
              </a:srgbClr>
            </a:outerShdw>
          </a:effectLst>
        </p:spPr>
      </p:pic>
      <p:pic>
        <p:nvPicPr>
          <p:cNvPr id="207" name="Google Shape;207;p24"/>
          <p:cNvPicPr preferRelativeResize="0"/>
          <p:nvPr/>
        </p:nvPicPr>
        <p:blipFill>
          <a:blip r:embed="rId4">
            <a:alphaModFix/>
          </a:blip>
          <a:stretch>
            <a:fillRect/>
          </a:stretch>
        </p:blipFill>
        <p:spPr>
          <a:xfrm>
            <a:off x="6830850" y="1368850"/>
            <a:ext cx="2013050" cy="2013050"/>
          </a:xfrm>
          <a:prstGeom prst="rect">
            <a:avLst/>
          </a:prstGeom>
          <a:noFill/>
          <a:ln>
            <a:noFill/>
          </a:ln>
          <a:effectLst>
            <a:outerShdw blurRad="57150" rotWithShape="0" algn="bl" dir="5400000" dist="19050">
              <a:srgbClr val="000000">
                <a:alpha val="50000"/>
              </a:srgbClr>
            </a:outerShdw>
          </a:effectLst>
        </p:spPr>
      </p:pic>
      <p:sp>
        <p:nvSpPr>
          <p:cNvPr id="208" name="Google Shape;208;p24"/>
          <p:cNvSpPr txBox="1"/>
          <p:nvPr/>
        </p:nvSpPr>
        <p:spPr>
          <a:xfrm>
            <a:off x="5035350" y="3534300"/>
            <a:ext cx="14382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Roboto"/>
                <a:ea typeface="Roboto"/>
                <a:cs typeface="Roboto"/>
                <a:sym typeface="Roboto"/>
              </a:rPr>
              <a:t>Before CLAHE</a:t>
            </a:r>
            <a:endParaRPr b="1" i="1">
              <a:latin typeface="Roboto"/>
              <a:ea typeface="Roboto"/>
              <a:cs typeface="Roboto"/>
              <a:sym typeface="Roboto"/>
            </a:endParaRPr>
          </a:p>
        </p:txBody>
      </p:sp>
      <p:sp>
        <p:nvSpPr>
          <p:cNvPr id="209" name="Google Shape;209;p24"/>
          <p:cNvSpPr txBox="1"/>
          <p:nvPr/>
        </p:nvSpPr>
        <p:spPr>
          <a:xfrm>
            <a:off x="7194475" y="3534300"/>
            <a:ext cx="14382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latin typeface="Roboto"/>
                <a:ea typeface="Roboto"/>
                <a:cs typeface="Roboto"/>
                <a:sym typeface="Roboto"/>
              </a:rPr>
              <a:t>After</a:t>
            </a:r>
            <a:r>
              <a:rPr b="1" i="1" lang="en">
                <a:latin typeface="Roboto"/>
                <a:ea typeface="Roboto"/>
                <a:cs typeface="Roboto"/>
                <a:sym typeface="Roboto"/>
              </a:rPr>
              <a:t> CLAHE</a:t>
            </a:r>
            <a:endParaRPr b="1" i="1">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7934B"/>
              </a:buClr>
              <a:buSzPts val="3600"/>
              <a:buFont typeface="Roboto"/>
              <a:buNone/>
            </a:pPr>
            <a:r>
              <a:rPr lang="en"/>
              <a:t>Model Description</a:t>
            </a:r>
            <a:endParaRPr/>
          </a:p>
        </p:txBody>
      </p:sp>
      <p:sp>
        <p:nvSpPr>
          <p:cNvPr id="215" name="Google Shape;215;p25"/>
          <p:cNvSpPr/>
          <p:nvPr/>
        </p:nvSpPr>
        <p:spPr>
          <a:xfrm>
            <a:off x="3423700" y="1013361"/>
            <a:ext cx="5317500" cy="17664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flipH="1">
            <a:off x="1413175" y="1013350"/>
            <a:ext cx="2565600" cy="1766400"/>
          </a:xfrm>
          <a:prstGeom prst="rect">
            <a:avLst/>
          </a:prstGeom>
          <a:solidFill>
            <a:srgbClr val="A79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rot="-5400000">
            <a:off x="2671125" y="907925"/>
            <a:ext cx="1769125" cy="1974175"/>
          </a:xfrm>
          <a:prstGeom prst="flowChartOffpageConnector">
            <a:avLst/>
          </a:prstGeom>
          <a:solidFill>
            <a:srgbClr val="A79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1495980" y="1225792"/>
            <a:ext cx="2699700" cy="1361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FFFFFF"/>
                </a:solidFill>
                <a:latin typeface="Roboto Medium"/>
                <a:ea typeface="Roboto Medium"/>
                <a:cs typeface="Roboto Medium"/>
                <a:sym typeface="Roboto Medium"/>
              </a:rPr>
              <a:t>DenseNet121 model by Pham et al</a:t>
            </a:r>
            <a:endParaRPr sz="1500">
              <a:solidFill>
                <a:srgbClr val="FFFFFF"/>
              </a:solidFill>
              <a:latin typeface="Roboto"/>
              <a:ea typeface="Roboto"/>
              <a:cs typeface="Roboto"/>
              <a:sym typeface="Roboto"/>
            </a:endParaRPr>
          </a:p>
        </p:txBody>
      </p:sp>
      <p:sp>
        <p:nvSpPr>
          <p:cNvPr id="219" name="Google Shape;219;p25"/>
          <p:cNvSpPr/>
          <p:nvPr/>
        </p:nvSpPr>
        <p:spPr>
          <a:xfrm>
            <a:off x="453182" y="1013385"/>
            <a:ext cx="959859" cy="893504"/>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453175" y="1013370"/>
            <a:ext cx="960000" cy="17646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21" name="Google Shape;221;p25"/>
          <p:cNvSpPr/>
          <p:nvPr/>
        </p:nvSpPr>
        <p:spPr>
          <a:xfrm>
            <a:off x="4341098" y="1016595"/>
            <a:ext cx="4133100" cy="17631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Replicated model researched by Pham et al</a:t>
            </a:r>
            <a:endParaRPr sz="1200">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latin typeface="Roboto"/>
                <a:ea typeface="Roboto"/>
                <a:cs typeface="Roboto"/>
                <a:sym typeface="Roboto"/>
              </a:rPr>
              <a:t>DenseNet121 as baseline architecture</a:t>
            </a:r>
            <a:endParaRPr sz="1200">
              <a:latin typeface="Roboto"/>
              <a:ea typeface="Roboto"/>
              <a:cs typeface="Roboto"/>
              <a:sym typeface="Roboto"/>
            </a:endParaRPr>
          </a:p>
          <a:p>
            <a:pPr indent="-304800" lvl="2" marL="1371600" rtl="0" algn="l">
              <a:lnSpc>
                <a:spcPct val="115000"/>
              </a:lnSpc>
              <a:spcBef>
                <a:spcPts val="0"/>
              </a:spcBef>
              <a:spcAft>
                <a:spcPts val="0"/>
              </a:spcAft>
              <a:buSzPts val="1200"/>
              <a:buFont typeface="Roboto"/>
              <a:buChar char="■"/>
            </a:pPr>
            <a:r>
              <a:rPr lang="en" sz="1200">
                <a:latin typeface="Roboto"/>
                <a:ea typeface="Roboto"/>
                <a:cs typeface="Roboto"/>
                <a:sym typeface="Roboto"/>
              </a:rPr>
              <a:t>Pre-trained on ImageNet</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5 Epochs on full dataset</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CLAHE technique added </a:t>
            </a:r>
            <a:endParaRPr sz="1200">
              <a:solidFill>
                <a:srgbClr val="A72A1E"/>
              </a:solidFill>
              <a:latin typeface="Roboto"/>
              <a:ea typeface="Roboto"/>
              <a:cs typeface="Roboto"/>
              <a:sym typeface="Roboto"/>
            </a:endParaRPr>
          </a:p>
        </p:txBody>
      </p:sp>
      <p:sp>
        <p:nvSpPr>
          <p:cNvPr id="222" name="Google Shape;222;p25"/>
          <p:cNvSpPr/>
          <p:nvPr/>
        </p:nvSpPr>
        <p:spPr>
          <a:xfrm>
            <a:off x="3398513" y="2881461"/>
            <a:ext cx="5317500" cy="17664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flipH="1">
            <a:off x="1413175" y="2881444"/>
            <a:ext cx="2565600" cy="1763100"/>
          </a:xfrm>
          <a:prstGeom prst="rect">
            <a:avLst/>
          </a:prstGeom>
          <a:solidFill>
            <a:srgbClr val="A79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rot="-5400000">
            <a:off x="2647386" y="2777470"/>
            <a:ext cx="1766222" cy="1974182"/>
          </a:xfrm>
          <a:prstGeom prst="flowChartOffpageConnector">
            <a:avLst/>
          </a:prstGeom>
          <a:solidFill>
            <a:srgbClr val="A79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1470793" y="3093892"/>
            <a:ext cx="2699700" cy="1361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lt1"/>
                </a:solidFill>
                <a:latin typeface="Roboto Medium"/>
                <a:ea typeface="Roboto Medium"/>
                <a:cs typeface="Roboto Medium"/>
                <a:sym typeface="Roboto Medium"/>
              </a:rPr>
              <a:t>Projection-based model ensemble</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rgbClr val="FFFFFF"/>
              </a:solidFill>
              <a:latin typeface="Roboto Medium"/>
              <a:ea typeface="Roboto Medium"/>
              <a:cs typeface="Roboto Medium"/>
              <a:sym typeface="Roboto Medium"/>
            </a:endParaRPr>
          </a:p>
        </p:txBody>
      </p:sp>
      <p:sp>
        <p:nvSpPr>
          <p:cNvPr id="226" name="Google Shape;226;p25"/>
          <p:cNvSpPr/>
          <p:nvPr/>
        </p:nvSpPr>
        <p:spPr>
          <a:xfrm>
            <a:off x="454064" y="2881470"/>
            <a:ext cx="960000" cy="17646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227" name="Google Shape;227;p25"/>
          <p:cNvSpPr/>
          <p:nvPr/>
        </p:nvSpPr>
        <p:spPr>
          <a:xfrm>
            <a:off x="4315900" y="2884700"/>
            <a:ext cx="4243500" cy="17631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Images are split based on projection-type: AP, PA, LL</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latin typeface="Roboto"/>
                <a:ea typeface="Roboto"/>
                <a:cs typeface="Roboto"/>
                <a:sym typeface="Roboto"/>
              </a:rPr>
              <a:t>CheXpert: AP (161K), PA (29K), LL (32K)</a:t>
            </a:r>
            <a:endParaRPr sz="1200">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Compared to PA, AP projection enlarges organ sizes on X-rays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Lateral (LL): side-view </a:t>
            </a:r>
            <a:endParaRPr sz="12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6"/>
          <p:cNvPicPr preferRelativeResize="0"/>
          <p:nvPr/>
        </p:nvPicPr>
        <p:blipFill>
          <a:blip r:embed="rId3">
            <a:alphaModFix/>
          </a:blip>
          <a:stretch>
            <a:fillRect/>
          </a:stretch>
        </p:blipFill>
        <p:spPr>
          <a:xfrm>
            <a:off x="7214125" y="0"/>
            <a:ext cx="1361950" cy="4630551"/>
          </a:xfrm>
          <a:prstGeom prst="rect">
            <a:avLst/>
          </a:prstGeom>
          <a:noFill/>
          <a:ln>
            <a:noFill/>
          </a:ln>
        </p:spPr>
      </p:pic>
      <p:sp>
        <p:nvSpPr>
          <p:cNvPr id="233" name="Google Shape;233;p26"/>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7934B"/>
              </a:buClr>
              <a:buSzPts val="3600"/>
              <a:buFont typeface="Roboto"/>
              <a:buNone/>
            </a:pPr>
            <a:r>
              <a:rPr lang="en"/>
              <a:t>Training Model</a:t>
            </a:r>
            <a:endParaRPr/>
          </a:p>
        </p:txBody>
      </p:sp>
      <p:sp>
        <p:nvSpPr>
          <p:cNvPr id="234" name="Google Shape;234;p26"/>
          <p:cNvSpPr txBox="1"/>
          <p:nvPr/>
        </p:nvSpPr>
        <p:spPr>
          <a:xfrm>
            <a:off x="417725" y="3967700"/>
            <a:ext cx="63186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Roboto"/>
              <a:ea typeface="Roboto"/>
              <a:cs typeface="Roboto"/>
              <a:sym typeface="Roboto"/>
            </a:endParaRPr>
          </a:p>
        </p:txBody>
      </p:sp>
      <p:pic>
        <p:nvPicPr>
          <p:cNvPr id="235" name="Google Shape;235;p26"/>
          <p:cNvPicPr preferRelativeResize="0"/>
          <p:nvPr/>
        </p:nvPicPr>
        <p:blipFill>
          <a:blip r:embed="rId4">
            <a:alphaModFix/>
          </a:blip>
          <a:stretch>
            <a:fillRect/>
          </a:stretch>
        </p:blipFill>
        <p:spPr>
          <a:xfrm>
            <a:off x="0" y="1328976"/>
            <a:ext cx="6736325" cy="2428725"/>
          </a:xfrm>
          <a:prstGeom prst="rect">
            <a:avLst/>
          </a:prstGeom>
          <a:noFill/>
          <a:ln>
            <a:noFill/>
          </a:ln>
        </p:spPr>
      </p:pic>
      <p:sp>
        <p:nvSpPr>
          <p:cNvPr id="236" name="Google Shape;236;p26"/>
          <p:cNvSpPr txBox="1"/>
          <p:nvPr/>
        </p:nvSpPr>
        <p:spPr>
          <a:xfrm>
            <a:off x="417725" y="4229100"/>
            <a:ext cx="5576100" cy="8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rPr>
              <a:t>Projection Ensemble Training</a:t>
            </a:r>
            <a:endParaRPr b="1" sz="1100">
              <a:solidFill>
                <a:schemeClr val="dk1"/>
              </a:solidFill>
            </a:endParaRPr>
          </a:p>
          <a:p>
            <a:pPr indent="-184150" lvl="0" marL="171450" rtl="0" algn="l">
              <a:lnSpc>
                <a:spcPct val="115000"/>
              </a:lnSpc>
              <a:spcBef>
                <a:spcPts val="0"/>
              </a:spcBef>
              <a:spcAft>
                <a:spcPts val="0"/>
              </a:spcAft>
              <a:buClr>
                <a:schemeClr val="dk1"/>
              </a:buClr>
              <a:buSzPts val="1100"/>
              <a:buChar char="●"/>
            </a:pPr>
            <a:r>
              <a:rPr lang="en" sz="1100">
                <a:solidFill>
                  <a:schemeClr val="dk1"/>
                </a:solidFill>
              </a:rPr>
              <a:t>3 separate models, one for each projection-type</a:t>
            </a:r>
            <a:endParaRPr sz="1100">
              <a:solidFill>
                <a:schemeClr val="dk1"/>
              </a:solidFill>
            </a:endParaRPr>
          </a:p>
          <a:p>
            <a:pPr indent="-184150" lvl="0" marL="171450" rtl="0" algn="l">
              <a:lnSpc>
                <a:spcPct val="115000"/>
              </a:lnSpc>
              <a:spcBef>
                <a:spcPts val="0"/>
              </a:spcBef>
              <a:spcAft>
                <a:spcPts val="0"/>
              </a:spcAft>
              <a:buClr>
                <a:schemeClr val="dk1"/>
              </a:buClr>
              <a:buSzPts val="1100"/>
              <a:buChar char="●"/>
            </a:pPr>
            <a:r>
              <a:rPr lang="en" sz="1100">
                <a:solidFill>
                  <a:schemeClr val="dk1"/>
                </a:solidFill>
              </a:rPr>
              <a:t>Used the exact same architecture/training method for each model</a:t>
            </a:r>
            <a:endParaRPr>
              <a:latin typeface="Roboto"/>
              <a:ea typeface="Roboto"/>
              <a:cs typeface="Roboto"/>
              <a:sym typeface="Roboto"/>
            </a:endParaRPr>
          </a:p>
        </p:txBody>
      </p:sp>
      <p:sp>
        <p:nvSpPr>
          <p:cNvPr id="237" name="Google Shape;237;p26"/>
          <p:cNvSpPr txBox="1"/>
          <p:nvPr/>
        </p:nvSpPr>
        <p:spPr>
          <a:xfrm>
            <a:off x="-30025" y="3716175"/>
            <a:ext cx="72141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Retrieved From: </a:t>
            </a:r>
            <a:r>
              <a:rPr lang="en" sz="1100" u="sng">
                <a:solidFill>
                  <a:schemeClr val="hlink"/>
                </a:solidFill>
                <a:hlinkClick r:id="rId5"/>
              </a:rPr>
              <a:t>https://towardsdatascience.com/understanding-and-visualizing-densenets-7f688092391a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7934B"/>
              </a:buClr>
              <a:buSzPts val="3600"/>
              <a:buFont typeface="Roboto"/>
              <a:buNone/>
            </a:pPr>
            <a:r>
              <a:rPr lang="en"/>
              <a:t>Inference Procedure</a:t>
            </a:r>
            <a:endParaRPr/>
          </a:p>
        </p:txBody>
      </p:sp>
      <p:sp>
        <p:nvSpPr>
          <p:cNvPr id="243" name="Google Shape;243;p27"/>
          <p:cNvSpPr txBox="1"/>
          <p:nvPr/>
        </p:nvSpPr>
        <p:spPr>
          <a:xfrm>
            <a:off x="5145750" y="3204800"/>
            <a:ext cx="3712500" cy="14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44" name="Google Shape;244;p27"/>
          <p:cNvSpPr txBox="1"/>
          <p:nvPr/>
        </p:nvSpPr>
        <p:spPr>
          <a:xfrm>
            <a:off x="674625" y="3237750"/>
            <a:ext cx="4244100" cy="14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45" name="Google Shape;245;p27"/>
          <p:cNvSpPr txBox="1"/>
          <p:nvPr>
            <p:ph idx="1" type="body"/>
          </p:nvPr>
        </p:nvSpPr>
        <p:spPr>
          <a:xfrm>
            <a:off x="284285" y="911612"/>
            <a:ext cx="4211400" cy="3721200"/>
          </a:xfrm>
          <a:prstGeom prst="rect">
            <a:avLst/>
          </a:prstGeom>
          <a:ln cap="flat" cmpd="sng" w="9525">
            <a:solidFill>
              <a:srgbClr val="A7934B"/>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 sz="1600">
                <a:latin typeface="Arial"/>
                <a:ea typeface="Arial"/>
                <a:cs typeface="Arial"/>
                <a:sym typeface="Arial"/>
              </a:rPr>
              <a:t>Replicated DenseNet121</a:t>
            </a:r>
            <a:endParaRPr b="1" sz="1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600">
              <a:latin typeface="Arial"/>
              <a:ea typeface="Arial"/>
              <a:cs typeface="Arial"/>
              <a:sym typeface="Arial"/>
            </a:endParaRPr>
          </a:p>
          <a:p>
            <a:pPr indent="-304800" lvl="0" marL="457200" marR="0" rtl="0" algn="l">
              <a:lnSpc>
                <a:spcPct val="115000"/>
              </a:lnSpc>
              <a:spcBef>
                <a:spcPts val="0"/>
              </a:spcBef>
              <a:spcAft>
                <a:spcPts val="0"/>
              </a:spcAft>
              <a:buSzPts val="1200"/>
              <a:buChar char="●"/>
            </a:pPr>
            <a:r>
              <a:rPr lang="en" sz="1200">
                <a:latin typeface="Arial"/>
                <a:ea typeface="Arial"/>
                <a:cs typeface="Arial"/>
                <a:sym typeface="Arial"/>
              </a:rPr>
              <a:t>Load saved model from best validation checkpoint</a:t>
            </a:r>
            <a:endParaRPr sz="1200">
              <a:latin typeface="Arial"/>
              <a:ea typeface="Arial"/>
              <a:cs typeface="Arial"/>
              <a:sym typeface="Arial"/>
            </a:endParaRPr>
          </a:p>
          <a:p>
            <a:pPr indent="0" lvl="0" marL="0" marR="0" rtl="0" algn="l">
              <a:lnSpc>
                <a:spcPct val="115000"/>
              </a:lnSpc>
              <a:spcBef>
                <a:spcPts val="0"/>
              </a:spcBef>
              <a:spcAft>
                <a:spcPts val="0"/>
              </a:spcAft>
              <a:buNone/>
            </a:pPr>
            <a:r>
              <a:t/>
            </a:r>
            <a:endParaRPr sz="1200">
              <a:latin typeface="Arial"/>
              <a:ea typeface="Arial"/>
              <a:cs typeface="Arial"/>
              <a:sym typeface="Arial"/>
            </a:endParaRPr>
          </a:p>
          <a:p>
            <a:pPr indent="-304800" lvl="0" marL="457200" rtl="0" algn="l">
              <a:lnSpc>
                <a:spcPct val="115000"/>
              </a:lnSpc>
              <a:spcBef>
                <a:spcPts val="0"/>
              </a:spcBef>
              <a:spcAft>
                <a:spcPts val="0"/>
              </a:spcAft>
              <a:buSzPts val="1200"/>
              <a:buChar char="●"/>
            </a:pPr>
            <a:r>
              <a:rPr lang="en" sz="1200">
                <a:latin typeface="Arial"/>
                <a:ea typeface="Arial"/>
                <a:cs typeface="Arial"/>
                <a:sym typeface="Arial"/>
              </a:rPr>
              <a:t>Predict on validation set 10 times</a:t>
            </a:r>
            <a:endParaRPr sz="1200">
              <a:latin typeface="Arial"/>
              <a:ea typeface="Arial"/>
              <a:cs typeface="Arial"/>
              <a:sym typeface="Arial"/>
            </a:endParaRPr>
          </a:p>
          <a:p>
            <a:pPr indent="-304800" lvl="1" marL="914400" rtl="0" algn="l">
              <a:lnSpc>
                <a:spcPct val="115000"/>
              </a:lnSpc>
              <a:spcBef>
                <a:spcPts val="0"/>
              </a:spcBef>
              <a:spcAft>
                <a:spcPts val="0"/>
              </a:spcAft>
              <a:buSzPts val="1200"/>
              <a:buChar char="○"/>
            </a:pPr>
            <a:r>
              <a:rPr lang="en" sz="1200">
                <a:latin typeface="Arial"/>
                <a:ea typeface="Arial"/>
                <a:cs typeface="Arial"/>
                <a:sym typeface="Arial"/>
              </a:rPr>
              <a:t>Due to Test Time Augmentations (TTA) this will produce 10 slightly different predictions</a:t>
            </a:r>
            <a:endParaRPr sz="1200">
              <a:latin typeface="Arial"/>
              <a:ea typeface="Arial"/>
              <a:cs typeface="Arial"/>
              <a:sym typeface="Arial"/>
            </a:endParaRPr>
          </a:p>
          <a:p>
            <a:pPr indent="0" lvl="0" marL="0" rtl="0" algn="l">
              <a:lnSpc>
                <a:spcPct val="115000"/>
              </a:lnSpc>
              <a:spcBef>
                <a:spcPts val="0"/>
              </a:spcBef>
              <a:spcAft>
                <a:spcPts val="0"/>
              </a:spcAft>
              <a:buNone/>
            </a:pPr>
            <a:r>
              <a:t/>
            </a:r>
            <a:endParaRPr sz="1200">
              <a:latin typeface="Arial"/>
              <a:ea typeface="Arial"/>
              <a:cs typeface="Arial"/>
              <a:sym typeface="Arial"/>
            </a:endParaRPr>
          </a:p>
          <a:p>
            <a:pPr indent="-304800" lvl="0" marL="457200" rtl="0" algn="l">
              <a:lnSpc>
                <a:spcPct val="115000"/>
              </a:lnSpc>
              <a:spcBef>
                <a:spcPts val="0"/>
              </a:spcBef>
              <a:spcAft>
                <a:spcPts val="0"/>
              </a:spcAft>
              <a:buSzPts val="1200"/>
              <a:buChar char="●"/>
            </a:pPr>
            <a:r>
              <a:rPr lang="en" sz="1200">
                <a:latin typeface="Arial"/>
                <a:ea typeface="Arial"/>
                <a:cs typeface="Arial"/>
                <a:sym typeface="Arial"/>
              </a:rPr>
              <a:t>For each image, take the simple average of the 10 generated predictions</a:t>
            </a:r>
            <a:endParaRPr sz="1200">
              <a:latin typeface="Arial"/>
              <a:ea typeface="Arial"/>
              <a:cs typeface="Arial"/>
              <a:sym typeface="Arial"/>
            </a:endParaRPr>
          </a:p>
          <a:p>
            <a:pPr indent="0" lvl="0" marL="0" rtl="0" algn="l">
              <a:lnSpc>
                <a:spcPct val="115000"/>
              </a:lnSpc>
              <a:spcBef>
                <a:spcPts val="0"/>
              </a:spcBef>
              <a:spcAft>
                <a:spcPts val="0"/>
              </a:spcAft>
              <a:buNone/>
            </a:pPr>
            <a:r>
              <a:t/>
            </a:r>
            <a:endParaRPr sz="1200">
              <a:latin typeface="Arial"/>
              <a:ea typeface="Arial"/>
              <a:cs typeface="Arial"/>
              <a:sym typeface="Arial"/>
            </a:endParaRPr>
          </a:p>
          <a:p>
            <a:pPr indent="-311150" lvl="0" marL="457200" rtl="0" algn="l">
              <a:lnSpc>
                <a:spcPct val="115000"/>
              </a:lnSpc>
              <a:spcBef>
                <a:spcPts val="0"/>
              </a:spcBef>
              <a:spcAft>
                <a:spcPts val="0"/>
              </a:spcAft>
              <a:buSzPts val="1300"/>
              <a:buChar char="●"/>
            </a:pPr>
            <a:r>
              <a:rPr lang="en" sz="1200">
                <a:latin typeface="Arial"/>
                <a:ea typeface="Arial"/>
                <a:cs typeface="Arial"/>
                <a:sym typeface="Arial"/>
              </a:rPr>
              <a:t>Averaged predictions used as final predictions</a:t>
            </a:r>
            <a:r>
              <a:rPr lang="en" sz="1300">
                <a:latin typeface="Arial"/>
                <a:ea typeface="Arial"/>
                <a:cs typeface="Arial"/>
                <a:sym typeface="Arial"/>
              </a:rPr>
              <a:t>  </a:t>
            </a:r>
            <a:endParaRPr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600"/>
          </a:p>
          <a:p>
            <a:pPr indent="0" lvl="0" marL="0" rtl="0" algn="l">
              <a:spcBef>
                <a:spcPts val="1000"/>
              </a:spcBef>
              <a:spcAft>
                <a:spcPts val="0"/>
              </a:spcAft>
              <a:buNone/>
            </a:pPr>
            <a:r>
              <a:t/>
            </a:r>
            <a:endParaRPr sz="3000"/>
          </a:p>
        </p:txBody>
      </p:sp>
      <p:sp>
        <p:nvSpPr>
          <p:cNvPr id="246" name="Google Shape;246;p27"/>
          <p:cNvSpPr txBox="1"/>
          <p:nvPr>
            <p:ph idx="2" type="body"/>
          </p:nvPr>
        </p:nvSpPr>
        <p:spPr>
          <a:xfrm>
            <a:off x="4648200" y="911612"/>
            <a:ext cx="4209900" cy="3721200"/>
          </a:xfrm>
          <a:prstGeom prst="rect">
            <a:avLst/>
          </a:prstGeom>
          <a:ln cap="flat" cmpd="sng" w="9525">
            <a:solidFill>
              <a:srgbClr val="A7934B"/>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 sz="1600">
                <a:latin typeface="Arial"/>
                <a:ea typeface="Arial"/>
                <a:cs typeface="Arial"/>
                <a:sym typeface="Arial"/>
              </a:rPr>
              <a:t>Projection-based Ensemble</a:t>
            </a:r>
            <a:endParaRPr b="1" sz="1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600">
              <a:latin typeface="Arial"/>
              <a:ea typeface="Arial"/>
              <a:cs typeface="Arial"/>
              <a:sym typeface="Arial"/>
            </a:endParaRPr>
          </a:p>
          <a:p>
            <a:pPr indent="-196850" lvl="0" marL="171450" rtl="0" algn="l">
              <a:lnSpc>
                <a:spcPct val="115000"/>
              </a:lnSpc>
              <a:spcBef>
                <a:spcPts val="0"/>
              </a:spcBef>
              <a:spcAft>
                <a:spcPts val="0"/>
              </a:spcAft>
              <a:buSzPts val="1300"/>
              <a:buChar char="●"/>
            </a:pPr>
            <a:r>
              <a:rPr lang="en" sz="1300">
                <a:latin typeface="Arial"/>
                <a:ea typeface="Arial"/>
                <a:cs typeface="Arial"/>
                <a:sym typeface="Arial"/>
              </a:rPr>
              <a:t>S</a:t>
            </a:r>
            <a:r>
              <a:rPr lang="en" sz="1200">
                <a:latin typeface="Arial"/>
                <a:ea typeface="Arial"/>
                <a:cs typeface="Arial"/>
                <a:sym typeface="Arial"/>
              </a:rPr>
              <a:t>plit training and validation set based on projection-type</a:t>
            </a:r>
            <a:endParaRPr sz="1200">
              <a:latin typeface="Arial"/>
              <a:ea typeface="Arial"/>
              <a:cs typeface="Arial"/>
              <a:sym typeface="Arial"/>
            </a:endParaRPr>
          </a:p>
          <a:p>
            <a:pPr indent="0" lvl="0" marL="0" rtl="0" algn="l">
              <a:lnSpc>
                <a:spcPct val="115000"/>
              </a:lnSpc>
              <a:spcBef>
                <a:spcPts val="0"/>
              </a:spcBef>
              <a:spcAft>
                <a:spcPts val="0"/>
              </a:spcAft>
              <a:buNone/>
            </a:pPr>
            <a:r>
              <a:t/>
            </a:r>
            <a:endParaRPr sz="1200">
              <a:latin typeface="Arial"/>
              <a:ea typeface="Arial"/>
              <a:cs typeface="Arial"/>
              <a:sym typeface="Arial"/>
            </a:endParaRPr>
          </a:p>
          <a:p>
            <a:pPr indent="-190500" lvl="0" marL="171450" rtl="0" algn="l">
              <a:lnSpc>
                <a:spcPct val="115000"/>
              </a:lnSpc>
              <a:spcBef>
                <a:spcPts val="0"/>
              </a:spcBef>
              <a:spcAft>
                <a:spcPts val="0"/>
              </a:spcAft>
              <a:buSzPts val="1200"/>
              <a:buChar char="●"/>
            </a:pPr>
            <a:r>
              <a:rPr lang="en" sz="1200">
                <a:latin typeface="Arial"/>
                <a:ea typeface="Arial"/>
                <a:cs typeface="Arial"/>
                <a:sym typeface="Arial"/>
              </a:rPr>
              <a:t>For each projection-type, load in the trained model for that projection-type and predict on exclusively those images</a:t>
            </a:r>
            <a:endParaRPr sz="1200">
              <a:latin typeface="Arial"/>
              <a:ea typeface="Arial"/>
              <a:cs typeface="Arial"/>
              <a:sym typeface="Arial"/>
            </a:endParaRPr>
          </a:p>
          <a:p>
            <a:pPr indent="0" lvl="0" marL="0" rtl="0" algn="l">
              <a:lnSpc>
                <a:spcPct val="115000"/>
              </a:lnSpc>
              <a:spcBef>
                <a:spcPts val="0"/>
              </a:spcBef>
              <a:spcAft>
                <a:spcPts val="0"/>
              </a:spcAft>
              <a:buNone/>
            </a:pPr>
            <a:r>
              <a:t/>
            </a:r>
            <a:endParaRPr sz="1200">
              <a:latin typeface="Arial"/>
              <a:ea typeface="Arial"/>
              <a:cs typeface="Arial"/>
              <a:sym typeface="Arial"/>
            </a:endParaRPr>
          </a:p>
          <a:p>
            <a:pPr indent="-190500" lvl="0" marL="171450" rtl="0" algn="l">
              <a:lnSpc>
                <a:spcPct val="115000"/>
              </a:lnSpc>
              <a:spcBef>
                <a:spcPts val="0"/>
              </a:spcBef>
              <a:spcAft>
                <a:spcPts val="0"/>
              </a:spcAft>
              <a:buSzPts val="1200"/>
              <a:buChar char="●"/>
            </a:pPr>
            <a:r>
              <a:rPr lang="en" sz="1200">
                <a:latin typeface="Arial"/>
                <a:ea typeface="Arial"/>
                <a:cs typeface="Arial"/>
                <a:sym typeface="Arial"/>
              </a:rPr>
              <a:t>Concatenate the predictions generated from each model to form the final prediction set.</a:t>
            </a:r>
            <a:endParaRPr sz="12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600"/>
          </a:p>
          <a:p>
            <a:pPr indent="0" lvl="0" marL="0" rtl="0" algn="l">
              <a:spcBef>
                <a:spcPts val="1000"/>
              </a:spcBef>
              <a:spcAft>
                <a:spcPts val="0"/>
              </a:spcAft>
              <a:buNone/>
            </a:pPr>
            <a:r>
              <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7934B"/>
              </a:buClr>
              <a:buSzPts val="3600"/>
              <a:buFont typeface="Roboto"/>
              <a:buNone/>
            </a:pPr>
            <a:r>
              <a:rPr lang="en"/>
              <a:t>Experimental Evaluation</a:t>
            </a:r>
            <a:endParaRPr/>
          </a:p>
        </p:txBody>
      </p:sp>
      <p:graphicFrame>
        <p:nvGraphicFramePr>
          <p:cNvPr id="252" name="Google Shape;252;p28"/>
          <p:cNvGraphicFramePr/>
          <p:nvPr/>
        </p:nvGraphicFramePr>
        <p:xfrm>
          <a:off x="457200" y="2362200"/>
          <a:ext cx="3000000" cy="3000000"/>
        </p:xfrm>
        <a:graphic>
          <a:graphicData uri="http://schemas.openxmlformats.org/drawingml/2006/table">
            <a:tbl>
              <a:tblPr>
                <a:noFill/>
                <a:tableStyleId>{6130A5C5-0989-4D7F-A479-A87A9CE4394B}</a:tableStyleId>
              </a:tblPr>
              <a:tblGrid>
                <a:gridCol w="2081200"/>
                <a:gridCol w="1063175"/>
                <a:gridCol w="970425"/>
              </a:tblGrid>
              <a:tr h="491250">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0" marB="0" marR="0" marL="0"/>
                </a:tc>
                <a:tc gridSpan="2">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AUC (All 14 Labels)</a:t>
                      </a:r>
                      <a:endParaRPr b="1" sz="1500">
                        <a:latin typeface="Times New Roman"/>
                        <a:ea typeface="Times New Roman"/>
                        <a:cs typeface="Times New Roman"/>
                        <a:sym typeface="Times New Roman"/>
                      </a:endParaRPr>
                    </a:p>
                  </a:txBody>
                  <a:tcPr marT="0" marB="0" marR="0" marL="0"/>
                </a:tc>
                <a:tc hMerge="1"/>
              </a:tr>
              <a:tr h="673225">
                <a:tc>
                  <a:txBody>
                    <a:bodyPr/>
                    <a:lstStyle/>
                    <a:p>
                      <a:pPr indent="0" lvl="0" marL="0" rtl="0" algn="l">
                        <a:spcBef>
                          <a:spcPts val="0"/>
                        </a:spcBef>
                        <a:spcAft>
                          <a:spcPts val="0"/>
                        </a:spcAft>
                        <a:buNone/>
                      </a:pPr>
                      <a:r>
                        <a:rPr b="1" lang="en" sz="1500" u="sng">
                          <a:latin typeface="Times New Roman"/>
                          <a:ea typeface="Times New Roman"/>
                          <a:cs typeface="Times New Roman"/>
                          <a:sym typeface="Times New Roman"/>
                        </a:rPr>
                        <a:t>Population</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0"/>
                        </a:spcBef>
                        <a:spcAft>
                          <a:spcPts val="0"/>
                        </a:spcAft>
                        <a:buNone/>
                      </a:pPr>
                      <a:r>
                        <a:rPr b="1" lang="en" sz="1500" u="sng">
                          <a:latin typeface="Times New Roman"/>
                          <a:ea typeface="Times New Roman"/>
                          <a:cs typeface="Times New Roman"/>
                          <a:sym typeface="Times New Roman"/>
                        </a:rPr>
                        <a:t>(</a:t>
                      </a:r>
                      <a:r>
                        <a:rPr lang="en" sz="1500">
                          <a:latin typeface="Times New Roman"/>
                          <a:ea typeface="Times New Roman"/>
                          <a:cs typeface="Times New Roman"/>
                          <a:sym typeface="Times New Roman"/>
                        </a:rPr>
                        <a:t>Epoch=  5)</a:t>
                      </a:r>
                      <a:endParaRPr b="1" sz="1500" u="sng">
                        <a:latin typeface="Times New Roman"/>
                        <a:ea typeface="Times New Roman"/>
                        <a:cs typeface="Times New Roman"/>
                        <a:sym typeface="Times New Roman"/>
                      </a:endParaRPr>
                    </a:p>
                  </a:txBody>
                  <a:tcPr marT="0" marB="0" marR="0" marL="0"/>
                </a:tc>
                <a:tc>
                  <a:txBody>
                    <a:bodyPr/>
                    <a:lstStyle/>
                    <a:p>
                      <a:pPr indent="0" lvl="0" marL="0" rtl="0" algn="ctr">
                        <a:spcBef>
                          <a:spcPts val="0"/>
                        </a:spcBef>
                        <a:spcAft>
                          <a:spcPts val="0"/>
                        </a:spcAft>
                        <a:buNone/>
                      </a:pPr>
                      <a:r>
                        <a:rPr b="1" lang="en" sz="1500" u="sng">
                          <a:latin typeface="Times New Roman"/>
                          <a:ea typeface="Times New Roman"/>
                          <a:cs typeface="Times New Roman"/>
                          <a:sym typeface="Times New Roman"/>
                        </a:rPr>
                        <a:t>Replicated DenseNet121</a:t>
                      </a:r>
                      <a:endParaRPr b="1" sz="1500" u="sng">
                        <a:latin typeface="Times New Roman"/>
                        <a:ea typeface="Times New Roman"/>
                        <a:cs typeface="Times New Roman"/>
                        <a:sym typeface="Times New Roman"/>
                      </a:endParaRPr>
                    </a:p>
                  </a:txBody>
                  <a:tcPr marT="0" marB="0" marR="0" marL="0"/>
                </a:tc>
                <a:tc>
                  <a:txBody>
                    <a:bodyPr/>
                    <a:lstStyle/>
                    <a:p>
                      <a:pPr indent="0" lvl="0" marL="0" rtl="0" algn="ctr">
                        <a:spcBef>
                          <a:spcPts val="0"/>
                        </a:spcBef>
                        <a:spcAft>
                          <a:spcPts val="0"/>
                        </a:spcAft>
                        <a:buNone/>
                      </a:pPr>
                      <a:r>
                        <a:rPr b="1" lang="en" sz="1500" u="sng">
                          <a:latin typeface="Times New Roman"/>
                          <a:ea typeface="Times New Roman"/>
                          <a:cs typeface="Times New Roman"/>
                          <a:sym typeface="Times New Roman"/>
                        </a:rPr>
                        <a:t>Projection Ensemble</a:t>
                      </a:r>
                      <a:endParaRPr b="1" sz="1500" u="sng">
                        <a:latin typeface="Times New Roman"/>
                        <a:ea typeface="Times New Roman"/>
                        <a:cs typeface="Times New Roman"/>
                        <a:sym typeface="Times New Roman"/>
                      </a:endParaRPr>
                    </a:p>
                  </a:txBody>
                  <a:tcPr marT="0" marB="0" marR="0" marL="0"/>
                </a:tc>
              </a:tr>
              <a:tr h="44810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Training: CheXpert 223K</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Test: CheXpert 200</a:t>
                      </a:r>
                      <a:endParaRPr sz="1500">
                        <a:latin typeface="Times New Roman"/>
                        <a:ea typeface="Times New Roman"/>
                        <a:cs typeface="Times New Roman"/>
                        <a:sym typeface="Times New Roman"/>
                      </a:endParaRPr>
                    </a:p>
                  </a:txBody>
                  <a:tcPr marT="0" marB="0" marR="0" marL="0"/>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0.8708</a:t>
                      </a:r>
                      <a:endParaRPr sz="1500">
                        <a:latin typeface="Times New Roman"/>
                        <a:ea typeface="Times New Roman"/>
                        <a:cs typeface="Times New Roman"/>
                        <a:sym typeface="Times New Roman"/>
                      </a:endParaRPr>
                    </a:p>
                  </a:txBody>
                  <a:tcPr marT="0" marB="0" marR="0" marL="0" anchor="b"/>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0.8588</a:t>
                      </a:r>
                      <a:endParaRPr sz="1500">
                        <a:latin typeface="Times New Roman"/>
                        <a:ea typeface="Times New Roman"/>
                        <a:cs typeface="Times New Roman"/>
                        <a:sym typeface="Times New Roman"/>
                      </a:endParaRPr>
                    </a:p>
                  </a:txBody>
                  <a:tcPr marT="0" marB="0" marR="0" marL="0" anchor="b"/>
                </a:tc>
              </a:tr>
              <a:tr h="411275">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Training: 70% of sample</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Test: 30% of sample</a:t>
                      </a:r>
                      <a:endParaRPr sz="1500">
                        <a:latin typeface="Times New Roman"/>
                        <a:ea typeface="Times New Roman"/>
                        <a:cs typeface="Times New Roman"/>
                        <a:sym typeface="Times New Roman"/>
                      </a:endParaRPr>
                    </a:p>
                  </a:txBody>
                  <a:tcPr marT="0" marB="0" marR="0" marL="0"/>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0.8468</a:t>
                      </a:r>
                      <a:endParaRPr sz="1500">
                        <a:latin typeface="Times New Roman"/>
                        <a:ea typeface="Times New Roman"/>
                        <a:cs typeface="Times New Roman"/>
                        <a:sym typeface="Times New Roman"/>
                      </a:endParaRPr>
                    </a:p>
                  </a:txBody>
                  <a:tcPr marT="0" marB="0" marR="0" marL="0" anchor="b"/>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0.8531</a:t>
                      </a:r>
                      <a:endParaRPr sz="1500">
                        <a:latin typeface="Times New Roman"/>
                        <a:ea typeface="Times New Roman"/>
                        <a:cs typeface="Times New Roman"/>
                        <a:sym typeface="Times New Roman"/>
                      </a:endParaRPr>
                    </a:p>
                  </a:txBody>
                  <a:tcPr marT="0" marB="0" marR="0" marL="0" anchor="b"/>
                </a:tc>
              </a:tr>
            </a:tbl>
          </a:graphicData>
        </a:graphic>
      </p:graphicFrame>
      <p:pic>
        <p:nvPicPr>
          <p:cNvPr id="253" name="Google Shape;253;p28"/>
          <p:cNvPicPr preferRelativeResize="0"/>
          <p:nvPr/>
        </p:nvPicPr>
        <p:blipFill>
          <a:blip r:embed="rId3">
            <a:alphaModFix/>
          </a:blip>
          <a:stretch>
            <a:fillRect/>
          </a:stretch>
        </p:blipFill>
        <p:spPr>
          <a:xfrm>
            <a:off x="4857125" y="1066800"/>
            <a:ext cx="4001125" cy="3438825"/>
          </a:xfrm>
          <a:prstGeom prst="rect">
            <a:avLst/>
          </a:prstGeom>
          <a:noFill/>
          <a:ln>
            <a:noFill/>
          </a:ln>
        </p:spPr>
      </p:pic>
      <p:sp>
        <p:nvSpPr>
          <p:cNvPr id="254" name="Google Shape;254;p28"/>
          <p:cNvSpPr txBox="1"/>
          <p:nvPr/>
        </p:nvSpPr>
        <p:spPr>
          <a:xfrm>
            <a:off x="504050" y="1111175"/>
            <a:ext cx="4353000" cy="9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Outcome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Similar AUC with existing researches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Diagnoses have different FNR/FPR patterns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ph idx="1" type="body"/>
          </p:nvPr>
        </p:nvSpPr>
        <p:spPr>
          <a:xfrm>
            <a:off x="285750" y="759200"/>
            <a:ext cx="5086800" cy="4281300"/>
          </a:xfrm>
          <a:prstGeom prst="rect">
            <a:avLst/>
          </a:prstGeom>
        </p:spPr>
        <p:txBody>
          <a:bodyPr anchorCtr="0" anchor="t" bIns="45700" lIns="91425" spcFirstLastPara="1" rIns="91425" wrap="square" tIns="45700">
            <a:noAutofit/>
          </a:bodyPr>
          <a:lstStyle/>
          <a:p>
            <a:pPr indent="-355600" lvl="0" marL="457200" rtl="0" algn="l">
              <a:spcBef>
                <a:spcPts val="0"/>
              </a:spcBef>
              <a:spcAft>
                <a:spcPts val="0"/>
              </a:spcAft>
              <a:buSzPts val="2000"/>
              <a:buChar char="•"/>
            </a:pPr>
            <a:r>
              <a:rPr lang="en" sz="2000"/>
              <a:t>Efficacy and Speed should NOT prohibit CXR machine learning interpretation.</a:t>
            </a:r>
            <a:endParaRPr sz="2000"/>
          </a:p>
          <a:p>
            <a:pPr indent="-355600" lvl="0" marL="457200" rtl="0" algn="l">
              <a:spcBef>
                <a:spcPts val="0"/>
              </a:spcBef>
              <a:spcAft>
                <a:spcPts val="0"/>
              </a:spcAft>
              <a:buSzPts val="2000"/>
              <a:buChar char="•"/>
            </a:pPr>
            <a:r>
              <a:rPr lang="en" sz="2000"/>
              <a:t>Machine learning is NOT replacing radiologists</a:t>
            </a:r>
            <a:endParaRPr sz="2000"/>
          </a:p>
          <a:p>
            <a:pPr indent="-355600" lvl="0" marL="457200" rtl="0" algn="l">
              <a:spcBef>
                <a:spcPts val="0"/>
              </a:spcBef>
              <a:spcAft>
                <a:spcPts val="0"/>
              </a:spcAft>
              <a:buSzPts val="2000"/>
              <a:buChar char="•"/>
            </a:pPr>
            <a:r>
              <a:rPr lang="en" sz="2000"/>
              <a:t>Common labeling scheme (with NIH)</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 sz="2000" u="sng">
                <a:solidFill>
                  <a:srgbClr val="134F5C"/>
                </a:solidFill>
              </a:rPr>
              <a:t>Proposed Implementation</a:t>
            </a:r>
            <a:endParaRPr b="1" sz="2000" u="sng">
              <a:solidFill>
                <a:srgbClr val="134F5C"/>
              </a:solidFill>
            </a:endParaRPr>
          </a:p>
          <a:p>
            <a:pPr indent="-355600" lvl="0" marL="457200" rtl="0" algn="l">
              <a:spcBef>
                <a:spcPts val="0"/>
              </a:spcBef>
              <a:spcAft>
                <a:spcPts val="0"/>
              </a:spcAft>
              <a:buSzPts val="2000"/>
              <a:buChar char="•"/>
            </a:pPr>
            <a:r>
              <a:rPr lang="en" sz="2000"/>
              <a:t>Adjustable threshold for each diagnosis</a:t>
            </a:r>
            <a:endParaRPr sz="2000"/>
          </a:p>
          <a:p>
            <a:pPr indent="-355600" lvl="0" marL="457200" rtl="0" algn="l">
              <a:spcBef>
                <a:spcPts val="0"/>
              </a:spcBef>
              <a:spcAft>
                <a:spcPts val="0"/>
              </a:spcAft>
              <a:buSzPts val="2000"/>
              <a:buChar char="•"/>
            </a:pPr>
            <a:r>
              <a:rPr lang="en" sz="2000"/>
              <a:t>Probability outcome (along with binary decision)</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rPr b="1" lang="en" sz="2000" u="sng">
                <a:solidFill>
                  <a:srgbClr val="B45F06"/>
                </a:solidFill>
              </a:rPr>
              <a:t>Future Research</a:t>
            </a:r>
            <a:endParaRPr b="1" sz="2000" u="sng">
              <a:solidFill>
                <a:srgbClr val="B45F06"/>
              </a:solidFill>
            </a:endParaRPr>
          </a:p>
          <a:p>
            <a:pPr indent="-355600" lvl="0" marL="457200" rtl="0" algn="l">
              <a:spcBef>
                <a:spcPts val="0"/>
              </a:spcBef>
              <a:spcAft>
                <a:spcPts val="0"/>
              </a:spcAft>
              <a:buSzPts val="2000"/>
              <a:buChar char="•"/>
            </a:pPr>
            <a:r>
              <a:rPr lang="en" sz="2000"/>
              <a:t>Re-train models with NIH data</a:t>
            </a:r>
            <a:endParaRPr/>
          </a:p>
        </p:txBody>
      </p:sp>
      <p:sp>
        <p:nvSpPr>
          <p:cNvPr id="260" name="Google Shape;260;p29"/>
          <p:cNvSpPr txBox="1"/>
          <p:nvPr>
            <p:ph type="title"/>
          </p:nvPr>
        </p:nvSpPr>
        <p:spPr>
          <a:xfrm>
            <a:off x="285750" y="150541"/>
            <a:ext cx="8572500" cy="761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500"/>
              <a:t>Conclusion</a:t>
            </a:r>
            <a:endParaRPr sz="3500"/>
          </a:p>
        </p:txBody>
      </p:sp>
      <p:pic>
        <p:nvPicPr>
          <p:cNvPr id="261" name="Google Shape;261;p29"/>
          <p:cNvPicPr preferRelativeResize="0"/>
          <p:nvPr/>
        </p:nvPicPr>
        <p:blipFill>
          <a:blip r:embed="rId3">
            <a:alphaModFix/>
          </a:blip>
          <a:stretch>
            <a:fillRect/>
          </a:stretch>
        </p:blipFill>
        <p:spPr>
          <a:xfrm>
            <a:off x="5074775" y="759200"/>
            <a:ext cx="3986500" cy="1712150"/>
          </a:xfrm>
          <a:prstGeom prst="rect">
            <a:avLst/>
          </a:prstGeom>
          <a:noFill/>
          <a:ln>
            <a:noFill/>
          </a:ln>
        </p:spPr>
      </p:pic>
      <p:pic>
        <p:nvPicPr>
          <p:cNvPr id="262" name="Google Shape;262;p29"/>
          <p:cNvPicPr preferRelativeResize="0"/>
          <p:nvPr/>
        </p:nvPicPr>
        <p:blipFill>
          <a:blip r:embed="rId4">
            <a:alphaModFix/>
          </a:blip>
          <a:stretch>
            <a:fillRect/>
          </a:stretch>
        </p:blipFill>
        <p:spPr>
          <a:xfrm>
            <a:off x="5211075" y="895248"/>
            <a:ext cx="3701275" cy="1427825"/>
          </a:xfrm>
          <a:prstGeom prst="rect">
            <a:avLst/>
          </a:prstGeom>
          <a:noFill/>
          <a:ln>
            <a:noFill/>
          </a:ln>
        </p:spPr>
      </p:pic>
      <p:graphicFrame>
        <p:nvGraphicFramePr>
          <p:cNvPr id="263" name="Google Shape;263;p29"/>
          <p:cNvGraphicFramePr/>
          <p:nvPr/>
        </p:nvGraphicFramePr>
        <p:xfrm>
          <a:off x="5305575" y="987850"/>
          <a:ext cx="3000000" cy="3000000"/>
        </p:xfrm>
        <a:graphic>
          <a:graphicData uri="http://schemas.openxmlformats.org/drawingml/2006/table">
            <a:tbl>
              <a:tblPr>
                <a:noFill/>
                <a:tableStyleId>{29C545C7-A651-4513-9448-050CCCBF086C}</a:tableStyleId>
              </a:tblPr>
              <a:tblGrid>
                <a:gridCol w="1002875"/>
                <a:gridCol w="962325"/>
                <a:gridCol w="825150"/>
                <a:gridCol w="699050"/>
              </a:tblGrid>
              <a:tr h="247350">
                <a:tc>
                  <a:txBody>
                    <a:bodyPr/>
                    <a:lstStyle/>
                    <a:p>
                      <a:pPr indent="0" lvl="0" marL="0" rtl="0" algn="l">
                        <a:spcBef>
                          <a:spcPts val="0"/>
                        </a:spcBef>
                        <a:spcAft>
                          <a:spcPts val="0"/>
                        </a:spcAft>
                        <a:buNone/>
                      </a:pPr>
                      <a:r>
                        <a:rPr b="1" lang="en" sz="900" u="sng"/>
                        <a:t>Patient</a:t>
                      </a:r>
                      <a:endParaRPr b="1" sz="900" u="sng"/>
                    </a:p>
                  </a:txBody>
                  <a:tcPr marT="0" marB="0" marR="0" marL="45700"/>
                </a:tc>
                <a:tc>
                  <a:txBody>
                    <a:bodyPr/>
                    <a:lstStyle/>
                    <a:p>
                      <a:pPr indent="0" lvl="0" marL="0" rtl="0" algn="l">
                        <a:spcBef>
                          <a:spcPts val="0"/>
                        </a:spcBef>
                        <a:spcAft>
                          <a:spcPts val="0"/>
                        </a:spcAft>
                        <a:buNone/>
                      </a:pPr>
                      <a:r>
                        <a:rPr b="1" lang="en" sz="900" u="sng"/>
                        <a:t>Diagnosis</a:t>
                      </a:r>
                      <a:endParaRPr b="1" sz="900" u="sng"/>
                    </a:p>
                  </a:txBody>
                  <a:tcPr marT="0" marB="0" marR="0" marL="45700"/>
                </a:tc>
                <a:tc>
                  <a:txBody>
                    <a:bodyPr/>
                    <a:lstStyle/>
                    <a:p>
                      <a:pPr indent="0" lvl="0" marL="0" rtl="0" algn="l">
                        <a:spcBef>
                          <a:spcPts val="0"/>
                        </a:spcBef>
                        <a:spcAft>
                          <a:spcPts val="0"/>
                        </a:spcAft>
                        <a:buNone/>
                      </a:pPr>
                      <a:r>
                        <a:rPr b="1" lang="en" sz="900" u="sng"/>
                        <a:t>Probability</a:t>
                      </a:r>
                      <a:endParaRPr b="1" sz="900" u="sng"/>
                    </a:p>
                  </a:txBody>
                  <a:tcPr marT="0" marB="0" marR="0" marL="45700"/>
                </a:tc>
                <a:tc>
                  <a:txBody>
                    <a:bodyPr/>
                    <a:lstStyle/>
                    <a:p>
                      <a:pPr indent="0" lvl="0" marL="0" rtl="0" algn="l">
                        <a:spcBef>
                          <a:spcPts val="0"/>
                        </a:spcBef>
                        <a:spcAft>
                          <a:spcPts val="0"/>
                        </a:spcAft>
                        <a:buNone/>
                      </a:pPr>
                      <a:r>
                        <a:rPr b="1" lang="en" sz="900" u="sng"/>
                        <a:t>Positive</a:t>
                      </a:r>
                      <a:endParaRPr b="1" sz="900" u="sng"/>
                    </a:p>
                  </a:txBody>
                  <a:tcPr marT="0" marB="0" marR="0" marL="45700"/>
                </a:tc>
              </a:tr>
              <a:tr h="213475">
                <a:tc>
                  <a:txBody>
                    <a:bodyPr/>
                    <a:lstStyle/>
                    <a:p>
                      <a:pPr indent="0" lvl="0" marL="0" rtl="0" algn="l">
                        <a:spcBef>
                          <a:spcPts val="0"/>
                        </a:spcBef>
                        <a:spcAft>
                          <a:spcPts val="0"/>
                        </a:spcAft>
                        <a:buNone/>
                      </a:pPr>
                      <a:r>
                        <a:rPr b="1" lang="en" sz="900">
                          <a:solidFill>
                            <a:srgbClr val="FF0000"/>
                          </a:solidFill>
                        </a:rPr>
                        <a:t>Doe, J</a:t>
                      </a:r>
                      <a:endParaRPr b="1" sz="900">
                        <a:solidFill>
                          <a:srgbClr val="FF0000"/>
                        </a:solidFill>
                      </a:endParaRPr>
                    </a:p>
                  </a:txBody>
                  <a:tcPr marT="0" marB="0" marR="0" marL="45700"/>
                </a:tc>
                <a:tc>
                  <a:txBody>
                    <a:bodyPr/>
                    <a:lstStyle/>
                    <a:p>
                      <a:pPr indent="0" lvl="0" marL="0" rtl="0" algn="l">
                        <a:spcBef>
                          <a:spcPts val="0"/>
                        </a:spcBef>
                        <a:spcAft>
                          <a:spcPts val="0"/>
                        </a:spcAft>
                        <a:buNone/>
                      </a:pPr>
                      <a:r>
                        <a:rPr b="1" lang="en" sz="900">
                          <a:solidFill>
                            <a:srgbClr val="FF0000"/>
                          </a:solidFill>
                        </a:rPr>
                        <a:t>Edema</a:t>
                      </a:r>
                      <a:endParaRPr b="1" sz="900">
                        <a:solidFill>
                          <a:srgbClr val="FF0000"/>
                        </a:solidFill>
                      </a:endParaRPr>
                    </a:p>
                  </a:txBody>
                  <a:tcPr marT="0" marB="0" marR="0" marL="45700"/>
                </a:tc>
                <a:tc>
                  <a:txBody>
                    <a:bodyPr/>
                    <a:lstStyle/>
                    <a:p>
                      <a:pPr indent="0" lvl="0" marL="0" rtl="0" algn="l">
                        <a:spcBef>
                          <a:spcPts val="0"/>
                        </a:spcBef>
                        <a:spcAft>
                          <a:spcPts val="0"/>
                        </a:spcAft>
                        <a:buNone/>
                      </a:pPr>
                      <a:r>
                        <a:rPr b="1" lang="en" sz="900">
                          <a:solidFill>
                            <a:srgbClr val="FF0000"/>
                          </a:solidFill>
                        </a:rPr>
                        <a:t>0.2123</a:t>
                      </a:r>
                      <a:endParaRPr b="1" sz="900">
                        <a:solidFill>
                          <a:srgbClr val="FF0000"/>
                        </a:solidFill>
                      </a:endParaRPr>
                    </a:p>
                  </a:txBody>
                  <a:tcPr marT="0" marB="0" marR="0" marL="45700"/>
                </a:tc>
                <a:tc>
                  <a:txBody>
                    <a:bodyPr/>
                    <a:lstStyle/>
                    <a:p>
                      <a:pPr indent="0" lvl="0" marL="0" rtl="0" algn="l">
                        <a:spcBef>
                          <a:spcPts val="0"/>
                        </a:spcBef>
                        <a:spcAft>
                          <a:spcPts val="0"/>
                        </a:spcAft>
                        <a:buNone/>
                      </a:pPr>
                      <a:r>
                        <a:rPr b="1" lang="en" sz="900">
                          <a:solidFill>
                            <a:srgbClr val="FF0000"/>
                          </a:solidFill>
                        </a:rPr>
                        <a:t>Y</a:t>
                      </a:r>
                      <a:endParaRPr b="1" sz="900">
                        <a:solidFill>
                          <a:srgbClr val="FF0000"/>
                        </a:solidFill>
                      </a:endParaRPr>
                    </a:p>
                  </a:txBody>
                  <a:tcPr marT="0" marB="0" marR="0" marL="45700"/>
                </a:tc>
              </a:tr>
              <a:tr h="235200">
                <a:tc>
                  <a:txBody>
                    <a:bodyPr/>
                    <a:lstStyle/>
                    <a:p>
                      <a:pPr indent="0" lvl="0" marL="0" rtl="0" algn="l">
                        <a:spcBef>
                          <a:spcPts val="0"/>
                        </a:spcBef>
                        <a:spcAft>
                          <a:spcPts val="0"/>
                        </a:spcAft>
                        <a:buNone/>
                      </a:pPr>
                      <a:r>
                        <a:rPr lang="en" sz="900"/>
                        <a:t>Doe, P</a:t>
                      </a:r>
                      <a:endParaRPr sz="900"/>
                    </a:p>
                  </a:txBody>
                  <a:tcPr marT="0" marB="0" marR="0" marL="45700"/>
                </a:tc>
                <a:tc>
                  <a:txBody>
                    <a:bodyPr/>
                    <a:lstStyle/>
                    <a:p>
                      <a:pPr indent="0" lvl="0" marL="0" rtl="0" algn="l">
                        <a:spcBef>
                          <a:spcPts val="0"/>
                        </a:spcBef>
                        <a:spcAft>
                          <a:spcPts val="0"/>
                        </a:spcAft>
                        <a:buNone/>
                      </a:pPr>
                      <a:r>
                        <a:rPr lang="en" sz="900"/>
                        <a:t>Atelectaasis</a:t>
                      </a:r>
                      <a:endParaRPr sz="900"/>
                    </a:p>
                  </a:txBody>
                  <a:tcPr marT="0" marB="0" marR="0" marL="45700"/>
                </a:tc>
                <a:tc>
                  <a:txBody>
                    <a:bodyPr/>
                    <a:lstStyle/>
                    <a:p>
                      <a:pPr indent="0" lvl="0" marL="0" rtl="0" algn="l">
                        <a:spcBef>
                          <a:spcPts val="0"/>
                        </a:spcBef>
                        <a:spcAft>
                          <a:spcPts val="0"/>
                        </a:spcAft>
                        <a:buNone/>
                      </a:pPr>
                      <a:r>
                        <a:rPr lang="en" sz="900"/>
                        <a:t>0.0321</a:t>
                      </a:r>
                      <a:endParaRPr sz="900"/>
                    </a:p>
                  </a:txBody>
                  <a:tcPr marT="0" marB="0" marR="0" marL="45700"/>
                </a:tc>
                <a:tc>
                  <a:txBody>
                    <a:bodyPr/>
                    <a:lstStyle/>
                    <a:p>
                      <a:pPr indent="0" lvl="0" marL="0" rtl="0" algn="l">
                        <a:spcBef>
                          <a:spcPts val="0"/>
                        </a:spcBef>
                        <a:spcAft>
                          <a:spcPts val="0"/>
                        </a:spcAft>
                        <a:buNone/>
                      </a:pPr>
                      <a:r>
                        <a:rPr lang="en" sz="900"/>
                        <a:t>N</a:t>
                      </a:r>
                      <a:endParaRPr sz="900"/>
                    </a:p>
                  </a:txBody>
                  <a:tcPr marT="0" marB="0" marR="0" marL="45700"/>
                </a:tc>
              </a:tr>
              <a:tr h="247350">
                <a:tc>
                  <a:txBody>
                    <a:bodyPr/>
                    <a:lstStyle/>
                    <a:p>
                      <a:pPr indent="0" lvl="0" marL="0" rtl="0" algn="l">
                        <a:spcBef>
                          <a:spcPts val="0"/>
                        </a:spcBef>
                        <a:spcAft>
                          <a:spcPts val="0"/>
                        </a:spcAft>
                        <a:buNone/>
                      </a:pPr>
                      <a:r>
                        <a:rPr lang="en" sz="900"/>
                        <a:t>Smith, D</a:t>
                      </a:r>
                      <a:endParaRPr sz="900"/>
                    </a:p>
                  </a:txBody>
                  <a:tcPr marT="0" marB="0" marR="0" marL="45700"/>
                </a:tc>
                <a:tc>
                  <a:txBody>
                    <a:bodyPr/>
                    <a:lstStyle/>
                    <a:p>
                      <a:pPr indent="0" lvl="0" marL="0" rtl="0" algn="l">
                        <a:spcBef>
                          <a:spcPts val="0"/>
                        </a:spcBef>
                        <a:spcAft>
                          <a:spcPts val="0"/>
                        </a:spcAft>
                        <a:buNone/>
                      </a:pPr>
                      <a:r>
                        <a:rPr lang="en" sz="900"/>
                        <a:t>Cardiomegaly</a:t>
                      </a:r>
                      <a:endParaRPr sz="900"/>
                    </a:p>
                  </a:txBody>
                  <a:tcPr marT="0" marB="0" marR="0" marL="45700"/>
                </a:tc>
                <a:tc>
                  <a:txBody>
                    <a:bodyPr/>
                    <a:lstStyle/>
                    <a:p>
                      <a:pPr indent="0" lvl="0" marL="0" rtl="0" algn="l">
                        <a:spcBef>
                          <a:spcPts val="0"/>
                        </a:spcBef>
                        <a:spcAft>
                          <a:spcPts val="0"/>
                        </a:spcAft>
                        <a:buNone/>
                      </a:pPr>
                      <a:r>
                        <a:rPr lang="en" sz="900"/>
                        <a:t>0.0045</a:t>
                      </a:r>
                      <a:endParaRPr sz="900"/>
                    </a:p>
                  </a:txBody>
                  <a:tcPr marT="0" marB="0" marR="0" marL="45700"/>
                </a:tc>
                <a:tc>
                  <a:txBody>
                    <a:bodyPr/>
                    <a:lstStyle/>
                    <a:p>
                      <a:pPr indent="0" lvl="0" marL="0" rtl="0" algn="l">
                        <a:spcBef>
                          <a:spcPts val="0"/>
                        </a:spcBef>
                        <a:spcAft>
                          <a:spcPts val="0"/>
                        </a:spcAft>
                        <a:buNone/>
                      </a:pPr>
                      <a:r>
                        <a:rPr lang="en" sz="900"/>
                        <a:t>N</a:t>
                      </a:r>
                      <a:endParaRPr sz="900"/>
                    </a:p>
                  </a:txBody>
                  <a:tcPr marT="0" marB="0" marR="0" marL="45700"/>
                </a:tc>
              </a:tr>
              <a:tr h="280525">
                <a:tc>
                  <a:txBody>
                    <a:bodyPr/>
                    <a:lstStyle/>
                    <a:p>
                      <a:pPr indent="0" lvl="0" marL="0" rtl="0" algn="l">
                        <a:spcBef>
                          <a:spcPts val="0"/>
                        </a:spcBef>
                        <a:spcAft>
                          <a:spcPts val="0"/>
                        </a:spcAft>
                        <a:buNone/>
                      </a:pPr>
                      <a:r>
                        <a:rPr lang="en" sz="900"/>
                        <a:t>Summer, M</a:t>
                      </a:r>
                      <a:endParaRPr sz="900"/>
                    </a:p>
                  </a:txBody>
                  <a:tcPr marT="0" marB="0" marR="0" marL="45700"/>
                </a:tc>
                <a:tc>
                  <a:txBody>
                    <a:bodyPr/>
                    <a:lstStyle/>
                    <a:p>
                      <a:pPr indent="0" lvl="0" marL="0" rtl="0" algn="l">
                        <a:spcBef>
                          <a:spcPts val="0"/>
                        </a:spcBef>
                        <a:spcAft>
                          <a:spcPts val="0"/>
                        </a:spcAft>
                        <a:buNone/>
                      </a:pPr>
                      <a:r>
                        <a:rPr lang="en" sz="900"/>
                        <a:t>Edeme</a:t>
                      </a:r>
                      <a:endParaRPr sz="900"/>
                    </a:p>
                  </a:txBody>
                  <a:tcPr marT="0" marB="0" marR="0" marL="45700"/>
                </a:tc>
                <a:tc>
                  <a:txBody>
                    <a:bodyPr/>
                    <a:lstStyle/>
                    <a:p>
                      <a:pPr indent="0" lvl="0" marL="0" rtl="0" algn="l">
                        <a:spcBef>
                          <a:spcPts val="0"/>
                        </a:spcBef>
                        <a:spcAft>
                          <a:spcPts val="0"/>
                        </a:spcAft>
                        <a:buNone/>
                      </a:pPr>
                      <a:r>
                        <a:rPr lang="en" sz="900"/>
                        <a:t>0.083</a:t>
                      </a:r>
                      <a:endParaRPr sz="900"/>
                    </a:p>
                  </a:txBody>
                  <a:tcPr marT="0" marB="0" marR="0" marL="45700"/>
                </a:tc>
                <a:tc>
                  <a:txBody>
                    <a:bodyPr/>
                    <a:lstStyle/>
                    <a:p>
                      <a:pPr indent="0" lvl="0" marL="0" rtl="0" algn="l">
                        <a:spcBef>
                          <a:spcPts val="0"/>
                        </a:spcBef>
                        <a:spcAft>
                          <a:spcPts val="0"/>
                        </a:spcAft>
                        <a:buNone/>
                      </a:pPr>
                      <a:r>
                        <a:rPr lang="en" sz="900"/>
                        <a:t>N</a:t>
                      </a:r>
                      <a:endParaRPr sz="900"/>
                    </a:p>
                  </a:txBody>
                  <a:tcPr marT="0" marB="0" marR="0" marL="45700"/>
                </a:tc>
              </a:tr>
            </a:tbl>
          </a:graphicData>
        </a:graphic>
      </p:graphicFrame>
      <p:pic>
        <p:nvPicPr>
          <p:cNvPr id="264" name="Google Shape;264;p29"/>
          <p:cNvPicPr preferRelativeResize="0"/>
          <p:nvPr/>
        </p:nvPicPr>
        <p:blipFill>
          <a:blip r:embed="rId5">
            <a:alphaModFix/>
          </a:blip>
          <a:stretch>
            <a:fillRect/>
          </a:stretch>
        </p:blipFill>
        <p:spPr>
          <a:xfrm>
            <a:off x="5527900" y="2895600"/>
            <a:ext cx="3267075" cy="1438275"/>
          </a:xfrm>
          <a:prstGeom prst="rect">
            <a:avLst/>
          </a:prstGeom>
          <a:noFill/>
          <a:ln>
            <a:noFill/>
          </a:ln>
        </p:spPr>
      </p:pic>
      <p:cxnSp>
        <p:nvCxnSpPr>
          <p:cNvPr id="265" name="Google Shape;265;p29"/>
          <p:cNvCxnSpPr>
            <a:stCxn id="261" idx="2"/>
            <a:endCxn id="264" idx="0"/>
          </p:cNvCxnSpPr>
          <p:nvPr/>
        </p:nvCxnSpPr>
        <p:spPr>
          <a:xfrm>
            <a:off x="7068025" y="2471350"/>
            <a:ext cx="93300" cy="424200"/>
          </a:xfrm>
          <a:prstGeom prst="straightConnector1">
            <a:avLst/>
          </a:prstGeom>
          <a:noFill/>
          <a:ln cap="flat" cmpd="sng" w="9525">
            <a:solidFill>
              <a:schemeClr val="dk2"/>
            </a:solidFill>
            <a:prstDash val="solid"/>
            <a:round/>
            <a:headEnd len="med" w="med" type="none"/>
            <a:tailEnd len="med" w="med" type="triangle"/>
          </a:ln>
        </p:spPr>
      </p:cxnSp>
      <p:sp>
        <p:nvSpPr>
          <p:cNvPr id="266" name="Google Shape;266;p29"/>
          <p:cNvSpPr txBox="1"/>
          <p:nvPr/>
        </p:nvSpPr>
        <p:spPr>
          <a:xfrm>
            <a:off x="5215150" y="419450"/>
            <a:ext cx="27684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Example Scenario</a:t>
            </a:r>
            <a:endParaRPr b="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0" y="-50"/>
            <a:ext cx="4443600" cy="5143500"/>
          </a:xfrm>
          <a:prstGeom prst="rect">
            <a:avLst/>
          </a:prstGeom>
          <a:solidFill>
            <a:srgbClr val="A7934B"/>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A7934B"/>
              </a:buClr>
              <a:buSzPts val="3600"/>
              <a:buFont typeface="Roboto"/>
              <a:buNone/>
            </a:pPr>
            <a:r>
              <a:rPr lang="en">
                <a:solidFill>
                  <a:srgbClr val="FFFFFF"/>
                </a:solidFill>
              </a:rPr>
              <a:t>Table of Contents</a:t>
            </a:r>
            <a:endParaRPr>
              <a:solidFill>
                <a:srgbClr val="FFFFFF"/>
              </a:solidFill>
            </a:endParaRPr>
          </a:p>
        </p:txBody>
      </p:sp>
      <p:sp>
        <p:nvSpPr>
          <p:cNvPr id="88" name="Google Shape;88;p15"/>
          <p:cNvSpPr txBox="1"/>
          <p:nvPr/>
        </p:nvSpPr>
        <p:spPr>
          <a:xfrm>
            <a:off x="4600575" y="142875"/>
            <a:ext cx="4219500" cy="433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Introduction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Problem Formulation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Exploratory Data Analysis: CheXpert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Experimental Setup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Propose Approach</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Pre-Processing</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Model Description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Training Model</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Inference Procedures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Experimental Evaluation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Conclusion</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idx="1" type="body"/>
          </p:nvPr>
        </p:nvSpPr>
        <p:spPr>
          <a:xfrm>
            <a:off x="285750" y="911650"/>
            <a:ext cx="4286100" cy="3968400"/>
          </a:xfrm>
          <a:prstGeom prst="rect">
            <a:avLst/>
          </a:prstGeom>
          <a:noFill/>
          <a:ln>
            <a:noFill/>
          </a:ln>
        </p:spPr>
        <p:txBody>
          <a:bodyPr anchorCtr="0" anchor="t" bIns="45700" lIns="91425" spcFirstLastPara="1" rIns="91425" wrap="square" tIns="45700">
            <a:noAutofit/>
          </a:bodyPr>
          <a:lstStyle/>
          <a:p>
            <a:pPr indent="-184150" lvl="0" marL="228600" rtl="0" algn="l">
              <a:lnSpc>
                <a:spcPct val="90000"/>
              </a:lnSpc>
              <a:spcBef>
                <a:spcPts val="0"/>
              </a:spcBef>
              <a:spcAft>
                <a:spcPts val="0"/>
              </a:spcAft>
              <a:buClr>
                <a:schemeClr val="dk1"/>
              </a:buClr>
              <a:buSzPts val="2100"/>
              <a:buChar char="•"/>
            </a:pPr>
            <a:r>
              <a:rPr lang="en" sz="2100"/>
              <a:t>Chest X-ray (CXR) is the most common form of medical X-rays.</a:t>
            </a:r>
            <a:endParaRPr sz="2100"/>
          </a:p>
          <a:p>
            <a:pPr indent="0" lvl="0" marL="228600" rtl="0" algn="l">
              <a:lnSpc>
                <a:spcPct val="90000"/>
              </a:lnSpc>
              <a:spcBef>
                <a:spcPts val="0"/>
              </a:spcBef>
              <a:spcAft>
                <a:spcPts val="0"/>
              </a:spcAft>
              <a:buNone/>
            </a:pPr>
            <a:r>
              <a:t/>
            </a:r>
            <a:endParaRPr sz="2100"/>
          </a:p>
          <a:p>
            <a:pPr indent="-184150" lvl="0" marL="228600" rtl="0" algn="l">
              <a:lnSpc>
                <a:spcPct val="90000"/>
              </a:lnSpc>
              <a:spcBef>
                <a:spcPts val="0"/>
              </a:spcBef>
              <a:spcAft>
                <a:spcPts val="0"/>
              </a:spcAft>
              <a:buSzPts val="2100"/>
              <a:buChar char="•"/>
            </a:pPr>
            <a:r>
              <a:rPr lang="en" sz="2100"/>
              <a:t>CXR: b&amp;w 2-D projection of human body</a:t>
            </a:r>
            <a:endParaRPr sz="2100"/>
          </a:p>
          <a:p>
            <a:pPr indent="0" lvl="0" marL="228600" rtl="0" algn="l">
              <a:lnSpc>
                <a:spcPct val="90000"/>
              </a:lnSpc>
              <a:spcBef>
                <a:spcPts val="0"/>
              </a:spcBef>
              <a:spcAft>
                <a:spcPts val="0"/>
              </a:spcAft>
              <a:buNone/>
            </a:pPr>
            <a:r>
              <a:t/>
            </a:r>
            <a:endParaRPr sz="2100"/>
          </a:p>
          <a:p>
            <a:pPr indent="-184150" lvl="0" marL="228600" rtl="0" algn="l">
              <a:lnSpc>
                <a:spcPct val="90000"/>
              </a:lnSpc>
              <a:spcBef>
                <a:spcPts val="0"/>
              </a:spcBef>
              <a:spcAft>
                <a:spcPts val="0"/>
              </a:spcAft>
              <a:buSzPts val="2100"/>
              <a:buChar char="•"/>
            </a:pPr>
            <a:r>
              <a:rPr lang="en" sz="2100"/>
              <a:t>Interpreting medical x-rays is a specialized medical practice: </a:t>
            </a:r>
            <a:r>
              <a:rPr lang="en" sz="2100">
                <a:solidFill>
                  <a:srgbClr val="FF0000"/>
                </a:solidFill>
              </a:rPr>
              <a:t>Radiology</a:t>
            </a:r>
            <a:endParaRPr sz="2100">
              <a:solidFill>
                <a:srgbClr val="FF0000"/>
              </a:solidFill>
            </a:endParaRPr>
          </a:p>
          <a:p>
            <a:pPr indent="0" lvl="0" marL="228600" rtl="0" algn="l">
              <a:lnSpc>
                <a:spcPct val="90000"/>
              </a:lnSpc>
              <a:spcBef>
                <a:spcPts val="0"/>
              </a:spcBef>
              <a:spcAft>
                <a:spcPts val="0"/>
              </a:spcAft>
              <a:buNone/>
            </a:pPr>
            <a:r>
              <a:t/>
            </a:r>
            <a:endParaRPr sz="2100"/>
          </a:p>
          <a:p>
            <a:pPr indent="-184150" lvl="0" marL="228600" rtl="0" algn="l">
              <a:lnSpc>
                <a:spcPct val="90000"/>
              </a:lnSpc>
              <a:spcBef>
                <a:spcPts val="0"/>
              </a:spcBef>
              <a:spcAft>
                <a:spcPts val="0"/>
              </a:spcAft>
              <a:buSzPts val="2100"/>
              <a:buChar char="•"/>
            </a:pPr>
            <a:r>
              <a:rPr lang="en" sz="2100"/>
              <a:t> </a:t>
            </a:r>
            <a:r>
              <a:rPr lang="en" sz="2200"/>
              <a:t>Radiologists’ errors in X-ray readings are higher than other medical imaging technology.</a:t>
            </a:r>
            <a:endParaRPr sz="2100"/>
          </a:p>
          <a:p>
            <a:pPr indent="0" lvl="0" marL="228600" rtl="0" algn="l">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
        <p:nvSpPr>
          <p:cNvPr id="94" name="Google Shape;94;p16"/>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7934B"/>
              </a:buClr>
              <a:buSzPts val="3600"/>
              <a:buFont typeface="Roboto"/>
              <a:buNone/>
            </a:pPr>
            <a:r>
              <a:rPr lang="en"/>
              <a:t>Introduction</a:t>
            </a:r>
            <a:endParaRPr/>
          </a:p>
        </p:txBody>
      </p:sp>
      <p:pic>
        <p:nvPicPr>
          <p:cNvPr id="95" name="Google Shape;95;p16"/>
          <p:cNvPicPr preferRelativeResize="0"/>
          <p:nvPr/>
        </p:nvPicPr>
        <p:blipFill>
          <a:blip r:embed="rId3">
            <a:alphaModFix/>
          </a:blip>
          <a:stretch>
            <a:fillRect/>
          </a:stretch>
        </p:blipFill>
        <p:spPr>
          <a:xfrm>
            <a:off x="6944294" y="2246650"/>
            <a:ext cx="1864956" cy="2128925"/>
          </a:xfrm>
          <a:prstGeom prst="rect">
            <a:avLst/>
          </a:prstGeom>
          <a:noFill/>
          <a:ln cap="flat" cmpd="sng" w="19050">
            <a:solidFill>
              <a:srgbClr val="A7934B"/>
            </a:solidFill>
            <a:prstDash val="solid"/>
            <a:round/>
            <a:headEnd len="sm" w="sm" type="none"/>
            <a:tailEnd len="sm" w="sm" type="none"/>
          </a:ln>
        </p:spPr>
      </p:pic>
      <p:pic>
        <p:nvPicPr>
          <p:cNvPr id="96" name="Google Shape;96;p16"/>
          <p:cNvPicPr preferRelativeResize="0"/>
          <p:nvPr/>
        </p:nvPicPr>
        <p:blipFill>
          <a:blip r:embed="rId4">
            <a:alphaModFix/>
          </a:blip>
          <a:stretch>
            <a:fillRect/>
          </a:stretch>
        </p:blipFill>
        <p:spPr>
          <a:xfrm>
            <a:off x="4572000" y="1292600"/>
            <a:ext cx="2096075" cy="2128925"/>
          </a:xfrm>
          <a:prstGeom prst="rect">
            <a:avLst/>
          </a:prstGeom>
          <a:noFill/>
          <a:ln cap="flat" cmpd="sng" w="19050">
            <a:solidFill>
              <a:srgbClr val="A7934B"/>
            </a:solidFill>
            <a:prstDash val="solid"/>
            <a:round/>
            <a:headEnd len="sm" w="sm" type="none"/>
            <a:tailEnd len="sm" w="sm" type="none"/>
          </a:ln>
        </p:spPr>
      </p:pic>
      <p:sp>
        <p:nvSpPr>
          <p:cNvPr id="97" name="Google Shape;97;p16"/>
          <p:cNvSpPr txBox="1"/>
          <p:nvPr/>
        </p:nvSpPr>
        <p:spPr>
          <a:xfrm>
            <a:off x="4572000" y="3608475"/>
            <a:ext cx="2096100" cy="2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Frontal x-ray image</a:t>
            </a:r>
            <a:endParaRPr>
              <a:latin typeface="Roboto"/>
              <a:ea typeface="Roboto"/>
              <a:cs typeface="Roboto"/>
              <a:sym typeface="Roboto"/>
            </a:endParaRPr>
          </a:p>
        </p:txBody>
      </p:sp>
      <p:sp>
        <p:nvSpPr>
          <p:cNvPr id="98" name="Google Shape;98;p16"/>
          <p:cNvSpPr txBox="1"/>
          <p:nvPr/>
        </p:nvSpPr>
        <p:spPr>
          <a:xfrm>
            <a:off x="6944300" y="1790550"/>
            <a:ext cx="1864800" cy="2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Lateral</a:t>
            </a:r>
            <a:r>
              <a:rPr lang="en">
                <a:latin typeface="Roboto"/>
                <a:ea typeface="Roboto"/>
                <a:cs typeface="Roboto"/>
                <a:sym typeface="Roboto"/>
              </a:rPr>
              <a:t> x-ray image</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idx="1" type="body"/>
          </p:nvPr>
        </p:nvSpPr>
        <p:spPr>
          <a:xfrm>
            <a:off x="285750" y="1015012"/>
            <a:ext cx="8572500" cy="3447300"/>
          </a:xfrm>
          <a:prstGeom prst="rect">
            <a:avLst/>
          </a:prstGeom>
          <a:noFill/>
          <a:ln>
            <a:noFill/>
          </a:ln>
        </p:spPr>
        <p:txBody>
          <a:bodyPr anchorCtr="0" anchor="t" bIns="45700" lIns="91425" spcFirstLastPara="1" rIns="91425" wrap="square" tIns="45700">
            <a:noAutofit/>
          </a:bodyPr>
          <a:lstStyle/>
          <a:p>
            <a:pPr indent="-282575" lvl="0" marL="314325" rtl="0" algn="l">
              <a:spcBef>
                <a:spcPts val="0"/>
              </a:spcBef>
              <a:spcAft>
                <a:spcPts val="0"/>
              </a:spcAft>
              <a:buSzPts val="2200"/>
              <a:buChar char="•"/>
            </a:pPr>
            <a:r>
              <a:rPr lang="en" sz="2200"/>
              <a:t>Radiology/CXR interpretation</a:t>
            </a:r>
            <a:endParaRPr sz="2200"/>
          </a:p>
          <a:p>
            <a:pPr indent="-254000" lvl="1" marL="685800" rtl="0" algn="l">
              <a:spcBef>
                <a:spcPts val="0"/>
              </a:spcBef>
              <a:spcAft>
                <a:spcPts val="0"/>
              </a:spcAft>
              <a:buSzPts val="2200"/>
              <a:buChar char="•"/>
            </a:pPr>
            <a:r>
              <a:rPr lang="en" sz="2200"/>
              <a:t>High interpretation errors</a:t>
            </a:r>
            <a:endParaRPr sz="2200"/>
          </a:p>
          <a:p>
            <a:pPr indent="-254000" lvl="1" marL="685800" rtl="0" algn="l">
              <a:spcBef>
                <a:spcPts val="0"/>
              </a:spcBef>
              <a:spcAft>
                <a:spcPts val="0"/>
              </a:spcAft>
              <a:buSzPts val="2200"/>
              <a:buChar char="•"/>
            </a:pPr>
            <a:r>
              <a:rPr lang="en" sz="2200"/>
              <a:t>On-going radiologist shortage</a:t>
            </a:r>
            <a:endParaRPr sz="2200"/>
          </a:p>
          <a:p>
            <a:pPr indent="0" lvl="0" marL="228600" rtl="0" algn="l">
              <a:spcBef>
                <a:spcPts val="0"/>
              </a:spcBef>
              <a:spcAft>
                <a:spcPts val="0"/>
              </a:spcAft>
              <a:buNone/>
            </a:pPr>
            <a:r>
              <a:t/>
            </a:r>
            <a:endParaRPr sz="2200"/>
          </a:p>
          <a:p>
            <a:pPr indent="-282575" lvl="0" marL="314325" rtl="0" algn="l">
              <a:spcBef>
                <a:spcPts val="0"/>
              </a:spcBef>
              <a:spcAft>
                <a:spcPts val="0"/>
              </a:spcAft>
              <a:buSzPts val="2200"/>
              <a:buChar char="•"/>
            </a:pPr>
            <a:r>
              <a:rPr lang="en" sz="2200"/>
              <a:t>Existing Researches</a:t>
            </a:r>
            <a:endParaRPr sz="2200"/>
          </a:p>
          <a:p>
            <a:pPr indent="-254000" lvl="1" marL="685800" rtl="0" algn="l">
              <a:spcBef>
                <a:spcPts val="0"/>
              </a:spcBef>
              <a:spcAft>
                <a:spcPts val="0"/>
              </a:spcAft>
              <a:buSzPts val="2200"/>
              <a:buChar char="•"/>
            </a:pPr>
            <a:r>
              <a:rPr lang="en" sz="2200"/>
              <a:t>Focused on building higher AUC models </a:t>
            </a:r>
            <a:endParaRPr sz="2200"/>
          </a:p>
          <a:p>
            <a:pPr indent="-254000" lvl="1" marL="685800" rtl="0" algn="l">
              <a:spcBef>
                <a:spcPts val="0"/>
              </a:spcBef>
              <a:spcAft>
                <a:spcPts val="0"/>
              </a:spcAft>
              <a:buSzPts val="2200"/>
              <a:buChar char="•"/>
            </a:pPr>
            <a:r>
              <a:rPr lang="en" sz="2200"/>
              <a:t>Lack of discussion on actual adoption/deployment</a:t>
            </a:r>
            <a:endParaRPr sz="2200"/>
          </a:p>
          <a:p>
            <a:pPr indent="0" lvl="0" marL="0" rtl="0" algn="l">
              <a:spcBef>
                <a:spcPts val="0"/>
              </a:spcBef>
              <a:spcAft>
                <a:spcPts val="0"/>
              </a:spcAft>
              <a:buNone/>
            </a:pPr>
            <a:r>
              <a:t/>
            </a:r>
            <a:endParaRPr b="1" sz="2200"/>
          </a:p>
          <a:p>
            <a:pPr indent="0" lvl="0" marL="0" rtl="0" algn="l">
              <a:spcBef>
                <a:spcPts val="0"/>
              </a:spcBef>
              <a:spcAft>
                <a:spcPts val="0"/>
              </a:spcAft>
              <a:buNone/>
            </a:pPr>
            <a:r>
              <a:rPr i="1" lang="en" sz="2200">
                <a:solidFill>
                  <a:srgbClr val="38761D"/>
                </a:solidFill>
              </a:rPr>
              <a:t>Our project aims to examine and leverage existing researches to construct and evaluate new model(s) with CheXpert dataset and to identify factors that will help its adoption in clinical practice</a:t>
            </a:r>
            <a:r>
              <a:rPr i="1" lang="en" sz="2200"/>
              <a:t>.</a:t>
            </a:r>
            <a:endParaRPr i="1"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
        <p:nvSpPr>
          <p:cNvPr id="104" name="Google Shape;104;p17"/>
          <p:cNvSpPr txBox="1"/>
          <p:nvPr>
            <p:ph type="title"/>
          </p:nvPr>
        </p:nvSpPr>
        <p:spPr>
          <a:xfrm>
            <a:off x="217000" y="150541"/>
            <a:ext cx="8572500" cy="76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7934B"/>
              </a:buClr>
              <a:buSzPts val="3600"/>
              <a:buFont typeface="Roboto"/>
              <a:buNone/>
            </a:pPr>
            <a:r>
              <a:rPr lang="en"/>
              <a:t>Problem Formulation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 type="body"/>
          </p:nvPr>
        </p:nvSpPr>
        <p:spPr>
          <a:xfrm>
            <a:off x="202325" y="953211"/>
            <a:ext cx="8572500" cy="375000"/>
          </a:xfrm>
          <a:prstGeom prst="rect">
            <a:avLst/>
          </a:prstGeom>
          <a:noFill/>
          <a:ln>
            <a:noFill/>
          </a:ln>
        </p:spPr>
        <p:txBody>
          <a:bodyPr anchorCtr="0" anchor="t" bIns="45700" lIns="91425" spcFirstLastPara="1" rIns="91425" wrap="square" tIns="45700">
            <a:noAutofit/>
          </a:bodyPr>
          <a:lstStyle/>
          <a:p>
            <a:pPr indent="-282575" lvl="0" marL="314325" rtl="0" algn="l">
              <a:spcBef>
                <a:spcPts val="0"/>
              </a:spcBef>
              <a:spcAft>
                <a:spcPts val="0"/>
              </a:spcAft>
              <a:buSzPts val="2200"/>
              <a:buChar char="•"/>
            </a:pPr>
            <a:r>
              <a:rPr lang="en" sz="2200"/>
              <a:t>Training Data: 223K CXR images for 64K patients</a:t>
            </a:r>
            <a:endParaRPr sz="2200"/>
          </a:p>
          <a:p>
            <a:pPr indent="0" lvl="0" marL="0" rtl="0" algn="l">
              <a:spcBef>
                <a:spcPts val="0"/>
              </a:spcBef>
              <a:spcAft>
                <a:spcPts val="0"/>
              </a:spcAft>
              <a:buNone/>
            </a:pPr>
            <a:r>
              <a:t/>
            </a:r>
            <a:endParaRPr sz="2000"/>
          </a:p>
        </p:txBody>
      </p:sp>
      <p:sp>
        <p:nvSpPr>
          <p:cNvPr id="110" name="Google Shape;110;p18"/>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7934B"/>
              </a:buClr>
              <a:buSzPts val="3600"/>
              <a:buFont typeface="Roboto"/>
              <a:buNone/>
            </a:pPr>
            <a:r>
              <a:rPr lang="en"/>
              <a:t>Exploratory Data Analysis: CheXpert</a:t>
            </a:r>
            <a:endParaRPr/>
          </a:p>
        </p:txBody>
      </p:sp>
      <p:sp>
        <p:nvSpPr>
          <p:cNvPr id="111" name="Google Shape;111;p18"/>
          <p:cNvSpPr txBox="1"/>
          <p:nvPr/>
        </p:nvSpPr>
        <p:spPr>
          <a:xfrm>
            <a:off x="202325" y="1771650"/>
            <a:ext cx="3589500" cy="2890800"/>
          </a:xfrm>
          <a:prstGeom prst="rect">
            <a:avLst/>
          </a:prstGeom>
          <a:noFill/>
          <a:ln>
            <a:noFill/>
          </a:ln>
        </p:spPr>
        <p:txBody>
          <a:bodyPr anchorCtr="0" anchor="t" bIns="91425" lIns="91425" spcFirstLastPara="1" rIns="91425" wrap="square" tIns="91425">
            <a:noAutofit/>
          </a:bodyPr>
          <a:lstStyle/>
          <a:p>
            <a:pPr indent="-323850" lvl="0" marL="457200" rtl="0" algn="l">
              <a:lnSpc>
                <a:spcPct val="90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Image Resolution</a:t>
            </a:r>
            <a:endParaRPr sz="1500">
              <a:solidFill>
                <a:schemeClr val="dk1"/>
              </a:solidFill>
              <a:latin typeface="Roboto"/>
              <a:ea typeface="Roboto"/>
              <a:cs typeface="Roboto"/>
              <a:sym typeface="Roboto"/>
            </a:endParaRPr>
          </a:p>
          <a:p>
            <a:pPr indent="-323850" lvl="1" marL="914400" rtl="0" algn="l">
              <a:lnSpc>
                <a:spcPct val="90000"/>
              </a:lnSpc>
              <a:spcBef>
                <a:spcPts val="0"/>
              </a:spcBef>
              <a:spcAft>
                <a:spcPts val="0"/>
              </a:spcAft>
              <a:buClr>
                <a:schemeClr val="dk1"/>
              </a:buClr>
              <a:buSzPts val="1500"/>
              <a:buFont typeface="Roboto"/>
              <a:buAutoNum type="alphaLcPeriod"/>
            </a:pPr>
            <a:r>
              <a:rPr lang="en" sz="1600">
                <a:solidFill>
                  <a:schemeClr val="dk1"/>
                </a:solidFill>
                <a:latin typeface="Roboto"/>
                <a:ea typeface="Roboto"/>
                <a:cs typeface="Roboto"/>
                <a:sym typeface="Roboto"/>
              </a:rPr>
              <a:t>O</a:t>
            </a:r>
            <a:r>
              <a:rPr lang="en" sz="1600">
                <a:solidFill>
                  <a:schemeClr val="dk1"/>
                </a:solidFill>
                <a:latin typeface="Roboto"/>
                <a:ea typeface="Roboto"/>
                <a:cs typeface="Roboto"/>
                <a:sym typeface="Roboto"/>
              </a:rPr>
              <a:t>riginal: 439 GB</a:t>
            </a:r>
            <a:endParaRPr sz="1600">
              <a:solidFill>
                <a:schemeClr val="dk1"/>
              </a:solidFill>
              <a:latin typeface="Roboto"/>
              <a:ea typeface="Roboto"/>
              <a:cs typeface="Roboto"/>
              <a:sym typeface="Roboto"/>
            </a:endParaRPr>
          </a:p>
          <a:p>
            <a:pPr indent="-323850" lvl="1" marL="914400" rtl="0" algn="l">
              <a:lnSpc>
                <a:spcPct val="90000"/>
              </a:lnSpc>
              <a:spcBef>
                <a:spcPts val="0"/>
              </a:spcBef>
              <a:spcAft>
                <a:spcPts val="0"/>
              </a:spcAft>
              <a:buClr>
                <a:srgbClr val="073763"/>
              </a:buClr>
              <a:buSzPts val="1500"/>
              <a:buFont typeface="Roboto"/>
              <a:buAutoNum type="alphaLcPeriod"/>
            </a:pPr>
            <a:r>
              <a:rPr b="1" lang="en" sz="1600" u="sng">
                <a:solidFill>
                  <a:srgbClr val="073763"/>
                </a:solidFill>
                <a:latin typeface="Roboto"/>
                <a:ea typeface="Roboto"/>
                <a:cs typeface="Roboto"/>
                <a:sym typeface="Roboto"/>
              </a:rPr>
              <a:t>Low-resolution: 11GB</a:t>
            </a:r>
            <a:endParaRPr b="1" sz="1600" u="sng">
              <a:solidFill>
                <a:srgbClr val="073763"/>
              </a:solidFill>
              <a:latin typeface="Roboto"/>
              <a:ea typeface="Roboto"/>
              <a:cs typeface="Roboto"/>
              <a:sym typeface="Roboto"/>
            </a:endParaRPr>
          </a:p>
          <a:p>
            <a:pPr indent="0" lvl="0" marL="0" rtl="0" algn="l">
              <a:lnSpc>
                <a:spcPct val="90000"/>
              </a:lnSpc>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lnSpc>
                <a:spcPct val="90000"/>
              </a:lnSpc>
              <a:spcBef>
                <a:spcPts val="0"/>
              </a:spcBef>
              <a:spcAft>
                <a:spcPts val="0"/>
              </a:spcAft>
              <a:buClr>
                <a:schemeClr val="dk1"/>
              </a:buClr>
              <a:buSzPts val="1600"/>
              <a:buFont typeface="Roboto"/>
              <a:buAutoNum type="arabicPeriod"/>
            </a:pPr>
            <a:r>
              <a:rPr lang="en" sz="1600">
                <a:solidFill>
                  <a:schemeClr val="dk1"/>
                </a:solidFill>
                <a:latin typeface="Roboto"/>
                <a:ea typeface="Roboto"/>
                <a:cs typeface="Roboto"/>
                <a:sym typeface="Roboto"/>
              </a:rPr>
              <a:t>Attributes</a:t>
            </a:r>
            <a:endParaRPr sz="1600">
              <a:solidFill>
                <a:schemeClr val="dk1"/>
              </a:solidFill>
              <a:latin typeface="Roboto"/>
              <a:ea typeface="Roboto"/>
              <a:cs typeface="Roboto"/>
              <a:sym typeface="Roboto"/>
            </a:endParaRPr>
          </a:p>
          <a:p>
            <a:pPr indent="-330200" lvl="1" marL="914400" rtl="0" algn="l">
              <a:lnSpc>
                <a:spcPct val="90000"/>
              </a:lnSpc>
              <a:spcBef>
                <a:spcPts val="0"/>
              </a:spcBef>
              <a:spcAft>
                <a:spcPts val="0"/>
              </a:spcAft>
              <a:buClr>
                <a:schemeClr val="dk1"/>
              </a:buClr>
              <a:buSzPts val="1600"/>
              <a:buFont typeface="Roboto"/>
              <a:buAutoNum type="alphaLcPeriod"/>
            </a:pPr>
            <a:r>
              <a:rPr lang="en" sz="1600">
                <a:solidFill>
                  <a:schemeClr val="dk1"/>
                </a:solidFill>
                <a:latin typeface="Roboto"/>
                <a:ea typeface="Roboto"/>
                <a:cs typeface="Roboto"/>
                <a:sym typeface="Roboto"/>
              </a:rPr>
              <a:t>Gender, Age, patient id</a:t>
            </a:r>
            <a:endParaRPr sz="1600">
              <a:solidFill>
                <a:schemeClr val="dk1"/>
              </a:solidFill>
              <a:latin typeface="Roboto"/>
              <a:ea typeface="Roboto"/>
              <a:cs typeface="Roboto"/>
              <a:sym typeface="Roboto"/>
            </a:endParaRPr>
          </a:p>
          <a:p>
            <a:pPr indent="-330200" lvl="1" marL="914400" rtl="0" algn="l">
              <a:lnSpc>
                <a:spcPct val="90000"/>
              </a:lnSpc>
              <a:spcBef>
                <a:spcPts val="0"/>
              </a:spcBef>
              <a:spcAft>
                <a:spcPts val="0"/>
              </a:spcAft>
              <a:buClr>
                <a:schemeClr val="dk1"/>
              </a:buClr>
              <a:buSzPts val="1600"/>
              <a:buFont typeface="Roboto"/>
              <a:buAutoNum type="alphaLcPeriod"/>
            </a:pPr>
            <a:r>
              <a:rPr lang="en" sz="1600">
                <a:solidFill>
                  <a:schemeClr val="dk1"/>
                </a:solidFill>
                <a:latin typeface="Roboto"/>
                <a:ea typeface="Roboto"/>
                <a:cs typeface="Roboto"/>
                <a:sym typeface="Roboto"/>
              </a:rPr>
              <a:t>14 Diagnoses</a:t>
            </a:r>
            <a:endParaRPr sz="1600">
              <a:solidFill>
                <a:schemeClr val="dk1"/>
              </a:solidFill>
              <a:latin typeface="Roboto"/>
              <a:ea typeface="Roboto"/>
              <a:cs typeface="Roboto"/>
              <a:sym typeface="Roboto"/>
            </a:endParaRPr>
          </a:p>
          <a:p>
            <a:pPr indent="0" lvl="0" marL="914400" rtl="0" algn="l">
              <a:lnSpc>
                <a:spcPct val="90000"/>
              </a:lnSpc>
              <a:spcBef>
                <a:spcPts val="0"/>
              </a:spcBef>
              <a:spcAft>
                <a:spcPts val="0"/>
              </a:spcAft>
              <a:buNone/>
            </a:pPr>
            <a:r>
              <a:rPr lang="en" sz="1600">
                <a:solidFill>
                  <a:schemeClr val="dk1"/>
                </a:solidFill>
                <a:latin typeface="Roboto"/>
                <a:ea typeface="Roboto"/>
                <a:cs typeface="Roboto"/>
                <a:sym typeface="Roboto"/>
              </a:rPr>
              <a:t> </a:t>
            </a:r>
            <a:endParaRPr sz="1600">
              <a:solidFill>
                <a:schemeClr val="dk1"/>
              </a:solidFill>
              <a:latin typeface="Roboto"/>
              <a:ea typeface="Roboto"/>
              <a:cs typeface="Roboto"/>
              <a:sym typeface="Roboto"/>
            </a:endParaRPr>
          </a:p>
          <a:p>
            <a:pPr indent="-330200" lvl="0" marL="457200" rtl="0" algn="l">
              <a:lnSpc>
                <a:spcPct val="90000"/>
              </a:lnSpc>
              <a:spcBef>
                <a:spcPts val="0"/>
              </a:spcBef>
              <a:spcAft>
                <a:spcPts val="0"/>
              </a:spcAft>
              <a:buClr>
                <a:schemeClr val="dk1"/>
              </a:buClr>
              <a:buSzPts val="1600"/>
              <a:buFont typeface="Roboto"/>
              <a:buAutoNum type="arabicPeriod"/>
            </a:pPr>
            <a:r>
              <a:rPr lang="en" sz="1600">
                <a:solidFill>
                  <a:schemeClr val="dk1"/>
                </a:solidFill>
                <a:latin typeface="Roboto"/>
                <a:ea typeface="Roboto"/>
                <a:cs typeface="Roboto"/>
                <a:sym typeface="Roboto"/>
              </a:rPr>
              <a:t>Image projection</a:t>
            </a:r>
            <a:endParaRPr sz="1600">
              <a:solidFill>
                <a:schemeClr val="dk1"/>
              </a:solidFill>
              <a:latin typeface="Roboto"/>
              <a:ea typeface="Roboto"/>
              <a:cs typeface="Roboto"/>
              <a:sym typeface="Roboto"/>
            </a:endParaRPr>
          </a:p>
          <a:p>
            <a:pPr indent="-330200" lvl="1" marL="914400" rtl="0" algn="l">
              <a:lnSpc>
                <a:spcPct val="90000"/>
              </a:lnSpc>
              <a:spcBef>
                <a:spcPts val="0"/>
              </a:spcBef>
              <a:spcAft>
                <a:spcPts val="0"/>
              </a:spcAft>
              <a:buClr>
                <a:schemeClr val="dk1"/>
              </a:buClr>
              <a:buSzPts val="1600"/>
              <a:buFont typeface="Roboto"/>
              <a:buAutoNum type="alphaLcPeriod"/>
            </a:pPr>
            <a:r>
              <a:rPr lang="en" sz="1600">
                <a:solidFill>
                  <a:schemeClr val="dk1"/>
                </a:solidFill>
                <a:latin typeface="Roboto"/>
                <a:ea typeface="Roboto"/>
                <a:cs typeface="Roboto"/>
                <a:sym typeface="Roboto"/>
              </a:rPr>
              <a:t>Frontal: 191K (AP vs PA)</a:t>
            </a:r>
            <a:endParaRPr sz="1600">
              <a:solidFill>
                <a:schemeClr val="dk1"/>
              </a:solidFill>
              <a:latin typeface="Roboto"/>
              <a:ea typeface="Roboto"/>
              <a:cs typeface="Roboto"/>
              <a:sym typeface="Roboto"/>
            </a:endParaRPr>
          </a:p>
          <a:p>
            <a:pPr indent="-330200" lvl="1" marL="914400" rtl="0" algn="l">
              <a:lnSpc>
                <a:spcPct val="90000"/>
              </a:lnSpc>
              <a:spcBef>
                <a:spcPts val="0"/>
              </a:spcBef>
              <a:spcAft>
                <a:spcPts val="0"/>
              </a:spcAft>
              <a:buClr>
                <a:schemeClr val="dk1"/>
              </a:buClr>
              <a:buSzPts val="1600"/>
              <a:buFont typeface="Roboto"/>
              <a:buAutoNum type="alphaLcPeriod"/>
            </a:pPr>
            <a:r>
              <a:rPr lang="en" sz="1600">
                <a:solidFill>
                  <a:schemeClr val="dk1"/>
                </a:solidFill>
                <a:latin typeface="Roboto"/>
                <a:ea typeface="Roboto"/>
                <a:cs typeface="Roboto"/>
                <a:sym typeface="Roboto"/>
              </a:rPr>
              <a:t>Lateral: 32K </a:t>
            </a:r>
            <a:endParaRPr sz="1600">
              <a:solidFill>
                <a:schemeClr val="dk1"/>
              </a:solidFill>
              <a:latin typeface="Roboto"/>
              <a:ea typeface="Roboto"/>
              <a:cs typeface="Roboto"/>
              <a:sym typeface="Roboto"/>
            </a:endParaRPr>
          </a:p>
        </p:txBody>
      </p:sp>
      <p:pic>
        <p:nvPicPr>
          <p:cNvPr id="112" name="Google Shape;112;p18"/>
          <p:cNvPicPr preferRelativeResize="0"/>
          <p:nvPr/>
        </p:nvPicPr>
        <p:blipFill>
          <a:blip r:embed="rId3">
            <a:alphaModFix/>
          </a:blip>
          <a:stretch>
            <a:fillRect/>
          </a:stretch>
        </p:blipFill>
        <p:spPr>
          <a:xfrm>
            <a:off x="7449425" y="1709211"/>
            <a:ext cx="704850" cy="361950"/>
          </a:xfrm>
          <a:prstGeom prst="rect">
            <a:avLst/>
          </a:prstGeom>
          <a:noFill/>
          <a:ln>
            <a:noFill/>
          </a:ln>
        </p:spPr>
      </p:pic>
      <p:sp>
        <p:nvSpPr>
          <p:cNvPr id="113" name="Google Shape;113;p18"/>
          <p:cNvSpPr txBox="1"/>
          <p:nvPr>
            <p:ph idx="1" type="body"/>
          </p:nvPr>
        </p:nvSpPr>
        <p:spPr>
          <a:xfrm>
            <a:off x="209550" y="1296475"/>
            <a:ext cx="8641500" cy="382500"/>
          </a:xfrm>
          <a:prstGeom prst="rect">
            <a:avLst/>
          </a:prstGeom>
          <a:noFill/>
          <a:ln>
            <a:noFill/>
          </a:ln>
        </p:spPr>
        <p:txBody>
          <a:bodyPr anchorCtr="0" anchor="t" bIns="45700" lIns="91425" spcFirstLastPara="1" rIns="91425" wrap="square" tIns="45700">
            <a:noAutofit/>
          </a:bodyPr>
          <a:lstStyle/>
          <a:p>
            <a:pPr indent="-231775" lvl="0" marL="314325" rtl="0" algn="l">
              <a:spcBef>
                <a:spcPts val="0"/>
              </a:spcBef>
              <a:spcAft>
                <a:spcPts val="0"/>
              </a:spcAft>
              <a:buClr>
                <a:srgbClr val="FF0000"/>
              </a:buClr>
              <a:buSzPts val="1400"/>
              <a:buChar char="•"/>
            </a:pPr>
            <a:r>
              <a:rPr lang="en" sz="1400">
                <a:solidFill>
                  <a:srgbClr val="FF0000"/>
                </a:solidFill>
              </a:rPr>
              <a:t>Validation Data </a:t>
            </a:r>
            <a:r>
              <a:rPr lang="en" sz="1400">
                <a:solidFill>
                  <a:srgbClr val="FF0000"/>
                </a:solidFill>
              </a:rPr>
              <a:t>234 CXR images for 200 patients</a:t>
            </a:r>
            <a:endParaRPr sz="1400">
              <a:solidFill>
                <a:srgbClr val="FF0000"/>
              </a:solidFill>
            </a:endParaRPr>
          </a:p>
          <a:p>
            <a:pPr indent="0" lvl="0" marL="0" rtl="0" algn="l">
              <a:spcBef>
                <a:spcPts val="0"/>
              </a:spcBef>
              <a:spcAft>
                <a:spcPts val="0"/>
              </a:spcAft>
              <a:buNone/>
            </a:pPr>
            <a:r>
              <a:t/>
            </a:r>
            <a:endParaRPr sz="2000"/>
          </a:p>
        </p:txBody>
      </p:sp>
      <p:pic>
        <p:nvPicPr>
          <p:cNvPr id="114" name="Google Shape;114;p18"/>
          <p:cNvPicPr preferRelativeResize="0"/>
          <p:nvPr/>
        </p:nvPicPr>
        <p:blipFill>
          <a:blip r:embed="rId4">
            <a:alphaModFix/>
          </a:blip>
          <a:stretch>
            <a:fillRect/>
          </a:stretch>
        </p:blipFill>
        <p:spPr>
          <a:xfrm>
            <a:off x="4001375" y="1937798"/>
            <a:ext cx="4500050" cy="209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7934B"/>
              </a:buClr>
              <a:buSzPts val="3600"/>
              <a:buFont typeface="Roboto"/>
              <a:buNone/>
            </a:pPr>
            <a:r>
              <a:rPr lang="en"/>
              <a:t>Exploratory Data Analysis: CheXpert</a:t>
            </a:r>
            <a:endParaRPr/>
          </a:p>
        </p:txBody>
      </p:sp>
      <p:pic>
        <p:nvPicPr>
          <p:cNvPr id="120" name="Google Shape;120;p19"/>
          <p:cNvPicPr preferRelativeResize="0"/>
          <p:nvPr/>
        </p:nvPicPr>
        <p:blipFill>
          <a:blip r:embed="rId3">
            <a:alphaModFix/>
          </a:blip>
          <a:stretch>
            <a:fillRect/>
          </a:stretch>
        </p:blipFill>
        <p:spPr>
          <a:xfrm>
            <a:off x="2983150" y="970675"/>
            <a:ext cx="5951699" cy="3348025"/>
          </a:xfrm>
          <a:prstGeom prst="rect">
            <a:avLst/>
          </a:prstGeom>
          <a:noFill/>
          <a:ln>
            <a:noFill/>
          </a:ln>
        </p:spPr>
      </p:pic>
      <p:sp>
        <p:nvSpPr>
          <p:cNvPr id="121" name="Google Shape;121;p19"/>
          <p:cNvSpPr txBox="1"/>
          <p:nvPr/>
        </p:nvSpPr>
        <p:spPr>
          <a:xfrm>
            <a:off x="309300" y="1179900"/>
            <a:ext cx="2279700" cy="3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990000"/>
                </a:solidFill>
                <a:latin typeface="Roboto"/>
                <a:ea typeface="Roboto"/>
                <a:cs typeface="Roboto"/>
                <a:sym typeface="Roboto"/>
              </a:rPr>
              <a:t>EDA Outcome</a:t>
            </a:r>
            <a:endParaRPr u="sng">
              <a:solidFill>
                <a:srgbClr val="990000"/>
              </a:solidFill>
              <a:latin typeface="Roboto"/>
              <a:ea typeface="Roboto"/>
              <a:cs typeface="Roboto"/>
              <a:sym typeface="Roboto"/>
            </a:endParaRPr>
          </a:p>
          <a:p>
            <a:pPr indent="0" lvl="0" marL="0" rtl="0" algn="l">
              <a:spcBef>
                <a:spcPts val="0"/>
              </a:spcBef>
              <a:spcAft>
                <a:spcPts val="0"/>
              </a:spcAft>
              <a:buNone/>
            </a:pPr>
            <a:r>
              <a:t/>
            </a:r>
            <a:endParaRPr u="sng">
              <a:solidFill>
                <a:srgbClr val="990000"/>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Data Quality</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Clr>
                <a:srgbClr val="1155CC"/>
              </a:buClr>
              <a:buSzPts val="1400"/>
              <a:buFont typeface="Roboto"/>
              <a:buChar char="●"/>
            </a:pPr>
            <a:r>
              <a:rPr lang="en" u="sng">
                <a:solidFill>
                  <a:srgbClr val="1155CC"/>
                </a:solidFill>
                <a:latin typeface="Roboto"/>
                <a:ea typeface="Roboto"/>
                <a:cs typeface="Roboto"/>
                <a:sym typeface="Roboto"/>
              </a:rPr>
              <a:t>Age Distribution</a:t>
            </a:r>
            <a:endParaRPr u="sng">
              <a:solidFill>
                <a:srgbClr val="1155CC"/>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Labeling Coding</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Clr>
                <a:srgbClr val="6AA84F"/>
              </a:buClr>
              <a:buSzPts val="1400"/>
              <a:buFont typeface="Roboto"/>
              <a:buChar char="●"/>
            </a:pPr>
            <a:r>
              <a:rPr lang="en" u="sng">
                <a:solidFill>
                  <a:srgbClr val="6AA84F"/>
                </a:solidFill>
                <a:latin typeface="Roboto"/>
                <a:ea typeface="Roboto"/>
                <a:cs typeface="Roboto"/>
                <a:sym typeface="Roboto"/>
              </a:rPr>
              <a:t>Positive Label Distribution</a:t>
            </a:r>
            <a:endParaRPr u="sng">
              <a:solidFill>
                <a:srgbClr val="6AA84F"/>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Image Projection Distribution</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Binary Classification</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p:nvPr/>
        </p:nvSpPr>
        <p:spPr>
          <a:xfrm>
            <a:off x="3400452" y="868575"/>
            <a:ext cx="2415000" cy="3711300"/>
          </a:xfrm>
          <a:prstGeom prst="rect">
            <a:avLst/>
          </a:prstGeom>
          <a:solidFill>
            <a:srgbClr val="A79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3328581" y="921400"/>
            <a:ext cx="2436000" cy="2267400"/>
          </a:xfrm>
          <a:prstGeom prst="rect">
            <a:avLst/>
          </a:prstGeom>
          <a:solidFill>
            <a:srgbClr val="FFFFFF"/>
          </a:solidFill>
          <a:ln cap="flat" cmpd="sng" w="19050">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rot="5400000">
            <a:off x="4358844" y="3107265"/>
            <a:ext cx="354300" cy="3309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3400456" y="3502388"/>
            <a:ext cx="2415000" cy="988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sz="1100">
              <a:solidFill>
                <a:schemeClr val="lt1"/>
              </a:solidFill>
              <a:latin typeface="Roboto"/>
              <a:ea typeface="Roboto"/>
              <a:cs typeface="Roboto"/>
              <a:sym typeface="Roboto"/>
            </a:endParaRPr>
          </a:p>
          <a:p>
            <a:pPr indent="-298450" lvl="0" marL="457200" rtl="0" algn="l">
              <a:lnSpc>
                <a:spcPct val="90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Image Augmentation </a:t>
            </a:r>
            <a:endParaRPr sz="1100">
              <a:solidFill>
                <a:schemeClr val="lt1"/>
              </a:solidFill>
              <a:latin typeface="Roboto"/>
              <a:ea typeface="Roboto"/>
              <a:cs typeface="Roboto"/>
              <a:sym typeface="Roboto"/>
            </a:endParaRPr>
          </a:p>
          <a:p>
            <a:pPr indent="-298450" lvl="0" marL="457200" rtl="0" algn="l">
              <a:lnSpc>
                <a:spcPct val="90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Exploratory Data Analysis</a:t>
            </a:r>
            <a:endParaRPr sz="1100">
              <a:solidFill>
                <a:schemeClr val="lt1"/>
              </a:solidFill>
              <a:latin typeface="Roboto"/>
              <a:ea typeface="Roboto"/>
              <a:cs typeface="Roboto"/>
              <a:sym typeface="Roboto"/>
            </a:endParaRPr>
          </a:p>
          <a:p>
            <a:pPr indent="-298450" lvl="0" marL="457200" rtl="0" algn="l">
              <a:lnSpc>
                <a:spcPct val="90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Visualizations </a:t>
            </a:r>
            <a:endParaRPr sz="1100">
              <a:solidFill>
                <a:schemeClr val="lt1"/>
              </a:solidFill>
              <a:latin typeface="Roboto"/>
              <a:ea typeface="Roboto"/>
              <a:cs typeface="Roboto"/>
              <a:sym typeface="Roboto"/>
            </a:endParaRPr>
          </a:p>
          <a:p>
            <a:pPr indent="0" lvl="0" marL="0" rtl="0" algn="l">
              <a:lnSpc>
                <a:spcPct val="90000"/>
              </a:lnSpc>
              <a:spcBef>
                <a:spcPts val="0"/>
              </a:spcBef>
              <a:spcAft>
                <a:spcPts val="0"/>
              </a:spcAft>
              <a:buNone/>
            </a:pPr>
            <a:r>
              <a:t/>
            </a:r>
            <a:endParaRPr sz="1100">
              <a:solidFill>
                <a:schemeClr val="lt1"/>
              </a:solidFill>
              <a:latin typeface="Roboto"/>
              <a:ea typeface="Roboto"/>
              <a:cs typeface="Roboto"/>
              <a:sym typeface="Roboto"/>
            </a:endParaRPr>
          </a:p>
        </p:txBody>
      </p:sp>
      <p:sp>
        <p:nvSpPr>
          <p:cNvPr id="130" name="Google Shape;130;p20"/>
          <p:cNvSpPr/>
          <p:nvPr/>
        </p:nvSpPr>
        <p:spPr>
          <a:xfrm>
            <a:off x="5949671" y="868575"/>
            <a:ext cx="2415000" cy="3711300"/>
          </a:xfrm>
          <a:prstGeom prst="rect">
            <a:avLst/>
          </a:prstGeom>
          <a:solidFill>
            <a:srgbClr val="A79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5877800" y="921400"/>
            <a:ext cx="2436000" cy="2267400"/>
          </a:xfrm>
          <a:prstGeom prst="rect">
            <a:avLst/>
          </a:prstGeom>
          <a:solidFill>
            <a:srgbClr val="FFFFFF"/>
          </a:solidFill>
          <a:ln cap="flat" cmpd="sng" w="19050">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rot="5400000">
            <a:off x="6908063" y="3107265"/>
            <a:ext cx="354300" cy="3309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5877900" y="3422275"/>
            <a:ext cx="2551800" cy="988200"/>
          </a:xfrm>
          <a:prstGeom prst="rect">
            <a:avLst/>
          </a:prstGeom>
          <a:noFill/>
          <a:ln>
            <a:noFill/>
          </a:ln>
        </p:spPr>
        <p:txBody>
          <a:bodyPr anchorCtr="0" anchor="t" bIns="91425" lIns="91425" spcFirstLastPara="1" rIns="91425" wrap="square" tIns="91425">
            <a:noAutofit/>
          </a:bodyPr>
          <a:lstStyle/>
          <a:p>
            <a:pPr indent="142875" lvl="0" marL="0" rtl="0" algn="l">
              <a:lnSpc>
                <a:spcPct val="90000"/>
              </a:lnSpc>
              <a:spcBef>
                <a:spcPts val="0"/>
              </a:spcBef>
              <a:spcAft>
                <a:spcPts val="0"/>
              </a:spcAft>
              <a:buNone/>
            </a:pPr>
            <a:r>
              <a:rPr b="1" lang="en" sz="1200">
                <a:solidFill>
                  <a:schemeClr val="lt1"/>
                </a:solidFill>
                <a:latin typeface="Roboto"/>
                <a:ea typeface="Roboto"/>
                <a:cs typeface="Roboto"/>
                <a:sym typeface="Roboto"/>
              </a:rPr>
              <a:t>Training and Testing:</a:t>
            </a:r>
            <a:endParaRPr b="1" sz="1100">
              <a:solidFill>
                <a:schemeClr val="lt1"/>
              </a:solidFill>
              <a:latin typeface="Roboto"/>
              <a:ea typeface="Roboto"/>
              <a:cs typeface="Roboto"/>
              <a:sym typeface="Roboto"/>
            </a:endParaRPr>
          </a:p>
          <a:p>
            <a:pPr indent="142875" lvl="0" marL="0" rtl="0" algn="l">
              <a:lnSpc>
                <a:spcPct val="90000"/>
              </a:lnSpc>
              <a:spcBef>
                <a:spcPts val="0"/>
              </a:spcBef>
              <a:spcAft>
                <a:spcPts val="0"/>
              </a:spcAft>
              <a:buNone/>
            </a:pPr>
            <a:r>
              <a:t/>
            </a:r>
            <a:endParaRPr b="1" sz="1100">
              <a:solidFill>
                <a:schemeClr val="lt1"/>
              </a:solidFill>
              <a:latin typeface="Roboto"/>
              <a:ea typeface="Roboto"/>
              <a:cs typeface="Roboto"/>
              <a:sym typeface="Roboto"/>
            </a:endParaRPr>
          </a:p>
          <a:p>
            <a:pPr indent="-298450" lvl="0" marL="457200" rtl="0" algn="l">
              <a:lnSpc>
                <a:spcPct val="90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Model Training (DenseNet121)</a:t>
            </a:r>
            <a:endParaRPr sz="1100">
              <a:solidFill>
                <a:schemeClr val="lt1"/>
              </a:solidFill>
              <a:latin typeface="Roboto"/>
              <a:ea typeface="Roboto"/>
              <a:cs typeface="Roboto"/>
              <a:sym typeface="Roboto"/>
            </a:endParaRPr>
          </a:p>
          <a:p>
            <a:pPr indent="-298450" lvl="0" marL="457200" rtl="0" algn="l">
              <a:lnSpc>
                <a:spcPct val="90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Model Testing</a:t>
            </a:r>
            <a:endParaRPr sz="1100">
              <a:solidFill>
                <a:schemeClr val="lt1"/>
              </a:solidFill>
              <a:latin typeface="Roboto"/>
              <a:ea typeface="Roboto"/>
              <a:cs typeface="Roboto"/>
              <a:sym typeface="Roboto"/>
            </a:endParaRPr>
          </a:p>
          <a:p>
            <a:pPr indent="-298450" lvl="0" marL="457200" rtl="0" algn="l">
              <a:lnSpc>
                <a:spcPct val="90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Classification metrics</a:t>
            </a:r>
            <a:endParaRPr sz="1100">
              <a:solidFill>
                <a:schemeClr val="lt1"/>
              </a:solidFill>
              <a:latin typeface="Roboto"/>
              <a:ea typeface="Roboto"/>
              <a:cs typeface="Roboto"/>
              <a:sym typeface="Roboto"/>
            </a:endParaRPr>
          </a:p>
        </p:txBody>
      </p:sp>
      <p:sp>
        <p:nvSpPr>
          <p:cNvPr id="134" name="Google Shape;134;p20"/>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7934B"/>
              </a:buClr>
              <a:buSzPts val="3600"/>
              <a:buFont typeface="Roboto"/>
              <a:buNone/>
            </a:pPr>
            <a:r>
              <a:rPr lang="en"/>
              <a:t>Experimental Setup</a:t>
            </a:r>
            <a:endParaRPr/>
          </a:p>
        </p:txBody>
      </p:sp>
      <p:pic>
        <p:nvPicPr>
          <p:cNvPr id="135" name="Google Shape;135;p20"/>
          <p:cNvPicPr preferRelativeResize="0"/>
          <p:nvPr/>
        </p:nvPicPr>
        <p:blipFill>
          <a:blip r:embed="rId3">
            <a:alphaModFix/>
          </a:blip>
          <a:stretch>
            <a:fillRect/>
          </a:stretch>
        </p:blipFill>
        <p:spPr>
          <a:xfrm>
            <a:off x="6517159" y="2159125"/>
            <a:ext cx="1268493" cy="761100"/>
          </a:xfrm>
          <a:prstGeom prst="rect">
            <a:avLst/>
          </a:prstGeom>
          <a:noFill/>
          <a:ln>
            <a:noFill/>
          </a:ln>
        </p:spPr>
      </p:pic>
      <p:sp>
        <p:nvSpPr>
          <p:cNvPr id="136" name="Google Shape;136;p20"/>
          <p:cNvSpPr/>
          <p:nvPr/>
        </p:nvSpPr>
        <p:spPr>
          <a:xfrm>
            <a:off x="851234" y="868575"/>
            <a:ext cx="2415000" cy="3711300"/>
          </a:xfrm>
          <a:prstGeom prst="rect">
            <a:avLst/>
          </a:prstGeom>
          <a:solidFill>
            <a:srgbClr val="A79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779363" y="921400"/>
            <a:ext cx="2436000" cy="2267400"/>
          </a:xfrm>
          <a:prstGeom prst="rect">
            <a:avLst/>
          </a:prstGeom>
          <a:solidFill>
            <a:srgbClr val="FFFFFF"/>
          </a:solidFill>
          <a:ln cap="flat" cmpd="sng" w="19050">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rot="5400000">
            <a:off x="1809625" y="3107265"/>
            <a:ext cx="354300" cy="3309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855662" y="3498475"/>
            <a:ext cx="2415000" cy="988200"/>
          </a:xfrm>
          <a:prstGeom prst="rect">
            <a:avLst/>
          </a:prstGeom>
          <a:noFill/>
          <a:ln>
            <a:noFill/>
          </a:ln>
        </p:spPr>
        <p:txBody>
          <a:bodyPr anchorCtr="0" anchor="t" bIns="91425" lIns="91425" spcFirstLastPara="1" rIns="91425" wrap="square" tIns="91425">
            <a:noAutofit/>
          </a:bodyPr>
          <a:lstStyle/>
          <a:p>
            <a:pPr indent="142875" lvl="0" marL="0" rtl="0" algn="l">
              <a:lnSpc>
                <a:spcPct val="90000"/>
              </a:lnSpc>
              <a:spcBef>
                <a:spcPts val="0"/>
              </a:spcBef>
              <a:spcAft>
                <a:spcPts val="0"/>
              </a:spcAft>
              <a:buNone/>
            </a:pPr>
            <a:r>
              <a:rPr b="1" lang="en" sz="1200">
                <a:solidFill>
                  <a:srgbClr val="FFFFFF"/>
                </a:solidFill>
                <a:latin typeface="Roboto"/>
                <a:ea typeface="Roboto"/>
                <a:cs typeface="Roboto"/>
                <a:sym typeface="Roboto"/>
              </a:rPr>
              <a:t>Pre-Processing</a:t>
            </a:r>
            <a:r>
              <a:rPr b="1" lang="en" sz="1100">
                <a:solidFill>
                  <a:srgbClr val="FFFFFF"/>
                </a:solidFill>
                <a:latin typeface="Roboto"/>
                <a:ea typeface="Roboto"/>
                <a:cs typeface="Roboto"/>
                <a:sym typeface="Roboto"/>
              </a:rPr>
              <a:t>: </a:t>
            </a:r>
            <a:endParaRPr b="1" sz="1100">
              <a:solidFill>
                <a:srgbClr val="FFFFFF"/>
              </a:solidFill>
              <a:latin typeface="Roboto"/>
              <a:ea typeface="Roboto"/>
              <a:cs typeface="Roboto"/>
              <a:sym typeface="Roboto"/>
            </a:endParaRPr>
          </a:p>
          <a:p>
            <a:pPr indent="142875" lvl="0" marL="0" rtl="0" algn="l">
              <a:lnSpc>
                <a:spcPct val="90000"/>
              </a:lnSpc>
              <a:spcBef>
                <a:spcPts val="0"/>
              </a:spcBef>
              <a:spcAft>
                <a:spcPts val="0"/>
              </a:spcAft>
              <a:buNone/>
            </a:pPr>
            <a:r>
              <a:t/>
            </a:r>
            <a:endParaRPr b="1" sz="1100">
              <a:solidFill>
                <a:srgbClr val="FFFFFF"/>
              </a:solidFill>
              <a:latin typeface="Roboto"/>
              <a:ea typeface="Roboto"/>
              <a:cs typeface="Roboto"/>
              <a:sym typeface="Roboto"/>
            </a:endParaRPr>
          </a:p>
          <a:p>
            <a:pPr indent="-298450" lvl="0" marL="457200" rtl="0" algn="l">
              <a:lnSpc>
                <a:spcPct val="90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Partitioning </a:t>
            </a:r>
            <a:endParaRPr sz="1100">
              <a:solidFill>
                <a:srgbClr val="FFFFFF"/>
              </a:solidFill>
              <a:latin typeface="Roboto"/>
              <a:ea typeface="Roboto"/>
              <a:cs typeface="Roboto"/>
              <a:sym typeface="Roboto"/>
            </a:endParaRPr>
          </a:p>
          <a:p>
            <a:pPr indent="-298450" lvl="0" marL="457200" rtl="0" algn="l">
              <a:lnSpc>
                <a:spcPct val="90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Sampling, filtering</a:t>
            </a:r>
            <a:endParaRPr sz="11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FFFFFF"/>
              </a:solidFill>
              <a:latin typeface="Roboto"/>
              <a:ea typeface="Roboto"/>
              <a:cs typeface="Roboto"/>
              <a:sym typeface="Roboto"/>
            </a:endParaRPr>
          </a:p>
        </p:txBody>
      </p:sp>
      <p:pic>
        <p:nvPicPr>
          <p:cNvPr id="140" name="Google Shape;140;p20"/>
          <p:cNvPicPr preferRelativeResize="0"/>
          <p:nvPr/>
        </p:nvPicPr>
        <p:blipFill>
          <a:blip r:embed="rId4">
            <a:alphaModFix/>
          </a:blip>
          <a:stretch>
            <a:fillRect/>
          </a:stretch>
        </p:blipFill>
        <p:spPr>
          <a:xfrm>
            <a:off x="5971062" y="1008975"/>
            <a:ext cx="2300300" cy="1150150"/>
          </a:xfrm>
          <a:prstGeom prst="rect">
            <a:avLst/>
          </a:prstGeom>
          <a:noFill/>
          <a:ln>
            <a:noFill/>
          </a:ln>
        </p:spPr>
      </p:pic>
      <p:pic>
        <p:nvPicPr>
          <p:cNvPr id="141" name="Google Shape;141;p20"/>
          <p:cNvPicPr preferRelativeResize="0"/>
          <p:nvPr/>
        </p:nvPicPr>
        <p:blipFill>
          <a:blip r:embed="rId5">
            <a:alphaModFix/>
          </a:blip>
          <a:stretch>
            <a:fillRect/>
          </a:stretch>
        </p:blipFill>
        <p:spPr>
          <a:xfrm>
            <a:off x="1154093" y="2036550"/>
            <a:ext cx="1737381" cy="905000"/>
          </a:xfrm>
          <a:prstGeom prst="rect">
            <a:avLst/>
          </a:prstGeom>
          <a:noFill/>
          <a:ln>
            <a:noFill/>
          </a:ln>
        </p:spPr>
      </p:pic>
      <p:pic>
        <p:nvPicPr>
          <p:cNvPr id="142" name="Google Shape;142;p20"/>
          <p:cNvPicPr preferRelativeResize="0"/>
          <p:nvPr/>
        </p:nvPicPr>
        <p:blipFill>
          <a:blip r:embed="rId6">
            <a:alphaModFix/>
          </a:blip>
          <a:stretch>
            <a:fillRect/>
          </a:stretch>
        </p:blipFill>
        <p:spPr>
          <a:xfrm>
            <a:off x="1034425" y="1131550"/>
            <a:ext cx="1976725" cy="905000"/>
          </a:xfrm>
          <a:prstGeom prst="rect">
            <a:avLst/>
          </a:prstGeom>
          <a:noFill/>
          <a:ln>
            <a:noFill/>
          </a:ln>
        </p:spPr>
      </p:pic>
      <p:pic>
        <p:nvPicPr>
          <p:cNvPr id="143" name="Google Shape;143;p20"/>
          <p:cNvPicPr preferRelativeResize="0"/>
          <p:nvPr/>
        </p:nvPicPr>
        <p:blipFill>
          <a:blip r:embed="rId7">
            <a:alphaModFix/>
          </a:blip>
          <a:stretch>
            <a:fillRect/>
          </a:stretch>
        </p:blipFill>
        <p:spPr>
          <a:xfrm>
            <a:off x="3983288" y="1776288"/>
            <a:ext cx="1177456" cy="1369925"/>
          </a:xfrm>
          <a:prstGeom prst="rect">
            <a:avLst/>
          </a:prstGeom>
          <a:noFill/>
          <a:ln>
            <a:noFill/>
          </a:ln>
        </p:spPr>
      </p:pic>
      <p:pic>
        <p:nvPicPr>
          <p:cNvPr id="144" name="Google Shape;144;p20"/>
          <p:cNvPicPr preferRelativeResize="0"/>
          <p:nvPr/>
        </p:nvPicPr>
        <p:blipFill>
          <a:blip r:embed="rId8">
            <a:alphaModFix/>
          </a:blip>
          <a:stretch>
            <a:fillRect/>
          </a:stretch>
        </p:blipFill>
        <p:spPr>
          <a:xfrm>
            <a:off x="3362469" y="1131550"/>
            <a:ext cx="2368231" cy="56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285750" y="1015012"/>
            <a:ext cx="8572500" cy="3447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
        <p:nvSpPr>
          <p:cNvPr id="150" name="Google Shape;150;p21"/>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7934B"/>
              </a:buClr>
              <a:buSzPts val="3600"/>
              <a:buFont typeface="Roboto"/>
              <a:buNone/>
            </a:pPr>
            <a:r>
              <a:rPr lang="en"/>
              <a:t>Proposed Approach</a:t>
            </a:r>
            <a:endParaRPr/>
          </a:p>
        </p:txBody>
      </p:sp>
      <p:pic>
        <p:nvPicPr>
          <p:cNvPr id="151" name="Google Shape;151;p21"/>
          <p:cNvPicPr preferRelativeResize="0"/>
          <p:nvPr/>
        </p:nvPicPr>
        <p:blipFill>
          <a:blip r:embed="rId3">
            <a:alphaModFix/>
          </a:blip>
          <a:stretch>
            <a:fillRect/>
          </a:stretch>
        </p:blipFill>
        <p:spPr>
          <a:xfrm>
            <a:off x="0" y="1158247"/>
            <a:ext cx="9144000" cy="31608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1" type="body"/>
          </p:nvPr>
        </p:nvSpPr>
        <p:spPr>
          <a:xfrm>
            <a:off x="285750" y="1015000"/>
            <a:ext cx="3540300" cy="3447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sz="2200"/>
          </a:p>
          <a:p>
            <a:pPr indent="0" lvl="0" marL="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
        <p:nvSpPr>
          <p:cNvPr id="157" name="Google Shape;157;p22"/>
          <p:cNvSpPr txBox="1"/>
          <p:nvPr>
            <p:ph type="title"/>
          </p:nvPr>
        </p:nvSpPr>
        <p:spPr>
          <a:xfrm>
            <a:off x="285750" y="150541"/>
            <a:ext cx="8572500" cy="76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7934B"/>
              </a:buClr>
              <a:buSzPts val="3600"/>
              <a:buFont typeface="Roboto"/>
              <a:buNone/>
            </a:pPr>
            <a:r>
              <a:rPr lang="en"/>
              <a:t>Pre-Processing: Sampling/Partitioning</a:t>
            </a:r>
            <a:endParaRPr/>
          </a:p>
        </p:txBody>
      </p:sp>
      <p:sp>
        <p:nvSpPr>
          <p:cNvPr id="158" name="Google Shape;158;p22"/>
          <p:cNvSpPr txBox="1"/>
          <p:nvPr>
            <p:ph idx="1" type="body"/>
          </p:nvPr>
        </p:nvSpPr>
        <p:spPr>
          <a:xfrm>
            <a:off x="171825" y="911650"/>
            <a:ext cx="5739300" cy="3828300"/>
          </a:xfrm>
          <a:prstGeom prst="rect">
            <a:avLst/>
          </a:prstGeom>
          <a:noFill/>
          <a:ln>
            <a:noFill/>
          </a:ln>
        </p:spPr>
        <p:txBody>
          <a:bodyPr anchorCtr="0" anchor="t" bIns="45700" lIns="91425" spcFirstLastPara="1" rIns="91425" wrap="square" tIns="45700">
            <a:noAutofit/>
          </a:bodyPr>
          <a:lstStyle/>
          <a:p>
            <a:pPr indent="-184150" lvl="0" marL="228600" rtl="0" algn="l">
              <a:lnSpc>
                <a:spcPct val="90000"/>
              </a:lnSpc>
              <a:spcBef>
                <a:spcPts val="0"/>
              </a:spcBef>
              <a:spcAft>
                <a:spcPts val="0"/>
              </a:spcAft>
              <a:buClr>
                <a:schemeClr val="dk1"/>
              </a:buClr>
              <a:buSzPts val="2100"/>
              <a:buChar char="•"/>
            </a:pPr>
            <a:r>
              <a:rPr lang="en" sz="2100"/>
              <a:t>Sampling (</a:t>
            </a:r>
            <a:r>
              <a:rPr lang="en" sz="2100">
                <a:solidFill>
                  <a:srgbClr val="990000"/>
                </a:solidFill>
              </a:rPr>
              <a:t>120K patient studies (PS)</a:t>
            </a:r>
            <a:r>
              <a:rPr lang="en" sz="2100"/>
              <a:t>): </a:t>
            </a:r>
            <a:endParaRPr sz="2100"/>
          </a:p>
          <a:p>
            <a:pPr indent="-247650" lvl="1" marL="685800" rtl="0" algn="l">
              <a:lnSpc>
                <a:spcPct val="90000"/>
              </a:lnSpc>
              <a:spcBef>
                <a:spcPts val="0"/>
              </a:spcBef>
              <a:spcAft>
                <a:spcPts val="0"/>
              </a:spcAft>
              <a:buClr>
                <a:schemeClr val="dk1"/>
              </a:buClr>
              <a:buSzPts val="2100"/>
              <a:buChar char="○"/>
            </a:pPr>
            <a:r>
              <a:rPr lang="en" sz="2100"/>
              <a:t>Based upon patient study</a:t>
            </a:r>
            <a:endParaRPr sz="2100"/>
          </a:p>
          <a:p>
            <a:pPr indent="0" lvl="0" marL="685800" rtl="0" algn="l">
              <a:lnSpc>
                <a:spcPct val="90000"/>
              </a:lnSpc>
              <a:spcBef>
                <a:spcPts val="0"/>
              </a:spcBef>
              <a:spcAft>
                <a:spcPts val="0"/>
              </a:spcAft>
              <a:buNone/>
            </a:pPr>
            <a:r>
              <a:t/>
            </a:r>
            <a:endParaRPr sz="2100"/>
          </a:p>
          <a:p>
            <a:pPr indent="-247650" lvl="1" marL="685800" rtl="0" algn="l">
              <a:lnSpc>
                <a:spcPct val="90000"/>
              </a:lnSpc>
              <a:spcBef>
                <a:spcPts val="0"/>
              </a:spcBef>
              <a:spcAft>
                <a:spcPts val="0"/>
              </a:spcAft>
              <a:buClr>
                <a:schemeClr val="dk1"/>
              </a:buClr>
              <a:buSzPts val="2100"/>
              <a:buChar char="○"/>
            </a:pPr>
            <a:r>
              <a:rPr lang="en" sz="2100"/>
              <a:t>Due to small CheXpert validation dataset</a:t>
            </a:r>
            <a:endParaRPr sz="2100"/>
          </a:p>
          <a:p>
            <a:pPr indent="0" lvl="0" marL="685800" rtl="0" algn="l">
              <a:lnSpc>
                <a:spcPct val="90000"/>
              </a:lnSpc>
              <a:spcBef>
                <a:spcPts val="0"/>
              </a:spcBef>
              <a:spcAft>
                <a:spcPts val="0"/>
              </a:spcAft>
              <a:buNone/>
            </a:pPr>
            <a:r>
              <a:t/>
            </a:r>
            <a:endParaRPr sz="2100"/>
          </a:p>
          <a:p>
            <a:pPr indent="-247650" lvl="1" marL="685800" rtl="0" algn="l">
              <a:lnSpc>
                <a:spcPct val="90000"/>
              </a:lnSpc>
              <a:spcBef>
                <a:spcPts val="0"/>
              </a:spcBef>
              <a:spcAft>
                <a:spcPts val="0"/>
              </a:spcAft>
              <a:buSzPts val="2100"/>
              <a:buChar char="○"/>
            </a:pPr>
            <a:r>
              <a:rPr lang="en" sz="2100"/>
              <a:t>Verified representativeness (&gt;70%) of underlying percentage</a:t>
            </a:r>
            <a:endParaRPr sz="2100"/>
          </a:p>
          <a:p>
            <a:pPr indent="0" lvl="0" marL="228600" rtl="0" algn="l">
              <a:lnSpc>
                <a:spcPct val="90000"/>
              </a:lnSpc>
              <a:spcBef>
                <a:spcPts val="0"/>
              </a:spcBef>
              <a:spcAft>
                <a:spcPts val="0"/>
              </a:spcAft>
              <a:buNone/>
            </a:pPr>
            <a:r>
              <a:t/>
            </a:r>
            <a:endParaRPr sz="2100"/>
          </a:p>
          <a:p>
            <a:pPr indent="-184150" lvl="0" marL="228600" rtl="0" algn="l">
              <a:lnSpc>
                <a:spcPct val="90000"/>
              </a:lnSpc>
              <a:spcBef>
                <a:spcPts val="0"/>
              </a:spcBef>
              <a:spcAft>
                <a:spcPts val="0"/>
              </a:spcAft>
              <a:buSzPts val="2100"/>
              <a:buChar char="•"/>
            </a:pPr>
            <a:r>
              <a:rPr lang="en" sz="2100"/>
              <a:t>Partitioning</a:t>
            </a:r>
            <a:endParaRPr sz="2100"/>
          </a:p>
          <a:p>
            <a:pPr indent="-247650" lvl="1" marL="685800" rtl="0" algn="l">
              <a:lnSpc>
                <a:spcPct val="90000"/>
              </a:lnSpc>
              <a:spcBef>
                <a:spcPts val="0"/>
              </a:spcBef>
              <a:spcAft>
                <a:spcPts val="0"/>
              </a:spcAft>
              <a:buSzPts val="2100"/>
              <a:buChar char="○"/>
            </a:pPr>
            <a:r>
              <a:rPr lang="en" sz="2100"/>
              <a:t>Based upon image projection</a:t>
            </a:r>
            <a:endParaRPr sz="2100"/>
          </a:p>
          <a:p>
            <a:pPr indent="0" lvl="0" marL="685800" rtl="0" algn="l">
              <a:lnSpc>
                <a:spcPct val="90000"/>
              </a:lnSpc>
              <a:spcBef>
                <a:spcPts val="0"/>
              </a:spcBef>
              <a:spcAft>
                <a:spcPts val="0"/>
              </a:spcAft>
              <a:buNone/>
            </a:pPr>
            <a:r>
              <a:t/>
            </a:r>
            <a:endParaRPr sz="2100"/>
          </a:p>
          <a:p>
            <a:pPr indent="-247650" lvl="1" marL="685800" rtl="0" algn="l">
              <a:lnSpc>
                <a:spcPct val="90000"/>
              </a:lnSpc>
              <a:spcBef>
                <a:spcPts val="0"/>
              </a:spcBef>
              <a:spcAft>
                <a:spcPts val="0"/>
              </a:spcAft>
              <a:buSzPts val="2100"/>
              <a:buChar char="○"/>
            </a:pPr>
            <a:r>
              <a:rPr lang="en" sz="2100"/>
              <a:t>Used to train projection-based model ensemble </a:t>
            </a:r>
            <a:endParaRPr sz="2100"/>
          </a:p>
          <a:p>
            <a:pPr indent="0" lvl="0" marL="0" rtl="0" algn="l">
              <a:lnSpc>
                <a:spcPct val="90000"/>
              </a:lnSpc>
              <a:spcBef>
                <a:spcPts val="0"/>
              </a:spcBef>
              <a:spcAft>
                <a:spcPts val="0"/>
              </a:spcAft>
              <a:buNone/>
            </a:pPr>
            <a:r>
              <a:t/>
            </a:r>
            <a:endParaRPr/>
          </a:p>
          <a:p>
            <a:pPr indent="0" lvl="0" marL="228600" rtl="0" algn="l">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pic>
        <p:nvPicPr>
          <p:cNvPr id="159" name="Google Shape;159;p22"/>
          <p:cNvPicPr preferRelativeResize="0"/>
          <p:nvPr/>
        </p:nvPicPr>
        <p:blipFill>
          <a:blip r:embed="rId3">
            <a:alphaModFix/>
          </a:blip>
          <a:stretch>
            <a:fillRect/>
          </a:stretch>
        </p:blipFill>
        <p:spPr>
          <a:xfrm>
            <a:off x="6656125" y="911650"/>
            <a:ext cx="1454900" cy="761100"/>
          </a:xfrm>
          <a:prstGeom prst="rect">
            <a:avLst/>
          </a:prstGeom>
          <a:noFill/>
          <a:ln>
            <a:noFill/>
          </a:ln>
        </p:spPr>
      </p:pic>
      <p:sp>
        <p:nvSpPr>
          <p:cNvPr id="160" name="Google Shape;160;p22"/>
          <p:cNvSpPr txBox="1"/>
          <p:nvPr/>
        </p:nvSpPr>
        <p:spPr>
          <a:xfrm>
            <a:off x="6671575" y="1122625"/>
            <a:ext cx="1363200" cy="2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120K PS</a:t>
            </a:r>
            <a:endParaRPr>
              <a:latin typeface="Roboto"/>
              <a:ea typeface="Roboto"/>
              <a:cs typeface="Roboto"/>
              <a:sym typeface="Roboto"/>
            </a:endParaRPr>
          </a:p>
        </p:txBody>
      </p:sp>
      <p:pic>
        <p:nvPicPr>
          <p:cNvPr id="161" name="Google Shape;161;p22"/>
          <p:cNvPicPr preferRelativeResize="0"/>
          <p:nvPr/>
        </p:nvPicPr>
        <p:blipFill>
          <a:blip r:embed="rId3">
            <a:alphaModFix/>
          </a:blip>
          <a:stretch>
            <a:fillRect/>
          </a:stretch>
        </p:blipFill>
        <p:spPr>
          <a:xfrm>
            <a:off x="5960825" y="2039250"/>
            <a:ext cx="1454900" cy="761100"/>
          </a:xfrm>
          <a:prstGeom prst="rect">
            <a:avLst/>
          </a:prstGeom>
          <a:noFill/>
          <a:ln>
            <a:noFill/>
          </a:ln>
        </p:spPr>
      </p:pic>
      <p:pic>
        <p:nvPicPr>
          <p:cNvPr id="162" name="Google Shape;162;p22"/>
          <p:cNvPicPr preferRelativeResize="0"/>
          <p:nvPr/>
        </p:nvPicPr>
        <p:blipFill>
          <a:blip r:embed="rId3">
            <a:alphaModFix/>
          </a:blip>
          <a:stretch>
            <a:fillRect/>
          </a:stretch>
        </p:blipFill>
        <p:spPr>
          <a:xfrm>
            <a:off x="7415725" y="2039250"/>
            <a:ext cx="1454900" cy="761100"/>
          </a:xfrm>
          <a:prstGeom prst="rect">
            <a:avLst/>
          </a:prstGeom>
          <a:noFill/>
          <a:ln>
            <a:noFill/>
          </a:ln>
        </p:spPr>
      </p:pic>
      <p:sp>
        <p:nvSpPr>
          <p:cNvPr id="163" name="Google Shape;163;p22"/>
          <p:cNvSpPr txBox="1"/>
          <p:nvPr/>
        </p:nvSpPr>
        <p:spPr>
          <a:xfrm>
            <a:off x="5985775" y="2115450"/>
            <a:ext cx="1363200" cy="51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Training</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84</a:t>
            </a:r>
            <a:r>
              <a:rPr lang="en">
                <a:latin typeface="Roboto"/>
                <a:ea typeface="Roboto"/>
                <a:cs typeface="Roboto"/>
                <a:sym typeface="Roboto"/>
              </a:rPr>
              <a:t>K PS</a:t>
            </a:r>
            <a:endParaRPr>
              <a:latin typeface="Roboto"/>
              <a:ea typeface="Roboto"/>
              <a:cs typeface="Roboto"/>
              <a:sym typeface="Roboto"/>
            </a:endParaRPr>
          </a:p>
        </p:txBody>
      </p:sp>
      <p:sp>
        <p:nvSpPr>
          <p:cNvPr id="164" name="Google Shape;164;p22"/>
          <p:cNvSpPr txBox="1"/>
          <p:nvPr/>
        </p:nvSpPr>
        <p:spPr>
          <a:xfrm>
            <a:off x="7433575" y="2115325"/>
            <a:ext cx="1363200" cy="51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Test</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36</a:t>
            </a:r>
            <a:r>
              <a:rPr lang="en">
                <a:latin typeface="Roboto"/>
                <a:ea typeface="Roboto"/>
                <a:cs typeface="Roboto"/>
                <a:sym typeface="Roboto"/>
              </a:rPr>
              <a:t>K PS</a:t>
            </a:r>
            <a:endParaRPr>
              <a:latin typeface="Roboto"/>
              <a:ea typeface="Roboto"/>
              <a:cs typeface="Roboto"/>
              <a:sym typeface="Roboto"/>
            </a:endParaRPr>
          </a:p>
        </p:txBody>
      </p:sp>
      <p:cxnSp>
        <p:nvCxnSpPr>
          <p:cNvPr id="165" name="Google Shape;165;p22"/>
          <p:cNvCxnSpPr>
            <a:stCxn id="159" idx="2"/>
            <a:endCxn id="161" idx="0"/>
          </p:cNvCxnSpPr>
          <p:nvPr/>
        </p:nvCxnSpPr>
        <p:spPr>
          <a:xfrm flipH="1">
            <a:off x="6688175" y="1672750"/>
            <a:ext cx="695400" cy="366600"/>
          </a:xfrm>
          <a:prstGeom prst="straightConnector1">
            <a:avLst/>
          </a:prstGeom>
          <a:noFill/>
          <a:ln cap="flat" cmpd="sng" w="9525">
            <a:solidFill>
              <a:schemeClr val="dk2"/>
            </a:solidFill>
            <a:prstDash val="solid"/>
            <a:round/>
            <a:headEnd len="med" w="med" type="none"/>
            <a:tailEnd len="med" w="med" type="triangle"/>
          </a:ln>
        </p:spPr>
      </p:cxnSp>
      <p:pic>
        <p:nvPicPr>
          <p:cNvPr id="166" name="Google Shape;166;p22"/>
          <p:cNvPicPr preferRelativeResize="0"/>
          <p:nvPr/>
        </p:nvPicPr>
        <p:blipFill>
          <a:blip r:embed="rId4">
            <a:alphaModFix/>
          </a:blip>
          <a:stretch>
            <a:fillRect/>
          </a:stretch>
        </p:blipFill>
        <p:spPr>
          <a:xfrm>
            <a:off x="5987325" y="4080350"/>
            <a:ext cx="839847" cy="366600"/>
          </a:xfrm>
          <a:prstGeom prst="rect">
            <a:avLst/>
          </a:prstGeom>
          <a:noFill/>
          <a:ln>
            <a:noFill/>
          </a:ln>
        </p:spPr>
      </p:pic>
      <p:pic>
        <p:nvPicPr>
          <p:cNvPr id="167" name="Google Shape;167;p22"/>
          <p:cNvPicPr preferRelativeResize="0"/>
          <p:nvPr/>
        </p:nvPicPr>
        <p:blipFill>
          <a:blip r:embed="rId4">
            <a:alphaModFix/>
          </a:blip>
          <a:stretch>
            <a:fillRect/>
          </a:stretch>
        </p:blipFill>
        <p:spPr>
          <a:xfrm>
            <a:off x="6933251" y="4080350"/>
            <a:ext cx="839847" cy="366600"/>
          </a:xfrm>
          <a:prstGeom prst="rect">
            <a:avLst/>
          </a:prstGeom>
          <a:noFill/>
          <a:ln>
            <a:noFill/>
          </a:ln>
        </p:spPr>
      </p:pic>
      <p:pic>
        <p:nvPicPr>
          <p:cNvPr id="168" name="Google Shape;168;p22"/>
          <p:cNvPicPr preferRelativeResize="0"/>
          <p:nvPr/>
        </p:nvPicPr>
        <p:blipFill>
          <a:blip r:embed="rId4">
            <a:alphaModFix/>
          </a:blip>
          <a:stretch>
            <a:fillRect/>
          </a:stretch>
        </p:blipFill>
        <p:spPr>
          <a:xfrm>
            <a:off x="7863775" y="4080350"/>
            <a:ext cx="839847" cy="366600"/>
          </a:xfrm>
          <a:prstGeom prst="rect">
            <a:avLst/>
          </a:prstGeom>
          <a:noFill/>
          <a:ln>
            <a:noFill/>
          </a:ln>
        </p:spPr>
      </p:pic>
      <p:cxnSp>
        <p:nvCxnSpPr>
          <p:cNvPr id="169" name="Google Shape;169;p22"/>
          <p:cNvCxnSpPr>
            <a:stCxn id="159" idx="2"/>
            <a:endCxn id="162" idx="0"/>
          </p:cNvCxnSpPr>
          <p:nvPr/>
        </p:nvCxnSpPr>
        <p:spPr>
          <a:xfrm>
            <a:off x="7383575" y="1672750"/>
            <a:ext cx="759600" cy="366600"/>
          </a:xfrm>
          <a:prstGeom prst="straightConnector1">
            <a:avLst/>
          </a:prstGeom>
          <a:noFill/>
          <a:ln cap="flat" cmpd="sng" w="9525">
            <a:solidFill>
              <a:schemeClr val="dk2"/>
            </a:solidFill>
            <a:prstDash val="solid"/>
            <a:round/>
            <a:headEnd len="med" w="med" type="none"/>
            <a:tailEnd len="med" w="med" type="triangle"/>
          </a:ln>
        </p:spPr>
      </p:cxnSp>
      <p:pic>
        <p:nvPicPr>
          <p:cNvPr id="170" name="Google Shape;170;p22"/>
          <p:cNvPicPr preferRelativeResize="0"/>
          <p:nvPr/>
        </p:nvPicPr>
        <p:blipFill>
          <a:blip r:embed="rId5">
            <a:alphaModFix/>
          </a:blip>
          <a:stretch>
            <a:fillRect/>
          </a:stretch>
        </p:blipFill>
        <p:spPr>
          <a:xfrm>
            <a:off x="6738450" y="3338750"/>
            <a:ext cx="1229450" cy="513000"/>
          </a:xfrm>
          <a:prstGeom prst="rect">
            <a:avLst/>
          </a:prstGeom>
          <a:noFill/>
          <a:ln>
            <a:noFill/>
          </a:ln>
        </p:spPr>
      </p:pic>
      <p:sp>
        <p:nvSpPr>
          <p:cNvPr id="171" name="Google Shape;171;p22"/>
          <p:cNvSpPr txBox="1"/>
          <p:nvPr/>
        </p:nvSpPr>
        <p:spPr>
          <a:xfrm>
            <a:off x="6762225" y="3430475"/>
            <a:ext cx="1229400" cy="4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Training CXR</a:t>
            </a:r>
            <a:endParaRPr sz="1200">
              <a:latin typeface="Roboto"/>
              <a:ea typeface="Roboto"/>
              <a:cs typeface="Roboto"/>
              <a:sym typeface="Roboto"/>
            </a:endParaRPr>
          </a:p>
        </p:txBody>
      </p:sp>
      <p:sp>
        <p:nvSpPr>
          <p:cNvPr id="172" name="Google Shape;172;p22"/>
          <p:cNvSpPr txBox="1"/>
          <p:nvPr/>
        </p:nvSpPr>
        <p:spPr>
          <a:xfrm>
            <a:off x="6055425" y="4080350"/>
            <a:ext cx="695400" cy="36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AP</a:t>
            </a:r>
            <a:endParaRPr sz="1200">
              <a:latin typeface="Roboto"/>
              <a:ea typeface="Roboto"/>
              <a:cs typeface="Roboto"/>
              <a:sym typeface="Roboto"/>
            </a:endParaRPr>
          </a:p>
        </p:txBody>
      </p:sp>
      <p:sp>
        <p:nvSpPr>
          <p:cNvPr id="173" name="Google Shape;173;p22"/>
          <p:cNvSpPr txBox="1"/>
          <p:nvPr/>
        </p:nvSpPr>
        <p:spPr>
          <a:xfrm>
            <a:off x="7029225" y="4080350"/>
            <a:ext cx="695400" cy="36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PA</a:t>
            </a:r>
            <a:endParaRPr sz="1200">
              <a:latin typeface="Roboto"/>
              <a:ea typeface="Roboto"/>
              <a:cs typeface="Roboto"/>
              <a:sym typeface="Roboto"/>
            </a:endParaRPr>
          </a:p>
        </p:txBody>
      </p:sp>
      <p:sp>
        <p:nvSpPr>
          <p:cNvPr id="174" name="Google Shape;174;p22"/>
          <p:cNvSpPr txBox="1"/>
          <p:nvPr/>
        </p:nvSpPr>
        <p:spPr>
          <a:xfrm>
            <a:off x="7955525" y="4080350"/>
            <a:ext cx="695400" cy="36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LL</a:t>
            </a:r>
            <a:endParaRPr sz="1200">
              <a:latin typeface="Roboto"/>
              <a:ea typeface="Roboto"/>
              <a:cs typeface="Roboto"/>
              <a:sym typeface="Roboto"/>
            </a:endParaRPr>
          </a:p>
        </p:txBody>
      </p:sp>
      <p:cxnSp>
        <p:nvCxnSpPr>
          <p:cNvPr id="175" name="Google Shape;175;p22"/>
          <p:cNvCxnSpPr>
            <a:stCxn id="171" idx="2"/>
            <a:endCxn id="172" idx="0"/>
          </p:cNvCxnSpPr>
          <p:nvPr/>
        </p:nvCxnSpPr>
        <p:spPr>
          <a:xfrm flipH="1">
            <a:off x="6403125" y="3867275"/>
            <a:ext cx="973800" cy="2130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2"/>
          <p:cNvCxnSpPr>
            <a:stCxn id="171" idx="2"/>
            <a:endCxn id="174" idx="0"/>
          </p:cNvCxnSpPr>
          <p:nvPr/>
        </p:nvCxnSpPr>
        <p:spPr>
          <a:xfrm>
            <a:off x="7376925" y="3867275"/>
            <a:ext cx="926400" cy="2130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2"/>
          <p:cNvCxnSpPr>
            <a:stCxn id="171" idx="2"/>
            <a:endCxn id="173" idx="0"/>
          </p:cNvCxnSpPr>
          <p:nvPr/>
        </p:nvCxnSpPr>
        <p:spPr>
          <a:xfrm>
            <a:off x="7376925" y="3867275"/>
            <a:ext cx="0" cy="21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