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6016-C5B6-4177-9EE1-11B5F3F4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E90A0-6C7C-48B1-815F-7DA96651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33EE5-824F-48A4-AFFC-715DA268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9FA05-FB4E-4149-BDC4-D4B58DA9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7C29B-7C92-4323-8CBC-7F6FAF4E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9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7BAD-58A7-439C-8855-01C918D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00D61-EE18-48CB-9279-22478108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2EF42-F048-481C-B923-4158D2C1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21F3D-9109-48B5-8068-077AC31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F82A2-6863-4D03-A4C4-D282A85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C5EF7C-FCC3-40BA-AA02-8900075FA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8C6D0-F602-4A1C-840A-5B623DA99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62165-2D8A-47E3-949D-9DCA62A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79FAF-F9A8-40D3-894F-76EFABCD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2B5B-55B3-4018-9958-A00C15D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0A64-3BD9-41E2-8CED-1B80B64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06634-E4F9-42EB-B646-5F52D8F3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EB0E5-BDE9-4400-8203-68A7765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C9386-C99B-4EC3-8119-21837EA7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39247-E609-4BD5-883B-CBE324B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669AA-04E7-4621-8F69-502F9E6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64352-3BAF-4005-91E0-0CC00921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DB5BC-8295-49CB-8876-7F018191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D322-BD44-41A3-A744-3BF73AAC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8693D-775E-47DA-A211-F91E593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655FB-07EA-4E7D-B714-4E918DDD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CB620-C707-4E8D-AE76-5E543258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E18CA-039F-4AC4-9D98-78A4C28D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A8DD0-90A3-4611-9ABE-8741F87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CA33E-79E3-481E-B941-F4831043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7AA14-ED14-4DD0-8A8B-5F0B3E35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E997-B038-4B7E-A090-43FA445C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96C25-66D0-4D9D-AFFF-75F97530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C17BB-C3D2-49E9-ADB0-A7E6898C3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19C4D-C81A-4544-882D-E84A9374A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9A4A1-AC81-4249-B577-1D861ED9A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E6EE2-3549-4FB4-BBFC-C45EC92E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BA77A-D79D-454F-957B-95A879B0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6670C-F50B-4F9F-9945-558490A2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9EFD-9522-439F-843C-F696A22F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EA52BF-F8D3-47AE-B742-CFC68236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A6AD4-B2E8-45D5-A31A-3B031E5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2DEDD-8343-4B0D-A430-495E5A0F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1BFB3A-A071-46CB-B159-0534AD2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6771AB-ACB7-4436-8D2D-D420357F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68938-C94E-409E-A42D-645F4AC7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5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14030-5EF6-4BBF-9371-0E886D03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7ADFA-DC42-4B0E-ADE5-AF0231F5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AD28C-8E15-48CF-9E47-0BB404E5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670AB-DD80-4756-86B6-CBCA6A37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C66EF-5C6C-4C9F-B9AA-95567E7F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D6677-6607-4E4D-855D-F8FF75A9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4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834C-357D-4F24-9187-2A939A0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40667-B9ED-4C80-A13D-4B6019EDB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EC2F2-0F20-416A-AB46-C1D94B94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2B80B-E2FD-4053-A66B-E0167F2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994C5-B4E6-40F6-A439-2D6382A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45F92-F87A-4B9A-B6C4-FEC07E4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A730C-BC4B-4033-BF5B-57EAAFF6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4B8AC-572C-487A-87BC-3A62E953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44104-BE1A-4F7C-9C39-488E7DE0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8875-09E8-4BB9-8C64-9702AA76D47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2E83-A57F-404D-873F-949A0ACF7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F3133-CC1C-4C80-B179-088F90BF6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AAA1-A0B2-40FB-8BC4-88D1B762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57E65-B8F4-40E2-B53E-FABA84E37947}"/>
              </a:ext>
            </a:extLst>
          </p:cNvPr>
          <p:cNvSpPr txBox="1">
            <a:spLocks/>
          </p:cNvSpPr>
          <p:nvPr/>
        </p:nvSpPr>
        <p:spPr>
          <a:xfrm>
            <a:off x="838200" y="357174"/>
            <a:ext cx="10515600" cy="907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문장 유사도를 이용한 의도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dirty="0"/>
          </a:p>
        </p:txBody>
      </p:sp>
      <p:pic>
        <p:nvPicPr>
          <p:cNvPr id="1026" name="Picture 2" descr="ê¸°ê°ì§ë ë¡ê³ ì ëí ì´ë¯¸ì§ ê²ìê²°ê³¼">
            <a:extLst>
              <a:ext uri="{FF2B5EF4-FFF2-40B4-BE49-F238E27FC236}">
                <a16:creationId xmlns:a16="http://schemas.microsoft.com/office/drawing/2014/main" id="{44F29E84-020A-478A-97F6-E6E866DB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9145"/>
            <a:ext cx="3041446" cy="17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9358BD2-4DC1-4D78-98C8-215A37DB5A3F}"/>
              </a:ext>
            </a:extLst>
          </p:cNvPr>
          <p:cNvGrpSpPr/>
          <p:nvPr/>
        </p:nvGrpSpPr>
        <p:grpSpPr>
          <a:xfrm>
            <a:off x="4639926" y="3636456"/>
            <a:ext cx="7552074" cy="2629128"/>
            <a:chOff x="4422165" y="1487629"/>
            <a:chExt cx="7552074" cy="26291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AE1E82-DE31-4644-A1A4-18F460812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165" y="1487629"/>
              <a:ext cx="7552074" cy="262912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00D851-D17E-4DCA-8EE7-73F407706BDD}"/>
                </a:ext>
              </a:extLst>
            </p:cNvPr>
            <p:cNvSpPr/>
            <p:nvPr/>
          </p:nvSpPr>
          <p:spPr>
            <a:xfrm>
              <a:off x="4422165" y="3156155"/>
              <a:ext cx="7552074" cy="9606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9415E63-A408-4EFE-A884-43339A89C949}"/>
              </a:ext>
            </a:extLst>
          </p:cNvPr>
          <p:cNvSpPr txBox="1"/>
          <p:nvPr/>
        </p:nvSpPr>
        <p:spPr>
          <a:xfrm>
            <a:off x="4874150" y="2035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041F2-6039-432F-9BE6-86642B40CF5D}"/>
              </a:ext>
            </a:extLst>
          </p:cNvPr>
          <p:cNvSpPr txBox="1"/>
          <p:nvPr/>
        </p:nvSpPr>
        <p:spPr>
          <a:xfrm>
            <a:off x="4492488" y="1750922"/>
            <a:ext cx="7542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처음 아이템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기가지니에</a:t>
            </a:r>
            <a:r>
              <a:rPr lang="ko-KR" altLang="en-US" dirty="0"/>
              <a:t> 대한 뉴스 파일을 텍스트화 시켜 </a:t>
            </a:r>
            <a:r>
              <a:rPr lang="ko-KR" altLang="en-US" dirty="0" err="1"/>
              <a:t>기가지니</a:t>
            </a:r>
            <a:r>
              <a:rPr lang="ko-KR" altLang="en-US" dirty="0"/>
              <a:t> 관련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단어들의 유사도를 높임</a:t>
            </a:r>
            <a:endParaRPr lang="en-US" altLang="ko-KR" dirty="0"/>
          </a:p>
          <a:p>
            <a:r>
              <a:rPr lang="en-US" altLang="ko-KR" dirty="0"/>
              <a:t>   - FAQ </a:t>
            </a:r>
            <a:r>
              <a:rPr lang="ko-KR" altLang="en-US" dirty="0"/>
              <a:t>질의를 가져와 해당 문장과 유사한 문장을 추출하여 의도 분석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F75E3-9745-4419-A422-4F82B5B9E2E0}"/>
              </a:ext>
            </a:extLst>
          </p:cNvPr>
          <p:cNvSpPr txBox="1"/>
          <p:nvPr/>
        </p:nvSpPr>
        <p:spPr>
          <a:xfrm>
            <a:off x="838200" y="5619253"/>
            <a:ext cx="35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기가지니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>
                <a:sym typeface="Wingdings" panose="05000000000000000000" pitchFamily="2" charset="2"/>
              </a:rPr>
              <a:t>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인공지능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인공지능 스피커</a:t>
            </a:r>
            <a:r>
              <a:rPr lang="en-US" altLang="ko-KR" dirty="0"/>
              <a:t>” </a:t>
            </a:r>
            <a:r>
              <a:rPr lang="ko-KR" altLang="en-US" dirty="0">
                <a:sym typeface="Wingdings" panose="05000000000000000000" pitchFamily="2" charset="2"/>
              </a:rPr>
              <a:t>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기가지니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53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57E65-B8F4-40E2-B53E-FABA84E37947}"/>
              </a:ext>
            </a:extLst>
          </p:cNvPr>
          <p:cNvSpPr txBox="1">
            <a:spLocks/>
          </p:cNvSpPr>
          <p:nvPr/>
        </p:nvSpPr>
        <p:spPr>
          <a:xfrm>
            <a:off x="838200" y="357174"/>
            <a:ext cx="10515600" cy="907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문장 유사도를 이용한 의도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dirty="0"/>
          </a:p>
        </p:txBody>
      </p:sp>
      <p:pic>
        <p:nvPicPr>
          <p:cNvPr id="1026" name="Picture 2" descr="ê¸°ê°ì§ë ë¡ê³ ì ëí ì´ë¯¸ì§ ê²ìê²°ê³¼">
            <a:extLst>
              <a:ext uri="{FF2B5EF4-FFF2-40B4-BE49-F238E27FC236}">
                <a16:creationId xmlns:a16="http://schemas.microsoft.com/office/drawing/2014/main" id="{44F29E84-020A-478A-97F6-E6E866DB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4" y="1925643"/>
            <a:ext cx="3041446" cy="17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15E63-A408-4EFE-A884-43339A89C949}"/>
              </a:ext>
            </a:extLst>
          </p:cNvPr>
          <p:cNvSpPr txBox="1"/>
          <p:nvPr/>
        </p:nvSpPr>
        <p:spPr>
          <a:xfrm>
            <a:off x="4874150" y="2035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041F2-6039-432F-9BE6-86642B40CF5D}"/>
              </a:ext>
            </a:extLst>
          </p:cNvPr>
          <p:cNvSpPr txBox="1"/>
          <p:nvPr/>
        </p:nvSpPr>
        <p:spPr>
          <a:xfrm>
            <a:off x="1248364" y="4765394"/>
            <a:ext cx="9349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문제점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부족한 </a:t>
            </a:r>
            <a:r>
              <a:rPr lang="ko-KR" altLang="en-US" dirty="0" err="1"/>
              <a:t>어휘량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형태소분석을 통한 유사도 </a:t>
            </a:r>
            <a:r>
              <a:rPr lang="ko-KR" altLang="en-US" dirty="0" err="1"/>
              <a:t>측청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동사의 어미의 뜻이 바뀌는 경우를 인지하지 못함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-</a:t>
            </a:r>
            <a:r>
              <a:rPr lang="en-US" altLang="ko-KR" dirty="0"/>
              <a:t> </a:t>
            </a:r>
            <a:r>
              <a:rPr lang="ko-KR" altLang="en-US" dirty="0"/>
              <a:t>전문성이 있는 단어나</a:t>
            </a:r>
            <a:r>
              <a:rPr lang="en-US" altLang="ko-KR" dirty="0"/>
              <a:t>, </a:t>
            </a:r>
            <a:r>
              <a:rPr lang="ko-KR" altLang="en-US" dirty="0"/>
              <a:t>서비스 이름</a:t>
            </a:r>
            <a:r>
              <a:rPr lang="en-US" altLang="ko-KR" dirty="0"/>
              <a:t> </a:t>
            </a:r>
            <a:r>
              <a:rPr lang="ko-KR" altLang="en-US" dirty="0"/>
              <a:t>등 고유명사에는 유사어를 찾지 못함</a:t>
            </a:r>
            <a:r>
              <a:rPr lang="en-US" altLang="ko-KR" dirty="0"/>
              <a:t>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14C7B9-8E7E-4DEB-B452-75FDB64D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1" y="2022560"/>
            <a:ext cx="4097100" cy="21783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79F191-59AC-46AC-8201-720CEC8D5B45}"/>
              </a:ext>
            </a:extLst>
          </p:cNvPr>
          <p:cNvSpPr/>
          <p:nvPr/>
        </p:nvSpPr>
        <p:spPr>
          <a:xfrm>
            <a:off x="1241810" y="73105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(1)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두 객체간 유사성은 둘이 공유하는 속성이 많을 수록 증가한다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</a:t>
            </a:r>
          </a:p>
          <a:p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(2)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개별 속성은 서로 독립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(independent)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이며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,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추가가 가능하다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</a:t>
            </a:r>
          </a:p>
          <a:p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(3)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각 속성이 갖는 추상화 레벨이 동일해야 한다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</a:t>
            </a:r>
          </a:p>
          <a:p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(4) 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유사성은 개념구조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(conceptual structure)</a:t>
            </a:r>
            <a:r>
              <a:rPr lang="ko-KR" altLang="en-US" b="0" i="0" dirty="0">
                <a:solidFill>
                  <a:srgbClr val="7A7A7A"/>
                </a:solidFill>
                <a:effectLst/>
                <a:latin typeface="PT Sans"/>
              </a:rPr>
              <a:t>를 설명하는 데 충분해야 한다</a:t>
            </a:r>
            <a:r>
              <a:rPr lang="en-US" altLang="ko-KR" b="0" i="0" dirty="0">
                <a:solidFill>
                  <a:srgbClr val="7A7A7A"/>
                </a:solidFill>
                <a:effectLst/>
                <a:latin typeface="P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1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57E65-B8F4-40E2-B53E-FABA84E37947}"/>
              </a:ext>
            </a:extLst>
          </p:cNvPr>
          <p:cNvSpPr txBox="1">
            <a:spLocks/>
          </p:cNvSpPr>
          <p:nvPr/>
        </p:nvSpPr>
        <p:spPr>
          <a:xfrm>
            <a:off x="838200" y="357174"/>
            <a:ext cx="10515600" cy="907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문장 유사도를 이용한 의도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15E63-A408-4EFE-A884-43339A89C949}"/>
              </a:ext>
            </a:extLst>
          </p:cNvPr>
          <p:cNvSpPr txBox="1"/>
          <p:nvPr/>
        </p:nvSpPr>
        <p:spPr>
          <a:xfrm>
            <a:off x="4874150" y="2035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041F2-6039-432F-9BE6-86642B40CF5D}"/>
              </a:ext>
            </a:extLst>
          </p:cNvPr>
          <p:cNvSpPr txBox="1"/>
          <p:nvPr/>
        </p:nvSpPr>
        <p:spPr>
          <a:xfrm>
            <a:off x="7696871" y="1824421"/>
            <a:ext cx="4544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두번쩨</a:t>
            </a:r>
            <a:r>
              <a:rPr lang="ko-KR" altLang="en-US" dirty="0"/>
              <a:t> 아이템 </a:t>
            </a:r>
            <a:r>
              <a:rPr lang="en-US" altLang="ko-KR" dirty="0"/>
              <a:t>: </a:t>
            </a:r>
            <a:r>
              <a:rPr lang="ko-KR" altLang="en-US" dirty="0"/>
              <a:t>행정지원 도우미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행정지원 관련 업무에 대한 문의를 하고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싶은 학생들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필요한 데이터를 정확하게 선정가능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동의어 사전</a:t>
            </a:r>
            <a:r>
              <a:rPr lang="en-US" altLang="ko-KR" dirty="0"/>
              <a:t>, FAQ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쉽게 구축가능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b="1" dirty="0"/>
              <a:t>  </a:t>
            </a:r>
            <a:r>
              <a:rPr lang="en-US" altLang="ko-KR" dirty="0"/>
              <a:t>-</a:t>
            </a:r>
            <a:r>
              <a:rPr lang="ko-KR" altLang="en-US" b="1" dirty="0"/>
              <a:t>단어 단위로 유사언어 선별 테스트를 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할 수 </a:t>
            </a:r>
            <a:r>
              <a:rPr lang="ko-KR" altLang="en-US" b="1"/>
              <a:t>있는지 실험</a:t>
            </a: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D37A59-0CE0-480E-B39F-FC32B6C1A392}"/>
              </a:ext>
            </a:extLst>
          </p:cNvPr>
          <p:cNvGrpSpPr/>
          <p:nvPr/>
        </p:nvGrpSpPr>
        <p:grpSpPr>
          <a:xfrm>
            <a:off x="467182" y="1824421"/>
            <a:ext cx="6981910" cy="4133291"/>
            <a:chOff x="467182" y="1824421"/>
            <a:chExt cx="6981910" cy="41332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C101C84-EF32-4460-B183-EA743A7C5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82" y="1824421"/>
              <a:ext cx="6981910" cy="4133291"/>
            </a:xfrm>
            <a:prstGeom prst="rect">
              <a:avLst/>
            </a:prstGeom>
          </p:spPr>
        </p:pic>
        <p:pic>
          <p:nvPicPr>
            <p:cNvPr id="4098" name="Picture 2" descr="íìëíêµì ëí ì´ë¯¸ì§ ê²ìê²°ê³¼">
              <a:extLst>
                <a:ext uri="{FF2B5EF4-FFF2-40B4-BE49-F238E27FC236}">
                  <a16:creationId xmlns:a16="http://schemas.microsoft.com/office/drawing/2014/main" id="{01B2A1A0-5E35-4AAC-BF49-88DDA39AB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411" y="4593733"/>
              <a:ext cx="2010075" cy="1363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916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57E65-B8F4-40E2-B53E-FABA84E37947}"/>
              </a:ext>
            </a:extLst>
          </p:cNvPr>
          <p:cNvSpPr txBox="1">
            <a:spLocks/>
          </p:cNvSpPr>
          <p:nvPr/>
        </p:nvSpPr>
        <p:spPr>
          <a:xfrm>
            <a:off x="838200" y="357174"/>
            <a:ext cx="10515600" cy="907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문장 유사도를 이용한 의도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6F471F-7564-462E-A502-7313DCE8E482}"/>
              </a:ext>
            </a:extLst>
          </p:cNvPr>
          <p:cNvGrpSpPr/>
          <p:nvPr/>
        </p:nvGrpSpPr>
        <p:grpSpPr>
          <a:xfrm>
            <a:off x="7208212" y="4937074"/>
            <a:ext cx="3558848" cy="708721"/>
            <a:chOff x="7794952" y="1425466"/>
            <a:chExt cx="3558848" cy="7087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10F003-3F20-422E-84B3-62ED03C7E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4952" y="1425466"/>
              <a:ext cx="3558848" cy="70872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30B1C5-C1AC-49FB-86DD-00A457678FE9}"/>
                </a:ext>
              </a:extLst>
            </p:cNvPr>
            <p:cNvSpPr/>
            <p:nvPr/>
          </p:nvSpPr>
          <p:spPr>
            <a:xfrm>
              <a:off x="9677400" y="1425466"/>
              <a:ext cx="1059180" cy="2204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D71CCC-C3B0-4FA2-BEE5-CE35ECAF69D8}"/>
                </a:ext>
              </a:extLst>
            </p:cNvPr>
            <p:cNvSpPr/>
            <p:nvPr/>
          </p:nvSpPr>
          <p:spPr>
            <a:xfrm>
              <a:off x="7794952" y="1577866"/>
              <a:ext cx="975668" cy="342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090E13-C29C-414B-AAEC-94CE4B63379D}"/>
              </a:ext>
            </a:extLst>
          </p:cNvPr>
          <p:cNvSpPr txBox="1"/>
          <p:nvPr/>
        </p:nvSpPr>
        <p:spPr>
          <a:xfrm>
            <a:off x="1424940" y="4972862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각각 학과 유사 언어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학과 유사도 테스트 결과 양호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98444-D403-4B95-8D51-A83DB3295A93}"/>
              </a:ext>
            </a:extLst>
          </p:cNvPr>
          <p:cNvSpPr txBox="1"/>
          <p:nvPr/>
        </p:nvSpPr>
        <p:spPr>
          <a:xfrm>
            <a:off x="7208212" y="1715670"/>
            <a:ext cx="4806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-</a:t>
            </a:r>
            <a:r>
              <a:rPr lang="ko-KR" altLang="en-US" dirty="0"/>
              <a:t>행정 지원 업무</a:t>
            </a:r>
            <a:r>
              <a:rPr lang="en-US" altLang="ko-KR" dirty="0"/>
              <a:t>, </a:t>
            </a:r>
            <a:r>
              <a:rPr lang="ko-KR" altLang="en-US" dirty="0"/>
              <a:t>학과 관련 명사 사전 구축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학과를 지칭하는 단어의 성격이 유사한 것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일수록 더 </a:t>
            </a:r>
            <a:r>
              <a:rPr lang="ko-KR" altLang="en-US" dirty="0" err="1"/>
              <a:t>가까히</a:t>
            </a:r>
            <a:r>
              <a:rPr lang="ko-KR" altLang="en-US" dirty="0"/>
              <a:t> 형성하여 관계망 설정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088824-8046-441C-A5B4-B451AE24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69" y="1715670"/>
            <a:ext cx="5806943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857E65-B8F4-40E2-B53E-FABA84E37947}"/>
              </a:ext>
            </a:extLst>
          </p:cNvPr>
          <p:cNvSpPr txBox="1">
            <a:spLocks/>
          </p:cNvSpPr>
          <p:nvPr/>
        </p:nvSpPr>
        <p:spPr>
          <a:xfrm>
            <a:off x="838200" y="357174"/>
            <a:ext cx="10515600" cy="907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문장 유사도를 이용한 의도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38BA5-64DA-49EE-AA40-27FBE843E321}"/>
              </a:ext>
            </a:extLst>
          </p:cNvPr>
          <p:cNvSpPr txBox="1"/>
          <p:nvPr/>
        </p:nvSpPr>
        <p:spPr>
          <a:xfrm>
            <a:off x="7505700" y="1615440"/>
            <a:ext cx="4270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향후 계획 </a:t>
            </a:r>
            <a:endParaRPr lang="en-US" altLang="ko-KR" dirty="0"/>
          </a:p>
          <a:p>
            <a:r>
              <a:rPr lang="en-US" altLang="ko-KR" dirty="0"/>
              <a:t>  -FAQ</a:t>
            </a:r>
            <a:r>
              <a:rPr lang="ko-KR" altLang="en-US" dirty="0"/>
              <a:t>에 대한 데이터를 늘려 정확한 단어간 관계망 구축</a:t>
            </a:r>
            <a:endParaRPr lang="en-US" altLang="ko-KR" dirty="0"/>
          </a:p>
          <a:p>
            <a:r>
              <a:rPr lang="en-US" altLang="ko-KR" dirty="0"/>
              <a:t>  -Doc2Vec</a:t>
            </a:r>
            <a:r>
              <a:rPr lang="ko-KR" altLang="en-US" dirty="0"/>
              <a:t>을 활용한 행정 지원 관련 </a:t>
            </a:r>
            <a:r>
              <a:rPr lang="en-US" altLang="ko-KR" dirty="0"/>
              <a:t>FAQ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9B846-9A22-4A51-8951-D6133A4C4077}"/>
              </a:ext>
            </a:extLst>
          </p:cNvPr>
          <p:cNvSpPr txBox="1"/>
          <p:nvPr/>
        </p:nvSpPr>
        <p:spPr>
          <a:xfrm>
            <a:off x="7424689" y="3488235"/>
            <a:ext cx="4432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Doc2Vec </a:t>
            </a:r>
          </a:p>
          <a:p>
            <a:r>
              <a:rPr lang="en-US" altLang="ko-KR" dirty="0"/>
              <a:t>  -Word2Vec</a:t>
            </a:r>
            <a:r>
              <a:rPr lang="ko-KR" altLang="en-US" dirty="0"/>
              <a:t>은 개별 단어 </a:t>
            </a:r>
            <a:r>
              <a:rPr lang="en-US" altLang="ko-KR" dirty="0"/>
              <a:t>Token</a:t>
            </a:r>
            <a:r>
              <a:rPr lang="ko-KR" altLang="en-US" dirty="0"/>
              <a:t>의 관계를 학습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-Doc2Vec</a:t>
            </a:r>
            <a:r>
              <a:rPr lang="ko-KR" altLang="en-US" dirty="0"/>
              <a:t>은 문장</a:t>
            </a:r>
            <a:r>
              <a:rPr lang="en-US" altLang="ko-KR" dirty="0"/>
              <a:t>, </a:t>
            </a:r>
            <a:r>
              <a:rPr lang="ko-KR" altLang="en-US" dirty="0"/>
              <a:t>단락</a:t>
            </a:r>
            <a:r>
              <a:rPr lang="en-US" altLang="ko-KR" dirty="0"/>
              <a:t>, </a:t>
            </a:r>
            <a:r>
              <a:rPr lang="ko-KR" altLang="en-US" dirty="0"/>
              <a:t>문서와 같은 더 큰 블록에 대한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연속표현을 비지도 학습으로 모델을 생성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 err="1"/>
              <a:t>연속표현하는</a:t>
            </a:r>
            <a:r>
              <a:rPr lang="ko-KR" altLang="en-US" dirty="0"/>
              <a:t> 학습 데이터의 성격이 유사할수록 관계망이 </a:t>
            </a:r>
            <a:r>
              <a:rPr lang="ko-KR" altLang="en-US" dirty="0" err="1"/>
              <a:t>잘생성됨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특정 질의의 </a:t>
            </a:r>
            <a:r>
              <a:rPr lang="en-US" altLang="ko-KR" dirty="0"/>
              <a:t>Word2Vec</a:t>
            </a:r>
            <a:r>
              <a:rPr lang="ko-KR" altLang="en-US" dirty="0"/>
              <a:t>의 합</a:t>
            </a:r>
            <a:endParaRPr lang="en-US" altLang="ko-KR" dirty="0"/>
          </a:p>
        </p:txBody>
      </p:sp>
      <p:pic>
        <p:nvPicPr>
          <p:cNvPr id="2050" name="Picture 2" descr="https://post-phinf.pstatic.net/MjAxODA1MThfMjAg/MDAxNTI2NjIzMDQ3NzYx.MQPxJGwL8-FRCY9cQW_L54HL25hjOnFwLdFaBf10AtYg.4-0Tq7SFMCcQY6hSlkxKt-2BRTCj3MeCEasV4PofibEg.JPEG/07.jpg?type=w1200">
            <a:extLst>
              <a:ext uri="{FF2B5EF4-FFF2-40B4-BE49-F238E27FC236}">
                <a16:creationId xmlns:a16="http://schemas.microsoft.com/office/drawing/2014/main" id="{442709AB-B7A4-4847-95D3-8289C8E2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7" y="1446580"/>
            <a:ext cx="7008772" cy="34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313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PT Sans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hongsik ko</dc:creator>
  <cp:lastModifiedBy>hongsik ko</cp:lastModifiedBy>
  <cp:revision>16</cp:revision>
  <dcterms:created xsi:type="dcterms:W3CDTF">2019-02-13T01:43:02Z</dcterms:created>
  <dcterms:modified xsi:type="dcterms:W3CDTF">2019-02-13T06:00:42Z</dcterms:modified>
</cp:coreProperties>
</file>