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Georgia" panose="02040502050405020303" pitchFamily="18" charset="0"/>
      <p:regular r:id="rId29"/>
      <p:bold r:id="rId30"/>
      <p:italic r:id="rId31"/>
      <p:boldItalic r:id="rId32"/>
    </p:embeddedFont>
    <p:embeddedFont>
      <p:font typeface="Roboto" panose="020B0604020202020204" charset="0"/>
      <p:regular r:id="rId33"/>
      <p:bold r:id="rId34"/>
      <p:italic r:id="rId35"/>
      <p:boldItalic r:id="rId36"/>
    </p:embeddedFont>
    <p:embeddedFont>
      <p:font typeface="Roboto Medium" panose="020B0604020202020204" charset="0"/>
      <p:regular r:id="rId37"/>
      <p:bold r:id="rId38"/>
      <p:italic r:id="rId39"/>
      <p:boldItalic r:id="rId40"/>
    </p:embeddedFont>
    <p:embeddedFont>
      <p:font typeface="Roboto Thin"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B9FD7B-3C4A-4F14-8E78-F5C90993F524}">
  <a:tblStyle styleId="{5EB9FD7B-3C4A-4F14-8E78-F5C90993F5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38" autoAdjust="0"/>
    <p:restoredTop sz="94660"/>
  </p:normalViewPr>
  <p:slideViewPr>
    <p:cSldViewPr snapToGrid="0">
      <p:cViewPr varScale="1">
        <p:scale>
          <a:sx n="142" d="100"/>
          <a:sy n="142" d="100"/>
        </p:scale>
        <p:origin x="129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hang Jiang" userId="492f06f61623a65f" providerId="LiveId" clId="{7103D637-2907-4FCA-B0D6-8879B62A26E1}"/>
    <pc:docChg chg="custSel modSld">
      <pc:chgData name="Jinhang Jiang" userId="492f06f61623a65f" providerId="LiveId" clId="{7103D637-2907-4FCA-B0D6-8879B62A26E1}" dt="2021-04-08T18:14:20.091" v="52" actId="1076"/>
      <pc:docMkLst>
        <pc:docMk/>
      </pc:docMkLst>
      <pc:sldChg chg="modNotesTx">
        <pc:chgData name="Jinhang Jiang" userId="492f06f61623a65f" providerId="LiveId" clId="{7103D637-2907-4FCA-B0D6-8879B62A26E1}" dt="2021-04-08T18:07:59.436" v="51" actId="20577"/>
        <pc:sldMkLst>
          <pc:docMk/>
          <pc:sldMk cId="0" sldId="261"/>
        </pc:sldMkLst>
      </pc:sldChg>
      <pc:sldChg chg="modSp mod">
        <pc:chgData name="Jinhang Jiang" userId="492f06f61623a65f" providerId="LiveId" clId="{7103D637-2907-4FCA-B0D6-8879B62A26E1}" dt="2021-04-08T18:14:20.091" v="52" actId="1076"/>
        <pc:sldMkLst>
          <pc:docMk/>
          <pc:sldMk cId="0" sldId="265"/>
        </pc:sldMkLst>
        <pc:spChg chg="mod">
          <ac:chgData name="Jinhang Jiang" userId="492f06f61623a65f" providerId="LiveId" clId="{7103D637-2907-4FCA-B0D6-8879B62A26E1}" dt="2021-04-08T18:14:20.091" v="52" actId="1076"/>
          <ac:spMkLst>
            <pc:docMk/>
            <pc:sldMk cId="0" sldId="265"/>
            <ac:spMk id="19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cf132a0ee1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cf132a0ee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cf132a0ee1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cf132a0ee1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cf132a0ee1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cf132a0ee1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f132a0ee1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f132a0ee1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cf132a0ee1_0_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cf132a0ee1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cf132a0ee1_0_7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cf132a0ee1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f132a0ee1_0_8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f132a0ee1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cf132a0ee1_0_8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cf132a0ee1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f132a0ee1_0_7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f132a0ee1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f132a0ee1_0_7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f132a0ee1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f132a0ee1_0_4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f132a0ee1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cf132a0ee1_0_8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cf132a0ee1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cf132a0ee1_0_8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cf132a0ee1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f132a0ee1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f132a0ee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f132a0ee1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f132a0ee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f132a0ee1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f132a0ee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f132a0ee1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f132a0ee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f132a0ee1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f132a0ee1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Look into the fans activities in other subreddits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f132a0ee1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f132a0ee1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f132a0ee1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f132a0ee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cf132a0ee1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cf132a0ee1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dk1"/>
              </a:buClr>
              <a:buSzPts val="3000"/>
              <a:buFont typeface="Calibri"/>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Autofit/>
          </a:bodyPr>
          <a:lstStyle>
            <a:lvl1pPr lvl="0" algn="ctr" rtl="0">
              <a:spcBef>
                <a:spcPts val="480"/>
              </a:spcBef>
              <a:spcAft>
                <a:spcPts val="0"/>
              </a:spcAft>
              <a:buClr>
                <a:srgbClr val="888888"/>
              </a:buClr>
              <a:buSzPts val="2400"/>
              <a:buNone/>
              <a:defRPr sz="2400">
                <a:solidFill>
                  <a:srgbClr val="888888"/>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400"/>
              </a:spcBef>
              <a:spcAft>
                <a:spcPts val="0"/>
              </a:spcAft>
              <a:buClr>
                <a:srgbClr val="888888"/>
              </a:buClr>
              <a:buSzPts val="2000"/>
              <a:buNone/>
              <a:defRPr>
                <a:solidFill>
                  <a:srgbClr val="888888"/>
                </a:solidFill>
              </a:defRPr>
            </a:lvl3pPr>
            <a:lvl4pPr lvl="3" algn="ctr" rtl="0">
              <a:spcBef>
                <a:spcPts val="360"/>
              </a:spcBef>
              <a:spcAft>
                <a:spcPts val="0"/>
              </a:spcAft>
              <a:buClr>
                <a:srgbClr val="888888"/>
              </a:buClr>
              <a:buSzPts val="1800"/>
              <a:buNone/>
              <a:defRPr>
                <a:solidFill>
                  <a:srgbClr val="888888"/>
                </a:solidFill>
              </a:defRPr>
            </a:lvl4pPr>
            <a:lvl5pPr lvl="4" algn="ctr" rtl="0">
              <a:spcBef>
                <a:spcPts val="360"/>
              </a:spcBef>
              <a:spcAft>
                <a:spcPts val="0"/>
              </a:spcAft>
              <a:buClr>
                <a:srgbClr val="888888"/>
              </a:buClr>
              <a:buSzPts val="18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4856982"/>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4856982"/>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4856982"/>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p11"/>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0" name="Google Shape;70;p11"/>
          <p:cNvSpPr txBox="1">
            <a:spLocks noGrp="1"/>
          </p:cNvSpPr>
          <p:nvPr>
            <p:ph type="dt" idx="10"/>
          </p:nvPr>
        </p:nvSpPr>
        <p:spPr>
          <a:xfrm>
            <a:off x="457200" y="4856982"/>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3124200" y="4856982"/>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6553200" y="4856982"/>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rot="5400000">
            <a:off x="5463750" y="1371628"/>
            <a:ext cx="4388700" cy="20574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457200" y="4856982"/>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3124200" y="4856982"/>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6553200" y="4856982"/>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Autofit/>
          </a:bodyPr>
          <a:lstStyle>
            <a:lvl1pPr lvl="0" rtl="0">
              <a:spcBef>
                <a:spcPts val="0"/>
              </a:spcBef>
              <a:spcAft>
                <a:spcPts val="0"/>
              </a:spcAft>
              <a:buSzPts val="2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1" name="Google Shape;81;p13"/>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55600" rtl="0">
              <a:spcBef>
                <a:spcPts val="400"/>
              </a:spcBef>
              <a:spcAft>
                <a:spcPts val="0"/>
              </a:spcAft>
              <a:buSzPts val="2000"/>
              <a:buChar char="•"/>
              <a:defRPr/>
            </a:lvl3pPr>
            <a:lvl4pPr marL="1828800" lvl="3" indent="-342900" rtl="0">
              <a:spcBef>
                <a:spcPts val="360"/>
              </a:spcBef>
              <a:spcAft>
                <a:spcPts val="0"/>
              </a:spcAft>
              <a:buSzPts val="1800"/>
              <a:buChar char="–"/>
              <a:defRPr/>
            </a:lvl4pPr>
            <a:lvl5pPr marL="2286000" lvl="4" indent="-342900" rtl="0">
              <a:spcBef>
                <a:spcPts val="360"/>
              </a:spcBef>
              <a:spcAft>
                <a:spcPts val="0"/>
              </a:spcAft>
              <a:buSzPts val="18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82" name="Google Shape;82;p13"/>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05979"/>
            <a:ext cx="5952000" cy="510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Clr>
                <a:schemeClr val="dk1"/>
              </a:buClr>
              <a:buSzPts val="2800"/>
              <a:buFont typeface="Calibri"/>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lvl="0" indent="-368300" algn="l" rtl="0">
              <a:spcBef>
                <a:spcPts val="440"/>
              </a:spcBef>
              <a:spcAft>
                <a:spcPts val="0"/>
              </a:spcAft>
              <a:buClr>
                <a:schemeClr val="dk1"/>
              </a:buClr>
              <a:buSzPts val="2200"/>
              <a:buChar char="•"/>
              <a:defRPr sz="2200"/>
            </a:lvl1pPr>
            <a:lvl2pPr marL="914400" lvl="1" indent="-355600" algn="l" rtl="0">
              <a:spcBef>
                <a:spcPts val="400"/>
              </a:spcBef>
              <a:spcAft>
                <a:spcPts val="0"/>
              </a:spcAft>
              <a:buClr>
                <a:schemeClr val="dk1"/>
              </a:buClr>
              <a:buSzPts val="2000"/>
              <a:buChar char="–"/>
              <a:defRPr sz="20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ftr" idx="11"/>
          </p:nvPr>
        </p:nvSpPr>
        <p:spPr>
          <a:xfrm>
            <a:off x="3124200" y="4856982"/>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6553200" y="4856982"/>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0" u="none" strike="noStrike" cap="none">
                <a:solidFill>
                  <a:srgbClr val="FFFFFF"/>
                </a:solidFill>
                <a:latin typeface="Calibri"/>
                <a:ea typeface="Calibri"/>
                <a:cs typeface="Calibri"/>
                <a:sym typeface="Calibri"/>
              </a:defRPr>
            </a:lvl1pPr>
            <a:lvl2pPr marL="0" lvl="1" indent="0" algn="r" rtl="0">
              <a:spcBef>
                <a:spcPts val="0"/>
              </a:spcBef>
              <a:buNone/>
              <a:defRPr sz="1200" b="0" i="0" u="none" strike="noStrike" cap="none">
                <a:solidFill>
                  <a:srgbClr val="FFFFFF"/>
                </a:solidFill>
                <a:latin typeface="Calibri"/>
                <a:ea typeface="Calibri"/>
                <a:cs typeface="Calibri"/>
                <a:sym typeface="Calibri"/>
              </a:defRPr>
            </a:lvl2pPr>
            <a:lvl3pPr marL="0" lvl="2" indent="0" algn="r" rtl="0">
              <a:spcBef>
                <a:spcPts val="0"/>
              </a:spcBef>
              <a:buNone/>
              <a:defRPr sz="1200" b="0" i="0" u="none" strike="noStrike" cap="none">
                <a:solidFill>
                  <a:srgbClr val="FFFFFF"/>
                </a:solidFill>
                <a:latin typeface="Calibri"/>
                <a:ea typeface="Calibri"/>
                <a:cs typeface="Calibri"/>
                <a:sym typeface="Calibri"/>
              </a:defRPr>
            </a:lvl3pPr>
            <a:lvl4pPr marL="0" lvl="3" indent="0" algn="r" rtl="0">
              <a:spcBef>
                <a:spcPts val="0"/>
              </a:spcBef>
              <a:buNone/>
              <a:defRPr sz="1200" b="0" i="0" u="none" strike="noStrike" cap="none">
                <a:solidFill>
                  <a:srgbClr val="FFFFFF"/>
                </a:solidFill>
                <a:latin typeface="Calibri"/>
                <a:ea typeface="Calibri"/>
                <a:cs typeface="Calibri"/>
                <a:sym typeface="Calibri"/>
              </a:defRPr>
            </a:lvl4pPr>
            <a:lvl5pPr marL="0" lvl="4" indent="0" algn="r" rtl="0">
              <a:spcBef>
                <a:spcPts val="0"/>
              </a:spcBef>
              <a:buNone/>
              <a:defRPr sz="1200" b="0" i="0" u="none" strike="noStrike" cap="none">
                <a:solidFill>
                  <a:srgbClr val="FFFFFF"/>
                </a:solidFill>
                <a:latin typeface="Calibri"/>
                <a:ea typeface="Calibri"/>
                <a:cs typeface="Calibri"/>
                <a:sym typeface="Calibri"/>
              </a:defRPr>
            </a:lvl5pPr>
            <a:lvl6pPr marL="0" lvl="5" indent="0" algn="r" rtl="0">
              <a:spcBef>
                <a:spcPts val="0"/>
              </a:spcBef>
              <a:buNone/>
              <a:defRPr sz="1200" b="0" i="0" u="none" strike="noStrike" cap="none">
                <a:solidFill>
                  <a:srgbClr val="FFFFFF"/>
                </a:solidFill>
                <a:latin typeface="Calibri"/>
                <a:ea typeface="Calibri"/>
                <a:cs typeface="Calibri"/>
                <a:sym typeface="Calibri"/>
              </a:defRPr>
            </a:lvl6pPr>
            <a:lvl7pPr marL="0" lvl="6" indent="0" algn="r" rtl="0">
              <a:spcBef>
                <a:spcPts val="0"/>
              </a:spcBef>
              <a:buNone/>
              <a:defRPr sz="1200" b="0" i="0" u="none" strike="noStrike" cap="none">
                <a:solidFill>
                  <a:srgbClr val="FFFFFF"/>
                </a:solidFill>
                <a:latin typeface="Calibri"/>
                <a:ea typeface="Calibri"/>
                <a:cs typeface="Calibri"/>
                <a:sym typeface="Calibri"/>
              </a:defRPr>
            </a:lvl7pPr>
            <a:lvl8pPr marL="0" lvl="7" indent="0" algn="r" rtl="0">
              <a:spcBef>
                <a:spcPts val="0"/>
              </a:spcBef>
              <a:buNone/>
              <a:defRPr sz="1200" b="0" i="0" u="none" strike="noStrike" cap="none">
                <a:solidFill>
                  <a:srgbClr val="FFFFFF"/>
                </a:solidFill>
                <a:latin typeface="Calibri"/>
                <a:ea typeface="Calibri"/>
                <a:cs typeface="Calibri"/>
                <a:sym typeface="Calibri"/>
              </a:defRPr>
            </a:lvl8pPr>
            <a:lvl9pPr marL="0" lvl="8" indent="0" algn="r" rtl="0">
              <a:spcBef>
                <a:spcPts val="0"/>
              </a:spcBef>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5" name="Google Shape;25;p4"/>
          <p:cNvSpPr txBox="1">
            <a:spLocks noGrp="1"/>
          </p:cNvSpPr>
          <p:nvPr>
            <p:ph type="dt" idx="10"/>
          </p:nvPr>
        </p:nvSpPr>
        <p:spPr>
          <a:xfrm>
            <a:off x="457200" y="4856982"/>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3124200" y="4856982"/>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6553200" y="4856982"/>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1" name="Google Shape;31;p5"/>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dt" idx="10"/>
          </p:nvPr>
        </p:nvSpPr>
        <p:spPr>
          <a:xfrm>
            <a:off x="457200" y="4856982"/>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3124200" y="4856982"/>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6553200" y="4856982"/>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dk1"/>
              </a:buClr>
              <a:buSzPts val="28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38" name="Google Shape;38;p6"/>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39" name="Google Shape;39;p6"/>
          <p:cNvSpPr txBox="1">
            <a:spLocks noGrp="1"/>
          </p:cNvSpPr>
          <p:nvPr>
            <p:ph type="body" idx="3"/>
          </p:nvPr>
        </p:nvSpPr>
        <p:spPr>
          <a:xfrm>
            <a:off x="4645025" y="1151335"/>
            <a:ext cx="4041900" cy="4797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0" name="Google Shape;40;p6"/>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1" name="Google Shape;41;p6"/>
          <p:cNvSpPr txBox="1">
            <a:spLocks noGrp="1"/>
          </p:cNvSpPr>
          <p:nvPr>
            <p:ph type="dt" idx="10"/>
          </p:nvPr>
        </p:nvSpPr>
        <p:spPr>
          <a:xfrm>
            <a:off x="457200" y="4856982"/>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4856982"/>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4856982"/>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 name="Google Shape;46;p7"/>
          <p:cNvSpPr txBox="1">
            <a:spLocks noGrp="1"/>
          </p:cNvSpPr>
          <p:nvPr>
            <p:ph type="dt" idx="10"/>
          </p:nvPr>
        </p:nvSpPr>
        <p:spPr>
          <a:xfrm>
            <a:off x="457200" y="4856982"/>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4856982"/>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4856982"/>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8"/>
          <p:cNvSpPr txBox="1">
            <a:spLocks noGrp="1"/>
          </p:cNvSpPr>
          <p:nvPr>
            <p:ph type="dt" idx="10"/>
          </p:nvPr>
        </p:nvSpPr>
        <p:spPr>
          <a:xfrm>
            <a:off x="457200" y="4856982"/>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3124200" y="4856982"/>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6553200" y="4856982"/>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 name="Google Shape;55;p9"/>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56" name="Google Shape;56;p9"/>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57" name="Google Shape;57;p9"/>
          <p:cNvSpPr txBox="1">
            <a:spLocks noGrp="1"/>
          </p:cNvSpPr>
          <p:nvPr>
            <p:ph type="dt" idx="10"/>
          </p:nvPr>
        </p:nvSpPr>
        <p:spPr>
          <a:xfrm>
            <a:off x="457200" y="4856982"/>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3124200" y="4856982"/>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9"/>
          <p:cNvSpPr txBox="1">
            <a:spLocks noGrp="1"/>
          </p:cNvSpPr>
          <p:nvPr>
            <p:ph type="sldNum" idx="12"/>
          </p:nvPr>
        </p:nvSpPr>
        <p:spPr>
          <a:xfrm>
            <a:off x="6553200" y="4856982"/>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 name="Google Shape;62;p10"/>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10"/>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4" name="Google Shape;64;p10"/>
          <p:cNvSpPr txBox="1">
            <a:spLocks noGrp="1"/>
          </p:cNvSpPr>
          <p:nvPr>
            <p:ph type="dt" idx="10"/>
          </p:nvPr>
        </p:nvSpPr>
        <p:spPr>
          <a:xfrm>
            <a:off x="457200" y="4856982"/>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3124200" y="4856982"/>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6553200" y="4856982"/>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marR="0" lvl="0"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856982"/>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856982"/>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856982"/>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0" marR="0" lvl="1" indent="0" algn="r" rtl="0">
              <a:spcBef>
                <a:spcPts val="0"/>
              </a:spcBef>
              <a:buNone/>
              <a:defRPr sz="900" b="0" i="0" u="none" strike="noStrike" cap="none">
                <a:solidFill>
                  <a:srgbClr val="FFFFFF"/>
                </a:solidFill>
                <a:latin typeface="Arial"/>
                <a:ea typeface="Arial"/>
                <a:cs typeface="Arial"/>
                <a:sym typeface="Arial"/>
              </a:defRPr>
            </a:lvl2pPr>
            <a:lvl3pPr marL="0" marR="0" lvl="2" indent="0" algn="r" rtl="0">
              <a:spcBef>
                <a:spcPts val="0"/>
              </a:spcBef>
              <a:buNone/>
              <a:defRPr sz="900" b="0" i="0" u="none" strike="noStrike" cap="none">
                <a:solidFill>
                  <a:srgbClr val="FFFFFF"/>
                </a:solidFill>
                <a:latin typeface="Arial"/>
                <a:ea typeface="Arial"/>
                <a:cs typeface="Arial"/>
                <a:sym typeface="Arial"/>
              </a:defRPr>
            </a:lvl3pPr>
            <a:lvl4pPr marL="0" marR="0" lvl="3" indent="0" algn="r" rtl="0">
              <a:spcBef>
                <a:spcPts val="0"/>
              </a:spcBef>
              <a:buNone/>
              <a:defRPr sz="900" b="0" i="0" u="none" strike="noStrike" cap="none">
                <a:solidFill>
                  <a:srgbClr val="FFFFFF"/>
                </a:solidFill>
                <a:latin typeface="Arial"/>
                <a:ea typeface="Arial"/>
                <a:cs typeface="Arial"/>
                <a:sym typeface="Arial"/>
              </a:defRPr>
            </a:lvl4pPr>
            <a:lvl5pPr marL="0" marR="0" lvl="4" indent="0" algn="r" rtl="0">
              <a:spcBef>
                <a:spcPts val="0"/>
              </a:spcBef>
              <a:buNone/>
              <a:defRPr sz="900" b="0" i="0" u="none" strike="noStrike" cap="none">
                <a:solidFill>
                  <a:srgbClr val="FFFFFF"/>
                </a:solidFill>
                <a:latin typeface="Arial"/>
                <a:ea typeface="Arial"/>
                <a:cs typeface="Arial"/>
                <a:sym typeface="Arial"/>
              </a:defRPr>
            </a:lvl5pPr>
            <a:lvl6pPr marL="0" marR="0" lvl="5" indent="0" algn="r" rtl="0">
              <a:spcBef>
                <a:spcPts val="0"/>
              </a:spcBef>
              <a:buNone/>
              <a:defRPr sz="900" b="0" i="0" u="none" strike="noStrike" cap="none">
                <a:solidFill>
                  <a:srgbClr val="FFFFFF"/>
                </a:solidFill>
                <a:latin typeface="Arial"/>
                <a:ea typeface="Arial"/>
                <a:cs typeface="Arial"/>
                <a:sym typeface="Arial"/>
              </a:defRPr>
            </a:lvl6pPr>
            <a:lvl7pPr marL="0" marR="0" lvl="6" indent="0" algn="r" rtl="0">
              <a:spcBef>
                <a:spcPts val="0"/>
              </a:spcBef>
              <a:buNone/>
              <a:defRPr sz="900" b="0" i="0" u="none" strike="noStrike" cap="none">
                <a:solidFill>
                  <a:srgbClr val="FFFFFF"/>
                </a:solidFill>
                <a:latin typeface="Arial"/>
                <a:ea typeface="Arial"/>
                <a:cs typeface="Arial"/>
                <a:sym typeface="Arial"/>
              </a:defRPr>
            </a:lvl7pPr>
            <a:lvl8pPr marL="0" marR="0" lvl="7" indent="0" algn="r" rtl="0">
              <a:spcBef>
                <a:spcPts val="0"/>
              </a:spcBef>
              <a:buNone/>
              <a:defRPr sz="900" b="0" i="0" u="none" strike="noStrike" cap="none">
                <a:solidFill>
                  <a:srgbClr val="FFFFFF"/>
                </a:solidFill>
                <a:latin typeface="Arial"/>
                <a:ea typeface="Arial"/>
                <a:cs typeface="Arial"/>
                <a:sym typeface="Arial"/>
              </a:defRPr>
            </a:lvl8pPr>
            <a:lvl9pPr marL="0" marR="0" lvl="8" indent="0" algn="r" rtl="0">
              <a:spcBef>
                <a:spcPts val="0"/>
              </a:spcBef>
              <a:buNone/>
              <a:defRPr sz="9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685800" y="1597819"/>
            <a:ext cx="7772400" cy="110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Weekly Report - Adidas</a:t>
            </a:r>
            <a:endParaRPr/>
          </a:p>
        </p:txBody>
      </p:sp>
      <p:sp>
        <p:nvSpPr>
          <p:cNvPr id="88" name="Google Shape;88;p14"/>
          <p:cNvSpPr txBox="1">
            <a:spLocks noGrp="1"/>
          </p:cNvSpPr>
          <p:nvPr>
            <p:ph type="subTitle" idx="1"/>
          </p:nvPr>
        </p:nvSpPr>
        <p:spPr>
          <a:xfrm>
            <a:off x="1371600" y="2914650"/>
            <a:ext cx="6400800" cy="1314600"/>
          </a:xfrm>
          <a:prstGeom prst="rect">
            <a:avLst/>
          </a:prstGeom>
        </p:spPr>
        <p:txBody>
          <a:bodyPr spcFirstLastPara="1" wrap="square" lIns="91425" tIns="45700" rIns="91425" bIns="45700" anchor="t" anchorCtr="0">
            <a:noAutofit/>
          </a:bodyPr>
          <a:lstStyle/>
          <a:p>
            <a:pPr marL="0" lvl="0" indent="0" algn="ctr" rtl="0">
              <a:spcBef>
                <a:spcPts val="480"/>
              </a:spcBef>
              <a:spcAft>
                <a:spcPts val="0"/>
              </a:spcAft>
              <a:buNone/>
            </a:pPr>
            <a:r>
              <a:rPr lang="en"/>
              <a:t>April 8, 2021</a:t>
            </a:r>
            <a:endParaRPr/>
          </a:p>
          <a:p>
            <a:pPr marL="0" lvl="0" indent="0" algn="ctr" rtl="0">
              <a:spcBef>
                <a:spcPts val="480"/>
              </a:spcBef>
              <a:spcAft>
                <a:spcPts val="0"/>
              </a:spcAft>
              <a:buNone/>
            </a:pPr>
            <a:r>
              <a:rPr lang="en"/>
              <a:t>Jinhang Jiang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Word2vec + TF-IDF</a:t>
            </a:r>
            <a:endParaRPr/>
          </a:p>
        </p:txBody>
      </p:sp>
      <p:sp>
        <p:nvSpPr>
          <p:cNvPr id="189" name="Google Shape;189;p23"/>
          <p:cNvSpPr txBox="1">
            <a:spLocks noGrp="1"/>
          </p:cNvSpPr>
          <p:nvPr>
            <p:ph type="body" idx="1"/>
          </p:nvPr>
        </p:nvSpPr>
        <p:spPr>
          <a:xfrm>
            <a:off x="310900" y="1152151"/>
            <a:ext cx="8520600" cy="37734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91425" tIns="45700" rIns="91425" bIns="45700" anchor="t" anchorCtr="0">
            <a:noAutofit/>
          </a:bodyPr>
          <a:lstStyle/>
          <a:p>
            <a:pPr marL="457200" lvl="0" indent="457200" algn="l" rtl="0">
              <a:spcBef>
                <a:spcPts val="440"/>
              </a:spcBef>
              <a:spcAft>
                <a:spcPts val="0"/>
              </a:spcAft>
              <a:buNone/>
            </a:pPr>
            <a:r>
              <a:rPr lang="en" sz="1300">
                <a:latin typeface="Arial"/>
                <a:ea typeface="Arial"/>
                <a:cs typeface="Arial"/>
                <a:sym typeface="Arial"/>
              </a:rPr>
              <a:t>               </a:t>
            </a:r>
            <a:r>
              <a:rPr lang="en" sz="1400"/>
              <a:t>Word2vec is a technique for natural language processing., ...</a:t>
            </a:r>
            <a:endParaRPr sz="1400"/>
          </a:p>
          <a:p>
            <a:pPr marL="457200" lvl="0" indent="457200" algn="l" rtl="0">
              <a:spcBef>
                <a:spcPts val="440"/>
              </a:spcBef>
              <a:spcAft>
                <a:spcPts val="0"/>
              </a:spcAft>
              <a:buNone/>
            </a:pPr>
            <a:r>
              <a:rPr lang="en" sz="1600">
                <a:latin typeface="Arial"/>
                <a:ea typeface="Arial"/>
                <a:cs typeface="Arial"/>
                <a:sym typeface="Arial"/>
              </a:rPr>
              <a:t>                                           ..……</a:t>
            </a:r>
            <a:endParaRPr sz="1600">
              <a:latin typeface="Arial"/>
              <a:ea typeface="Arial"/>
              <a:cs typeface="Arial"/>
              <a:sym typeface="Arial"/>
            </a:endParaRPr>
          </a:p>
          <a:p>
            <a:pPr marL="0" lvl="0" indent="0" algn="l" rtl="0">
              <a:spcBef>
                <a:spcPts val="440"/>
              </a:spcBef>
              <a:spcAft>
                <a:spcPts val="0"/>
              </a:spcAft>
              <a:buNone/>
            </a:pPr>
            <a:endParaRPr sz="1600">
              <a:latin typeface="Arial"/>
              <a:ea typeface="Arial"/>
              <a:cs typeface="Arial"/>
              <a:sym typeface="Arial"/>
            </a:endParaRPr>
          </a:p>
          <a:p>
            <a:pPr marL="0" lvl="0" indent="0" algn="l" rtl="0">
              <a:spcBef>
                <a:spcPts val="440"/>
              </a:spcBef>
              <a:spcAft>
                <a:spcPts val="0"/>
              </a:spcAft>
              <a:buNone/>
            </a:pPr>
            <a:endParaRPr sz="1600">
              <a:latin typeface="Arial"/>
              <a:ea typeface="Arial"/>
              <a:cs typeface="Arial"/>
              <a:sym typeface="Arial"/>
            </a:endParaRPr>
          </a:p>
          <a:p>
            <a:pPr marL="0" lvl="0" indent="0" algn="l" rtl="0">
              <a:spcBef>
                <a:spcPts val="440"/>
              </a:spcBef>
              <a:spcAft>
                <a:spcPts val="0"/>
              </a:spcAft>
              <a:buNone/>
            </a:pPr>
            <a:endParaRPr sz="1600">
              <a:latin typeface="Arial"/>
              <a:ea typeface="Arial"/>
              <a:cs typeface="Arial"/>
              <a:sym typeface="Arial"/>
            </a:endParaRPr>
          </a:p>
          <a:p>
            <a:pPr marL="0" lvl="0" indent="0" algn="l" rtl="0">
              <a:spcBef>
                <a:spcPts val="440"/>
              </a:spcBef>
              <a:spcAft>
                <a:spcPts val="0"/>
              </a:spcAft>
              <a:buNone/>
            </a:pPr>
            <a:r>
              <a:rPr lang="en"/>
              <a:t>TF-IDF:  </a:t>
            </a:r>
            <a:r>
              <a:rPr lang="en" sz="1600">
                <a:latin typeface="Arial"/>
                <a:ea typeface="Arial"/>
                <a:cs typeface="Arial"/>
                <a:sym typeface="Arial"/>
              </a:rPr>
              <a:t>                [  t</a:t>
            </a:r>
            <a:r>
              <a:rPr lang="en" sz="1600" baseline="-25000">
                <a:latin typeface="Arial"/>
                <a:ea typeface="Arial"/>
                <a:cs typeface="Arial"/>
                <a:sym typeface="Arial"/>
              </a:rPr>
              <a:t>1</a:t>
            </a:r>
            <a:r>
              <a:rPr lang="en" sz="1600">
                <a:latin typeface="Arial"/>
                <a:ea typeface="Arial"/>
                <a:cs typeface="Arial"/>
                <a:sym typeface="Arial"/>
              </a:rPr>
              <a:t>,  t</a:t>
            </a:r>
            <a:r>
              <a:rPr lang="en" sz="1600" baseline="-25000">
                <a:latin typeface="Arial"/>
                <a:ea typeface="Arial"/>
                <a:cs typeface="Arial"/>
                <a:sym typeface="Arial"/>
              </a:rPr>
              <a:t>2</a:t>
            </a:r>
            <a:r>
              <a:rPr lang="en" sz="1600">
                <a:latin typeface="Arial"/>
                <a:ea typeface="Arial"/>
                <a:cs typeface="Arial"/>
                <a:sym typeface="Arial"/>
              </a:rPr>
              <a:t>  ,  t</a:t>
            </a:r>
            <a:r>
              <a:rPr lang="en" sz="1600" baseline="-25000">
                <a:latin typeface="Arial"/>
                <a:ea typeface="Arial"/>
                <a:cs typeface="Arial"/>
                <a:sym typeface="Arial"/>
              </a:rPr>
              <a:t>3</a:t>
            </a:r>
            <a:r>
              <a:rPr lang="en" sz="1600">
                <a:latin typeface="Arial"/>
                <a:ea typeface="Arial"/>
                <a:cs typeface="Arial"/>
                <a:sym typeface="Arial"/>
              </a:rPr>
              <a:t>  ,  t</a:t>
            </a:r>
            <a:r>
              <a:rPr lang="en" sz="1600" baseline="-25000">
                <a:latin typeface="Arial"/>
                <a:ea typeface="Arial"/>
                <a:cs typeface="Arial"/>
                <a:sym typeface="Arial"/>
              </a:rPr>
              <a:t>4</a:t>
            </a:r>
            <a:r>
              <a:rPr lang="en" sz="1600">
                <a:latin typeface="Arial"/>
                <a:ea typeface="Arial"/>
                <a:cs typeface="Arial"/>
                <a:sym typeface="Arial"/>
              </a:rPr>
              <a:t>  ,  t</a:t>
            </a:r>
            <a:r>
              <a:rPr lang="en" sz="1600" baseline="-25000">
                <a:latin typeface="Arial"/>
                <a:ea typeface="Arial"/>
                <a:cs typeface="Arial"/>
                <a:sym typeface="Arial"/>
              </a:rPr>
              <a:t>5</a:t>
            </a:r>
            <a:r>
              <a:rPr lang="en" sz="1600">
                <a:latin typeface="Arial"/>
                <a:ea typeface="Arial"/>
                <a:cs typeface="Arial"/>
                <a:sym typeface="Arial"/>
              </a:rPr>
              <a:t>  ,  t</a:t>
            </a:r>
            <a:r>
              <a:rPr lang="en" sz="1600" baseline="-25000">
                <a:latin typeface="Arial"/>
                <a:ea typeface="Arial"/>
                <a:cs typeface="Arial"/>
                <a:sym typeface="Arial"/>
              </a:rPr>
              <a:t>6</a:t>
            </a:r>
            <a:r>
              <a:rPr lang="en" sz="1600">
                <a:latin typeface="Arial"/>
                <a:ea typeface="Arial"/>
                <a:cs typeface="Arial"/>
                <a:sym typeface="Arial"/>
              </a:rPr>
              <a:t>  ,  t</a:t>
            </a:r>
            <a:r>
              <a:rPr lang="en" sz="1600" baseline="-25000">
                <a:latin typeface="Arial"/>
                <a:ea typeface="Arial"/>
                <a:cs typeface="Arial"/>
                <a:sym typeface="Arial"/>
              </a:rPr>
              <a:t>7</a:t>
            </a:r>
            <a:r>
              <a:rPr lang="en" sz="1600">
                <a:latin typeface="Arial"/>
                <a:ea typeface="Arial"/>
                <a:cs typeface="Arial"/>
                <a:sym typeface="Arial"/>
              </a:rPr>
              <a:t>  ,  t</a:t>
            </a:r>
            <a:r>
              <a:rPr lang="en" sz="1600" baseline="-25000">
                <a:latin typeface="Arial"/>
                <a:ea typeface="Arial"/>
                <a:cs typeface="Arial"/>
                <a:sym typeface="Arial"/>
              </a:rPr>
              <a:t>8</a:t>
            </a:r>
            <a:r>
              <a:rPr lang="en" sz="1600">
                <a:latin typeface="Arial"/>
                <a:ea typeface="Arial"/>
                <a:cs typeface="Arial"/>
                <a:sym typeface="Arial"/>
              </a:rPr>
              <a:t>,  …, t</a:t>
            </a:r>
            <a:r>
              <a:rPr lang="en" sz="1600" baseline="-25000">
                <a:latin typeface="Arial"/>
                <a:ea typeface="Arial"/>
                <a:cs typeface="Arial"/>
                <a:sym typeface="Arial"/>
              </a:rPr>
              <a:t>n</a:t>
            </a:r>
            <a:r>
              <a:rPr lang="en" sz="1600">
                <a:latin typeface="Arial"/>
                <a:ea typeface="Arial"/>
                <a:cs typeface="Arial"/>
                <a:sym typeface="Arial"/>
              </a:rPr>
              <a:t>] </a:t>
            </a:r>
            <a:r>
              <a:rPr lang="en" sz="1300" baseline="30000">
                <a:latin typeface="Arial"/>
                <a:ea typeface="Arial"/>
                <a:cs typeface="Arial"/>
                <a:sym typeface="Arial"/>
              </a:rPr>
              <a:t>𝒎*𝐧</a:t>
            </a:r>
            <a:endParaRPr sz="1300" baseline="30000">
              <a:latin typeface="Arial"/>
              <a:ea typeface="Arial"/>
              <a:cs typeface="Arial"/>
              <a:sym typeface="Arial"/>
            </a:endParaRPr>
          </a:p>
          <a:p>
            <a:pPr marL="0" lvl="0" indent="0" algn="l" rtl="0">
              <a:spcBef>
                <a:spcPts val="440"/>
              </a:spcBef>
              <a:spcAft>
                <a:spcPts val="0"/>
              </a:spcAft>
              <a:buNone/>
            </a:pPr>
            <a:endParaRPr sz="1300" baseline="30000">
              <a:latin typeface="Arial"/>
              <a:ea typeface="Arial"/>
              <a:cs typeface="Arial"/>
              <a:sym typeface="Arial"/>
            </a:endParaRPr>
          </a:p>
          <a:p>
            <a:pPr marL="0" lvl="0" indent="0" algn="l" rtl="0">
              <a:spcBef>
                <a:spcPts val="440"/>
              </a:spcBef>
              <a:spcAft>
                <a:spcPts val="0"/>
              </a:spcAft>
              <a:buNone/>
            </a:pPr>
            <a:endParaRPr sz="1300" baseline="30000">
              <a:latin typeface="Arial"/>
              <a:ea typeface="Arial"/>
              <a:cs typeface="Arial"/>
              <a:sym typeface="Arial"/>
            </a:endParaRPr>
          </a:p>
          <a:p>
            <a:pPr marL="0" lvl="0" indent="0" algn="l" rtl="0">
              <a:spcBef>
                <a:spcPts val="440"/>
              </a:spcBef>
              <a:spcAft>
                <a:spcPts val="0"/>
              </a:spcAft>
              <a:buNone/>
            </a:pPr>
            <a:endParaRPr sz="1300" baseline="30000">
              <a:latin typeface="Arial"/>
              <a:ea typeface="Arial"/>
              <a:cs typeface="Arial"/>
              <a:sym typeface="Arial"/>
            </a:endParaRPr>
          </a:p>
          <a:p>
            <a:pPr marL="0" lvl="0" indent="0" algn="l" rtl="0">
              <a:spcBef>
                <a:spcPts val="440"/>
              </a:spcBef>
              <a:spcAft>
                <a:spcPts val="0"/>
              </a:spcAft>
              <a:buClr>
                <a:schemeClr val="dk1"/>
              </a:buClr>
              <a:buSzPts val="1100"/>
              <a:buFont typeface="Arial"/>
              <a:buNone/>
            </a:pPr>
            <a:r>
              <a:rPr lang="en"/>
              <a:t>Embeddings        </a:t>
            </a:r>
            <a:endParaRPr sz="1300" baseline="30000">
              <a:latin typeface="Arial"/>
              <a:ea typeface="Arial"/>
              <a:cs typeface="Arial"/>
              <a:sym typeface="Arial"/>
            </a:endParaRPr>
          </a:p>
          <a:p>
            <a:pPr marL="0" lvl="0" indent="0" algn="l" rtl="0">
              <a:spcBef>
                <a:spcPts val="440"/>
              </a:spcBef>
              <a:spcAft>
                <a:spcPts val="0"/>
              </a:spcAft>
              <a:buNone/>
            </a:pPr>
            <a:endParaRPr sz="1300" baseline="30000">
              <a:latin typeface="Arial"/>
              <a:ea typeface="Arial"/>
              <a:cs typeface="Arial"/>
              <a:sym typeface="Arial"/>
            </a:endParaRPr>
          </a:p>
        </p:txBody>
      </p:sp>
      <p:sp>
        <p:nvSpPr>
          <p:cNvPr id="190" name="Google Shape;190;p23"/>
          <p:cNvSpPr txBox="1"/>
          <p:nvPr/>
        </p:nvSpPr>
        <p:spPr>
          <a:xfrm>
            <a:off x="311700" y="1401863"/>
            <a:ext cx="127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m documents</a:t>
            </a:r>
            <a:endParaRPr b="1">
              <a:latin typeface="Calibri"/>
              <a:ea typeface="Calibri"/>
              <a:cs typeface="Calibri"/>
              <a:sym typeface="Calibri"/>
            </a:endParaRPr>
          </a:p>
        </p:txBody>
      </p:sp>
      <p:graphicFrame>
        <p:nvGraphicFramePr>
          <p:cNvPr id="191" name="Google Shape;191;p23"/>
          <p:cNvGraphicFramePr/>
          <p:nvPr/>
        </p:nvGraphicFramePr>
        <p:xfrm>
          <a:off x="7213975" y="1954625"/>
          <a:ext cx="1128800" cy="2377260"/>
        </p:xfrm>
        <a:graphic>
          <a:graphicData uri="http://schemas.openxmlformats.org/drawingml/2006/table">
            <a:tbl>
              <a:tblPr>
                <a:noFill/>
                <a:tableStyleId>{5EB9FD7B-3C4A-4F14-8E78-F5C90993F524}</a:tableStyleId>
              </a:tblPr>
              <a:tblGrid>
                <a:gridCol w="564400">
                  <a:extLst>
                    <a:ext uri="{9D8B030D-6E8A-4147-A177-3AD203B41FA5}">
                      <a16:colId xmlns:a16="http://schemas.microsoft.com/office/drawing/2014/main" val="20000"/>
                    </a:ext>
                  </a:extLst>
                </a:gridCol>
                <a:gridCol w="56440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w</a:t>
                      </a:r>
                      <a:r>
                        <a:rPr lang="en" baseline="-25000"/>
                        <a:t>1</a:t>
                      </a:r>
                      <a:endParaRPr baseline="-2500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𝑣1</a:t>
                      </a:r>
                      <a:endParaRPr/>
                    </a:p>
                  </a:txBody>
                  <a:tcPr marL="91425" marR="91425" marT="91425" marB="91425"/>
                </a:tc>
                <a:extLst>
                  <a:ext uri="{0D108BD9-81ED-4DB2-BD59-A6C34878D82A}">
                    <a16:rowId xmlns:a16="http://schemas.microsoft.com/office/drawing/2014/main" val="10000"/>
                  </a:ext>
                </a:extLst>
              </a:tr>
              <a:tr h="331175">
                <a:tc>
                  <a:txBody>
                    <a:bodyPr/>
                    <a:lstStyle/>
                    <a:p>
                      <a:pPr marL="0" lvl="0" indent="0" algn="l" rtl="0">
                        <a:spcBef>
                          <a:spcPts val="0"/>
                        </a:spcBef>
                        <a:spcAft>
                          <a:spcPts val="0"/>
                        </a:spcAft>
                        <a:buClr>
                          <a:schemeClr val="dk1"/>
                        </a:buClr>
                        <a:buSzPts val="1100"/>
                        <a:buFont typeface="Arial"/>
                        <a:buNone/>
                      </a:pPr>
                      <a:r>
                        <a:rPr lang="en">
                          <a:solidFill>
                            <a:schemeClr val="dk1"/>
                          </a:solidFill>
                        </a:rPr>
                        <a:t>w</a:t>
                      </a:r>
                      <a:r>
                        <a:rPr lang="en" baseline="-25000">
                          <a:solidFill>
                            <a:schemeClr val="dk1"/>
                          </a:solidFill>
                        </a:rPr>
                        <a:t>2</a:t>
                      </a:r>
                      <a:endParaRPr baseline="-25000">
                        <a:solidFill>
                          <a:schemeClr val="dk1"/>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𝑣2</a:t>
                      </a:r>
                      <a:endParaRPr/>
                    </a:p>
                  </a:txBody>
                  <a:tcPr marL="91425" marR="91425" marT="91425" marB="91425"/>
                </a:tc>
                <a:extLst>
                  <a:ext uri="{0D108BD9-81ED-4DB2-BD59-A6C34878D82A}">
                    <a16:rowId xmlns:a16="http://schemas.microsoft.com/office/drawing/2014/main" val="10001"/>
                  </a:ext>
                </a:extLst>
              </a:tr>
              <a:tr h="331175">
                <a:tc>
                  <a:txBody>
                    <a:bodyPr/>
                    <a:lstStyle/>
                    <a:p>
                      <a:pPr marL="0" lvl="0" indent="0" algn="l" rtl="0">
                        <a:spcBef>
                          <a:spcPts val="0"/>
                        </a:spcBef>
                        <a:spcAft>
                          <a:spcPts val="0"/>
                        </a:spcAft>
                        <a:buClr>
                          <a:schemeClr val="dk1"/>
                        </a:buClr>
                        <a:buSzPts val="1100"/>
                        <a:buFont typeface="Arial"/>
                        <a:buNone/>
                      </a:pPr>
                      <a:r>
                        <a:rPr lang="en">
                          <a:solidFill>
                            <a:schemeClr val="dk1"/>
                          </a:solidFill>
                        </a:rPr>
                        <a:t>w</a:t>
                      </a:r>
                      <a:r>
                        <a:rPr lang="en" baseline="-25000">
                          <a:solidFill>
                            <a:schemeClr val="dk1"/>
                          </a:solidFill>
                        </a:rPr>
                        <a:t>3</a:t>
                      </a:r>
                      <a:endParaRPr baseline="-2500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𝑣3</a:t>
                      </a:r>
                      <a:endParaRPr/>
                    </a:p>
                  </a:txBody>
                  <a:tcPr marL="91425" marR="91425" marT="91425" marB="91425"/>
                </a:tc>
                <a:extLst>
                  <a:ext uri="{0D108BD9-81ED-4DB2-BD59-A6C34878D82A}">
                    <a16:rowId xmlns:a16="http://schemas.microsoft.com/office/drawing/2014/main" val="10002"/>
                  </a:ext>
                </a:extLst>
              </a:tr>
              <a:tr h="331175">
                <a:tc>
                  <a:txBody>
                    <a:bodyPr/>
                    <a:lstStyle/>
                    <a:p>
                      <a:pPr marL="0" lvl="0" indent="0" algn="l" rtl="0">
                        <a:spcBef>
                          <a:spcPts val="0"/>
                        </a:spcBef>
                        <a:spcAft>
                          <a:spcPts val="0"/>
                        </a:spcAft>
                        <a:buClr>
                          <a:schemeClr val="dk1"/>
                        </a:buClr>
                        <a:buSzPts val="1100"/>
                        <a:buFont typeface="Arial"/>
                        <a:buNone/>
                      </a:pPr>
                      <a:r>
                        <a:rPr lang="en">
                          <a:solidFill>
                            <a:schemeClr val="dk1"/>
                          </a:solidFill>
                        </a:rPr>
                        <a:t>w</a:t>
                      </a:r>
                      <a:r>
                        <a:rPr lang="en" baseline="-25000">
                          <a:solidFill>
                            <a:schemeClr val="dk1"/>
                          </a:solidFill>
                        </a:rPr>
                        <a:t>4</a:t>
                      </a:r>
                      <a:endParaRPr baseline="-25000">
                        <a:solidFill>
                          <a:schemeClr val="dk1"/>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𝑣4</a:t>
                      </a:r>
                      <a:endParaRPr/>
                    </a:p>
                  </a:txBody>
                  <a:tcPr marL="91425" marR="91425" marT="91425" marB="91425"/>
                </a:tc>
                <a:extLst>
                  <a:ext uri="{0D108BD9-81ED-4DB2-BD59-A6C34878D82A}">
                    <a16:rowId xmlns:a16="http://schemas.microsoft.com/office/drawing/2014/main" val="10003"/>
                  </a:ext>
                </a:extLst>
              </a:tr>
              <a:tr h="331175">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tc>
                <a:extLst>
                  <a:ext uri="{0D108BD9-81ED-4DB2-BD59-A6C34878D82A}">
                    <a16:rowId xmlns:a16="http://schemas.microsoft.com/office/drawing/2014/main" val="10004"/>
                  </a:ext>
                </a:extLst>
              </a:tr>
              <a:tr h="331175">
                <a:tc>
                  <a:txBody>
                    <a:bodyPr/>
                    <a:lstStyle/>
                    <a:p>
                      <a:pPr marL="0" lvl="0" indent="0" algn="l" rtl="0">
                        <a:spcBef>
                          <a:spcPts val="0"/>
                        </a:spcBef>
                        <a:spcAft>
                          <a:spcPts val="0"/>
                        </a:spcAft>
                        <a:buClr>
                          <a:schemeClr val="dk1"/>
                        </a:buClr>
                        <a:buSzPts val="1100"/>
                        <a:buFont typeface="Arial"/>
                        <a:buNone/>
                      </a:pPr>
                      <a:r>
                        <a:rPr lang="en">
                          <a:solidFill>
                            <a:schemeClr val="dk1"/>
                          </a:solidFill>
                        </a:rPr>
                        <a:t>w</a:t>
                      </a:r>
                      <a:r>
                        <a:rPr lang="en" baseline="-25000">
                          <a:solidFill>
                            <a:schemeClr val="dk1"/>
                          </a:solidFill>
                        </a:rPr>
                        <a:t>n</a:t>
                      </a:r>
                      <a:endParaRPr baseline="-2500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𝑣n</a:t>
                      </a:r>
                      <a:endParaRPr/>
                    </a:p>
                  </a:txBody>
                  <a:tcPr marL="91425" marR="91425" marT="91425" marB="91425"/>
                </a:tc>
                <a:extLst>
                  <a:ext uri="{0D108BD9-81ED-4DB2-BD59-A6C34878D82A}">
                    <a16:rowId xmlns:a16="http://schemas.microsoft.com/office/drawing/2014/main" val="10005"/>
                  </a:ext>
                </a:extLst>
              </a:tr>
            </a:tbl>
          </a:graphicData>
        </a:graphic>
      </p:graphicFrame>
      <p:sp>
        <p:nvSpPr>
          <p:cNvPr id="192" name="Google Shape;192;p23"/>
          <p:cNvSpPr txBox="1"/>
          <p:nvPr/>
        </p:nvSpPr>
        <p:spPr>
          <a:xfrm>
            <a:off x="6791975" y="1329575"/>
            <a:ext cx="2016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    </a:t>
            </a:r>
            <a:r>
              <a:rPr lang="en" sz="1600">
                <a:latin typeface="Calibri"/>
                <a:ea typeface="Calibri"/>
                <a:cs typeface="Calibri"/>
                <a:sym typeface="Calibri"/>
              </a:rPr>
              <a:t>word embeddings</a:t>
            </a:r>
            <a:endParaRPr sz="1600">
              <a:latin typeface="Calibri"/>
              <a:ea typeface="Calibri"/>
              <a:cs typeface="Calibri"/>
              <a:sym typeface="Calibri"/>
            </a:endParaRPr>
          </a:p>
          <a:p>
            <a:pPr marL="0" lvl="0" indent="0" algn="ctr" rtl="0">
              <a:spcBef>
                <a:spcPts val="0"/>
              </a:spcBef>
              <a:spcAft>
                <a:spcPts val="0"/>
              </a:spcAft>
              <a:buNone/>
            </a:pPr>
            <a:r>
              <a:rPr lang="en" sz="1000">
                <a:latin typeface="Calibri"/>
                <a:ea typeface="Calibri"/>
                <a:cs typeface="Calibri"/>
                <a:sym typeface="Calibri"/>
              </a:rPr>
              <a:t>Vector_size = 𝑣</a:t>
            </a:r>
            <a:endParaRPr sz="1000">
              <a:latin typeface="Calibri"/>
              <a:ea typeface="Calibri"/>
              <a:cs typeface="Calibri"/>
              <a:sym typeface="Calibri"/>
            </a:endParaRPr>
          </a:p>
        </p:txBody>
      </p:sp>
      <p:sp>
        <p:nvSpPr>
          <p:cNvPr id="193" name="Google Shape;193;p23"/>
          <p:cNvSpPr txBox="1"/>
          <p:nvPr/>
        </p:nvSpPr>
        <p:spPr>
          <a:xfrm>
            <a:off x="6452825" y="3499475"/>
            <a:ext cx="6783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100" b="1">
              <a:latin typeface="Calibri"/>
              <a:ea typeface="Calibri"/>
              <a:cs typeface="Calibri"/>
              <a:sym typeface="Calibri"/>
            </a:endParaRPr>
          </a:p>
        </p:txBody>
      </p:sp>
      <p:sp>
        <p:nvSpPr>
          <p:cNvPr id="194" name="Google Shape;194;p23"/>
          <p:cNvSpPr txBox="1"/>
          <p:nvPr/>
        </p:nvSpPr>
        <p:spPr>
          <a:xfrm rot="5400000" flipH="1">
            <a:off x="3326150" y="4038987"/>
            <a:ext cx="1277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alibri"/>
                <a:ea typeface="Calibri"/>
                <a:cs typeface="Calibri"/>
                <a:sym typeface="Calibri"/>
              </a:rPr>
              <a:t>[                     ]</a:t>
            </a:r>
            <a:endParaRPr sz="1600">
              <a:latin typeface="Calibri"/>
              <a:ea typeface="Calibri"/>
              <a:cs typeface="Calibri"/>
              <a:sym typeface="Calibri"/>
            </a:endParaRPr>
          </a:p>
        </p:txBody>
      </p:sp>
      <p:sp>
        <p:nvSpPr>
          <p:cNvPr id="195" name="Google Shape;195;p23"/>
          <p:cNvSpPr txBox="1"/>
          <p:nvPr/>
        </p:nvSpPr>
        <p:spPr>
          <a:xfrm>
            <a:off x="3787100" y="3593475"/>
            <a:ext cx="3867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i="1">
                <a:latin typeface="Calibri"/>
                <a:ea typeface="Calibri"/>
                <a:cs typeface="Calibri"/>
                <a:sym typeface="Calibri"/>
              </a:rPr>
              <a:t>s</a:t>
            </a:r>
            <a:r>
              <a:rPr lang="en" sz="1600" b="1" i="1" baseline="-25000">
                <a:latin typeface="Calibri"/>
                <a:ea typeface="Calibri"/>
                <a:cs typeface="Calibri"/>
                <a:sym typeface="Calibri"/>
              </a:rPr>
              <a:t>1</a:t>
            </a:r>
            <a:endParaRPr sz="1600" b="1" i="1" baseline="-25000">
              <a:latin typeface="Calibri"/>
              <a:ea typeface="Calibri"/>
              <a:cs typeface="Calibri"/>
              <a:sym typeface="Calibri"/>
            </a:endParaRPr>
          </a:p>
          <a:p>
            <a:pPr marL="0" lvl="0" indent="0" algn="l" rtl="0">
              <a:spcBef>
                <a:spcPts val="0"/>
              </a:spcBef>
              <a:spcAft>
                <a:spcPts val="0"/>
              </a:spcAft>
              <a:buNone/>
            </a:pPr>
            <a:r>
              <a:rPr lang="en" sz="1600" b="1" i="1">
                <a:latin typeface="Calibri"/>
                <a:ea typeface="Calibri"/>
                <a:cs typeface="Calibri"/>
                <a:sym typeface="Calibri"/>
              </a:rPr>
              <a:t>s</a:t>
            </a:r>
            <a:r>
              <a:rPr lang="en" sz="1600" b="1" i="1" baseline="-25000">
                <a:latin typeface="Calibri"/>
                <a:ea typeface="Calibri"/>
                <a:cs typeface="Calibri"/>
                <a:sym typeface="Calibri"/>
              </a:rPr>
              <a:t>2</a:t>
            </a:r>
            <a:endParaRPr sz="1600" b="1" i="1" baseline="-25000">
              <a:latin typeface="Calibri"/>
              <a:ea typeface="Calibri"/>
              <a:cs typeface="Calibri"/>
              <a:sym typeface="Calibri"/>
            </a:endParaRPr>
          </a:p>
          <a:p>
            <a:pPr marL="0" lvl="0" indent="0" algn="l" rtl="0">
              <a:spcBef>
                <a:spcPts val="0"/>
              </a:spcBef>
              <a:spcAft>
                <a:spcPts val="0"/>
              </a:spcAft>
              <a:buNone/>
            </a:pPr>
            <a:r>
              <a:rPr lang="en" sz="1600" b="1" i="1">
                <a:latin typeface="Calibri"/>
                <a:ea typeface="Calibri"/>
                <a:cs typeface="Calibri"/>
                <a:sym typeface="Calibri"/>
              </a:rPr>
              <a:t>…</a:t>
            </a:r>
            <a:endParaRPr sz="1600" b="1" i="1">
              <a:latin typeface="Calibri"/>
              <a:ea typeface="Calibri"/>
              <a:cs typeface="Calibri"/>
              <a:sym typeface="Calibri"/>
            </a:endParaRPr>
          </a:p>
          <a:p>
            <a:pPr marL="0" lvl="0" indent="0" algn="l" rtl="0">
              <a:spcBef>
                <a:spcPts val="0"/>
              </a:spcBef>
              <a:spcAft>
                <a:spcPts val="0"/>
              </a:spcAft>
              <a:buNone/>
            </a:pPr>
            <a:r>
              <a:rPr lang="en" sz="1600" b="1" i="1">
                <a:latin typeface="Calibri"/>
                <a:ea typeface="Calibri"/>
                <a:cs typeface="Calibri"/>
                <a:sym typeface="Calibri"/>
              </a:rPr>
              <a:t>s</a:t>
            </a:r>
            <a:r>
              <a:rPr lang="en" sz="1600" b="1" i="1" baseline="-25000">
                <a:latin typeface="Calibri"/>
                <a:ea typeface="Calibri"/>
                <a:cs typeface="Calibri"/>
                <a:sym typeface="Calibri"/>
              </a:rPr>
              <a:t>m</a:t>
            </a:r>
            <a:endParaRPr sz="1600" b="1" i="1" baseline="-25000">
              <a:latin typeface="Calibri"/>
              <a:ea typeface="Calibri"/>
              <a:cs typeface="Calibri"/>
              <a:sym typeface="Calibri"/>
            </a:endParaRPr>
          </a:p>
        </p:txBody>
      </p:sp>
      <p:sp>
        <p:nvSpPr>
          <p:cNvPr id="196" name="Google Shape;196;p23"/>
          <p:cNvSpPr txBox="1"/>
          <p:nvPr/>
        </p:nvSpPr>
        <p:spPr>
          <a:xfrm>
            <a:off x="4274100" y="4068875"/>
            <a:ext cx="171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000" baseline="30000"/>
              <a:t>Shape: (𝒎*𝐧*𝐯)</a:t>
            </a:r>
            <a:endParaRPr sz="2000">
              <a:latin typeface="Calibri"/>
              <a:ea typeface="Calibri"/>
              <a:cs typeface="Calibri"/>
              <a:sym typeface="Calibri"/>
            </a:endParaRPr>
          </a:p>
        </p:txBody>
      </p:sp>
      <p:sp>
        <p:nvSpPr>
          <p:cNvPr id="197" name="Google Shape;197;p23"/>
          <p:cNvSpPr/>
          <p:nvPr/>
        </p:nvSpPr>
        <p:spPr>
          <a:xfrm>
            <a:off x="1815450" y="1265800"/>
            <a:ext cx="4728600" cy="8157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3787675" y="2076450"/>
            <a:ext cx="344700" cy="453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3787675" y="3143250"/>
            <a:ext cx="344700" cy="453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rot="5397008">
            <a:off x="6531058" y="2686029"/>
            <a:ext cx="344700" cy="453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Word2vec + TF-IDF</a:t>
            </a:r>
            <a:endParaRPr/>
          </a:p>
        </p:txBody>
      </p:sp>
      <p:sp>
        <p:nvSpPr>
          <p:cNvPr id="206" name="Google Shape;206;p24"/>
          <p:cNvSpPr txBox="1">
            <a:spLocks noGrp="1"/>
          </p:cNvSpPr>
          <p:nvPr>
            <p:ph type="body" idx="1"/>
          </p:nvPr>
        </p:nvSpPr>
        <p:spPr>
          <a:xfrm>
            <a:off x="311700" y="771475"/>
            <a:ext cx="8520600" cy="3747900"/>
          </a:xfrm>
          <a:prstGeom prst="rect">
            <a:avLst/>
          </a:prstGeom>
        </p:spPr>
        <p:txBody>
          <a:bodyPr spcFirstLastPara="1" wrap="square" lIns="91425" tIns="45700" rIns="91425" bIns="45700" anchor="t" anchorCtr="0">
            <a:noAutofit/>
          </a:bodyPr>
          <a:lstStyle/>
          <a:p>
            <a:pPr marL="457200" lvl="0" indent="-368300" algn="l" rtl="0">
              <a:spcBef>
                <a:spcPts val="440"/>
              </a:spcBef>
              <a:spcAft>
                <a:spcPts val="0"/>
              </a:spcAft>
              <a:buSzPts val="2200"/>
              <a:buAutoNum type="arabicPeriod"/>
            </a:pPr>
            <a:r>
              <a:rPr lang="en">
                <a:latin typeface="Arial"/>
                <a:ea typeface="Arial"/>
                <a:cs typeface="Arial"/>
                <a:sym typeface="Arial"/>
              </a:rPr>
              <a:t>Treat 20 celebrities as 20 documents</a:t>
            </a:r>
            <a:endParaRPr>
              <a:latin typeface="Arial"/>
              <a:ea typeface="Arial"/>
              <a:cs typeface="Arial"/>
              <a:sym typeface="Arial"/>
            </a:endParaRPr>
          </a:p>
          <a:p>
            <a:pPr marL="914400" lvl="1" indent="-355600" algn="l" rtl="0">
              <a:spcBef>
                <a:spcPts val="0"/>
              </a:spcBef>
              <a:spcAft>
                <a:spcPts val="0"/>
              </a:spcAft>
              <a:buClr>
                <a:srgbClr val="3C78D8"/>
              </a:buClr>
              <a:buSzPts val="2000"/>
              <a:buAutoNum type="alphaLcPeriod"/>
            </a:pPr>
            <a:r>
              <a:rPr lang="en" i="1">
                <a:solidFill>
                  <a:srgbClr val="3C78D8"/>
                </a:solidFill>
                <a:latin typeface="Arial"/>
                <a:ea typeface="Arial"/>
                <a:cs typeface="Arial"/>
                <a:sym typeface="Arial"/>
              </a:rPr>
              <a:t> m = 20</a:t>
            </a:r>
            <a:endParaRPr i="1">
              <a:solidFill>
                <a:srgbClr val="3C78D8"/>
              </a:solidFill>
              <a:latin typeface="Arial"/>
              <a:ea typeface="Arial"/>
              <a:cs typeface="Arial"/>
              <a:sym typeface="Arial"/>
            </a:endParaRPr>
          </a:p>
          <a:p>
            <a:pPr marL="457200" lvl="0" indent="-368300" algn="l" rtl="0">
              <a:spcBef>
                <a:spcPts val="0"/>
              </a:spcBef>
              <a:spcAft>
                <a:spcPts val="0"/>
              </a:spcAft>
              <a:buSzPts val="2200"/>
              <a:buAutoNum type="arabicPeriod"/>
            </a:pPr>
            <a:r>
              <a:rPr lang="en">
                <a:latin typeface="Arial"/>
                <a:ea typeface="Arial"/>
                <a:cs typeface="Arial"/>
                <a:sym typeface="Arial"/>
              </a:rPr>
              <a:t>Top 30% of unique words based on frequency across all the documents </a:t>
            </a:r>
            <a:r>
              <a:rPr lang="en" b="1">
                <a:latin typeface="Arial"/>
                <a:ea typeface="Arial"/>
                <a:cs typeface="Arial"/>
                <a:sym typeface="Arial"/>
              </a:rPr>
              <a:t>n = math.ceil(len(set(words))*30%)</a:t>
            </a:r>
            <a:endParaRPr b="1">
              <a:latin typeface="Arial"/>
              <a:ea typeface="Arial"/>
              <a:cs typeface="Arial"/>
              <a:sym typeface="Arial"/>
            </a:endParaRPr>
          </a:p>
          <a:p>
            <a:pPr marL="914400" lvl="1" indent="-355600" algn="l" rtl="0">
              <a:spcBef>
                <a:spcPts val="0"/>
              </a:spcBef>
              <a:spcAft>
                <a:spcPts val="0"/>
              </a:spcAft>
              <a:buClr>
                <a:srgbClr val="3C78D8"/>
              </a:buClr>
              <a:buSzPts val="2000"/>
              <a:buAutoNum type="alphaLcPeriod"/>
            </a:pPr>
            <a:r>
              <a:rPr lang="en" i="1">
                <a:solidFill>
                  <a:srgbClr val="3C78D8"/>
                </a:solidFill>
                <a:latin typeface="Arial"/>
                <a:ea typeface="Arial"/>
                <a:cs typeface="Arial"/>
                <a:sym typeface="Arial"/>
              </a:rPr>
              <a:t>  n = 76472*0.3 = 22942</a:t>
            </a:r>
            <a:endParaRPr i="1">
              <a:solidFill>
                <a:srgbClr val="3C78D8"/>
              </a:solidFill>
              <a:latin typeface="Arial"/>
              <a:ea typeface="Arial"/>
              <a:cs typeface="Arial"/>
              <a:sym typeface="Arial"/>
            </a:endParaRPr>
          </a:p>
          <a:p>
            <a:pPr marL="457200" lvl="0" indent="-368300" algn="l" rtl="0">
              <a:spcBef>
                <a:spcPts val="0"/>
              </a:spcBef>
              <a:spcAft>
                <a:spcPts val="0"/>
              </a:spcAft>
              <a:buSzPts val="2200"/>
              <a:buAutoNum type="arabicPeriod"/>
            </a:pPr>
            <a:r>
              <a:rPr lang="en">
                <a:latin typeface="Arial"/>
                <a:ea typeface="Arial"/>
                <a:cs typeface="Arial"/>
                <a:sym typeface="Arial"/>
              </a:rPr>
              <a:t>Based on a paper released by Google, the vector size of word2vec embeddings can be determined by the following formula:</a:t>
            </a:r>
            <a:endParaRPr>
              <a:latin typeface="Arial"/>
              <a:ea typeface="Arial"/>
              <a:cs typeface="Arial"/>
              <a:sym typeface="Arial"/>
            </a:endParaRPr>
          </a:p>
          <a:p>
            <a:pPr marL="457200" lvl="0" indent="0" algn="l" rtl="0">
              <a:spcBef>
                <a:spcPts val="440"/>
              </a:spcBef>
              <a:spcAft>
                <a:spcPts val="0"/>
              </a:spcAft>
              <a:buNone/>
            </a:pPr>
            <a:r>
              <a:rPr lang="en" sz="900">
                <a:latin typeface="Arial"/>
                <a:ea typeface="Arial"/>
                <a:cs typeface="Arial"/>
                <a:sym typeface="Arial"/>
              </a:rPr>
              <a:t> </a:t>
            </a:r>
            <a:endParaRPr sz="900">
              <a:latin typeface="Arial"/>
              <a:ea typeface="Arial"/>
              <a:cs typeface="Arial"/>
              <a:sym typeface="Arial"/>
            </a:endParaRPr>
          </a:p>
          <a:p>
            <a:pPr marL="457200" lvl="0" indent="0" algn="ctr" rtl="0">
              <a:spcBef>
                <a:spcPts val="440"/>
              </a:spcBef>
              <a:spcAft>
                <a:spcPts val="0"/>
              </a:spcAft>
              <a:buNone/>
            </a:pPr>
            <a:r>
              <a:rPr lang="en" sz="1400" b="1">
                <a:solidFill>
                  <a:srgbClr val="000000"/>
                </a:solidFill>
                <a:highlight>
                  <a:srgbClr val="FFFFFF"/>
                </a:highlight>
                <a:latin typeface="Arial"/>
                <a:ea typeface="Arial"/>
                <a:cs typeface="Arial"/>
                <a:sym typeface="Arial"/>
              </a:rPr>
              <a:t>embedding_dimensions = math.ceil(number_of_categories**0.25)</a:t>
            </a:r>
            <a:endParaRPr sz="1400" b="1">
              <a:solidFill>
                <a:srgbClr val="000000"/>
              </a:solidFill>
              <a:highlight>
                <a:srgbClr val="FFFFFF"/>
              </a:highlight>
              <a:latin typeface="Arial"/>
              <a:ea typeface="Arial"/>
              <a:cs typeface="Arial"/>
              <a:sym typeface="Arial"/>
            </a:endParaRPr>
          </a:p>
          <a:p>
            <a:pPr marL="457200" lvl="0" indent="0" algn="l" rtl="0">
              <a:spcBef>
                <a:spcPts val="440"/>
              </a:spcBef>
              <a:spcAft>
                <a:spcPts val="0"/>
              </a:spcAft>
              <a:buNone/>
            </a:pPr>
            <a:r>
              <a:rPr lang="en" sz="900">
                <a:latin typeface="Arial"/>
                <a:ea typeface="Arial"/>
                <a:cs typeface="Arial"/>
                <a:sym typeface="Arial"/>
              </a:rPr>
              <a:t> </a:t>
            </a:r>
            <a:endParaRPr sz="1400" b="1">
              <a:solidFill>
                <a:srgbClr val="000000"/>
              </a:solidFill>
              <a:highlight>
                <a:srgbClr val="FFFFFF"/>
              </a:highlight>
              <a:latin typeface="Arial"/>
              <a:ea typeface="Arial"/>
              <a:cs typeface="Arial"/>
              <a:sym typeface="Arial"/>
            </a:endParaRPr>
          </a:p>
          <a:p>
            <a:pPr marL="914400" lvl="1" indent="-355600" algn="l" rtl="0">
              <a:spcBef>
                <a:spcPts val="400"/>
              </a:spcBef>
              <a:spcAft>
                <a:spcPts val="0"/>
              </a:spcAft>
              <a:buClr>
                <a:srgbClr val="3C78D8"/>
              </a:buClr>
              <a:buSzPts val="2000"/>
              <a:buAutoNum type="alphaLcPeriod"/>
            </a:pPr>
            <a:r>
              <a:rPr lang="en" i="1">
                <a:solidFill>
                  <a:srgbClr val="3C78D8"/>
                </a:solidFill>
                <a:latin typeface="Arial"/>
                <a:ea typeface="Arial"/>
                <a:cs typeface="Arial"/>
                <a:sym typeface="Arial"/>
              </a:rPr>
              <a:t>  v = 1002388**0.25 = 32</a:t>
            </a:r>
            <a:endParaRPr i="1">
              <a:solidFill>
                <a:srgbClr val="3C78D8"/>
              </a:solidFill>
              <a:latin typeface="Arial"/>
              <a:ea typeface="Arial"/>
              <a:cs typeface="Arial"/>
              <a:sym typeface="Arial"/>
            </a:endParaRPr>
          </a:p>
          <a:p>
            <a:pPr marL="0" lvl="0" indent="0" algn="l" rtl="0">
              <a:spcBef>
                <a:spcPts val="440"/>
              </a:spcBef>
              <a:spcAft>
                <a:spcPts val="0"/>
              </a:spcAft>
              <a:buNone/>
            </a:pPr>
            <a:r>
              <a:rPr lang="en">
                <a:latin typeface="Arial"/>
                <a:ea typeface="Arial"/>
                <a:cs typeface="Arial"/>
                <a:sym typeface="Arial"/>
              </a:rPr>
              <a:t>4.	The shape of the final embeddings is: </a:t>
            </a:r>
            <a:r>
              <a:rPr lang="en" b="1" i="1">
                <a:latin typeface="Arial"/>
                <a:ea typeface="Arial"/>
                <a:cs typeface="Arial"/>
                <a:sym typeface="Arial"/>
              </a:rPr>
              <a:t>(20,22942,32)</a:t>
            </a:r>
            <a:endParaRPr b="1" i="1">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Word2vec + TF-IDF</a:t>
            </a:r>
            <a:endParaRPr/>
          </a:p>
        </p:txBody>
      </p:sp>
      <p:sp>
        <p:nvSpPr>
          <p:cNvPr id="212" name="Google Shape;212;p25"/>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
                <a:latin typeface="Arial"/>
                <a:ea typeface="Arial"/>
                <a:cs typeface="Arial"/>
                <a:sym typeface="Arial"/>
              </a:rPr>
              <a:t>This is an unsupervised method, so we do not have a ground truth to evaluate the training process</a:t>
            </a:r>
            <a:endParaRPr>
              <a:latin typeface="Arial"/>
              <a:ea typeface="Arial"/>
              <a:cs typeface="Arial"/>
              <a:sym typeface="Arial"/>
            </a:endParaRPr>
          </a:p>
          <a:p>
            <a:pPr marL="0" lvl="0" indent="0" algn="l" rtl="0">
              <a:spcBef>
                <a:spcPts val="440"/>
              </a:spcBef>
              <a:spcAft>
                <a:spcPts val="0"/>
              </a:spcAft>
              <a:buNone/>
            </a:pPr>
            <a:r>
              <a:rPr lang="en">
                <a:latin typeface="Arial"/>
                <a:ea typeface="Arial"/>
                <a:cs typeface="Arial"/>
                <a:sym typeface="Arial"/>
              </a:rPr>
              <a:t>I used most similar word of a specific word</a:t>
            </a:r>
            <a:r>
              <a:rPr lang="en" i="1">
                <a:latin typeface="Arial"/>
                <a:ea typeface="Arial"/>
                <a:cs typeface="Arial"/>
                <a:sym typeface="Arial"/>
              </a:rPr>
              <a:t> [“kpop”]</a:t>
            </a:r>
            <a:r>
              <a:rPr lang="en">
                <a:latin typeface="Arial"/>
                <a:ea typeface="Arial"/>
                <a:cs typeface="Arial"/>
                <a:sym typeface="Arial"/>
              </a:rPr>
              <a:t> and log_loss of each epoch as evaluation metrics</a:t>
            </a:r>
            <a:endParaRPr>
              <a:latin typeface="Arial"/>
              <a:ea typeface="Arial"/>
              <a:cs typeface="Arial"/>
              <a:sym typeface="Arial"/>
            </a:endParaRPr>
          </a:p>
          <a:p>
            <a:pPr marL="0" lvl="0" indent="0" algn="l" rtl="0">
              <a:spcBef>
                <a:spcPts val="440"/>
              </a:spcBef>
              <a:spcAft>
                <a:spcPts val="0"/>
              </a:spcAft>
              <a:buNone/>
            </a:pPr>
            <a:endParaRPr>
              <a:latin typeface="Arial"/>
              <a:ea typeface="Arial"/>
              <a:cs typeface="Arial"/>
              <a:sym typeface="Arial"/>
            </a:endParaRPr>
          </a:p>
        </p:txBody>
      </p:sp>
      <p:sp>
        <p:nvSpPr>
          <p:cNvPr id="213" name="Google Shape;213;p25"/>
          <p:cNvSpPr txBox="1"/>
          <p:nvPr/>
        </p:nvSpPr>
        <p:spPr>
          <a:xfrm>
            <a:off x="445525" y="2681550"/>
            <a:ext cx="31686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Log_loss: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Epoch: 1	Model loss: 1829933.5</a:t>
            </a:r>
            <a:endParaRPr sz="11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Epoch: 2	Model loss: 1797081.75</a:t>
            </a:r>
            <a:endParaRPr sz="11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Epoch: 3	Model loss: 1674911.25</a:t>
            </a:r>
            <a:endParaRPr sz="11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Epoch: 4	Model loss: 1694608.0</a:t>
            </a:r>
            <a:endParaRPr sz="1150">
              <a:solidFill>
                <a:srgbClr val="212121"/>
              </a:solidFill>
              <a:highlight>
                <a:srgbClr val="FFFFFF"/>
              </a:highlight>
              <a:latin typeface="Courier New"/>
              <a:ea typeface="Courier New"/>
              <a:cs typeface="Courier New"/>
              <a:sym typeface="Courier New"/>
            </a:endParaRPr>
          </a:p>
          <a:p>
            <a:pPr marL="0" lvl="0" indent="0" algn="ctr" rtl="0">
              <a:spcBef>
                <a:spcPts val="0"/>
              </a:spcBef>
              <a:spcAft>
                <a:spcPts val="0"/>
              </a:spcAft>
              <a:buNone/>
            </a:pPr>
            <a:r>
              <a:rPr lang="en" sz="1450">
                <a:solidFill>
                  <a:srgbClr val="212121"/>
                </a:solidFill>
                <a:highlight>
                  <a:srgbClr val="FFFFFF"/>
                </a:highlight>
                <a:latin typeface="Courier New"/>
                <a:ea typeface="Courier New"/>
                <a:cs typeface="Courier New"/>
                <a:sym typeface="Courier New"/>
              </a:rPr>
              <a:t>…</a:t>
            </a:r>
            <a:endParaRPr sz="14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150">
                <a:solidFill>
                  <a:srgbClr val="212121"/>
                </a:solidFill>
                <a:highlight>
                  <a:srgbClr val="FFFFFF"/>
                </a:highlight>
                <a:latin typeface="Courier New"/>
                <a:ea typeface="Courier New"/>
                <a:cs typeface="Courier New"/>
                <a:sym typeface="Courier New"/>
              </a:rPr>
              <a:t>Epoch: 70	Model loss: 494608.0</a:t>
            </a:r>
            <a:endParaRPr sz="1150">
              <a:solidFill>
                <a:srgbClr val="212121"/>
              </a:solidFill>
              <a:highlight>
                <a:srgbClr val="FFFFFF"/>
              </a:highlight>
              <a:latin typeface="Courier New"/>
              <a:ea typeface="Courier New"/>
              <a:cs typeface="Courier New"/>
              <a:sym typeface="Courier New"/>
            </a:endParaRPr>
          </a:p>
        </p:txBody>
      </p:sp>
      <p:sp>
        <p:nvSpPr>
          <p:cNvPr id="214" name="Google Shape;214;p25"/>
          <p:cNvSpPr txBox="1"/>
          <p:nvPr/>
        </p:nvSpPr>
        <p:spPr>
          <a:xfrm>
            <a:off x="4941325" y="2757750"/>
            <a:ext cx="3589200" cy="1717500"/>
          </a:xfrm>
          <a:prstGeom prst="rect">
            <a:avLst/>
          </a:prstGeom>
          <a:noFill/>
          <a:ln>
            <a:noFill/>
          </a:ln>
        </p:spPr>
        <p:txBody>
          <a:bodyPr spcFirstLastPara="1" wrap="square" lIns="91425" tIns="91425" rIns="91425" bIns="91425" anchor="t" anchorCtr="0">
            <a:spAutoFit/>
          </a:bodyPr>
          <a:lstStyle/>
          <a:p>
            <a:pPr marL="0" lvl="0" indent="0" algn="l" rtl="0">
              <a:lnSpc>
                <a:spcPct val="129545"/>
              </a:lnSpc>
              <a:spcBef>
                <a:spcPts val="0"/>
              </a:spcBef>
              <a:spcAft>
                <a:spcPts val="0"/>
              </a:spcAft>
              <a:buNone/>
            </a:pPr>
            <a:r>
              <a:rPr lang="en" sz="1100">
                <a:solidFill>
                  <a:schemeClr val="dk1"/>
                </a:solidFill>
                <a:highlight>
                  <a:srgbClr val="FFFFFE"/>
                </a:highlight>
                <a:latin typeface="Courier New"/>
                <a:ea typeface="Courier New"/>
                <a:cs typeface="Courier New"/>
                <a:sym typeface="Courier New"/>
              </a:rPr>
              <a:t>model.wv.most_similar(</a:t>
            </a:r>
            <a:r>
              <a:rPr lang="en" sz="1100">
                <a:solidFill>
                  <a:srgbClr val="A31515"/>
                </a:solidFill>
                <a:highlight>
                  <a:srgbClr val="FFFFFE"/>
                </a:highlight>
                <a:latin typeface="Courier New"/>
                <a:ea typeface="Courier New"/>
                <a:cs typeface="Courier New"/>
                <a:sym typeface="Courier New"/>
              </a:rPr>
              <a:t>"kpop"</a:t>
            </a:r>
            <a:r>
              <a:rPr lang="en" sz="1100">
                <a:solidFill>
                  <a:schemeClr val="dk1"/>
                </a:solidFill>
                <a:highlight>
                  <a:srgbClr val="FFFFFE"/>
                </a:highlight>
                <a:latin typeface="Courier New"/>
                <a:ea typeface="Courier New"/>
                <a:cs typeface="Courier New"/>
                <a:sym typeface="Courier New"/>
              </a:rPr>
              <a:t>,topn=</a:t>
            </a:r>
            <a:r>
              <a:rPr lang="en" sz="1100">
                <a:solidFill>
                  <a:srgbClr val="09885A"/>
                </a:solidFill>
                <a:highlight>
                  <a:srgbClr val="FFFFFE"/>
                </a:highlight>
                <a:latin typeface="Courier New"/>
                <a:ea typeface="Courier New"/>
                <a:cs typeface="Courier New"/>
                <a:sym typeface="Courier New"/>
              </a:rPr>
              <a:t>5</a:t>
            </a: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marL="0" lvl="0" indent="0" algn="l" rtl="0">
              <a:lnSpc>
                <a:spcPct val="129545"/>
              </a:lnSpc>
              <a:spcBef>
                <a:spcPts val="0"/>
              </a:spcBef>
              <a:spcAft>
                <a:spcPts val="0"/>
              </a:spcAft>
              <a:buNone/>
            </a:pPr>
            <a:endParaRPr sz="1100">
              <a:solidFill>
                <a:schemeClr val="dk1"/>
              </a:solidFill>
              <a:highlight>
                <a:srgbClr val="FFFFFE"/>
              </a:highlight>
              <a:latin typeface="Courier New"/>
              <a:ea typeface="Courier New"/>
              <a:cs typeface="Courier New"/>
              <a:sym typeface="Courier New"/>
            </a:endParaRPr>
          </a:p>
          <a:p>
            <a:pPr marL="0" lvl="0" indent="0" algn="l" rtl="0">
              <a:lnSpc>
                <a:spcPct val="129545"/>
              </a:lnSpc>
              <a:spcBef>
                <a:spcPts val="0"/>
              </a:spcBef>
              <a:spcAft>
                <a:spcPts val="0"/>
              </a:spcAft>
              <a:buNone/>
            </a:pPr>
            <a:r>
              <a:rPr lang="en" sz="1150">
                <a:solidFill>
                  <a:schemeClr val="dk1"/>
                </a:solidFill>
                <a:highlight>
                  <a:srgbClr val="FFFFFE"/>
                </a:highlight>
                <a:latin typeface="Courier New"/>
                <a:ea typeface="Courier New"/>
                <a:cs typeface="Courier New"/>
                <a:sym typeface="Courier New"/>
              </a:rPr>
              <a:t>[('makestar', 0.7831661701202393),</a:t>
            </a:r>
            <a:endParaRPr sz="1150">
              <a:solidFill>
                <a:schemeClr val="dk1"/>
              </a:solidFill>
              <a:highlight>
                <a:srgbClr val="FFFFFE"/>
              </a:highlight>
              <a:latin typeface="Courier New"/>
              <a:ea typeface="Courier New"/>
              <a:cs typeface="Courier New"/>
              <a:sym typeface="Courier New"/>
            </a:endParaRPr>
          </a:p>
          <a:p>
            <a:pPr marL="0" lvl="0" indent="0" algn="l" rtl="0">
              <a:lnSpc>
                <a:spcPct val="129545"/>
              </a:lnSpc>
              <a:spcBef>
                <a:spcPts val="0"/>
              </a:spcBef>
              <a:spcAft>
                <a:spcPts val="0"/>
              </a:spcAft>
              <a:buNone/>
            </a:pPr>
            <a:r>
              <a:rPr lang="en" sz="1150">
                <a:solidFill>
                  <a:schemeClr val="dk1"/>
                </a:solidFill>
                <a:highlight>
                  <a:srgbClr val="FFFFFE"/>
                </a:highlight>
                <a:latin typeface="Courier New"/>
                <a:ea typeface="Courier New"/>
                <a:cs typeface="Courier New"/>
                <a:sym typeface="Courier New"/>
              </a:rPr>
              <a:t> ('comeback', 0.7626016139984131),</a:t>
            </a:r>
            <a:endParaRPr sz="1150">
              <a:solidFill>
                <a:schemeClr val="dk1"/>
              </a:solidFill>
              <a:highlight>
                <a:srgbClr val="FFFFFE"/>
              </a:highlight>
              <a:latin typeface="Courier New"/>
              <a:ea typeface="Courier New"/>
              <a:cs typeface="Courier New"/>
              <a:sym typeface="Courier New"/>
            </a:endParaRPr>
          </a:p>
          <a:p>
            <a:pPr marL="0" lvl="0" indent="0" algn="l" rtl="0">
              <a:lnSpc>
                <a:spcPct val="129545"/>
              </a:lnSpc>
              <a:spcBef>
                <a:spcPts val="0"/>
              </a:spcBef>
              <a:spcAft>
                <a:spcPts val="0"/>
              </a:spcAft>
              <a:buNone/>
            </a:pPr>
            <a:r>
              <a:rPr lang="en" sz="1150">
                <a:solidFill>
                  <a:schemeClr val="dk1"/>
                </a:solidFill>
                <a:highlight>
                  <a:srgbClr val="FFFFFE"/>
                </a:highlight>
                <a:latin typeface="Courier New"/>
                <a:ea typeface="Courier New"/>
                <a:cs typeface="Courier New"/>
                <a:sym typeface="Courier New"/>
              </a:rPr>
              <a:t> ('rkpop', 0.7273714542388916),</a:t>
            </a:r>
            <a:endParaRPr sz="1150">
              <a:solidFill>
                <a:schemeClr val="dk1"/>
              </a:solidFill>
              <a:highlight>
                <a:srgbClr val="FFFFFE"/>
              </a:highlight>
              <a:latin typeface="Courier New"/>
              <a:ea typeface="Courier New"/>
              <a:cs typeface="Courier New"/>
              <a:sym typeface="Courier New"/>
            </a:endParaRPr>
          </a:p>
          <a:p>
            <a:pPr marL="0" lvl="0" indent="0" algn="l" rtl="0">
              <a:lnSpc>
                <a:spcPct val="129545"/>
              </a:lnSpc>
              <a:spcBef>
                <a:spcPts val="0"/>
              </a:spcBef>
              <a:spcAft>
                <a:spcPts val="0"/>
              </a:spcAft>
              <a:buNone/>
            </a:pPr>
            <a:r>
              <a:rPr lang="en" sz="1150">
                <a:solidFill>
                  <a:schemeClr val="dk1"/>
                </a:solidFill>
                <a:highlight>
                  <a:srgbClr val="FFFFFE"/>
                </a:highlight>
                <a:latin typeface="Courier New"/>
                <a:ea typeface="Courier New"/>
                <a:cs typeface="Courier New"/>
                <a:sym typeface="Courier New"/>
              </a:rPr>
              <a:t> ('broadcasting', 0.7255948781967163),</a:t>
            </a:r>
            <a:endParaRPr sz="1150">
              <a:solidFill>
                <a:schemeClr val="dk1"/>
              </a:solidFill>
              <a:highlight>
                <a:srgbClr val="FFFFFE"/>
              </a:highlight>
              <a:latin typeface="Courier New"/>
              <a:ea typeface="Courier New"/>
              <a:cs typeface="Courier New"/>
              <a:sym typeface="Courier New"/>
            </a:endParaRPr>
          </a:p>
          <a:p>
            <a:pPr marL="0" lvl="0" indent="0" algn="l" rtl="0">
              <a:lnSpc>
                <a:spcPct val="129545"/>
              </a:lnSpc>
              <a:spcBef>
                <a:spcPts val="0"/>
              </a:spcBef>
              <a:spcAft>
                <a:spcPts val="0"/>
              </a:spcAft>
              <a:buNone/>
            </a:pPr>
            <a:r>
              <a:rPr lang="en" sz="1150">
                <a:solidFill>
                  <a:schemeClr val="dk1"/>
                </a:solidFill>
                <a:highlight>
                  <a:srgbClr val="FFFFFE"/>
                </a:highlight>
                <a:latin typeface="Courier New"/>
                <a:ea typeface="Courier New"/>
                <a:cs typeface="Courier New"/>
                <a:sym typeface="Courier New"/>
              </a:rPr>
              <a:t> ('psycho', 0.7253062129020691)]</a:t>
            </a:r>
            <a:endParaRPr sz="115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Word2vec + TF-IDF</a:t>
            </a:r>
            <a:endParaRPr/>
          </a:p>
        </p:txBody>
      </p:sp>
      <p:sp>
        <p:nvSpPr>
          <p:cNvPr id="220" name="Google Shape;220;p26"/>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
                <a:latin typeface="Arial"/>
                <a:ea typeface="Arial"/>
                <a:cs typeface="Arial"/>
                <a:sym typeface="Arial"/>
              </a:rPr>
              <a:t>“Makestar”:</a:t>
            </a:r>
            <a:endParaRPr>
              <a:latin typeface="Arial"/>
              <a:ea typeface="Arial"/>
              <a:cs typeface="Arial"/>
              <a:sym typeface="Arial"/>
            </a:endParaRPr>
          </a:p>
          <a:p>
            <a:pPr marL="0" lvl="0" indent="0" algn="l" rtl="0">
              <a:spcBef>
                <a:spcPts val="440"/>
              </a:spcBef>
              <a:spcAft>
                <a:spcPts val="0"/>
              </a:spcAft>
              <a:buNone/>
            </a:pPr>
            <a:endParaRPr/>
          </a:p>
          <a:p>
            <a:pPr marL="0" lvl="0" indent="0" algn="l" rtl="0">
              <a:spcBef>
                <a:spcPts val="440"/>
              </a:spcBef>
              <a:spcAft>
                <a:spcPts val="0"/>
              </a:spcAft>
              <a:buNone/>
            </a:pPr>
            <a:endParaRPr/>
          </a:p>
        </p:txBody>
      </p:sp>
      <p:sp>
        <p:nvSpPr>
          <p:cNvPr id="221" name="Google Shape;221;p26"/>
          <p:cNvSpPr txBox="1"/>
          <p:nvPr/>
        </p:nvSpPr>
        <p:spPr>
          <a:xfrm>
            <a:off x="292575" y="1673025"/>
            <a:ext cx="28254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02124"/>
                </a:solidFill>
                <a:highlight>
                  <a:srgbClr val="FFFFFF"/>
                </a:highlight>
              </a:rPr>
              <a:t>Makestar</a:t>
            </a:r>
            <a:r>
              <a:rPr lang="en" sz="1200">
                <a:solidFill>
                  <a:srgbClr val="202124"/>
                </a:solidFill>
                <a:highlight>
                  <a:srgbClr val="FFFFFF"/>
                </a:highlight>
              </a:rPr>
              <a:t>, which will present the projects that stars and fans make together, is a two-way communication window that helps their communication.</a:t>
            </a:r>
            <a:endParaRPr sz="1200">
              <a:solidFill>
                <a:srgbClr val="202124"/>
              </a:solidFill>
              <a:highlight>
                <a:srgbClr val="FFFFFF"/>
              </a:highlight>
            </a:endParaRPr>
          </a:p>
          <a:p>
            <a:pPr marL="0" lvl="0" indent="0" algn="l" rtl="0">
              <a:spcBef>
                <a:spcPts val="0"/>
              </a:spcBef>
              <a:spcAft>
                <a:spcPts val="0"/>
              </a:spcAft>
              <a:buNone/>
            </a:pPr>
            <a:endParaRPr sz="1200">
              <a:solidFill>
                <a:srgbClr val="202124"/>
              </a:solidFill>
              <a:highlight>
                <a:srgbClr val="FFFFFF"/>
              </a:highlight>
            </a:endParaRPr>
          </a:p>
          <a:p>
            <a:pPr marL="0" lvl="0" indent="0" algn="l" rtl="0">
              <a:spcBef>
                <a:spcPts val="0"/>
              </a:spcBef>
              <a:spcAft>
                <a:spcPts val="0"/>
              </a:spcAft>
              <a:buNone/>
            </a:pPr>
            <a:r>
              <a:rPr lang="en" sz="1200">
                <a:solidFill>
                  <a:srgbClr val="202124"/>
                </a:solidFill>
                <a:highlight>
                  <a:srgbClr val="FFFFFF"/>
                </a:highlight>
              </a:rPr>
              <a:t>It has a lot of korean projects ongoing</a:t>
            </a:r>
            <a:endParaRPr sz="1200">
              <a:solidFill>
                <a:srgbClr val="202124"/>
              </a:solidFill>
              <a:highlight>
                <a:srgbClr val="FFFFFF"/>
              </a:highlight>
            </a:endParaRPr>
          </a:p>
        </p:txBody>
      </p:sp>
      <p:pic>
        <p:nvPicPr>
          <p:cNvPr id="222" name="Google Shape;222;p26"/>
          <p:cNvPicPr preferRelativeResize="0"/>
          <p:nvPr/>
        </p:nvPicPr>
        <p:blipFill>
          <a:blip r:embed="rId3">
            <a:alphaModFix/>
          </a:blip>
          <a:stretch>
            <a:fillRect/>
          </a:stretch>
        </p:blipFill>
        <p:spPr>
          <a:xfrm>
            <a:off x="3277398" y="1115094"/>
            <a:ext cx="5096799" cy="36922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Word2vec + TF-IDF</a:t>
            </a:r>
            <a:endParaRPr/>
          </a:p>
        </p:txBody>
      </p:sp>
      <p:sp>
        <p:nvSpPr>
          <p:cNvPr id="228" name="Google Shape;228;p27"/>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 sz="1400" b="1">
                <a:solidFill>
                  <a:srgbClr val="202124"/>
                </a:solidFill>
                <a:highlight>
                  <a:srgbClr val="FFFFFF"/>
                </a:highlight>
                <a:latin typeface="Arial"/>
                <a:ea typeface="Arial"/>
                <a:cs typeface="Arial"/>
                <a:sym typeface="Arial"/>
              </a:rPr>
              <a:t>comeback</a:t>
            </a:r>
            <a:r>
              <a:rPr lang="en" sz="1400">
                <a:solidFill>
                  <a:srgbClr val="202124"/>
                </a:solidFill>
                <a:highlight>
                  <a:srgbClr val="FFFFFF"/>
                </a:highlight>
                <a:latin typeface="Arial"/>
                <a:ea typeface="Arial"/>
                <a:cs typeface="Arial"/>
                <a:sym typeface="Arial"/>
              </a:rPr>
              <a:t>: A </a:t>
            </a:r>
            <a:r>
              <a:rPr lang="en" sz="1400" b="1">
                <a:solidFill>
                  <a:srgbClr val="202124"/>
                </a:solidFill>
                <a:highlight>
                  <a:srgbClr val="FFFFFF"/>
                </a:highlight>
                <a:latin typeface="Arial"/>
                <a:ea typeface="Arial"/>
                <a:cs typeface="Arial"/>
                <a:sym typeface="Arial"/>
              </a:rPr>
              <a:t>K-pop</a:t>
            </a:r>
            <a:r>
              <a:rPr lang="en" sz="1400">
                <a:solidFill>
                  <a:srgbClr val="202124"/>
                </a:solidFill>
                <a:highlight>
                  <a:srgbClr val="FFFFFF"/>
                </a:highlight>
                <a:latin typeface="Arial"/>
                <a:ea typeface="Arial"/>
                <a:cs typeface="Arial"/>
                <a:sym typeface="Arial"/>
              </a:rPr>
              <a:t> group coming back with new music.</a:t>
            </a:r>
            <a:endParaRPr sz="1400">
              <a:solidFill>
                <a:srgbClr val="202124"/>
              </a:solidFill>
              <a:highlight>
                <a:srgbClr val="FFFFFF"/>
              </a:highlight>
              <a:latin typeface="Arial"/>
              <a:ea typeface="Arial"/>
              <a:cs typeface="Arial"/>
              <a:sym typeface="Arial"/>
            </a:endParaRPr>
          </a:p>
          <a:p>
            <a:pPr marL="0" lvl="0" indent="0" algn="l" rtl="0">
              <a:spcBef>
                <a:spcPts val="440"/>
              </a:spcBef>
              <a:spcAft>
                <a:spcPts val="0"/>
              </a:spcAft>
              <a:buNone/>
            </a:pPr>
            <a:r>
              <a:rPr lang="en" sz="1400" b="1">
                <a:solidFill>
                  <a:srgbClr val="202124"/>
                </a:solidFill>
                <a:highlight>
                  <a:srgbClr val="FFFFFF"/>
                </a:highlight>
                <a:latin typeface="Arial"/>
                <a:ea typeface="Arial"/>
                <a:cs typeface="Arial"/>
                <a:sym typeface="Arial"/>
              </a:rPr>
              <a:t>rkpop: </a:t>
            </a:r>
            <a:r>
              <a:rPr lang="en" sz="1400">
                <a:solidFill>
                  <a:srgbClr val="202124"/>
                </a:solidFill>
                <a:highlight>
                  <a:srgbClr val="FFFFFF"/>
                </a:highlight>
                <a:latin typeface="Arial"/>
                <a:ea typeface="Arial"/>
                <a:cs typeface="Arial"/>
                <a:sym typeface="Arial"/>
              </a:rPr>
              <a:t>Subreddit for </a:t>
            </a:r>
            <a:r>
              <a:rPr lang="en" sz="1400" b="1">
                <a:solidFill>
                  <a:srgbClr val="202124"/>
                </a:solidFill>
                <a:highlight>
                  <a:srgbClr val="FFFFFF"/>
                </a:highlight>
                <a:latin typeface="Arial"/>
                <a:ea typeface="Arial"/>
                <a:cs typeface="Arial"/>
                <a:sym typeface="Arial"/>
              </a:rPr>
              <a:t>K-pop</a:t>
            </a:r>
            <a:endParaRPr sz="1400" b="1">
              <a:solidFill>
                <a:srgbClr val="202124"/>
              </a:solidFill>
              <a:highlight>
                <a:srgbClr val="FFFFFF"/>
              </a:highlight>
              <a:latin typeface="Arial"/>
              <a:ea typeface="Arial"/>
              <a:cs typeface="Arial"/>
              <a:sym typeface="Arial"/>
            </a:endParaRPr>
          </a:p>
          <a:p>
            <a:pPr marL="0" lvl="0" indent="0" algn="l" rtl="0">
              <a:spcBef>
                <a:spcPts val="440"/>
              </a:spcBef>
              <a:spcAft>
                <a:spcPts val="0"/>
              </a:spcAft>
              <a:buNone/>
            </a:pPr>
            <a:r>
              <a:rPr lang="en" sz="1400" b="1">
                <a:solidFill>
                  <a:srgbClr val="202124"/>
                </a:solidFill>
                <a:highlight>
                  <a:srgbClr val="FFFFFF"/>
                </a:highlight>
                <a:latin typeface="Arial"/>
                <a:ea typeface="Arial"/>
                <a:cs typeface="Arial"/>
                <a:sym typeface="Arial"/>
              </a:rPr>
              <a:t>broadcasting: </a:t>
            </a:r>
            <a:r>
              <a:rPr lang="en" sz="1400" b="1">
                <a:solidFill>
                  <a:srgbClr val="202122"/>
                </a:solidFill>
                <a:highlight>
                  <a:srgbClr val="FFFFFF"/>
                </a:highlight>
                <a:latin typeface="Arial"/>
                <a:ea typeface="Arial"/>
                <a:cs typeface="Arial"/>
                <a:sym typeface="Arial"/>
              </a:rPr>
              <a:t>Music programs of South Korea (K-pop)</a:t>
            </a:r>
            <a:r>
              <a:rPr lang="en" sz="1400">
                <a:solidFill>
                  <a:srgbClr val="202122"/>
                </a:solidFill>
                <a:highlight>
                  <a:srgbClr val="FFFFFF"/>
                </a:highlight>
                <a:latin typeface="Arial"/>
                <a:ea typeface="Arial"/>
                <a:cs typeface="Arial"/>
                <a:sym typeface="Arial"/>
              </a:rPr>
              <a:t> are broadcast weekly, with different artists performing on the shows to promote their music.</a:t>
            </a:r>
            <a:endParaRPr sz="1400" b="1">
              <a:solidFill>
                <a:srgbClr val="202124"/>
              </a:solidFill>
              <a:highlight>
                <a:srgbClr val="FFFFFF"/>
              </a:highlight>
              <a:latin typeface="Arial"/>
              <a:ea typeface="Arial"/>
              <a:cs typeface="Arial"/>
              <a:sym typeface="Arial"/>
            </a:endParaRPr>
          </a:p>
          <a:p>
            <a:pPr marL="0" lvl="0" indent="0" algn="l" rtl="0">
              <a:spcBef>
                <a:spcPts val="440"/>
              </a:spcBef>
              <a:spcAft>
                <a:spcPts val="0"/>
              </a:spcAft>
              <a:buClr>
                <a:schemeClr val="dk1"/>
              </a:buClr>
              <a:buSzPts val="1100"/>
              <a:buFont typeface="Arial"/>
              <a:buNone/>
            </a:pPr>
            <a:r>
              <a:rPr lang="en" sz="1400" b="1">
                <a:solidFill>
                  <a:srgbClr val="202124"/>
                </a:solidFill>
                <a:highlight>
                  <a:srgbClr val="FFFFFF"/>
                </a:highlight>
                <a:latin typeface="Arial"/>
                <a:ea typeface="Arial"/>
                <a:cs typeface="Arial"/>
                <a:sym typeface="Arial"/>
              </a:rPr>
              <a:t>psycho</a:t>
            </a:r>
            <a:r>
              <a:rPr lang="en" sz="1400">
                <a:solidFill>
                  <a:srgbClr val="202124"/>
                </a:solidFill>
                <a:highlight>
                  <a:srgbClr val="FFFFFF"/>
                </a:highlight>
                <a:latin typeface="Arial"/>
                <a:ea typeface="Arial"/>
                <a:cs typeface="Arial"/>
                <a:sym typeface="Arial"/>
              </a:rPr>
              <a:t>: A famous song released by Red Velvet (</a:t>
            </a:r>
            <a:r>
              <a:rPr lang="en" sz="1400" b="1">
                <a:solidFill>
                  <a:srgbClr val="202124"/>
                </a:solidFill>
                <a:highlight>
                  <a:srgbClr val="FFFFFF"/>
                </a:highlight>
                <a:latin typeface="Arial"/>
                <a:ea typeface="Arial"/>
                <a:cs typeface="Arial"/>
                <a:sym typeface="Arial"/>
              </a:rPr>
              <a:t>K-pop</a:t>
            </a:r>
            <a:r>
              <a:rPr lang="en" sz="1400">
                <a:solidFill>
                  <a:srgbClr val="202124"/>
                </a:solidFill>
                <a:highlight>
                  <a:srgbClr val="FFFFFF"/>
                </a:highlight>
                <a:latin typeface="Arial"/>
                <a:ea typeface="Arial"/>
                <a:cs typeface="Arial"/>
                <a:sym typeface="Arial"/>
              </a:rPr>
              <a:t> girl group) in 2019</a:t>
            </a:r>
            <a:endParaRPr sz="1400">
              <a:solidFill>
                <a:srgbClr val="202124"/>
              </a:solidFill>
              <a:highlight>
                <a:srgbClr val="FFFFFF"/>
              </a:highlight>
              <a:latin typeface="Arial"/>
              <a:ea typeface="Arial"/>
              <a:cs typeface="Arial"/>
              <a:sym typeface="Arial"/>
            </a:endParaRPr>
          </a:p>
        </p:txBody>
      </p:sp>
      <p:pic>
        <p:nvPicPr>
          <p:cNvPr id="229" name="Google Shape;229;p27"/>
          <p:cNvPicPr preferRelativeResize="0"/>
          <p:nvPr/>
        </p:nvPicPr>
        <p:blipFill>
          <a:blip r:embed="rId3">
            <a:alphaModFix/>
          </a:blip>
          <a:stretch>
            <a:fillRect/>
          </a:stretch>
        </p:blipFill>
        <p:spPr>
          <a:xfrm>
            <a:off x="815975" y="2642818"/>
            <a:ext cx="2699724" cy="1774750"/>
          </a:xfrm>
          <a:prstGeom prst="rect">
            <a:avLst/>
          </a:prstGeom>
          <a:noFill/>
          <a:ln>
            <a:noFill/>
          </a:ln>
        </p:spPr>
      </p:pic>
      <p:pic>
        <p:nvPicPr>
          <p:cNvPr id="230" name="Google Shape;230;p27"/>
          <p:cNvPicPr preferRelativeResize="0"/>
          <p:nvPr/>
        </p:nvPicPr>
        <p:blipFill rotWithShape="1">
          <a:blip r:embed="rId4">
            <a:alphaModFix/>
          </a:blip>
          <a:srcRect l="-3584" t="-3583" b="10"/>
          <a:stretch/>
        </p:blipFill>
        <p:spPr>
          <a:xfrm>
            <a:off x="4681244" y="2571761"/>
            <a:ext cx="3490926" cy="20567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Word2vec + TF-IDF</a:t>
            </a:r>
            <a:endParaRPr/>
          </a:p>
        </p:txBody>
      </p:sp>
      <p:sp>
        <p:nvSpPr>
          <p:cNvPr id="236" name="Google Shape;236;p28"/>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0" lvl="0" indent="0" algn="l" rtl="0">
              <a:lnSpc>
                <a:spcPct val="129545"/>
              </a:lnSpc>
              <a:spcBef>
                <a:spcPts val="0"/>
              </a:spcBef>
              <a:spcAft>
                <a:spcPts val="0"/>
              </a:spcAft>
              <a:buClr>
                <a:schemeClr val="dk1"/>
              </a:buClr>
              <a:buSzPts val="1100"/>
              <a:buFont typeface="Arial"/>
              <a:buNone/>
            </a:pPr>
            <a:r>
              <a:rPr lang="en" sz="1300" b="1">
                <a:highlight>
                  <a:srgbClr val="FFFFFE"/>
                </a:highlight>
                <a:latin typeface="Courier New"/>
                <a:ea typeface="Courier New"/>
                <a:cs typeface="Courier New"/>
                <a:sym typeface="Courier New"/>
              </a:rPr>
              <a:t>most_similar(</a:t>
            </a:r>
            <a:r>
              <a:rPr lang="en" sz="1300" b="1">
                <a:solidFill>
                  <a:srgbClr val="09885A"/>
                </a:solidFill>
                <a:highlight>
                  <a:srgbClr val="FFFFFE"/>
                </a:highlight>
                <a:latin typeface="Courier New"/>
                <a:ea typeface="Courier New"/>
                <a:cs typeface="Courier New"/>
                <a:sym typeface="Courier New"/>
              </a:rPr>
              <a:t>12</a:t>
            </a:r>
            <a:r>
              <a:rPr lang="en" sz="1300" b="1">
                <a:highlight>
                  <a:srgbClr val="FFFFFE"/>
                </a:highlight>
                <a:latin typeface="Courier New"/>
                <a:ea typeface="Courier New"/>
                <a:cs typeface="Courier New"/>
                <a:sym typeface="Courier New"/>
              </a:rPr>
              <a:t>,pairwise_similarities2,</a:t>
            </a:r>
            <a:r>
              <a:rPr lang="en" sz="1300" b="1">
                <a:solidFill>
                  <a:srgbClr val="A31515"/>
                </a:solidFill>
                <a:highlight>
                  <a:srgbClr val="FFFFFE"/>
                </a:highlight>
                <a:latin typeface="Courier New"/>
                <a:ea typeface="Courier New"/>
                <a:cs typeface="Courier New"/>
                <a:sym typeface="Courier New"/>
              </a:rPr>
              <a:t>'Cosine Similarity'</a:t>
            </a:r>
            <a:r>
              <a:rPr lang="en" sz="1300" b="1">
                <a:highlight>
                  <a:srgbClr val="FFFFFE"/>
                </a:highlight>
                <a:latin typeface="Courier New"/>
                <a:ea typeface="Courier New"/>
                <a:cs typeface="Courier New"/>
                <a:sym typeface="Courier New"/>
              </a:rPr>
              <a:t>)</a:t>
            </a:r>
            <a:endParaRPr sz="1300" b="1">
              <a:highlight>
                <a:srgbClr val="FFFFFE"/>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Document: documents    bully compare irene scandal allegation true lo...</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Name: Naeun Son, dtype: object</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Similar Documents:</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iZone : 0.9851740700005203</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b="1">
                <a:solidFill>
                  <a:srgbClr val="3C78D8"/>
                </a:solidFill>
                <a:highlight>
                  <a:srgbClr val="FFFFFF"/>
                </a:highlight>
                <a:latin typeface="Courier New"/>
                <a:ea typeface="Courier New"/>
                <a:cs typeface="Courier New"/>
                <a:sym typeface="Courier New"/>
              </a:rPr>
              <a:t>Celebrity: Solar : 0.9845509374922073</a:t>
            </a:r>
            <a:endParaRPr sz="1000" b="1">
              <a:solidFill>
                <a:srgbClr val="3C78D8"/>
              </a:solidFill>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BTS : 0.9811527008019006</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b="1">
                <a:solidFill>
                  <a:srgbClr val="3C78D8"/>
                </a:solidFill>
                <a:highlight>
                  <a:srgbClr val="FFFFFF"/>
                </a:highlight>
                <a:latin typeface="Courier New"/>
                <a:ea typeface="Courier New"/>
                <a:cs typeface="Courier New"/>
                <a:sym typeface="Courier New"/>
              </a:rPr>
              <a:t>Celebrity: Seolhyun : 0.9809466263404886</a:t>
            </a:r>
            <a:endParaRPr sz="1000" b="1">
              <a:solidFill>
                <a:srgbClr val="3C78D8"/>
              </a:solidFill>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              ...</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Ninjas Hyper : 0.8783205956181265</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Pharrell Williams : 0.8765011098185927</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Chinae Alexander : 0.8583375081719296</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Adriene Mishler : 0.8216310609501457</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Word2vec + TF-IDF</a:t>
            </a:r>
            <a:endParaRPr/>
          </a:p>
        </p:txBody>
      </p:sp>
      <p:sp>
        <p:nvSpPr>
          <p:cNvPr id="242" name="Google Shape;242;p29"/>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0" lvl="0" indent="0" algn="l" rtl="0">
              <a:lnSpc>
                <a:spcPct val="129545"/>
              </a:lnSpc>
              <a:spcBef>
                <a:spcPts val="0"/>
              </a:spcBef>
              <a:spcAft>
                <a:spcPts val="0"/>
              </a:spcAft>
              <a:buNone/>
            </a:pPr>
            <a:r>
              <a:rPr lang="en" sz="1300" b="1">
                <a:highlight>
                  <a:srgbClr val="FFFFFE"/>
                </a:highlight>
                <a:latin typeface="Courier New"/>
                <a:ea typeface="Courier New"/>
                <a:cs typeface="Courier New"/>
                <a:sym typeface="Courier New"/>
              </a:rPr>
              <a:t>most_similar(</a:t>
            </a:r>
            <a:r>
              <a:rPr lang="en" sz="1300" b="1">
                <a:solidFill>
                  <a:srgbClr val="09885A"/>
                </a:solidFill>
                <a:highlight>
                  <a:srgbClr val="FFFFFE"/>
                </a:highlight>
                <a:latin typeface="Courier New"/>
                <a:ea typeface="Courier New"/>
                <a:cs typeface="Courier New"/>
                <a:sym typeface="Courier New"/>
              </a:rPr>
              <a:t>12</a:t>
            </a:r>
            <a:r>
              <a:rPr lang="en" sz="1300" b="1">
                <a:highlight>
                  <a:srgbClr val="FFFFFE"/>
                </a:highlight>
                <a:latin typeface="Courier New"/>
                <a:ea typeface="Courier New"/>
                <a:cs typeface="Courier New"/>
                <a:sym typeface="Courier New"/>
              </a:rPr>
              <a:t>,pairwise_similarities2,</a:t>
            </a:r>
            <a:r>
              <a:rPr lang="en" sz="1300" b="1">
                <a:solidFill>
                  <a:srgbClr val="A31515"/>
                </a:solidFill>
                <a:highlight>
                  <a:srgbClr val="FFFFFE"/>
                </a:highlight>
                <a:latin typeface="Courier New"/>
                <a:ea typeface="Courier New"/>
                <a:cs typeface="Courier New"/>
                <a:sym typeface="Courier New"/>
              </a:rPr>
              <a:t>'Cosine Similarity'</a:t>
            </a:r>
            <a:r>
              <a:rPr lang="en" sz="1300" b="1">
                <a:highlight>
                  <a:srgbClr val="FFFFFE"/>
                </a:highlight>
                <a:latin typeface="Courier New"/>
                <a:ea typeface="Courier New"/>
                <a:cs typeface="Courier New"/>
                <a:sym typeface="Courier New"/>
              </a:rPr>
              <a:t>)</a:t>
            </a:r>
            <a:endParaRPr sz="1300" b="1">
              <a:highlight>
                <a:srgbClr val="FFFFFE"/>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Document: documents    event year love shit  linger like bad perfume ...</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Name: Karlie Kloss, dtype: object</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Similar Documents:</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b="1">
                <a:solidFill>
                  <a:srgbClr val="3C78D8"/>
                </a:solidFill>
                <a:highlight>
                  <a:srgbClr val="FFFFFF"/>
                </a:highlight>
                <a:latin typeface="Courier New"/>
                <a:ea typeface="Courier New"/>
                <a:cs typeface="Courier New"/>
                <a:sym typeface="Courier New"/>
              </a:rPr>
              <a:t>Celebrity: Yara Shahidi : 0.9512768940445945</a:t>
            </a:r>
            <a:endParaRPr sz="1000" b="1">
              <a:solidFill>
                <a:srgbClr val="3C78D8"/>
              </a:solidFill>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BlackPink : 0.9341875248010271</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Zoe Saldana : 0.9301733754123521</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b="1">
                <a:solidFill>
                  <a:srgbClr val="3C78D8"/>
                </a:solidFill>
                <a:highlight>
                  <a:srgbClr val="FFFFFF"/>
                </a:highlight>
                <a:latin typeface="Courier New"/>
                <a:ea typeface="Courier New"/>
                <a:cs typeface="Courier New"/>
                <a:sym typeface="Courier New"/>
              </a:rPr>
              <a:t>Celebrity: Beyonce : 0.9271390188740243</a:t>
            </a:r>
            <a:endParaRPr sz="1000" b="1">
              <a:solidFill>
                <a:srgbClr val="3C78D8"/>
              </a:solidFill>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              ...</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Ninjas Hyper : 0.8638559838592623</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Chinae Alexander : 0.8558076644545808</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Kerwin Frost : 0.8284305481584564</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Adriene Mishler : 0.7864038143986092</a:t>
            </a:r>
            <a:endParaRPr sz="1000">
              <a:highlight>
                <a:srgbClr val="FFFFFF"/>
              </a:highlight>
              <a:latin typeface="Courier New"/>
              <a:ea typeface="Courier New"/>
              <a:cs typeface="Courier New"/>
              <a:sym typeface="Courier New"/>
            </a:endParaRPr>
          </a:p>
        </p:txBody>
      </p:sp>
      <p:pic>
        <p:nvPicPr>
          <p:cNvPr id="243" name="Google Shape;243;p29"/>
          <p:cNvPicPr preferRelativeResize="0"/>
          <p:nvPr/>
        </p:nvPicPr>
        <p:blipFill>
          <a:blip r:embed="rId3">
            <a:alphaModFix/>
          </a:blip>
          <a:stretch>
            <a:fillRect/>
          </a:stretch>
        </p:blipFill>
        <p:spPr>
          <a:xfrm>
            <a:off x="4437624" y="2235675"/>
            <a:ext cx="4279176" cy="1016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Word2vec + TF-IDF</a:t>
            </a:r>
            <a:endParaRPr/>
          </a:p>
        </p:txBody>
      </p:sp>
      <p:sp>
        <p:nvSpPr>
          <p:cNvPr id="249" name="Google Shape;249;p30"/>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0" lvl="0" indent="0" algn="l" rtl="0">
              <a:lnSpc>
                <a:spcPct val="129545"/>
              </a:lnSpc>
              <a:spcBef>
                <a:spcPts val="0"/>
              </a:spcBef>
              <a:spcAft>
                <a:spcPts val="0"/>
              </a:spcAft>
              <a:buNone/>
            </a:pPr>
            <a:r>
              <a:rPr lang="en" sz="1300" b="1">
                <a:highlight>
                  <a:srgbClr val="FFFFFE"/>
                </a:highlight>
                <a:latin typeface="Courier New"/>
                <a:ea typeface="Courier New"/>
                <a:cs typeface="Courier New"/>
                <a:sym typeface="Courier New"/>
              </a:rPr>
              <a:t>most_similar(</a:t>
            </a:r>
            <a:r>
              <a:rPr lang="en" sz="1300" b="1">
                <a:solidFill>
                  <a:srgbClr val="09885A"/>
                </a:solidFill>
                <a:highlight>
                  <a:srgbClr val="FFFFFE"/>
                </a:highlight>
                <a:latin typeface="Courier New"/>
                <a:ea typeface="Courier New"/>
                <a:cs typeface="Courier New"/>
                <a:sym typeface="Courier New"/>
              </a:rPr>
              <a:t>4</a:t>
            </a:r>
            <a:r>
              <a:rPr lang="en" sz="1300" b="1">
                <a:highlight>
                  <a:srgbClr val="FFFFFE"/>
                </a:highlight>
                <a:latin typeface="Courier New"/>
                <a:ea typeface="Courier New"/>
                <a:cs typeface="Courier New"/>
                <a:sym typeface="Courier New"/>
              </a:rPr>
              <a:t>,pairwise_similarities2,</a:t>
            </a:r>
            <a:r>
              <a:rPr lang="en" sz="1300" b="1">
                <a:solidFill>
                  <a:srgbClr val="A31515"/>
                </a:solidFill>
                <a:highlight>
                  <a:srgbClr val="FFFFFE"/>
                </a:highlight>
                <a:latin typeface="Courier New"/>
                <a:ea typeface="Courier New"/>
                <a:cs typeface="Courier New"/>
                <a:sym typeface="Courier New"/>
              </a:rPr>
              <a:t>'Cosine Similarity'</a:t>
            </a:r>
            <a:r>
              <a:rPr lang="en" sz="1300" b="1">
                <a:highlight>
                  <a:srgbClr val="FFFFFE"/>
                </a:highlight>
                <a:latin typeface="Courier New"/>
                <a:ea typeface="Courier New"/>
                <a:cs typeface="Courier New"/>
                <a:sym typeface="Courier New"/>
              </a:rPr>
              <a:t>)</a:t>
            </a:r>
            <a:endParaRPr sz="1300" b="1">
              <a:highlight>
                <a:srgbClr val="FFFFFE"/>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Document: documents    beyonce new soda pop obnoxious way write note ...</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Name: Beyonce, dtype: object</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Similar Documents:</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b="1">
                <a:solidFill>
                  <a:srgbClr val="CC0000"/>
                </a:solidFill>
                <a:highlight>
                  <a:srgbClr val="FFFFFF"/>
                </a:highlight>
                <a:latin typeface="Courier New"/>
                <a:ea typeface="Courier New"/>
                <a:cs typeface="Courier New"/>
                <a:sym typeface="Courier New"/>
              </a:rPr>
              <a:t>Celebrity: Zoe Saldana : 0.9990408205645908</a:t>
            </a:r>
            <a:endParaRPr sz="1000" b="1">
              <a:solidFill>
                <a:srgbClr val="CC0000"/>
              </a:solidFill>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BlackPink : 0.963459862134178</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NCT : 0.9568508079720882</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Bad Bunny : 0.9538317606323754</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              ...</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Ninjas Hyper : 0.912846662345566</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Seolhyun : 0.9069799805298574</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Chinae Alexander : 0.8525984797518328</a:t>
            </a:r>
            <a:endParaRPr sz="1000">
              <a:highlight>
                <a:srgbClr val="FFFFFF"/>
              </a:highlight>
              <a:latin typeface="Courier New"/>
              <a:ea typeface="Courier New"/>
              <a:cs typeface="Courier New"/>
              <a:sym typeface="Courier New"/>
            </a:endParaRPr>
          </a:p>
          <a:p>
            <a:pPr marL="0" lvl="0" indent="0" algn="l" rtl="0">
              <a:spcBef>
                <a:spcPts val="440"/>
              </a:spcBef>
              <a:spcAft>
                <a:spcPts val="0"/>
              </a:spcAft>
              <a:buNone/>
            </a:pPr>
            <a:r>
              <a:rPr lang="en" sz="1000">
                <a:highlight>
                  <a:srgbClr val="FFFFFF"/>
                </a:highlight>
                <a:latin typeface="Courier New"/>
                <a:ea typeface="Courier New"/>
                <a:cs typeface="Courier New"/>
                <a:sym typeface="Courier New"/>
              </a:rPr>
              <a:t>Celebrity: Adriene Mishler : 0.8067870901234415</a:t>
            </a:r>
            <a:endParaRPr sz="1000">
              <a:highlight>
                <a:srgbClr val="FFFFFF"/>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Word2vec + TF-IDF</a:t>
            </a:r>
            <a:endParaRPr/>
          </a:p>
        </p:txBody>
      </p:sp>
      <p:sp>
        <p:nvSpPr>
          <p:cNvPr id="255" name="Google Shape;255;p31"/>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0" lvl="0" indent="0" algn="l" rtl="0">
              <a:lnSpc>
                <a:spcPct val="129545"/>
              </a:lnSpc>
              <a:spcBef>
                <a:spcPts val="0"/>
              </a:spcBef>
              <a:spcAft>
                <a:spcPts val="0"/>
              </a:spcAft>
              <a:buClr>
                <a:schemeClr val="dk1"/>
              </a:buClr>
              <a:buSzPts val="1100"/>
              <a:buFont typeface="Arial"/>
              <a:buNone/>
            </a:pPr>
            <a:r>
              <a:rPr lang="en" sz="1100">
                <a:highlight>
                  <a:srgbClr val="FFFFFE"/>
                </a:highlight>
                <a:latin typeface="Courier New"/>
                <a:ea typeface="Courier New"/>
                <a:cs typeface="Courier New"/>
                <a:sym typeface="Courier New"/>
              </a:rPr>
              <a:t>df_merge[</a:t>
            </a:r>
            <a:r>
              <a:rPr lang="en" sz="1100">
                <a:solidFill>
                  <a:srgbClr val="09885A"/>
                </a:solidFill>
                <a:highlight>
                  <a:srgbClr val="FFFFFE"/>
                </a:highlight>
                <a:latin typeface="Courier New"/>
                <a:ea typeface="Courier New"/>
                <a:cs typeface="Courier New"/>
                <a:sym typeface="Courier New"/>
              </a:rPr>
              <a:t>’Beyonce’</a:t>
            </a:r>
            <a:r>
              <a:rPr lang="en" sz="1100">
                <a:highlight>
                  <a:srgbClr val="FFFFFE"/>
                </a:highlight>
                <a:latin typeface="Courier New"/>
                <a:ea typeface="Courier New"/>
                <a:cs typeface="Courier New"/>
                <a:sym typeface="Courier New"/>
              </a:rPr>
              <a:t>]</a:t>
            </a:r>
            <a:endParaRPr sz="1100">
              <a:highlight>
                <a:srgbClr val="FFFFFE"/>
              </a:highlight>
              <a:latin typeface="Courier New"/>
              <a:ea typeface="Courier New"/>
              <a:cs typeface="Courier New"/>
              <a:sym typeface="Courier New"/>
            </a:endParaRPr>
          </a:p>
          <a:p>
            <a:pPr marL="0" lvl="0" indent="0" algn="l" rtl="0">
              <a:spcBef>
                <a:spcPts val="440"/>
              </a:spcBef>
              <a:spcAft>
                <a:spcPts val="0"/>
              </a:spcAft>
              <a:buNone/>
            </a:pPr>
            <a:r>
              <a:rPr lang="en" sz="1100">
                <a:highlight>
                  <a:srgbClr val="FFFFFF"/>
                </a:highlight>
                <a:latin typeface="Courier New"/>
                <a:ea typeface="Courier New"/>
                <a:cs typeface="Courier New"/>
                <a:sym typeface="Courier New"/>
              </a:rPr>
              <a:t>‘beyonce new soda pop obnoxious way write note cringe satire ah yes mafs removed fica chegando </a:t>
            </a:r>
            <a:r>
              <a:rPr lang="en" sz="1100" u="sng">
                <a:solidFill>
                  <a:srgbClr val="E06666"/>
                </a:solidFill>
                <a:highlight>
                  <a:srgbClr val="FFFFFF"/>
                </a:highlight>
                <a:latin typeface="Courier New"/>
                <a:ea typeface="Courier New"/>
                <a:cs typeface="Courier New"/>
                <a:sym typeface="Courier New"/>
              </a:rPr>
              <a:t>notificao os mim desse reditt como faz pra parar good small shade love beyonc unless debuting new music melody work wasnt really interested seeing perform fake hair swift kinda pretentious shes always tryna make compelling statement everyone agrees heard liked beyonc pull card shes nasty energy megan doesnt bother anyone shes kinda autopilot right beyonc jay z heavily affiliated occult dont mind spell get thing go way mean necessarily unrelated always thought acapella know really accomplished ask summer still happened majority decision maker forgotten whats different</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marL="0" lvl="0" indent="0" algn="l" rtl="0">
              <a:spcBef>
                <a:spcPts val="440"/>
              </a:spcBef>
              <a:spcAft>
                <a:spcPts val="0"/>
              </a:spcAft>
              <a:buNone/>
            </a:pPr>
            <a:endParaRPr sz="1100">
              <a:highlight>
                <a:srgbClr val="FFFFFF"/>
              </a:highlight>
              <a:latin typeface="Courier New"/>
              <a:ea typeface="Courier New"/>
              <a:cs typeface="Courier New"/>
              <a:sym typeface="Courier New"/>
            </a:endParaRPr>
          </a:p>
          <a:p>
            <a:pPr marL="0" lvl="0" indent="0" algn="l" rtl="0">
              <a:lnSpc>
                <a:spcPct val="129545"/>
              </a:lnSpc>
              <a:spcBef>
                <a:spcPts val="0"/>
              </a:spcBef>
              <a:spcAft>
                <a:spcPts val="0"/>
              </a:spcAft>
              <a:buClr>
                <a:schemeClr val="dk1"/>
              </a:buClr>
              <a:buSzPts val="1100"/>
              <a:buFont typeface="Arial"/>
              <a:buNone/>
            </a:pPr>
            <a:r>
              <a:rPr lang="en" sz="1100">
                <a:highlight>
                  <a:srgbClr val="FFFFFE"/>
                </a:highlight>
                <a:latin typeface="Courier New"/>
                <a:ea typeface="Courier New"/>
                <a:cs typeface="Courier New"/>
                <a:sym typeface="Courier New"/>
              </a:rPr>
              <a:t>df_merge[</a:t>
            </a:r>
            <a:r>
              <a:rPr lang="en" sz="1100">
                <a:solidFill>
                  <a:srgbClr val="09885A"/>
                </a:solidFill>
                <a:highlight>
                  <a:srgbClr val="FFFFFE"/>
                </a:highlight>
                <a:latin typeface="Courier New"/>
                <a:ea typeface="Courier New"/>
                <a:cs typeface="Courier New"/>
                <a:sym typeface="Courier New"/>
              </a:rPr>
              <a:t>’Zoe Saldana’</a:t>
            </a:r>
            <a:r>
              <a:rPr lang="en" sz="1100">
                <a:highlight>
                  <a:srgbClr val="FFFFFE"/>
                </a:highlight>
                <a:latin typeface="Courier New"/>
                <a:ea typeface="Courier New"/>
                <a:cs typeface="Courier New"/>
                <a:sym typeface="Courier New"/>
              </a:rPr>
              <a:t>]</a:t>
            </a:r>
            <a:endParaRPr sz="1100">
              <a:highlight>
                <a:srgbClr val="FFFFFE"/>
              </a:highlight>
              <a:latin typeface="Courier New"/>
              <a:ea typeface="Courier New"/>
              <a:cs typeface="Courier New"/>
              <a:sym typeface="Courier New"/>
            </a:endParaRPr>
          </a:p>
          <a:p>
            <a:pPr marL="0" lvl="0" indent="0" algn="l" rtl="0">
              <a:spcBef>
                <a:spcPts val="440"/>
              </a:spcBef>
              <a:spcAft>
                <a:spcPts val="0"/>
              </a:spcAft>
              <a:buClr>
                <a:schemeClr val="dk1"/>
              </a:buClr>
              <a:buSzPts val="1100"/>
              <a:buFont typeface="Arial"/>
              <a:buNone/>
            </a:pPr>
            <a:r>
              <a:rPr lang="en" sz="1100">
                <a:highlight>
                  <a:srgbClr val="FFFFFF"/>
                </a:highlight>
                <a:latin typeface="Courier New"/>
                <a:ea typeface="Courier New"/>
                <a:cs typeface="Courier New"/>
                <a:sym typeface="Courier New"/>
              </a:rPr>
              <a:t>‘mean say exactly bad obnoxious way write note cringe satire ah yes mafs removed fica chegando </a:t>
            </a:r>
            <a:r>
              <a:rPr lang="en" sz="1100" u="sng">
                <a:solidFill>
                  <a:srgbClr val="E06666"/>
                </a:solidFill>
                <a:highlight>
                  <a:srgbClr val="FFFFFF"/>
                </a:highlight>
                <a:latin typeface="Courier New"/>
                <a:ea typeface="Courier New"/>
                <a:cs typeface="Courier New"/>
                <a:sym typeface="Courier New"/>
              </a:rPr>
              <a:t>notificao os mim desse reditt como faz pra parar good small shade love beyonc unless debuting new music melody work wasnt really interested seeing perform fake hair swift kinda pretentious shes always tryna make compelling statement everyone agrees heard liked beyonc pull card shes nasty energy megan doesnt bother anyone shes kinda autopilot right beyonc jay z heavily affiliated occult dont mind spell get thing go way mean necessarily unrelated always thought acapella know really accomplished ask summer still happened majority decision maker forgotten whats different</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marL="0" lvl="0" indent="0" algn="l" rtl="0">
              <a:spcBef>
                <a:spcPts val="440"/>
              </a:spcBef>
              <a:spcAft>
                <a:spcPts val="0"/>
              </a:spcAft>
              <a:buClr>
                <a:schemeClr val="dk1"/>
              </a:buClr>
              <a:buSzPts val="1100"/>
              <a:buFont typeface="Arial"/>
              <a:buNone/>
            </a:pPr>
            <a:endParaRPr sz="1100">
              <a:highlight>
                <a:srgbClr val="FFFFFF"/>
              </a:highlight>
              <a:latin typeface="Courier New"/>
              <a:ea typeface="Courier New"/>
              <a:cs typeface="Courier New"/>
              <a:sym typeface="Courier New"/>
            </a:endParaRPr>
          </a:p>
          <a:p>
            <a:pPr marL="0" lvl="0" indent="0" algn="l" rtl="0">
              <a:spcBef>
                <a:spcPts val="440"/>
              </a:spcBef>
              <a:spcAft>
                <a:spcPts val="0"/>
              </a:spcAft>
              <a:buNone/>
            </a:pPr>
            <a:endParaRPr sz="1100">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2"/>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Future work</a:t>
            </a:r>
            <a:endParaRPr/>
          </a:p>
        </p:txBody>
      </p:sp>
      <p:sp>
        <p:nvSpPr>
          <p:cNvPr id="261" name="Google Shape;261;p32"/>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
              <a:t>Compute boilerplate to reduce common information and increase the informativeness and uniqueness of the “documents” for each celebrity.</a:t>
            </a:r>
            <a:endParaRPr/>
          </a:p>
          <a:p>
            <a:pPr marL="0" lvl="0" indent="0" algn="l" rtl="0">
              <a:spcBef>
                <a:spcPts val="440"/>
              </a:spcBef>
              <a:spcAft>
                <a:spcPts val="0"/>
              </a:spcAft>
              <a:buNone/>
            </a:pPr>
            <a:endParaRPr/>
          </a:p>
          <a:p>
            <a:pPr marL="0" lvl="0" indent="0" algn="l" rtl="0">
              <a:spcBef>
                <a:spcPts val="440"/>
              </a:spcBef>
              <a:spcAft>
                <a:spcPts val="0"/>
              </a:spcAft>
              <a:buNone/>
            </a:pPr>
            <a:r>
              <a:rPr lang="en"/>
              <a:t>*</a:t>
            </a:r>
            <a:r>
              <a:rPr lang="en" sz="1600" i="1">
                <a:solidFill>
                  <a:srgbClr val="292929"/>
                </a:solidFill>
                <a:highlight>
                  <a:srgbClr val="FFFFFF"/>
                </a:highlight>
                <a:latin typeface="Georgia"/>
                <a:ea typeface="Georgia"/>
                <a:cs typeface="Georgia"/>
                <a:sym typeface="Georgia"/>
              </a:rPr>
              <a:t>In textual analysis, Boilerplate is a combination of words that can be removed from a sentence without significantly changing the original meaning, such as “more than million in” or “at the end of.”</a:t>
            </a:r>
            <a:endParaRPr sz="1600" i="1">
              <a:solidFill>
                <a:srgbClr val="292929"/>
              </a:solidFill>
              <a:highlight>
                <a:srgbClr val="FFFFFF"/>
              </a:highlight>
              <a:latin typeface="Georgia"/>
              <a:ea typeface="Georgia"/>
              <a:cs typeface="Georgia"/>
              <a:sym typeface="Georgia"/>
            </a:endParaRPr>
          </a:p>
          <a:p>
            <a:pPr marL="0" lvl="0" indent="0" algn="l" rtl="0">
              <a:spcBef>
                <a:spcPts val="440"/>
              </a:spcBef>
              <a:spcAft>
                <a:spcPts val="0"/>
              </a:spcAft>
              <a:buNone/>
            </a:pPr>
            <a:r>
              <a:rPr lang="en" sz="1600" i="1">
                <a:solidFill>
                  <a:srgbClr val="292929"/>
                </a:solidFill>
                <a:highlight>
                  <a:srgbClr val="FFFFFF"/>
                </a:highlight>
                <a:latin typeface="Georgia"/>
                <a:ea typeface="Georgia"/>
                <a:cs typeface="Georgia"/>
                <a:sym typeface="Georgia"/>
              </a:rPr>
              <a:t>Step 1: find the 4-grams appear across documents (between 30% and 80%)</a:t>
            </a:r>
            <a:endParaRPr sz="1600" i="1">
              <a:solidFill>
                <a:srgbClr val="292929"/>
              </a:solidFill>
              <a:highlight>
                <a:srgbClr val="FFFFFF"/>
              </a:highlight>
              <a:latin typeface="Georgia"/>
              <a:ea typeface="Georgia"/>
              <a:cs typeface="Georgia"/>
              <a:sym typeface="Georgia"/>
            </a:endParaRPr>
          </a:p>
          <a:p>
            <a:pPr marL="0" lvl="0" indent="0" algn="l" rtl="0">
              <a:spcBef>
                <a:spcPts val="440"/>
              </a:spcBef>
              <a:spcAft>
                <a:spcPts val="0"/>
              </a:spcAft>
              <a:buNone/>
            </a:pPr>
            <a:r>
              <a:rPr lang="en" sz="1600" i="1">
                <a:solidFill>
                  <a:srgbClr val="292929"/>
                </a:solidFill>
                <a:highlight>
                  <a:srgbClr val="FFFFFF"/>
                </a:highlight>
                <a:latin typeface="Georgia"/>
                <a:ea typeface="Georgia"/>
                <a:cs typeface="Georgia"/>
                <a:sym typeface="Georgia"/>
              </a:rPr>
              <a:t>Step 2: mark the sentence with those 4-grams as 0, otherwise as 1</a:t>
            </a:r>
            <a:endParaRPr sz="1600" i="1">
              <a:solidFill>
                <a:srgbClr val="292929"/>
              </a:solidFill>
              <a:highlight>
                <a:srgbClr val="FFFFFF"/>
              </a:highlight>
              <a:latin typeface="Georgia"/>
              <a:ea typeface="Georgia"/>
              <a:cs typeface="Georgia"/>
              <a:sym typeface="Georgia"/>
            </a:endParaRPr>
          </a:p>
          <a:p>
            <a:pPr marL="0" lvl="0" indent="0" algn="l" rtl="0">
              <a:spcBef>
                <a:spcPts val="440"/>
              </a:spcBef>
              <a:spcAft>
                <a:spcPts val="0"/>
              </a:spcAft>
              <a:buNone/>
            </a:pPr>
            <a:r>
              <a:rPr lang="en" sz="1600" i="1">
                <a:solidFill>
                  <a:srgbClr val="292929"/>
                </a:solidFill>
                <a:highlight>
                  <a:srgbClr val="FFFFFF"/>
                </a:highlight>
                <a:latin typeface="Georgia"/>
                <a:ea typeface="Georgia"/>
                <a:cs typeface="Georgia"/>
                <a:sym typeface="Georgia"/>
              </a:rPr>
              <a:t>Step 3: add the  the vectors of boilerplate flags to the calculations</a:t>
            </a:r>
            <a:endParaRPr sz="1600" i="1">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Text Analytics Methods Tried</a:t>
            </a:r>
            <a:endParaRPr/>
          </a:p>
        </p:txBody>
      </p:sp>
      <p:grpSp>
        <p:nvGrpSpPr>
          <p:cNvPr id="94" name="Google Shape;94;p15"/>
          <p:cNvGrpSpPr/>
          <p:nvPr/>
        </p:nvGrpSpPr>
        <p:grpSpPr>
          <a:xfrm>
            <a:off x="68952" y="3559750"/>
            <a:ext cx="6545431" cy="643500"/>
            <a:chOff x="1593000" y="2322568"/>
            <a:chExt cx="5957975" cy="643500"/>
          </a:xfrm>
        </p:grpSpPr>
        <p:sp>
          <p:nvSpPr>
            <p:cNvPr id="95" name="Google Shape;95;p1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Sent2vec</a:t>
              </a:r>
              <a:endParaRPr sz="1000">
                <a:solidFill>
                  <a:srgbClr val="FFFFFF"/>
                </a:solidFill>
                <a:latin typeface="Roboto"/>
                <a:ea typeface="Roboto"/>
                <a:cs typeface="Roboto"/>
                <a:sym typeface="Roboto"/>
              </a:endParaRPr>
            </a:p>
          </p:txBody>
        </p:sp>
        <p:sp>
          <p:nvSpPr>
            <p:cNvPr id="99" name="Google Shape;99;p1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05</a:t>
              </a:r>
              <a:endParaRPr sz="2600">
                <a:solidFill>
                  <a:srgbClr val="FFFFFF"/>
                </a:solidFill>
                <a:latin typeface="Roboto Thin"/>
                <a:ea typeface="Roboto Thin"/>
                <a:cs typeface="Roboto Thin"/>
                <a:sym typeface="Roboto Thin"/>
              </a:endParaRPr>
            </a:p>
          </p:txBody>
        </p:sp>
        <p:sp>
          <p:nvSpPr>
            <p:cNvPr id="101" name="Google Shape;101;p15"/>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Sentence embeddings</a:t>
              </a:r>
              <a:endParaRPr sz="900">
                <a:solidFill>
                  <a:srgbClr val="A72A1E"/>
                </a:solidFill>
                <a:latin typeface="Roboto"/>
                <a:ea typeface="Roboto"/>
                <a:cs typeface="Roboto"/>
                <a:sym typeface="Roboto"/>
              </a:endParaRPr>
            </a:p>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Good on small dataset (pre-trained models)</a:t>
              </a:r>
              <a:endParaRPr sz="900">
                <a:solidFill>
                  <a:srgbClr val="A72A1E"/>
                </a:solidFill>
                <a:latin typeface="Roboto"/>
                <a:ea typeface="Roboto"/>
                <a:cs typeface="Roboto"/>
                <a:sym typeface="Roboto"/>
              </a:endParaRPr>
            </a:p>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Crashed with large dataset due to RAM limits</a:t>
              </a:r>
              <a:endParaRPr sz="900">
                <a:solidFill>
                  <a:srgbClr val="A72A1E"/>
                </a:solidFill>
                <a:latin typeface="Roboto"/>
                <a:ea typeface="Roboto"/>
                <a:cs typeface="Roboto"/>
                <a:sym typeface="Roboto"/>
              </a:endParaRPr>
            </a:p>
          </p:txBody>
        </p:sp>
      </p:grpSp>
      <p:grpSp>
        <p:nvGrpSpPr>
          <p:cNvPr id="102" name="Google Shape;102;p15"/>
          <p:cNvGrpSpPr/>
          <p:nvPr/>
        </p:nvGrpSpPr>
        <p:grpSpPr>
          <a:xfrm>
            <a:off x="68927" y="2904875"/>
            <a:ext cx="6545431" cy="643500"/>
            <a:chOff x="1593000" y="2322568"/>
            <a:chExt cx="5957975" cy="643500"/>
          </a:xfrm>
        </p:grpSpPr>
        <p:sp>
          <p:nvSpPr>
            <p:cNvPr id="103" name="Google Shape;103;p1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BERT</a:t>
              </a:r>
              <a:endParaRPr sz="1000">
                <a:solidFill>
                  <a:srgbClr val="FFFFFF"/>
                </a:solidFill>
                <a:latin typeface="Roboto"/>
                <a:ea typeface="Roboto"/>
                <a:cs typeface="Roboto"/>
                <a:sym typeface="Roboto"/>
              </a:endParaRPr>
            </a:p>
          </p:txBody>
        </p:sp>
        <p:sp>
          <p:nvSpPr>
            <p:cNvPr id="107" name="Google Shape;107;p1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109" name="Google Shape;109;p15"/>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Sentence embeddings</a:t>
              </a:r>
              <a:endParaRPr sz="900">
                <a:solidFill>
                  <a:srgbClr val="A72A1E"/>
                </a:solidFill>
                <a:latin typeface="Roboto"/>
                <a:ea typeface="Roboto"/>
                <a:cs typeface="Roboto"/>
                <a:sym typeface="Roboto"/>
              </a:endParaRPr>
            </a:p>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State of the art model </a:t>
              </a:r>
              <a:endParaRPr sz="900">
                <a:solidFill>
                  <a:srgbClr val="A72A1E"/>
                </a:solidFill>
                <a:latin typeface="Roboto"/>
                <a:ea typeface="Roboto"/>
                <a:cs typeface="Roboto"/>
                <a:sym typeface="Roboto"/>
              </a:endParaRPr>
            </a:p>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10+ pre-trained models from billions of words</a:t>
              </a:r>
              <a:endParaRPr sz="900">
                <a:solidFill>
                  <a:srgbClr val="A72A1E"/>
                </a:solidFill>
                <a:latin typeface="Roboto"/>
                <a:ea typeface="Roboto"/>
                <a:cs typeface="Roboto"/>
                <a:sym typeface="Roboto"/>
              </a:endParaRPr>
            </a:p>
          </p:txBody>
        </p:sp>
      </p:grpSp>
      <p:grpSp>
        <p:nvGrpSpPr>
          <p:cNvPr id="110" name="Google Shape;110;p15"/>
          <p:cNvGrpSpPr/>
          <p:nvPr/>
        </p:nvGrpSpPr>
        <p:grpSpPr>
          <a:xfrm>
            <a:off x="69051" y="2250000"/>
            <a:ext cx="6545431" cy="643500"/>
            <a:chOff x="1593000" y="2322568"/>
            <a:chExt cx="5957975" cy="643500"/>
          </a:xfrm>
        </p:grpSpPr>
        <p:sp>
          <p:nvSpPr>
            <p:cNvPr id="111" name="Google Shape;111;p1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GloVe + TF-IDF</a:t>
              </a:r>
              <a:endParaRPr sz="1000">
                <a:solidFill>
                  <a:srgbClr val="FFFFFF"/>
                </a:solidFill>
                <a:latin typeface="Roboto"/>
                <a:ea typeface="Roboto"/>
                <a:cs typeface="Roboto"/>
                <a:sym typeface="Roboto"/>
              </a:endParaRPr>
            </a:p>
          </p:txBody>
        </p:sp>
        <p:sp>
          <p:nvSpPr>
            <p:cNvPr id="115" name="Google Shape;115;p1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17" name="Google Shape;117;p15"/>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Word embeddings</a:t>
              </a:r>
              <a:endParaRPr sz="900">
                <a:solidFill>
                  <a:srgbClr val="A72A1E"/>
                </a:solidFill>
                <a:latin typeface="Roboto"/>
                <a:ea typeface="Roboto"/>
                <a:cs typeface="Roboto"/>
                <a:sym typeface="Roboto"/>
              </a:endParaRPr>
            </a:p>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Pre-trained model</a:t>
              </a:r>
              <a:endParaRPr sz="900">
                <a:solidFill>
                  <a:srgbClr val="A72A1E"/>
                </a:solidFill>
                <a:latin typeface="Roboto"/>
                <a:ea typeface="Roboto"/>
                <a:cs typeface="Roboto"/>
                <a:sym typeface="Roboto"/>
              </a:endParaRPr>
            </a:p>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1M+ words</a:t>
              </a:r>
              <a:endParaRPr sz="900">
                <a:solidFill>
                  <a:srgbClr val="A72A1E"/>
                </a:solidFill>
                <a:latin typeface="Roboto"/>
                <a:ea typeface="Roboto"/>
                <a:cs typeface="Roboto"/>
                <a:sym typeface="Roboto"/>
              </a:endParaRPr>
            </a:p>
          </p:txBody>
        </p:sp>
      </p:grpSp>
      <p:grpSp>
        <p:nvGrpSpPr>
          <p:cNvPr id="118" name="Google Shape;118;p15"/>
          <p:cNvGrpSpPr/>
          <p:nvPr/>
        </p:nvGrpSpPr>
        <p:grpSpPr>
          <a:xfrm>
            <a:off x="69052" y="1595125"/>
            <a:ext cx="6545431" cy="643500"/>
            <a:chOff x="1593000" y="2322568"/>
            <a:chExt cx="5957975" cy="643500"/>
          </a:xfrm>
        </p:grpSpPr>
        <p:sp>
          <p:nvSpPr>
            <p:cNvPr id="119" name="Google Shape;119;p1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Word2vec + TF-IDF</a:t>
              </a:r>
              <a:endParaRPr sz="1000">
                <a:solidFill>
                  <a:srgbClr val="FFFFFF"/>
                </a:solidFill>
                <a:latin typeface="Roboto"/>
                <a:ea typeface="Roboto"/>
                <a:cs typeface="Roboto"/>
                <a:sym typeface="Roboto"/>
              </a:endParaRPr>
            </a:p>
          </p:txBody>
        </p:sp>
        <p:sp>
          <p:nvSpPr>
            <p:cNvPr id="123" name="Google Shape;123;p1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25" name="Google Shape;125;p15"/>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Word embeddings</a:t>
              </a:r>
              <a:endParaRPr sz="900">
                <a:solidFill>
                  <a:srgbClr val="A72A1E"/>
                </a:solidFill>
                <a:latin typeface="Roboto"/>
                <a:ea typeface="Roboto"/>
                <a:cs typeface="Roboto"/>
                <a:sym typeface="Roboto"/>
              </a:endParaRPr>
            </a:p>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Vectors of numeric representations of words</a:t>
              </a:r>
              <a:endParaRPr sz="900">
                <a:solidFill>
                  <a:srgbClr val="A72A1E"/>
                </a:solidFill>
                <a:latin typeface="Roboto"/>
                <a:ea typeface="Roboto"/>
                <a:cs typeface="Roboto"/>
                <a:sym typeface="Roboto"/>
              </a:endParaRPr>
            </a:p>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Self-trained model</a:t>
              </a:r>
              <a:endParaRPr sz="900">
                <a:solidFill>
                  <a:srgbClr val="A72A1E"/>
                </a:solidFill>
                <a:latin typeface="Roboto"/>
                <a:ea typeface="Roboto"/>
                <a:cs typeface="Roboto"/>
                <a:sym typeface="Roboto"/>
              </a:endParaRPr>
            </a:p>
          </p:txBody>
        </p:sp>
      </p:grpSp>
      <p:grpSp>
        <p:nvGrpSpPr>
          <p:cNvPr id="126" name="Google Shape;126;p15"/>
          <p:cNvGrpSpPr/>
          <p:nvPr/>
        </p:nvGrpSpPr>
        <p:grpSpPr>
          <a:xfrm>
            <a:off x="69015" y="940250"/>
            <a:ext cx="6545431" cy="643500"/>
            <a:chOff x="1593000" y="2322568"/>
            <a:chExt cx="5957975" cy="643500"/>
          </a:xfrm>
        </p:grpSpPr>
        <p:sp>
          <p:nvSpPr>
            <p:cNvPr id="127" name="Google Shape;127;p1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TF-IDF </a:t>
              </a:r>
              <a:endParaRPr sz="1000">
                <a:solidFill>
                  <a:srgbClr val="FFFFFF"/>
                </a:solidFill>
                <a:latin typeface="Roboto"/>
                <a:ea typeface="Roboto"/>
                <a:cs typeface="Roboto"/>
                <a:sym typeface="Roboto"/>
              </a:endParaRPr>
            </a:p>
          </p:txBody>
        </p:sp>
        <p:sp>
          <p:nvSpPr>
            <p:cNvPr id="131" name="Google Shape;131;p1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33" name="Google Shape;133;p15"/>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Term frequency–inverse document frequency</a:t>
              </a:r>
              <a:endParaRPr sz="900">
                <a:solidFill>
                  <a:srgbClr val="A72A1E"/>
                </a:solidFill>
                <a:latin typeface="Roboto"/>
                <a:ea typeface="Roboto"/>
                <a:cs typeface="Roboto"/>
                <a:sym typeface="Roboto"/>
              </a:endParaRPr>
            </a:p>
            <a:p>
              <a:pPr marL="457200" lvl="0" indent="0" algn="l" rtl="0">
                <a:lnSpc>
                  <a:spcPct val="115000"/>
                </a:lnSpc>
                <a:spcBef>
                  <a:spcPts val="0"/>
                </a:spcBef>
                <a:spcAft>
                  <a:spcPts val="0"/>
                </a:spcAft>
                <a:buNone/>
              </a:pPr>
              <a:endParaRPr sz="900">
                <a:solidFill>
                  <a:srgbClr val="A72A1E"/>
                </a:solidFill>
                <a:latin typeface="Roboto"/>
                <a:ea typeface="Roboto"/>
                <a:cs typeface="Roboto"/>
                <a:sym typeface="Roboto"/>
              </a:endParaRPr>
            </a:p>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Reflects importance of a word to a document</a:t>
              </a:r>
              <a:endParaRPr sz="800">
                <a:solidFill>
                  <a:srgbClr val="A72A1E"/>
                </a:solidFill>
                <a:latin typeface="Roboto"/>
                <a:ea typeface="Roboto"/>
                <a:cs typeface="Roboto"/>
                <a:sym typeface="Roboto"/>
              </a:endParaRPr>
            </a:p>
          </p:txBody>
        </p:sp>
      </p:grpSp>
      <p:grpSp>
        <p:nvGrpSpPr>
          <p:cNvPr id="134" name="Google Shape;134;p15"/>
          <p:cNvGrpSpPr/>
          <p:nvPr/>
        </p:nvGrpSpPr>
        <p:grpSpPr>
          <a:xfrm>
            <a:off x="69003" y="4203250"/>
            <a:ext cx="6545431" cy="643500"/>
            <a:chOff x="1593000" y="2322568"/>
            <a:chExt cx="5957975" cy="643500"/>
          </a:xfrm>
        </p:grpSpPr>
        <p:sp>
          <p:nvSpPr>
            <p:cNvPr id="135" name="Google Shape;135;p1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Doc2vec</a:t>
              </a:r>
              <a:endParaRPr sz="1000">
                <a:solidFill>
                  <a:srgbClr val="FFFFFF"/>
                </a:solidFill>
                <a:latin typeface="Roboto"/>
                <a:ea typeface="Roboto"/>
                <a:cs typeface="Roboto"/>
                <a:sym typeface="Roboto"/>
              </a:endParaRPr>
            </a:p>
          </p:txBody>
        </p:sp>
        <p:sp>
          <p:nvSpPr>
            <p:cNvPr id="139" name="Google Shape;139;p1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06</a:t>
              </a:r>
              <a:endParaRPr sz="2600">
                <a:solidFill>
                  <a:srgbClr val="FFFFFF"/>
                </a:solidFill>
                <a:latin typeface="Roboto Thin"/>
                <a:ea typeface="Roboto Thin"/>
                <a:cs typeface="Roboto Thin"/>
                <a:sym typeface="Roboto Thin"/>
              </a:endParaRPr>
            </a:p>
          </p:txBody>
        </p:sp>
        <p:sp>
          <p:nvSpPr>
            <p:cNvPr id="141" name="Google Shape;141;p15"/>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Document embeddings</a:t>
              </a:r>
              <a:endParaRPr sz="900">
                <a:solidFill>
                  <a:srgbClr val="A72A1E"/>
                </a:solidFill>
                <a:latin typeface="Roboto"/>
                <a:ea typeface="Roboto"/>
                <a:cs typeface="Roboto"/>
                <a:sym typeface="Roboto"/>
              </a:endParaRPr>
            </a:p>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Vectors of numeric representations of docs</a:t>
              </a:r>
              <a:endParaRPr sz="900">
                <a:solidFill>
                  <a:srgbClr val="A72A1E"/>
                </a:solidFill>
                <a:latin typeface="Roboto"/>
                <a:ea typeface="Roboto"/>
                <a:cs typeface="Roboto"/>
                <a:sym typeface="Roboto"/>
              </a:endParaRPr>
            </a:p>
            <a:p>
              <a:pPr marL="457200" lvl="0" indent="-285750" algn="l" rtl="0">
                <a:lnSpc>
                  <a:spcPct val="115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Self-trained model</a:t>
              </a:r>
              <a:endParaRPr sz="900">
                <a:solidFill>
                  <a:srgbClr val="A72A1E"/>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3"/>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Future work</a:t>
            </a:r>
            <a:endParaRPr/>
          </a:p>
        </p:txBody>
      </p:sp>
      <p:sp>
        <p:nvSpPr>
          <p:cNvPr id="267" name="Google Shape;267;p33"/>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
              <a:t>Incorporate the foreign language into our analysis, for example, using google translators, etc.</a:t>
            </a:r>
            <a:endParaRPr/>
          </a:p>
          <a:p>
            <a:pPr marL="0" lvl="0" indent="0" algn="l" rtl="0">
              <a:spcBef>
                <a:spcPts val="440"/>
              </a:spcBef>
              <a:spcAft>
                <a:spcPts val="0"/>
              </a:spcAft>
              <a:buNone/>
            </a:pPr>
            <a:endParaRPr/>
          </a:p>
          <a:p>
            <a:pPr marL="0" lvl="0" indent="0" algn="l" rtl="0">
              <a:spcBef>
                <a:spcPts val="440"/>
              </a:spcBef>
              <a:spcAft>
                <a:spcPts val="0"/>
              </a:spcAft>
              <a:buNone/>
            </a:pPr>
            <a:r>
              <a:rPr lang="en"/>
              <a:t>Collect data periodically to train our own model (like BERT)</a:t>
            </a:r>
            <a:endParaRPr/>
          </a:p>
          <a:p>
            <a:pPr marL="0" lvl="0" indent="0" algn="l" rtl="0">
              <a:spcBef>
                <a:spcPts val="440"/>
              </a:spcBef>
              <a:spcAft>
                <a:spcPts val="0"/>
              </a:spcAft>
              <a:buNone/>
            </a:pPr>
            <a:endParaRPr/>
          </a:p>
          <a:p>
            <a:pPr marL="0" lvl="0" indent="0" algn="l" rtl="0">
              <a:spcBef>
                <a:spcPts val="440"/>
              </a:spcBef>
              <a:spcAft>
                <a:spcPts val="0"/>
              </a:spcAft>
              <a:buNone/>
            </a:pPr>
            <a:endParaRPr/>
          </a:p>
          <a:p>
            <a:pPr marL="0" lvl="0" indent="0" algn="l" rtl="0">
              <a:spcBef>
                <a:spcPts val="44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What we have done so far</a:t>
            </a:r>
            <a:endParaRPr/>
          </a:p>
        </p:txBody>
      </p:sp>
      <p:sp>
        <p:nvSpPr>
          <p:cNvPr id="273" name="Google Shape;273;p34"/>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
              <a:t>1.	Use the APIs to scrape user information, text data, and video data from Reddit and Instagram</a:t>
            </a:r>
            <a:endParaRPr/>
          </a:p>
          <a:p>
            <a:pPr marL="0" lvl="0" indent="0" algn="l" rtl="0">
              <a:spcBef>
                <a:spcPts val="440"/>
              </a:spcBef>
              <a:spcAft>
                <a:spcPts val="0"/>
              </a:spcAft>
              <a:buNone/>
            </a:pPr>
            <a:r>
              <a:rPr lang="en"/>
              <a:t>2.	Social network analysis using node2vec to find clusterings</a:t>
            </a:r>
            <a:endParaRPr/>
          </a:p>
          <a:p>
            <a:pPr marL="0" lvl="0" indent="0" algn="l" rtl="0">
              <a:spcBef>
                <a:spcPts val="440"/>
              </a:spcBef>
              <a:spcAft>
                <a:spcPts val="0"/>
              </a:spcAft>
              <a:buNone/>
            </a:pPr>
            <a:r>
              <a:rPr lang="en"/>
              <a:t>3.	Fanbase similarity analysis using the idea of recommender system</a:t>
            </a:r>
            <a:endParaRPr/>
          </a:p>
          <a:p>
            <a:pPr marL="0" lvl="0" indent="0" algn="l" rtl="0">
              <a:spcBef>
                <a:spcPts val="440"/>
              </a:spcBef>
              <a:spcAft>
                <a:spcPts val="0"/>
              </a:spcAft>
              <a:buNone/>
            </a:pPr>
            <a:r>
              <a:rPr lang="en"/>
              <a:t>4.	Text analysis using word2vec+TF-IDF</a:t>
            </a:r>
            <a:endParaRPr/>
          </a:p>
          <a:p>
            <a:pPr marL="0" lvl="0" indent="0" algn="l" rtl="0">
              <a:spcBef>
                <a:spcPts val="440"/>
              </a:spcBef>
              <a:spcAft>
                <a:spcPts val="0"/>
              </a:spcAft>
              <a:buNone/>
            </a:pPr>
            <a:r>
              <a:rPr lang="en"/>
              <a:t>5.	Similarity analysis using subreddits list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5"/>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Next step...</a:t>
            </a:r>
            <a:endParaRPr/>
          </a:p>
        </p:txBody>
      </p:sp>
      <p:sp>
        <p:nvSpPr>
          <p:cNvPr id="279" name="Google Shape;279;p35"/>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Data</a:t>
            </a:r>
            <a:endParaRPr/>
          </a:p>
        </p:txBody>
      </p:sp>
      <p:sp>
        <p:nvSpPr>
          <p:cNvPr id="147" name="Google Shape;147;p16"/>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457200" lvl="0" indent="-368300" algn="l" rtl="0">
              <a:spcBef>
                <a:spcPts val="440"/>
              </a:spcBef>
              <a:spcAft>
                <a:spcPts val="0"/>
              </a:spcAft>
              <a:buSzPts val="2200"/>
              <a:buChar char="•"/>
            </a:pPr>
            <a:r>
              <a:rPr lang="en">
                <a:latin typeface="Arial"/>
                <a:ea typeface="Arial"/>
                <a:cs typeface="Arial"/>
                <a:sym typeface="Arial"/>
              </a:rPr>
              <a:t>31,145 comments on reddit for 20 celebrities (14+6)</a:t>
            </a:r>
            <a:endParaRPr>
              <a:latin typeface="Arial"/>
              <a:ea typeface="Arial"/>
              <a:cs typeface="Arial"/>
              <a:sym typeface="Arial"/>
            </a:endParaRPr>
          </a:p>
          <a:p>
            <a:pPr marL="457200" lvl="0" indent="-368300" algn="l" rtl="0">
              <a:spcBef>
                <a:spcPts val="0"/>
              </a:spcBef>
              <a:spcAft>
                <a:spcPts val="0"/>
              </a:spcAft>
              <a:buSzPts val="2200"/>
              <a:buChar char="•"/>
            </a:pPr>
            <a:r>
              <a:rPr lang="en">
                <a:latin typeface="Arial"/>
                <a:ea typeface="Arial"/>
                <a:cs typeface="Arial"/>
                <a:sym typeface="Arial"/>
              </a:rPr>
              <a:t>1M total words, 76,472 unique words across the comments </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Sent2vec</a:t>
            </a:r>
            <a:endParaRPr/>
          </a:p>
        </p:txBody>
      </p:sp>
      <p:sp>
        <p:nvSpPr>
          <p:cNvPr id="153" name="Google Shape;153;p17"/>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457200" lvl="0" indent="-368300" algn="l" rtl="0">
              <a:spcBef>
                <a:spcPts val="440"/>
              </a:spcBef>
              <a:spcAft>
                <a:spcPts val="0"/>
              </a:spcAft>
              <a:buSzPts val="2200"/>
              <a:buAutoNum type="arabicPeriod"/>
            </a:pPr>
            <a:r>
              <a:rPr lang="en">
                <a:latin typeface="Arial"/>
                <a:ea typeface="Arial"/>
                <a:cs typeface="Arial"/>
                <a:sym typeface="Arial"/>
              </a:rPr>
              <a:t>The demo code showed a very powerful result</a:t>
            </a:r>
            <a:endParaRPr>
              <a:latin typeface="Arial"/>
              <a:ea typeface="Arial"/>
              <a:cs typeface="Arial"/>
              <a:sym typeface="Arial"/>
            </a:endParaRPr>
          </a:p>
          <a:p>
            <a:pPr marL="457200" lvl="0" indent="-368300" algn="l" rtl="0">
              <a:spcBef>
                <a:spcPts val="0"/>
              </a:spcBef>
              <a:spcAft>
                <a:spcPts val="0"/>
              </a:spcAft>
              <a:buSzPts val="2200"/>
              <a:buAutoNum type="arabicPeriod"/>
            </a:pPr>
            <a:r>
              <a:rPr lang="en">
                <a:latin typeface="Arial"/>
                <a:ea typeface="Arial"/>
                <a:cs typeface="Arial"/>
                <a:sym typeface="Arial"/>
              </a:rPr>
              <a:t>It treats each post as a sentence and then generates numeric representations for the sentence</a:t>
            </a:r>
            <a:endParaRPr>
              <a:latin typeface="Arial"/>
              <a:ea typeface="Arial"/>
              <a:cs typeface="Arial"/>
              <a:sym typeface="Arial"/>
            </a:endParaRPr>
          </a:p>
          <a:p>
            <a:pPr marL="457200" lvl="0" indent="-368300" algn="l" rtl="0">
              <a:spcBef>
                <a:spcPts val="0"/>
              </a:spcBef>
              <a:spcAft>
                <a:spcPts val="0"/>
              </a:spcAft>
              <a:buSzPts val="2200"/>
              <a:buAutoNum type="arabicPeriod"/>
            </a:pPr>
            <a:r>
              <a:rPr lang="en">
                <a:latin typeface="Arial"/>
                <a:ea typeface="Arial"/>
                <a:cs typeface="Arial"/>
                <a:sym typeface="Arial"/>
              </a:rPr>
              <a:t>It took huge amount of RAM. Failed running the code on our data with Google Colab (25G RAM / High RAM mode)</a:t>
            </a:r>
            <a:endParaRPr>
              <a:latin typeface="Arial"/>
              <a:ea typeface="Arial"/>
              <a:cs typeface="Arial"/>
              <a:sym typeface="Arial"/>
            </a:endParaRPr>
          </a:p>
          <a:p>
            <a:pPr marL="457200" lvl="0" indent="-368300" algn="l" rtl="0">
              <a:spcBef>
                <a:spcPts val="0"/>
              </a:spcBef>
              <a:spcAft>
                <a:spcPts val="0"/>
              </a:spcAft>
              <a:buSzPts val="2200"/>
              <a:buAutoNum type="arabicPeriod"/>
            </a:pPr>
            <a:r>
              <a:rPr lang="en">
                <a:latin typeface="Arial"/>
                <a:ea typeface="Arial"/>
                <a:cs typeface="Arial"/>
                <a:sym typeface="Arial"/>
              </a:rPr>
              <a:t>Recommend adidas to try this model in the future</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BERT</a:t>
            </a:r>
            <a:endParaRPr/>
          </a:p>
        </p:txBody>
      </p:sp>
      <p:sp>
        <p:nvSpPr>
          <p:cNvPr id="159" name="Google Shape;159;p18"/>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457200" lvl="0" indent="-368300" algn="l" rtl="0">
              <a:spcBef>
                <a:spcPts val="440"/>
              </a:spcBef>
              <a:spcAft>
                <a:spcPts val="0"/>
              </a:spcAft>
              <a:buSzPts val="2200"/>
              <a:buAutoNum type="arabicPeriod"/>
            </a:pPr>
            <a:r>
              <a:rPr lang="en">
                <a:latin typeface="Arial"/>
                <a:ea typeface="Arial"/>
                <a:cs typeface="Arial"/>
                <a:sym typeface="Arial"/>
              </a:rPr>
              <a:t>State of the art model for NLP, good for semantic textual similarity(STS)</a:t>
            </a:r>
            <a:endParaRPr>
              <a:latin typeface="Arial"/>
              <a:ea typeface="Arial"/>
              <a:cs typeface="Arial"/>
              <a:sym typeface="Arial"/>
            </a:endParaRPr>
          </a:p>
          <a:p>
            <a:pPr marL="457200" lvl="0" indent="-368300" algn="l" rtl="0">
              <a:spcBef>
                <a:spcPts val="0"/>
              </a:spcBef>
              <a:spcAft>
                <a:spcPts val="0"/>
              </a:spcAft>
              <a:buSzPts val="2200"/>
              <a:buAutoNum type="arabicPeriod"/>
            </a:pPr>
            <a:r>
              <a:rPr lang="en">
                <a:latin typeface="Arial"/>
                <a:ea typeface="Arial"/>
                <a:cs typeface="Arial"/>
                <a:sym typeface="Arial"/>
              </a:rPr>
              <a:t>The original BERT model was trained on the entire English Wikipedia and Book corpus, which sums to 3.3B words</a:t>
            </a:r>
            <a:endParaRPr>
              <a:latin typeface="Arial"/>
              <a:ea typeface="Arial"/>
              <a:cs typeface="Arial"/>
              <a:sym typeface="Arial"/>
            </a:endParaRPr>
          </a:p>
          <a:p>
            <a:pPr marL="457200" lvl="0" indent="-368300" algn="l" rtl="0">
              <a:spcBef>
                <a:spcPts val="0"/>
              </a:spcBef>
              <a:spcAft>
                <a:spcPts val="0"/>
              </a:spcAft>
              <a:buSzPts val="2200"/>
              <a:buAutoNum type="arabicPeriod"/>
            </a:pPr>
            <a:r>
              <a:rPr lang="en">
                <a:latin typeface="Arial"/>
                <a:ea typeface="Arial"/>
                <a:cs typeface="Arial"/>
                <a:sym typeface="Arial"/>
              </a:rPr>
              <a:t>The output shows that it did a good job of marking the distinctions</a:t>
            </a:r>
            <a:endParaRPr>
              <a:latin typeface="Arial"/>
              <a:ea typeface="Arial"/>
              <a:cs typeface="Arial"/>
              <a:sym typeface="Arial"/>
            </a:endParaRPr>
          </a:p>
          <a:p>
            <a:pPr marL="457200" lvl="0" indent="-368300" algn="l" rtl="0">
              <a:spcBef>
                <a:spcPts val="0"/>
              </a:spcBef>
              <a:spcAft>
                <a:spcPts val="0"/>
              </a:spcAft>
              <a:buSzPts val="2200"/>
              <a:buAutoNum type="arabicPeriod"/>
            </a:pPr>
            <a:r>
              <a:rPr lang="en">
                <a:latin typeface="Arial"/>
                <a:ea typeface="Arial"/>
                <a:cs typeface="Arial"/>
                <a:sym typeface="Arial"/>
              </a:rPr>
              <a:t>However, the model gives some crazy results (on the next slide)</a:t>
            </a:r>
            <a:endParaRPr>
              <a:latin typeface="Arial"/>
              <a:ea typeface="Arial"/>
              <a:cs typeface="Arial"/>
              <a:sym typeface="Arial"/>
            </a:endParaRPr>
          </a:p>
          <a:p>
            <a:pPr marL="457200" lvl="0" indent="-368300" algn="l" rtl="0">
              <a:spcBef>
                <a:spcPts val="0"/>
              </a:spcBef>
              <a:spcAft>
                <a:spcPts val="0"/>
              </a:spcAft>
              <a:buSzPts val="2200"/>
              <a:buAutoNum type="arabicPeriod"/>
            </a:pPr>
            <a:r>
              <a:rPr lang="en">
                <a:latin typeface="Arial"/>
                <a:ea typeface="Arial"/>
                <a:cs typeface="Arial"/>
                <a:sym typeface="Arial"/>
              </a:rPr>
              <a:t>If we are ever able to collect enough size of text data, we may train our own BERT model(currently, our dataset contains 1M words)</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BERT</a:t>
            </a:r>
            <a:endParaRPr/>
          </a:p>
        </p:txBody>
      </p:sp>
      <p:sp>
        <p:nvSpPr>
          <p:cNvPr id="165" name="Google Shape;165;p19"/>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Clr>
                <a:schemeClr val="dk1"/>
              </a:buClr>
              <a:buSzPts val="1100"/>
              <a:buFont typeface="Arial"/>
              <a:buNone/>
            </a:pPr>
            <a:r>
              <a:rPr lang="en" sz="1300" b="1">
                <a:latin typeface="Arial"/>
                <a:ea typeface="Arial"/>
                <a:cs typeface="Arial"/>
                <a:sym typeface="Arial"/>
              </a:rPr>
              <a:t>Document: documents    bully compare irene scandal allegation true lo...</a:t>
            </a:r>
            <a:endParaRPr sz="1300" b="1">
              <a:latin typeface="Arial"/>
              <a:ea typeface="Arial"/>
              <a:cs typeface="Arial"/>
              <a:sym typeface="Arial"/>
            </a:endParaRPr>
          </a:p>
          <a:p>
            <a:pPr marL="0" lvl="0" indent="0" algn="l" rtl="0">
              <a:spcBef>
                <a:spcPts val="440"/>
              </a:spcBef>
              <a:spcAft>
                <a:spcPts val="0"/>
              </a:spcAft>
              <a:buClr>
                <a:schemeClr val="dk1"/>
              </a:buClr>
              <a:buSzPts val="1100"/>
              <a:buFont typeface="Arial"/>
              <a:buNone/>
            </a:pPr>
            <a:r>
              <a:rPr lang="en" sz="1300" b="1">
                <a:latin typeface="Arial"/>
                <a:ea typeface="Arial"/>
                <a:cs typeface="Arial"/>
                <a:sym typeface="Arial"/>
              </a:rPr>
              <a:t>Name: Naeun Son, dtype: object</a:t>
            </a:r>
            <a:endParaRPr sz="1300" b="1">
              <a:latin typeface="Arial"/>
              <a:ea typeface="Arial"/>
              <a:cs typeface="Arial"/>
              <a:sym typeface="Arial"/>
            </a:endParaRPr>
          </a:p>
          <a:p>
            <a:pPr marL="0" lvl="0" indent="0" algn="l" rtl="0">
              <a:spcBef>
                <a:spcPts val="440"/>
              </a:spcBef>
              <a:spcAft>
                <a:spcPts val="0"/>
              </a:spcAft>
              <a:buClr>
                <a:schemeClr val="dk1"/>
              </a:buClr>
              <a:buSzPts val="1100"/>
              <a:buFont typeface="Arial"/>
              <a:buNone/>
            </a:pPr>
            <a:endParaRPr sz="1300" b="1">
              <a:latin typeface="Arial"/>
              <a:ea typeface="Arial"/>
              <a:cs typeface="Arial"/>
              <a:sym typeface="Arial"/>
            </a:endParaRPr>
          </a:p>
          <a:p>
            <a:pPr marL="0" lvl="0" indent="0" algn="l" rtl="0">
              <a:spcBef>
                <a:spcPts val="440"/>
              </a:spcBef>
              <a:spcAft>
                <a:spcPts val="0"/>
              </a:spcAft>
              <a:buClr>
                <a:schemeClr val="dk1"/>
              </a:buClr>
              <a:buSzPts val="1100"/>
              <a:buFont typeface="Arial"/>
              <a:buNone/>
            </a:pPr>
            <a:endParaRPr sz="1300" b="1">
              <a:latin typeface="Arial"/>
              <a:ea typeface="Arial"/>
              <a:cs typeface="Arial"/>
              <a:sym typeface="Arial"/>
            </a:endParaRPr>
          </a:p>
          <a:p>
            <a:pPr marL="0" lvl="0" indent="0" algn="l" rtl="0">
              <a:spcBef>
                <a:spcPts val="440"/>
              </a:spcBef>
              <a:spcAft>
                <a:spcPts val="0"/>
              </a:spcAft>
              <a:buClr>
                <a:schemeClr val="dk1"/>
              </a:buClr>
              <a:buSzPts val="1100"/>
              <a:buFont typeface="Arial"/>
              <a:buNone/>
            </a:pPr>
            <a:r>
              <a:rPr lang="en" sz="1300" b="1">
                <a:latin typeface="Arial"/>
                <a:ea typeface="Arial"/>
                <a:cs typeface="Arial"/>
                <a:sym typeface="Arial"/>
              </a:rPr>
              <a:t>Similar Documents:</a:t>
            </a:r>
            <a:endParaRPr sz="1300" b="1">
              <a:latin typeface="Arial"/>
              <a:ea typeface="Arial"/>
              <a:cs typeface="Arial"/>
              <a:sym typeface="Arial"/>
            </a:endParaRPr>
          </a:p>
          <a:p>
            <a:pPr marL="0" lvl="0" indent="0" algn="l" rtl="0">
              <a:spcBef>
                <a:spcPts val="440"/>
              </a:spcBef>
              <a:spcAft>
                <a:spcPts val="0"/>
              </a:spcAft>
              <a:buClr>
                <a:schemeClr val="dk1"/>
              </a:buClr>
              <a:buSzPts val="1100"/>
              <a:buFont typeface="Arial"/>
              <a:buNone/>
            </a:pPr>
            <a:r>
              <a:rPr lang="en" sz="1300" b="1">
                <a:latin typeface="Arial"/>
                <a:ea typeface="Arial"/>
                <a:cs typeface="Arial"/>
                <a:sym typeface="Arial"/>
              </a:rPr>
              <a:t>Celebrity: BTS : 0.70624614</a:t>
            </a:r>
            <a:endParaRPr sz="1300" b="1">
              <a:latin typeface="Arial"/>
              <a:ea typeface="Arial"/>
              <a:cs typeface="Arial"/>
              <a:sym typeface="Arial"/>
            </a:endParaRPr>
          </a:p>
          <a:p>
            <a:pPr marL="0" lvl="0" indent="0" algn="l" rtl="0">
              <a:spcBef>
                <a:spcPts val="440"/>
              </a:spcBef>
              <a:spcAft>
                <a:spcPts val="0"/>
              </a:spcAft>
              <a:buClr>
                <a:schemeClr val="dk1"/>
              </a:buClr>
              <a:buSzPts val="1100"/>
              <a:buFont typeface="Arial"/>
              <a:buNone/>
            </a:pPr>
            <a:r>
              <a:rPr lang="en" sz="1300" b="1">
                <a:latin typeface="Arial"/>
                <a:ea typeface="Arial"/>
                <a:cs typeface="Arial"/>
                <a:sym typeface="Arial"/>
              </a:rPr>
              <a:t>Celebrity: BlackPink : 0.69097114</a:t>
            </a:r>
            <a:endParaRPr sz="1300" b="1">
              <a:latin typeface="Arial"/>
              <a:ea typeface="Arial"/>
              <a:cs typeface="Arial"/>
              <a:sym typeface="Arial"/>
            </a:endParaRPr>
          </a:p>
          <a:p>
            <a:pPr marL="0" lvl="0" indent="0" algn="l" rtl="0">
              <a:spcBef>
                <a:spcPts val="440"/>
              </a:spcBef>
              <a:spcAft>
                <a:spcPts val="0"/>
              </a:spcAft>
              <a:buClr>
                <a:schemeClr val="dk1"/>
              </a:buClr>
              <a:buSzPts val="1100"/>
              <a:buFont typeface="Arial"/>
              <a:buNone/>
            </a:pPr>
            <a:r>
              <a:rPr lang="en" sz="1300" b="1" i="1">
                <a:solidFill>
                  <a:srgbClr val="CC0000"/>
                </a:solidFill>
                <a:latin typeface="Arial"/>
                <a:ea typeface="Arial"/>
                <a:cs typeface="Arial"/>
                <a:sym typeface="Arial"/>
              </a:rPr>
              <a:t>Celebrity: Karlie Kloss : 0.67730826</a:t>
            </a:r>
            <a:endParaRPr sz="1300" b="1" i="1">
              <a:solidFill>
                <a:srgbClr val="CC0000"/>
              </a:solidFill>
              <a:latin typeface="Arial"/>
              <a:ea typeface="Arial"/>
              <a:cs typeface="Arial"/>
              <a:sym typeface="Arial"/>
            </a:endParaRPr>
          </a:p>
          <a:p>
            <a:pPr marL="0" lvl="0" indent="0" algn="l" rtl="0">
              <a:spcBef>
                <a:spcPts val="440"/>
              </a:spcBef>
              <a:spcAft>
                <a:spcPts val="0"/>
              </a:spcAft>
              <a:buClr>
                <a:schemeClr val="dk1"/>
              </a:buClr>
              <a:buSzPts val="1100"/>
              <a:buFont typeface="Arial"/>
              <a:buNone/>
            </a:pPr>
            <a:r>
              <a:rPr lang="en" sz="1300" b="1">
                <a:latin typeface="Arial"/>
                <a:ea typeface="Arial"/>
                <a:cs typeface="Arial"/>
                <a:sym typeface="Arial"/>
              </a:rPr>
              <a:t>Celebrity: Solar : 0.6649824</a:t>
            </a:r>
            <a:endParaRPr sz="1300" b="1">
              <a:latin typeface="Arial"/>
              <a:ea typeface="Arial"/>
              <a:cs typeface="Arial"/>
              <a:sym typeface="Arial"/>
            </a:endParaRPr>
          </a:p>
          <a:p>
            <a:pPr marL="0" lvl="0" indent="0" algn="l" rtl="0">
              <a:spcBef>
                <a:spcPts val="440"/>
              </a:spcBef>
              <a:spcAft>
                <a:spcPts val="0"/>
              </a:spcAft>
              <a:buNone/>
            </a:pPr>
            <a:r>
              <a:rPr lang="en" sz="1300" b="1">
                <a:latin typeface="Arial"/>
                <a:ea typeface="Arial"/>
                <a:cs typeface="Arial"/>
                <a:sym typeface="Arial"/>
              </a:rPr>
              <a:t>....</a:t>
            </a:r>
            <a:endParaRPr sz="1300" b="1">
              <a:latin typeface="Arial"/>
              <a:ea typeface="Arial"/>
              <a:cs typeface="Arial"/>
              <a:sym typeface="Arial"/>
            </a:endParaRPr>
          </a:p>
          <a:p>
            <a:pPr marL="0" lvl="0" indent="0" algn="l" rtl="0">
              <a:spcBef>
                <a:spcPts val="440"/>
              </a:spcBef>
              <a:spcAft>
                <a:spcPts val="0"/>
              </a:spcAft>
              <a:buClr>
                <a:schemeClr val="dk1"/>
              </a:buClr>
              <a:buSzPts val="1100"/>
              <a:buFont typeface="Arial"/>
              <a:buNone/>
            </a:pPr>
            <a:r>
              <a:rPr lang="en" sz="1300" b="1">
                <a:latin typeface="Arial"/>
                <a:ea typeface="Arial"/>
                <a:cs typeface="Arial"/>
                <a:sym typeface="Arial"/>
              </a:rPr>
              <a:t>Celebrity: Ninjas Hyper : 0.47725105</a:t>
            </a:r>
            <a:endParaRPr sz="1300" b="1">
              <a:latin typeface="Arial"/>
              <a:ea typeface="Arial"/>
              <a:cs typeface="Arial"/>
              <a:sym typeface="Arial"/>
            </a:endParaRPr>
          </a:p>
          <a:p>
            <a:pPr marL="0" lvl="0" indent="0" algn="l" rtl="0">
              <a:spcBef>
                <a:spcPts val="440"/>
              </a:spcBef>
              <a:spcAft>
                <a:spcPts val="0"/>
              </a:spcAft>
              <a:buNone/>
            </a:pPr>
            <a:r>
              <a:rPr lang="en" sz="1300" b="1" i="1">
                <a:solidFill>
                  <a:srgbClr val="CC0000"/>
                </a:solidFill>
                <a:latin typeface="Arial"/>
                <a:ea typeface="Arial"/>
                <a:cs typeface="Arial"/>
                <a:sym typeface="Arial"/>
              </a:rPr>
              <a:t>Celebrity: Seolhyun : 0.3736966</a:t>
            </a:r>
            <a:endParaRPr sz="1300" b="1" i="1">
              <a:solidFill>
                <a:srgbClr val="CC0000"/>
              </a:solidFill>
              <a:latin typeface="Arial"/>
              <a:ea typeface="Arial"/>
              <a:cs typeface="Arial"/>
              <a:sym typeface="Arial"/>
            </a:endParaRPr>
          </a:p>
          <a:p>
            <a:pPr marL="0" lvl="0" indent="0" algn="l" rtl="0">
              <a:spcBef>
                <a:spcPts val="440"/>
              </a:spcBef>
              <a:spcAft>
                <a:spcPts val="0"/>
              </a:spcAft>
              <a:buNone/>
            </a:pPr>
            <a:endParaRPr sz="11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GloVe pre-trained model</a:t>
            </a:r>
            <a:endParaRPr/>
          </a:p>
        </p:txBody>
      </p:sp>
      <p:sp>
        <p:nvSpPr>
          <p:cNvPr id="171" name="Google Shape;171;p20"/>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457200" lvl="0" indent="-368300" algn="l" rtl="0">
              <a:spcBef>
                <a:spcPts val="440"/>
              </a:spcBef>
              <a:spcAft>
                <a:spcPts val="0"/>
              </a:spcAft>
              <a:buSzPts val="2200"/>
              <a:buAutoNum type="arabicPeriod"/>
            </a:pPr>
            <a:r>
              <a:rPr lang="en">
                <a:latin typeface="Arial"/>
                <a:ea typeface="Arial"/>
                <a:cs typeface="Arial"/>
                <a:sym typeface="Arial"/>
              </a:rPr>
              <a:t>Another word embedding pre-trained model based on a large amount of tweets (“</a:t>
            </a:r>
            <a:r>
              <a:rPr lang="en" sz="1050">
                <a:solidFill>
                  <a:srgbClr val="A31515"/>
                </a:solidFill>
                <a:highlight>
                  <a:srgbClr val="FFFFFE"/>
                </a:highlight>
                <a:latin typeface="Arial"/>
                <a:ea typeface="Arial"/>
                <a:cs typeface="Arial"/>
                <a:sym typeface="Arial"/>
              </a:rPr>
              <a:t>glove.twitter.27B.100d</a:t>
            </a:r>
            <a:r>
              <a:rPr lang="en">
                <a:latin typeface="Arial"/>
                <a:ea typeface="Arial"/>
                <a:cs typeface="Arial"/>
                <a:sym typeface="Arial"/>
              </a:rPr>
              <a:t>”)</a:t>
            </a:r>
            <a:endParaRPr>
              <a:latin typeface="Arial"/>
              <a:ea typeface="Arial"/>
              <a:cs typeface="Arial"/>
              <a:sym typeface="Arial"/>
            </a:endParaRPr>
          </a:p>
          <a:p>
            <a:pPr marL="457200" lvl="0" indent="-368300" algn="l" rtl="0">
              <a:spcBef>
                <a:spcPts val="0"/>
              </a:spcBef>
              <a:spcAft>
                <a:spcPts val="0"/>
              </a:spcAft>
              <a:buSzPts val="2200"/>
              <a:buAutoNum type="arabicPeriod"/>
            </a:pPr>
            <a:r>
              <a:rPr lang="en">
                <a:latin typeface="Arial"/>
                <a:ea typeface="Arial"/>
                <a:cs typeface="Arial"/>
                <a:sym typeface="Arial"/>
              </a:rPr>
              <a:t>It contains 1,193,515 key words</a:t>
            </a:r>
            <a:endParaRPr>
              <a:latin typeface="Arial"/>
              <a:ea typeface="Arial"/>
              <a:cs typeface="Arial"/>
              <a:sym typeface="Arial"/>
            </a:endParaRPr>
          </a:p>
          <a:p>
            <a:pPr marL="0" lvl="0" indent="0" algn="l" rtl="0">
              <a:spcBef>
                <a:spcPts val="440"/>
              </a:spcBef>
              <a:spcAft>
                <a:spcPts val="0"/>
              </a:spcAft>
              <a:buNone/>
            </a:pPr>
            <a:r>
              <a:rPr lang="en" sz="1600" b="1" i="1" u="sng">
                <a:latin typeface="Arial"/>
                <a:ea typeface="Arial"/>
                <a:cs typeface="Arial"/>
                <a:sym typeface="Arial"/>
              </a:rPr>
              <a:t>Output:</a:t>
            </a:r>
            <a:endParaRPr sz="1600" b="1" i="1" u="sng">
              <a:latin typeface="Arial"/>
              <a:ea typeface="Arial"/>
              <a:cs typeface="Arial"/>
              <a:sym typeface="Arial"/>
            </a:endParaRPr>
          </a:p>
          <a:p>
            <a:pPr marL="0" lvl="0" indent="0" algn="l" rtl="0">
              <a:spcBef>
                <a:spcPts val="440"/>
              </a:spcBef>
              <a:spcAft>
                <a:spcPts val="0"/>
              </a:spcAft>
              <a:buNone/>
            </a:pPr>
            <a:r>
              <a:rPr lang="en" sz="1100" b="1">
                <a:latin typeface="Arial"/>
                <a:ea typeface="Arial"/>
                <a:cs typeface="Arial"/>
                <a:sym typeface="Arial"/>
              </a:rPr>
              <a:t>Document: documents    bully compare irene scandal allegation true lo...</a:t>
            </a:r>
            <a:endParaRPr sz="1100" b="1">
              <a:latin typeface="Arial"/>
              <a:ea typeface="Arial"/>
              <a:cs typeface="Arial"/>
              <a:sym typeface="Arial"/>
            </a:endParaRPr>
          </a:p>
          <a:p>
            <a:pPr marL="0" lvl="0" indent="0" algn="l" rtl="0">
              <a:spcBef>
                <a:spcPts val="440"/>
              </a:spcBef>
              <a:spcAft>
                <a:spcPts val="0"/>
              </a:spcAft>
              <a:buNone/>
            </a:pPr>
            <a:r>
              <a:rPr lang="en" sz="1100" b="1">
                <a:latin typeface="Arial"/>
                <a:ea typeface="Arial"/>
                <a:cs typeface="Arial"/>
                <a:sym typeface="Arial"/>
              </a:rPr>
              <a:t>Name: Naeun Son, dtype: object</a:t>
            </a:r>
            <a:endParaRPr sz="1100" b="1">
              <a:latin typeface="Arial"/>
              <a:ea typeface="Arial"/>
              <a:cs typeface="Arial"/>
              <a:sym typeface="Arial"/>
            </a:endParaRPr>
          </a:p>
          <a:p>
            <a:pPr marL="0" lvl="0" indent="0" algn="l" rtl="0">
              <a:spcBef>
                <a:spcPts val="440"/>
              </a:spcBef>
              <a:spcAft>
                <a:spcPts val="0"/>
              </a:spcAft>
              <a:buNone/>
            </a:pPr>
            <a:endParaRPr sz="1100" b="1">
              <a:latin typeface="Arial"/>
              <a:ea typeface="Arial"/>
              <a:cs typeface="Arial"/>
              <a:sym typeface="Arial"/>
            </a:endParaRPr>
          </a:p>
          <a:p>
            <a:pPr marL="0" lvl="0" indent="0" algn="l" rtl="0">
              <a:spcBef>
                <a:spcPts val="440"/>
              </a:spcBef>
              <a:spcAft>
                <a:spcPts val="0"/>
              </a:spcAft>
              <a:buNone/>
            </a:pPr>
            <a:r>
              <a:rPr lang="en" sz="1100" b="1">
                <a:latin typeface="Arial"/>
                <a:ea typeface="Arial"/>
                <a:cs typeface="Arial"/>
                <a:sym typeface="Arial"/>
              </a:rPr>
              <a:t>Similar Documents:</a:t>
            </a:r>
            <a:endParaRPr sz="1100" b="1">
              <a:latin typeface="Arial"/>
              <a:ea typeface="Arial"/>
              <a:cs typeface="Arial"/>
              <a:sym typeface="Arial"/>
            </a:endParaRPr>
          </a:p>
          <a:p>
            <a:pPr marL="0" lvl="0" indent="0" algn="l" rtl="0">
              <a:spcBef>
                <a:spcPts val="440"/>
              </a:spcBef>
              <a:spcAft>
                <a:spcPts val="0"/>
              </a:spcAft>
              <a:buNone/>
            </a:pPr>
            <a:r>
              <a:rPr lang="en" sz="1100" b="1">
                <a:latin typeface="Arial"/>
                <a:ea typeface="Arial"/>
                <a:cs typeface="Arial"/>
                <a:sym typeface="Arial"/>
              </a:rPr>
              <a:t>Celebrity: iZone : 0.9973563636531754</a:t>
            </a:r>
            <a:endParaRPr sz="1100" b="1">
              <a:latin typeface="Arial"/>
              <a:ea typeface="Arial"/>
              <a:cs typeface="Arial"/>
              <a:sym typeface="Arial"/>
            </a:endParaRPr>
          </a:p>
          <a:p>
            <a:pPr marL="0" lvl="0" indent="0" algn="l" rtl="0">
              <a:spcBef>
                <a:spcPts val="440"/>
              </a:spcBef>
              <a:spcAft>
                <a:spcPts val="0"/>
              </a:spcAft>
              <a:buNone/>
            </a:pPr>
            <a:r>
              <a:rPr lang="en" sz="1100" b="1">
                <a:latin typeface="Arial"/>
                <a:ea typeface="Arial"/>
                <a:cs typeface="Arial"/>
                <a:sym typeface="Arial"/>
              </a:rPr>
              <a:t>Celebrity: Seolhyun : 0.9967468462513291</a:t>
            </a:r>
            <a:endParaRPr sz="1100" b="1">
              <a:latin typeface="Arial"/>
              <a:ea typeface="Arial"/>
              <a:cs typeface="Arial"/>
              <a:sym typeface="Arial"/>
            </a:endParaRPr>
          </a:p>
          <a:p>
            <a:pPr marL="0" lvl="0" indent="0" algn="l" rtl="0">
              <a:spcBef>
                <a:spcPts val="440"/>
              </a:spcBef>
              <a:spcAft>
                <a:spcPts val="0"/>
              </a:spcAft>
              <a:buNone/>
            </a:pPr>
            <a:r>
              <a:rPr lang="en" sz="1100" b="1">
                <a:latin typeface="Arial"/>
                <a:ea typeface="Arial"/>
                <a:cs typeface="Arial"/>
                <a:sym typeface="Arial"/>
              </a:rPr>
              <a:t>...</a:t>
            </a:r>
            <a:endParaRPr sz="1100" b="1">
              <a:latin typeface="Arial"/>
              <a:ea typeface="Arial"/>
              <a:cs typeface="Arial"/>
              <a:sym typeface="Arial"/>
            </a:endParaRPr>
          </a:p>
          <a:p>
            <a:pPr marL="0" lvl="0" indent="0" algn="l" rtl="0">
              <a:spcBef>
                <a:spcPts val="440"/>
              </a:spcBef>
              <a:spcAft>
                <a:spcPts val="0"/>
              </a:spcAft>
              <a:buNone/>
            </a:pPr>
            <a:r>
              <a:rPr lang="en" sz="1100" b="1">
                <a:latin typeface="Arial"/>
                <a:ea typeface="Arial"/>
                <a:cs typeface="Arial"/>
                <a:sym typeface="Arial"/>
              </a:rPr>
              <a:t>Celebrity: Adriene Mishler : 0.9467877832902305</a:t>
            </a:r>
            <a:endParaRPr sz="1100" b="1">
              <a:latin typeface="Arial"/>
              <a:ea typeface="Arial"/>
              <a:cs typeface="Arial"/>
              <a:sym typeface="Arial"/>
            </a:endParaRPr>
          </a:p>
          <a:p>
            <a:pPr marL="0" lvl="0" indent="0" algn="l" rtl="0">
              <a:spcBef>
                <a:spcPts val="440"/>
              </a:spcBef>
              <a:spcAft>
                <a:spcPts val="0"/>
              </a:spcAft>
              <a:buNone/>
            </a:pPr>
            <a:r>
              <a:rPr lang="en" sz="1100" b="1">
                <a:latin typeface="Arial"/>
                <a:ea typeface="Arial"/>
                <a:cs typeface="Arial"/>
                <a:sym typeface="Arial"/>
              </a:rPr>
              <a:t>Celebrity: Chinae Alexander : 0.9399522006752582</a:t>
            </a:r>
            <a:endParaRPr sz="1100" b="1">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Doc2vec</a:t>
            </a:r>
            <a:endParaRPr/>
          </a:p>
        </p:txBody>
      </p:sp>
      <p:sp>
        <p:nvSpPr>
          <p:cNvPr id="177" name="Google Shape;177;p21"/>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457200" lvl="0" indent="-368300" algn="l" rtl="0">
              <a:spcBef>
                <a:spcPts val="440"/>
              </a:spcBef>
              <a:spcAft>
                <a:spcPts val="0"/>
              </a:spcAft>
              <a:buSzPts val="2200"/>
              <a:buAutoNum type="arabicPeriod"/>
            </a:pPr>
            <a:r>
              <a:rPr lang="en">
                <a:latin typeface="Arial"/>
                <a:ea typeface="Arial"/>
                <a:cs typeface="Arial"/>
                <a:sym typeface="Arial"/>
              </a:rPr>
              <a:t>Generate document embeddings</a:t>
            </a:r>
            <a:endParaRPr>
              <a:latin typeface="Arial"/>
              <a:ea typeface="Arial"/>
              <a:cs typeface="Arial"/>
              <a:sym typeface="Arial"/>
            </a:endParaRPr>
          </a:p>
          <a:p>
            <a:pPr marL="457200" lvl="0" indent="-368300" algn="l" rtl="0">
              <a:spcBef>
                <a:spcPts val="0"/>
              </a:spcBef>
              <a:spcAft>
                <a:spcPts val="0"/>
              </a:spcAft>
              <a:buSzPts val="2200"/>
              <a:buAutoNum type="arabicPeriod"/>
            </a:pPr>
            <a:r>
              <a:rPr lang="en">
                <a:latin typeface="Arial"/>
                <a:ea typeface="Arial"/>
                <a:cs typeface="Arial"/>
                <a:sym typeface="Arial"/>
              </a:rPr>
              <a:t>Treat all the comments for each celebrity as one document</a:t>
            </a:r>
            <a:endParaRPr>
              <a:latin typeface="Arial"/>
              <a:ea typeface="Arial"/>
              <a:cs typeface="Arial"/>
              <a:sym typeface="Arial"/>
            </a:endParaRPr>
          </a:p>
          <a:p>
            <a:pPr marL="457200" lvl="0" indent="-368300" algn="l" rtl="0">
              <a:spcBef>
                <a:spcPts val="0"/>
              </a:spcBef>
              <a:spcAft>
                <a:spcPts val="0"/>
              </a:spcAft>
              <a:buSzPts val="2200"/>
              <a:buAutoNum type="arabicPeriod"/>
            </a:pPr>
            <a:r>
              <a:rPr lang="en">
                <a:latin typeface="Arial"/>
                <a:ea typeface="Arial"/>
                <a:cs typeface="Arial"/>
                <a:sym typeface="Arial"/>
              </a:rPr>
              <a:t>Compute cosine similarity with the embeddings</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1346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Doc2vec</a:t>
            </a:r>
            <a:endParaRPr/>
          </a:p>
        </p:txBody>
      </p:sp>
      <p:sp>
        <p:nvSpPr>
          <p:cNvPr id="183" name="Google Shape;183;p22"/>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Clr>
                <a:schemeClr val="dk1"/>
              </a:buClr>
              <a:buSzPts val="1100"/>
              <a:buFont typeface="Arial"/>
              <a:buNone/>
            </a:pPr>
            <a:r>
              <a:rPr lang="en" sz="1100"/>
              <a:t>Document: documents    bully compare irene scandal allegation true lo...</a:t>
            </a:r>
            <a:endParaRPr sz="1100"/>
          </a:p>
          <a:p>
            <a:pPr marL="0" lvl="0" indent="0" algn="l" rtl="0">
              <a:spcBef>
                <a:spcPts val="440"/>
              </a:spcBef>
              <a:spcAft>
                <a:spcPts val="0"/>
              </a:spcAft>
              <a:buClr>
                <a:schemeClr val="dk1"/>
              </a:buClr>
              <a:buSzPts val="1100"/>
              <a:buFont typeface="Arial"/>
              <a:buNone/>
            </a:pPr>
            <a:r>
              <a:rPr lang="en" sz="1100"/>
              <a:t>Name: Naeun Son, dtype: object</a:t>
            </a:r>
            <a:endParaRPr sz="1100"/>
          </a:p>
          <a:p>
            <a:pPr marL="0" lvl="0" indent="0" algn="l" rtl="0">
              <a:spcBef>
                <a:spcPts val="440"/>
              </a:spcBef>
              <a:spcAft>
                <a:spcPts val="0"/>
              </a:spcAft>
              <a:buClr>
                <a:schemeClr val="dk1"/>
              </a:buClr>
              <a:buSzPts val="1100"/>
              <a:buFont typeface="Arial"/>
              <a:buNone/>
            </a:pPr>
            <a:endParaRPr sz="1100"/>
          </a:p>
          <a:p>
            <a:pPr marL="0" lvl="0" indent="0" algn="l" rtl="0">
              <a:spcBef>
                <a:spcPts val="440"/>
              </a:spcBef>
              <a:spcAft>
                <a:spcPts val="0"/>
              </a:spcAft>
              <a:buClr>
                <a:schemeClr val="dk1"/>
              </a:buClr>
              <a:buSzPts val="1100"/>
              <a:buFont typeface="Arial"/>
              <a:buNone/>
            </a:pPr>
            <a:r>
              <a:rPr lang="en" sz="1100"/>
              <a:t>Similar Documents:</a:t>
            </a:r>
            <a:endParaRPr sz="1100"/>
          </a:p>
          <a:p>
            <a:pPr marL="0" lvl="0" indent="0" algn="l" rtl="0">
              <a:spcBef>
                <a:spcPts val="440"/>
              </a:spcBef>
              <a:spcAft>
                <a:spcPts val="0"/>
              </a:spcAft>
              <a:buClr>
                <a:schemeClr val="dk1"/>
              </a:buClr>
              <a:buSzPts val="1100"/>
              <a:buFont typeface="Arial"/>
              <a:buNone/>
            </a:pPr>
            <a:r>
              <a:rPr lang="en" sz="1100"/>
              <a:t>Celebrity: Beyonce : 0.9318335171329294</a:t>
            </a:r>
            <a:endParaRPr sz="1100"/>
          </a:p>
          <a:p>
            <a:pPr marL="0" lvl="0" indent="0" algn="l" rtl="0">
              <a:spcBef>
                <a:spcPts val="440"/>
              </a:spcBef>
              <a:spcAft>
                <a:spcPts val="0"/>
              </a:spcAft>
              <a:buClr>
                <a:schemeClr val="dk1"/>
              </a:buClr>
              <a:buSzPts val="1100"/>
              <a:buFont typeface="Arial"/>
              <a:buNone/>
            </a:pPr>
            <a:r>
              <a:rPr lang="en" sz="1100"/>
              <a:t>Celebrity: Zoe Saldana : 0.9301407728667734</a:t>
            </a:r>
            <a:endParaRPr sz="1100"/>
          </a:p>
          <a:p>
            <a:pPr marL="0" lvl="0" indent="0" algn="l" rtl="0">
              <a:spcBef>
                <a:spcPts val="440"/>
              </a:spcBef>
              <a:spcAft>
                <a:spcPts val="0"/>
              </a:spcAft>
              <a:buClr>
                <a:schemeClr val="dk1"/>
              </a:buClr>
              <a:buSzPts val="1100"/>
              <a:buFont typeface="Arial"/>
              <a:buNone/>
            </a:pPr>
            <a:r>
              <a:rPr lang="en" sz="1100" b="1">
                <a:solidFill>
                  <a:srgbClr val="6D9EEB"/>
                </a:solidFill>
              </a:rPr>
              <a:t>Celebrity: GFriend : 0.9262736397358136</a:t>
            </a:r>
            <a:endParaRPr sz="1100" b="1">
              <a:solidFill>
                <a:srgbClr val="6D9EEB"/>
              </a:solidFill>
            </a:endParaRPr>
          </a:p>
          <a:p>
            <a:pPr marL="0" lvl="0" indent="0" algn="l" rtl="0">
              <a:spcBef>
                <a:spcPts val="440"/>
              </a:spcBef>
              <a:spcAft>
                <a:spcPts val="0"/>
              </a:spcAft>
              <a:buClr>
                <a:schemeClr val="dk1"/>
              </a:buClr>
              <a:buSzPts val="1100"/>
              <a:buFont typeface="Arial"/>
              <a:buNone/>
            </a:pPr>
            <a:r>
              <a:rPr lang="en" sz="1100" b="1">
                <a:solidFill>
                  <a:srgbClr val="6D9EEB"/>
                </a:solidFill>
              </a:rPr>
              <a:t>Celebrity: Seolhyun : 0.9231553301366306</a:t>
            </a:r>
            <a:endParaRPr sz="1100" b="1">
              <a:solidFill>
                <a:srgbClr val="6D9EEB"/>
              </a:solidFill>
            </a:endParaRPr>
          </a:p>
          <a:p>
            <a:pPr marL="0" lvl="0" indent="0" algn="l" rtl="0">
              <a:spcBef>
                <a:spcPts val="440"/>
              </a:spcBef>
              <a:spcAft>
                <a:spcPts val="0"/>
              </a:spcAft>
              <a:buClr>
                <a:schemeClr val="dk1"/>
              </a:buClr>
              <a:buSzPts val="1100"/>
              <a:buFont typeface="Arial"/>
              <a:buNone/>
            </a:pPr>
            <a:r>
              <a:rPr lang="en" sz="1100"/>
              <a:t>Celebrity: Kerwin Frost : 0.9180153849693373</a:t>
            </a:r>
            <a:endParaRPr sz="1100"/>
          </a:p>
          <a:p>
            <a:pPr marL="0" lvl="0" indent="0" algn="l" rtl="0">
              <a:spcBef>
                <a:spcPts val="440"/>
              </a:spcBef>
              <a:spcAft>
                <a:spcPts val="0"/>
              </a:spcAft>
              <a:buClr>
                <a:schemeClr val="dk1"/>
              </a:buClr>
              <a:buSzPts val="1100"/>
              <a:buFont typeface="Arial"/>
              <a:buNone/>
            </a:pPr>
            <a:r>
              <a:rPr lang="en" sz="1100"/>
              <a:t>...</a:t>
            </a:r>
            <a:endParaRPr sz="1100"/>
          </a:p>
          <a:p>
            <a:pPr marL="0" lvl="0" indent="0" algn="l" rtl="0">
              <a:spcBef>
                <a:spcPts val="440"/>
              </a:spcBef>
              <a:spcAft>
                <a:spcPts val="0"/>
              </a:spcAft>
              <a:buClr>
                <a:schemeClr val="dk1"/>
              </a:buClr>
              <a:buSzPts val="1100"/>
              <a:buFont typeface="Arial"/>
              <a:buNone/>
            </a:pPr>
            <a:r>
              <a:rPr lang="en" sz="1100"/>
              <a:t>Celebrity: Ninjas Hyper : 0.903114442673907</a:t>
            </a:r>
            <a:endParaRPr sz="1100"/>
          </a:p>
          <a:p>
            <a:pPr marL="0" lvl="0" indent="0" algn="l" rtl="0">
              <a:spcBef>
                <a:spcPts val="440"/>
              </a:spcBef>
              <a:spcAft>
                <a:spcPts val="0"/>
              </a:spcAft>
              <a:buClr>
                <a:schemeClr val="dk1"/>
              </a:buClr>
              <a:buSzPts val="1100"/>
              <a:buFont typeface="Arial"/>
              <a:buNone/>
            </a:pPr>
            <a:r>
              <a:rPr lang="en" sz="1100"/>
              <a:t>Celebrity: Chinae Alexander : 0.9022809969814247</a:t>
            </a:r>
            <a:endParaRPr sz="1100"/>
          </a:p>
          <a:p>
            <a:pPr marL="0" lvl="0" indent="0" algn="l" rtl="0">
              <a:spcBef>
                <a:spcPts val="440"/>
              </a:spcBef>
              <a:spcAft>
                <a:spcPts val="0"/>
              </a:spcAft>
              <a:buClr>
                <a:schemeClr val="dk1"/>
              </a:buClr>
              <a:buSzPts val="1100"/>
              <a:buFont typeface="Arial"/>
              <a:buNone/>
            </a:pPr>
            <a:r>
              <a:rPr lang="en" sz="1100"/>
              <a:t>Celebrity: Pharrell Williams : 0.8985577055889704</a:t>
            </a:r>
            <a:endParaRPr sz="1100"/>
          </a:p>
          <a:p>
            <a:pPr marL="0" lvl="0" indent="0" algn="l" rtl="0">
              <a:spcBef>
                <a:spcPts val="440"/>
              </a:spcBef>
              <a:spcAft>
                <a:spcPts val="0"/>
              </a:spcAft>
              <a:buClr>
                <a:schemeClr val="dk1"/>
              </a:buClr>
              <a:buSzPts val="1100"/>
              <a:buFont typeface="Arial"/>
              <a:buNone/>
            </a:pPr>
            <a:r>
              <a:rPr lang="en" sz="1100"/>
              <a:t>Celebrity: Karlie Kloss : 0.897284800120694</a:t>
            </a:r>
            <a:endParaRPr sz="1100"/>
          </a:p>
          <a:p>
            <a:pPr marL="0" lvl="0" indent="0" algn="l" rtl="0">
              <a:spcBef>
                <a:spcPts val="440"/>
              </a:spcBef>
              <a:spcAft>
                <a:spcPts val="0"/>
              </a:spcAft>
              <a:buClr>
                <a:schemeClr val="dk1"/>
              </a:buClr>
              <a:buSzPts val="1100"/>
              <a:buFont typeface="Arial"/>
              <a:buNone/>
            </a:pPr>
            <a:r>
              <a:rPr lang="en" sz="1100" b="1">
                <a:solidFill>
                  <a:srgbClr val="FF0000"/>
                </a:solidFill>
              </a:rPr>
              <a:t>Celebrity: BTS : 0.8937994592925017</a:t>
            </a:r>
            <a:endParaRPr sz="1100" b="1">
              <a:solidFill>
                <a:srgbClr val="FF0000"/>
              </a:solidFill>
            </a:endParaRPr>
          </a:p>
          <a:p>
            <a:pPr marL="0" lvl="0" indent="0" algn="l" rtl="0">
              <a:spcBef>
                <a:spcPts val="440"/>
              </a:spcBef>
              <a:spcAft>
                <a:spcPts val="0"/>
              </a:spcAft>
              <a:buClr>
                <a:schemeClr val="dk1"/>
              </a:buClr>
              <a:buSzPts val="1100"/>
              <a:buFont typeface="Arial"/>
              <a:buNone/>
            </a:pPr>
            <a:r>
              <a:rPr lang="en" sz="1100"/>
              <a:t>Celebrity: Adriene Mishler : 0.8679664277464215</a:t>
            </a:r>
            <a:endParaRPr sz="1100"/>
          </a:p>
          <a:p>
            <a:pPr marL="0" lvl="0" indent="0" algn="l" rtl="0">
              <a:spcBef>
                <a:spcPts val="440"/>
              </a:spcBef>
              <a:spcAft>
                <a:spcPts val="0"/>
              </a:spcAft>
              <a:buNone/>
            </a:pPr>
            <a:endParaRPr sz="11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1633</Words>
  <Application>Microsoft Office PowerPoint</Application>
  <PresentationFormat>On-screen Show (16:9)</PresentationFormat>
  <Paragraphs>237</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Courier New</vt:lpstr>
      <vt:lpstr>Roboto Medium</vt:lpstr>
      <vt:lpstr>Roboto Thin</vt:lpstr>
      <vt:lpstr>Calibri</vt:lpstr>
      <vt:lpstr>Arial</vt:lpstr>
      <vt:lpstr>Roboto</vt:lpstr>
      <vt:lpstr>Georgia</vt:lpstr>
      <vt:lpstr>Office Theme</vt:lpstr>
      <vt:lpstr>Weekly Report - Adidas</vt:lpstr>
      <vt:lpstr>Text Analytics Methods Tried</vt:lpstr>
      <vt:lpstr>Data</vt:lpstr>
      <vt:lpstr>Sent2vec</vt:lpstr>
      <vt:lpstr>BERT</vt:lpstr>
      <vt:lpstr>BERT</vt:lpstr>
      <vt:lpstr>GloVe pre-trained model</vt:lpstr>
      <vt:lpstr>Doc2vec</vt:lpstr>
      <vt:lpstr>Doc2vec</vt:lpstr>
      <vt:lpstr>Word2vec + TF-IDF</vt:lpstr>
      <vt:lpstr>Word2vec + TF-IDF</vt:lpstr>
      <vt:lpstr>Word2vec + TF-IDF</vt:lpstr>
      <vt:lpstr>Word2vec + TF-IDF</vt:lpstr>
      <vt:lpstr>Word2vec + TF-IDF</vt:lpstr>
      <vt:lpstr>Word2vec + TF-IDF</vt:lpstr>
      <vt:lpstr>Word2vec + TF-IDF</vt:lpstr>
      <vt:lpstr>Word2vec + TF-IDF</vt:lpstr>
      <vt:lpstr>Word2vec + TF-IDF</vt:lpstr>
      <vt:lpstr>Future work</vt:lpstr>
      <vt:lpstr>Future work</vt:lpstr>
      <vt:lpstr>What we have done so far</vt:lpstr>
      <vt:lpstr>Next step...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 Adidas</dc:title>
  <cp:lastModifiedBy>Jinhang Jiang</cp:lastModifiedBy>
  <cp:revision>1</cp:revision>
  <dcterms:modified xsi:type="dcterms:W3CDTF">2021-04-08T18:14:32Z</dcterms:modified>
</cp:coreProperties>
</file>