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8" r:id="rId4"/>
    <p:sldId id="263" r:id="rId5"/>
    <p:sldId id="257" r:id="rId6"/>
    <p:sldId id="259" r:id="rId7"/>
    <p:sldId id="266" r:id="rId8"/>
    <p:sldId id="265" r:id="rId9"/>
    <p:sldId id="260" r:id="rId10"/>
    <p:sldId id="261" r:id="rId11"/>
    <p:sldId id="270" r:id="rId12"/>
    <p:sldId id="269" r:id="rId13"/>
    <p:sldId id="268" r:id="rId14"/>
    <p:sldId id="267" r:id="rId15"/>
    <p:sldId id="262"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341"/>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0163C-BC49-874F-BCBA-82A4CF1D89E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B178A6E-14FD-494E-A86F-2E540B1C7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DDCC17A-5CB1-4344-A12F-6AC340B411BC}"/>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id="{C43D316F-EC4E-A34A-9351-9C648C8D9D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9B45FD3-E072-FA43-860C-0ADD44FF54EC}"/>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179397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1A175-A681-254F-886C-9ABA883827D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9FBF232-BA8C-A341-BEF4-1B1BD20475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2B75265-96A8-6B47-ADBB-912AC3A2F0A9}"/>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id="{1FE52016-0AD9-BB43-8A4F-D90DB450B1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82B591-A162-3E40-9118-A011664D17F1}"/>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409364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991016-FCC4-354D-A9E3-E7FE536BB16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7C34E8B-1265-5D42-B412-E4E2254D437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099A496-3CF9-704A-A1F6-2AFDEFD941BA}"/>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id="{620EF8AD-B43D-5146-B906-209A9C0D1BF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E66E62-B7C5-8F41-A286-1095AAF9283B}"/>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363270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C2C53-67E7-5B48-B307-B5A1D0A6E3D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96C9915-FF9F-824C-AB60-21E0C02E216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8DF57C-DDA6-4643-B310-94333FDB7D1B}"/>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id="{769344A1-7D81-A849-8431-D21CEEF3662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CD0988-7116-BE43-BD35-D42F1AF952B9}"/>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99371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00C9B-CE55-BF44-A39A-2BB4836421E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D33C47F-14AF-E642-9E6F-49CB8AC520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2E50E30-9519-9140-888F-9F906FD3E9A9}"/>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id="{A6C01434-293B-204C-A1EF-FDB97715A6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4E7ECC8-3EDF-7343-8780-F51099FE9B60}"/>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213257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4FF73-17AD-F944-8DC0-3694FA086F0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514D099-4573-5846-B91B-638F54E61B9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3AAEA92-C99D-7342-B91D-50C074751B1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379E066-24D7-A848-8F4A-3FF55E9ECF93}"/>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6" name="页脚占位符 5">
            <a:extLst>
              <a:ext uri="{FF2B5EF4-FFF2-40B4-BE49-F238E27FC236}">
                <a16:creationId xmlns:a16="http://schemas.microsoft.com/office/drawing/2014/main" id="{84EB7F6A-5930-234E-86DC-D0A7ECE5046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B7FD88-9A8E-AB4F-9C69-05DD8E079546}"/>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440136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D6396-B673-F64D-95DF-E9B3CDF03C6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DF36A50-FA5D-7B45-AE8B-F2C9633E8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5A96FE3-9296-A142-A383-541740AEB2F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2F312DA-2A0A-8F42-BF9B-375660EF5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0816DE2-EC60-FD46-A9E4-B3AEDE9EA1B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F9E6EB1-F5C1-1844-8F45-0C3A179D7C3C}"/>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8" name="页脚占位符 7">
            <a:extLst>
              <a:ext uri="{FF2B5EF4-FFF2-40B4-BE49-F238E27FC236}">
                <a16:creationId xmlns:a16="http://schemas.microsoft.com/office/drawing/2014/main" id="{95C72A58-CB81-9C48-AE41-DE2F1BDB733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D32F2A5-6F71-394F-91B5-B40DA94BE6B6}"/>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367622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3A19F-9D1A-8649-9ADE-2774AA86DA1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7DF2AF2-FDB4-DA42-AC75-56A4ED2F741D}"/>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4" name="页脚占位符 3">
            <a:extLst>
              <a:ext uri="{FF2B5EF4-FFF2-40B4-BE49-F238E27FC236}">
                <a16:creationId xmlns:a16="http://schemas.microsoft.com/office/drawing/2014/main" id="{6C5C7DBA-F5A9-D440-8F59-E564B7399BB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458B149-8FA5-DD4A-BA63-A9865793637F}"/>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77228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AFF52B-E51D-324D-BF3E-620ED366F68B}"/>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3" name="页脚占位符 2">
            <a:extLst>
              <a:ext uri="{FF2B5EF4-FFF2-40B4-BE49-F238E27FC236}">
                <a16:creationId xmlns:a16="http://schemas.microsoft.com/office/drawing/2014/main" id="{D8B069BE-038D-744B-AA3F-C3BC45C416B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0EB25A6-8D7B-6742-8414-F53B1715BA29}"/>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242602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6A494-1717-6849-9C68-EF459707450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C8E1189-C795-D346-86FC-E8D88D369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6A4787F-607E-C24D-A0BD-A2BA3E02B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6AB1E4E-09DE-6849-B1A0-D933C557C601}"/>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6" name="页脚占位符 5">
            <a:extLst>
              <a:ext uri="{FF2B5EF4-FFF2-40B4-BE49-F238E27FC236}">
                <a16:creationId xmlns:a16="http://schemas.microsoft.com/office/drawing/2014/main" id="{B2A3A047-A44E-574C-B930-41B41F6A81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7302D1F-4AB2-204F-8C58-474CD65C4BCA}"/>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6505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AAFEA-F6F4-FB41-9DF7-6E26C751743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EFC4DCE-767C-FF4D-A773-1305289CC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74AF05D-B40A-3A47-BA7F-5C7DD8181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9B3DF85-CDE9-AC49-AEB1-13DF72662CF8}"/>
              </a:ext>
            </a:extLst>
          </p:cNvPr>
          <p:cNvSpPr>
            <a:spLocks noGrp="1"/>
          </p:cNvSpPr>
          <p:nvPr>
            <p:ph type="dt" sz="half" idx="10"/>
          </p:nvPr>
        </p:nvSpPr>
        <p:spPr/>
        <p:txBody>
          <a:bodyPr/>
          <a:lstStyle/>
          <a:p>
            <a:fld id="{A4C8CA92-6B41-D846-8932-BF8D9D0396B1}" type="datetimeFigureOut">
              <a:rPr kumimoji="1" lang="zh-CN" altLang="en-US" smtClean="0"/>
              <a:t>2022/4/30</a:t>
            </a:fld>
            <a:endParaRPr kumimoji="1" lang="zh-CN" altLang="en-US"/>
          </a:p>
        </p:txBody>
      </p:sp>
      <p:sp>
        <p:nvSpPr>
          <p:cNvPr id="6" name="页脚占位符 5">
            <a:extLst>
              <a:ext uri="{FF2B5EF4-FFF2-40B4-BE49-F238E27FC236}">
                <a16:creationId xmlns:a16="http://schemas.microsoft.com/office/drawing/2014/main" id="{C418C2F3-951B-D547-8C60-134AF2342F6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5DC5D9F-11A8-DF40-BBD0-2B8F7C515909}"/>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190021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DB8E16-F56F-E74A-A4E4-A3683E7F4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CB3BBB2-2CA8-7747-946A-3148BF902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6FB4B4B-586C-DE4D-8CBF-32DA9E131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8CA92-6B41-D846-8932-BF8D9D0396B1}"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id="{4375EFDB-AC9B-0047-97C5-07FC20D13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C51A954-F493-AF41-9E74-495016BCD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222465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FPGA&#24037;&#31243;/AD&#33455;&#29255;&#25163;&#20876;/AD5625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BBA7F-5C32-0F4B-9598-11ED9448D184}"/>
              </a:ext>
            </a:extLst>
          </p:cNvPr>
          <p:cNvSpPr>
            <a:spLocks noGrp="1"/>
          </p:cNvSpPr>
          <p:nvPr>
            <p:ph type="ctrTitle"/>
          </p:nvPr>
        </p:nvSpPr>
        <p:spPr/>
        <p:txBody>
          <a:bodyPr/>
          <a:lstStyle/>
          <a:p>
            <a:r>
              <a:rPr kumimoji="1" lang="zh-CN" altLang="en-US" dirty="0"/>
              <a:t>红外线列基片驱动与响应特性测试系统</a:t>
            </a:r>
          </a:p>
        </p:txBody>
      </p:sp>
      <p:sp>
        <p:nvSpPr>
          <p:cNvPr id="3" name="副标题 2">
            <a:extLst>
              <a:ext uri="{FF2B5EF4-FFF2-40B4-BE49-F238E27FC236}">
                <a16:creationId xmlns:a16="http://schemas.microsoft.com/office/drawing/2014/main" id="{0E597D16-D58E-414D-B41F-697ED1E86009}"/>
              </a:ext>
            </a:extLst>
          </p:cNvPr>
          <p:cNvSpPr>
            <a:spLocks noGrp="1"/>
          </p:cNvSpPr>
          <p:nvPr>
            <p:ph type="subTitle" idx="1"/>
          </p:nvPr>
        </p:nvSpPr>
        <p:spPr/>
        <p:txBody>
          <a:bodyPr/>
          <a:lstStyle/>
          <a:p>
            <a:r>
              <a:rPr kumimoji="1" lang="zh-CN" altLang="en-US" dirty="0"/>
              <a:t>旷锦昊</a:t>
            </a:r>
            <a:endParaRPr kumimoji="1" lang="en-US" altLang="zh-CN" dirty="0"/>
          </a:p>
          <a:p>
            <a:r>
              <a:rPr kumimoji="1" lang="en-US" altLang="zh-CN" dirty="0"/>
              <a:t>2022.4.27</a:t>
            </a:r>
          </a:p>
          <a:p>
            <a:endParaRPr kumimoji="1" lang="zh-CN" altLang="en-US" dirty="0"/>
          </a:p>
        </p:txBody>
      </p:sp>
    </p:spTree>
    <p:extLst>
      <p:ext uri="{BB962C8B-B14F-4D97-AF65-F5344CB8AC3E}">
        <p14:creationId xmlns:p14="http://schemas.microsoft.com/office/powerpoint/2010/main" val="75626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7CF5-A71D-F74E-945B-BEF640C7E80A}"/>
              </a:ext>
            </a:extLst>
          </p:cNvPr>
          <p:cNvSpPr>
            <a:spLocks noGrp="1"/>
          </p:cNvSpPr>
          <p:nvPr>
            <p:ph type="title"/>
          </p:nvPr>
        </p:nvSpPr>
        <p:spPr/>
        <p:txBody>
          <a:bodyPr/>
          <a:lstStyle/>
          <a:p>
            <a:r>
              <a:rPr kumimoji="1" lang="zh-CN" altLang="en-US" dirty="0"/>
              <a:t>硬件电路设计</a:t>
            </a:r>
          </a:p>
        </p:txBody>
      </p:sp>
      <p:sp>
        <p:nvSpPr>
          <p:cNvPr id="3" name="内容占位符 2">
            <a:extLst>
              <a:ext uri="{FF2B5EF4-FFF2-40B4-BE49-F238E27FC236}">
                <a16:creationId xmlns:a16="http://schemas.microsoft.com/office/drawing/2014/main" id="{6C1E73C1-92DD-2C40-A687-A52F8E599DAE}"/>
              </a:ext>
            </a:extLst>
          </p:cNvPr>
          <p:cNvSpPr>
            <a:spLocks noGrp="1"/>
          </p:cNvSpPr>
          <p:nvPr>
            <p:ph idx="1"/>
          </p:nvPr>
        </p:nvSpPr>
        <p:spPr/>
        <p:txBody>
          <a:bodyPr/>
          <a:lstStyle/>
          <a:p>
            <a:r>
              <a:rPr lang="en" altLang="zh-CN" b="1" dirty="0"/>
              <a:t>Design hint:</a:t>
            </a:r>
            <a:r>
              <a:rPr lang="en" altLang="zh-CN" dirty="0"/>
              <a:t> When designing circuits, one often has to think of the problem "backwards", starting from the outputs then working backwards towards the inputs. This is often the opposite of how one would think about a (sequential, imperative) programming problem, where one would look at the inputs first then decide on an action (or output). For sequential programs, one would often think "If (inputs are ___ ) then (output should be ___ )". On the other hand, hardware designers often think "The (output should be ___ ) when (inputs are ___ )".</a:t>
            </a:r>
          </a:p>
          <a:p>
            <a:r>
              <a:rPr kumimoji="1" lang="en" altLang="zh-CN" dirty="0"/>
              <a:t>https://hdlbits.01xz.net/wiki/Ringer</a:t>
            </a:r>
            <a:endParaRPr kumimoji="1" lang="zh-CN" altLang="en-US" dirty="0"/>
          </a:p>
        </p:txBody>
      </p:sp>
    </p:spTree>
    <p:extLst>
      <p:ext uri="{BB962C8B-B14F-4D97-AF65-F5344CB8AC3E}">
        <p14:creationId xmlns:p14="http://schemas.microsoft.com/office/powerpoint/2010/main" val="61394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09BB7-53BE-ED47-8E22-6DC3A6990219}"/>
              </a:ext>
            </a:extLst>
          </p:cNvPr>
          <p:cNvSpPr>
            <a:spLocks noGrp="1"/>
          </p:cNvSpPr>
          <p:nvPr>
            <p:ph type="title"/>
          </p:nvPr>
        </p:nvSpPr>
        <p:spPr/>
        <p:txBody>
          <a:bodyPr/>
          <a:lstStyle/>
          <a:p>
            <a:r>
              <a:rPr kumimoji="1" lang="zh-CN" altLang="en-US" dirty="0"/>
              <a:t>思考项目设计</a:t>
            </a:r>
          </a:p>
        </p:txBody>
      </p:sp>
      <p:sp>
        <p:nvSpPr>
          <p:cNvPr id="3" name="内容占位符 2">
            <a:extLst>
              <a:ext uri="{FF2B5EF4-FFF2-40B4-BE49-F238E27FC236}">
                <a16:creationId xmlns:a16="http://schemas.microsoft.com/office/drawing/2014/main" id="{82232A42-CCB8-9645-AF9E-1C03074B9CF9}"/>
              </a:ext>
            </a:extLst>
          </p:cNvPr>
          <p:cNvSpPr>
            <a:spLocks noGrp="1"/>
          </p:cNvSpPr>
          <p:nvPr>
            <p:ph idx="1"/>
          </p:nvPr>
        </p:nvSpPr>
        <p:spPr/>
        <p:txBody>
          <a:bodyPr/>
          <a:lstStyle/>
          <a:p>
            <a:r>
              <a:rPr kumimoji="1" lang="zh-CN" altLang="en-US" dirty="0"/>
              <a:t>模拟电路部分：读出电路设计</a:t>
            </a:r>
            <a:endParaRPr kumimoji="1" lang="en-US" altLang="zh-CN" dirty="0"/>
          </a:p>
          <a:p>
            <a:r>
              <a:rPr kumimoji="1" lang="zh-CN" altLang="en-US" dirty="0"/>
              <a:t>光伏二极管的输入级，六个像元组成一个</a:t>
            </a:r>
            <a:r>
              <a:rPr kumimoji="1" lang="en-US" altLang="zh-CN" dirty="0"/>
              <a:t>TDI</a:t>
            </a:r>
            <a:r>
              <a:rPr kumimoji="1" lang="zh-CN" altLang="en-US" dirty="0"/>
              <a:t>通道（时间延迟积分），每</a:t>
            </a:r>
            <a:r>
              <a:rPr kumimoji="1" lang="en-US" altLang="zh-CN" dirty="0"/>
              <a:t>64</a:t>
            </a:r>
            <a:r>
              <a:rPr kumimoji="1" lang="zh-CN" altLang="en-US" dirty="0"/>
              <a:t>个通道对应一个多路选择器，最大输出为</a:t>
            </a:r>
            <a:r>
              <a:rPr kumimoji="1" lang="en-US" altLang="zh-CN" dirty="0"/>
              <a:t>1024</a:t>
            </a:r>
            <a:r>
              <a:rPr kumimoji="1" lang="zh-CN" altLang="en-US" dirty="0"/>
              <a:t>个通道</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15264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F666D-0782-ED42-829D-EA79B0BB25CA}"/>
              </a:ext>
            </a:extLst>
          </p:cNvPr>
          <p:cNvSpPr>
            <a:spLocks noGrp="1"/>
          </p:cNvSpPr>
          <p:nvPr>
            <p:ph type="title"/>
          </p:nvPr>
        </p:nvSpPr>
        <p:spPr/>
        <p:txBody>
          <a:bodyPr/>
          <a:lstStyle/>
          <a:p>
            <a:r>
              <a:rPr kumimoji="1" lang="zh-CN" altLang="en-US" dirty="0"/>
              <a:t>思考项目设计</a:t>
            </a:r>
          </a:p>
        </p:txBody>
      </p:sp>
      <p:sp>
        <p:nvSpPr>
          <p:cNvPr id="3" name="内容占位符 2">
            <a:extLst>
              <a:ext uri="{FF2B5EF4-FFF2-40B4-BE49-F238E27FC236}">
                <a16:creationId xmlns:a16="http://schemas.microsoft.com/office/drawing/2014/main" id="{2AA2BC86-FF0F-8F41-8D8A-89FDDDF4DE1F}"/>
              </a:ext>
            </a:extLst>
          </p:cNvPr>
          <p:cNvSpPr>
            <a:spLocks noGrp="1"/>
          </p:cNvSpPr>
          <p:nvPr>
            <p:ph idx="1"/>
          </p:nvPr>
        </p:nvSpPr>
        <p:spPr/>
        <p:txBody>
          <a:bodyPr/>
          <a:lstStyle/>
          <a:p>
            <a:r>
              <a:rPr kumimoji="1" lang="zh-CN" altLang="en-US" dirty="0"/>
              <a:t>数字电路部分</a:t>
            </a:r>
            <a:endParaRPr kumimoji="1" lang="en-US" altLang="zh-CN" dirty="0"/>
          </a:p>
          <a:p>
            <a:r>
              <a:rPr kumimoji="1" lang="zh-CN" altLang="en-US" dirty="0"/>
              <a:t>数据通路</a:t>
            </a:r>
            <a:r>
              <a:rPr kumimoji="1" lang="en-US" altLang="zh-CN" dirty="0"/>
              <a:t>+</a:t>
            </a:r>
            <a:r>
              <a:rPr kumimoji="1" lang="zh-CN" altLang="en-US" dirty="0"/>
              <a:t>逻辑控制</a:t>
            </a:r>
            <a:endParaRPr kumimoji="1" lang="en-US" altLang="zh-CN" dirty="0"/>
          </a:p>
          <a:p>
            <a:r>
              <a:rPr kumimoji="1" lang="zh-CN" altLang="en-US" dirty="0"/>
              <a:t>数据通路保证基本的红外成像、数据采集、图像显示</a:t>
            </a:r>
            <a:endParaRPr kumimoji="1" lang="en-US" altLang="zh-CN" dirty="0"/>
          </a:p>
          <a:p>
            <a:r>
              <a:rPr kumimoji="1" lang="zh-CN" altLang="en-US" dirty="0"/>
              <a:t>逻辑控制保证实时调整供电，偏置电压和时序驱动，控制一些算法模块的开启和关闭</a:t>
            </a:r>
            <a:endParaRPr kumimoji="1" lang="en-US" altLang="zh-CN" dirty="0"/>
          </a:p>
          <a:p>
            <a:r>
              <a:rPr kumimoji="1" lang="zh-CN" altLang="en-US" dirty="0"/>
              <a:t>给出时钟信号</a:t>
            </a:r>
          </a:p>
        </p:txBody>
      </p:sp>
    </p:spTree>
    <p:extLst>
      <p:ext uri="{BB962C8B-B14F-4D97-AF65-F5344CB8AC3E}">
        <p14:creationId xmlns:p14="http://schemas.microsoft.com/office/powerpoint/2010/main" val="3601481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D713E-1A84-6E40-BEBD-815DAFE9656A}"/>
              </a:ext>
            </a:extLst>
          </p:cNvPr>
          <p:cNvSpPr>
            <a:spLocks noGrp="1"/>
          </p:cNvSpPr>
          <p:nvPr>
            <p:ph type="title"/>
          </p:nvPr>
        </p:nvSpPr>
        <p:spPr/>
        <p:txBody>
          <a:bodyPr/>
          <a:lstStyle/>
          <a:p>
            <a:r>
              <a:rPr kumimoji="1" lang="zh-CN" altLang="en-US" dirty="0"/>
              <a:t>工作环境</a:t>
            </a:r>
          </a:p>
        </p:txBody>
      </p:sp>
      <p:sp>
        <p:nvSpPr>
          <p:cNvPr id="3" name="内容占位符 2">
            <a:extLst>
              <a:ext uri="{FF2B5EF4-FFF2-40B4-BE49-F238E27FC236}">
                <a16:creationId xmlns:a16="http://schemas.microsoft.com/office/drawing/2014/main" id="{7C2D818D-62B9-734A-AC47-9E9FF03D7120}"/>
              </a:ext>
            </a:extLst>
          </p:cNvPr>
          <p:cNvSpPr>
            <a:spLocks noGrp="1"/>
          </p:cNvSpPr>
          <p:nvPr>
            <p:ph idx="1"/>
          </p:nvPr>
        </p:nvSpPr>
        <p:spPr/>
        <p:txBody>
          <a:bodyPr/>
          <a:lstStyle/>
          <a:p>
            <a:r>
              <a:rPr kumimoji="1" lang="en-US" altLang="zh-CN" dirty="0"/>
              <a:t>OS</a:t>
            </a:r>
            <a:r>
              <a:rPr kumimoji="1" lang="zh-CN" altLang="en-US" dirty="0"/>
              <a:t>：</a:t>
            </a:r>
            <a:r>
              <a:rPr kumimoji="1" lang="en-US" altLang="zh-CN" dirty="0"/>
              <a:t>Win7</a:t>
            </a:r>
          </a:p>
          <a:p>
            <a:r>
              <a:rPr kumimoji="1" lang="en-US" altLang="zh-CN" dirty="0"/>
              <a:t>EDA</a:t>
            </a:r>
            <a:r>
              <a:rPr kumimoji="1" lang="zh-CN" altLang="en-US" dirty="0"/>
              <a:t>：</a:t>
            </a:r>
            <a:r>
              <a:rPr kumimoji="1" lang="en-US" altLang="zh-CN" dirty="0"/>
              <a:t>Quartus13.1</a:t>
            </a:r>
            <a:r>
              <a:rPr kumimoji="1" lang="zh-CN" altLang="en-US" dirty="0"/>
              <a:t>，</a:t>
            </a:r>
            <a:r>
              <a:rPr kumimoji="1" lang="en-US" altLang="zh-CN" dirty="0"/>
              <a:t>NIOS13.1</a:t>
            </a:r>
          </a:p>
          <a:p>
            <a:r>
              <a:rPr kumimoji="1" lang="zh-CN" altLang="en-US" dirty="0"/>
              <a:t>测温芯片：</a:t>
            </a:r>
            <a:r>
              <a:rPr kumimoji="1" lang="en-US" altLang="zh-CN" dirty="0"/>
              <a:t>ADS1110</a:t>
            </a:r>
          </a:p>
          <a:p>
            <a:r>
              <a:rPr kumimoji="1" lang="zh-CN" altLang="en-US" dirty="0"/>
              <a:t>电压芯片：</a:t>
            </a:r>
            <a:r>
              <a:rPr kumimoji="1" lang="en-US" altLang="zh-CN" dirty="0"/>
              <a:t>AD5625</a:t>
            </a:r>
            <a:r>
              <a:rPr kumimoji="1" lang="zh-CN" altLang="en-US" dirty="0"/>
              <a:t>，</a:t>
            </a:r>
            <a:r>
              <a:rPr kumimoji="1" lang="en-US" altLang="zh-CN" dirty="0"/>
              <a:t>AD5627</a:t>
            </a:r>
          </a:p>
          <a:p>
            <a:r>
              <a:rPr kumimoji="1" lang="zh-CN" altLang="en-US" dirty="0"/>
              <a:t>采样芯片：</a:t>
            </a:r>
            <a:r>
              <a:rPr kumimoji="1" lang="en-US" altLang="zh-CN" dirty="0"/>
              <a:t>AD9240</a:t>
            </a:r>
            <a:endParaRPr kumimoji="1" lang="zh-CN" altLang="en-US" dirty="0"/>
          </a:p>
        </p:txBody>
      </p:sp>
    </p:spTree>
    <p:extLst>
      <p:ext uri="{BB962C8B-B14F-4D97-AF65-F5344CB8AC3E}">
        <p14:creationId xmlns:p14="http://schemas.microsoft.com/office/powerpoint/2010/main" val="1624765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AE471-8235-D549-82CC-2A92909D7018}"/>
              </a:ext>
            </a:extLst>
          </p:cNvPr>
          <p:cNvSpPr>
            <a:spLocks noGrp="1"/>
          </p:cNvSpPr>
          <p:nvPr>
            <p:ph type="title"/>
          </p:nvPr>
        </p:nvSpPr>
        <p:spPr/>
        <p:txBody>
          <a:bodyPr/>
          <a:lstStyle/>
          <a:p>
            <a:r>
              <a:rPr kumimoji="1" lang="zh-CN" altLang="en-US" dirty="0"/>
              <a:t>芯片功能</a:t>
            </a:r>
          </a:p>
        </p:txBody>
      </p:sp>
      <p:sp>
        <p:nvSpPr>
          <p:cNvPr id="3" name="内容占位符 2">
            <a:extLst>
              <a:ext uri="{FF2B5EF4-FFF2-40B4-BE49-F238E27FC236}">
                <a16:creationId xmlns:a16="http://schemas.microsoft.com/office/drawing/2014/main" id="{5A1A3DF9-7ECC-7549-AADC-CEFB093E07DE}"/>
              </a:ext>
            </a:extLst>
          </p:cNvPr>
          <p:cNvSpPr>
            <a:spLocks noGrp="1"/>
          </p:cNvSpPr>
          <p:nvPr>
            <p:ph idx="1"/>
          </p:nvPr>
        </p:nvSpPr>
        <p:spPr/>
        <p:txBody>
          <a:bodyPr/>
          <a:lstStyle/>
          <a:p>
            <a:r>
              <a:rPr kumimoji="1" lang="en-US" altLang="zh-CN" dirty="0"/>
              <a:t>AD5625</a:t>
            </a:r>
            <a:r>
              <a:rPr kumimoji="1" lang="zh-CN" altLang="en-US" dirty="0"/>
              <a:t> </a:t>
            </a:r>
            <a:r>
              <a:rPr kumimoji="1" lang="en-US" altLang="zh-CN" dirty="0"/>
              <a:t>AD5627</a:t>
            </a:r>
            <a:r>
              <a:rPr kumimoji="1" lang="zh-CN" altLang="en-US" dirty="0"/>
              <a:t>都是</a:t>
            </a:r>
            <a:r>
              <a:rPr kumimoji="1" lang="en-US" altLang="zh-CN" dirty="0"/>
              <a:t>DA</a:t>
            </a:r>
            <a:r>
              <a:rPr kumimoji="1" lang="zh-CN" altLang="en-US" dirty="0"/>
              <a:t>芯片，以</a:t>
            </a:r>
            <a:r>
              <a:rPr kumimoji="1" lang="en-US" altLang="zh-CN" dirty="0"/>
              <a:t>I2C</a:t>
            </a:r>
            <a:r>
              <a:rPr kumimoji="1" lang="zh-CN" altLang="en-US" dirty="0"/>
              <a:t>接口与</a:t>
            </a:r>
            <a:r>
              <a:rPr kumimoji="1" lang="en-US" altLang="zh-CN" dirty="0"/>
              <a:t>FPGA</a:t>
            </a:r>
            <a:r>
              <a:rPr kumimoji="1" lang="zh-CN" altLang="en-US" dirty="0"/>
              <a:t>连接</a:t>
            </a:r>
            <a:endParaRPr kumimoji="1" lang="en-US" altLang="zh-CN" dirty="0"/>
          </a:p>
          <a:p>
            <a:r>
              <a:rPr kumimoji="1" lang="zh-CN" altLang="en-US" dirty="0"/>
              <a:t>数模转换芯片，将存在</a:t>
            </a:r>
            <a:r>
              <a:rPr kumimoji="1" lang="en-US" altLang="zh-CN" dirty="0"/>
              <a:t>flash</a:t>
            </a:r>
            <a:r>
              <a:rPr kumimoji="1" lang="zh-CN" altLang="en-US" dirty="0"/>
              <a:t>中的值对应转化为模拟电压值输出</a:t>
            </a:r>
            <a:endParaRPr kumimoji="1" lang="en-US" altLang="zh-CN" dirty="0"/>
          </a:p>
          <a:p>
            <a:endParaRPr kumimoji="1" lang="en-US" altLang="zh-CN" dirty="0"/>
          </a:p>
          <a:p>
            <a:r>
              <a:rPr kumimoji="1" lang="en-US" altLang="zh-CN" dirty="0"/>
              <a:t>ADS1110</a:t>
            </a:r>
            <a:r>
              <a:rPr kumimoji="1" lang="zh-CN" altLang="en-US" dirty="0"/>
              <a:t>读取温度芯片，以</a:t>
            </a:r>
            <a:r>
              <a:rPr kumimoji="1" lang="en-US" altLang="zh-CN" dirty="0"/>
              <a:t>I2C</a:t>
            </a:r>
            <a:r>
              <a:rPr kumimoji="1" lang="zh-CN" altLang="en-US" dirty="0"/>
              <a:t>接口与</a:t>
            </a:r>
            <a:r>
              <a:rPr kumimoji="1" lang="en-US" altLang="zh-CN" dirty="0"/>
              <a:t>FPGA</a:t>
            </a:r>
            <a:r>
              <a:rPr kumimoji="1" lang="zh-CN" altLang="en-US" dirty="0"/>
              <a:t>连接，</a:t>
            </a:r>
            <a:r>
              <a:rPr kumimoji="1" lang="en-US" altLang="zh-CN" dirty="0"/>
              <a:t>I2C</a:t>
            </a:r>
            <a:r>
              <a:rPr kumimoji="1" lang="zh-CN" altLang="en-US" dirty="0"/>
              <a:t>两根线，分别是</a:t>
            </a:r>
            <a:r>
              <a:rPr kumimoji="1" lang="en-US" altLang="zh-CN" dirty="0"/>
              <a:t>SCL</a:t>
            </a:r>
            <a:r>
              <a:rPr kumimoji="1" lang="zh-CN" altLang="en-US" dirty="0"/>
              <a:t>和</a:t>
            </a:r>
            <a:r>
              <a:rPr kumimoji="1" lang="en-US" altLang="zh-CN" dirty="0"/>
              <a:t>SDA</a:t>
            </a:r>
            <a:r>
              <a:rPr kumimoji="1" lang="zh-CN" altLang="en-US" dirty="0"/>
              <a:t>，在硬件设计中会设定好芯片的地址，在逻辑操作中软核</a:t>
            </a:r>
            <a:r>
              <a:rPr kumimoji="1" lang="en-US" altLang="zh-CN" dirty="0"/>
              <a:t>CPU</a:t>
            </a:r>
            <a:r>
              <a:rPr kumimoji="1" lang="zh-CN" altLang="en-US" dirty="0"/>
              <a:t>会通过</a:t>
            </a:r>
            <a:r>
              <a:rPr kumimoji="1" lang="en-US" altLang="zh-CN" dirty="0"/>
              <a:t>I2C</a:t>
            </a:r>
            <a:r>
              <a:rPr kumimoji="1" lang="zh-CN" altLang="en-US" dirty="0"/>
              <a:t>接口在对应地址去读数据</a:t>
            </a:r>
            <a:endParaRPr kumimoji="1" lang="en-US" altLang="zh-CN" dirty="0"/>
          </a:p>
          <a:p>
            <a:endParaRPr kumimoji="1" lang="en-US" altLang="zh-CN" dirty="0"/>
          </a:p>
          <a:p>
            <a:r>
              <a:rPr kumimoji="1" lang="en-US" altLang="zh-CN" dirty="0"/>
              <a:t>AD9240</a:t>
            </a:r>
            <a:r>
              <a:rPr kumimoji="1" lang="zh-CN" altLang="en-US" dirty="0"/>
              <a:t>采样芯片，需要</a:t>
            </a:r>
            <a:r>
              <a:rPr kumimoji="1" lang="en-US" altLang="zh-CN" dirty="0"/>
              <a:t>FPGA</a:t>
            </a:r>
            <a:r>
              <a:rPr kumimoji="1" lang="zh-CN" altLang="en-US" dirty="0"/>
              <a:t>内部提供时钟，提供</a:t>
            </a:r>
            <a:r>
              <a:rPr kumimoji="1" lang="en-US" altLang="zh-CN" dirty="0"/>
              <a:t>ADCLK</a:t>
            </a:r>
            <a:r>
              <a:rPr kumimoji="1" lang="zh-CN" altLang="en-US" dirty="0"/>
              <a:t>来控制采样的时序</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943773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2AF65-A94D-3C4C-94C8-FBDEE21EC8B3}"/>
              </a:ext>
            </a:extLst>
          </p:cNvPr>
          <p:cNvSpPr>
            <a:spLocks noGrp="1"/>
          </p:cNvSpPr>
          <p:nvPr>
            <p:ph type="title"/>
          </p:nvPr>
        </p:nvSpPr>
        <p:spPr/>
        <p:txBody>
          <a:bodyPr/>
          <a:lstStyle/>
          <a:p>
            <a:r>
              <a:rPr kumimoji="1" lang="zh-CN" altLang="en-US" dirty="0"/>
              <a:t>如何阅读芯片手册</a:t>
            </a:r>
            <a:r>
              <a:rPr kumimoji="1" lang="en-US" altLang="zh-CN" dirty="0"/>
              <a:t>-</a:t>
            </a:r>
            <a:r>
              <a:rPr kumimoji="1" lang="zh-CN" altLang="en-US" dirty="0"/>
              <a:t>芯片手册结构</a:t>
            </a:r>
          </a:p>
        </p:txBody>
      </p:sp>
      <p:sp>
        <p:nvSpPr>
          <p:cNvPr id="3" name="内容占位符 2">
            <a:extLst>
              <a:ext uri="{FF2B5EF4-FFF2-40B4-BE49-F238E27FC236}">
                <a16:creationId xmlns:a16="http://schemas.microsoft.com/office/drawing/2014/main" id="{1C1D5D9A-5515-ED43-A960-D146FC4B7594}"/>
              </a:ext>
            </a:extLst>
          </p:cNvPr>
          <p:cNvSpPr>
            <a:spLocks noGrp="1"/>
          </p:cNvSpPr>
          <p:nvPr>
            <p:ph idx="1"/>
          </p:nvPr>
        </p:nvSpPr>
        <p:spPr/>
        <p:txBody>
          <a:bodyPr>
            <a:normAutofit fontScale="92500" lnSpcReduction="20000"/>
          </a:bodyPr>
          <a:lstStyle/>
          <a:p>
            <a:r>
              <a:rPr lang="en-US" altLang="zh-CN" dirty="0"/>
              <a:t>1.</a:t>
            </a:r>
            <a:r>
              <a:rPr lang="en" altLang="zh-CN" dirty="0"/>
              <a:t>FEATURES_</a:t>
            </a:r>
            <a:r>
              <a:rPr lang="zh-CN" altLang="en-US" dirty="0"/>
              <a:t>特性</a:t>
            </a:r>
          </a:p>
          <a:p>
            <a:r>
              <a:rPr lang="en-US" altLang="zh-CN" b="1" dirty="0"/>
              <a:t>2.</a:t>
            </a:r>
            <a:r>
              <a:rPr lang="en" altLang="zh-CN" b="1" dirty="0"/>
              <a:t>GENERAL DESCRIPTION_</a:t>
            </a:r>
            <a:r>
              <a:rPr lang="zh-CN" altLang="en-US" b="1" dirty="0"/>
              <a:t>概况</a:t>
            </a:r>
            <a:endParaRPr lang="zh-CN" altLang="en-US" dirty="0"/>
          </a:p>
          <a:p>
            <a:r>
              <a:rPr lang="en-US" altLang="zh-CN" dirty="0"/>
              <a:t>3.</a:t>
            </a:r>
            <a:r>
              <a:rPr lang="en" altLang="zh-CN" dirty="0"/>
              <a:t>ABSOLUTE MAXIMUM RATINGS_</a:t>
            </a:r>
            <a:r>
              <a:rPr lang="zh-CN" altLang="en-US" dirty="0"/>
              <a:t>损坏指标</a:t>
            </a:r>
          </a:p>
          <a:p>
            <a:r>
              <a:rPr lang="en-US" altLang="zh-CN" dirty="0"/>
              <a:t>4.</a:t>
            </a:r>
            <a:r>
              <a:rPr lang="en" altLang="zh-CN" dirty="0"/>
              <a:t>Specifications_</a:t>
            </a:r>
            <a:r>
              <a:rPr lang="zh-CN" altLang="en-US" dirty="0"/>
              <a:t>指标</a:t>
            </a:r>
          </a:p>
          <a:p>
            <a:r>
              <a:rPr lang="en-US" altLang="zh-CN" dirty="0"/>
              <a:t>5.</a:t>
            </a:r>
            <a:r>
              <a:rPr lang="en" altLang="zh-CN" dirty="0"/>
              <a:t>PIN CONFIGURATION AND FUNCTION DESCRIPTIONS_</a:t>
            </a:r>
            <a:r>
              <a:rPr lang="zh-CN" altLang="en-US" dirty="0"/>
              <a:t>引脚和功能描述</a:t>
            </a:r>
          </a:p>
          <a:p>
            <a:r>
              <a:rPr lang="en-US" altLang="zh-CN" dirty="0"/>
              <a:t>6.</a:t>
            </a:r>
            <a:r>
              <a:rPr lang="en" altLang="zh-CN" dirty="0"/>
              <a:t>TERMINOLOGY_</a:t>
            </a:r>
            <a:r>
              <a:rPr lang="zh-CN" altLang="en-US" dirty="0"/>
              <a:t>术语（非必须）</a:t>
            </a:r>
          </a:p>
          <a:p>
            <a:r>
              <a:rPr lang="en-US" altLang="zh-CN" b="1" dirty="0"/>
              <a:t>7.</a:t>
            </a:r>
            <a:r>
              <a:rPr lang="en" altLang="zh-CN" b="1" dirty="0"/>
              <a:t>THEORY OF OPERATION_</a:t>
            </a:r>
            <a:r>
              <a:rPr lang="zh-CN" altLang="en-US" b="1" dirty="0"/>
              <a:t>操作理论 （通常包含内部寄存器或协议说明）</a:t>
            </a:r>
            <a:endParaRPr lang="zh-CN" altLang="en-US" dirty="0"/>
          </a:p>
          <a:p>
            <a:r>
              <a:rPr lang="en-US" altLang="zh-CN" dirty="0"/>
              <a:t>8.</a:t>
            </a:r>
            <a:r>
              <a:rPr lang="en" altLang="zh-CN" dirty="0"/>
              <a:t>APPLICATIONS_</a:t>
            </a:r>
            <a:r>
              <a:rPr lang="zh-CN" altLang="en-US" dirty="0"/>
              <a:t>应用信息</a:t>
            </a:r>
          </a:p>
          <a:p>
            <a:r>
              <a:rPr lang="en-US" altLang="zh-CN" dirty="0"/>
              <a:t>9.</a:t>
            </a:r>
            <a:r>
              <a:rPr lang="en" altLang="zh-CN" dirty="0"/>
              <a:t>PACKAGE &amp; ORDER_</a:t>
            </a:r>
            <a:r>
              <a:rPr lang="zh-CN" altLang="en-US" dirty="0"/>
              <a:t>封装和订购信息</a:t>
            </a:r>
          </a:p>
          <a:p>
            <a:endParaRPr kumimoji="1" lang="zh-CN" altLang="en-US" dirty="0"/>
          </a:p>
        </p:txBody>
      </p:sp>
    </p:spTree>
    <p:extLst>
      <p:ext uri="{BB962C8B-B14F-4D97-AF65-F5344CB8AC3E}">
        <p14:creationId xmlns:p14="http://schemas.microsoft.com/office/powerpoint/2010/main" val="1067288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E7992-163E-7042-8B2F-D4C46802C6A9}"/>
              </a:ext>
            </a:extLst>
          </p:cNvPr>
          <p:cNvSpPr>
            <a:spLocks noGrp="1"/>
          </p:cNvSpPr>
          <p:nvPr>
            <p:ph type="title"/>
          </p:nvPr>
        </p:nvSpPr>
        <p:spPr/>
        <p:txBody>
          <a:bodyPr/>
          <a:lstStyle/>
          <a:p>
            <a:r>
              <a:rPr kumimoji="1" lang="zh-CN" altLang="en-US" dirty="0"/>
              <a:t>阅读芯片手册</a:t>
            </a:r>
          </a:p>
        </p:txBody>
      </p:sp>
      <p:sp>
        <p:nvSpPr>
          <p:cNvPr id="3" name="内容占位符 2">
            <a:extLst>
              <a:ext uri="{FF2B5EF4-FFF2-40B4-BE49-F238E27FC236}">
                <a16:creationId xmlns:a16="http://schemas.microsoft.com/office/drawing/2014/main" id="{6B39CD30-BA01-784F-B93C-9E6F80EA3872}"/>
              </a:ext>
            </a:extLst>
          </p:cNvPr>
          <p:cNvSpPr>
            <a:spLocks noGrp="1"/>
          </p:cNvSpPr>
          <p:nvPr>
            <p:ph idx="1"/>
          </p:nvPr>
        </p:nvSpPr>
        <p:spPr/>
        <p:txBody>
          <a:bodyPr/>
          <a:lstStyle/>
          <a:p>
            <a:r>
              <a:rPr lang="zh-CN" altLang="en-US" dirty="0"/>
              <a:t>对于第一项内部寄存器或协议说明，对于电源芯片来说没有这项说明，但是在一些信号处理，音频处理芯片中会有这些接口，会有相应说明</a:t>
            </a:r>
          </a:p>
          <a:p>
            <a:r>
              <a:rPr lang="zh-CN" altLang="en-US" dirty="0"/>
              <a:t>对于程序开发者来说，只需要精读标黑的部分</a:t>
            </a:r>
          </a:p>
          <a:p>
            <a:r>
              <a:rPr lang="en" altLang="zh-CN" dirty="0"/>
              <a:t>Resistor</a:t>
            </a:r>
            <a:r>
              <a:rPr lang="zh-CN" altLang="en-US" dirty="0"/>
              <a:t>寄存器</a:t>
            </a:r>
          </a:p>
          <a:p>
            <a:r>
              <a:rPr lang="en" altLang="zh-CN" dirty="0"/>
              <a:t>Internal Reference External Reference</a:t>
            </a:r>
            <a:r>
              <a:rPr lang="zh-CN" altLang="en-US" dirty="0"/>
              <a:t>内部参考电压和外部参考电压</a:t>
            </a:r>
          </a:p>
          <a:p>
            <a:r>
              <a:rPr lang="en" altLang="zh-CN" dirty="0"/>
              <a:t>Serial Interface</a:t>
            </a:r>
            <a:r>
              <a:rPr lang="zh-CN" altLang="en-US" dirty="0"/>
              <a:t>串口</a:t>
            </a:r>
          </a:p>
          <a:p>
            <a:r>
              <a:rPr lang="en" altLang="zh-CN" dirty="0"/>
              <a:t>Write Operation Read Operation</a:t>
            </a:r>
            <a:r>
              <a:rPr lang="zh-CN" altLang="en-US" dirty="0"/>
              <a:t>芯片的写操作和读操作</a:t>
            </a:r>
          </a:p>
          <a:p>
            <a:endParaRPr kumimoji="1" lang="zh-CN" altLang="en-US" dirty="0"/>
          </a:p>
        </p:txBody>
      </p:sp>
    </p:spTree>
    <p:extLst>
      <p:ext uri="{BB962C8B-B14F-4D97-AF65-F5344CB8AC3E}">
        <p14:creationId xmlns:p14="http://schemas.microsoft.com/office/powerpoint/2010/main" val="8567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9A8A2-5CA4-3A4D-8EAD-7FC89A65A60D}"/>
              </a:ext>
            </a:extLst>
          </p:cNvPr>
          <p:cNvSpPr>
            <a:spLocks noGrp="1"/>
          </p:cNvSpPr>
          <p:nvPr>
            <p:ph type="title"/>
          </p:nvPr>
        </p:nvSpPr>
        <p:spPr/>
        <p:txBody>
          <a:bodyPr/>
          <a:lstStyle/>
          <a:p>
            <a:r>
              <a:rPr kumimoji="1" lang="zh-CN" altLang="en-US" dirty="0"/>
              <a:t>现场看一下</a:t>
            </a:r>
            <a:r>
              <a:rPr kumimoji="1" lang="en-US" altLang="zh-CN" dirty="0"/>
              <a:t>5625</a:t>
            </a:r>
            <a:r>
              <a:rPr kumimoji="1" lang="zh-CN" altLang="en-US" dirty="0"/>
              <a:t>的芯片手册</a:t>
            </a:r>
          </a:p>
        </p:txBody>
      </p:sp>
      <p:sp>
        <p:nvSpPr>
          <p:cNvPr id="3" name="内容占位符 2">
            <a:extLst>
              <a:ext uri="{FF2B5EF4-FFF2-40B4-BE49-F238E27FC236}">
                <a16:creationId xmlns:a16="http://schemas.microsoft.com/office/drawing/2014/main" id="{749D9086-C601-104F-A48A-F87154D56A2F}"/>
              </a:ext>
            </a:extLst>
          </p:cNvPr>
          <p:cNvSpPr>
            <a:spLocks noGrp="1"/>
          </p:cNvSpPr>
          <p:nvPr>
            <p:ph idx="1"/>
          </p:nvPr>
        </p:nvSpPr>
        <p:spPr/>
        <p:txBody>
          <a:bodyPr/>
          <a:lstStyle/>
          <a:p>
            <a:r>
              <a:rPr kumimoji="1" lang="en" altLang="zh-CN" dirty="0">
                <a:hlinkClick r:id="rId2"/>
              </a:rPr>
              <a:t>FPGA</a:t>
            </a:r>
            <a:r>
              <a:rPr kumimoji="1" lang="zh-CN" altLang="en-US" dirty="0">
                <a:hlinkClick r:id="rId2"/>
              </a:rPr>
              <a:t>工程</a:t>
            </a:r>
            <a:r>
              <a:rPr kumimoji="1" lang="en-US" altLang="zh-CN" dirty="0">
                <a:hlinkClick r:id="rId2"/>
              </a:rPr>
              <a:t>/</a:t>
            </a:r>
            <a:r>
              <a:rPr kumimoji="1" lang="en" altLang="zh-CN" dirty="0">
                <a:hlinkClick r:id="rId2"/>
              </a:rPr>
              <a:t>AD</a:t>
            </a:r>
            <a:r>
              <a:rPr kumimoji="1" lang="zh-CN" altLang="en-US" dirty="0">
                <a:hlinkClick r:id="rId2"/>
              </a:rPr>
              <a:t>芯片手册</a:t>
            </a:r>
            <a:r>
              <a:rPr kumimoji="1" lang="en-US" altLang="zh-CN" dirty="0">
                <a:hlinkClick r:id="rId2"/>
              </a:rPr>
              <a:t>/</a:t>
            </a:r>
            <a:r>
              <a:rPr kumimoji="1" lang="en" altLang="zh-CN" dirty="0">
                <a:hlinkClick r:id="rId2"/>
              </a:rPr>
              <a:t>AD5625R.pdf</a:t>
            </a:r>
            <a:endParaRPr kumimoji="1" lang="zh-CN" altLang="en-US" dirty="0"/>
          </a:p>
        </p:txBody>
      </p:sp>
    </p:spTree>
    <p:extLst>
      <p:ext uri="{BB962C8B-B14F-4D97-AF65-F5344CB8AC3E}">
        <p14:creationId xmlns:p14="http://schemas.microsoft.com/office/powerpoint/2010/main" val="302878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05E0A-3985-0F41-85AE-57F89B1847F8}"/>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111FF59D-3C7D-5940-8BE4-FEE2CFFC9894}"/>
              </a:ext>
            </a:extLst>
          </p:cNvPr>
          <p:cNvSpPr>
            <a:spLocks noGrp="1"/>
          </p:cNvSpPr>
          <p:nvPr>
            <p:ph idx="1"/>
          </p:nvPr>
        </p:nvSpPr>
        <p:spPr/>
        <p:txBody>
          <a:bodyPr/>
          <a:lstStyle/>
          <a:p>
            <a:r>
              <a:rPr kumimoji="1" lang="zh-CN" altLang="en-US" dirty="0"/>
              <a:t>项目背景：什么是红外相机？红外相机应用在什么领域</a:t>
            </a:r>
            <a:endParaRPr kumimoji="1" lang="en-US" altLang="zh-CN" dirty="0"/>
          </a:p>
          <a:p>
            <a:r>
              <a:rPr kumimoji="1" lang="zh-CN" altLang="en-US" dirty="0"/>
              <a:t>项目技术指标：甲方的需求指标</a:t>
            </a:r>
            <a:endParaRPr kumimoji="1" lang="en-US" altLang="zh-CN" dirty="0"/>
          </a:p>
          <a:p>
            <a:r>
              <a:rPr kumimoji="1" lang="zh-CN" altLang="en-US" dirty="0"/>
              <a:t>新手入门指南</a:t>
            </a:r>
            <a:br>
              <a:rPr kumimoji="1" lang="en-US" altLang="zh-CN" dirty="0"/>
            </a:br>
            <a:r>
              <a:rPr kumimoji="1" lang="en-US" altLang="zh-CN" dirty="0"/>
              <a:t>1.</a:t>
            </a:r>
            <a:r>
              <a:rPr kumimoji="1" lang="zh-CN" altLang="en-US" dirty="0"/>
              <a:t>软件使用</a:t>
            </a:r>
            <a:br>
              <a:rPr kumimoji="1" lang="en-US" altLang="zh-CN" dirty="0"/>
            </a:br>
            <a:r>
              <a:rPr kumimoji="1" lang="en-US" altLang="zh-CN" dirty="0"/>
              <a:t>2.</a:t>
            </a:r>
            <a:r>
              <a:rPr kumimoji="1" lang="zh-CN" altLang="en-US" dirty="0"/>
              <a:t>工程理解</a:t>
            </a:r>
            <a:br>
              <a:rPr kumimoji="1" lang="en-US" altLang="zh-CN" dirty="0"/>
            </a:br>
            <a:r>
              <a:rPr kumimoji="1" lang="en-US" altLang="zh-CN" dirty="0"/>
              <a:t>3.bug</a:t>
            </a:r>
            <a:r>
              <a:rPr kumimoji="1" lang="zh-CN" altLang="en-US" dirty="0"/>
              <a:t>调试</a:t>
            </a:r>
            <a:br>
              <a:rPr kumimoji="1" lang="en-US" altLang="zh-CN" dirty="0"/>
            </a:br>
            <a:r>
              <a:rPr kumimoji="1" lang="en-US" altLang="zh-CN" dirty="0"/>
              <a:t>4.</a:t>
            </a:r>
            <a:r>
              <a:rPr kumimoji="1" lang="zh-CN" altLang="en-US" dirty="0"/>
              <a:t>阶段性成果</a:t>
            </a:r>
            <a:endParaRPr kumimoji="1" lang="en-US" altLang="zh-CN" dirty="0"/>
          </a:p>
        </p:txBody>
      </p:sp>
    </p:spTree>
    <p:extLst>
      <p:ext uri="{BB962C8B-B14F-4D97-AF65-F5344CB8AC3E}">
        <p14:creationId xmlns:p14="http://schemas.microsoft.com/office/powerpoint/2010/main" val="315430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6D124-6DC0-7B47-BB3B-D48FD346BD8F}"/>
              </a:ext>
            </a:extLst>
          </p:cNvPr>
          <p:cNvSpPr>
            <a:spLocks noGrp="1"/>
          </p:cNvSpPr>
          <p:nvPr>
            <p:ph type="title"/>
          </p:nvPr>
        </p:nvSpPr>
        <p:spPr/>
        <p:txBody>
          <a:bodyPr/>
          <a:lstStyle/>
          <a:p>
            <a:r>
              <a:rPr kumimoji="1" lang="zh-CN" altLang="en-US" dirty="0"/>
              <a:t>红外探测器</a:t>
            </a:r>
          </a:p>
        </p:txBody>
      </p:sp>
      <p:sp>
        <p:nvSpPr>
          <p:cNvPr id="3" name="内容占位符 2">
            <a:extLst>
              <a:ext uri="{FF2B5EF4-FFF2-40B4-BE49-F238E27FC236}">
                <a16:creationId xmlns:a16="http://schemas.microsoft.com/office/drawing/2014/main" id="{9DE3330F-AA76-F043-89FB-25191BBF2883}"/>
              </a:ext>
            </a:extLst>
          </p:cNvPr>
          <p:cNvSpPr>
            <a:spLocks noGrp="1"/>
          </p:cNvSpPr>
          <p:nvPr>
            <p:ph idx="1"/>
          </p:nvPr>
        </p:nvSpPr>
        <p:spPr/>
        <p:txBody>
          <a:bodyPr/>
          <a:lstStyle/>
          <a:p>
            <a:r>
              <a:rPr lang="zh-CN" altLang="en-US" b="1" dirty="0"/>
              <a:t>线列红外探测器</a:t>
            </a:r>
          </a:p>
          <a:p>
            <a:r>
              <a:rPr lang="zh-CN" altLang="en-US" dirty="0"/>
              <a:t>线列焦平面 </a:t>
            </a:r>
            <a:r>
              <a:rPr lang="en-US" altLang="zh-CN" dirty="0"/>
              <a:t>+ </a:t>
            </a:r>
            <a:r>
              <a:rPr lang="zh-CN" altLang="en-US" dirty="0"/>
              <a:t>可转动反射镜面</a:t>
            </a:r>
          </a:p>
          <a:p>
            <a:r>
              <a:rPr lang="zh-CN" altLang="en-US" dirty="0"/>
              <a:t>反射镜面以一个锯齿波驱动进行转动，大概</a:t>
            </a:r>
            <a:r>
              <a:rPr lang="en-US" altLang="zh-CN" dirty="0"/>
              <a:t>100</a:t>
            </a:r>
            <a:r>
              <a:rPr lang="en" altLang="zh-CN" dirty="0" err="1"/>
              <a:t>ms</a:t>
            </a:r>
            <a:r>
              <a:rPr lang="zh-CN" altLang="en-US" dirty="0"/>
              <a:t>采集一帧图像</a:t>
            </a:r>
          </a:p>
          <a:p>
            <a:r>
              <a:rPr lang="zh-CN" altLang="en-US" dirty="0"/>
              <a:t>最终经过时间轴，上位机的图像拼接，可以形成一个完整的</a:t>
            </a:r>
            <a:r>
              <a:rPr lang="en-US" altLang="zh-CN" dirty="0"/>
              <a:t>1024</a:t>
            </a:r>
            <a:r>
              <a:rPr lang="en" altLang="zh-CN" dirty="0"/>
              <a:t>X1</a:t>
            </a:r>
            <a:r>
              <a:rPr lang="en-US" altLang="zh-CN" dirty="0"/>
              <a:t>280</a:t>
            </a:r>
            <a:r>
              <a:rPr lang="zh-CN" altLang="en-US" dirty="0"/>
              <a:t>的红外图像</a:t>
            </a:r>
            <a:endParaRPr lang="en-US" altLang="zh-CN" dirty="0"/>
          </a:p>
          <a:p>
            <a:r>
              <a:rPr lang="zh-CN" altLang="en-US" b="1" dirty="0"/>
              <a:t>焦平面阵列红外探测器</a:t>
            </a:r>
          </a:p>
          <a:p>
            <a:r>
              <a:rPr lang="en-US" altLang="zh-CN" dirty="0"/>
              <a:t>640</a:t>
            </a:r>
            <a:r>
              <a:rPr lang="en" altLang="zh-CN" dirty="0"/>
              <a:t>X512</a:t>
            </a:r>
            <a:r>
              <a:rPr lang="zh-CN" altLang="en-US" dirty="0"/>
              <a:t>是最经典实用的一款焦平面阵列红外探测器</a:t>
            </a:r>
            <a:endParaRPr lang="en-US" altLang="zh-CN" dirty="0"/>
          </a:p>
          <a:p>
            <a:r>
              <a:rPr lang="zh-CN" altLang="en-US" dirty="0"/>
              <a:t>不同于可见光相机的通用性可以将整个电路集成到一块芯片中，红外相机电路由于更加专业因此需要设计专门的电路</a:t>
            </a:r>
          </a:p>
          <a:p>
            <a:endParaRPr lang="zh-CN" altLang="en-US" dirty="0"/>
          </a:p>
          <a:p>
            <a:endParaRPr kumimoji="1" lang="zh-CN" altLang="en-US" dirty="0"/>
          </a:p>
        </p:txBody>
      </p:sp>
    </p:spTree>
    <p:extLst>
      <p:ext uri="{BB962C8B-B14F-4D97-AF65-F5344CB8AC3E}">
        <p14:creationId xmlns:p14="http://schemas.microsoft.com/office/powerpoint/2010/main" val="299039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49292-FC85-3B4A-A6FD-DBD21EF416E0}"/>
              </a:ext>
            </a:extLst>
          </p:cNvPr>
          <p:cNvSpPr>
            <a:spLocks noGrp="1"/>
          </p:cNvSpPr>
          <p:nvPr>
            <p:ph type="title"/>
          </p:nvPr>
        </p:nvSpPr>
        <p:spPr/>
        <p:txBody>
          <a:bodyPr/>
          <a:lstStyle/>
          <a:p>
            <a:r>
              <a:rPr kumimoji="1" lang="zh-CN" altLang="en-US" dirty="0"/>
              <a:t>项目背景</a:t>
            </a:r>
          </a:p>
        </p:txBody>
      </p:sp>
      <p:sp>
        <p:nvSpPr>
          <p:cNvPr id="3" name="内容占位符 2">
            <a:extLst>
              <a:ext uri="{FF2B5EF4-FFF2-40B4-BE49-F238E27FC236}">
                <a16:creationId xmlns:a16="http://schemas.microsoft.com/office/drawing/2014/main" id="{032D8357-9711-044B-B0B5-F2E623DB8512}"/>
              </a:ext>
            </a:extLst>
          </p:cNvPr>
          <p:cNvSpPr>
            <a:spLocks noGrp="1"/>
          </p:cNvSpPr>
          <p:nvPr>
            <p:ph idx="1"/>
          </p:nvPr>
        </p:nvSpPr>
        <p:spPr/>
        <p:txBody>
          <a:bodyPr/>
          <a:lstStyle/>
          <a:p>
            <a:r>
              <a:rPr kumimoji="1" lang="zh-CN" altLang="en-US" dirty="0"/>
              <a:t>应用于星载或者机载的红外遥感系统</a:t>
            </a:r>
            <a:endParaRPr kumimoji="1" lang="en-US" altLang="zh-CN" dirty="0"/>
          </a:p>
          <a:p>
            <a:r>
              <a:rPr kumimoji="1" lang="zh-CN" altLang="en-US" dirty="0"/>
              <a:t>线列探测器搭载在移动的物体上</a:t>
            </a:r>
            <a:endParaRPr kumimoji="1" lang="en-US" altLang="zh-CN" dirty="0"/>
          </a:p>
          <a:p>
            <a:endParaRPr kumimoji="1" lang="zh-CN" altLang="en-US" dirty="0"/>
          </a:p>
        </p:txBody>
      </p:sp>
    </p:spTree>
    <p:extLst>
      <p:ext uri="{BB962C8B-B14F-4D97-AF65-F5344CB8AC3E}">
        <p14:creationId xmlns:p14="http://schemas.microsoft.com/office/powerpoint/2010/main" val="17931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E7CA1-469E-ED47-8968-90924B752B9A}"/>
              </a:ext>
            </a:extLst>
          </p:cNvPr>
          <p:cNvSpPr>
            <a:spLocks noGrp="1"/>
          </p:cNvSpPr>
          <p:nvPr>
            <p:ph type="title"/>
          </p:nvPr>
        </p:nvSpPr>
        <p:spPr/>
        <p:txBody>
          <a:bodyPr/>
          <a:lstStyle/>
          <a:p>
            <a:r>
              <a:rPr kumimoji="1" lang="zh-CN" altLang="en-US" dirty="0"/>
              <a:t>项目技术指标</a:t>
            </a:r>
          </a:p>
        </p:txBody>
      </p:sp>
      <p:sp>
        <p:nvSpPr>
          <p:cNvPr id="3" name="内容占位符 2">
            <a:extLst>
              <a:ext uri="{FF2B5EF4-FFF2-40B4-BE49-F238E27FC236}">
                <a16:creationId xmlns:a16="http://schemas.microsoft.com/office/drawing/2014/main" id="{212A1A5E-CC48-1840-AFBF-32CB8F3AD7CE}"/>
              </a:ext>
            </a:extLst>
          </p:cNvPr>
          <p:cNvSpPr>
            <a:spLocks noGrp="1"/>
          </p:cNvSpPr>
          <p:nvPr>
            <p:ph idx="1"/>
          </p:nvPr>
        </p:nvSpPr>
        <p:spPr/>
        <p:txBody>
          <a:bodyPr/>
          <a:lstStyle/>
          <a:p>
            <a:r>
              <a:rPr kumimoji="1" lang="zh-CN" altLang="en-US" dirty="0"/>
              <a:t>红外线列基片响应特性测试系统用于测试红外</a:t>
            </a:r>
            <a:r>
              <a:rPr kumimoji="1" lang="en-US" altLang="zh-CN" dirty="0"/>
              <a:t>1024X6</a:t>
            </a:r>
            <a:r>
              <a:rPr kumimoji="1" lang="zh-CN" altLang="en-US" dirty="0"/>
              <a:t>探测器在不同偏置电压、供电和时序驱动下，成像性能的随变特性</a:t>
            </a:r>
            <a:endParaRPr kumimoji="1" lang="en-US" altLang="zh-CN" dirty="0"/>
          </a:p>
          <a:p>
            <a:r>
              <a:rPr kumimoji="1" lang="zh-CN" altLang="en-US" dirty="0"/>
              <a:t>并能根据成像环境，适配不同焦距光学镜头及摆扫系统，模拟推扫式成像过程完成实物场景的成像、采集、显示、校正与存储</a:t>
            </a:r>
          </a:p>
        </p:txBody>
      </p:sp>
    </p:spTree>
    <p:extLst>
      <p:ext uri="{BB962C8B-B14F-4D97-AF65-F5344CB8AC3E}">
        <p14:creationId xmlns:p14="http://schemas.microsoft.com/office/powerpoint/2010/main" val="53102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B9716-9D54-E444-B6F3-2A2FB91F6404}"/>
              </a:ext>
            </a:extLst>
          </p:cNvPr>
          <p:cNvSpPr>
            <a:spLocks noGrp="1"/>
          </p:cNvSpPr>
          <p:nvPr>
            <p:ph type="title"/>
          </p:nvPr>
        </p:nvSpPr>
        <p:spPr/>
        <p:txBody>
          <a:bodyPr/>
          <a:lstStyle/>
          <a:p>
            <a:r>
              <a:rPr kumimoji="1" lang="zh-CN" altLang="en-US" dirty="0"/>
              <a:t>项目技术指标</a:t>
            </a:r>
          </a:p>
        </p:txBody>
      </p:sp>
      <p:sp>
        <p:nvSpPr>
          <p:cNvPr id="3" name="内容占位符 2">
            <a:extLst>
              <a:ext uri="{FF2B5EF4-FFF2-40B4-BE49-F238E27FC236}">
                <a16:creationId xmlns:a16="http://schemas.microsoft.com/office/drawing/2014/main" id="{8A8CA15C-2B9E-CF4B-80EF-F43669953945}"/>
              </a:ext>
            </a:extLst>
          </p:cNvPr>
          <p:cNvSpPr>
            <a:spLocks noGrp="1"/>
          </p:cNvSpPr>
          <p:nvPr>
            <p:ph idx="1"/>
          </p:nvPr>
        </p:nvSpPr>
        <p:spPr/>
        <p:txBody>
          <a:bodyPr/>
          <a:lstStyle/>
          <a:p>
            <a:r>
              <a:rPr kumimoji="1" lang="zh-CN" altLang="en-US" dirty="0"/>
              <a:t>产生探测器供电、偏置电压以及驱动时序</a:t>
            </a:r>
            <a:endParaRPr kumimoji="1" lang="en-US" altLang="zh-CN" dirty="0"/>
          </a:p>
          <a:p>
            <a:r>
              <a:rPr kumimoji="1" lang="zh-CN" altLang="en-US" dirty="0"/>
              <a:t>可实现调整供电、偏置电压以及驱动时序</a:t>
            </a:r>
            <a:endParaRPr kumimoji="1" lang="en-US" altLang="zh-CN" dirty="0"/>
          </a:p>
          <a:p>
            <a:r>
              <a:rPr kumimoji="1" lang="zh-CN" altLang="en-US" dirty="0"/>
              <a:t>采集探测视频输出</a:t>
            </a:r>
            <a:endParaRPr kumimoji="1" lang="en-US" altLang="zh-CN" dirty="0"/>
          </a:p>
          <a:p>
            <a:r>
              <a:rPr kumimoji="1" lang="zh-CN" altLang="en-US" dirty="0"/>
              <a:t>驱动制冷机，调整基片工作温度</a:t>
            </a:r>
            <a:endParaRPr kumimoji="1" lang="en-US" altLang="zh-CN" dirty="0"/>
          </a:p>
          <a:p>
            <a:r>
              <a:rPr kumimoji="1" lang="zh-CN" altLang="en-US" dirty="0"/>
              <a:t>自校图像输出（黑白棋盘格）</a:t>
            </a:r>
            <a:endParaRPr kumimoji="1" lang="en-US" altLang="zh-CN" dirty="0"/>
          </a:p>
          <a:p>
            <a:r>
              <a:rPr kumimoji="1" lang="zh-CN" altLang="en-US" dirty="0"/>
              <a:t>非均匀性校正</a:t>
            </a:r>
            <a:endParaRPr kumimoji="1" lang="en-US" altLang="zh-CN" dirty="0"/>
          </a:p>
          <a:p>
            <a:r>
              <a:rPr kumimoji="1" lang="zh-CN" altLang="en-US" dirty="0"/>
              <a:t>适配</a:t>
            </a:r>
            <a:r>
              <a:rPr kumimoji="1" lang="en-US" altLang="zh-CN" dirty="0"/>
              <a:t>100mm</a:t>
            </a:r>
            <a:r>
              <a:rPr kumimoji="1" lang="zh-CN" altLang="en-US" dirty="0"/>
              <a:t>焦距光学镜头及摆扫系统，进行室外红外推扫成像</a:t>
            </a:r>
          </a:p>
        </p:txBody>
      </p:sp>
    </p:spTree>
    <p:extLst>
      <p:ext uri="{BB962C8B-B14F-4D97-AF65-F5344CB8AC3E}">
        <p14:creationId xmlns:p14="http://schemas.microsoft.com/office/powerpoint/2010/main" val="33540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E19EC-5847-1041-83AA-70405CF780FD}"/>
              </a:ext>
            </a:extLst>
          </p:cNvPr>
          <p:cNvSpPr>
            <a:spLocks noGrp="1"/>
          </p:cNvSpPr>
          <p:nvPr>
            <p:ph type="title"/>
          </p:nvPr>
        </p:nvSpPr>
        <p:spPr/>
        <p:txBody>
          <a:bodyPr/>
          <a:lstStyle/>
          <a:p>
            <a:r>
              <a:rPr kumimoji="1" lang="zh-CN" altLang="en-US" dirty="0"/>
              <a:t>硬件电路设计思想</a:t>
            </a:r>
          </a:p>
        </p:txBody>
      </p:sp>
      <p:pic>
        <p:nvPicPr>
          <p:cNvPr id="5" name="内容占位符 4">
            <a:extLst>
              <a:ext uri="{FF2B5EF4-FFF2-40B4-BE49-F238E27FC236}">
                <a16:creationId xmlns:a16="http://schemas.microsoft.com/office/drawing/2014/main" id="{DC084DBC-7993-B44B-86D5-77CFC4CA8417}"/>
              </a:ext>
            </a:extLst>
          </p:cNvPr>
          <p:cNvPicPr>
            <a:picLocks noGrp="1" noChangeAspect="1"/>
          </p:cNvPicPr>
          <p:nvPr>
            <p:ph idx="1"/>
          </p:nvPr>
        </p:nvPicPr>
        <p:blipFill>
          <a:blip r:embed="rId2"/>
          <a:stretch>
            <a:fillRect/>
          </a:stretch>
        </p:blipFill>
        <p:spPr>
          <a:xfrm>
            <a:off x="483449" y="1690688"/>
            <a:ext cx="4351338" cy="4351338"/>
          </a:xfrm>
        </p:spPr>
      </p:pic>
      <p:sp>
        <p:nvSpPr>
          <p:cNvPr id="6" name="文本框 5">
            <a:extLst>
              <a:ext uri="{FF2B5EF4-FFF2-40B4-BE49-F238E27FC236}">
                <a16:creationId xmlns:a16="http://schemas.microsoft.com/office/drawing/2014/main" id="{B727CD97-CC62-6245-BC25-F8A237A08861}"/>
              </a:ext>
            </a:extLst>
          </p:cNvPr>
          <p:cNvSpPr txBox="1"/>
          <p:nvPr/>
        </p:nvSpPr>
        <p:spPr>
          <a:xfrm>
            <a:off x="6034266" y="1321356"/>
            <a:ext cx="4120055" cy="369332"/>
          </a:xfrm>
          <a:prstGeom prst="rect">
            <a:avLst/>
          </a:prstGeom>
          <a:noFill/>
        </p:spPr>
        <p:txBody>
          <a:bodyPr wrap="square" rtlCol="0">
            <a:spAutoFit/>
          </a:bodyPr>
          <a:lstStyle/>
          <a:p>
            <a:r>
              <a:rPr kumimoji="1" lang="en" altLang="zh-CN" dirty="0"/>
              <a:t>https://hdlbits.01xz.net/wiki/</a:t>
            </a:r>
            <a:r>
              <a:rPr kumimoji="1" lang="en" altLang="zh-CN" dirty="0" err="1"/>
              <a:t>Main_Page</a:t>
            </a:r>
            <a:endParaRPr kumimoji="1" lang="zh-CN" altLang="en-US" dirty="0"/>
          </a:p>
        </p:txBody>
      </p:sp>
    </p:spTree>
    <p:extLst>
      <p:ext uri="{BB962C8B-B14F-4D97-AF65-F5344CB8AC3E}">
        <p14:creationId xmlns:p14="http://schemas.microsoft.com/office/powerpoint/2010/main" val="15593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40F1F-2E4D-1E4D-86DE-C86E4BF5EF08}"/>
              </a:ext>
            </a:extLst>
          </p:cNvPr>
          <p:cNvSpPr>
            <a:spLocks noGrp="1"/>
          </p:cNvSpPr>
          <p:nvPr>
            <p:ph type="title"/>
          </p:nvPr>
        </p:nvSpPr>
        <p:spPr/>
        <p:txBody>
          <a:bodyPr/>
          <a:lstStyle/>
          <a:p>
            <a:r>
              <a:rPr kumimoji="1" lang="zh-CN" altLang="en-US" dirty="0"/>
              <a:t>硬件电路设计思维</a:t>
            </a:r>
          </a:p>
        </p:txBody>
      </p:sp>
      <p:sp>
        <p:nvSpPr>
          <p:cNvPr id="3" name="内容占位符 2">
            <a:extLst>
              <a:ext uri="{FF2B5EF4-FFF2-40B4-BE49-F238E27FC236}">
                <a16:creationId xmlns:a16="http://schemas.microsoft.com/office/drawing/2014/main" id="{CCD31450-3550-5944-B735-A1B1748D6A05}"/>
              </a:ext>
            </a:extLst>
          </p:cNvPr>
          <p:cNvSpPr>
            <a:spLocks noGrp="1"/>
          </p:cNvSpPr>
          <p:nvPr>
            <p:ph idx="1"/>
          </p:nvPr>
        </p:nvSpPr>
        <p:spPr/>
        <p:txBody>
          <a:bodyPr/>
          <a:lstStyle/>
          <a:p>
            <a:r>
              <a:rPr lang="en" altLang="zh-CN" b="1" dirty="0"/>
              <a:t>1.Verilog</a:t>
            </a:r>
            <a:r>
              <a:rPr lang="zh-CN" altLang="en-US" b="1" dirty="0"/>
              <a:t>代码开发</a:t>
            </a:r>
          </a:p>
          <a:p>
            <a:r>
              <a:rPr lang="zh-CN" altLang="en-US" dirty="0"/>
              <a:t>电路设计意识</a:t>
            </a:r>
          </a:p>
          <a:p>
            <a:r>
              <a:rPr lang="zh-CN" altLang="en-US" dirty="0"/>
              <a:t>不同的电路如何用</a:t>
            </a:r>
            <a:r>
              <a:rPr lang="en" altLang="zh-CN" dirty="0"/>
              <a:t>Verilog</a:t>
            </a:r>
            <a:r>
              <a:rPr lang="zh-CN" altLang="en-US" dirty="0"/>
              <a:t>去描述</a:t>
            </a:r>
          </a:p>
          <a:p>
            <a:r>
              <a:rPr lang="en" altLang="zh-CN" dirty="0"/>
              <a:t>EDA</a:t>
            </a:r>
            <a:r>
              <a:rPr lang="zh-CN" altLang="en-US" dirty="0"/>
              <a:t>工具在仿真、综合、实现的时候如何对所编写的</a:t>
            </a:r>
            <a:r>
              <a:rPr lang="en" altLang="zh-CN" dirty="0"/>
              <a:t>Verilog</a:t>
            </a:r>
            <a:r>
              <a:rPr lang="zh-CN" altLang="en-US" dirty="0"/>
              <a:t>代码进行处理</a:t>
            </a:r>
          </a:p>
          <a:p>
            <a:r>
              <a:rPr lang="zh-CN" altLang="en-US" dirty="0"/>
              <a:t>满足这三点才能拥有较高的</a:t>
            </a:r>
            <a:r>
              <a:rPr lang="en" altLang="zh-CN" dirty="0"/>
              <a:t>Verilog</a:t>
            </a:r>
            <a:r>
              <a:rPr lang="zh-CN" altLang="en-US" dirty="0"/>
              <a:t>编程水平</a:t>
            </a:r>
          </a:p>
          <a:p>
            <a:pPr marL="0" indent="0">
              <a:buNone/>
            </a:pPr>
            <a:endParaRPr kumimoji="1" lang="zh-CN" altLang="en-US" dirty="0"/>
          </a:p>
        </p:txBody>
      </p:sp>
    </p:spTree>
    <p:extLst>
      <p:ext uri="{BB962C8B-B14F-4D97-AF65-F5344CB8AC3E}">
        <p14:creationId xmlns:p14="http://schemas.microsoft.com/office/powerpoint/2010/main" val="73164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EEF8D-69E6-7341-8D53-DF7B69C5BA23}"/>
              </a:ext>
            </a:extLst>
          </p:cNvPr>
          <p:cNvSpPr>
            <a:spLocks noGrp="1"/>
          </p:cNvSpPr>
          <p:nvPr>
            <p:ph type="title"/>
          </p:nvPr>
        </p:nvSpPr>
        <p:spPr/>
        <p:txBody>
          <a:bodyPr/>
          <a:lstStyle/>
          <a:p>
            <a:r>
              <a:rPr kumimoji="1" lang="zh-CN" altLang="en-US" dirty="0"/>
              <a:t>硬件电路设计</a:t>
            </a:r>
          </a:p>
        </p:txBody>
      </p:sp>
      <p:sp>
        <p:nvSpPr>
          <p:cNvPr id="3" name="内容占位符 2">
            <a:extLst>
              <a:ext uri="{FF2B5EF4-FFF2-40B4-BE49-F238E27FC236}">
                <a16:creationId xmlns:a16="http://schemas.microsoft.com/office/drawing/2014/main" id="{A2BDED6E-50E7-9B44-AEAC-803010FCED25}"/>
              </a:ext>
            </a:extLst>
          </p:cNvPr>
          <p:cNvSpPr>
            <a:spLocks noGrp="1"/>
          </p:cNvSpPr>
          <p:nvPr>
            <p:ph idx="1"/>
          </p:nvPr>
        </p:nvSpPr>
        <p:spPr/>
        <p:txBody>
          <a:bodyPr>
            <a:normAutofit/>
          </a:bodyPr>
          <a:lstStyle/>
          <a:p>
            <a:r>
              <a:rPr lang="en-US" altLang="zh-CN" b="1" dirty="0"/>
              <a:t>2.</a:t>
            </a:r>
            <a:r>
              <a:rPr lang="zh-CN" altLang="en-US" b="1" dirty="0"/>
              <a:t>硬件电路设计思维的核心：数据通路</a:t>
            </a:r>
            <a:r>
              <a:rPr lang="en-US" altLang="zh-CN" b="1" dirty="0"/>
              <a:t>+</a:t>
            </a:r>
            <a:r>
              <a:rPr lang="zh-CN" altLang="en-US" b="1" dirty="0"/>
              <a:t>逻辑控制</a:t>
            </a:r>
          </a:p>
          <a:p>
            <a:r>
              <a:rPr lang="en" altLang="zh-CN" dirty="0"/>
              <a:t>Datapath + Control Logic</a:t>
            </a:r>
          </a:p>
          <a:p>
            <a:r>
              <a:rPr lang="zh-CN" altLang="en-US" dirty="0"/>
              <a:t>定义：数据从一个电路系统的输入端输入，经由各个通路完成各种处理后，最终从电路系统的输出端传输出来。</a:t>
            </a:r>
            <a:r>
              <a:rPr lang="zh-CN" altLang="en-US" b="1" dirty="0"/>
              <a:t>电路系统中这些数据流经的通路就是数据通路</a:t>
            </a:r>
            <a:r>
              <a:rPr lang="zh-CN" altLang="en-US" dirty="0"/>
              <a:t>。</a:t>
            </a:r>
          </a:p>
          <a:p>
            <a:r>
              <a:rPr lang="zh-CN" altLang="en-US" dirty="0"/>
              <a:t>理解</a:t>
            </a:r>
            <a:r>
              <a:rPr lang="en-US" altLang="zh-CN" dirty="0"/>
              <a:t>1</a:t>
            </a:r>
            <a:r>
              <a:rPr lang="zh-CN" altLang="en-US" dirty="0"/>
              <a:t>：实现了数据通路，就会一直在那里，没有实现就一直不存在</a:t>
            </a:r>
          </a:p>
          <a:p>
            <a:r>
              <a:rPr lang="zh-CN" altLang="en-US" dirty="0"/>
              <a:t>理解</a:t>
            </a:r>
            <a:r>
              <a:rPr lang="en-US" altLang="zh-CN" dirty="0"/>
              <a:t>2</a:t>
            </a:r>
            <a:r>
              <a:rPr lang="zh-CN" altLang="en-US" dirty="0"/>
              <a:t>：电路设计方案中使用电路结构图而不是流程图，电路结构图主要被用来刻画数据通路</a:t>
            </a:r>
            <a:endParaRPr lang="en-US" altLang="zh-CN" dirty="0"/>
          </a:p>
          <a:p>
            <a:pPr marL="0" indent="0">
              <a:buNone/>
            </a:pPr>
            <a:endParaRPr lang="zh-CN" altLang="en-US" dirty="0"/>
          </a:p>
          <a:p>
            <a:endParaRPr kumimoji="1" lang="zh-CN" altLang="en-US" dirty="0"/>
          </a:p>
        </p:txBody>
      </p:sp>
    </p:spTree>
    <p:extLst>
      <p:ext uri="{BB962C8B-B14F-4D97-AF65-F5344CB8AC3E}">
        <p14:creationId xmlns:p14="http://schemas.microsoft.com/office/powerpoint/2010/main" val="2297603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TotalTime>
  <Words>1027</Words>
  <Application>Microsoft Macintosh PowerPoint</Application>
  <PresentationFormat>宽屏</PresentationFormat>
  <Paragraphs>87</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红外线列基片驱动与响应特性测试系统</vt:lpstr>
      <vt:lpstr>目录</vt:lpstr>
      <vt:lpstr>红外探测器</vt:lpstr>
      <vt:lpstr>项目背景</vt:lpstr>
      <vt:lpstr>项目技术指标</vt:lpstr>
      <vt:lpstr>项目技术指标</vt:lpstr>
      <vt:lpstr>硬件电路设计思想</vt:lpstr>
      <vt:lpstr>硬件电路设计思维</vt:lpstr>
      <vt:lpstr>硬件电路设计</vt:lpstr>
      <vt:lpstr>硬件电路设计</vt:lpstr>
      <vt:lpstr>思考项目设计</vt:lpstr>
      <vt:lpstr>思考项目设计</vt:lpstr>
      <vt:lpstr>工作环境</vt:lpstr>
      <vt:lpstr>芯片功能</vt:lpstr>
      <vt:lpstr>如何阅读芯片手册-芯片手册结构</vt:lpstr>
      <vt:lpstr>阅读芯片手册</vt:lpstr>
      <vt:lpstr>现场看一下5625的芯片手册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红外线列基片驱动与响应特性测试系统</dc:title>
  <dc:creator>旷 锦昊</dc:creator>
  <cp:lastModifiedBy>旷 锦昊</cp:lastModifiedBy>
  <cp:revision>2</cp:revision>
  <dcterms:created xsi:type="dcterms:W3CDTF">2022-04-26T11:14:29Z</dcterms:created>
  <dcterms:modified xsi:type="dcterms:W3CDTF">2022-04-29T17:35:11Z</dcterms:modified>
</cp:coreProperties>
</file>