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58" r:id="rId4"/>
    <p:sldId id="263" r:id="rId5"/>
    <p:sldId id="270" r:id="rId6"/>
    <p:sldId id="271" r:id="rId7"/>
    <p:sldId id="272" r:id="rId8"/>
    <p:sldId id="257" r:id="rId9"/>
    <p:sldId id="259" r:id="rId10"/>
    <p:sldId id="266" r:id="rId11"/>
    <p:sldId id="265" r:id="rId12"/>
    <p:sldId id="260" r:id="rId13"/>
    <p:sldId id="261" r:id="rId14"/>
    <p:sldId id="269" r:id="rId15"/>
    <p:sldId id="268" r:id="rId16"/>
    <p:sldId id="267" r:id="rId17"/>
    <p:sldId id="26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341"/>
  </p:normalViewPr>
  <p:slideViewPr>
    <p:cSldViewPr snapToGrid="0" snapToObjects="1">
      <p:cViewPr varScale="1">
        <p:scale>
          <a:sx n="112" d="100"/>
          <a:sy n="112"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0163C-BC49-874F-BCBA-82A4CF1D89E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B178A6E-14FD-494E-A86F-2E540B1C72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DDCC17A-5CB1-4344-A12F-6AC340B411BC}"/>
              </a:ext>
            </a:extLst>
          </p:cNvPr>
          <p:cNvSpPr>
            <a:spLocks noGrp="1"/>
          </p:cNvSpPr>
          <p:nvPr>
            <p:ph type="dt" sz="half" idx="10"/>
          </p:nvPr>
        </p:nvSpPr>
        <p:spPr/>
        <p:txBody>
          <a:bodyPr/>
          <a:lstStyle/>
          <a:p>
            <a:fld id="{A4C8CA92-6B41-D846-8932-BF8D9D0396B1}" type="datetimeFigureOut">
              <a:rPr kumimoji="1" lang="zh-CN" altLang="en-US" smtClean="0"/>
              <a:t>2022/6/8</a:t>
            </a:fld>
            <a:endParaRPr kumimoji="1" lang="zh-CN" altLang="en-US"/>
          </a:p>
        </p:txBody>
      </p:sp>
      <p:sp>
        <p:nvSpPr>
          <p:cNvPr id="5" name="页脚占位符 4">
            <a:extLst>
              <a:ext uri="{FF2B5EF4-FFF2-40B4-BE49-F238E27FC236}">
                <a16:creationId xmlns:a16="http://schemas.microsoft.com/office/drawing/2014/main" id="{C43D316F-EC4E-A34A-9351-9C648C8D9D6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9B45FD3-E072-FA43-860C-0ADD44FF54EC}"/>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179397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1A175-A681-254F-886C-9ABA883827D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9FBF232-BA8C-A341-BEF4-1B1BD20475A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2B75265-96A8-6B47-ADBB-912AC3A2F0A9}"/>
              </a:ext>
            </a:extLst>
          </p:cNvPr>
          <p:cNvSpPr>
            <a:spLocks noGrp="1"/>
          </p:cNvSpPr>
          <p:nvPr>
            <p:ph type="dt" sz="half" idx="10"/>
          </p:nvPr>
        </p:nvSpPr>
        <p:spPr/>
        <p:txBody>
          <a:bodyPr/>
          <a:lstStyle/>
          <a:p>
            <a:fld id="{A4C8CA92-6B41-D846-8932-BF8D9D0396B1}" type="datetimeFigureOut">
              <a:rPr kumimoji="1" lang="zh-CN" altLang="en-US" smtClean="0"/>
              <a:t>2022/6/8</a:t>
            </a:fld>
            <a:endParaRPr kumimoji="1" lang="zh-CN" altLang="en-US"/>
          </a:p>
        </p:txBody>
      </p:sp>
      <p:sp>
        <p:nvSpPr>
          <p:cNvPr id="5" name="页脚占位符 4">
            <a:extLst>
              <a:ext uri="{FF2B5EF4-FFF2-40B4-BE49-F238E27FC236}">
                <a16:creationId xmlns:a16="http://schemas.microsoft.com/office/drawing/2014/main" id="{1FE52016-0AD9-BB43-8A4F-D90DB450B17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E82B591-A162-3E40-9118-A011664D17F1}"/>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409364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F991016-FCC4-354D-A9E3-E7FE536BB16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7C34E8B-1265-5D42-B412-E4E2254D437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099A496-3CF9-704A-A1F6-2AFDEFD941BA}"/>
              </a:ext>
            </a:extLst>
          </p:cNvPr>
          <p:cNvSpPr>
            <a:spLocks noGrp="1"/>
          </p:cNvSpPr>
          <p:nvPr>
            <p:ph type="dt" sz="half" idx="10"/>
          </p:nvPr>
        </p:nvSpPr>
        <p:spPr/>
        <p:txBody>
          <a:bodyPr/>
          <a:lstStyle/>
          <a:p>
            <a:fld id="{A4C8CA92-6B41-D846-8932-BF8D9D0396B1}" type="datetimeFigureOut">
              <a:rPr kumimoji="1" lang="zh-CN" altLang="en-US" smtClean="0"/>
              <a:t>2022/6/8</a:t>
            </a:fld>
            <a:endParaRPr kumimoji="1" lang="zh-CN" altLang="en-US"/>
          </a:p>
        </p:txBody>
      </p:sp>
      <p:sp>
        <p:nvSpPr>
          <p:cNvPr id="5" name="页脚占位符 4">
            <a:extLst>
              <a:ext uri="{FF2B5EF4-FFF2-40B4-BE49-F238E27FC236}">
                <a16:creationId xmlns:a16="http://schemas.microsoft.com/office/drawing/2014/main" id="{620EF8AD-B43D-5146-B906-209A9C0D1BF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E66E62-B7C5-8F41-A286-1095AAF9283B}"/>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363270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C2C53-67E7-5B48-B307-B5A1D0A6E3D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96C9915-FF9F-824C-AB60-21E0C02E216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68DF57C-DDA6-4643-B310-94333FDB7D1B}"/>
              </a:ext>
            </a:extLst>
          </p:cNvPr>
          <p:cNvSpPr>
            <a:spLocks noGrp="1"/>
          </p:cNvSpPr>
          <p:nvPr>
            <p:ph type="dt" sz="half" idx="10"/>
          </p:nvPr>
        </p:nvSpPr>
        <p:spPr/>
        <p:txBody>
          <a:bodyPr/>
          <a:lstStyle/>
          <a:p>
            <a:fld id="{A4C8CA92-6B41-D846-8932-BF8D9D0396B1}" type="datetimeFigureOut">
              <a:rPr kumimoji="1" lang="zh-CN" altLang="en-US" smtClean="0"/>
              <a:t>2022/6/8</a:t>
            </a:fld>
            <a:endParaRPr kumimoji="1" lang="zh-CN" altLang="en-US"/>
          </a:p>
        </p:txBody>
      </p:sp>
      <p:sp>
        <p:nvSpPr>
          <p:cNvPr id="5" name="页脚占位符 4">
            <a:extLst>
              <a:ext uri="{FF2B5EF4-FFF2-40B4-BE49-F238E27FC236}">
                <a16:creationId xmlns:a16="http://schemas.microsoft.com/office/drawing/2014/main" id="{769344A1-7D81-A849-8431-D21CEEF3662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5CD0988-7116-BE43-BD35-D42F1AF952B9}"/>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993716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00C9B-CE55-BF44-A39A-2BB4836421E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4D33C47F-14AF-E642-9E6F-49CB8AC520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2E50E30-9519-9140-888F-9F906FD3E9A9}"/>
              </a:ext>
            </a:extLst>
          </p:cNvPr>
          <p:cNvSpPr>
            <a:spLocks noGrp="1"/>
          </p:cNvSpPr>
          <p:nvPr>
            <p:ph type="dt" sz="half" idx="10"/>
          </p:nvPr>
        </p:nvSpPr>
        <p:spPr/>
        <p:txBody>
          <a:bodyPr/>
          <a:lstStyle/>
          <a:p>
            <a:fld id="{A4C8CA92-6B41-D846-8932-BF8D9D0396B1}" type="datetimeFigureOut">
              <a:rPr kumimoji="1" lang="zh-CN" altLang="en-US" smtClean="0"/>
              <a:t>2022/6/8</a:t>
            </a:fld>
            <a:endParaRPr kumimoji="1" lang="zh-CN" altLang="en-US"/>
          </a:p>
        </p:txBody>
      </p:sp>
      <p:sp>
        <p:nvSpPr>
          <p:cNvPr id="5" name="页脚占位符 4">
            <a:extLst>
              <a:ext uri="{FF2B5EF4-FFF2-40B4-BE49-F238E27FC236}">
                <a16:creationId xmlns:a16="http://schemas.microsoft.com/office/drawing/2014/main" id="{A6C01434-293B-204C-A1EF-FDB97715A63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4E7ECC8-3EDF-7343-8780-F51099FE9B60}"/>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213257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4FF73-17AD-F944-8DC0-3694FA086F0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514D099-4573-5846-B91B-638F54E61B9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3AAEA92-C99D-7342-B91D-50C074751B1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379E066-24D7-A848-8F4A-3FF55E9ECF93}"/>
              </a:ext>
            </a:extLst>
          </p:cNvPr>
          <p:cNvSpPr>
            <a:spLocks noGrp="1"/>
          </p:cNvSpPr>
          <p:nvPr>
            <p:ph type="dt" sz="half" idx="10"/>
          </p:nvPr>
        </p:nvSpPr>
        <p:spPr/>
        <p:txBody>
          <a:bodyPr/>
          <a:lstStyle/>
          <a:p>
            <a:fld id="{A4C8CA92-6B41-D846-8932-BF8D9D0396B1}" type="datetimeFigureOut">
              <a:rPr kumimoji="1" lang="zh-CN" altLang="en-US" smtClean="0"/>
              <a:t>2022/6/8</a:t>
            </a:fld>
            <a:endParaRPr kumimoji="1" lang="zh-CN" altLang="en-US"/>
          </a:p>
        </p:txBody>
      </p:sp>
      <p:sp>
        <p:nvSpPr>
          <p:cNvPr id="6" name="页脚占位符 5">
            <a:extLst>
              <a:ext uri="{FF2B5EF4-FFF2-40B4-BE49-F238E27FC236}">
                <a16:creationId xmlns:a16="http://schemas.microsoft.com/office/drawing/2014/main" id="{84EB7F6A-5930-234E-86DC-D0A7ECE5046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BB7FD88-9A8E-AB4F-9C69-05DD8E079546}"/>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440136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D6396-B673-F64D-95DF-E9B3CDF03C6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DF36A50-FA5D-7B45-AE8B-F2C9633E8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5A96FE3-9296-A142-A383-541740AEB2F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2F312DA-2A0A-8F42-BF9B-375660EF5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0816DE2-EC60-FD46-A9E4-B3AEDE9EA1B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F9E6EB1-F5C1-1844-8F45-0C3A179D7C3C}"/>
              </a:ext>
            </a:extLst>
          </p:cNvPr>
          <p:cNvSpPr>
            <a:spLocks noGrp="1"/>
          </p:cNvSpPr>
          <p:nvPr>
            <p:ph type="dt" sz="half" idx="10"/>
          </p:nvPr>
        </p:nvSpPr>
        <p:spPr/>
        <p:txBody>
          <a:bodyPr/>
          <a:lstStyle/>
          <a:p>
            <a:fld id="{A4C8CA92-6B41-D846-8932-BF8D9D0396B1}" type="datetimeFigureOut">
              <a:rPr kumimoji="1" lang="zh-CN" altLang="en-US" smtClean="0"/>
              <a:t>2022/6/8</a:t>
            </a:fld>
            <a:endParaRPr kumimoji="1" lang="zh-CN" altLang="en-US"/>
          </a:p>
        </p:txBody>
      </p:sp>
      <p:sp>
        <p:nvSpPr>
          <p:cNvPr id="8" name="页脚占位符 7">
            <a:extLst>
              <a:ext uri="{FF2B5EF4-FFF2-40B4-BE49-F238E27FC236}">
                <a16:creationId xmlns:a16="http://schemas.microsoft.com/office/drawing/2014/main" id="{95C72A58-CB81-9C48-AE41-DE2F1BDB733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D32F2A5-6F71-394F-91B5-B40DA94BE6B6}"/>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367622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3A19F-9D1A-8649-9ADE-2774AA86DA1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7DF2AF2-FDB4-DA42-AC75-56A4ED2F741D}"/>
              </a:ext>
            </a:extLst>
          </p:cNvPr>
          <p:cNvSpPr>
            <a:spLocks noGrp="1"/>
          </p:cNvSpPr>
          <p:nvPr>
            <p:ph type="dt" sz="half" idx="10"/>
          </p:nvPr>
        </p:nvSpPr>
        <p:spPr/>
        <p:txBody>
          <a:bodyPr/>
          <a:lstStyle/>
          <a:p>
            <a:fld id="{A4C8CA92-6B41-D846-8932-BF8D9D0396B1}" type="datetimeFigureOut">
              <a:rPr kumimoji="1" lang="zh-CN" altLang="en-US" smtClean="0"/>
              <a:t>2022/6/8</a:t>
            </a:fld>
            <a:endParaRPr kumimoji="1" lang="zh-CN" altLang="en-US"/>
          </a:p>
        </p:txBody>
      </p:sp>
      <p:sp>
        <p:nvSpPr>
          <p:cNvPr id="4" name="页脚占位符 3">
            <a:extLst>
              <a:ext uri="{FF2B5EF4-FFF2-40B4-BE49-F238E27FC236}">
                <a16:creationId xmlns:a16="http://schemas.microsoft.com/office/drawing/2014/main" id="{6C5C7DBA-F5A9-D440-8F59-E564B7399BB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458B149-8FA5-DD4A-BA63-A9865793637F}"/>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77228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0AFF52B-E51D-324D-BF3E-620ED366F68B}"/>
              </a:ext>
            </a:extLst>
          </p:cNvPr>
          <p:cNvSpPr>
            <a:spLocks noGrp="1"/>
          </p:cNvSpPr>
          <p:nvPr>
            <p:ph type="dt" sz="half" idx="10"/>
          </p:nvPr>
        </p:nvSpPr>
        <p:spPr/>
        <p:txBody>
          <a:bodyPr/>
          <a:lstStyle/>
          <a:p>
            <a:fld id="{A4C8CA92-6B41-D846-8932-BF8D9D0396B1}" type="datetimeFigureOut">
              <a:rPr kumimoji="1" lang="zh-CN" altLang="en-US" smtClean="0"/>
              <a:t>2022/6/8</a:t>
            </a:fld>
            <a:endParaRPr kumimoji="1" lang="zh-CN" altLang="en-US"/>
          </a:p>
        </p:txBody>
      </p:sp>
      <p:sp>
        <p:nvSpPr>
          <p:cNvPr id="3" name="页脚占位符 2">
            <a:extLst>
              <a:ext uri="{FF2B5EF4-FFF2-40B4-BE49-F238E27FC236}">
                <a16:creationId xmlns:a16="http://schemas.microsoft.com/office/drawing/2014/main" id="{D8B069BE-038D-744B-AA3F-C3BC45C416B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0EB25A6-8D7B-6742-8414-F53B1715BA29}"/>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2426029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6A494-1717-6849-9C68-EF459707450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C8E1189-C795-D346-86FC-E8D88D369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6A4787F-607E-C24D-A0BD-A2BA3E02B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6AB1E4E-09DE-6849-B1A0-D933C557C601}"/>
              </a:ext>
            </a:extLst>
          </p:cNvPr>
          <p:cNvSpPr>
            <a:spLocks noGrp="1"/>
          </p:cNvSpPr>
          <p:nvPr>
            <p:ph type="dt" sz="half" idx="10"/>
          </p:nvPr>
        </p:nvSpPr>
        <p:spPr/>
        <p:txBody>
          <a:bodyPr/>
          <a:lstStyle/>
          <a:p>
            <a:fld id="{A4C8CA92-6B41-D846-8932-BF8D9D0396B1}" type="datetimeFigureOut">
              <a:rPr kumimoji="1" lang="zh-CN" altLang="en-US" smtClean="0"/>
              <a:t>2022/6/8</a:t>
            </a:fld>
            <a:endParaRPr kumimoji="1" lang="zh-CN" altLang="en-US"/>
          </a:p>
        </p:txBody>
      </p:sp>
      <p:sp>
        <p:nvSpPr>
          <p:cNvPr id="6" name="页脚占位符 5">
            <a:extLst>
              <a:ext uri="{FF2B5EF4-FFF2-40B4-BE49-F238E27FC236}">
                <a16:creationId xmlns:a16="http://schemas.microsoft.com/office/drawing/2014/main" id="{B2A3A047-A44E-574C-B930-41B41F6A81B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7302D1F-4AB2-204F-8C58-474CD65C4BCA}"/>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6505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AAFEA-F6F4-FB41-9DF7-6E26C751743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EFC4DCE-767C-FF4D-A773-1305289CC2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74AF05D-B40A-3A47-BA7F-5C7DD8181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9B3DF85-CDE9-AC49-AEB1-13DF72662CF8}"/>
              </a:ext>
            </a:extLst>
          </p:cNvPr>
          <p:cNvSpPr>
            <a:spLocks noGrp="1"/>
          </p:cNvSpPr>
          <p:nvPr>
            <p:ph type="dt" sz="half" idx="10"/>
          </p:nvPr>
        </p:nvSpPr>
        <p:spPr/>
        <p:txBody>
          <a:bodyPr/>
          <a:lstStyle/>
          <a:p>
            <a:fld id="{A4C8CA92-6B41-D846-8932-BF8D9D0396B1}" type="datetimeFigureOut">
              <a:rPr kumimoji="1" lang="zh-CN" altLang="en-US" smtClean="0"/>
              <a:t>2022/6/8</a:t>
            </a:fld>
            <a:endParaRPr kumimoji="1" lang="zh-CN" altLang="en-US"/>
          </a:p>
        </p:txBody>
      </p:sp>
      <p:sp>
        <p:nvSpPr>
          <p:cNvPr id="6" name="页脚占位符 5">
            <a:extLst>
              <a:ext uri="{FF2B5EF4-FFF2-40B4-BE49-F238E27FC236}">
                <a16:creationId xmlns:a16="http://schemas.microsoft.com/office/drawing/2014/main" id="{C418C2F3-951B-D547-8C60-134AF2342F6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5DC5D9F-11A8-DF40-BBD0-2B8F7C515909}"/>
              </a:ext>
            </a:extLst>
          </p:cNvPr>
          <p:cNvSpPr>
            <a:spLocks noGrp="1"/>
          </p:cNvSpPr>
          <p:nvPr>
            <p:ph type="sldNum" sz="quarter" idx="12"/>
          </p:nvPr>
        </p:nvSpPr>
        <p:spPr/>
        <p:txBody>
          <a:body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190021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EDB8E16-F56F-E74A-A4E4-A3683E7F4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CB3BBB2-2CA8-7747-946A-3148BF902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6FB4B4B-586C-DE4D-8CBF-32DA9E1311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C8CA92-6B41-D846-8932-BF8D9D0396B1}" type="datetimeFigureOut">
              <a:rPr kumimoji="1" lang="zh-CN" altLang="en-US" smtClean="0"/>
              <a:t>2022/6/8</a:t>
            </a:fld>
            <a:endParaRPr kumimoji="1" lang="zh-CN" altLang="en-US"/>
          </a:p>
        </p:txBody>
      </p:sp>
      <p:sp>
        <p:nvSpPr>
          <p:cNvPr id="5" name="页脚占位符 4">
            <a:extLst>
              <a:ext uri="{FF2B5EF4-FFF2-40B4-BE49-F238E27FC236}">
                <a16:creationId xmlns:a16="http://schemas.microsoft.com/office/drawing/2014/main" id="{4375EFDB-AC9B-0047-97C5-07FC20D134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C51A954-F493-AF41-9E74-495016BCD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91E3D-5F1E-CB48-9748-EEFD2D128C25}" type="slidenum">
              <a:rPr kumimoji="1" lang="zh-CN" altLang="en-US" smtClean="0"/>
              <a:t>‹#›</a:t>
            </a:fld>
            <a:endParaRPr kumimoji="1" lang="zh-CN" altLang="en-US"/>
          </a:p>
        </p:txBody>
      </p:sp>
    </p:spTree>
    <p:extLst>
      <p:ext uri="{BB962C8B-B14F-4D97-AF65-F5344CB8AC3E}">
        <p14:creationId xmlns:p14="http://schemas.microsoft.com/office/powerpoint/2010/main" val="2224650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BBA7F-5C32-0F4B-9598-11ED9448D184}"/>
              </a:ext>
            </a:extLst>
          </p:cNvPr>
          <p:cNvSpPr>
            <a:spLocks noGrp="1"/>
          </p:cNvSpPr>
          <p:nvPr>
            <p:ph type="ctrTitle"/>
          </p:nvPr>
        </p:nvSpPr>
        <p:spPr/>
        <p:txBody>
          <a:bodyPr/>
          <a:lstStyle/>
          <a:p>
            <a:r>
              <a:rPr kumimoji="1" lang="zh-CN" altLang="en-US" dirty="0"/>
              <a:t>红外线列基片驱动与响应特性测试系统</a:t>
            </a:r>
          </a:p>
        </p:txBody>
      </p:sp>
      <p:sp>
        <p:nvSpPr>
          <p:cNvPr id="3" name="副标题 2">
            <a:extLst>
              <a:ext uri="{FF2B5EF4-FFF2-40B4-BE49-F238E27FC236}">
                <a16:creationId xmlns:a16="http://schemas.microsoft.com/office/drawing/2014/main" id="{0E597D16-D58E-414D-B41F-697ED1E86009}"/>
              </a:ext>
            </a:extLst>
          </p:cNvPr>
          <p:cNvSpPr>
            <a:spLocks noGrp="1"/>
          </p:cNvSpPr>
          <p:nvPr>
            <p:ph type="subTitle" idx="1"/>
          </p:nvPr>
        </p:nvSpPr>
        <p:spPr/>
        <p:txBody>
          <a:bodyPr/>
          <a:lstStyle/>
          <a:p>
            <a:r>
              <a:rPr kumimoji="1" lang="zh-CN" altLang="en-US" dirty="0"/>
              <a:t>旷锦昊</a:t>
            </a:r>
            <a:endParaRPr kumimoji="1" lang="en-US" altLang="zh-CN" dirty="0"/>
          </a:p>
          <a:p>
            <a:r>
              <a:rPr kumimoji="1" lang="en-US" altLang="zh-CN" dirty="0"/>
              <a:t>2022.4.27</a:t>
            </a:r>
          </a:p>
          <a:p>
            <a:endParaRPr kumimoji="1" lang="zh-CN" altLang="en-US" dirty="0"/>
          </a:p>
        </p:txBody>
      </p:sp>
    </p:spTree>
    <p:extLst>
      <p:ext uri="{BB962C8B-B14F-4D97-AF65-F5344CB8AC3E}">
        <p14:creationId xmlns:p14="http://schemas.microsoft.com/office/powerpoint/2010/main" val="75626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E19EC-5847-1041-83AA-70405CF780FD}"/>
              </a:ext>
            </a:extLst>
          </p:cNvPr>
          <p:cNvSpPr>
            <a:spLocks noGrp="1"/>
          </p:cNvSpPr>
          <p:nvPr>
            <p:ph type="title"/>
          </p:nvPr>
        </p:nvSpPr>
        <p:spPr/>
        <p:txBody>
          <a:bodyPr/>
          <a:lstStyle/>
          <a:p>
            <a:r>
              <a:rPr kumimoji="1" lang="zh-CN" altLang="en-US" dirty="0"/>
              <a:t>硬件电路设计思想</a:t>
            </a:r>
          </a:p>
        </p:txBody>
      </p:sp>
      <p:pic>
        <p:nvPicPr>
          <p:cNvPr id="5" name="内容占位符 4">
            <a:extLst>
              <a:ext uri="{FF2B5EF4-FFF2-40B4-BE49-F238E27FC236}">
                <a16:creationId xmlns:a16="http://schemas.microsoft.com/office/drawing/2014/main" id="{DC084DBC-7993-B44B-86D5-77CFC4CA8417}"/>
              </a:ext>
            </a:extLst>
          </p:cNvPr>
          <p:cNvPicPr>
            <a:picLocks noGrp="1" noChangeAspect="1"/>
          </p:cNvPicPr>
          <p:nvPr>
            <p:ph idx="1"/>
          </p:nvPr>
        </p:nvPicPr>
        <p:blipFill>
          <a:blip r:embed="rId2"/>
          <a:stretch>
            <a:fillRect/>
          </a:stretch>
        </p:blipFill>
        <p:spPr>
          <a:xfrm>
            <a:off x="483449" y="1690688"/>
            <a:ext cx="4351338" cy="4351338"/>
          </a:xfrm>
        </p:spPr>
      </p:pic>
      <p:sp>
        <p:nvSpPr>
          <p:cNvPr id="6" name="文本框 5">
            <a:extLst>
              <a:ext uri="{FF2B5EF4-FFF2-40B4-BE49-F238E27FC236}">
                <a16:creationId xmlns:a16="http://schemas.microsoft.com/office/drawing/2014/main" id="{B727CD97-CC62-6245-BC25-F8A237A08861}"/>
              </a:ext>
            </a:extLst>
          </p:cNvPr>
          <p:cNvSpPr txBox="1"/>
          <p:nvPr/>
        </p:nvSpPr>
        <p:spPr>
          <a:xfrm>
            <a:off x="6034266" y="1321356"/>
            <a:ext cx="4120055" cy="369332"/>
          </a:xfrm>
          <a:prstGeom prst="rect">
            <a:avLst/>
          </a:prstGeom>
          <a:noFill/>
        </p:spPr>
        <p:txBody>
          <a:bodyPr wrap="square" rtlCol="0">
            <a:spAutoFit/>
          </a:bodyPr>
          <a:lstStyle/>
          <a:p>
            <a:r>
              <a:rPr kumimoji="1" lang="en" altLang="zh-CN" dirty="0"/>
              <a:t>https://hdlbits.01xz.net/wiki/</a:t>
            </a:r>
            <a:r>
              <a:rPr kumimoji="1" lang="en" altLang="zh-CN" dirty="0" err="1"/>
              <a:t>Main_Page</a:t>
            </a:r>
            <a:endParaRPr kumimoji="1" lang="zh-CN" altLang="en-US" dirty="0"/>
          </a:p>
        </p:txBody>
      </p:sp>
    </p:spTree>
    <p:extLst>
      <p:ext uri="{BB962C8B-B14F-4D97-AF65-F5344CB8AC3E}">
        <p14:creationId xmlns:p14="http://schemas.microsoft.com/office/powerpoint/2010/main" val="15593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40F1F-2E4D-1E4D-86DE-C86E4BF5EF08}"/>
              </a:ext>
            </a:extLst>
          </p:cNvPr>
          <p:cNvSpPr>
            <a:spLocks noGrp="1"/>
          </p:cNvSpPr>
          <p:nvPr>
            <p:ph type="title"/>
          </p:nvPr>
        </p:nvSpPr>
        <p:spPr/>
        <p:txBody>
          <a:bodyPr/>
          <a:lstStyle/>
          <a:p>
            <a:r>
              <a:rPr kumimoji="1" lang="zh-CN" altLang="en-US" dirty="0"/>
              <a:t>硬件电路设计思维</a:t>
            </a:r>
          </a:p>
        </p:txBody>
      </p:sp>
      <p:sp>
        <p:nvSpPr>
          <p:cNvPr id="3" name="内容占位符 2">
            <a:extLst>
              <a:ext uri="{FF2B5EF4-FFF2-40B4-BE49-F238E27FC236}">
                <a16:creationId xmlns:a16="http://schemas.microsoft.com/office/drawing/2014/main" id="{CCD31450-3550-5944-B735-A1B1748D6A05}"/>
              </a:ext>
            </a:extLst>
          </p:cNvPr>
          <p:cNvSpPr>
            <a:spLocks noGrp="1"/>
          </p:cNvSpPr>
          <p:nvPr>
            <p:ph idx="1"/>
          </p:nvPr>
        </p:nvSpPr>
        <p:spPr/>
        <p:txBody>
          <a:bodyPr/>
          <a:lstStyle/>
          <a:p>
            <a:r>
              <a:rPr lang="en" altLang="zh-CN" b="1" dirty="0"/>
              <a:t>1.Verilog</a:t>
            </a:r>
            <a:r>
              <a:rPr lang="zh-CN" altLang="en-US" b="1" dirty="0"/>
              <a:t>代码开发</a:t>
            </a:r>
          </a:p>
          <a:p>
            <a:r>
              <a:rPr lang="zh-CN" altLang="en-US" dirty="0"/>
              <a:t>电路设计意识</a:t>
            </a:r>
          </a:p>
          <a:p>
            <a:r>
              <a:rPr lang="zh-CN" altLang="en-US" dirty="0"/>
              <a:t>不同的电路如何用</a:t>
            </a:r>
            <a:r>
              <a:rPr lang="en" altLang="zh-CN" dirty="0"/>
              <a:t>Verilog</a:t>
            </a:r>
            <a:r>
              <a:rPr lang="zh-CN" altLang="en-US" dirty="0"/>
              <a:t>去描述</a:t>
            </a:r>
          </a:p>
          <a:p>
            <a:r>
              <a:rPr lang="en" altLang="zh-CN" dirty="0"/>
              <a:t>EDA</a:t>
            </a:r>
            <a:r>
              <a:rPr lang="zh-CN" altLang="en-US" dirty="0"/>
              <a:t>工具在仿真、综合、实现的时候如何对所编写的</a:t>
            </a:r>
            <a:r>
              <a:rPr lang="en" altLang="zh-CN" dirty="0"/>
              <a:t>Verilog</a:t>
            </a:r>
            <a:r>
              <a:rPr lang="zh-CN" altLang="en-US" dirty="0"/>
              <a:t>代码进行处理</a:t>
            </a:r>
          </a:p>
          <a:p>
            <a:r>
              <a:rPr lang="zh-CN" altLang="en-US" dirty="0"/>
              <a:t>满足这三点才能拥有较高的</a:t>
            </a:r>
            <a:r>
              <a:rPr lang="en" altLang="zh-CN" dirty="0"/>
              <a:t>Verilog</a:t>
            </a:r>
            <a:r>
              <a:rPr lang="zh-CN" altLang="en-US" dirty="0"/>
              <a:t>编程水平</a:t>
            </a:r>
          </a:p>
          <a:p>
            <a:pPr marL="0" indent="0">
              <a:buNone/>
            </a:pPr>
            <a:endParaRPr kumimoji="1" lang="zh-CN" altLang="en-US" dirty="0"/>
          </a:p>
        </p:txBody>
      </p:sp>
    </p:spTree>
    <p:extLst>
      <p:ext uri="{BB962C8B-B14F-4D97-AF65-F5344CB8AC3E}">
        <p14:creationId xmlns:p14="http://schemas.microsoft.com/office/powerpoint/2010/main" val="731645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EEF8D-69E6-7341-8D53-DF7B69C5BA23}"/>
              </a:ext>
            </a:extLst>
          </p:cNvPr>
          <p:cNvSpPr>
            <a:spLocks noGrp="1"/>
          </p:cNvSpPr>
          <p:nvPr>
            <p:ph type="title"/>
          </p:nvPr>
        </p:nvSpPr>
        <p:spPr/>
        <p:txBody>
          <a:bodyPr/>
          <a:lstStyle/>
          <a:p>
            <a:r>
              <a:rPr kumimoji="1" lang="zh-CN" altLang="en-US" dirty="0"/>
              <a:t>硬件电路设计</a:t>
            </a:r>
          </a:p>
        </p:txBody>
      </p:sp>
      <p:sp>
        <p:nvSpPr>
          <p:cNvPr id="3" name="内容占位符 2">
            <a:extLst>
              <a:ext uri="{FF2B5EF4-FFF2-40B4-BE49-F238E27FC236}">
                <a16:creationId xmlns:a16="http://schemas.microsoft.com/office/drawing/2014/main" id="{A2BDED6E-50E7-9B44-AEAC-803010FCED25}"/>
              </a:ext>
            </a:extLst>
          </p:cNvPr>
          <p:cNvSpPr>
            <a:spLocks noGrp="1"/>
          </p:cNvSpPr>
          <p:nvPr>
            <p:ph idx="1"/>
          </p:nvPr>
        </p:nvSpPr>
        <p:spPr/>
        <p:txBody>
          <a:bodyPr>
            <a:normAutofit/>
          </a:bodyPr>
          <a:lstStyle/>
          <a:p>
            <a:r>
              <a:rPr lang="en-US" altLang="zh-CN" b="1" dirty="0"/>
              <a:t>2.</a:t>
            </a:r>
            <a:r>
              <a:rPr lang="zh-CN" altLang="en-US" b="1" dirty="0"/>
              <a:t>硬件电路设计思维的核心：数据通路</a:t>
            </a:r>
            <a:r>
              <a:rPr lang="en-US" altLang="zh-CN" b="1" dirty="0"/>
              <a:t>+</a:t>
            </a:r>
            <a:r>
              <a:rPr lang="zh-CN" altLang="en-US" b="1" dirty="0"/>
              <a:t>逻辑控制</a:t>
            </a:r>
          </a:p>
          <a:p>
            <a:r>
              <a:rPr lang="en" altLang="zh-CN" dirty="0"/>
              <a:t>Datapath + Control Logic</a:t>
            </a:r>
          </a:p>
          <a:p>
            <a:r>
              <a:rPr lang="zh-CN" altLang="en-US" dirty="0"/>
              <a:t>定义：数据从一个电路系统的输入端输入，经由各个通路完成各种处理后，最终从电路系统的输出端传输出来。</a:t>
            </a:r>
            <a:r>
              <a:rPr lang="zh-CN" altLang="en-US" b="1" dirty="0"/>
              <a:t>电路系统中这些数据流经的通路就是数据通路</a:t>
            </a:r>
            <a:r>
              <a:rPr lang="zh-CN" altLang="en-US" dirty="0"/>
              <a:t>。</a:t>
            </a:r>
          </a:p>
          <a:p>
            <a:r>
              <a:rPr lang="zh-CN" altLang="en-US" dirty="0"/>
              <a:t>理解</a:t>
            </a:r>
            <a:r>
              <a:rPr lang="en-US" altLang="zh-CN" dirty="0"/>
              <a:t>1</a:t>
            </a:r>
            <a:r>
              <a:rPr lang="zh-CN" altLang="en-US" dirty="0"/>
              <a:t>：实现了数据通路，就会一直在那里，没有实现就一直不存在</a:t>
            </a:r>
          </a:p>
          <a:p>
            <a:r>
              <a:rPr lang="zh-CN" altLang="en-US" dirty="0"/>
              <a:t>理解</a:t>
            </a:r>
            <a:r>
              <a:rPr lang="en-US" altLang="zh-CN" dirty="0"/>
              <a:t>2</a:t>
            </a:r>
            <a:r>
              <a:rPr lang="zh-CN" altLang="en-US" dirty="0"/>
              <a:t>：电路设计方案中使用电路结构图而不是流程图，电路结构图主要被用来刻画数据通路</a:t>
            </a:r>
            <a:endParaRPr lang="en-US" altLang="zh-CN" dirty="0"/>
          </a:p>
          <a:p>
            <a:pPr marL="0" indent="0">
              <a:buNone/>
            </a:pPr>
            <a:endParaRPr lang="zh-CN" altLang="en-US" dirty="0"/>
          </a:p>
          <a:p>
            <a:endParaRPr kumimoji="1" lang="zh-CN" altLang="en-US" dirty="0"/>
          </a:p>
        </p:txBody>
      </p:sp>
    </p:spTree>
    <p:extLst>
      <p:ext uri="{BB962C8B-B14F-4D97-AF65-F5344CB8AC3E}">
        <p14:creationId xmlns:p14="http://schemas.microsoft.com/office/powerpoint/2010/main" val="2297603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27CF5-A71D-F74E-945B-BEF640C7E80A}"/>
              </a:ext>
            </a:extLst>
          </p:cNvPr>
          <p:cNvSpPr>
            <a:spLocks noGrp="1"/>
          </p:cNvSpPr>
          <p:nvPr>
            <p:ph type="title"/>
          </p:nvPr>
        </p:nvSpPr>
        <p:spPr/>
        <p:txBody>
          <a:bodyPr/>
          <a:lstStyle/>
          <a:p>
            <a:r>
              <a:rPr kumimoji="1" lang="zh-CN" altLang="en-US" dirty="0"/>
              <a:t>硬件电路设计</a:t>
            </a:r>
          </a:p>
        </p:txBody>
      </p:sp>
      <p:sp>
        <p:nvSpPr>
          <p:cNvPr id="3" name="内容占位符 2">
            <a:extLst>
              <a:ext uri="{FF2B5EF4-FFF2-40B4-BE49-F238E27FC236}">
                <a16:creationId xmlns:a16="http://schemas.microsoft.com/office/drawing/2014/main" id="{6C1E73C1-92DD-2C40-A687-A52F8E599DAE}"/>
              </a:ext>
            </a:extLst>
          </p:cNvPr>
          <p:cNvSpPr>
            <a:spLocks noGrp="1"/>
          </p:cNvSpPr>
          <p:nvPr>
            <p:ph idx="1"/>
          </p:nvPr>
        </p:nvSpPr>
        <p:spPr/>
        <p:txBody>
          <a:bodyPr/>
          <a:lstStyle/>
          <a:p>
            <a:r>
              <a:rPr lang="en" altLang="zh-CN" b="1" dirty="0"/>
              <a:t>Design hint:</a:t>
            </a:r>
            <a:r>
              <a:rPr lang="en" altLang="zh-CN" dirty="0"/>
              <a:t> When designing circuits, one often has to think of the problem "backwards", starting from the outputs then working backwards towards the inputs. This is often the opposite of how one would think about a (sequential, imperative) programming problem, where one would look at the inputs first then decide on an action (or output). For sequential programs, one would often think "If (inputs are ___ ) then (output should be ___ )". On the other hand, hardware designers often think "The (output should be ___ ) when (inputs are ___ )".</a:t>
            </a:r>
          </a:p>
          <a:p>
            <a:r>
              <a:rPr kumimoji="1" lang="en" altLang="zh-CN" dirty="0"/>
              <a:t>https://hdlbits.01xz.net/wiki/Ringer</a:t>
            </a:r>
            <a:endParaRPr kumimoji="1" lang="zh-CN" altLang="en-US" dirty="0"/>
          </a:p>
        </p:txBody>
      </p:sp>
    </p:spTree>
    <p:extLst>
      <p:ext uri="{BB962C8B-B14F-4D97-AF65-F5344CB8AC3E}">
        <p14:creationId xmlns:p14="http://schemas.microsoft.com/office/powerpoint/2010/main" val="61394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F666D-0782-ED42-829D-EA79B0BB25CA}"/>
              </a:ext>
            </a:extLst>
          </p:cNvPr>
          <p:cNvSpPr>
            <a:spLocks noGrp="1"/>
          </p:cNvSpPr>
          <p:nvPr>
            <p:ph type="title"/>
          </p:nvPr>
        </p:nvSpPr>
        <p:spPr/>
        <p:txBody>
          <a:bodyPr/>
          <a:lstStyle/>
          <a:p>
            <a:r>
              <a:rPr kumimoji="1" lang="zh-CN" altLang="en-US" dirty="0"/>
              <a:t>思考项目设计</a:t>
            </a:r>
          </a:p>
        </p:txBody>
      </p:sp>
      <p:sp>
        <p:nvSpPr>
          <p:cNvPr id="3" name="内容占位符 2">
            <a:extLst>
              <a:ext uri="{FF2B5EF4-FFF2-40B4-BE49-F238E27FC236}">
                <a16:creationId xmlns:a16="http://schemas.microsoft.com/office/drawing/2014/main" id="{2AA2BC86-FF0F-8F41-8D8A-89FDDDF4DE1F}"/>
              </a:ext>
            </a:extLst>
          </p:cNvPr>
          <p:cNvSpPr>
            <a:spLocks noGrp="1"/>
          </p:cNvSpPr>
          <p:nvPr>
            <p:ph idx="1"/>
          </p:nvPr>
        </p:nvSpPr>
        <p:spPr/>
        <p:txBody>
          <a:bodyPr/>
          <a:lstStyle/>
          <a:p>
            <a:r>
              <a:rPr kumimoji="1" lang="zh-CN" altLang="en-US" dirty="0"/>
              <a:t>数据通路</a:t>
            </a:r>
            <a:r>
              <a:rPr kumimoji="1" lang="en-US" altLang="zh-CN" dirty="0"/>
              <a:t>+</a:t>
            </a:r>
            <a:r>
              <a:rPr kumimoji="1" lang="zh-CN" altLang="en-US" dirty="0"/>
              <a:t>逻辑控制</a:t>
            </a:r>
            <a:endParaRPr kumimoji="1" lang="en-US" altLang="zh-CN" dirty="0"/>
          </a:p>
          <a:p>
            <a:r>
              <a:rPr kumimoji="1" lang="zh-CN" altLang="en-US" dirty="0"/>
              <a:t>数据通路保证基本的红外成像、数据采集、图像显示</a:t>
            </a:r>
            <a:endParaRPr kumimoji="1" lang="en-US" altLang="zh-CN" dirty="0"/>
          </a:p>
          <a:p>
            <a:r>
              <a:rPr kumimoji="1" lang="zh-CN" altLang="en-US" dirty="0"/>
              <a:t>逻辑控制保证实时调整供电，偏置电压和时序驱动，控制一些算法模块的开启和关闭</a:t>
            </a:r>
          </a:p>
        </p:txBody>
      </p:sp>
    </p:spTree>
    <p:extLst>
      <p:ext uri="{BB962C8B-B14F-4D97-AF65-F5344CB8AC3E}">
        <p14:creationId xmlns:p14="http://schemas.microsoft.com/office/powerpoint/2010/main" val="360148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D713E-1A84-6E40-BEBD-815DAFE9656A}"/>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C2D818D-62B9-734A-AC47-9E9FF03D7120}"/>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624765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AE471-8235-D549-82CC-2A92909D7018}"/>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5A1A3DF9-7ECC-7549-AADC-CEFB093E07DE}"/>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943773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2AF65-A94D-3C4C-94C8-FBDEE21EC8B3}"/>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1C1D5D9A-5515-ED43-A960-D146FC4B7594}"/>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067288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05E0A-3985-0F41-85AE-57F89B1847F8}"/>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111FF59D-3C7D-5940-8BE4-FEE2CFFC9894}"/>
              </a:ext>
            </a:extLst>
          </p:cNvPr>
          <p:cNvSpPr>
            <a:spLocks noGrp="1"/>
          </p:cNvSpPr>
          <p:nvPr>
            <p:ph idx="1"/>
          </p:nvPr>
        </p:nvSpPr>
        <p:spPr/>
        <p:txBody>
          <a:bodyPr/>
          <a:lstStyle/>
          <a:p>
            <a:r>
              <a:rPr kumimoji="1" lang="zh-CN" altLang="en-US" dirty="0"/>
              <a:t>项目背景：什么是红外相机？红外相机应用在什么领域</a:t>
            </a:r>
            <a:endParaRPr kumimoji="1" lang="en-US" altLang="zh-CN" dirty="0"/>
          </a:p>
          <a:p>
            <a:r>
              <a:rPr kumimoji="1" lang="zh-CN" altLang="en-US" dirty="0"/>
              <a:t>项目技术指标：甲方的需求指标</a:t>
            </a:r>
            <a:endParaRPr kumimoji="1" lang="en-US" altLang="zh-CN" dirty="0"/>
          </a:p>
          <a:p>
            <a:r>
              <a:rPr kumimoji="1" lang="zh-CN" altLang="en-US" dirty="0"/>
              <a:t>新手入门指南</a:t>
            </a:r>
            <a:br>
              <a:rPr kumimoji="1" lang="en-US" altLang="zh-CN" dirty="0"/>
            </a:br>
            <a:r>
              <a:rPr kumimoji="1" lang="en-US" altLang="zh-CN" dirty="0"/>
              <a:t>1.</a:t>
            </a:r>
            <a:r>
              <a:rPr kumimoji="1" lang="zh-CN" altLang="en-US" dirty="0"/>
              <a:t>软件使用</a:t>
            </a:r>
            <a:br>
              <a:rPr kumimoji="1" lang="en-US" altLang="zh-CN" dirty="0"/>
            </a:br>
            <a:r>
              <a:rPr kumimoji="1" lang="en-US" altLang="zh-CN" dirty="0"/>
              <a:t>2.</a:t>
            </a:r>
            <a:r>
              <a:rPr kumimoji="1" lang="zh-CN" altLang="en-US" dirty="0"/>
              <a:t>工程理解</a:t>
            </a:r>
            <a:br>
              <a:rPr kumimoji="1" lang="en-US" altLang="zh-CN" dirty="0"/>
            </a:br>
            <a:r>
              <a:rPr kumimoji="1" lang="en-US" altLang="zh-CN" dirty="0"/>
              <a:t>3.bug</a:t>
            </a:r>
            <a:r>
              <a:rPr kumimoji="1" lang="zh-CN" altLang="en-US" dirty="0"/>
              <a:t>调试</a:t>
            </a:r>
            <a:br>
              <a:rPr kumimoji="1" lang="en-US" altLang="zh-CN" dirty="0"/>
            </a:br>
            <a:r>
              <a:rPr kumimoji="1" lang="en-US" altLang="zh-CN" dirty="0"/>
              <a:t>4.</a:t>
            </a:r>
            <a:r>
              <a:rPr kumimoji="1" lang="zh-CN" altLang="en-US" dirty="0"/>
              <a:t>阶段性成果</a:t>
            </a:r>
            <a:endParaRPr kumimoji="1" lang="en-US" altLang="zh-CN" dirty="0"/>
          </a:p>
        </p:txBody>
      </p:sp>
    </p:spTree>
    <p:extLst>
      <p:ext uri="{BB962C8B-B14F-4D97-AF65-F5344CB8AC3E}">
        <p14:creationId xmlns:p14="http://schemas.microsoft.com/office/powerpoint/2010/main" val="315430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6D124-6DC0-7B47-BB3B-D48FD346BD8F}"/>
              </a:ext>
            </a:extLst>
          </p:cNvPr>
          <p:cNvSpPr>
            <a:spLocks noGrp="1"/>
          </p:cNvSpPr>
          <p:nvPr>
            <p:ph type="title"/>
          </p:nvPr>
        </p:nvSpPr>
        <p:spPr/>
        <p:txBody>
          <a:bodyPr/>
          <a:lstStyle/>
          <a:p>
            <a:r>
              <a:rPr kumimoji="1" lang="zh-CN" altLang="en-US" dirty="0"/>
              <a:t>红外探测器</a:t>
            </a:r>
          </a:p>
        </p:txBody>
      </p:sp>
      <p:sp>
        <p:nvSpPr>
          <p:cNvPr id="3" name="内容占位符 2">
            <a:extLst>
              <a:ext uri="{FF2B5EF4-FFF2-40B4-BE49-F238E27FC236}">
                <a16:creationId xmlns:a16="http://schemas.microsoft.com/office/drawing/2014/main" id="{9DE3330F-AA76-F043-89FB-25191BBF2883}"/>
              </a:ext>
            </a:extLst>
          </p:cNvPr>
          <p:cNvSpPr>
            <a:spLocks noGrp="1"/>
          </p:cNvSpPr>
          <p:nvPr>
            <p:ph idx="1"/>
          </p:nvPr>
        </p:nvSpPr>
        <p:spPr/>
        <p:txBody>
          <a:bodyPr/>
          <a:lstStyle/>
          <a:p>
            <a:r>
              <a:rPr lang="zh-CN" altLang="en-US" b="1" dirty="0"/>
              <a:t>线列红外探测器</a:t>
            </a:r>
          </a:p>
          <a:p>
            <a:r>
              <a:rPr lang="zh-CN" altLang="en-US" dirty="0"/>
              <a:t>线列焦平面 </a:t>
            </a:r>
            <a:r>
              <a:rPr lang="en-US" altLang="zh-CN" dirty="0"/>
              <a:t>+ </a:t>
            </a:r>
            <a:r>
              <a:rPr lang="zh-CN" altLang="en-US" dirty="0"/>
              <a:t>可转动反射镜面</a:t>
            </a:r>
          </a:p>
          <a:p>
            <a:r>
              <a:rPr lang="zh-CN" altLang="en-US" dirty="0"/>
              <a:t>反射镜面以一个锯齿波驱动进行转动，大概</a:t>
            </a:r>
            <a:r>
              <a:rPr lang="en-US" altLang="zh-CN" dirty="0"/>
              <a:t>100</a:t>
            </a:r>
            <a:r>
              <a:rPr lang="en" altLang="zh-CN" dirty="0" err="1"/>
              <a:t>ms</a:t>
            </a:r>
            <a:r>
              <a:rPr lang="zh-CN" altLang="en-US" dirty="0"/>
              <a:t>采集一帧图像</a:t>
            </a:r>
          </a:p>
          <a:p>
            <a:r>
              <a:rPr lang="zh-CN" altLang="en-US" dirty="0"/>
              <a:t>最终经过时间轴，上位机的图像拼接，可以形成一个完整的</a:t>
            </a:r>
            <a:r>
              <a:rPr lang="en-US" altLang="zh-CN" dirty="0"/>
              <a:t>1024</a:t>
            </a:r>
            <a:r>
              <a:rPr lang="en" altLang="zh-CN" dirty="0"/>
              <a:t>X1</a:t>
            </a:r>
            <a:r>
              <a:rPr lang="en-US" altLang="zh-CN" dirty="0"/>
              <a:t>280</a:t>
            </a:r>
            <a:r>
              <a:rPr lang="zh-CN" altLang="en-US" dirty="0"/>
              <a:t>的红外图像</a:t>
            </a:r>
            <a:endParaRPr lang="en-US" altLang="zh-CN" dirty="0"/>
          </a:p>
          <a:p>
            <a:r>
              <a:rPr lang="zh-CN" altLang="en-US" b="1" dirty="0"/>
              <a:t>焦平面阵列红外探测器</a:t>
            </a:r>
          </a:p>
          <a:p>
            <a:r>
              <a:rPr lang="en-US" altLang="zh-CN" dirty="0"/>
              <a:t>640</a:t>
            </a:r>
            <a:r>
              <a:rPr lang="en" altLang="zh-CN" dirty="0"/>
              <a:t>X512</a:t>
            </a:r>
            <a:r>
              <a:rPr lang="zh-CN" altLang="en-US" dirty="0"/>
              <a:t>是最经典实用的一款焦平面阵列红外探测器</a:t>
            </a:r>
            <a:endParaRPr lang="en-US" altLang="zh-CN" dirty="0"/>
          </a:p>
          <a:p>
            <a:r>
              <a:rPr lang="zh-CN" altLang="en-US" dirty="0"/>
              <a:t>不同于可见光相机的通用性可以将整个电路集成到一块芯片中，红外相机电路由于更加专业因此需要设计专门的电路</a:t>
            </a:r>
          </a:p>
          <a:p>
            <a:endParaRPr lang="zh-CN" altLang="en-US" dirty="0"/>
          </a:p>
          <a:p>
            <a:endParaRPr kumimoji="1" lang="zh-CN" altLang="en-US" dirty="0"/>
          </a:p>
        </p:txBody>
      </p:sp>
    </p:spTree>
    <p:extLst>
      <p:ext uri="{BB962C8B-B14F-4D97-AF65-F5344CB8AC3E}">
        <p14:creationId xmlns:p14="http://schemas.microsoft.com/office/powerpoint/2010/main" val="299039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49292-FC85-3B4A-A6FD-DBD21EF416E0}"/>
              </a:ext>
            </a:extLst>
          </p:cNvPr>
          <p:cNvSpPr>
            <a:spLocks noGrp="1"/>
          </p:cNvSpPr>
          <p:nvPr>
            <p:ph type="title"/>
          </p:nvPr>
        </p:nvSpPr>
        <p:spPr/>
        <p:txBody>
          <a:bodyPr/>
          <a:lstStyle/>
          <a:p>
            <a:r>
              <a:rPr kumimoji="1" lang="zh-CN" altLang="en-US" dirty="0"/>
              <a:t>项目背景</a:t>
            </a:r>
          </a:p>
        </p:txBody>
      </p:sp>
      <p:sp>
        <p:nvSpPr>
          <p:cNvPr id="3" name="内容占位符 2">
            <a:extLst>
              <a:ext uri="{FF2B5EF4-FFF2-40B4-BE49-F238E27FC236}">
                <a16:creationId xmlns:a16="http://schemas.microsoft.com/office/drawing/2014/main" id="{032D8357-9711-044B-B0B5-F2E623DB8512}"/>
              </a:ext>
            </a:extLst>
          </p:cNvPr>
          <p:cNvSpPr>
            <a:spLocks noGrp="1"/>
          </p:cNvSpPr>
          <p:nvPr>
            <p:ph idx="1"/>
          </p:nvPr>
        </p:nvSpPr>
        <p:spPr/>
        <p:txBody>
          <a:bodyPr/>
          <a:lstStyle/>
          <a:p>
            <a:r>
              <a:rPr kumimoji="1" lang="zh-CN" altLang="en-US" dirty="0"/>
              <a:t>应用于星载或者机载的红外遥感系统</a:t>
            </a:r>
            <a:endParaRPr kumimoji="1" lang="en-US" altLang="zh-CN" dirty="0"/>
          </a:p>
          <a:p>
            <a:r>
              <a:rPr kumimoji="1" lang="zh-CN" altLang="en-US" dirty="0"/>
              <a:t>线列探测器搭载在移动的物体上</a:t>
            </a:r>
            <a:endParaRPr kumimoji="1" lang="en-US" altLang="zh-CN" dirty="0"/>
          </a:p>
          <a:p>
            <a:endParaRPr kumimoji="1" lang="zh-CN" altLang="en-US" dirty="0"/>
          </a:p>
        </p:txBody>
      </p:sp>
    </p:spTree>
    <p:extLst>
      <p:ext uri="{BB962C8B-B14F-4D97-AF65-F5344CB8AC3E}">
        <p14:creationId xmlns:p14="http://schemas.microsoft.com/office/powerpoint/2010/main" val="17931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DAD1D-FCEB-4D49-8A7F-C67E0C689DF3}"/>
              </a:ext>
            </a:extLst>
          </p:cNvPr>
          <p:cNvSpPr>
            <a:spLocks noGrp="1"/>
          </p:cNvSpPr>
          <p:nvPr>
            <p:ph type="title"/>
          </p:nvPr>
        </p:nvSpPr>
        <p:spPr/>
        <p:txBody>
          <a:bodyPr/>
          <a:lstStyle/>
          <a:p>
            <a:r>
              <a:rPr kumimoji="1" lang="zh-CN" altLang="en-US" dirty="0"/>
              <a:t>设备</a:t>
            </a:r>
          </a:p>
        </p:txBody>
      </p:sp>
      <p:pic>
        <p:nvPicPr>
          <p:cNvPr id="5" name="内容占位符 4">
            <a:extLst>
              <a:ext uri="{FF2B5EF4-FFF2-40B4-BE49-F238E27FC236}">
                <a16:creationId xmlns:a16="http://schemas.microsoft.com/office/drawing/2014/main" id="{FCC8C429-6709-E14A-9799-8D0E466E5E76}"/>
              </a:ext>
            </a:extLst>
          </p:cNvPr>
          <p:cNvPicPr>
            <a:picLocks noGrp="1" noChangeAspect="1"/>
          </p:cNvPicPr>
          <p:nvPr>
            <p:ph idx="1"/>
          </p:nvPr>
        </p:nvPicPr>
        <p:blipFill>
          <a:blip r:embed="rId2"/>
          <a:stretch>
            <a:fillRect/>
          </a:stretch>
        </p:blipFill>
        <p:spPr>
          <a:xfrm>
            <a:off x="838200" y="1713548"/>
            <a:ext cx="5799517" cy="4351338"/>
          </a:xfrm>
        </p:spPr>
      </p:pic>
      <p:pic>
        <p:nvPicPr>
          <p:cNvPr id="7" name="图片 6">
            <a:extLst>
              <a:ext uri="{FF2B5EF4-FFF2-40B4-BE49-F238E27FC236}">
                <a16:creationId xmlns:a16="http://schemas.microsoft.com/office/drawing/2014/main" id="{633CE614-5B6F-6F4C-A972-73685C69C22E}"/>
              </a:ext>
            </a:extLst>
          </p:cNvPr>
          <p:cNvPicPr>
            <a:picLocks noChangeAspect="1"/>
          </p:cNvPicPr>
          <p:nvPr/>
        </p:nvPicPr>
        <p:blipFill>
          <a:blip r:embed="rId3"/>
          <a:stretch>
            <a:fillRect/>
          </a:stretch>
        </p:blipFill>
        <p:spPr>
          <a:xfrm>
            <a:off x="6735075" y="0"/>
            <a:ext cx="5145510" cy="6858000"/>
          </a:xfrm>
          <a:prstGeom prst="rect">
            <a:avLst/>
          </a:prstGeom>
        </p:spPr>
      </p:pic>
      <p:pic>
        <p:nvPicPr>
          <p:cNvPr id="6" name="图片 5">
            <a:extLst>
              <a:ext uri="{FF2B5EF4-FFF2-40B4-BE49-F238E27FC236}">
                <a16:creationId xmlns:a16="http://schemas.microsoft.com/office/drawing/2014/main" id="{3D2A6AD9-434F-A64B-9BC8-86C61DFEE60F}"/>
              </a:ext>
            </a:extLst>
          </p:cNvPr>
          <p:cNvPicPr>
            <a:picLocks noChangeAspect="1"/>
          </p:cNvPicPr>
          <p:nvPr/>
        </p:nvPicPr>
        <p:blipFill>
          <a:blip r:embed="rId3"/>
          <a:stretch>
            <a:fillRect/>
          </a:stretch>
        </p:blipFill>
        <p:spPr>
          <a:xfrm>
            <a:off x="6723645" y="365125"/>
            <a:ext cx="5145510" cy="6858000"/>
          </a:xfrm>
          <a:prstGeom prst="rect">
            <a:avLst/>
          </a:prstGeom>
        </p:spPr>
      </p:pic>
    </p:spTree>
    <p:extLst>
      <p:ext uri="{BB962C8B-B14F-4D97-AF65-F5344CB8AC3E}">
        <p14:creationId xmlns:p14="http://schemas.microsoft.com/office/powerpoint/2010/main" val="1998998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92502-42CE-484E-89F4-11FAC5D59DCE}"/>
              </a:ext>
            </a:extLst>
          </p:cNvPr>
          <p:cNvSpPr>
            <a:spLocks noGrp="1"/>
          </p:cNvSpPr>
          <p:nvPr>
            <p:ph type="title"/>
          </p:nvPr>
        </p:nvSpPr>
        <p:spPr/>
        <p:txBody>
          <a:bodyPr/>
          <a:lstStyle/>
          <a:p>
            <a:r>
              <a:rPr kumimoji="1" lang="zh-CN" altLang="en-US" dirty="0"/>
              <a:t>设备</a:t>
            </a:r>
          </a:p>
        </p:txBody>
      </p:sp>
      <p:pic>
        <p:nvPicPr>
          <p:cNvPr id="5" name="内容占位符 4">
            <a:extLst>
              <a:ext uri="{FF2B5EF4-FFF2-40B4-BE49-F238E27FC236}">
                <a16:creationId xmlns:a16="http://schemas.microsoft.com/office/drawing/2014/main" id="{D172E6A6-0B4E-1042-BA4D-A2DCE5EC7312}"/>
              </a:ext>
            </a:extLst>
          </p:cNvPr>
          <p:cNvPicPr>
            <a:picLocks noGrp="1" noChangeAspect="1"/>
          </p:cNvPicPr>
          <p:nvPr>
            <p:ph idx="1"/>
          </p:nvPr>
        </p:nvPicPr>
        <p:blipFill>
          <a:blip r:embed="rId2"/>
          <a:stretch>
            <a:fillRect/>
          </a:stretch>
        </p:blipFill>
        <p:spPr>
          <a:xfrm>
            <a:off x="838200" y="1690688"/>
            <a:ext cx="3264778" cy="4351338"/>
          </a:xfrm>
        </p:spPr>
      </p:pic>
      <p:pic>
        <p:nvPicPr>
          <p:cNvPr id="9" name="图片 8">
            <a:extLst>
              <a:ext uri="{FF2B5EF4-FFF2-40B4-BE49-F238E27FC236}">
                <a16:creationId xmlns:a16="http://schemas.microsoft.com/office/drawing/2014/main" id="{8FD7B76D-7031-EE4C-9AD2-74C1131A070E}"/>
              </a:ext>
            </a:extLst>
          </p:cNvPr>
          <p:cNvPicPr>
            <a:picLocks noChangeAspect="1"/>
          </p:cNvPicPr>
          <p:nvPr/>
        </p:nvPicPr>
        <p:blipFill>
          <a:blip r:embed="rId3"/>
          <a:stretch>
            <a:fillRect/>
          </a:stretch>
        </p:blipFill>
        <p:spPr>
          <a:xfrm>
            <a:off x="4336816" y="624206"/>
            <a:ext cx="7220938" cy="5417820"/>
          </a:xfrm>
          <a:prstGeom prst="rect">
            <a:avLst/>
          </a:prstGeom>
        </p:spPr>
      </p:pic>
    </p:spTree>
    <p:extLst>
      <p:ext uri="{BB962C8B-B14F-4D97-AF65-F5344CB8AC3E}">
        <p14:creationId xmlns:p14="http://schemas.microsoft.com/office/powerpoint/2010/main" val="343716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F9BE6-9630-D143-A4E2-EFC747CA6008}"/>
              </a:ext>
            </a:extLst>
          </p:cNvPr>
          <p:cNvSpPr>
            <a:spLocks noGrp="1"/>
          </p:cNvSpPr>
          <p:nvPr>
            <p:ph type="title"/>
          </p:nvPr>
        </p:nvSpPr>
        <p:spPr/>
        <p:txBody>
          <a:bodyPr/>
          <a:lstStyle/>
          <a:p>
            <a:r>
              <a:rPr kumimoji="1" lang="zh-CN" altLang="en-US" dirty="0"/>
              <a:t>设备</a:t>
            </a:r>
          </a:p>
        </p:txBody>
      </p:sp>
      <p:pic>
        <p:nvPicPr>
          <p:cNvPr id="5" name="内容占位符 4">
            <a:extLst>
              <a:ext uri="{FF2B5EF4-FFF2-40B4-BE49-F238E27FC236}">
                <a16:creationId xmlns:a16="http://schemas.microsoft.com/office/drawing/2014/main" id="{325D8E80-15C2-5440-B70B-E32FC011D3D8}"/>
              </a:ext>
            </a:extLst>
          </p:cNvPr>
          <p:cNvPicPr>
            <a:picLocks noGrp="1" noChangeAspect="1"/>
          </p:cNvPicPr>
          <p:nvPr>
            <p:ph idx="1"/>
          </p:nvPr>
        </p:nvPicPr>
        <p:blipFill>
          <a:blip r:embed="rId2"/>
          <a:stretch>
            <a:fillRect/>
          </a:stretch>
        </p:blipFill>
        <p:spPr>
          <a:xfrm>
            <a:off x="1138841" y="1690688"/>
            <a:ext cx="5799517" cy="4351338"/>
          </a:xfrm>
        </p:spPr>
      </p:pic>
    </p:spTree>
    <p:extLst>
      <p:ext uri="{BB962C8B-B14F-4D97-AF65-F5344CB8AC3E}">
        <p14:creationId xmlns:p14="http://schemas.microsoft.com/office/powerpoint/2010/main" val="322444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E7CA1-469E-ED47-8968-90924B752B9A}"/>
              </a:ext>
            </a:extLst>
          </p:cNvPr>
          <p:cNvSpPr>
            <a:spLocks noGrp="1"/>
          </p:cNvSpPr>
          <p:nvPr>
            <p:ph type="title"/>
          </p:nvPr>
        </p:nvSpPr>
        <p:spPr/>
        <p:txBody>
          <a:bodyPr/>
          <a:lstStyle/>
          <a:p>
            <a:r>
              <a:rPr kumimoji="1" lang="zh-CN" altLang="en-US" dirty="0"/>
              <a:t>项目技术指标</a:t>
            </a:r>
          </a:p>
        </p:txBody>
      </p:sp>
      <p:sp>
        <p:nvSpPr>
          <p:cNvPr id="3" name="内容占位符 2">
            <a:extLst>
              <a:ext uri="{FF2B5EF4-FFF2-40B4-BE49-F238E27FC236}">
                <a16:creationId xmlns:a16="http://schemas.microsoft.com/office/drawing/2014/main" id="{212A1A5E-CC48-1840-AFBF-32CB8F3AD7CE}"/>
              </a:ext>
            </a:extLst>
          </p:cNvPr>
          <p:cNvSpPr>
            <a:spLocks noGrp="1"/>
          </p:cNvSpPr>
          <p:nvPr>
            <p:ph idx="1"/>
          </p:nvPr>
        </p:nvSpPr>
        <p:spPr/>
        <p:txBody>
          <a:bodyPr/>
          <a:lstStyle/>
          <a:p>
            <a:r>
              <a:rPr kumimoji="1" lang="zh-CN" altLang="en-US" dirty="0"/>
              <a:t>红外线列基片响应特性测试系统用于测试红外</a:t>
            </a:r>
            <a:r>
              <a:rPr kumimoji="1" lang="en-US" altLang="zh-CN" dirty="0"/>
              <a:t>1024X6</a:t>
            </a:r>
            <a:r>
              <a:rPr kumimoji="1" lang="zh-CN" altLang="en-US" dirty="0"/>
              <a:t>探测器在不同偏置电压、供电和时序驱动下，成像性能的随变特性</a:t>
            </a:r>
            <a:endParaRPr kumimoji="1" lang="en-US" altLang="zh-CN" dirty="0"/>
          </a:p>
          <a:p>
            <a:r>
              <a:rPr kumimoji="1" lang="zh-CN" altLang="en-US" dirty="0"/>
              <a:t>并能根据成像环境，适配不同焦距光学镜头及摆扫系统，模拟推扫式成像过程完成实物场景的成像、采集、显示、校正与存储</a:t>
            </a:r>
          </a:p>
        </p:txBody>
      </p:sp>
    </p:spTree>
    <p:extLst>
      <p:ext uri="{BB962C8B-B14F-4D97-AF65-F5344CB8AC3E}">
        <p14:creationId xmlns:p14="http://schemas.microsoft.com/office/powerpoint/2010/main" val="531025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B9716-9D54-E444-B6F3-2A2FB91F6404}"/>
              </a:ext>
            </a:extLst>
          </p:cNvPr>
          <p:cNvSpPr>
            <a:spLocks noGrp="1"/>
          </p:cNvSpPr>
          <p:nvPr>
            <p:ph type="title"/>
          </p:nvPr>
        </p:nvSpPr>
        <p:spPr/>
        <p:txBody>
          <a:bodyPr/>
          <a:lstStyle/>
          <a:p>
            <a:r>
              <a:rPr kumimoji="1" lang="zh-CN" altLang="en-US" dirty="0"/>
              <a:t>项目技术指标</a:t>
            </a:r>
          </a:p>
        </p:txBody>
      </p:sp>
      <p:sp>
        <p:nvSpPr>
          <p:cNvPr id="3" name="内容占位符 2">
            <a:extLst>
              <a:ext uri="{FF2B5EF4-FFF2-40B4-BE49-F238E27FC236}">
                <a16:creationId xmlns:a16="http://schemas.microsoft.com/office/drawing/2014/main" id="{8A8CA15C-2B9E-CF4B-80EF-F43669953945}"/>
              </a:ext>
            </a:extLst>
          </p:cNvPr>
          <p:cNvSpPr>
            <a:spLocks noGrp="1"/>
          </p:cNvSpPr>
          <p:nvPr>
            <p:ph idx="1"/>
          </p:nvPr>
        </p:nvSpPr>
        <p:spPr/>
        <p:txBody>
          <a:bodyPr/>
          <a:lstStyle/>
          <a:p>
            <a:r>
              <a:rPr kumimoji="1" lang="zh-CN" altLang="en-US" dirty="0"/>
              <a:t>产生探测器供电、偏置电压以及驱动时序</a:t>
            </a:r>
            <a:endParaRPr kumimoji="1" lang="en-US" altLang="zh-CN" dirty="0"/>
          </a:p>
          <a:p>
            <a:r>
              <a:rPr kumimoji="1" lang="zh-CN" altLang="en-US" dirty="0"/>
              <a:t>可实现调整供电、偏置电压以及驱动时序</a:t>
            </a:r>
            <a:endParaRPr kumimoji="1" lang="en-US" altLang="zh-CN" dirty="0"/>
          </a:p>
          <a:p>
            <a:r>
              <a:rPr kumimoji="1" lang="zh-CN" altLang="en-US" dirty="0"/>
              <a:t>采集探测视频输出</a:t>
            </a:r>
            <a:endParaRPr kumimoji="1" lang="en-US" altLang="zh-CN" dirty="0"/>
          </a:p>
          <a:p>
            <a:r>
              <a:rPr kumimoji="1" lang="zh-CN" altLang="en-US" dirty="0"/>
              <a:t>驱动制冷机，调整基片工作温度</a:t>
            </a:r>
            <a:endParaRPr kumimoji="1" lang="en-US" altLang="zh-CN" dirty="0"/>
          </a:p>
          <a:p>
            <a:r>
              <a:rPr kumimoji="1" lang="zh-CN" altLang="en-US" dirty="0"/>
              <a:t>自校图像输出（黑白棋盘格）</a:t>
            </a:r>
            <a:endParaRPr kumimoji="1" lang="en-US" altLang="zh-CN" dirty="0"/>
          </a:p>
          <a:p>
            <a:r>
              <a:rPr kumimoji="1" lang="zh-CN" altLang="en-US" dirty="0"/>
              <a:t>非均匀性校正</a:t>
            </a:r>
            <a:endParaRPr kumimoji="1" lang="en-US" altLang="zh-CN" dirty="0"/>
          </a:p>
          <a:p>
            <a:r>
              <a:rPr kumimoji="1" lang="zh-CN" altLang="en-US" dirty="0"/>
              <a:t>适配</a:t>
            </a:r>
            <a:r>
              <a:rPr kumimoji="1" lang="en-US" altLang="zh-CN" dirty="0"/>
              <a:t>100mm</a:t>
            </a:r>
            <a:r>
              <a:rPr kumimoji="1" lang="zh-CN" altLang="en-US" dirty="0"/>
              <a:t>焦距光学镜头及摆扫系统，进行室外红外推扫成像</a:t>
            </a:r>
          </a:p>
        </p:txBody>
      </p:sp>
    </p:spTree>
    <p:extLst>
      <p:ext uri="{BB962C8B-B14F-4D97-AF65-F5344CB8AC3E}">
        <p14:creationId xmlns:p14="http://schemas.microsoft.com/office/powerpoint/2010/main" val="3354007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1410</TotalTime>
  <Words>666</Words>
  <Application>Microsoft Macintosh PowerPoint</Application>
  <PresentationFormat>宽屏</PresentationFormat>
  <Paragraphs>53</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红外线列基片驱动与响应特性测试系统</vt:lpstr>
      <vt:lpstr>目录</vt:lpstr>
      <vt:lpstr>红外探测器</vt:lpstr>
      <vt:lpstr>项目背景</vt:lpstr>
      <vt:lpstr>设备</vt:lpstr>
      <vt:lpstr>设备</vt:lpstr>
      <vt:lpstr>设备</vt:lpstr>
      <vt:lpstr>项目技术指标</vt:lpstr>
      <vt:lpstr>项目技术指标</vt:lpstr>
      <vt:lpstr>硬件电路设计思想</vt:lpstr>
      <vt:lpstr>硬件电路设计思维</vt:lpstr>
      <vt:lpstr>硬件电路设计</vt:lpstr>
      <vt:lpstr>硬件电路设计</vt:lpstr>
      <vt:lpstr>思考项目设计</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红外线列基片驱动与响应特性测试系统</dc:title>
  <dc:creator>旷 锦昊</dc:creator>
  <cp:lastModifiedBy>旷 锦昊</cp:lastModifiedBy>
  <cp:revision>3</cp:revision>
  <dcterms:created xsi:type="dcterms:W3CDTF">2022-04-26T11:14:29Z</dcterms:created>
  <dcterms:modified xsi:type="dcterms:W3CDTF">2022-06-08T12:58:11Z</dcterms:modified>
</cp:coreProperties>
</file>