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7"/>
  </p:notesMasterIdLst>
  <p:sldIdLst>
    <p:sldId id="256" r:id="rId3"/>
    <p:sldId id="257" r:id="rId4"/>
    <p:sldId id="258" r:id="rId5"/>
    <p:sldId id="296" r:id="rId6"/>
    <p:sldId id="259" r:id="rId7"/>
    <p:sldId id="262" r:id="rId8"/>
    <p:sldId id="264" r:id="rId9"/>
    <p:sldId id="260" r:id="rId10"/>
    <p:sldId id="268" r:id="rId11"/>
    <p:sldId id="263" r:id="rId12"/>
    <p:sldId id="269" r:id="rId13"/>
    <p:sldId id="261" r:id="rId14"/>
    <p:sldId id="275" r:id="rId15"/>
    <p:sldId id="270" r:id="rId16"/>
    <p:sldId id="271" r:id="rId17"/>
    <p:sldId id="272" r:id="rId18"/>
    <p:sldId id="273" r:id="rId19"/>
    <p:sldId id="276" r:id="rId20"/>
    <p:sldId id="274" r:id="rId21"/>
    <p:sldId id="277" r:id="rId22"/>
    <p:sldId id="278" r:id="rId23"/>
    <p:sldId id="279" r:id="rId24"/>
    <p:sldId id="280" r:id="rId25"/>
    <p:sldId id="281" r:id="rId26"/>
    <p:sldId id="282" r:id="rId27"/>
    <p:sldId id="284" r:id="rId28"/>
    <p:sldId id="291" r:id="rId29"/>
    <p:sldId id="292" r:id="rId30"/>
    <p:sldId id="294" r:id="rId31"/>
    <p:sldId id="295" r:id="rId32"/>
    <p:sldId id="287" r:id="rId33"/>
    <p:sldId id="286" r:id="rId34"/>
    <p:sldId id="285" r:id="rId35"/>
    <p:sldId id="288" r:id="rId36"/>
    <p:sldId id="289" r:id="rId37"/>
    <p:sldId id="297" r:id="rId38"/>
    <p:sldId id="290" r:id="rId39"/>
    <p:sldId id="298" r:id="rId40"/>
    <p:sldId id="299" r:id="rId41"/>
    <p:sldId id="301" r:id="rId42"/>
    <p:sldId id="300" r:id="rId43"/>
    <p:sldId id="305" r:id="rId44"/>
    <p:sldId id="302" r:id="rId45"/>
    <p:sldId id="309" r:id="rId46"/>
    <p:sldId id="308" r:id="rId47"/>
    <p:sldId id="303" r:id="rId48"/>
    <p:sldId id="310" r:id="rId49"/>
    <p:sldId id="307" r:id="rId50"/>
    <p:sldId id="311" r:id="rId51"/>
    <p:sldId id="312" r:id="rId52"/>
    <p:sldId id="314" r:id="rId53"/>
    <p:sldId id="313" r:id="rId54"/>
    <p:sldId id="315" r:id="rId55"/>
    <p:sldId id="316"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88143" autoAdjust="0"/>
  </p:normalViewPr>
  <p:slideViewPr>
    <p:cSldViewPr snapToGrid="0">
      <p:cViewPr varScale="1">
        <p:scale>
          <a:sx n="122" d="100"/>
          <a:sy n="122" d="100"/>
        </p:scale>
        <p:origin x="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AE44F-3E39-41C9-A60A-F815C7591DD2}" type="datetimeFigureOut">
              <a:rPr lang="zh-CN" altLang="en-US" smtClean="0"/>
              <a:t>2022/6/24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C1DA3-47F2-484E-A47F-C8D748FC153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NIOSII </a:t>
            </a:r>
            <a:r>
              <a:rPr lang="zh-CN" altLang="en-US" dirty="0"/>
              <a:t>内核在整个系统中起到通信与控制的功能，是系统中对实时性要 求不高的模块</a:t>
            </a:r>
            <a:endParaRPr lang="en-US" altLang="zh-CN" dirty="0"/>
          </a:p>
          <a:p>
            <a:r>
              <a:rPr lang="zh-CN" altLang="en-US" dirty="0"/>
              <a:t>数据读入模块由 </a:t>
            </a:r>
            <a:r>
              <a:rPr lang="en-US" altLang="zh-CN" dirty="0"/>
              <a:t>4 </a:t>
            </a:r>
            <a:r>
              <a:rPr lang="zh-CN" altLang="en-US" dirty="0"/>
              <a:t>部分组成：数据拼接、场同步延时、扫描方向调整、 奇偶校正</a:t>
            </a:r>
          </a:p>
        </p:txBody>
      </p:sp>
      <p:sp>
        <p:nvSpPr>
          <p:cNvPr id="4" name="灯片编号占位符 3"/>
          <p:cNvSpPr>
            <a:spLocks noGrp="1"/>
          </p:cNvSpPr>
          <p:nvPr>
            <p:ph type="sldNum" sz="quarter" idx="5"/>
          </p:nvPr>
        </p:nvSpPr>
        <p:spPr/>
        <p:txBody>
          <a:bodyPr/>
          <a:lstStyle/>
          <a:p>
            <a:fld id="{B31C1DA3-47F2-484E-A47F-C8D748FC1534}" type="slidenum">
              <a:rPr lang="zh-CN" altLang="en-US" smtClean="0"/>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31C1DA3-47F2-484E-A47F-C8D748FC1534}" type="slidenum">
              <a:rPr lang="zh-CN" altLang="en-US" smtClean="0"/>
              <a:t>7</a:t>
            </a:fld>
            <a:endParaRPr lang="zh-CN" altLang="en-US"/>
          </a:p>
        </p:txBody>
      </p:sp>
    </p:spTree>
    <p:extLst>
      <p:ext uri="{BB962C8B-B14F-4D97-AF65-F5344CB8AC3E}">
        <p14:creationId xmlns:p14="http://schemas.microsoft.com/office/powerpoint/2010/main" val="1372078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现场画图理解</a:t>
            </a:r>
          </a:p>
        </p:txBody>
      </p:sp>
      <p:sp>
        <p:nvSpPr>
          <p:cNvPr id="4" name="灯片编号占位符 3"/>
          <p:cNvSpPr>
            <a:spLocks noGrp="1"/>
          </p:cNvSpPr>
          <p:nvPr>
            <p:ph type="sldNum" sz="quarter" idx="5"/>
          </p:nvPr>
        </p:nvSpPr>
        <p:spPr/>
        <p:txBody>
          <a:bodyPr/>
          <a:lstStyle/>
          <a:p>
            <a:fld id="{B31C1DA3-47F2-484E-A47F-C8D748FC1534}" type="slidenum">
              <a:rPr lang="zh-CN" altLang="en-US" smtClean="0"/>
              <a:t>15</a:t>
            </a:fld>
            <a:endParaRPr lang="zh-CN" altLang="en-US"/>
          </a:p>
        </p:txBody>
      </p:sp>
    </p:spTree>
    <p:extLst>
      <p:ext uri="{BB962C8B-B14F-4D97-AF65-F5344CB8AC3E}">
        <p14:creationId xmlns:p14="http://schemas.microsoft.com/office/powerpoint/2010/main" val="175186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CAC0E2B-CE49-4ECA-850B-3A9ED236B8B5}" type="datetimeFigureOut">
              <a:rPr lang="zh-CN" altLang="en-US" smtClean="0"/>
              <a:t>2022/6/24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817B3-CFA5-4A0C-BA1B-0F9AB78DF5B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C0E2B-CE49-4ECA-850B-3A9ED236B8B5}" type="datetimeFigureOut">
              <a:rPr lang="zh-CN" altLang="en-US" smtClean="0"/>
              <a:t>2022/6/24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817B3-CFA5-4A0C-BA1B-0F9AB78DF5B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C0E2B-CE49-4ECA-850B-3A9ED236B8B5}" type="datetimeFigureOut">
              <a:rPr lang="zh-CN" altLang="en-US" smtClean="0"/>
              <a:t>2022/6/24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817B3-CFA5-4A0C-BA1B-0F9AB78DF5B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1024X6V1</a:t>
            </a:r>
            <a:endParaRPr lang="zh-CN" altLang="en-US" dirty="0"/>
          </a:p>
        </p:txBody>
      </p:sp>
      <p:sp>
        <p:nvSpPr>
          <p:cNvPr id="3" name="副标题 2"/>
          <p:cNvSpPr>
            <a:spLocks noGrp="1"/>
          </p:cNvSpPr>
          <p:nvPr>
            <p:ph type="subTitle" idx="1"/>
          </p:nvPr>
        </p:nvSpPr>
        <p:spPr/>
        <p:txBody>
          <a:bodyPr/>
          <a:lstStyle/>
          <a:p>
            <a:r>
              <a:rPr lang="zh-CN" altLang="en-US" dirty="0"/>
              <a:t>旷锦昊</a:t>
            </a:r>
            <a:endParaRPr lang="en-US" altLang="zh-CN" dirty="0"/>
          </a:p>
          <a:p>
            <a:r>
              <a:rPr lang="en-US" altLang="zh-CN" dirty="0"/>
              <a:t>2022.2.22</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Q2</a:t>
            </a:r>
            <a:r>
              <a:rPr lang="zh-CN" altLang="en-US" dirty="0"/>
              <a:t>：为什么要进行奇偶校正</a:t>
            </a:r>
            <a:endParaRPr lang="en-US" altLang="zh-CN" dirty="0"/>
          </a:p>
        </p:txBody>
      </p:sp>
      <p:sp>
        <p:nvSpPr>
          <p:cNvPr id="3" name="内容占位符 2"/>
          <p:cNvSpPr>
            <a:spLocks noGrp="1"/>
          </p:cNvSpPr>
          <p:nvPr>
            <p:ph idx="1"/>
          </p:nvPr>
        </p:nvSpPr>
        <p:spPr/>
        <p:txBody>
          <a:bodyPr>
            <a:normAutofit lnSpcReduction="10000"/>
          </a:bodyPr>
          <a:lstStyle/>
          <a:p>
            <a:r>
              <a:rPr lang="zh-CN" altLang="en-US" dirty="0"/>
              <a:t>两个八路并行数据转成两个一路串行数据</a:t>
            </a:r>
            <a:endParaRPr lang="en-US" altLang="zh-CN" dirty="0"/>
          </a:p>
          <a:p>
            <a:r>
              <a:rPr lang="zh-CN" altLang="en-US" dirty="0"/>
              <a:t>得到的两路串行数据我们称为奇路数据和偶路数据</a:t>
            </a:r>
            <a:endParaRPr lang="en-US" altLang="zh-CN" dirty="0"/>
          </a:p>
          <a:p>
            <a:r>
              <a:rPr lang="zh-CN" altLang="en-US" dirty="0"/>
              <a:t>这两路数据在物理上有水平方向的距离，如果直接读取得锯齿图像</a:t>
            </a:r>
            <a:endParaRPr lang="en-US" altLang="zh-CN" dirty="0"/>
          </a:p>
          <a:p>
            <a:r>
              <a:rPr lang="en-US" altLang="zh-CN" dirty="0"/>
              <a:t>1024</a:t>
            </a:r>
            <a:r>
              <a:rPr lang="zh-CN" altLang="en-US" dirty="0"/>
              <a:t>个通道</a:t>
            </a:r>
            <a:endParaRPr lang="en-US" altLang="zh-CN" dirty="0"/>
          </a:p>
          <a:p>
            <a:r>
              <a:rPr lang="zh-CN" altLang="en-US" dirty="0"/>
              <a:t>红外焦平面阵列中，像元尺寸</a:t>
            </a:r>
            <a:r>
              <a:rPr lang="en-US" altLang="zh-CN" dirty="0"/>
              <a:t>20umX24um</a:t>
            </a:r>
            <a:r>
              <a:rPr lang="zh-CN" altLang="en-US" dirty="0"/>
              <a:t>（扫描</a:t>
            </a:r>
            <a:r>
              <a:rPr lang="en-US" altLang="zh-CN" dirty="0"/>
              <a:t>X</a:t>
            </a:r>
            <a:r>
              <a:rPr lang="zh-CN" altLang="en-US" dirty="0"/>
              <a:t>垂直扫描），扫描方向间距是</a:t>
            </a:r>
            <a:r>
              <a:rPr lang="en-US" altLang="zh-CN" dirty="0"/>
              <a:t>54um</a:t>
            </a:r>
            <a:r>
              <a:rPr lang="zh-CN" altLang="en-US" dirty="0"/>
              <a:t>，垂直扫描方向是</a:t>
            </a:r>
            <a:r>
              <a:rPr lang="en-US" altLang="zh-CN" dirty="0"/>
              <a:t>18um</a:t>
            </a:r>
          </a:p>
          <a:p>
            <a:r>
              <a:rPr lang="zh-CN" altLang="en-US" dirty="0"/>
              <a:t>由探测器阵列结构可知，两路数据一路偏上一路偏下，因此需要缓存一路数据，等两路数据平齐后再合并成一路串行数据，这就叫奇偶校正</a:t>
            </a:r>
            <a:endParaRPr lang="en-US" altLang="zh-CN"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Q2</a:t>
            </a:r>
            <a:r>
              <a:rPr lang="zh-CN" altLang="en-US" dirty="0"/>
              <a:t>：为什么要进行奇偶校正</a:t>
            </a:r>
            <a:endParaRPr lang="en-US" altLang="zh-CN" dirty="0"/>
          </a:p>
        </p:txBody>
      </p:sp>
      <p:pic>
        <p:nvPicPr>
          <p:cNvPr id="5" name="内容占位符 4">
            <a:extLst>
              <a:ext uri="{FF2B5EF4-FFF2-40B4-BE49-F238E27FC236}">
                <a16:creationId xmlns:a16="http://schemas.microsoft.com/office/drawing/2014/main" id="{3C10C893-7F1C-43D9-B48B-05D2112D37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020" y="1471232"/>
            <a:ext cx="5122376" cy="4351338"/>
          </a:xfrm>
        </p:spPr>
      </p:pic>
      <p:sp>
        <p:nvSpPr>
          <p:cNvPr id="6" name="文本框 5">
            <a:extLst>
              <a:ext uri="{FF2B5EF4-FFF2-40B4-BE49-F238E27FC236}">
                <a16:creationId xmlns:a16="http://schemas.microsoft.com/office/drawing/2014/main" id="{5BC64CAE-0777-458A-8B52-2AEF8D50ED7A}"/>
              </a:ext>
            </a:extLst>
          </p:cNvPr>
          <p:cNvSpPr txBox="1"/>
          <p:nvPr/>
        </p:nvSpPr>
        <p:spPr>
          <a:xfrm>
            <a:off x="4517136" y="5977239"/>
            <a:ext cx="2944368" cy="369332"/>
          </a:xfrm>
          <a:prstGeom prst="rect">
            <a:avLst/>
          </a:prstGeom>
          <a:noFill/>
        </p:spPr>
        <p:txBody>
          <a:bodyPr wrap="square" rtlCol="0">
            <a:spAutoFit/>
          </a:bodyPr>
          <a:lstStyle/>
          <a:p>
            <a:r>
              <a:rPr lang="zh-CN" altLang="en-US" dirty="0"/>
              <a:t>探测器阵列的排布和尺寸</a:t>
            </a:r>
          </a:p>
        </p:txBody>
      </p:sp>
    </p:spTree>
    <p:extLst>
      <p:ext uri="{BB962C8B-B14F-4D97-AF65-F5344CB8AC3E}">
        <p14:creationId xmlns:p14="http://schemas.microsoft.com/office/powerpoint/2010/main" val="268825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Q3</a:t>
            </a:r>
            <a:r>
              <a:rPr lang="zh-CN" altLang="en-US" dirty="0"/>
              <a:t>：探测器时钟倍数关系</a:t>
            </a:r>
          </a:p>
        </p:txBody>
      </p:sp>
      <p:sp>
        <p:nvSpPr>
          <p:cNvPr id="3" name="内容占位符 2"/>
          <p:cNvSpPr>
            <a:spLocks noGrp="1"/>
          </p:cNvSpPr>
          <p:nvPr>
            <p:ph idx="1"/>
          </p:nvPr>
        </p:nvSpPr>
        <p:spPr/>
        <p:txBody>
          <a:bodyPr>
            <a:normAutofit/>
          </a:bodyPr>
          <a:lstStyle/>
          <a:p>
            <a:r>
              <a:rPr lang="zh-CN" altLang="en-US" dirty="0"/>
              <a:t>像素时钟</a:t>
            </a:r>
            <a:r>
              <a:rPr lang="en-US" altLang="zh-CN" dirty="0"/>
              <a:t>64M</a:t>
            </a:r>
            <a:r>
              <a:rPr lang="zh-CN" altLang="en-US" dirty="0"/>
              <a:t>或者</a:t>
            </a:r>
            <a:r>
              <a:rPr lang="en-US" altLang="zh-CN" dirty="0"/>
              <a:t>32M</a:t>
            </a:r>
          </a:p>
          <a:p>
            <a:r>
              <a:rPr lang="zh-CN" altLang="en-US" dirty="0"/>
              <a:t>一种思路：</a:t>
            </a:r>
            <a:r>
              <a:rPr lang="en-US" altLang="zh-CN" dirty="0"/>
              <a:t>8</a:t>
            </a:r>
            <a:r>
              <a:rPr lang="zh-CN" altLang="en-US" dirty="0"/>
              <a:t>路并联转为</a:t>
            </a:r>
            <a:r>
              <a:rPr lang="en-US" altLang="zh-CN" dirty="0"/>
              <a:t>1</a:t>
            </a:r>
            <a:r>
              <a:rPr lang="zh-CN" altLang="en-US" dirty="0"/>
              <a:t>路串联，时钟应该变为</a:t>
            </a:r>
            <a:r>
              <a:rPr lang="en-US" altLang="zh-CN" dirty="0"/>
              <a:t>8</a:t>
            </a:r>
            <a:r>
              <a:rPr lang="zh-CN" altLang="en-US" dirty="0"/>
              <a:t>倍</a:t>
            </a:r>
            <a:endParaRPr lang="en-US" altLang="zh-CN" dirty="0"/>
          </a:p>
          <a:p>
            <a:r>
              <a:rPr lang="zh-CN" altLang="en-US" dirty="0"/>
              <a:t>一种思路：</a:t>
            </a:r>
            <a:r>
              <a:rPr lang="en-US" altLang="zh-CN" dirty="0"/>
              <a:t>2</a:t>
            </a:r>
            <a:r>
              <a:rPr lang="zh-CN" altLang="en-US" dirty="0"/>
              <a:t>路并联转为</a:t>
            </a:r>
            <a:r>
              <a:rPr lang="en-US" altLang="zh-CN" dirty="0"/>
              <a:t>1</a:t>
            </a:r>
            <a:r>
              <a:rPr lang="zh-CN" altLang="en-US" dirty="0"/>
              <a:t>路串联，时钟应该变为</a:t>
            </a:r>
            <a:r>
              <a:rPr lang="en-US" altLang="zh-CN" dirty="0"/>
              <a:t>2</a:t>
            </a:r>
            <a:r>
              <a:rPr lang="zh-CN" altLang="en-US" dirty="0"/>
              <a:t>倍</a:t>
            </a:r>
            <a:endParaRPr lang="en-US" altLang="zh-CN" dirty="0"/>
          </a:p>
          <a:p>
            <a:r>
              <a:rPr lang="zh-CN" altLang="en-US" dirty="0"/>
              <a:t>时钟理解是电路的心脏，上述如果时钟保持不变，则会造成数据堵塞无法串行</a:t>
            </a:r>
            <a:endParaRPr lang="en-US" altLang="zh-CN" dirty="0"/>
          </a:p>
          <a:p>
            <a:r>
              <a:rPr lang="en-US" altLang="zh-CN" dirty="0"/>
              <a:t>MC</a:t>
            </a:r>
            <a:r>
              <a:rPr lang="zh-CN" altLang="en-US" dirty="0"/>
              <a:t> </a:t>
            </a:r>
            <a:r>
              <a:rPr lang="en-US" altLang="zh-CN" dirty="0"/>
              <a:t>:</a:t>
            </a:r>
            <a:r>
              <a:rPr lang="zh-CN" altLang="en-US" dirty="0"/>
              <a:t> </a:t>
            </a:r>
            <a:r>
              <a:rPr lang="en-US" altLang="zh-CN" dirty="0"/>
              <a:t>master clock</a:t>
            </a:r>
            <a:r>
              <a:rPr lang="zh-CN" altLang="en-US" dirty="0"/>
              <a:t>，理解为探测器真实的像素时钟</a:t>
            </a:r>
            <a:endParaRPr lang="en-US" altLang="zh-CN" dirty="0"/>
          </a:p>
          <a:p>
            <a:endParaRPr lang="en-US" altLang="zh-CN" dirty="0"/>
          </a:p>
          <a:p>
            <a:pPr marL="0" indent="0">
              <a:buNone/>
            </a:pPr>
            <a:r>
              <a:rPr lang="en-US" altLang="zh-CN" dirty="0"/>
              <a:t>Tips</a:t>
            </a:r>
            <a:r>
              <a:rPr lang="zh-CN" altLang="en-US" dirty="0"/>
              <a:t>：如果一个模块输入或输出信号没有接外部信号就是悬空，悬空的信号是不能使用的，需注意是不是信号的</a:t>
            </a:r>
            <a:r>
              <a:rPr lang="zh-CN" altLang="en-US" dirty="0">
                <a:solidFill>
                  <a:srgbClr val="FF0000"/>
                </a:solidFill>
              </a:rPr>
              <a:t>名称被遮挡</a:t>
            </a:r>
            <a:r>
              <a:rPr lang="zh-CN" altLang="en-US" dirty="0"/>
              <a:t>了！</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EF717-D71B-4739-99F5-3340F990C09A}"/>
              </a:ext>
            </a:extLst>
          </p:cNvPr>
          <p:cNvSpPr>
            <a:spLocks noGrp="1"/>
          </p:cNvSpPr>
          <p:nvPr>
            <p:ph type="title"/>
          </p:nvPr>
        </p:nvSpPr>
        <p:spPr/>
        <p:txBody>
          <a:bodyPr/>
          <a:lstStyle/>
          <a:p>
            <a:r>
              <a:rPr lang="en-US" altLang="zh-CN" dirty="0"/>
              <a:t>Q4</a:t>
            </a:r>
            <a:r>
              <a:rPr lang="zh-CN" altLang="en-US" dirty="0"/>
              <a:t>：为什么使用线列</a:t>
            </a:r>
            <a:r>
              <a:rPr lang="en-US" altLang="zh-CN" dirty="0"/>
              <a:t>FPGA</a:t>
            </a:r>
            <a:r>
              <a:rPr lang="zh-CN" altLang="en-US" dirty="0"/>
              <a:t>实现流水线图像处理</a:t>
            </a:r>
          </a:p>
        </p:txBody>
      </p:sp>
      <p:sp>
        <p:nvSpPr>
          <p:cNvPr id="3" name="内容占位符 2">
            <a:extLst>
              <a:ext uri="{FF2B5EF4-FFF2-40B4-BE49-F238E27FC236}">
                <a16:creationId xmlns:a16="http://schemas.microsoft.com/office/drawing/2014/main" id="{CD2ADA9E-A7D0-4FCB-B4CA-C058A735A5F2}"/>
              </a:ext>
            </a:extLst>
          </p:cNvPr>
          <p:cNvSpPr>
            <a:spLocks noGrp="1"/>
          </p:cNvSpPr>
          <p:nvPr>
            <p:ph idx="1"/>
          </p:nvPr>
        </p:nvSpPr>
        <p:spPr/>
        <p:txBody>
          <a:bodyPr/>
          <a:lstStyle/>
          <a:p>
            <a:r>
              <a:rPr lang="zh-CN" altLang="en-US" dirty="0"/>
              <a:t>一次传一列数据</a:t>
            </a:r>
            <a:r>
              <a:rPr lang="en-US" altLang="zh-CN" dirty="0"/>
              <a:t>1024X6</a:t>
            </a:r>
            <a:r>
              <a:rPr lang="zh-CN" altLang="en-US" dirty="0"/>
              <a:t>，所占用的内存小，中间结果可以缓存在片上的</a:t>
            </a:r>
            <a:r>
              <a:rPr lang="en-US" altLang="zh-CN" dirty="0"/>
              <a:t>RAM</a:t>
            </a:r>
            <a:r>
              <a:rPr lang="zh-CN" altLang="en-US" dirty="0"/>
              <a:t>中，无需存回外接的</a:t>
            </a:r>
            <a:r>
              <a:rPr lang="en-US" altLang="zh-CN" dirty="0"/>
              <a:t>DDR</a:t>
            </a:r>
            <a:r>
              <a:rPr lang="zh-CN" altLang="en-US" dirty="0"/>
              <a:t>再读取。如果一次处理一帧就需要</a:t>
            </a:r>
            <a:r>
              <a:rPr lang="en-US" altLang="zh-CN" dirty="0"/>
              <a:t>1024X1280</a:t>
            </a:r>
            <a:r>
              <a:rPr lang="zh-CN" altLang="en-US" dirty="0"/>
              <a:t>的存储开销</a:t>
            </a:r>
            <a:endParaRPr lang="en-US" altLang="zh-CN" dirty="0"/>
          </a:p>
          <a:p>
            <a:r>
              <a:rPr lang="zh-CN" altLang="en-US" dirty="0"/>
              <a:t>因此应该用一列作为处理单位而不是一整图像，也就是来一行处理一行的流水线模式，只要缓存若干换，而不是缓存很大的帧</a:t>
            </a:r>
            <a:endParaRPr lang="en-US" altLang="zh-CN" dirty="0"/>
          </a:p>
          <a:p>
            <a:r>
              <a:rPr lang="zh-CN" altLang="en-US" dirty="0"/>
              <a:t>相较</a:t>
            </a:r>
            <a:r>
              <a:rPr lang="en-US" altLang="zh-CN" dirty="0"/>
              <a:t>CPU</a:t>
            </a:r>
            <a:r>
              <a:rPr lang="zh-CN" altLang="en-US" dirty="0"/>
              <a:t>，</a:t>
            </a:r>
            <a:r>
              <a:rPr lang="en-US" altLang="zh-CN" dirty="0"/>
              <a:t>GPU</a:t>
            </a:r>
            <a:r>
              <a:rPr lang="zh-CN" altLang="en-US" dirty="0"/>
              <a:t>，片上的存储并不能由用户编程控制，所以无法高效实现我们需要的算法</a:t>
            </a:r>
            <a:endParaRPr lang="en-US" altLang="zh-CN" dirty="0"/>
          </a:p>
          <a:p>
            <a:r>
              <a:rPr lang="zh-CN" altLang="en-US" dirty="0"/>
              <a:t>由于现在的</a:t>
            </a:r>
            <a:r>
              <a:rPr lang="en-US" altLang="zh-CN" dirty="0"/>
              <a:t>GPU</a:t>
            </a:r>
            <a:r>
              <a:rPr lang="zh-CN" altLang="en-US" dirty="0"/>
              <a:t>速度很快，可以用</a:t>
            </a:r>
            <a:r>
              <a:rPr lang="en-US" altLang="zh-CN" dirty="0"/>
              <a:t>FPGA</a:t>
            </a:r>
            <a:r>
              <a:rPr lang="zh-CN" altLang="en-US" dirty="0"/>
              <a:t>将数据传给</a:t>
            </a:r>
            <a:r>
              <a:rPr lang="en-US" altLang="zh-CN" dirty="0"/>
              <a:t>GPU</a:t>
            </a:r>
            <a:r>
              <a:rPr lang="zh-CN" altLang="en-US" dirty="0"/>
              <a:t>，等</a:t>
            </a:r>
            <a:r>
              <a:rPr lang="en-US" altLang="zh-CN" dirty="0"/>
              <a:t>GPU</a:t>
            </a:r>
            <a:r>
              <a:rPr lang="zh-CN" altLang="en-US" dirty="0"/>
              <a:t>处理完成之后在传回来，</a:t>
            </a:r>
            <a:r>
              <a:rPr lang="en-US" altLang="zh-CN" dirty="0"/>
              <a:t>FPGA</a:t>
            </a:r>
            <a:r>
              <a:rPr lang="zh-CN" altLang="en-US" dirty="0"/>
              <a:t>在这个过程中实现编程控制</a:t>
            </a:r>
          </a:p>
        </p:txBody>
      </p:sp>
    </p:spTree>
    <p:extLst>
      <p:ext uri="{BB962C8B-B14F-4D97-AF65-F5344CB8AC3E}">
        <p14:creationId xmlns:p14="http://schemas.microsoft.com/office/powerpoint/2010/main" val="124084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a:t>
            </a:r>
          </a:p>
        </p:txBody>
      </p:sp>
      <p:sp>
        <p:nvSpPr>
          <p:cNvPr id="3" name="内容占位符 2"/>
          <p:cNvSpPr>
            <a:spLocks noGrp="1"/>
          </p:cNvSpPr>
          <p:nvPr>
            <p:ph idx="1"/>
          </p:nvPr>
        </p:nvSpPr>
        <p:spPr/>
        <p:txBody>
          <a:bodyPr>
            <a:normAutofit/>
          </a:bodyPr>
          <a:lstStyle/>
          <a:p>
            <a:r>
              <a:rPr lang="en-US" altLang="zh-CN" dirty="0"/>
              <a:t>W1</a:t>
            </a:r>
            <a:r>
              <a:rPr lang="zh-CN" altLang="en-US" dirty="0"/>
              <a:t>：理清楚数据读入电路中所有的时钟信号，并用箭头指示出来时钟信号在某个模块某个部分是多少，在什么时刻改变成什么</a:t>
            </a:r>
            <a:endParaRPr lang="en-US" altLang="zh-CN" dirty="0"/>
          </a:p>
          <a:p>
            <a:r>
              <a:rPr lang="en-US" altLang="zh-CN" dirty="0"/>
              <a:t>W2</a:t>
            </a:r>
            <a:r>
              <a:rPr lang="zh-CN" altLang="en-US" dirty="0"/>
              <a:t>：看奇偶校正、数据拼接代码，完成数据读入某块代码阅读新画一个流程框图</a:t>
            </a:r>
            <a:endParaRPr lang="en-US" altLang="zh-CN" dirty="0"/>
          </a:p>
          <a:p>
            <a:r>
              <a:rPr lang="en-US" altLang="zh-CN" dirty="0"/>
              <a:t>W3</a:t>
            </a:r>
            <a:r>
              <a:rPr lang="zh-CN" altLang="en-US" dirty="0"/>
              <a:t>：理清楚数据读入的流水线工作，并最后总结，能自己画出来</a:t>
            </a:r>
            <a:endParaRPr lang="en-US" altLang="zh-CN" dirty="0"/>
          </a:p>
          <a:p>
            <a:r>
              <a:rPr lang="en-US" altLang="zh-CN" dirty="0"/>
              <a:t>W4</a:t>
            </a:r>
            <a:r>
              <a:rPr lang="zh-CN" altLang="en-US" dirty="0"/>
              <a:t>：存储器</a:t>
            </a:r>
            <a:r>
              <a:rPr lang="en-US" altLang="zh-CN" dirty="0" err="1"/>
              <a:t>ssram</a:t>
            </a:r>
            <a:r>
              <a:rPr lang="zh-CN" altLang="en-US" dirty="0"/>
              <a:t>基础理解</a:t>
            </a:r>
            <a:endParaRPr lang="en-US" altLang="zh-CN" dirty="0"/>
          </a:p>
          <a:p>
            <a:r>
              <a:rPr lang="en-US" altLang="zh-CN" dirty="0"/>
              <a:t>W5</a:t>
            </a:r>
            <a:r>
              <a:rPr lang="zh-CN" altLang="en-US" dirty="0"/>
              <a:t>：阅读官方</a:t>
            </a:r>
            <a:r>
              <a:rPr lang="en-US" altLang="zh-CN" dirty="0"/>
              <a:t>user guider</a:t>
            </a:r>
            <a:r>
              <a:rPr lang="zh-CN" altLang="en-US" dirty="0"/>
              <a:t>，实现一个</a:t>
            </a:r>
            <a:r>
              <a:rPr lang="en-US" altLang="zh-CN" dirty="0"/>
              <a:t>demo</a:t>
            </a:r>
            <a:endParaRPr lang="zh-CN" altLang="en-US" dirty="0"/>
          </a:p>
          <a:p>
            <a:endParaRPr lang="zh-CN" altLang="en-US" dirty="0"/>
          </a:p>
        </p:txBody>
      </p:sp>
    </p:spTree>
    <p:extLst>
      <p:ext uri="{BB962C8B-B14F-4D97-AF65-F5344CB8AC3E}">
        <p14:creationId xmlns:p14="http://schemas.microsoft.com/office/powerpoint/2010/main" val="117500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SCFIFO &amp;&amp; DCFIFO</a:t>
            </a:r>
            <a:endParaRPr lang="zh-CN" altLang="en-US" dirty="0"/>
          </a:p>
        </p:txBody>
      </p:sp>
      <p:sp>
        <p:nvSpPr>
          <p:cNvPr id="3" name="内容占位符 2"/>
          <p:cNvSpPr>
            <a:spLocks noGrp="1"/>
          </p:cNvSpPr>
          <p:nvPr>
            <p:ph idx="1"/>
          </p:nvPr>
        </p:nvSpPr>
        <p:spPr/>
        <p:txBody>
          <a:bodyPr>
            <a:normAutofit/>
          </a:bodyPr>
          <a:lstStyle/>
          <a:p>
            <a:r>
              <a:rPr lang="en-US" altLang="zh-CN" b="0" i="0" dirty="0">
                <a:solidFill>
                  <a:srgbClr val="000000"/>
                </a:solidFill>
                <a:effectLst/>
                <a:latin typeface="PingFang SC"/>
              </a:rPr>
              <a:t>SCFIFO</a:t>
            </a:r>
            <a:r>
              <a:rPr lang="zh-CN" altLang="en-US" b="0" i="0" dirty="0">
                <a:solidFill>
                  <a:srgbClr val="000000"/>
                </a:solidFill>
                <a:effectLst/>
                <a:latin typeface="PingFang SC"/>
              </a:rPr>
              <a:t>中读写双方信号与时钟</a:t>
            </a:r>
            <a:r>
              <a:rPr lang="en-US" altLang="zh-CN" b="0" i="0" dirty="0">
                <a:solidFill>
                  <a:srgbClr val="000000"/>
                </a:solidFill>
                <a:effectLst/>
                <a:latin typeface="PingFang SC"/>
              </a:rPr>
              <a:t>clock</a:t>
            </a:r>
            <a:r>
              <a:rPr lang="zh-CN" altLang="en-US" b="0" i="0" dirty="0">
                <a:solidFill>
                  <a:srgbClr val="000000"/>
                </a:solidFill>
                <a:effectLst/>
                <a:latin typeface="PingFang SC"/>
              </a:rPr>
              <a:t>同步</a:t>
            </a:r>
            <a:endParaRPr lang="en-US" altLang="zh-CN" b="0" i="0" dirty="0">
              <a:solidFill>
                <a:srgbClr val="000000"/>
              </a:solidFill>
              <a:effectLst/>
              <a:latin typeface="PingFang SC"/>
            </a:endParaRPr>
          </a:p>
          <a:p>
            <a:r>
              <a:rPr lang="en-US" altLang="zh-CN" b="0" i="0" dirty="0">
                <a:solidFill>
                  <a:srgbClr val="000000"/>
                </a:solidFill>
                <a:effectLst/>
                <a:latin typeface="PingFang SC"/>
              </a:rPr>
              <a:t>DCFIFO</a:t>
            </a:r>
            <a:r>
              <a:rPr lang="zh-CN" altLang="en-US" b="0" i="0" dirty="0">
                <a:solidFill>
                  <a:srgbClr val="000000"/>
                </a:solidFill>
                <a:effectLst/>
                <a:latin typeface="PingFang SC"/>
              </a:rPr>
              <a:t>读写双方信号分别与读写时钟同步</a:t>
            </a:r>
            <a:endParaRPr lang="zh-CN" altLang="en-US" dirty="0"/>
          </a:p>
        </p:txBody>
      </p:sp>
    </p:spTree>
    <p:extLst>
      <p:ext uri="{BB962C8B-B14F-4D97-AF65-F5344CB8AC3E}">
        <p14:creationId xmlns:p14="http://schemas.microsoft.com/office/powerpoint/2010/main" val="1560421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数据读入模块</a:t>
            </a:r>
            <a:r>
              <a:rPr lang="en-US" altLang="zh-CN" dirty="0"/>
              <a:t>-</a:t>
            </a:r>
            <a:r>
              <a:rPr lang="en-US" altLang="zh-CN" dirty="0" err="1"/>
              <a:t>delay_vs</a:t>
            </a:r>
            <a:endParaRPr lang="zh-CN" altLang="en-US" dirty="0"/>
          </a:p>
        </p:txBody>
      </p:sp>
      <p:sp>
        <p:nvSpPr>
          <p:cNvPr id="3" name="内容占位符 2"/>
          <p:cNvSpPr>
            <a:spLocks noGrp="1"/>
          </p:cNvSpPr>
          <p:nvPr>
            <p:ph idx="1"/>
          </p:nvPr>
        </p:nvSpPr>
        <p:spPr/>
        <p:txBody>
          <a:bodyPr>
            <a:normAutofit/>
          </a:bodyPr>
          <a:lstStyle/>
          <a:p>
            <a:r>
              <a:rPr lang="zh-CN" altLang="en-US" dirty="0"/>
              <a:t>由于场同步信号初始存在一些不稳定的电压，因此我们认为在场同步到来后的</a:t>
            </a:r>
            <a:r>
              <a:rPr lang="en-US" altLang="zh-CN" dirty="0"/>
              <a:t>N</a:t>
            </a:r>
            <a:r>
              <a:rPr lang="zh-CN" altLang="en-US" dirty="0"/>
              <a:t>行数据为无效数据，也就是</a:t>
            </a:r>
            <a:r>
              <a:rPr lang="en-US" altLang="zh-CN" dirty="0"/>
              <a:t>N+1</a:t>
            </a:r>
            <a:r>
              <a:rPr lang="zh-CN" altLang="en-US" dirty="0"/>
              <a:t>行是有效数据</a:t>
            </a:r>
            <a:endParaRPr lang="en-US" altLang="zh-CN" dirty="0"/>
          </a:p>
          <a:p>
            <a:r>
              <a:rPr lang="zh-CN" altLang="en-US" dirty="0"/>
              <a:t>场同步延时模块作用是把场同步信号延时到第</a:t>
            </a:r>
            <a:r>
              <a:rPr lang="en-US" altLang="zh-CN" dirty="0"/>
              <a:t>N+1</a:t>
            </a:r>
            <a:r>
              <a:rPr lang="zh-CN" altLang="en-US" dirty="0"/>
              <a:t>个行同步处</a:t>
            </a:r>
            <a:endParaRPr lang="en-US" altLang="zh-CN" dirty="0"/>
          </a:p>
          <a:p>
            <a:r>
              <a:rPr lang="zh-CN" altLang="en-US" dirty="0"/>
              <a:t>模块代码中设置</a:t>
            </a:r>
            <a:r>
              <a:rPr lang="en-US" altLang="zh-CN" dirty="0"/>
              <a:t>N = 20</a:t>
            </a:r>
            <a:r>
              <a:rPr lang="zh-CN" altLang="en-US" dirty="0"/>
              <a:t>，即认为每一帧数据中，前</a:t>
            </a:r>
            <a:r>
              <a:rPr lang="en-US" altLang="zh-CN" dirty="0"/>
              <a:t>20</a:t>
            </a:r>
            <a:r>
              <a:rPr lang="zh-CN" altLang="en-US" dirty="0"/>
              <a:t>行是无效数据，输出</a:t>
            </a:r>
            <a:r>
              <a:rPr lang="en-US" altLang="zh-CN" dirty="0" err="1"/>
              <a:t>VSout</a:t>
            </a:r>
            <a:r>
              <a:rPr lang="en-US" altLang="zh-CN" dirty="0"/>
              <a:t>=0</a:t>
            </a:r>
            <a:r>
              <a:rPr lang="zh-CN" altLang="en-US" dirty="0"/>
              <a:t>，从</a:t>
            </a:r>
            <a:r>
              <a:rPr lang="en-US" altLang="zh-CN" dirty="0"/>
              <a:t>21</a:t>
            </a:r>
            <a:r>
              <a:rPr lang="zh-CN" altLang="en-US" dirty="0"/>
              <a:t>行开始是有效数据，</a:t>
            </a:r>
            <a:r>
              <a:rPr lang="en-US" altLang="zh-CN" dirty="0" err="1"/>
              <a:t>Vsout</a:t>
            </a:r>
            <a:r>
              <a:rPr lang="en-US" altLang="zh-CN" dirty="0"/>
              <a:t>=1</a:t>
            </a:r>
            <a:endParaRPr lang="zh-CN" altLang="en-US" dirty="0"/>
          </a:p>
        </p:txBody>
      </p:sp>
    </p:spTree>
    <p:extLst>
      <p:ext uri="{BB962C8B-B14F-4D97-AF65-F5344CB8AC3E}">
        <p14:creationId xmlns:p14="http://schemas.microsoft.com/office/powerpoint/2010/main" val="3435232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A400D-3604-43EC-B04C-230F70D8B676}"/>
              </a:ext>
            </a:extLst>
          </p:cNvPr>
          <p:cNvSpPr>
            <a:spLocks noGrp="1"/>
          </p:cNvSpPr>
          <p:nvPr>
            <p:ph type="title"/>
          </p:nvPr>
        </p:nvSpPr>
        <p:spPr/>
        <p:txBody>
          <a:bodyPr/>
          <a:lstStyle/>
          <a:p>
            <a:r>
              <a:rPr lang="zh-CN" altLang="en-US" dirty="0"/>
              <a:t>数据读入模块</a:t>
            </a:r>
            <a:r>
              <a:rPr lang="en-US" altLang="zh-CN" dirty="0"/>
              <a:t>-</a:t>
            </a:r>
            <a:r>
              <a:rPr lang="zh-CN" altLang="en-US" dirty="0"/>
              <a:t>奇偶校正</a:t>
            </a:r>
          </a:p>
        </p:txBody>
      </p:sp>
      <p:sp>
        <p:nvSpPr>
          <p:cNvPr id="3" name="内容占位符 2">
            <a:extLst>
              <a:ext uri="{FF2B5EF4-FFF2-40B4-BE49-F238E27FC236}">
                <a16:creationId xmlns:a16="http://schemas.microsoft.com/office/drawing/2014/main" id="{9E696529-F658-4229-A1E8-31565D960CCD}"/>
              </a:ext>
            </a:extLst>
          </p:cNvPr>
          <p:cNvSpPr>
            <a:spLocks noGrp="1"/>
          </p:cNvSpPr>
          <p:nvPr>
            <p:ph idx="1"/>
          </p:nvPr>
        </p:nvSpPr>
        <p:spPr/>
        <p:txBody>
          <a:bodyPr/>
          <a:lstStyle/>
          <a:p>
            <a:r>
              <a:rPr lang="zh-CN" altLang="en-US" dirty="0"/>
              <a:t>探头扫描出现的物理间距在图像数据流中表现为行周期偏移量</a:t>
            </a:r>
            <a:r>
              <a:rPr lang="en-US" altLang="zh-CN" dirty="0"/>
              <a:t>offset</a:t>
            </a:r>
            <a:r>
              <a:rPr lang="zh-CN" altLang="en-US" dirty="0"/>
              <a:t>，</a:t>
            </a:r>
            <a:r>
              <a:rPr lang="en-US" altLang="zh-CN" dirty="0"/>
              <a:t>FIFO</a:t>
            </a:r>
            <a:r>
              <a:rPr lang="zh-CN" altLang="en-US" dirty="0"/>
              <a:t>将</a:t>
            </a:r>
            <a:r>
              <a:rPr lang="en-US" altLang="zh-CN" dirty="0" err="1"/>
              <a:t>dataR</a:t>
            </a:r>
            <a:r>
              <a:rPr lang="zh-CN" altLang="en-US" dirty="0"/>
              <a:t>缓存</a:t>
            </a:r>
            <a:r>
              <a:rPr lang="en-US" altLang="zh-CN" dirty="0"/>
              <a:t>offset</a:t>
            </a:r>
            <a:r>
              <a:rPr lang="zh-CN" altLang="en-US" dirty="0"/>
              <a:t>行之后再与</a:t>
            </a:r>
            <a:r>
              <a:rPr lang="en-US" altLang="zh-CN" dirty="0" err="1"/>
              <a:t>dataR</a:t>
            </a:r>
            <a:r>
              <a:rPr lang="zh-CN" altLang="en-US" dirty="0"/>
              <a:t>进行合并（具体表现为两个</a:t>
            </a:r>
            <a:r>
              <a:rPr lang="en-US" altLang="zh-CN" dirty="0"/>
              <a:t>512X1</a:t>
            </a:r>
            <a:r>
              <a:rPr lang="zh-CN" altLang="en-US" dirty="0"/>
              <a:t>的数据合并成</a:t>
            </a:r>
            <a:r>
              <a:rPr lang="en-US" altLang="zh-CN" dirty="0"/>
              <a:t>1024X1</a:t>
            </a:r>
            <a:r>
              <a:rPr lang="zh-CN" altLang="en-US" dirty="0"/>
              <a:t>）</a:t>
            </a:r>
            <a:endParaRPr lang="en-US" altLang="zh-CN" dirty="0"/>
          </a:p>
          <a:p>
            <a:r>
              <a:rPr lang="zh-CN" altLang="en-US" dirty="0"/>
              <a:t>问题：为什么数据具有重复性，两个时钟从</a:t>
            </a:r>
            <a:r>
              <a:rPr lang="en-US" altLang="zh-CN" dirty="0"/>
              <a:t>FIFO</a:t>
            </a:r>
            <a:r>
              <a:rPr lang="zh-CN" altLang="en-US" dirty="0"/>
              <a:t>缓存一个数据，两个时钟从</a:t>
            </a:r>
            <a:r>
              <a:rPr lang="en-US" altLang="zh-CN" dirty="0"/>
              <a:t>FIFO</a:t>
            </a:r>
            <a:r>
              <a:rPr lang="zh-CN" altLang="en-US"/>
              <a:t>读取一个数据</a:t>
            </a:r>
            <a:endParaRPr lang="zh-CN" altLang="en-US" dirty="0"/>
          </a:p>
        </p:txBody>
      </p:sp>
    </p:spTree>
    <p:extLst>
      <p:ext uri="{BB962C8B-B14F-4D97-AF65-F5344CB8AC3E}">
        <p14:creationId xmlns:p14="http://schemas.microsoft.com/office/powerpoint/2010/main" val="302382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1024X6V3 SDRAM</a:t>
            </a:r>
            <a:endParaRPr lang="zh-CN" altLang="en-US" dirty="0"/>
          </a:p>
        </p:txBody>
      </p:sp>
      <p:sp>
        <p:nvSpPr>
          <p:cNvPr id="3" name="副标题 2"/>
          <p:cNvSpPr>
            <a:spLocks noGrp="1"/>
          </p:cNvSpPr>
          <p:nvPr>
            <p:ph type="subTitle" idx="1"/>
          </p:nvPr>
        </p:nvSpPr>
        <p:spPr/>
        <p:txBody>
          <a:bodyPr/>
          <a:lstStyle/>
          <a:p>
            <a:r>
              <a:rPr lang="zh-CN" altLang="en-US" dirty="0"/>
              <a:t>旷锦昊</a:t>
            </a:r>
            <a:endParaRPr lang="en-US" altLang="zh-CN" dirty="0"/>
          </a:p>
          <a:p>
            <a:r>
              <a:rPr lang="en-US" altLang="zh-CN" dirty="0"/>
              <a:t>2022.3.21</a:t>
            </a:r>
            <a:endParaRPr lang="zh-CN" altLang="en-US" dirty="0"/>
          </a:p>
        </p:txBody>
      </p:sp>
    </p:spTree>
    <p:extLst>
      <p:ext uri="{BB962C8B-B14F-4D97-AF65-F5344CB8AC3E}">
        <p14:creationId xmlns:p14="http://schemas.microsoft.com/office/powerpoint/2010/main" val="4024455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95274-3214-46C0-A57E-D1E2E2C64930}"/>
              </a:ext>
            </a:extLst>
          </p:cNvPr>
          <p:cNvSpPr>
            <a:spLocks noGrp="1"/>
          </p:cNvSpPr>
          <p:nvPr>
            <p:ph type="title"/>
          </p:nvPr>
        </p:nvSpPr>
        <p:spPr/>
        <p:txBody>
          <a:bodyPr/>
          <a:lstStyle/>
          <a:p>
            <a:r>
              <a:rPr lang="en-US" altLang="zh-CN" dirty="0"/>
              <a:t>SDRAM</a:t>
            </a:r>
            <a:r>
              <a:rPr lang="zh-CN" altLang="en-US" dirty="0"/>
              <a:t>基本概念</a:t>
            </a:r>
          </a:p>
        </p:txBody>
      </p:sp>
      <p:sp>
        <p:nvSpPr>
          <p:cNvPr id="3" name="内容占位符 2">
            <a:extLst>
              <a:ext uri="{FF2B5EF4-FFF2-40B4-BE49-F238E27FC236}">
                <a16:creationId xmlns:a16="http://schemas.microsoft.com/office/drawing/2014/main" id="{FA854388-FD39-418A-8F54-2912A6C1BB21}"/>
              </a:ext>
            </a:extLst>
          </p:cNvPr>
          <p:cNvSpPr>
            <a:spLocks noGrp="1"/>
          </p:cNvSpPr>
          <p:nvPr>
            <p:ph idx="1"/>
          </p:nvPr>
        </p:nvSpPr>
        <p:spPr/>
        <p:txBody>
          <a:bodyPr/>
          <a:lstStyle/>
          <a:p>
            <a:r>
              <a:rPr lang="en-US" altLang="zh-CN" dirty="0"/>
              <a:t>SDRAM </a:t>
            </a:r>
            <a:r>
              <a:rPr lang="zh-CN" altLang="en-US" dirty="0"/>
              <a:t>的全称即同步动态随机存储器（</a:t>
            </a:r>
            <a:r>
              <a:rPr lang="en-US" altLang="zh-CN" dirty="0"/>
              <a:t>Synchronous Dynamic Random Access Memory</a:t>
            </a:r>
            <a:r>
              <a:rPr lang="zh-CN" altLang="en-US" dirty="0"/>
              <a:t>）</a:t>
            </a:r>
            <a:endParaRPr lang="en-US" altLang="zh-CN" dirty="0"/>
          </a:p>
          <a:p>
            <a:r>
              <a:rPr lang="en-US" altLang="zh-CN" dirty="0"/>
              <a:t> </a:t>
            </a:r>
            <a:r>
              <a:rPr lang="zh-CN" altLang="en-US" dirty="0"/>
              <a:t>这里的同步是指其时钟频率与对应控制器（</a:t>
            </a:r>
            <a:r>
              <a:rPr lang="en-US" altLang="zh-CN" dirty="0"/>
              <a:t>CPU/FPGA</a:t>
            </a:r>
            <a:r>
              <a:rPr lang="zh-CN" altLang="en-US" dirty="0"/>
              <a:t>）的系统时钟频率相同，并且内部命令 的发送与数据传输都是以该时钟为基准；</a:t>
            </a:r>
            <a:endParaRPr lang="en-US" altLang="zh-CN" dirty="0"/>
          </a:p>
          <a:p>
            <a:r>
              <a:rPr lang="zh-CN" altLang="en-US" dirty="0"/>
              <a:t>动态是指存储阵列需要不断的刷新来保证数据不丢 失；</a:t>
            </a:r>
            <a:endParaRPr lang="en-US" altLang="zh-CN" dirty="0"/>
          </a:p>
          <a:p>
            <a:r>
              <a:rPr lang="zh-CN" altLang="en-US" dirty="0"/>
              <a:t>随机指数据的读取和写入可以随机指定地址，而不是必须按照严格的线性次序变化</a:t>
            </a:r>
          </a:p>
        </p:txBody>
      </p:sp>
    </p:spTree>
    <p:extLst>
      <p:ext uri="{BB962C8B-B14F-4D97-AF65-F5344CB8AC3E}">
        <p14:creationId xmlns:p14="http://schemas.microsoft.com/office/powerpoint/2010/main" val="131375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Q1</a:t>
            </a:r>
            <a:r>
              <a:rPr lang="zh-CN" altLang="en-US" dirty="0"/>
              <a:t>：线列探测器如何显示出一幅图像</a:t>
            </a:r>
          </a:p>
        </p:txBody>
      </p:sp>
      <p:sp>
        <p:nvSpPr>
          <p:cNvPr id="3" name="内容占位符 2"/>
          <p:cNvSpPr>
            <a:spLocks noGrp="1"/>
          </p:cNvSpPr>
          <p:nvPr>
            <p:ph idx="1"/>
          </p:nvPr>
        </p:nvSpPr>
        <p:spPr/>
        <p:txBody>
          <a:bodyPr/>
          <a:lstStyle/>
          <a:p>
            <a:r>
              <a:rPr lang="en-US" altLang="zh-CN" dirty="0"/>
              <a:t>1024X6</a:t>
            </a:r>
            <a:r>
              <a:rPr lang="zh-CN" altLang="en-US" dirty="0"/>
              <a:t>线列探测器一次生成</a:t>
            </a:r>
            <a:r>
              <a:rPr lang="en-US" altLang="zh-CN" dirty="0"/>
              <a:t>1024</a:t>
            </a:r>
            <a:r>
              <a:rPr lang="zh-CN" altLang="en-US" dirty="0"/>
              <a:t>列数据，每一列数据有</a:t>
            </a:r>
            <a:r>
              <a:rPr lang="en-US" altLang="zh-CN" dirty="0"/>
              <a:t>6</a:t>
            </a:r>
            <a:r>
              <a:rPr lang="zh-CN" altLang="en-US" dirty="0"/>
              <a:t>个像元</a:t>
            </a:r>
            <a:endParaRPr lang="en-US" altLang="zh-CN" dirty="0"/>
          </a:p>
          <a:p>
            <a:r>
              <a:rPr lang="zh-CN" altLang="en-US" dirty="0"/>
              <a:t>每一列的</a:t>
            </a:r>
            <a:r>
              <a:rPr lang="en-US" altLang="zh-CN" dirty="0"/>
              <a:t>6</a:t>
            </a:r>
            <a:r>
              <a:rPr lang="zh-CN" altLang="en-US" dirty="0"/>
              <a:t>个像元数据，六个像元根据</a:t>
            </a:r>
            <a:r>
              <a:rPr lang="en-US" altLang="zh-CN" dirty="0"/>
              <a:t>INT</a:t>
            </a:r>
            <a:r>
              <a:rPr lang="zh-CN" altLang="en-US" dirty="0"/>
              <a:t>时间积分参数采用左到右、右到左、取某一个的方式之一得到</a:t>
            </a:r>
            <a:r>
              <a:rPr lang="en-US" altLang="zh-CN" dirty="0"/>
              <a:t>1</a:t>
            </a:r>
            <a:r>
              <a:rPr lang="zh-CN" altLang="en-US" dirty="0"/>
              <a:t>个数据</a:t>
            </a:r>
            <a:endParaRPr lang="en-US" altLang="zh-CN" dirty="0"/>
          </a:p>
          <a:p>
            <a:r>
              <a:rPr lang="zh-CN" altLang="en-US" dirty="0"/>
              <a:t>一次扫描实际只有</a:t>
            </a:r>
            <a:r>
              <a:rPr lang="en-US" altLang="zh-CN" dirty="0"/>
              <a:t>1024</a:t>
            </a:r>
            <a:r>
              <a:rPr lang="zh-CN" altLang="en-US" dirty="0"/>
              <a:t>列数据，生成图像的</a:t>
            </a:r>
            <a:r>
              <a:rPr lang="en-US" altLang="zh-CN" dirty="0"/>
              <a:t>1024*1</a:t>
            </a:r>
            <a:r>
              <a:rPr lang="zh-CN" altLang="en-US" dirty="0"/>
              <a:t>列像素</a:t>
            </a:r>
            <a:endParaRPr lang="en-US" altLang="zh-CN" dirty="0"/>
          </a:p>
          <a:p>
            <a:r>
              <a:rPr lang="zh-CN" altLang="en-US" dirty="0"/>
              <a:t>外加一个可转动的镜子，用一个锯齿波控制电机转动，转动的镜面的反射光线将直接进入线列探测器的焦平面中，可以通过控制电机的转动频率和幅度来控制探测器最终成像的</a:t>
            </a:r>
            <a:r>
              <a:rPr lang="en-US" altLang="zh-CN" dirty="0"/>
              <a:t>1024XN</a:t>
            </a:r>
            <a:r>
              <a:rPr lang="zh-CN" altLang="en-US" dirty="0"/>
              <a:t>的这个</a:t>
            </a:r>
            <a:r>
              <a:rPr lang="en-US" altLang="zh-CN" dirty="0"/>
              <a:t>N</a:t>
            </a:r>
            <a:r>
              <a:rPr lang="zh-CN" altLang="en-US" dirty="0"/>
              <a:t>参数</a:t>
            </a:r>
            <a:endParaRPr lang="en-US" altLang="zh-CN" dirty="0"/>
          </a:p>
          <a:p>
            <a:r>
              <a:rPr lang="zh-CN" altLang="en-US" dirty="0"/>
              <a:t>源代码是</a:t>
            </a:r>
            <a:r>
              <a:rPr lang="en-US" altLang="zh-CN" dirty="0"/>
              <a:t>1024X1280</a:t>
            </a:r>
            <a:r>
              <a:rPr lang="zh-CN" altLang="en-US" dirty="0"/>
              <a:t>，现要修改为</a:t>
            </a:r>
            <a:r>
              <a:rPr lang="en-US" altLang="zh-CN"/>
              <a:t>1024X1024</a:t>
            </a:r>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B9FEC-EEEB-49B0-986A-FEAE0CCA78BD}"/>
              </a:ext>
            </a:extLst>
          </p:cNvPr>
          <p:cNvSpPr>
            <a:spLocks noGrp="1"/>
          </p:cNvSpPr>
          <p:nvPr>
            <p:ph type="title"/>
          </p:nvPr>
        </p:nvSpPr>
        <p:spPr/>
        <p:txBody>
          <a:bodyPr/>
          <a:lstStyle/>
          <a:p>
            <a:r>
              <a:rPr lang="zh-CN" altLang="en-US" dirty="0"/>
              <a:t>器件引脚说明</a:t>
            </a:r>
          </a:p>
        </p:txBody>
      </p:sp>
      <p:pic>
        <p:nvPicPr>
          <p:cNvPr id="5" name="内容占位符 4">
            <a:extLst>
              <a:ext uri="{FF2B5EF4-FFF2-40B4-BE49-F238E27FC236}">
                <a16:creationId xmlns:a16="http://schemas.microsoft.com/office/drawing/2014/main" id="{F68FB57D-ADB0-40DB-BA43-0F17D616174D}"/>
              </a:ext>
            </a:extLst>
          </p:cNvPr>
          <p:cNvPicPr>
            <a:picLocks noGrp="1" noChangeAspect="1"/>
          </p:cNvPicPr>
          <p:nvPr>
            <p:ph idx="1"/>
          </p:nvPr>
        </p:nvPicPr>
        <p:blipFill>
          <a:blip r:embed="rId2"/>
          <a:stretch>
            <a:fillRect/>
          </a:stretch>
        </p:blipFill>
        <p:spPr>
          <a:xfrm>
            <a:off x="1084775" y="1690688"/>
            <a:ext cx="5011225" cy="4351338"/>
          </a:xfrm>
        </p:spPr>
      </p:pic>
      <p:pic>
        <p:nvPicPr>
          <p:cNvPr id="7" name="图片 6">
            <a:extLst>
              <a:ext uri="{FF2B5EF4-FFF2-40B4-BE49-F238E27FC236}">
                <a16:creationId xmlns:a16="http://schemas.microsoft.com/office/drawing/2014/main" id="{222AF15E-1525-46CC-B302-4EC535231233}"/>
              </a:ext>
            </a:extLst>
          </p:cNvPr>
          <p:cNvPicPr>
            <a:picLocks noChangeAspect="1"/>
          </p:cNvPicPr>
          <p:nvPr/>
        </p:nvPicPr>
        <p:blipFill>
          <a:blip r:embed="rId3"/>
          <a:stretch>
            <a:fillRect/>
          </a:stretch>
        </p:blipFill>
        <p:spPr>
          <a:xfrm>
            <a:off x="6024553" y="815974"/>
            <a:ext cx="5575822" cy="5100194"/>
          </a:xfrm>
          <a:prstGeom prst="rect">
            <a:avLst/>
          </a:prstGeom>
        </p:spPr>
      </p:pic>
    </p:spTree>
    <p:extLst>
      <p:ext uri="{BB962C8B-B14F-4D97-AF65-F5344CB8AC3E}">
        <p14:creationId xmlns:p14="http://schemas.microsoft.com/office/powerpoint/2010/main" val="2943406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64EDC-4E09-4011-96C7-43460306CF88}"/>
              </a:ext>
            </a:extLst>
          </p:cNvPr>
          <p:cNvSpPr>
            <a:spLocks noGrp="1"/>
          </p:cNvSpPr>
          <p:nvPr>
            <p:ph type="title"/>
          </p:nvPr>
        </p:nvSpPr>
        <p:spPr/>
        <p:txBody>
          <a:bodyPr/>
          <a:lstStyle/>
          <a:p>
            <a:r>
              <a:rPr lang="zh-CN" altLang="en-US" dirty="0"/>
              <a:t>指令真值表</a:t>
            </a:r>
          </a:p>
        </p:txBody>
      </p:sp>
      <p:pic>
        <p:nvPicPr>
          <p:cNvPr id="5" name="内容占位符 4">
            <a:extLst>
              <a:ext uri="{FF2B5EF4-FFF2-40B4-BE49-F238E27FC236}">
                <a16:creationId xmlns:a16="http://schemas.microsoft.com/office/drawing/2014/main" id="{28A746D1-5FAC-4A7C-92AC-9998653FA0A1}"/>
              </a:ext>
            </a:extLst>
          </p:cNvPr>
          <p:cNvPicPr>
            <a:picLocks noGrp="1" noChangeAspect="1"/>
          </p:cNvPicPr>
          <p:nvPr>
            <p:ph idx="1"/>
          </p:nvPr>
        </p:nvPicPr>
        <p:blipFill>
          <a:blip r:embed="rId2"/>
          <a:stretch>
            <a:fillRect/>
          </a:stretch>
        </p:blipFill>
        <p:spPr>
          <a:xfrm>
            <a:off x="5564522" y="630936"/>
            <a:ext cx="5969110" cy="5262563"/>
          </a:xfrm>
        </p:spPr>
      </p:pic>
      <p:sp>
        <p:nvSpPr>
          <p:cNvPr id="6" name="文本框 5">
            <a:extLst>
              <a:ext uri="{FF2B5EF4-FFF2-40B4-BE49-F238E27FC236}">
                <a16:creationId xmlns:a16="http://schemas.microsoft.com/office/drawing/2014/main" id="{0A3D6352-2033-4665-B6F5-042747EBC0CB}"/>
              </a:ext>
            </a:extLst>
          </p:cNvPr>
          <p:cNvSpPr txBox="1"/>
          <p:nvPr/>
        </p:nvSpPr>
        <p:spPr>
          <a:xfrm>
            <a:off x="768096" y="1871344"/>
            <a:ext cx="4178808" cy="2031325"/>
          </a:xfrm>
          <a:prstGeom prst="rect">
            <a:avLst/>
          </a:prstGeom>
          <a:noFill/>
        </p:spPr>
        <p:txBody>
          <a:bodyPr wrap="square" rtlCol="0">
            <a:spAutoFit/>
          </a:bodyPr>
          <a:lstStyle/>
          <a:p>
            <a:r>
              <a:rPr lang="zh-CN" altLang="en-US" dirty="0"/>
              <a:t>对 </a:t>
            </a:r>
            <a:r>
              <a:rPr lang="en-US" altLang="zh-CN" dirty="0"/>
              <a:t>SDRAM </a:t>
            </a:r>
            <a:r>
              <a:rPr lang="zh-CN" altLang="en-US" dirty="0"/>
              <a:t>的操作，是通过对应命令来实现的，这些命令由 </a:t>
            </a:r>
            <a:r>
              <a:rPr lang="en-US" altLang="zh-CN" dirty="0"/>
              <a:t>CS_N,RAS_N,CAS_N,WE_N </a:t>
            </a:r>
            <a:r>
              <a:rPr lang="zh-CN" altLang="en-US" dirty="0"/>
              <a:t>这 几个控制信号组合成不同的状态以表示。同时，</a:t>
            </a:r>
            <a:r>
              <a:rPr lang="en-US" altLang="zh-CN" dirty="0"/>
              <a:t>ADDR </a:t>
            </a:r>
            <a:r>
              <a:rPr lang="zh-CN" altLang="en-US" dirty="0"/>
              <a:t>总线和 </a:t>
            </a:r>
            <a:r>
              <a:rPr lang="en-US" altLang="zh-CN" dirty="0"/>
              <a:t>DQM </a:t>
            </a:r>
            <a:r>
              <a:rPr lang="zh-CN" altLang="en-US" dirty="0"/>
              <a:t>总线作为辅助信号，提 供与命令相对应的参数（设置模式寄存器）或地址（读写命令）。</a:t>
            </a:r>
          </a:p>
        </p:txBody>
      </p:sp>
    </p:spTree>
    <p:extLst>
      <p:ext uri="{BB962C8B-B14F-4D97-AF65-F5344CB8AC3E}">
        <p14:creationId xmlns:p14="http://schemas.microsoft.com/office/powerpoint/2010/main" val="204626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969F7-7D5C-47F6-82AA-6D2372A63741}"/>
              </a:ext>
            </a:extLst>
          </p:cNvPr>
          <p:cNvSpPr>
            <a:spLocks noGrp="1"/>
          </p:cNvSpPr>
          <p:nvPr>
            <p:ph type="title"/>
          </p:nvPr>
        </p:nvSpPr>
        <p:spPr/>
        <p:txBody>
          <a:bodyPr/>
          <a:lstStyle/>
          <a:p>
            <a:r>
              <a:rPr lang="en-US" altLang="zh-CN" dirty="0"/>
              <a:t>SDRAM</a:t>
            </a:r>
            <a:r>
              <a:rPr lang="zh-CN" altLang="en-US" dirty="0"/>
              <a:t>操作时序</a:t>
            </a:r>
          </a:p>
        </p:txBody>
      </p:sp>
      <p:sp>
        <p:nvSpPr>
          <p:cNvPr id="3" name="内容占位符 2">
            <a:extLst>
              <a:ext uri="{FF2B5EF4-FFF2-40B4-BE49-F238E27FC236}">
                <a16:creationId xmlns:a16="http://schemas.microsoft.com/office/drawing/2014/main" id="{09DE69B3-168A-4385-913E-E62A6525EF04}"/>
              </a:ext>
            </a:extLst>
          </p:cNvPr>
          <p:cNvSpPr>
            <a:spLocks noGrp="1"/>
          </p:cNvSpPr>
          <p:nvPr>
            <p:ph idx="1"/>
          </p:nvPr>
        </p:nvSpPr>
        <p:spPr/>
        <p:txBody>
          <a:bodyPr>
            <a:normAutofit fontScale="92500" lnSpcReduction="10000"/>
          </a:bodyPr>
          <a:lstStyle/>
          <a:p>
            <a:r>
              <a:rPr lang="zh-CN" altLang="en-US" dirty="0"/>
              <a:t>在对 </a:t>
            </a:r>
            <a:r>
              <a:rPr lang="en-US" altLang="zh-CN" dirty="0"/>
              <a:t>SDRAM </a:t>
            </a:r>
            <a:r>
              <a:rPr lang="zh-CN" altLang="en-US" dirty="0"/>
              <a:t>进行正常的操作之前，</a:t>
            </a:r>
            <a:r>
              <a:rPr lang="en-US" altLang="zh-CN" dirty="0"/>
              <a:t>SDRAM </a:t>
            </a:r>
            <a:r>
              <a:rPr lang="zh-CN" altLang="en-US" dirty="0"/>
              <a:t>必须被初始化。</a:t>
            </a:r>
            <a:r>
              <a:rPr lang="en-US" altLang="zh-CN" dirty="0"/>
              <a:t>SDRAM </a:t>
            </a:r>
            <a:r>
              <a:rPr lang="zh-CN" altLang="en-US" dirty="0"/>
              <a:t>的上电和初始化需 要按照预先定义好的方式进行，非这些指定的操作之外的命令可能导致不可预知的操作。 当 </a:t>
            </a:r>
            <a:r>
              <a:rPr lang="en-US" altLang="zh-CN" dirty="0"/>
              <a:t>SDRAM </a:t>
            </a:r>
            <a:r>
              <a:rPr lang="zh-CN" altLang="en-US" dirty="0"/>
              <a:t>的 </a:t>
            </a:r>
            <a:r>
              <a:rPr lang="en-US" altLang="zh-CN" dirty="0"/>
              <a:t>VDD </a:t>
            </a:r>
            <a:r>
              <a:rPr lang="zh-CN" altLang="en-US" dirty="0"/>
              <a:t>和 </a:t>
            </a:r>
            <a:r>
              <a:rPr lang="en-US" altLang="zh-CN" dirty="0"/>
              <a:t>VDDQ </a:t>
            </a:r>
            <a:r>
              <a:rPr lang="zh-CN" altLang="en-US" dirty="0"/>
              <a:t>上电，并且时钟稳定后，</a:t>
            </a:r>
            <a:r>
              <a:rPr lang="en-US" altLang="zh-CN" dirty="0"/>
              <a:t>SDRAM </a:t>
            </a:r>
            <a:r>
              <a:rPr lang="zh-CN" altLang="en-US" dirty="0"/>
              <a:t>首先需要延时等待 </a:t>
            </a:r>
            <a:r>
              <a:rPr lang="en-US" altLang="zh-CN" dirty="0"/>
              <a:t>100us</a:t>
            </a:r>
            <a:r>
              <a:rPr lang="zh-CN" altLang="en-US" dirty="0"/>
              <a:t>， 在这个等待期间，对于 </a:t>
            </a:r>
            <a:r>
              <a:rPr lang="en-US" altLang="zh-CN" dirty="0"/>
              <a:t>SDRAM </a:t>
            </a:r>
            <a:r>
              <a:rPr lang="zh-CN" altLang="en-US" dirty="0"/>
              <a:t>只能赋给禁止命令（</a:t>
            </a:r>
            <a:r>
              <a:rPr lang="en-US" altLang="zh-CN" dirty="0"/>
              <a:t>INHIBIT</a:t>
            </a:r>
            <a:r>
              <a:rPr lang="zh-CN" altLang="en-US" dirty="0"/>
              <a:t>）或者空操作（</a:t>
            </a:r>
            <a:r>
              <a:rPr lang="en-US" altLang="zh-CN" dirty="0"/>
              <a:t>NOP</a:t>
            </a:r>
            <a:r>
              <a:rPr lang="zh-CN" altLang="en-US" dirty="0"/>
              <a:t>）命令。 </a:t>
            </a:r>
            <a:r>
              <a:rPr lang="en-US" altLang="zh-CN" dirty="0"/>
              <a:t>100us </a:t>
            </a:r>
            <a:r>
              <a:rPr lang="zh-CN" altLang="en-US" dirty="0"/>
              <a:t>的延时之后，需要对 </a:t>
            </a:r>
            <a:r>
              <a:rPr lang="en-US" altLang="zh-CN" dirty="0"/>
              <a:t>SDRAM </a:t>
            </a:r>
            <a:r>
              <a:rPr lang="zh-CN" altLang="en-US" dirty="0"/>
              <a:t>首先执行一次预充电命令，所有的 </a:t>
            </a:r>
            <a:r>
              <a:rPr lang="en-US" altLang="zh-CN" dirty="0"/>
              <a:t>BANK </a:t>
            </a:r>
            <a:r>
              <a:rPr lang="zh-CN" altLang="en-US" dirty="0"/>
              <a:t>都必须被预 充电，以使器件所有的 </a:t>
            </a:r>
            <a:r>
              <a:rPr lang="en-US" altLang="zh-CN" dirty="0"/>
              <a:t>BANK </a:t>
            </a:r>
            <a:r>
              <a:rPr lang="zh-CN" altLang="en-US" dirty="0"/>
              <a:t>都处于空闲状态。 进入空闲状态后，至少需要执行两个周期的自动刷新命令，自动刷新命令完成之后，就 可以对 </a:t>
            </a:r>
            <a:r>
              <a:rPr lang="en-US" altLang="zh-CN" dirty="0"/>
              <a:t>SDRAM </a:t>
            </a:r>
            <a:r>
              <a:rPr lang="zh-CN" altLang="en-US" dirty="0"/>
              <a:t>进行加载模式寄存器了，因为模式寄存器上电后处于未知的状态，因此在执 行任何的操作命令之前必须加载模式寄存器，在需要的时候，在模式加载完成后可以执行两 次自动刷新命令</a:t>
            </a:r>
          </a:p>
        </p:txBody>
      </p:sp>
    </p:spTree>
    <p:extLst>
      <p:ext uri="{BB962C8B-B14F-4D97-AF65-F5344CB8AC3E}">
        <p14:creationId xmlns:p14="http://schemas.microsoft.com/office/powerpoint/2010/main" val="3289534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313DAF-D36E-45A8-937C-AB10D5059935}"/>
              </a:ext>
            </a:extLst>
          </p:cNvPr>
          <p:cNvSpPr>
            <a:spLocks noGrp="1"/>
          </p:cNvSpPr>
          <p:nvPr>
            <p:ph type="title"/>
          </p:nvPr>
        </p:nvSpPr>
        <p:spPr/>
        <p:txBody>
          <a:bodyPr/>
          <a:lstStyle/>
          <a:p>
            <a:r>
              <a:rPr lang="zh-CN" altLang="en-US" dirty="0"/>
              <a:t>初始化操作</a:t>
            </a:r>
          </a:p>
        </p:txBody>
      </p:sp>
      <p:sp>
        <p:nvSpPr>
          <p:cNvPr id="3" name="内容占位符 2">
            <a:extLst>
              <a:ext uri="{FF2B5EF4-FFF2-40B4-BE49-F238E27FC236}">
                <a16:creationId xmlns:a16="http://schemas.microsoft.com/office/drawing/2014/main" id="{41ECD408-8BBD-4561-A998-95C795E7FA77}"/>
              </a:ext>
            </a:extLst>
          </p:cNvPr>
          <p:cNvSpPr>
            <a:spLocks noGrp="1"/>
          </p:cNvSpPr>
          <p:nvPr>
            <p:ph idx="1"/>
          </p:nvPr>
        </p:nvSpPr>
        <p:spPr/>
        <p:txBody>
          <a:bodyPr/>
          <a:lstStyle/>
          <a:p>
            <a:r>
              <a:rPr lang="zh-CN" altLang="en-US" dirty="0"/>
              <a:t>输入稳定</a:t>
            </a:r>
            <a:r>
              <a:rPr lang="en-US" altLang="zh-CN" dirty="0"/>
              <a:t>200us</a:t>
            </a:r>
          </a:p>
          <a:p>
            <a:r>
              <a:rPr lang="zh-CN" altLang="en-US" dirty="0"/>
              <a:t>所有</a:t>
            </a:r>
            <a:r>
              <a:rPr lang="en-US" altLang="zh-CN" dirty="0"/>
              <a:t>bank</a:t>
            </a:r>
            <a:r>
              <a:rPr lang="zh-CN" altLang="en-US" dirty="0"/>
              <a:t>预充电</a:t>
            </a:r>
            <a:endParaRPr lang="en-US" altLang="zh-CN" dirty="0"/>
          </a:p>
          <a:p>
            <a:r>
              <a:rPr lang="en-US" altLang="zh-CN" dirty="0"/>
              <a:t>8</a:t>
            </a:r>
            <a:r>
              <a:rPr lang="zh-CN" altLang="en-US" dirty="0"/>
              <a:t>个刷新周期</a:t>
            </a:r>
            <a:endParaRPr lang="en-US" altLang="zh-CN" dirty="0"/>
          </a:p>
          <a:p>
            <a:r>
              <a:rPr lang="zh-CN" altLang="en-US" dirty="0"/>
              <a:t>模式寄存器设置</a:t>
            </a:r>
            <a:r>
              <a:rPr lang="en-US" altLang="zh-CN" dirty="0"/>
              <a:t>MRS</a:t>
            </a:r>
            <a:endParaRPr lang="zh-CN" altLang="en-US" dirty="0"/>
          </a:p>
        </p:txBody>
      </p:sp>
    </p:spTree>
    <p:extLst>
      <p:ext uri="{BB962C8B-B14F-4D97-AF65-F5344CB8AC3E}">
        <p14:creationId xmlns:p14="http://schemas.microsoft.com/office/powerpoint/2010/main" val="1833475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B0548-580C-4B34-823F-440B8516D9F2}"/>
              </a:ext>
            </a:extLst>
          </p:cNvPr>
          <p:cNvSpPr>
            <a:spLocks noGrp="1"/>
          </p:cNvSpPr>
          <p:nvPr>
            <p:ph type="title"/>
          </p:nvPr>
        </p:nvSpPr>
        <p:spPr/>
        <p:txBody>
          <a:bodyPr/>
          <a:lstStyle/>
          <a:p>
            <a:r>
              <a:rPr lang="en-US" altLang="zh-CN" dirty="0"/>
              <a:t>SDRAM</a:t>
            </a:r>
            <a:r>
              <a:rPr lang="zh-CN" altLang="en-US" dirty="0"/>
              <a:t>顶层模块</a:t>
            </a:r>
          </a:p>
        </p:txBody>
      </p:sp>
      <p:pic>
        <p:nvPicPr>
          <p:cNvPr id="5" name="内容占位符 4">
            <a:extLst>
              <a:ext uri="{FF2B5EF4-FFF2-40B4-BE49-F238E27FC236}">
                <a16:creationId xmlns:a16="http://schemas.microsoft.com/office/drawing/2014/main" id="{77AE1909-760E-4EC4-9720-CAF4FD6786CF}"/>
              </a:ext>
            </a:extLst>
          </p:cNvPr>
          <p:cNvPicPr>
            <a:picLocks noGrp="1" noChangeAspect="1"/>
          </p:cNvPicPr>
          <p:nvPr>
            <p:ph idx="1"/>
          </p:nvPr>
        </p:nvPicPr>
        <p:blipFill>
          <a:blip r:embed="rId2"/>
          <a:stretch>
            <a:fillRect/>
          </a:stretch>
        </p:blipFill>
        <p:spPr>
          <a:xfrm>
            <a:off x="7514535" y="273684"/>
            <a:ext cx="3981213" cy="6584316"/>
          </a:xfrm>
        </p:spPr>
      </p:pic>
      <p:sp>
        <p:nvSpPr>
          <p:cNvPr id="6" name="文本框 5">
            <a:extLst>
              <a:ext uri="{FF2B5EF4-FFF2-40B4-BE49-F238E27FC236}">
                <a16:creationId xmlns:a16="http://schemas.microsoft.com/office/drawing/2014/main" id="{D84A8577-1F04-4189-9372-7414D0303595}"/>
              </a:ext>
            </a:extLst>
          </p:cNvPr>
          <p:cNvSpPr txBox="1"/>
          <p:nvPr/>
        </p:nvSpPr>
        <p:spPr>
          <a:xfrm>
            <a:off x="838200" y="1458963"/>
            <a:ext cx="4690872" cy="1477328"/>
          </a:xfrm>
          <a:prstGeom prst="rect">
            <a:avLst/>
          </a:prstGeom>
          <a:noFill/>
        </p:spPr>
        <p:txBody>
          <a:bodyPr wrap="square" rtlCol="0">
            <a:spAutoFit/>
          </a:bodyPr>
          <a:lstStyle/>
          <a:p>
            <a:r>
              <a:rPr lang="zh-CN" altLang="en-US" dirty="0"/>
              <a:t>在</a:t>
            </a:r>
            <a:r>
              <a:rPr lang="en-US" altLang="zh-CN" dirty="0" err="1"/>
              <a:t>SSRAM_rob</a:t>
            </a:r>
            <a:r>
              <a:rPr lang="zh-CN" altLang="en-US" dirty="0"/>
              <a:t>文件中实例化</a:t>
            </a:r>
            <a:r>
              <a:rPr lang="en-US" altLang="zh-CN" dirty="0"/>
              <a:t>Sdram_Control_4Port</a:t>
            </a:r>
            <a:r>
              <a:rPr lang="zh-CN" altLang="en-US" dirty="0"/>
              <a:t>文件</a:t>
            </a:r>
            <a:endParaRPr lang="en-US" altLang="zh-CN" dirty="0"/>
          </a:p>
          <a:p>
            <a:r>
              <a:rPr lang="zh-CN" altLang="en-US" dirty="0"/>
              <a:t>写请求连接</a:t>
            </a:r>
            <a:r>
              <a:rPr lang="en-US" altLang="zh-CN" dirty="0"/>
              <a:t>WR1 side</a:t>
            </a:r>
          </a:p>
          <a:p>
            <a:r>
              <a:rPr lang="zh-CN" altLang="en-US" dirty="0"/>
              <a:t>读请求连接</a:t>
            </a:r>
            <a:r>
              <a:rPr lang="en-US" altLang="zh-CN" dirty="0"/>
              <a:t>RD1 side</a:t>
            </a:r>
          </a:p>
          <a:p>
            <a:r>
              <a:rPr lang="en-US" altLang="zh-CN" dirty="0"/>
              <a:t>SDRAM</a:t>
            </a:r>
            <a:r>
              <a:rPr lang="zh-CN" altLang="en-US" dirty="0"/>
              <a:t>芯片接口与</a:t>
            </a:r>
            <a:r>
              <a:rPr lang="en-US" altLang="zh-CN" dirty="0"/>
              <a:t>output</a:t>
            </a:r>
            <a:r>
              <a:rPr lang="zh-CN" altLang="en-US" dirty="0"/>
              <a:t>引脚连接</a:t>
            </a:r>
            <a:endParaRPr lang="en-US" altLang="zh-CN" dirty="0"/>
          </a:p>
        </p:txBody>
      </p:sp>
      <p:pic>
        <p:nvPicPr>
          <p:cNvPr id="8" name="图片 7">
            <a:extLst>
              <a:ext uri="{FF2B5EF4-FFF2-40B4-BE49-F238E27FC236}">
                <a16:creationId xmlns:a16="http://schemas.microsoft.com/office/drawing/2014/main" id="{97A0F021-263E-424E-BA48-77FBD91C848D}"/>
              </a:ext>
            </a:extLst>
          </p:cNvPr>
          <p:cNvPicPr>
            <a:picLocks noChangeAspect="1"/>
          </p:cNvPicPr>
          <p:nvPr/>
        </p:nvPicPr>
        <p:blipFill>
          <a:blip r:embed="rId3"/>
          <a:stretch>
            <a:fillRect/>
          </a:stretch>
        </p:blipFill>
        <p:spPr>
          <a:xfrm>
            <a:off x="88702" y="3301873"/>
            <a:ext cx="7642721" cy="3191002"/>
          </a:xfrm>
          <a:prstGeom prst="rect">
            <a:avLst/>
          </a:prstGeom>
        </p:spPr>
      </p:pic>
    </p:spTree>
    <p:extLst>
      <p:ext uri="{BB962C8B-B14F-4D97-AF65-F5344CB8AC3E}">
        <p14:creationId xmlns:p14="http://schemas.microsoft.com/office/powerpoint/2010/main" val="2315187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31736-4D15-4DF3-A5BB-1855785AC8A0}"/>
              </a:ext>
            </a:extLst>
          </p:cNvPr>
          <p:cNvSpPr>
            <a:spLocks noGrp="1"/>
          </p:cNvSpPr>
          <p:nvPr>
            <p:ph type="title"/>
          </p:nvPr>
        </p:nvSpPr>
        <p:spPr/>
        <p:txBody>
          <a:bodyPr/>
          <a:lstStyle/>
          <a:p>
            <a:r>
              <a:rPr lang="en-US" altLang="zh-CN" dirty="0"/>
              <a:t>Ram vs </a:t>
            </a:r>
            <a:r>
              <a:rPr lang="en-US" altLang="zh-CN" dirty="0" err="1"/>
              <a:t>Sdram</a:t>
            </a:r>
            <a:endParaRPr lang="zh-CN" altLang="en-US" dirty="0"/>
          </a:p>
        </p:txBody>
      </p:sp>
      <p:sp>
        <p:nvSpPr>
          <p:cNvPr id="3" name="内容占位符 2">
            <a:extLst>
              <a:ext uri="{FF2B5EF4-FFF2-40B4-BE49-F238E27FC236}">
                <a16:creationId xmlns:a16="http://schemas.microsoft.com/office/drawing/2014/main" id="{9C3CCC88-4371-4494-9EBD-7D54D7EA9FA9}"/>
              </a:ext>
            </a:extLst>
          </p:cNvPr>
          <p:cNvSpPr>
            <a:spLocks noGrp="1"/>
          </p:cNvSpPr>
          <p:nvPr>
            <p:ph idx="1"/>
          </p:nvPr>
        </p:nvSpPr>
        <p:spPr/>
        <p:txBody>
          <a:bodyPr/>
          <a:lstStyle/>
          <a:p>
            <a:r>
              <a:rPr lang="en-US" altLang="zh-CN" dirty="0"/>
              <a:t>Ram</a:t>
            </a:r>
            <a:r>
              <a:rPr lang="zh-CN" altLang="en-US" dirty="0"/>
              <a:t>：</a:t>
            </a:r>
            <a:r>
              <a:rPr lang="en-US" altLang="zh-CN" dirty="0"/>
              <a:t>INPUT-14FIFO -&gt;28SSRAM -&gt; 14FIFO-OUTPUT</a:t>
            </a:r>
          </a:p>
          <a:p>
            <a:r>
              <a:rPr lang="en-US" altLang="zh-CN" dirty="0"/>
              <a:t>SDRAM: 14INPUT -&gt; WRITE1 PORT -&gt; SDRAM -&gt; READ1 PORT -&gt;14</a:t>
            </a:r>
          </a:p>
          <a:p>
            <a:r>
              <a:rPr lang="zh-CN" altLang="en-US" dirty="0"/>
              <a:t>实现功能：</a:t>
            </a:r>
            <a:r>
              <a:rPr lang="en-US" altLang="zh-CN" dirty="0"/>
              <a:t>FIFO</a:t>
            </a:r>
            <a:r>
              <a:rPr lang="zh-CN" altLang="en-US" dirty="0"/>
              <a:t>将</a:t>
            </a:r>
            <a:r>
              <a:rPr lang="en-US" altLang="zh-CN" dirty="0" err="1"/>
              <a:t>dataR</a:t>
            </a:r>
            <a:r>
              <a:rPr lang="zh-CN" altLang="en-US" dirty="0"/>
              <a:t>缓存</a:t>
            </a:r>
            <a:r>
              <a:rPr lang="en-US" altLang="zh-CN" dirty="0"/>
              <a:t>offset</a:t>
            </a:r>
            <a:r>
              <a:rPr lang="zh-CN" altLang="en-US" dirty="0"/>
              <a:t>行之后再与</a:t>
            </a:r>
            <a:r>
              <a:rPr lang="en-US" altLang="zh-CN" dirty="0" err="1"/>
              <a:t>dataL</a:t>
            </a:r>
            <a:r>
              <a:rPr lang="zh-CN" altLang="en-US" dirty="0"/>
              <a:t>进行合并</a:t>
            </a:r>
            <a:endParaRPr lang="en-US" altLang="zh-CN" dirty="0"/>
          </a:p>
          <a:p>
            <a:r>
              <a:rPr lang="en-US" altLang="zh-CN" dirty="0"/>
              <a:t>offset</a:t>
            </a:r>
            <a:r>
              <a:rPr lang="zh-CN" altLang="en-US" dirty="0"/>
              <a:t>控制</a:t>
            </a:r>
            <a:r>
              <a:rPr lang="en-US" altLang="zh-CN" dirty="0"/>
              <a:t>FIFORD</a:t>
            </a:r>
            <a:r>
              <a:rPr lang="zh-CN" altLang="en-US" dirty="0"/>
              <a:t>来进行逻辑控制</a:t>
            </a:r>
          </a:p>
        </p:txBody>
      </p:sp>
    </p:spTree>
    <p:extLst>
      <p:ext uri="{BB962C8B-B14F-4D97-AF65-F5344CB8AC3E}">
        <p14:creationId xmlns:p14="http://schemas.microsoft.com/office/powerpoint/2010/main" val="2218242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1024X6V4 NIOS</a:t>
            </a:r>
            <a:endParaRPr lang="zh-CN" altLang="en-US" dirty="0"/>
          </a:p>
        </p:txBody>
      </p:sp>
      <p:sp>
        <p:nvSpPr>
          <p:cNvPr id="3" name="副标题 2"/>
          <p:cNvSpPr>
            <a:spLocks noGrp="1"/>
          </p:cNvSpPr>
          <p:nvPr>
            <p:ph type="subTitle" idx="1"/>
          </p:nvPr>
        </p:nvSpPr>
        <p:spPr/>
        <p:txBody>
          <a:bodyPr/>
          <a:lstStyle/>
          <a:p>
            <a:r>
              <a:rPr lang="zh-CN" altLang="en-US" dirty="0"/>
              <a:t>旷锦昊</a:t>
            </a:r>
            <a:endParaRPr lang="en-US" altLang="zh-CN" dirty="0"/>
          </a:p>
          <a:p>
            <a:r>
              <a:rPr lang="en-US" altLang="zh-CN" dirty="0"/>
              <a:t>2022.4.12</a:t>
            </a:r>
            <a:endParaRPr lang="zh-CN" altLang="en-US" dirty="0"/>
          </a:p>
        </p:txBody>
      </p:sp>
    </p:spTree>
    <p:extLst>
      <p:ext uri="{BB962C8B-B14F-4D97-AF65-F5344CB8AC3E}">
        <p14:creationId xmlns:p14="http://schemas.microsoft.com/office/powerpoint/2010/main" val="1997748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085A1-406A-5B47-B2A4-4F7F2F1DA55B}"/>
              </a:ext>
            </a:extLst>
          </p:cNvPr>
          <p:cNvSpPr>
            <a:spLocks noGrp="1"/>
          </p:cNvSpPr>
          <p:nvPr>
            <p:ph type="title"/>
          </p:nvPr>
        </p:nvSpPr>
        <p:spPr/>
        <p:txBody>
          <a:bodyPr/>
          <a:lstStyle/>
          <a:p>
            <a:r>
              <a:rPr kumimoji="1" lang="en-US" altLang="zh-CN" dirty="0"/>
              <a:t>SOPC </a:t>
            </a:r>
            <a:r>
              <a:rPr kumimoji="1" lang="zh-CN" altLang="en-US" dirty="0"/>
              <a:t>及其技术</a:t>
            </a:r>
          </a:p>
        </p:txBody>
      </p:sp>
      <p:sp>
        <p:nvSpPr>
          <p:cNvPr id="3" name="内容占位符 2">
            <a:extLst>
              <a:ext uri="{FF2B5EF4-FFF2-40B4-BE49-F238E27FC236}">
                <a16:creationId xmlns:a16="http://schemas.microsoft.com/office/drawing/2014/main" id="{1B3AF836-DA75-8D47-BAC8-66046E6292EC}"/>
              </a:ext>
            </a:extLst>
          </p:cNvPr>
          <p:cNvSpPr>
            <a:spLocks noGrp="1"/>
          </p:cNvSpPr>
          <p:nvPr>
            <p:ph idx="1"/>
          </p:nvPr>
        </p:nvSpPr>
        <p:spPr/>
        <p:txBody>
          <a:bodyPr/>
          <a:lstStyle/>
          <a:p>
            <a:r>
              <a:rPr kumimoji="1" lang="en" altLang="zh-CN" dirty="0"/>
              <a:t>SOPC(System On Programmable Chip</a:t>
            </a:r>
            <a:r>
              <a:rPr kumimoji="1" lang="zh-CN" altLang="en" dirty="0"/>
              <a:t>，</a:t>
            </a:r>
            <a:r>
              <a:rPr kumimoji="1" lang="zh-CN" altLang="en-US" dirty="0"/>
              <a:t>可编程的片上系统</a:t>
            </a:r>
            <a:r>
              <a:rPr kumimoji="1" lang="en-US" altLang="zh-CN" dirty="0"/>
              <a:t>)</a:t>
            </a:r>
            <a:r>
              <a:rPr kumimoji="1" lang="zh-CN" altLang="en-US" dirty="0"/>
              <a:t>是 </a:t>
            </a:r>
            <a:r>
              <a:rPr kumimoji="1" lang="en" altLang="zh-CN" dirty="0"/>
              <a:t>Altera </a:t>
            </a:r>
            <a:r>
              <a:rPr kumimoji="1" lang="zh-CN" altLang="en-US" dirty="0"/>
              <a:t>公司提出来的一 种灵活、高效的 </a:t>
            </a:r>
            <a:r>
              <a:rPr kumimoji="1" lang="en" altLang="zh-CN" dirty="0"/>
              <a:t>SOC </a:t>
            </a:r>
            <a:r>
              <a:rPr kumimoji="1" lang="zh-CN" altLang="en-US" dirty="0"/>
              <a:t>解决方案。它将处理器、存储器、</a:t>
            </a:r>
            <a:r>
              <a:rPr kumimoji="1" lang="en" altLang="zh-CN" dirty="0"/>
              <a:t>I/O </a:t>
            </a:r>
            <a:r>
              <a:rPr kumimoji="1" lang="zh-CN" altLang="en-US" dirty="0"/>
              <a:t>口、</a:t>
            </a:r>
            <a:r>
              <a:rPr kumimoji="1" lang="en" altLang="zh-CN" dirty="0"/>
              <a:t>LVDS</a:t>
            </a:r>
            <a:r>
              <a:rPr kumimoji="1" lang="zh-CN" altLang="en" dirty="0"/>
              <a:t>、</a:t>
            </a:r>
            <a:r>
              <a:rPr kumimoji="1" lang="en" altLang="zh-CN" dirty="0"/>
              <a:t>CDR </a:t>
            </a:r>
            <a:r>
              <a:rPr kumimoji="1" lang="zh-CN" altLang="en-US" dirty="0"/>
              <a:t>等系统设计 需要的功能模块集成到一个可编程器件上，构成一个可编程的片上系统。</a:t>
            </a:r>
            <a:endParaRPr kumimoji="1" lang="en-US" altLang="zh-CN" dirty="0"/>
          </a:p>
          <a:p>
            <a:endParaRPr kumimoji="1" lang="zh-CN" altLang="en-US" dirty="0"/>
          </a:p>
          <a:p>
            <a:endParaRPr kumimoji="1" lang="zh-CN" altLang="en-US" dirty="0"/>
          </a:p>
        </p:txBody>
      </p:sp>
    </p:spTree>
    <p:extLst>
      <p:ext uri="{BB962C8B-B14F-4D97-AF65-F5344CB8AC3E}">
        <p14:creationId xmlns:p14="http://schemas.microsoft.com/office/powerpoint/2010/main" val="1639320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A3BB7-EA64-5543-93FE-61D5DCDA366E}"/>
              </a:ext>
            </a:extLst>
          </p:cNvPr>
          <p:cNvSpPr>
            <a:spLocks noGrp="1"/>
          </p:cNvSpPr>
          <p:nvPr>
            <p:ph type="title"/>
          </p:nvPr>
        </p:nvSpPr>
        <p:spPr/>
        <p:txBody>
          <a:bodyPr/>
          <a:lstStyle/>
          <a:p>
            <a:r>
              <a:rPr kumimoji="1" lang="en" altLang="zh-CN" dirty="0"/>
              <a:t>SOPC </a:t>
            </a:r>
            <a:r>
              <a:rPr kumimoji="1" lang="zh-CN" altLang="en-US" dirty="0"/>
              <a:t>及其技术</a:t>
            </a:r>
          </a:p>
        </p:txBody>
      </p:sp>
      <p:sp>
        <p:nvSpPr>
          <p:cNvPr id="3" name="内容占位符 2">
            <a:extLst>
              <a:ext uri="{FF2B5EF4-FFF2-40B4-BE49-F238E27FC236}">
                <a16:creationId xmlns:a16="http://schemas.microsoft.com/office/drawing/2014/main" id="{749E76AD-B640-FC43-9A73-2D4306600653}"/>
              </a:ext>
            </a:extLst>
          </p:cNvPr>
          <p:cNvSpPr>
            <a:spLocks noGrp="1"/>
          </p:cNvSpPr>
          <p:nvPr>
            <p:ph idx="1"/>
          </p:nvPr>
        </p:nvSpPr>
        <p:spPr/>
        <p:txBody>
          <a:bodyPr/>
          <a:lstStyle/>
          <a:p>
            <a:r>
              <a:rPr kumimoji="1" lang="zh-CN" altLang="en-US" dirty="0"/>
              <a:t>基于 </a:t>
            </a:r>
            <a:r>
              <a:rPr kumimoji="1" lang="en" altLang="zh-CN" dirty="0"/>
              <a:t>FPGA </a:t>
            </a:r>
            <a:r>
              <a:rPr kumimoji="1" lang="zh-CN" altLang="en-US" dirty="0"/>
              <a:t>嵌入 </a:t>
            </a:r>
            <a:r>
              <a:rPr kumimoji="1" lang="en" altLang="zh-CN" dirty="0"/>
              <a:t>IP </a:t>
            </a:r>
            <a:r>
              <a:rPr kumimoji="1" lang="zh-CN" altLang="en-US" dirty="0"/>
              <a:t>硬核的 </a:t>
            </a:r>
            <a:r>
              <a:rPr kumimoji="1" lang="en" altLang="zh-CN" dirty="0"/>
              <a:t>SOPC </a:t>
            </a:r>
            <a:r>
              <a:rPr kumimoji="1" lang="zh-CN" altLang="en-US" dirty="0"/>
              <a:t>系统是指在 </a:t>
            </a:r>
            <a:r>
              <a:rPr kumimoji="1" lang="en" altLang="zh-CN" dirty="0"/>
              <a:t>FPGA </a:t>
            </a:r>
            <a:r>
              <a:rPr kumimoji="1" lang="zh-CN" altLang="en-US" dirty="0"/>
              <a:t>中预先植入处理器。目前最常用的 嵌入式处理器大多是采用含有 </a:t>
            </a:r>
            <a:r>
              <a:rPr kumimoji="1" lang="en" altLang="zh-CN" dirty="0"/>
              <a:t>ARM32 </a:t>
            </a:r>
            <a:r>
              <a:rPr kumimoji="1" lang="zh-CN" altLang="en-US" dirty="0"/>
              <a:t>位知识产权处理器核的器件。为了达到通用性， 必须为常规的嵌入式处理器集成诸多通用和专用的接口，但这样无疑会增加芯片的成本 和功耗。 如果将 </a:t>
            </a:r>
            <a:r>
              <a:rPr kumimoji="1" lang="en" altLang="zh-CN" dirty="0"/>
              <a:t>ARM </a:t>
            </a:r>
            <a:r>
              <a:rPr kumimoji="1" lang="zh-CN" altLang="en-US" dirty="0"/>
              <a:t>或其他处理器核以硬核方式植入 </a:t>
            </a:r>
            <a:r>
              <a:rPr kumimoji="1" lang="en" altLang="zh-CN" dirty="0"/>
              <a:t>FPGA </a:t>
            </a:r>
            <a:r>
              <a:rPr kumimoji="1" lang="zh-CN" altLang="en-US" dirty="0"/>
              <a:t>中，利用 </a:t>
            </a:r>
            <a:r>
              <a:rPr kumimoji="1" lang="en" altLang="zh-CN" dirty="0"/>
              <a:t>FPGA </a:t>
            </a:r>
            <a:r>
              <a:rPr kumimoji="1" lang="zh-CN" altLang="en-US" dirty="0"/>
              <a:t>的可编程 逻辑资源，按照系统功能需求来添加接口功能模块，既能实现目标系统功能，又能降低 系统的成本和功耗。 这样就使得 </a:t>
            </a:r>
            <a:r>
              <a:rPr kumimoji="1" lang="en" altLang="zh-CN" dirty="0"/>
              <a:t>FPGA </a:t>
            </a:r>
            <a:r>
              <a:rPr kumimoji="1" lang="zh-CN" altLang="en-US" dirty="0"/>
              <a:t>灵活的硬件设计与处理器的强大软件功能有机 地结合在一起，高效地实现 </a:t>
            </a:r>
            <a:r>
              <a:rPr kumimoji="1" lang="en" altLang="zh-CN" dirty="0"/>
              <a:t>SOPC </a:t>
            </a:r>
            <a:r>
              <a:rPr kumimoji="1" lang="zh-CN" altLang="en-US" dirty="0"/>
              <a:t>系统。</a:t>
            </a:r>
            <a:endParaRPr kumimoji="1" lang="en-US" altLang="zh-CN" dirty="0"/>
          </a:p>
          <a:p>
            <a:r>
              <a:rPr kumimoji="1" lang="en-US" altLang="zh-CN" dirty="0" err="1"/>
              <a:t>Xlinux</a:t>
            </a:r>
            <a:r>
              <a:rPr kumimoji="1" lang="zh-CN" altLang="en-US" dirty="0"/>
              <a:t>：</a:t>
            </a:r>
            <a:r>
              <a:rPr kumimoji="1" lang="en-US" altLang="zh-CN" dirty="0" err="1"/>
              <a:t>zynq</a:t>
            </a:r>
            <a:endParaRPr kumimoji="1" lang="zh-CN" altLang="en-US" dirty="0"/>
          </a:p>
        </p:txBody>
      </p:sp>
    </p:spTree>
    <p:extLst>
      <p:ext uri="{BB962C8B-B14F-4D97-AF65-F5344CB8AC3E}">
        <p14:creationId xmlns:p14="http://schemas.microsoft.com/office/powerpoint/2010/main" val="907435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80FD4-1429-274F-B07A-56AD6D3E46C1}"/>
              </a:ext>
            </a:extLst>
          </p:cNvPr>
          <p:cNvSpPr>
            <a:spLocks noGrp="1"/>
          </p:cNvSpPr>
          <p:nvPr>
            <p:ph type="title"/>
          </p:nvPr>
        </p:nvSpPr>
        <p:spPr/>
        <p:txBody>
          <a:bodyPr/>
          <a:lstStyle/>
          <a:p>
            <a:r>
              <a:rPr kumimoji="1" lang="zh-CN" altLang="en-US" dirty="0"/>
              <a:t>硬核的不足</a:t>
            </a:r>
          </a:p>
        </p:txBody>
      </p:sp>
      <p:sp>
        <p:nvSpPr>
          <p:cNvPr id="3" name="内容占位符 2">
            <a:extLst>
              <a:ext uri="{FF2B5EF4-FFF2-40B4-BE49-F238E27FC236}">
                <a16:creationId xmlns:a16="http://schemas.microsoft.com/office/drawing/2014/main" id="{D2A36427-EF45-E944-BDAB-C0998CB9B976}"/>
              </a:ext>
            </a:extLst>
          </p:cNvPr>
          <p:cNvSpPr>
            <a:spLocks noGrp="1"/>
          </p:cNvSpPr>
          <p:nvPr>
            <p:ph idx="1"/>
          </p:nvPr>
        </p:nvSpPr>
        <p:spPr/>
        <p:txBody>
          <a:bodyPr/>
          <a:lstStyle/>
          <a:p>
            <a:r>
              <a:rPr kumimoji="1" lang="en-US" altLang="zh-CN" dirty="0"/>
              <a:t>(1)</a:t>
            </a:r>
            <a:r>
              <a:rPr kumimoji="1" lang="zh-CN" altLang="en-US" dirty="0"/>
              <a:t>由于此类硬核多来自第三方公司，</a:t>
            </a:r>
            <a:r>
              <a:rPr kumimoji="1" lang="en" altLang="zh-CN" dirty="0"/>
              <a:t>FPGA </a:t>
            </a:r>
            <a:r>
              <a:rPr kumimoji="1" lang="zh-CN" altLang="en-US" dirty="0"/>
              <a:t>厂商通常无法直接控制其知识产权费用，从而导致 </a:t>
            </a:r>
            <a:r>
              <a:rPr kumimoji="1" lang="en" altLang="zh-CN" dirty="0"/>
              <a:t>FPGA </a:t>
            </a:r>
            <a:r>
              <a:rPr kumimoji="1" lang="zh-CN" altLang="en-US" dirty="0"/>
              <a:t>器件价格相对偏高</a:t>
            </a:r>
            <a:endParaRPr kumimoji="1" lang="en-US" altLang="zh-CN" dirty="0"/>
          </a:p>
          <a:p>
            <a:r>
              <a:rPr kumimoji="1" lang="en-US" altLang="zh-CN" dirty="0"/>
              <a:t>(2)</a:t>
            </a:r>
            <a:r>
              <a:rPr kumimoji="1" lang="zh-CN" altLang="en-US" dirty="0"/>
              <a:t>由于硬核是预先植入的，设计者无法根据实际需要改变处理器的结构，如总线规模、 接口方式、指令形式，更不可能将 </a:t>
            </a:r>
            <a:r>
              <a:rPr kumimoji="1" lang="en" altLang="zh-CN" dirty="0"/>
              <a:t>FPGA </a:t>
            </a:r>
            <a:r>
              <a:rPr kumimoji="1" lang="zh-CN" altLang="en-US" dirty="0"/>
              <a:t>逻辑资源构成的硬件模块以指令的形 式嵌入硬件加速模块</a:t>
            </a:r>
            <a:r>
              <a:rPr kumimoji="1" lang="en-US" altLang="zh-CN" dirty="0"/>
              <a:t>(</a:t>
            </a:r>
            <a:r>
              <a:rPr kumimoji="1" lang="zh-CN" altLang="en-US" dirty="0"/>
              <a:t>如 </a:t>
            </a:r>
            <a:r>
              <a:rPr kumimoji="1" lang="en" altLang="zh-CN" dirty="0"/>
              <a:t>DSP)</a:t>
            </a:r>
          </a:p>
          <a:p>
            <a:r>
              <a:rPr kumimoji="1" lang="en-US" altLang="zh-CN" dirty="0"/>
              <a:t>(3)</a:t>
            </a:r>
            <a:r>
              <a:rPr kumimoji="1" lang="zh-CN" altLang="en-US" dirty="0"/>
              <a:t>无法根据实际设计需要在同一 </a:t>
            </a:r>
            <a:r>
              <a:rPr kumimoji="1" lang="en" altLang="zh-CN" dirty="0"/>
              <a:t>FPGA </a:t>
            </a:r>
            <a:r>
              <a:rPr kumimoji="1" lang="zh-CN" altLang="en-US" dirty="0"/>
              <a:t>中集成多个处理器</a:t>
            </a:r>
            <a:endParaRPr kumimoji="1" lang="en-US" altLang="zh-CN" dirty="0"/>
          </a:p>
          <a:p>
            <a:r>
              <a:rPr kumimoji="1" lang="en-US" altLang="zh-CN" dirty="0"/>
              <a:t>(4)</a:t>
            </a:r>
            <a:r>
              <a:rPr kumimoji="1" lang="zh-CN" altLang="en-US" dirty="0"/>
              <a:t>无法根据需要裁剪处理器硬件资源以降低 </a:t>
            </a:r>
            <a:r>
              <a:rPr kumimoji="1" lang="en" altLang="zh-CN" dirty="0"/>
              <a:t>FPGA </a:t>
            </a:r>
            <a:r>
              <a:rPr kumimoji="1" lang="zh-CN" altLang="en-US" dirty="0"/>
              <a:t>成本</a:t>
            </a:r>
            <a:endParaRPr kumimoji="1" lang="en-US" altLang="zh-CN" dirty="0"/>
          </a:p>
          <a:p>
            <a:r>
              <a:rPr kumimoji="1" lang="en-US" altLang="zh-CN" dirty="0"/>
              <a:t>(5)</a:t>
            </a:r>
            <a:r>
              <a:rPr kumimoji="1" lang="zh-CN" altLang="en-US" dirty="0"/>
              <a:t>只能在特定的 </a:t>
            </a:r>
            <a:r>
              <a:rPr kumimoji="1" lang="en" altLang="zh-CN" dirty="0"/>
              <a:t>FGPA </a:t>
            </a:r>
            <a:r>
              <a:rPr kumimoji="1" lang="zh-CN" altLang="en-US" dirty="0"/>
              <a:t>中使用硬核嵌入式处理器</a:t>
            </a:r>
          </a:p>
        </p:txBody>
      </p:sp>
    </p:spTree>
    <p:extLst>
      <p:ext uri="{BB962C8B-B14F-4D97-AF65-F5344CB8AC3E}">
        <p14:creationId xmlns:p14="http://schemas.microsoft.com/office/powerpoint/2010/main" val="247465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系统总体架构</a:t>
            </a: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62394" y="1345405"/>
            <a:ext cx="8834863" cy="5326328"/>
          </a:xfrm>
        </p:spPr>
      </p:pic>
      <p:sp>
        <p:nvSpPr>
          <p:cNvPr id="6" name="文本框 5"/>
          <p:cNvSpPr txBox="1"/>
          <p:nvPr/>
        </p:nvSpPr>
        <p:spPr>
          <a:xfrm>
            <a:off x="670560" y="1593669"/>
            <a:ext cx="3291840" cy="2554545"/>
          </a:xfrm>
          <a:prstGeom prst="rect">
            <a:avLst/>
          </a:prstGeom>
          <a:noFill/>
        </p:spPr>
        <p:txBody>
          <a:bodyPr wrap="square" rtlCol="0">
            <a:spAutoFit/>
          </a:bodyPr>
          <a:lstStyle/>
          <a:p>
            <a:r>
              <a:rPr lang="en-US" altLang="zh-CN" sz="2000" dirty="0"/>
              <a:t>FPGA</a:t>
            </a:r>
            <a:r>
              <a:rPr lang="zh-CN" altLang="en-US" sz="2000" dirty="0"/>
              <a:t>功能模块</a:t>
            </a:r>
            <a:endParaRPr lang="en-US" altLang="zh-CN" sz="2000" dirty="0"/>
          </a:p>
          <a:p>
            <a:pPr marL="285750" indent="-285750">
              <a:buFont typeface="Arial" panose="020B0604020202020204" pitchFamily="34" charset="0"/>
              <a:buChar char="•"/>
            </a:pPr>
            <a:r>
              <a:rPr lang="en-US" altLang="zh-CN" sz="2000" b="1" dirty="0"/>
              <a:t>FPA</a:t>
            </a:r>
            <a:r>
              <a:rPr lang="zh-CN" altLang="en-US" sz="2000" b="1" dirty="0"/>
              <a:t>控制器</a:t>
            </a:r>
            <a:endParaRPr lang="en-US" altLang="zh-CN" sz="2000" b="1" dirty="0"/>
          </a:p>
          <a:p>
            <a:pPr marL="285750" indent="-285750">
              <a:buFont typeface="Arial" panose="020B0604020202020204" pitchFamily="34" charset="0"/>
              <a:buChar char="•"/>
            </a:pPr>
            <a:r>
              <a:rPr lang="en-US" altLang="zh-CN" sz="2000" b="1" dirty="0"/>
              <a:t>NIOS II </a:t>
            </a:r>
            <a:r>
              <a:rPr lang="zh-CN" altLang="en-US" sz="2000" b="1" dirty="0"/>
              <a:t>内核处理器</a:t>
            </a:r>
            <a:endParaRPr lang="en-US" altLang="zh-CN" sz="2000" b="1" dirty="0"/>
          </a:p>
          <a:p>
            <a:pPr marL="285750" indent="-285750">
              <a:buFont typeface="Arial" panose="020B0604020202020204" pitchFamily="34" charset="0"/>
              <a:buChar char="•"/>
            </a:pPr>
            <a:r>
              <a:rPr lang="zh-CN" altLang="en-US" sz="2000" b="1" dirty="0"/>
              <a:t>数据读入模块</a:t>
            </a:r>
            <a:endParaRPr lang="en-US" altLang="zh-CN" sz="2000" b="1" dirty="0"/>
          </a:p>
          <a:p>
            <a:pPr marL="285750" indent="-285750">
              <a:buFont typeface="Arial" panose="020B0604020202020204" pitchFamily="34" charset="0"/>
              <a:buChar char="•"/>
            </a:pPr>
            <a:r>
              <a:rPr lang="zh-CN" altLang="en-US" sz="2000" dirty="0"/>
              <a:t>红外图像处理</a:t>
            </a:r>
            <a:endParaRPr lang="en-US" altLang="zh-CN" sz="2000" dirty="0"/>
          </a:p>
          <a:p>
            <a:pPr marL="285750" indent="-285750">
              <a:buFont typeface="Arial" panose="020B0604020202020204" pitchFamily="34" charset="0"/>
              <a:buChar char="•"/>
            </a:pPr>
            <a:r>
              <a:rPr lang="en-US" altLang="zh-CN" sz="2000" dirty="0"/>
              <a:t>Camera Link </a:t>
            </a:r>
            <a:r>
              <a:rPr lang="zh-CN" altLang="en-US" sz="2000" dirty="0"/>
              <a:t>数据接口模块</a:t>
            </a:r>
            <a:endParaRPr lang="en-US" altLang="zh-CN" sz="2000" dirty="0"/>
          </a:p>
          <a:p>
            <a:endParaRPr lang="zh-CN" altLang="en-US" sz="2000" dirty="0"/>
          </a:p>
        </p:txBody>
      </p:sp>
      <p:sp>
        <p:nvSpPr>
          <p:cNvPr id="7" name="文本框 6"/>
          <p:cNvSpPr txBox="1"/>
          <p:nvPr/>
        </p:nvSpPr>
        <p:spPr>
          <a:xfrm>
            <a:off x="670560" y="4148214"/>
            <a:ext cx="2947711" cy="1569660"/>
          </a:xfrm>
          <a:prstGeom prst="rect">
            <a:avLst/>
          </a:prstGeom>
          <a:noFill/>
        </p:spPr>
        <p:txBody>
          <a:bodyPr wrap="square" rtlCol="0">
            <a:spAutoFit/>
          </a:bodyPr>
          <a:lstStyle/>
          <a:p>
            <a:r>
              <a:rPr lang="zh-CN" altLang="en-US" sz="2400" dirty="0"/>
              <a:t>重点在于数据读入模块，</a:t>
            </a:r>
            <a:r>
              <a:rPr lang="en-US" altLang="zh-CN" sz="2400" dirty="0"/>
              <a:t>NIOS</a:t>
            </a:r>
            <a:r>
              <a:rPr lang="zh-CN" altLang="en-US" sz="2400" dirty="0"/>
              <a:t>内核和</a:t>
            </a:r>
            <a:r>
              <a:rPr lang="en-US" altLang="zh-CN" sz="2400" dirty="0"/>
              <a:t>FPA</a:t>
            </a:r>
            <a:r>
              <a:rPr lang="zh-CN" altLang="en-US" sz="2400" dirty="0"/>
              <a:t>控制器！另外两个模块改动不大</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84631-7C93-A346-902E-75BA6DAF7F5F}"/>
              </a:ext>
            </a:extLst>
          </p:cNvPr>
          <p:cNvSpPr>
            <a:spLocks noGrp="1"/>
          </p:cNvSpPr>
          <p:nvPr>
            <p:ph type="title"/>
          </p:nvPr>
        </p:nvSpPr>
        <p:spPr/>
        <p:txBody>
          <a:bodyPr/>
          <a:lstStyle/>
          <a:p>
            <a:r>
              <a:rPr kumimoji="1" lang="zh-CN" altLang="en-US" dirty="0"/>
              <a:t>软核技术</a:t>
            </a:r>
          </a:p>
        </p:txBody>
      </p:sp>
      <p:sp>
        <p:nvSpPr>
          <p:cNvPr id="3" name="内容占位符 2">
            <a:extLst>
              <a:ext uri="{FF2B5EF4-FFF2-40B4-BE49-F238E27FC236}">
                <a16:creationId xmlns:a16="http://schemas.microsoft.com/office/drawing/2014/main" id="{491BA884-5A7C-CE4D-983B-2BDD09B085E7}"/>
              </a:ext>
            </a:extLst>
          </p:cNvPr>
          <p:cNvSpPr>
            <a:spLocks noGrp="1"/>
          </p:cNvSpPr>
          <p:nvPr>
            <p:ph idx="1"/>
          </p:nvPr>
        </p:nvSpPr>
        <p:spPr/>
        <p:txBody>
          <a:bodyPr>
            <a:normAutofit lnSpcReduction="10000"/>
          </a:bodyPr>
          <a:lstStyle/>
          <a:p>
            <a:r>
              <a:rPr kumimoji="1" lang="zh-CN" altLang="en-US" dirty="0"/>
              <a:t>目前最有代表性的软核处理器分别是 </a:t>
            </a:r>
            <a:r>
              <a:rPr kumimoji="1" lang="en" altLang="zh-CN" dirty="0"/>
              <a:t>Altera </a:t>
            </a:r>
            <a:r>
              <a:rPr kumimoji="1" lang="zh-CN" altLang="en-US" dirty="0"/>
              <a:t>公司的 </a:t>
            </a:r>
            <a:r>
              <a:rPr kumimoji="1" lang="en" altLang="zh-CN" dirty="0" err="1"/>
              <a:t>Nios</a:t>
            </a:r>
            <a:r>
              <a:rPr kumimoji="1" lang="en" altLang="zh-CN" dirty="0"/>
              <a:t> II </a:t>
            </a:r>
            <a:r>
              <a:rPr kumimoji="1" lang="zh-CN" altLang="en-US" dirty="0"/>
              <a:t>核，以及 </a:t>
            </a:r>
            <a:r>
              <a:rPr kumimoji="1" lang="en" altLang="zh-CN" dirty="0"/>
              <a:t>Xilinx </a:t>
            </a:r>
            <a:r>
              <a:rPr kumimoji="1" lang="zh-CN" altLang="en-US" dirty="0"/>
              <a:t>公司的 </a:t>
            </a:r>
            <a:r>
              <a:rPr kumimoji="1" lang="en" altLang="zh-CN" dirty="0"/>
              <a:t>Mi- </a:t>
            </a:r>
            <a:r>
              <a:rPr kumimoji="1" lang="en" altLang="zh-CN" dirty="0" err="1"/>
              <a:t>croBlaze</a:t>
            </a:r>
            <a:r>
              <a:rPr kumimoji="1" lang="en" altLang="zh-CN" dirty="0"/>
              <a:t> </a:t>
            </a:r>
            <a:r>
              <a:rPr kumimoji="1" lang="zh-CN" altLang="en-US" dirty="0"/>
              <a:t>核。特别是 </a:t>
            </a:r>
            <a:r>
              <a:rPr kumimoji="1" lang="en" altLang="zh-CN" dirty="0" err="1"/>
              <a:t>Nios</a:t>
            </a:r>
            <a:r>
              <a:rPr kumimoji="1" lang="en" altLang="zh-CN" dirty="0"/>
              <a:t> II </a:t>
            </a:r>
            <a:r>
              <a:rPr kumimoji="1" lang="zh-CN" altLang="en-US" dirty="0"/>
              <a:t>核，能很好的解决上述五方面问题。</a:t>
            </a:r>
            <a:endParaRPr kumimoji="1" lang="en-US" altLang="zh-CN" dirty="0"/>
          </a:p>
          <a:p>
            <a:r>
              <a:rPr kumimoji="1" lang="en" altLang="zh-CN" dirty="0"/>
              <a:t>Altera </a:t>
            </a:r>
            <a:r>
              <a:rPr kumimoji="1" lang="zh-CN" altLang="en-US" dirty="0"/>
              <a:t>的 </a:t>
            </a:r>
            <a:r>
              <a:rPr kumimoji="1" lang="en" altLang="zh-CN" dirty="0" err="1"/>
              <a:t>Nios</a:t>
            </a:r>
            <a:r>
              <a:rPr kumimoji="1" lang="en" altLang="zh-CN" dirty="0"/>
              <a:t> II </a:t>
            </a:r>
            <a:r>
              <a:rPr kumimoji="1" lang="zh-CN" altLang="en-US" dirty="0"/>
              <a:t>核是用户可随意配置和构建的 </a:t>
            </a:r>
            <a:r>
              <a:rPr kumimoji="1" lang="en-US" altLang="zh-CN" dirty="0"/>
              <a:t>32 </a:t>
            </a:r>
            <a:r>
              <a:rPr kumimoji="1" lang="zh-CN" altLang="en-US" dirty="0"/>
              <a:t>位嵌入式处理器 </a:t>
            </a:r>
            <a:r>
              <a:rPr kumimoji="1" lang="en" altLang="zh-CN" dirty="0"/>
              <a:t>IP </a:t>
            </a:r>
            <a:r>
              <a:rPr kumimoji="1" lang="zh-CN" altLang="en-US" dirty="0"/>
              <a:t>核，釆用 </a:t>
            </a:r>
            <a:r>
              <a:rPr kumimoji="1" lang="en" altLang="zh-CN" dirty="0"/>
              <a:t>Avalon </a:t>
            </a:r>
            <a:r>
              <a:rPr kumimoji="1" lang="zh-CN" altLang="en-US" dirty="0"/>
              <a:t>总线结构通信接口</a:t>
            </a:r>
            <a:r>
              <a:rPr kumimoji="1" lang="en-US" altLang="zh-CN" dirty="0"/>
              <a:t>;</a:t>
            </a:r>
            <a:r>
              <a:rPr kumimoji="1" lang="zh-CN" altLang="en-US" dirty="0"/>
              <a:t>包含由 </a:t>
            </a:r>
            <a:r>
              <a:rPr kumimoji="1" lang="en" altLang="zh-CN" dirty="0"/>
              <a:t>First Silicon Solution(FS2)</a:t>
            </a:r>
            <a:r>
              <a:rPr kumimoji="1" lang="zh-CN" altLang="en-US" dirty="0"/>
              <a:t>开发的基于 </a:t>
            </a:r>
            <a:r>
              <a:rPr kumimoji="1" lang="en" altLang="zh-CN" dirty="0"/>
              <a:t>JTAG </a:t>
            </a:r>
            <a:r>
              <a:rPr kumimoji="1" lang="zh-CN" altLang="en-US" dirty="0"/>
              <a:t>的片内设备</a:t>
            </a:r>
            <a:r>
              <a:rPr kumimoji="1" lang="en-US" altLang="zh-CN" dirty="0"/>
              <a:t>(</a:t>
            </a:r>
            <a:r>
              <a:rPr kumimoji="1" lang="en" altLang="zh-CN" dirty="0"/>
              <a:t>OCI) </a:t>
            </a:r>
            <a:r>
              <a:rPr kumimoji="1" lang="zh-CN" altLang="en-US" dirty="0"/>
              <a:t>内核</a:t>
            </a:r>
            <a:r>
              <a:rPr kumimoji="1" lang="en-US" altLang="zh-CN" dirty="0"/>
              <a:t>(</a:t>
            </a:r>
            <a:r>
              <a:rPr kumimoji="1" lang="zh-CN" altLang="en-US" dirty="0"/>
              <a:t>这为开发者提供了强大的调试功能</a:t>
            </a:r>
            <a:r>
              <a:rPr kumimoji="1" lang="en-US" altLang="zh-CN" dirty="0"/>
              <a:t>)</a:t>
            </a:r>
            <a:r>
              <a:rPr kumimoji="1" lang="zh-CN" altLang="en-US" dirty="0"/>
              <a:t>。在把 </a:t>
            </a:r>
            <a:r>
              <a:rPr kumimoji="1" lang="en" altLang="zh-CN" dirty="0" err="1"/>
              <a:t>Nios</a:t>
            </a:r>
            <a:r>
              <a:rPr kumimoji="1" lang="en" altLang="zh-CN" dirty="0"/>
              <a:t> II </a:t>
            </a:r>
            <a:r>
              <a:rPr kumimoji="1" lang="zh-CN" altLang="en-US" dirty="0"/>
              <a:t>植入 </a:t>
            </a:r>
            <a:r>
              <a:rPr kumimoji="1" lang="en" altLang="zh-CN" dirty="0"/>
              <a:t>FPGA </a:t>
            </a:r>
            <a:r>
              <a:rPr kumimoji="1" lang="zh-CN" altLang="en-US" dirty="0"/>
              <a:t>前，用户可以根据设 计要求，利用 </a:t>
            </a:r>
            <a:r>
              <a:rPr kumimoji="1" lang="en" altLang="zh-CN" dirty="0"/>
              <a:t>Quartus II </a:t>
            </a:r>
            <a:r>
              <a:rPr kumimoji="1" lang="zh-CN" altLang="en-US" dirty="0"/>
              <a:t>和 </a:t>
            </a:r>
            <a:r>
              <a:rPr kumimoji="1" lang="en" altLang="zh-CN" dirty="0" err="1"/>
              <a:t>Qsys</a:t>
            </a:r>
            <a:r>
              <a:rPr kumimoji="1" lang="zh-CN" altLang="en" dirty="0"/>
              <a:t>，</a:t>
            </a:r>
            <a:r>
              <a:rPr kumimoji="1" lang="zh-CN" altLang="en-US" dirty="0"/>
              <a:t>对 </a:t>
            </a:r>
            <a:r>
              <a:rPr kumimoji="1" lang="en" altLang="zh-CN" dirty="0" err="1"/>
              <a:t>Nios</a:t>
            </a:r>
            <a:r>
              <a:rPr kumimoji="1" lang="en" altLang="zh-CN" dirty="0"/>
              <a:t> II </a:t>
            </a:r>
            <a:r>
              <a:rPr kumimoji="1" lang="zh-CN" altLang="en-US" dirty="0"/>
              <a:t>及其外围设备进行构建，使该嵌入式系统在 硬件结构、功能特点、资源占用等方面全面满足用户系统设计的要求。</a:t>
            </a:r>
            <a:r>
              <a:rPr kumimoji="1" lang="en" altLang="zh-CN" dirty="0" err="1"/>
              <a:t>Nios</a:t>
            </a:r>
            <a:r>
              <a:rPr kumimoji="1" lang="en" altLang="zh-CN" dirty="0"/>
              <a:t> II </a:t>
            </a:r>
            <a:r>
              <a:rPr kumimoji="1" lang="zh-CN" altLang="en-US" dirty="0"/>
              <a:t>核在同一 </a:t>
            </a:r>
            <a:r>
              <a:rPr kumimoji="1" lang="en" altLang="zh-CN" dirty="0"/>
              <a:t>FPGA </a:t>
            </a:r>
            <a:r>
              <a:rPr kumimoji="1" lang="zh-CN" altLang="en-US" dirty="0"/>
              <a:t>中的植入数量没有限制，只要 </a:t>
            </a:r>
            <a:r>
              <a:rPr kumimoji="1" lang="en" altLang="zh-CN" dirty="0"/>
              <a:t>FPGA </a:t>
            </a:r>
            <a:r>
              <a:rPr kumimoji="1" lang="zh-CN" altLang="en-US" dirty="0"/>
              <a:t>资源足够即可。</a:t>
            </a:r>
          </a:p>
          <a:p>
            <a:endParaRPr kumimoji="1" lang="zh-CN" altLang="en-US" dirty="0"/>
          </a:p>
        </p:txBody>
      </p:sp>
    </p:spTree>
    <p:extLst>
      <p:ext uri="{BB962C8B-B14F-4D97-AF65-F5344CB8AC3E}">
        <p14:creationId xmlns:p14="http://schemas.microsoft.com/office/powerpoint/2010/main" val="1709573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2F58E-A49F-CC47-86FE-A4F53106F17F}"/>
              </a:ext>
            </a:extLst>
          </p:cNvPr>
          <p:cNvSpPr>
            <a:spLocks noGrp="1"/>
          </p:cNvSpPr>
          <p:nvPr>
            <p:ph type="title"/>
          </p:nvPr>
        </p:nvSpPr>
        <p:spPr/>
        <p:txBody>
          <a:bodyPr/>
          <a:lstStyle/>
          <a:p>
            <a:r>
              <a:rPr kumimoji="1" lang="zh-CN" altLang="en-US" dirty="0"/>
              <a:t>嵌入式软核处理器 </a:t>
            </a:r>
            <a:r>
              <a:rPr kumimoji="1" lang="en-US" altLang="zh-CN" dirty="0" err="1"/>
              <a:t>Nios</a:t>
            </a:r>
            <a:endParaRPr kumimoji="1" lang="zh-CN" altLang="en-US" dirty="0"/>
          </a:p>
        </p:txBody>
      </p:sp>
      <p:sp>
        <p:nvSpPr>
          <p:cNvPr id="3" name="内容占位符 2">
            <a:extLst>
              <a:ext uri="{FF2B5EF4-FFF2-40B4-BE49-F238E27FC236}">
                <a16:creationId xmlns:a16="http://schemas.microsoft.com/office/drawing/2014/main" id="{05AF6736-A86C-BA47-9344-1808F8ECD808}"/>
              </a:ext>
            </a:extLst>
          </p:cNvPr>
          <p:cNvSpPr>
            <a:spLocks noGrp="1"/>
          </p:cNvSpPr>
          <p:nvPr>
            <p:ph idx="1"/>
          </p:nvPr>
        </p:nvSpPr>
        <p:spPr/>
        <p:txBody>
          <a:bodyPr/>
          <a:lstStyle/>
          <a:p>
            <a:r>
              <a:rPr kumimoji="1" lang="en" altLang="zh-CN" dirty="0"/>
              <a:t>SOPC </a:t>
            </a:r>
            <a:r>
              <a:rPr kumimoji="1" lang="zh-CN" altLang="en-US" dirty="0"/>
              <a:t>的开发过程中要使用到 </a:t>
            </a:r>
            <a:r>
              <a:rPr kumimoji="1" lang="en" altLang="zh-CN" dirty="0"/>
              <a:t>Quartus II</a:t>
            </a:r>
            <a:r>
              <a:rPr kumimoji="1" lang="zh-CN" altLang="en" dirty="0"/>
              <a:t>、</a:t>
            </a:r>
            <a:r>
              <a:rPr kumimoji="1" lang="en" altLang="zh-CN" dirty="0" err="1"/>
              <a:t>Qsys</a:t>
            </a:r>
            <a:r>
              <a:rPr kumimoji="1" lang="en" altLang="zh-CN" dirty="0"/>
              <a:t> </a:t>
            </a:r>
            <a:r>
              <a:rPr kumimoji="1" lang="zh-CN" altLang="en-US" dirty="0"/>
              <a:t>以及 </a:t>
            </a:r>
            <a:r>
              <a:rPr kumimoji="1" lang="en" altLang="zh-CN" dirty="0" err="1"/>
              <a:t>Nios</a:t>
            </a:r>
            <a:r>
              <a:rPr kumimoji="1" lang="en" altLang="zh-CN" dirty="0"/>
              <a:t> II IDE</a:t>
            </a:r>
          </a:p>
          <a:p>
            <a:r>
              <a:rPr kumimoji="1" lang="zh-CN" altLang="en-US" dirty="0"/>
              <a:t>基于</a:t>
            </a:r>
            <a:r>
              <a:rPr kumimoji="1" lang="en" altLang="zh-CN" dirty="0" err="1"/>
              <a:t>QuartusII</a:t>
            </a:r>
            <a:r>
              <a:rPr kumimoji="1" lang="zh-CN" altLang="en" dirty="0"/>
              <a:t>、</a:t>
            </a:r>
            <a:r>
              <a:rPr kumimoji="1" lang="en" altLang="zh-CN" dirty="0" err="1"/>
              <a:t>Qsys</a:t>
            </a:r>
            <a:r>
              <a:rPr kumimoji="1" lang="zh-CN" altLang="en-US" dirty="0"/>
              <a:t>的硬件设计，基于 </a:t>
            </a:r>
            <a:r>
              <a:rPr kumimoji="1" lang="en" altLang="zh-CN" dirty="0" err="1"/>
              <a:t>NiosIIIDE</a:t>
            </a:r>
            <a:r>
              <a:rPr kumimoji="1" lang="en" altLang="zh-CN" dirty="0"/>
              <a:t> </a:t>
            </a:r>
            <a:r>
              <a:rPr kumimoji="1" lang="zh-CN" altLang="en-US" dirty="0"/>
              <a:t>的软件设计</a:t>
            </a:r>
          </a:p>
        </p:txBody>
      </p:sp>
    </p:spTree>
    <p:extLst>
      <p:ext uri="{BB962C8B-B14F-4D97-AF65-F5344CB8AC3E}">
        <p14:creationId xmlns:p14="http://schemas.microsoft.com/office/powerpoint/2010/main" val="2140723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8A5CD-D827-5546-B2A8-2203597D35C4}"/>
              </a:ext>
            </a:extLst>
          </p:cNvPr>
          <p:cNvSpPr>
            <a:spLocks noGrp="1"/>
          </p:cNvSpPr>
          <p:nvPr>
            <p:ph type="title"/>
          </p:nvPr>
        </p:nvSpPr>
        <p:spPr/>
        <p:txBody>
          <a:bodyPr/>
          <a:lstStyle/>
          <a:p>
            <a:r>
              <a:rPr kumimoji="1" lang="zh-CN" altLang="en-US" dirty="0"/>
              <a:t>重新建立软核</a:t>
            </a:r>
            <a:r>
              <a:rPr kumimoji="1" lang="en-US" altLang="zh-CN" dirty="0"/>
              <a:t>CPU</a:t>
            </a:r>
            <a:endParaRPr kumimoji="1" lang="zh-CN" altLang="en-US" dirty="0"/>
          </a:p>
        </p:txBody>
      </p:sp>
      <p:sp>
        <p:nvSpPr>
          <p:cNvPr id="3" name="内容占位符 2">
            <a:extLst>
              <a:ext uri="{FF2B5EF4-FFF2-40B4-BE49-F238E27FC236}">
                <a16:creationId xmlns:a16="http://schemas.microsoft.com/office/drawing/2014/main" id="{56A2D0F5-9CF9-A448-8607-31599AF7E00D}"/>
              </a:ext>
            </a:extLst>
          </p:cNvPr>
          <p:cNvSpPr>
            <a:spLocks noGrp="1"/>
          </p:cNvSpPr>
          <p:nvPr>
            <p:ph idx="1"/>
          </p:nvPr>
        </p:nvSpPr>
        <p:spPr/>
        <p:txBody>
          <a:bodyPr>
            <a:normAutofit fontScale="85000" lnSpcReduction="20000"/>
          </a:bodyPr>
          <a:lstStyle/>
          <a:p>
            <a:r>
              <a:rPr kumimoji="1" lang="zh-CN" altLang="en-US" dirty="0"/>
              <a:t>在原</a:t>
            </a:r>
            <a:r>
              <a:rPr kumimoji="1" lang="en-US" altLang="zh-CN" dirty="0"/>
              <a:t>CPU</a:t>
            </a:r>
            <a:r>
              <a:rPr kumimoji="1" lang="zh-CN" altLang="en-US" dirty="0"/>
              <a:t>的基础上建立新的</a:t>
            </a:r>
            <a:r>
              <a:rPr kumimoji="1" lang="en-US" altLang="zh-CN" dirty="0"/>
              <a:t>CPU</a:t>
            </a:r>
          </a:p>
          <a:p>
            <a:r>
              <a:rPr kumimoji="1" lang="en-US" altLang="zh-CN" dirty="0"/>
              <a:t>1.</a:t>
            </a:r>
            <a:r>
              <a:rPr kumimoji="1" lang="zh-CN" altLang="en-US" dirty="0"/>
              <a:t>添加时钟</a:t>
            </a:r>
            <a:endParaRPr kumimoji="1" lang="en-US" altLang="zh-CN" dirty="0"/>
          </a:p>
          <a:p>
            <a:r>
              <a:rPr kumimoji="1" lang="en-US" altLang="zh-CN" dirty="0"/>
              <a:t>2.</a:t>
            </a:r>
            <a:r>
              <a:rPr kumimoji="1" lang="zh-CN" altLang="en-US" dirty="0"/>
              <a:t>添加内核</a:t>
            </a:r>
            <a:endParaRPr kumimoji="1" lang="en-US" altLang="zh-CN" dirty="0"/>
          </a:p>
          <a:p>
            <a:r>
              <a:rPr kumimoji="1" lang="en-US" altLang="zh-CN" dirty="0"/>
              <a:t>3.</a:t>
            </a:r>
            <a:r>
              <a:rPr kumimoji="1" lang="zh-CN" altLang="en-US" dirty="0"/>
              <a:t>添加片内存储器</a:t>
            </a:r>
            <a:endParaRPr kumimoji="1" lang="en-US" altLang="zh-CN" dirty="0"/>
          </a:p>
          <a:p>
            <a:r>
              <a:rPr kumimoji="1" lang="en-US" altLang="zh-CN" dirty="0"/>
              <a:t>4.</a:t>
            </a:r>
            <a:r>
              <a:rPr kumimoji="1" lang="zh-CN" altLang="en-US" dirty="0"/>
              <a:t>添加</a:t>
            </a:r>
            <a:r>
              <a:rPr kumimoji="1" lang="en-US" altLang="zh-CN" dirty="0"/>
              <a:t>PIO</a:t>
            </a:r>
          </a:p>
          <a:p>
            <a:r>
              <a:rPr kumimoji="1" lang="en-US" altLang="zh-CN" dirty="0"/>
              <a:t>5.</a:t>
            </a:r>
            <a:r>
              <a:rPr kumimoji="1" lang="zh-CN" altLang="en-US" dirty="0"/>
              <a:t>添加系统</a:t>
            </a:r>
            <a:r>
              <a:rPr kumimoji="1" lang="en-US" altLang="zh-CN" dirty="0"/>
              <a:t>ID</a:t>
            </a:r>
            <a:r>
              <a:rPr kumimoji="1" lang="zh-CN" altLang="en-US" dirty="0"/>
              <a:t>外设</a:t>
            </a:r>
            <a:endParaRPr kumimoji="1" lang="en-US" altLang="zh-CN" dirty="0"/>
          </a:p>
          <a:p>
            <a:r>
              <a:rPr kumimoji="1" lang="en-US" altLang="zh-CN" dirty="0"/>
              <a:t>6.</a:t>
            </a:r>
            <a:r>
              <a:rPr kumimoji="1" lang="zh-CN" altLang="en-US" dirty="0"/>
              <a:t>连外设到</a:t>
            </a:r>
            <a:r>
              <a:rPr kumimoji="1" lang="en-US" altLang="zh-CN" dirty="0" err="1"/>
              <a:t>avalon</a:t>
            </a:r>
            <a:r>
              <a:rPr kumimoji="1" lang="zh-CN" altLang="en-US" dirty="0"/>
              <a:t> </a:t>
            </a:r>
            <a:r>
              <a:rPr kumimoji="1" lang="en-US" altLang="zh-CN" dirty="0"/>
              <a:t>mm</a:t>
            </a:r>
            <a:r>
              <a:rPr kumimoji="1" lang="zh-CN" altLang="en-US" dirty="0"/>
              <a:t>总线上</a:t>
            </a:r>
            <a:endParaRPr kumimoji="1" lang="en-US" altLang="zh-CN" dirty="0"/>
          </a:p>
          <a:p>
            <a:r>
              <a:rPr kumimoji="1" lang="en-US" altLang="zh-CN" dirty="0"/>
              <a:t>7.</a:t>
            </a:r>
            <a:r>
              <a:rPr kumimoji="1" lang="zh-CN" altLang="en-US" dirty="0"/>
              <a:t>指定基地址和中断请求优先级</a:t>
            </a:r>
            <a:endParaRPr kumimoji="1" lang="en-US" altLang="zh-CN" dirty="0"/>
          </a:p>
          <a:p>
            <a:r>
              <a:rPr kumimoji="1" lang="en-US" altLang="zh-CN" dirty="0"/>
              <a:t>8.</a:t>
            </a:r>
            <a:r>
              <a:rPr kumimoji="1" lang="zh-CN" altLang="en-US" dirty="0"/>
              <a:t>设定</a:t>
            </a:r>
            <a:r>
              <a:rPr kumimoji="1" lang="en-US" altLang="zh-CN" dirty="0"/>
              <a:t>NIOS</a:t>
            </a:r>
            <a:r>
              <a:rPr kumimoji="1" lang="zh-CN" altLang="en-US" dirty="0"/>
              <a:t>复位和异常地址</a:t>
            </a:r>
            <a:endParaRPr kumimoji="1" lang="en-US" altLang="zh-CN" dirty="0"/>
          </a:p>
          <a:p>
            <a:r>
              <a:rPr kumimoji="1" lang="en-US" altLang="zh-CN" dirty="0"/>
              <a:t>9.</a:t>
            </a:r>
            <a:r>
              <a:rPr kumimoji="1" lang="zh-CN" altLang="en-US" dirty="0"/>
              <a:t>设置需要引出的</a:t>
            </a:r>
            <a:r>
              <a:rPr kumimoji="1" lang="en-US" altLang="zh-CN" dirty="0" err="1"/>
              <a:t>qsys</a:t>
            </a:r>
            <a:r>
              <a:rPr kumimoji="1" lang="zh-CN" altLang="en-US" dirty="0"/>
              <a:t>顶层信号</a:t>
            </a:r>
            <a:endParaRPr kumimoji="1" lang="en-US" altLang="zh-CN" dirty="0"/>
          </a:p>
          <a:p>
            <a:r>
              <a:rPr kumimoji="1" lang="en-US" altLang="zh-CN" dirty="0"/>
              <a:t>10.</a:t>
            </a:r>
            <a:r>
              <a:rPr kumimoji="1" lang="zh-CN" altLang="en-US" dirty="0"/>
              <a:t>生成</a:t>
            </a:r>
            <a:r>
              <a:rPr kumimoji="1" lang="en-US" altLang="zh-CN" dirty="0"/>
              <a:t>NIOS</a:t>
            </a:r>
            <a:r>
              <a:rPr kumimoji="1" lang="zh-CN" altLang="en-US" dirty="0"/>
              <a:t>系统</a:t>
            </a:r>
            <a:endParaRPr kumimoji="1" lang="en-US" altLang="zh-CN" dirty="0"/>
          </a:p>
          <a:p>
            <a:endParaRPr kumimoji="1" lang="zh-CN" altLang="en-US" dirty="0"/>
          </a:p>
        </p:txBody>
      </p:sp>
    </p:spTree>
    <p:extLst>
      <p:ext uri="{BB962C8B-B14F-4D97-AF65-F5344CB8AC3E}">
        <p14:creationId xmlns:p14="http://schemas.microsoft.com/office/powerpoint/2010/main" val="573331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FD291-100C-5E42-AAA6-EAD477691DA7}"/>
              </a:ext>
            </a:extLst>
          </p:cNvPr>
          <p:cNvSpPr>
            <a:spLocks noGrp="1"/>
          </p:cNvSpPr>
          <p:nvPr>
            <p:ph type="title"/>
          </p:nvPr>
        </p:nvSpPr>
        <p:spPr/>
        <p:txBody>
          <a:bodyPr/>
          <a:lstStyle/>
          <a:p>
            <a:r>
              <a:rPr kumimoji="1" lang="zh-CN" altLang="en-US" dirty="0"/>
              <a:t>自定义</a:t>
            </a:r>
            <a:r>
              <a:rPr kumimoji="1" lang="en-US" altLang="zh-CN" dirty="0"/>
              <a:t>IP</a:t>
            </a:r>
            <a:r>
              <a:rPr kumimoji="1" lang="zh-CN" altLang="en-US" dirty="0"/>
              <a:t>核</a:t>
            </a:r>
          </a:p>
        </p:txBody>
      </p:sp>
      <p:sp>
        <p:nvSpPr>
          <p:cNvPr id="3" name="内容占位符 2">
            <a:extLst>
              <a:ext uri="{FF2B5EF4-FFF2-40B4-BE49-F238E27FC236}">
                <a16:creationId xmlns:a16="http://schemas.microsoft.com/office/drawing/2014/main" id="{B162E331-8576-E340-A7B5-BE7304F6F060}"/>
              </a:ext>
            </a:extLst>
          </p:cNvPr>
          <p:cNvSpPr>
            <a:spLocks noGrp="1"/>
          </p:cNvSpPr>
          <p:nvPr>
            <p:ph idx="1"/>
          </p:nvPr>
        </p:nvSpPr>
        <p:spPr/>
        <p:txBody>
          <a:bodyPr>
            <a:normAutofit fontScale="70000" lnSpcReduction="20000"/>
          </a:bodyPr>
          <a:lstStyle/>
          <a:p>
            <a:r>
              <a:rPr lang="en" altLang="zh-CN" b="1" dirty="0" err="1"/>
              <a:t>ip</a:t>
            </a:r>
            <a:r>
              <a:rPr lang="zh-CN" altLang="en-US" b="1" dirty="0"/>
              <a:t>封装流程</a:t>
            </a:r>
          </a:p>
          <a:p>
            <a:r>
              <a:rPr lang="zh-CN" altLang="en-US" dirty="0"/>
              <a:t>用</a:t>
            </a:r>
            <a:r>
              <a:rPr lang="en" altLang="zh-CN" dirty="0"/>
              <a:t>Verilog</a:t>
            </a:r>
            <a:r>
              <a:rPr lang="zh-CN" altLang="en-US" dirty="0"/>
              <a:t>编写好一个</a:t>
            </a:r>
            <a:r>
              <a:rPr lang="en-US" altLang="zh-CN" dirty="0"/>
              <a:t>.</a:t>
            </a:r>
            <a:r>
              <a:rPr lang="en" altLang="zh-CN" dirty="0"/>
              <a:t>V</a:t>
            </a:r>
            <a:r>
              <a:rPr lang="zh-CN" altLang="en-US" dirty="0"/>
              <a:t>文件，尤其要注意硬件逻辑的接口</a:t>
            </a:r>
          </a:p>
          <a:p>
            <a:r>
              <a:rPr lang="en" altLang="zh-CN" dirty="0" err="1"/>
              <a:t>quartus</a:t>
            </a:r>
            <a:r>
              <a:rPr lang="zh-CN" altLang="en-US" dirty="0"/>
              <a:t>会自动扫描工程目录中名字中带有</a:t>
            </a:r>
            <a:r>
              <a:rPr lang="en" altLang="zh-CN" dirty="0" err="1"/>
              <a:t>ip</a:t>
            </a:r>
            <a:r>
              <a:rPr lang="zh-CN" altLang="en-US" dirty="0"/>
              <a:t>两个字的文件夹，如果扫描到软件会自动将文件添加到</a:t>
            </a:r>
            <a:r>
              <a:rPr lang="en" altLang="zh-CN" dirty="0"/>
              <a:t>QSYS</a:t>
            </a:r>
            <a:r>
              <a:rPr lang="zh-CN" altLang="en-US" dirty="0"/>
              <a:t>系统中</a:t>
            </a:r>
          </a:p>
          <a:p>
            <a:r>
              <a:rPr lang="zh-CN" altLang="en-US" dirty="0"/>
              <a:t>将编写好的</a:t>
            </a:r>
            <a:r>
              <a:rPr lang="en" altLang="zh-CN" dirty="0" err="1"/>
              <a:t>ip</a:t>
            </a:r>
            <a:r>
              <a:rPr lang="zh-CN" altLang="en-US" dirty="0"/>
              <a:t>文件复制到工程中的</a:t>
            </a:r>
            <a:r>
              <a:rPr lang="en" altLang="zh-CN" dirty="0"/>
              <a:t>IP</a:t>
            </a:r>
            <a:r>
              <a:rPr lang="zh-CN" altLang="en-US" dirty="0"/>
              <a:t>目录中</a:t>
            </a:r>
          </a:p>
          <a:p>
            <a:r>
              <a:rPr lang="zh-CN" altLang="en-US" dirty="0"/>
              <a:t>在</a:t>
            </a:r>
            <a:r>
              <a:rPr lang="en" altLang="zh-CN" dirty="0" err="1"/>
              <a:t>qsys</a:t>
            </a:r>
            <a:r>
              <a:rPr lang="zh-CN" altLang="en-US" dirty="0"/>
              <a:t>界面中选择 </a:t>
            </a:r>
            <a:r>
              <a:rPr lang="en" altLang="zh-CN" dirty="0"/>
              <a:t>file - new component</a:t>
            </a:r>
          </a:p>
          <a:p>
            <a:r>
              <a:rPr lang="en" altLang="zh-CN" dirty="0"/>
              <a:t>component type</a:t>
            </a:r>
            <a:r>
              <a:rPr lang="zh-CN" altLang="en-US" dirty="0"/>
              <a:t>界面中给新的</a:t>
            </a:r>
            <a:r>
              <a:rPr lang="en" altLang="zh-CN" dirty="0" err="1"/>
              <a:t>ip</a:t>
            </a:r>
            <a:r>
              <a:rPr lang="zh-CN" altLang="en-US" dirty="0"/>
              <a:t>命名和简单描述</a:t>
            </a:r>
          </a:p>
          <a:p>
            <a:r>
              <a:rPr lang="en" altLang="zh-CN" dirty="0"/>
              <a:t>files</a:t>
            </a:r>
            <a:r>
              <a:rPr lang="zh-CN" altLang="en-US" dirty="0"/>
              <a:t>界面中点击 </a:t>
            </a:r>
            <a:r>
              <a:rPr lang="en-US" altLang="zh-CN" dirty="0"/>
              <a:t>+ </a:t>
            </a:r>
            <a:r>
              <a:rPr lang="zh-CN" altLang="en-US" dirty="0"/>
              <a:t>选中 </a:t>
            </a:r>
            <a:r>
              <a:rPr lang="en" altLang="zh-CN" dirty="0" err="1"/>
              <a:t>verilog</a:t>
            </a:r>
            <a:r>
              <a:rPr lang="en" altLang="zh-CN" dirty="0"/>
              <a:t> </a:t>
            </a:r>
            <a:r>
              <a:rPr lang="zh-CN" altLang="en-US" dirty="0"/>
              <a:t>文件，点击</a:t>
            </a:r>
            <a:r>
              <a:rPr lang="en" altLang="zh-CN" dirty="0"/>
              <a:t>analyze synthesis file</a:t>
            </a:r>
            <a:r>
              <a:rPr lang="zh-CN" altLang="en" dirty="0"/>
              <a:t>，</a:t>
            </a:r>
            <a:r>
              <a:rPr lang="zh-CN" altLang="en-US" dirty="0"/>
              <a:t>弹出</a:t>
            </a:r>
            <a:r>
              <a:rPr lang="en" altLang="zh-CN" dirty="0" err="1"/>
              <a:t>sucessfully</a:t>
            </a:r>
            <a:endParaRPr lang="en" altLang="zh-CN" dirty="0"/>
          </a:p>
          <a:p>
            <a:r>
              <a:rPr lang="en" altLang="zh-CN" dirty="0"/>
              <a:t>parameters</a:t>
            </a:r>
            <a:r>
              <a:rPr lang="zh-CN" altLang="en-US" dirty="0"/>
              <a:t>界面是指</a:t>
            </a:r>
            <a:r>
              <a:rPr lang="en" altLang="zh-CN" dirty="0" err="1"/>
              <a:t>verilog</a:t>
            </a:r>
            <a:r>
              <a:rPr lang="zh-CN" altLang="en-US" dirty="0"/>
              <a:t>文件中的参数，没有则不管</a:t>
            </a:r>
          </a:p>
          <a:p>
            <a:r>
              <a:rPr lang="en" altLang="zh-CN" dirty="0"/>
              <a:t>signal</a:t>
            </a:r>
            <a:r>
              <a:rPr lang="zh-CN" altLang="en-US" dirty="0"/>
              <a:t>界面指定接口信号的连接，是与</a:t>
            </a:r>
            <a:r>
              <a:rPr lang="en" altLang="zh-CN" dirty="0" err="1"/>
              <a:t>avalon</a:t>
            </a:r>
            <a:r>
              <a:rPr lang="zh-CN" altLang="en-US" dirty="0"/>
              <a:t>总线相连、引出外部引脚、复位、时钟</a:t>
            </a:r>
          </a:p>
          <a:p>
            <a:r>
              <a:rPr lang="en" altLang="zh-CN" dirty="0"/>
              <a:t>interfaces</a:t>
            </a:r>
            <a:r>
              <a:rPr lang="zh-CN" altLang="en-US" dirty="0"/>
              <a:t>界面手动给每个信号添加时钟和复位连接，注意中断信号格外需要修改一个值</a:t>
            </a:r>
          </a:p>
          <a:p>
            <a:r>
              <a:rPr lang="zh-CN" altLang="en-US" dirty="0"/>
              <a:t>直到没有</a:t>
            </a:r>
            <a:r>
              <a:rPr lang="en" altLang="zh-CN" dirty="0"/>
              <a:t>error</a:t>
            </a:r>
            <a:r>
              <a:rPr lang="zh-CN" altLang="en-US" dirty="0"/>
              <a:t>出现之后点击</a:t>
            </a:r>
            <a:r>
              <a:rPr lang="en" altLang="zh-CN" dirty="0"/>
              <a:t>finish</a:t>
            </a:r>
            <a:r>
              <a:rPr lang="zh-CN" altLang="en" dirty="0"/>
              <a:t>，</a:t>
            </a:r>
            <a:r>
              <a:rPr lang="zh-CN" altLang="en-US" dirty="0"/>
              <a:t>系统根据 </a:t>
            </a:r>
            <a:r>
              <a:rPr lang="en" altLang="zh-CN" dirty="0" err="1"/>
              <a:t>verilog</a:t>
            </a:r>
            <a:r>
              <a:rPr lang="en" altLang="zh-CN" dirty="0"/>
              <a:t> </a:t>
            </a:r>
            <a:r>
              <a:rPr lang="zh-CN" altLang="en-US" dirty="0"/>
              <a:t>生成</a:t>
            </a:r>
            <a:r>
              <a:rPr lang="en" altLang="zh-CN" dirty="0" err="1"/>
              <a:t>tcl</a:t>
            </a:r>
            <a:r>
              <a:rPr lang="zh-CN" altLang="en-US" dirty="0"/>
              <a:t>文件</a:t>
            </a:r>
          </a:p>
          <a:p>
            <a:r>
              <a:rPr lang="zh-CN" altLang="en-US" dirty="0"/>
              <a:t>如果想移植</a:t>
            </a:r>
            <a:r>
              <a:rPr lang="en" altLang="zh-CN" dirty="0" err="1"/>
              <a:t>tcl</a:t>
            </a:r>
            <a:r>
              <a:rPr lang="zh-CN" altLang="en-US" dirty="0"/>
              <a:t>文件只需要修改</a:t>
            </a:r>
            <a:r>
              <a:rPr lang="en" altLang="zh-CN" dirty="0" err="1"/>
              <a:t>tcl</a:t>
            </a:r>
            <a:r>
              <a:rPr lang="zh-CN" altLang="en-US" dirty="0"/>
              <a:t>中的文件路径就可以将</a:t>
            </a:r>
            <a:r>
              <a:rPr lang="en" altLang="zh-CN" dirty="0"/>
              <a:t>IP</a:t>
            </a:r>
            <a:r>
              <a:rPr lang="zh-CN" altLang="en-US" dirty="0"/>
              <a:t>核移植到其他工程中</a:t>
            </a:r>
          </a:p>
          <a:p>
            <a:endParaRPr kumimoji="1" lang="zh-CN" altLang="en-US" dirty="0"/>
          </a:p>
        </p:txBody>
      </p:sp>
    </p:spTree>
    <p:extLst>
      <p:ext uri="{BB962C8B-B14F-4D97-AF65-F5344CB8AC3E}">
        <p14:creationId xmlns:p14="http://schemas.microsoft.com/office/powerpoint/2010/main" val="3054637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C4072-49F5-064A-8975-F1BD4BDB8988}"/>
              </a:ext>
            </a:extLst>
          </p:cNvPr>
          <p:cNvSpPr>
            <a:spLocks noGrp="1"/>
          </p:cNvSpPr>
          <p:nvPr>
            <p:ph type="title"/>
          </p:nvPr>
        </p:nvSpPr>
        <p:spPr/>
        <p:txBody>
          <a:bodyPr/>
          <a:lstStyle/>
          <a:p>
            <a:r>
              <a:rPr kumimoji="1" lang="zh-CN" altLang="en-US" dirty="0"/>
              <a:t>软核</a:t>
            </a:r>
            <a:r>
              <a:rPr kumimoji="1" lang="en-US" altLang="zh-CN" dirty="0"/>
              <a:t>CPU</a:t>
            </a:r>
            <a:r>
              <a:rPr kumimoji="1" lang="zh-CN" altLang="en-US" dirty="0"/>
              <a:t>款图</a:t>
            </a:r>
          </a:p>
        </p:txBody>
      </p:sp>
      <p:pic>
        <p:nvPicPr>
          <p:cNvPr id="5" name="内容占位符 4">
            <a:extLst>
              <a:ext uri="{FF2B5EF4-FFF2-40B4-BE49-F238E27FC236}">
                <a16:creationId xmlns:a16="http://schemas.microsoft.com/office/drawing/2014/main" id="{CA2235A5-9F8E-D74C-AEC1-1A133B2CC9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817" y="1799867"/>
            <a:ext cx="5129361" cy="4562296"/>
          </a:xfrm>
        </p:spPr>
      </p:pic>
    </p:spTree>
    <p:extLst>
      <p:ext uri="{BB962C8B-B14F-4D97-AF65-F5344CB8AC3E}">
        <p14:creationId xmlns:p14="http://schemas.microsoft.com/office/powerpoint/2010/main" val="806947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209FB-29F5-C14B-A28B-B50556F9EAAE}"/>
              </a:ext>
            </a:extLst>
          </p:cNvPr>
          <p:cNvSpPr>
            <a:spLocks noGrp="1"/>
          </p:cNvSpPr>
          <p:nvPr>
            <p:ph type="title"/>
          </p:nvPr>
        </p:nvSpPr>
        <p:spPr/>
        <p:txBody>
          <a:bodyPr/>
          <a:lstStyle/>
          <a:p>
            <a:r>
              <a:rPr kumimoji="1" lang="zh-CN" altLang="en-US"/>
              <a:t>正确得到伪数据</a:t>
            </a:r>
          </a:p>
        </p:txBody>
      </p:sp>
      <p:pic>
        <p:nvPicPr>
          <p:cNvPr id="5" name="内容占位符 4">
            <a:extLst>
              <a:ext uri="{FF2B5EF4-FFF2-40B4-BE49-F238E27FC236}">
                <a16:creationId xmlns:a16="http://schemas.microsoft.com/office/drawing/2014/main" id="{2C54E312-15F5-E945-84FD-F75F725172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799517" cy="4351338"/>
          </a:xfrm>
        </p:spPr>
      </p:pic>
    </p:spTree>
    <p:extLst>
      <p:ext uri="{BB962C8B-B14F-4D97-AF65-F5344CB8AC3E}">
        <p14:creationId xmlns:p14="http://schemas.microsoft.com/office/powerpoint/2010/main" val="3844034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1024X6V5 </a:t>
            </a:r>
            <a:r>
              <a:rPr lang="zh-CN" altLang="en-US" dirty="0"/>
              <a:t>调参数</a:t>
            </a:r>
          </a:p>
        </p:txBody>
      </p:sp>
      <p:sp>
        <p:nvSpPr>
          <p:cNvPr id="3" name="副标题 2"/>
          <p:cNvSpPr>
            <a:spLocks noGrp="1"/>
          </p:cNvSpPr>
          <p:nvPr>
            <p:ph type="subTitle" idx="1"/>
          </p:nvPr>
        </p:nvSpPr>
        <p:spPr/>
        <p:txBody>
          <a:bodyPr/>
          <a:lstStyle/>
          <a:p>
            <a:r>
              <a:rPr lang="zh-CN" altLang="en-US" dirty="0"/>
              <a:t>旷锦昊</a:t>
            </a:r>
            <a:endParaRPr lang="en-US" altLang="zh-CN" dirty="0"/>
          </a:p>
          <a:p>
            <a:r>
              <a:rPr lang="en-US" altLang="zh-CN" dirty="0"/>
              <a:t>2022.4.12</a:t>
            </a:r>
            <a:endParaRPr lang="zh-CN" altLang="en-US" dirty="0"/>
          </a:p>
        </p:txBody>
      </p:sp>
    </p:spTree>
    <p:extLst>
      <p:ext uri="{BB962C8B-B14F-4D97-AF65-F5344CB8AC3E}">
        <p14:creationId xmlns:p14="http://schemas.microsoft.com/office/powerpoint/2010/main" val="714354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5CFB8-DDAC-A946-A2C5-EF32A6064AED}"/>
              </a:ext>
            </a:extLst>
          </p:cNvPr>
          <p:cNvSpPr>
            <a:spLocks noGrp="1"/>
          </p:cNvSpPr>
          <p:nvPr>
            <p:ph type="title"/>
          </p:nvPr>
        </p:nvSpPr>
        <p:spPr/>
        <p:txBody>
          <a:bodyPr/>
          <a:lstStyle/>
          <a:p>
            <a:r>
              <a:rPr kumimoji="1" lang="zh-CN" altLang="en-US" dirty="0"/>
              <a:t>调节参数正确输出图像</a:t>
            </a:r>
          </a:p>
        </p:txBody>
      </p:sp>
      <p:sp>
        <p:nvSpPr>
          <p:cNvPr id="3" name="内容占位符 2">
            <a:extLst>
              <a:ext uri="{FF2B5EF4-FFF2-40B4-BE49-F238E27FC236}">
                <a16:creationId xmlns:a16="http://schemas.microsoft.com/office/drawing/2014/main" id="{668CA3C7-9A8B-114B-827B-CAF341C04E69}"/>
              </a:ext>
            </a:extLst>
          </p:cNvPr>
          <p:cNvSpPr>
            <a:spLocks noGrp="1"/>
          </p:cNvSpPr>
          <p:nvPr>
            <p:ph idx="1"/>
          </p:nvPr>
        </p:nvSpPr>
        <p:spPr/>
        <p:txBody>
          <a:bodyPr/>
          <a:lstStyle/>
          <a:p>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067113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74C97C-123C-BB46-B1E4-5887A44A4157}"/>
              </a:ext>
            </a:extLst>
          </p:cNvPr>
          <p:cNvSpPr>
            <a:spLocks noGrp="1"/>
          </p:cNvSpPr>
          <p:nvPr>
            <p:ph type="title"/>
          </p:nvPr>
        </p:nvSpPr>
        <p:spPr/>
        <p:txBody>
          <a:bodyPr/>
          <a:lstStyle/>
          <a:p>
            <a:r>
              <a:rPr kumimoji="1" lang="zh-CN" altLang="en-US" dirty="0"/>
              <a:t>重要结论：</a:t>
            </a:r>
            <a:r>
              <a:rPr kumimoji="1" lang="en-US" altLang="zh-CN" dirty="0"/>
              <a:t>parameter</a:t>
            </a:r>
            <a:endParaRPr kumimoji="1" lang="zh-CN" altLang="en-US" dirty="0"/>
          </a:p>
        </p:txBody>
      </p:sp>
      <p:sp>
        <p:nvSpPr>
          <p:cNvPr id="3" name="内容占位符 2">
            <a:extLst>
              <a:ext uri="{FF2B5EF4-FFF2-40B4-BE49-F238E27FC236}">
                <a16:creationId xmlns:a16="http://schemas.microsoft.com/office/drawing/2014/main" id="{028747E0-CB5A-0E46-A2F2-5D2BC443CD13}"/>
              </a:ext>
            </a:extLst>
          </p:cNvPr>
          <p:cNvSpPr>
            <a:spLocks noGrp="1"/>
          </p:cNvSpPr>
          <p:nvPr>
            <p:ph idx="1"/>
          </p:nvPr>
        </p:nvSpPr>
        <p:spPr/>
        <p:txBody>
          <a:bodyPr/>
          <a:lstStyle/>
          <a:p>
            <a:r>
              <a:rPr kumimoji="1" lang="en-US" altLang="zh-CN" dirty="0"/>
              <a:t>Parameter</a:t>
            </a:r>
            <a:r>
              <a:rPr kumimoji="1" lang="zh-CN" altLang="en-US" dirty="0"/>
              <a:t>变量的值，以</a:t>
            </a:r>
            <a:r>
              <a:rPr kumimoji="1" lang="en-US" altLang="zh-CN" dirty="0"/>
              <a:t>BDF</a:t>
            </a:r>
            <a:r>
              <a:rPr kumimoji="1" lang="zh-CN" altLang="en-US" dirty="0"/>
              <a:t>文件中的方框设置为准</a:t>
            </a:r>
            <a:endParaRPr kumimoji="1" lang="en-US" altLang="zh-CN" dirty="0"/>
          </a:p>
          <a:p>
            <a:r>
              <a:rPr kumimoji="1" lang="zh-CN" altLang="en-US" dirty="0"/>
              <a:t>当</a:t>
            </a:r>
            <a:r>
              <a:rPr kumimoji="1" lang="en-US" altLang="zh-CN" dirty="0" err="1"/>
              <a:t>bdf</a:t>
            </a:r>
            <a:r>
              <a:rPr kumimoji="1" lang="zh-CN" altLang="en-US" dirty="0"/>
              <a:t>和</a:t>
            </a:r>
            <a:r>
              <a:rPr kumimoji="1" lang="en-US" altLang="zh-CN" dirty="0"/>
              <a:t>v</a:t>
            </a:r>
            <a:r>
              <a:rPr kumimoji="1" lang="zh-CN" altLang="en-US" dirty="0"/>
              <a:t>文件中</a:t>
            </a:r>
            <a:r>
              <a:rPr kumimoji="1" lang="en-US" altLang="zh-CN" dirty="0"/>
              <a:t>parameter</a:t>
            </a:r>
            <a:r>
              <a:rPr kumimoji="1" lang="zh-CN" altLang="en-US" dirty="0"/>
              <a:t>值不相同时，</a:t>
            </a:r>
            <a:r>
              <a:rPr kumimoji="1" lang="zh-CN" altLang="en-US" dirty="0">
                <a:solidFill>
                  <a:srgbClr val="FF0000"/>
                </a:solidFill>
              </a:rPr>
              <a:t>以</a:t>
            </a:r>
            <a:r>
              <a:rPr kumimoji="1" lang="en-US" altLang="zh-CN" dirty="0" err="1">
                <a:solidFill>
                  <a:srgbClr val="FF0000"/>
                </a:solidFill>
              </a:rPr>
              <a:t>bdf</a:t>
            </a:r>
            <a:r>
              <a:rPr kumimoji="1" lang="zh-CN" altLang="en-US" dirty="0">
                <a:solidFill>
                  <a:srgbClr val="FF0000"/>
                </a:solidFill>
              </a:rPr>
              <a:t>中文件值为准</a:t>
            </a:r>
            <a:r>
              <a:rPr kumimoji="1" lang="zh-CN" altLang="en-US" dirty="0"/>
              <a:t>！</a:t>
            </a:r>
            <a:endParaRPr kumimoji="1" lang="en-US" altLang="zh-CN" dirty="0"/>
          </a:p>
          <a:p>
            <a:r>
              <a:rPr kumimoji="1" lang="zh-CN" altLang="en-US" dirty="0"/>
              <a:t>为避免引起误会，建立每次修改将两者值修改相同</a:t>
            </a:r>
          </a:p>
        </p:txBody>
      </p:sp>
    </p:spTree>
    <p:extLst>
      <p:ext uri="{BB962C8B-B14F-4D97-AF65-F5344CB8AC3E}">
        <p14:creationId xmlns:p14="http://schemas.microsoft.com/office/powerpoint/2010/main" val="3548277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B2A8E-1854-AA48-8861-B2335055D90A}"/>
              </a:ext>
            </a:extLst>
          </p:cNvPr>
          <p:cNvSpPr>
            <a:spLocks noGrp="1"/>
          </p:cNvSpPr>
          <p:nvPr>
            <p:ph type="title"/>
          </p:nvPr>
        </p:nvSpPr>
        <p:spPr/>
        <p:txBody>
          <a:bodyPr/>
          <a:lstStyle/>
          <a:p>
            <a:r>
              <a:rPr kumimoji="1" lang="zh-CN" altLang="en-US" dirty="0"/>
              <a:t>第一次调参数</a:t>
            </a:r>
            <a:r>
              <a:rPr kumimoji="1" lang="en-US" altLang="zh-CN" dirty="0"/>
              <a:t>—</a:t>
            </a:r>
            <a:r>
              <a:rPr kumimoji="1" lang="zh-CN" altLang="en-US" dirty="0"/>
              <a:t>没加</a:t>
            </a:r>
            <a:r>
              <a:rPr kumimoji="1" lang="en-US" altLang="zh-CN" dirty="0"/>
              <a:t>HSVS_18000</a:t>
            </a:r>
            <a:r>
              <a:rPr kumimoji="1" lang="zh-CN" altLang="en-US" dirty="0"/>
              <a:t>模块</a:t>
            </a:r>
          </a:p>
        </p:txBody>
      </p:sp>
      <p:graphicFrame>
        <p:nvGraphicFramePr>
          <p:cNvPr id="4" name="表格 4">
            <a:extLst>
              <a:ext uri="{FF2B5EF4-FFF2-40B4-BE49-F238E27FC236}">
                <a16:creationId xmlns:a16="http://schemas.microsoft.com/office/drawing/2014/main" id="{06B72841-093D-7F48-BC5F-C4DB00E4C75E}"/>
              </a:ext>
            </a:extLst>
          </p:cNvPr>
          <p:cNvGraphicFramePr>
            <a:graphicFrameLocks noGrp="1"/>
          </p:cNvGraphicFramePr>
          <p:nvPr>
            <p:ph idx="1"/>
            <p:extLst>
              <p:ext uri="{D42A27DB-BD31-4B8C-83A1-F6EECF244321}">
                <p14:modId xmlns:p14="http://schemas.microsoft.com/office/powerpoint/2010/main" val="1843870021"/>
              </p:ext>
            </p:extLst>
          </p:nvPr>
        </p:nvGraphicFramePr>
        <p:xfrm>
          <a:off x="605790" y="1280160"/>
          <a:ext cx="11167110" cy="5611060"/>
        </p:xfrm>
        <a:graphic>
          <a:graphicData uri="http://schemas.openxmlformats.org/drawingml/2006/table">
            <a:tbl>
              <a:tblPr firstRow="1" bandRow="1">
                <a:tableStyleId>{5C22544A-7EE6-4342-B048-85BDC9FD1C3A}</a:tableStyleId>
              </a:tblPr>
              <a:tblGrid>
                <a:gridCol w="2233422">
                  <a:extLst>
                    <a:ext uri="{9D8B030D-6E8A-4147-A177-3AD203B41FA5}">
                      <a16:colId xmlns:a16="http://schemas.microsoft.com/office/drawing/2014/main" val="3353362909"/>
                    </a:ext>
                  </a:extLst>
                </a:gridCol>
                <a:gridCol w="2233422">
                  <a:extLst>
                    <a:ext uri="{9D8B030D-6E8A-4147-A177-3AD203B41FA5}">
                      <a16:colId xmlns:a16="http://schemas.microsoft.com/office/drawing/2014/main" val="2657589191"/>
                    </a:ext>
                  </a:extLst>
                </a:gridCol>
                <a:gridCol w="2233422">
                  <a:extLst>
                    <a:ext uri="{9D8B030D-6E8A-4147-A177-3AD203B41FA5}">
                      <a16:colId xmlns:a16="http://schemas.microsoft.com/office/drawing/2014/main" val="2842058119"/>
                    </a:ext>
                  </a:extLst>
                </a:gridCol>
                <a:gridCol w="2233422">
                  <a:extLst>
                    <a:ext uri="{9D8B030D-6E8A-4147-A177-3AD203B41FA5}">
                      <a16:colId xmlns:a16="http://schemas.microsoft.com/office/drawing/2014/main" val="314689539"/>
                    </a:ext>
                  </a:extLst>
                </a:gridCol>
                <a:gridCol w="2233422">
                  <a:extLst>
                    <a:ext uri="{9D8B030D-6E8A-4147-A177-3AD203B41FA5}">
                      <a16:colId xmlns:a16="http://schemas.microsoft.com/office/drawing/2014/main" val="339271916"/>
                    </a:ext>
                  </a:extLst>
                </a:gridCol>
              </a:tblGrid>
              <a:tr h="175357">
                <a:tc>
                  <a:txBody>
                    <a:bodyPr/>
                    <a:lstStyle/>
                    <a:p>
                      <a:r>
                        <a:rPr lang="en-US" altLang="zh-CN" dirty="0"/>
                        <a:t>input</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31164564"/>
                  </a:ext>
                </a:extLst>
              </a:tr>
              <a:tr h="433090">
                <a:tc>
                  <a:txBody>
                    <a:bodyPr/>
                    <a:lstStyle/>
                    <a:p>
                      <a:r>
                        <a:rPr lang="en-US" altLang="zh-CN" dirty="0"/>
                        <a:t>Frame </a:t>
                      </a:r>
                      <a:r>
                        <a:rPr lang="en-US" altLang="zh-CN" dirty="0" err="1"/>
                        <a:t>len</a:t>
                      </a:r>
                      <a:endParaRPr lang="zh-CN" altLang="en-US" dirty="0"/>
                    </a:p>
                  </a:txBody>
                  <a:tcPr/>
                </a:tc>
                <a:tc>
                  <a:txBody>
                    <a:bodyPr/>
                    <a:lstStyle/>
                    <a:p>
                      <a:r>
                        <a:rPr lang="en-US" altLang="zh-CN" dirty="0"/>
                        <a:t>92</a:t>
                      </a:r>
                      <a:endParaRPr lang="zh-CN" altLang="en-US" dirty="0"/>
                    </a:p>
                  </a:txBody>
                  <a:tcPr/>
                </a:tc>
                <a:tc>
                  <a:txBody>
                    <a:bodyPr/>
                    <a:lstStyle/>
                    <a:p>
                      <a:r>
                        <a:rPr lang="en-US" altLang="zh-CN" dirty="0"/>
                        <a:t>92</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289733055"/>
                  </a:ext>
                </a:extLst>
              </a:tr>
              <a:tr h="433090">
                <a:tc>
                  <a:txBody>
                    <a:bodyPr/>
                    <a:lstStyle/>
                    <a:p>
                      <a:r>
                        <a:rPr lang="en-US" altLang="zh-CN" dirty="0"/>
                        <a:t>Int line num</a:t>
                      </a:r>
                      <a:endParaRPr lang="zh-CN" altLang="en-US" dirty="0"/>
                    </a:p>
                  </a:txBody>
                  <a:tcPr/>
                </a:tc>
                <a:tc>
                  <a:txBody>
                    <a:bodyPr/>
                    <a:lstStyle/>
                    <a:p>
                      <a:r>
                        <a:rPr lang="en-US" altLang="zh-CN" dirty="0"/>
                        <a:t>1400</a:t>
                      </a:r>
                      <a:endParaRPr lang="zh-CN" altLang="en-US" dirty="0"/>
                    </a:p>
                  </a:txBody>
                  <a:tcPr/>
                </a:tc>
                <a:tc>
                  <a:txBody>
                    <a:bodyPr/>
                    <a:lstStyle/>
                    <a:p>
                      <a:r>
                        <a:rPr lang="en-US" altLang="zh-CN" dirty="0"/>
                        <a:t>1300</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369282099"/>
                  </a:ext>
                </a:extLst>
              </a:tr>
              <a:tr h="433090">
                <a:tc>
                  <a:txBody>
                    <a:bodyPr/>
                    <a:lstStyle/>
                    <a:p>
                      <a:r>
                        <a:rPr lang="en-US" altLang="zh-CN" dirty="0"/>
                        <a:t>Wait line</a:t>
                      </a:r>
                      <a:endParaRPr lang="zh-CN" altLang="en-US" dirty="0"/>
                    </a:p>
                  </a:txBody>
                  <a:tcPr/>
                </a:tc>
                <a:tc>
                  <a:txBody>
                    <a:bodyPr/>
                    <a:lstStyle/>
                    <a:p>
                      <a:r>
                        <a:rPr lang="en-US" altLang="zh-CN" dirty="0"/>
                        <a:t>20</a:t>
                      </a:r>
                      <a:endParaRPr lang="zh-CN" altLang="en-US" dirty="0"/>
                    </a:p>
                  </a:txBody>
                  <a:tcPr/>
                </a:tc>
                <a:tc>
                  <a:txBody>
                    <a:bodyPr/>
                    <a:lstStyle/>
                    <a:p>
                      <a:r>
                        <a:rPr lang="en-US" altLang="zh-CN" dirty="0"/>
                        <a:t>300</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862676589"/>
                  </a:ext>
                </a:extLst>
              </a:tr>
              <a:tr h="433090">
                <a:tc>
                  <a:txBody>
                    <a:bodyPr/>
                    <a:lstStyle/>
                    <a:p>
                      <a:r>
                        <a:rPr lang="en-US" altLang="zh-CN" dirty="0"/>
                        <a:t>Vs delay num</a:t>
                      </a:r>
                      <a:endParaRPr lang="zh-CN" altLang="en-US" dirty="0"/>
                    </a:p>
                  </a:txBody>
                  <a:tcPr/>
                </a:tc>
                <a:tc>
                  <a:txBody>
                    <a:bodyPr/>
                    <a:lstStyle/>
                    <a:p>
                      <a:r>
                        <a:rPr lang="en-US" altLang="zh-CN" dirty="0"/>
                        <a:t>20</a:t>
                      </a:r>
                      <a:endParaRPr lang="zh-CN" altLang="en-US" dirty="0"/>
                    </a:p>
                  </a:txBody>
                  <a:tcPr/>
                </a:tc>
                <a:tc>
                  <a:txBody>
                    <a:bodyPr/>
                    <a:lstStyle/>
                    <a:p>
                      <a:r>
                        <a:rPr lang="en-US" altLang="zh-CN" dirty="0"/>
                        <a:t>20</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236132341"/>
                  </a:ext>
                </a:extLst>
              </a:tr>
              <a:tr h="433090">
                <a:tc>
                  <a:txBody>
                    <a:bodyPr/>
                    <a:lstStyle/>
                    <a:p>
                      <a:r>
                        <a:rPr lang="en-US" altLang="zh-CN" dirty="0" err="1"/>
                        <a:t>len</a:t>
                      </a:r>
                      <a:endParaRPr lang="zh-CN" altLang="en-US" dirty="0"/>
                    </a:p>
                  </a:txBody>
                  <a:tcPr/>
                </a:tc>
                <a:tc>
                  <a:txBody>
                    <a:bodyPr/>
                    <a:lstStyle/>
                    <a:p>
                      <a:r>
                        <a:rPr lang="en-US" altLang="zh-CN" dirty="0"/>
                        <a:t>16</a:t>
                      </a:r>
                      <a:endParaRPr lang="zh-CN" altLang="en-US" dirty="0"/>
                    </a:p>
                  </a:txBody>
                  <a:tcPr/>
                </a:tc>
                <a:tc>
                  <a:txBody>
                    <a:bodyPr/>
                    <a:lstStyle/>
                    <a:p>
                      <a:r>
                        <a:rPr lang="en-US" altLang="zh-CN" dirty="0"/>
                        <a:t>16</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482777075"/>
                  </a:ext>
                </a:extLst>
              </a:tr>
              <a:tr h="433090">
                <a:tc>
                  <a:txBody>
                    <a:bodyPr/>
                    <a:lstStyle/>
                    <a:p>
                      <a:r>
                        <a:rPr lang="en-US" altLang="zh-CN" dirty="0"/>
                        <a:t>High </a:t>
                      </a:r>
                      <a:r>
                        <a:rPr lang="en-US" altLang="zh-CN" dirty="0" err="1"/>
                        <a:t>hs</a:t>
                      </a:r>
                      <a:r>
                        <a:rPr lang="en-US" altLang="zh-CN" dirty="0"/>
                        <a:t> </a:t>
                      </a:r>
                      <a:r>
                        <a:rPr lang="en-US" altLang="zh-CN" dirty="0" err="1"/>
                        <a:t>len</a:t>
                      </a:r>
                      <a:endParaRPr lang="zh-CN" altLang="en-US" dirty="0"/>
                    </a:p>
                  </a:txBody>
                  <a:tcPr/>
                </a:tc>
                <a:tc>
                  <a:txBody>
                    <a:bodyPr/>
                    <a:lstStyle/>
                    <a:p>
                      <a:r>
                        <a:rPr lang="en-US" altLang="zh-CN" dirty="0"/>
                        <a:t>1370</a:t>
                      </a:r>
                      <a:endParaRPr lang="zh-CN" altLang="en-US" dirty="0"/>
                    </a:p>
                  </a:txBody>
                  <a:tcPr/>
                </a:tc>
                <a:tc>
                  <a:txBody>
                    <a:bodyPr/>
                    <a:lstStyle/>
                    <a:p>
                      <a:r>
                        <a:rPr lang="en-US" altLang="zh-CN" dirty="0"/>
                        <a:t>1370</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49275047"/>
                  </a:ext>
                </a:extLst>
              </a:tr>
              <a:tr h="433090">
                <a:tc>
                  <a:txBody>
                    <a:bodyPr/>
                    <a:lstStyle/>
                    <a:p>
                      <a:r>
                        <a:rPr lang="en-US" altLang="zh-CN" dirty="0" err="1"/>
                        <a:t>frq</a:t>
                      </a:r>
                      <a:endParaRPr lang="zh-CN" altLang="en-US" dirty="0"/>
                    </a:p>
                  </a:txBody>
                  <a:tcPr/>
                </a:tc>
                <a:tc>
                  <a:txBody>
                    <a:bodyPr/>
                    <a:lstStyle/>
                    <a:p>
                      <a:r>
                        <a:rPr lang="en-US" altLang="zh-CN" dirty="0"/>
                        <a:t>64</a:t>
                      </a:r>
                      <a:endParaRPr lang="zh-CN" altLang="en-US" dirty="0"/>
                    </a:p>
                  </a:txBody>
                  <a:tcPr/>
                </a:tc>
                <a:tc>
                  <a:txBody>
                    <a:bodyPr/>
                    <a:lstStyle/>
                    <a:p>
                      <a:r>
                        <a:rPr lang="en-US" altLang="zh-CN" dirty="0"/>
                        <a:t>64</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576364973"/>
                  </a:ext>
                </a:extLst>
              </a:tr>
              <a:tr h="433090">
                <a:tc>
                  <a:txBody>
                    <a:bodyPr/>
                    <a:lstStyle/>
                    <a:p>
                      <a:r>
                        <a:rPr lang="en-US" altLang="zh-CN" dirty="0"/>
                        <a:t>length</a:t>
                      </a:r>
                      <a:endParaRPr lang="zh-CN" altLang="en-US" dirty="0"/>
                    </a:p>
                  </a:txBody>
                  <a:tcPr/>
                </a:tc>
                <a:tc>
                  <a:txBody>
                    <a:bodyPr/>
                    <a:lstStyle/>
                    <a:p>
                      <a:r>
                        <a:rPr lang="en-US" altLang="zh-CN" dirty="0"/>
                        <a:t>92</a:t>
                      </a:r>
                      <a:endParaRPr lang="zh-CN" altLang="en-US" dirty="0"/>
                    </a:p>
                  </a:txBody>
                  <a:tcPr/>
                </a:tc>
                <a:tc>
                  <a:txBody>
                    <a:bodyPr/>
                    <a:lstStyle/>
                    <a:p>
                      <a:r>
                        <a:rPr lang="en-US" altLang="zh-CN" dirty="0"/>
                        <a:t>92</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624740198"/>
                  </a:ext>
                </a:extLst>
              </a:tr>
              <a:tr h="433090">
                <a:tc>
                  <a:txBody>
                    <a:bodyPr/>
                    <a:lstStyle/>
                    <a:p>
                      <a:r>
                        <a:rPr lang="en-US" altLang="zh-CN" b="1" i="0" baseline="0" dirty="0"/>
                        <a:t>output</a:t>
                      </a:r>
                      <a:endParaRPr lang="zh-CN" altLang="en-US" b="1" i="0" baseline="0"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729693507"/>
                  </a:ext>
                </a:extLst>
              </a:tr>
              <a:tr h="433090">
                <a:tc>
                  <a:txBody>
                    <a:bodyPr/>
                    <a:lstStyle/>
                    <a:p>
                      <a:r>
                        <a:rPr lang="en-US" altLang="zh-CN" dirty="0"/>
                        <a:t>Vs device</a:t>
                      </a:r>
                      <a:endParaRPr lang="zh-CN" altLang="en-US" dirty="0"/>
                    </a:p>
                  </a:txBody>
                  <a:tcPr/>
                </a:tc>
                <a:tc>
                  <a:txBody>
                    <a:bodyPr/>
                    <a:lstStyle/>
                    <a:p>
                      <a:r>
                        <a:rPr lang="en-US" altLang="zh-CN" dirty="0"/>
                        <a:t>12.5hz</a:t>
                      </a:r>
                      <a:endParaRPr lang="zh-CN" altLang="en-US" dirty="0"/>
                    </a:p>
                  </a:txBody>
                  <a:tcPr/>
                </a:tc>
                <a:tc>
                  <a:txBody>
                    <a:bodyPr/>
                    <a:lstStyle/>
                    <a:p>
                      <a:r>
                        <a:rPr lang="en-US" altLang="zh-CN" dirty="0"/>
                        <a:t>6.25hz</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54904982"/>
                  </a:ext>
                </a:extLst>
              </a:tr>
              <a:tr h="865845">
                <a:tc>
                  <a:txBody>
                    <a:bodyPr/>
                    <a:lstStyle/>
                    <a:p>
                      <a:r>
                        <a:rPr lang="en-US" altLang="zh-CN" dirty="0"/>
                        <a:t>int</a:t>
                      </a:r>
                      <a:endParaRPr lang="zh-CN" altLang="en-US" dirty="0"/>
                    </a:p>
                  </a:txBody>
                  <a:tcPr/>
                </a:tc>
                <a:tc>
                  <a:txBody>
                    <a:bodyPr/>
                    <a:lstStyle/>
                    <a:p>
                      <a:r>
                        <a:rPr lang="zh-CN" altLang="en-US" dirty="0"/>
                        <a:t>一个</a:t>
                      </a:r>
                      <a:r>
                        <a:rPr lang="en-US" altLang="zh-CN" dirty="0"/>
                        <a:t>vs</a:t>
                      </a:r>
                      <a:r>
                        <a:rPr lang="zh-CN" altLang="en-US" dirty="0"/>
                        <a:t>里面积分</a:t>
                      </a:r>
                      <a:r>
                        <a:rPr lang="en-US" altLang="zh-CN" dirty="0"/>
                        <a:t>1400</a:t>
                      </a:r>
                      <a:r>
                        <a:rPr lang="zh-CN" altLang="en-US" dirty="0"/>
                        <a:t>次，积分位置正确</a:t>
                      </a:r>
                    </a:p>
                  </a:txBody>
                  <a:tcPr/>
                </a:tc>
                <a:tc>
                  <a:txBody>
                    <a:bodyPr/>
                    <a:lstStyle/>
                    <a:p>
                      <a:r>
                        <a:rPr lang="en-US" altLang="zh-CN" dirty="0"/>
                        <a:t>1</a:t>
                      </a:r>
                      <a:r>
                        <a:rPr lang="zh-CN" altLang="en-US" dirty="0"/>
                        <a:t>个</a:t>
                      </a:r>
                      <a:r>
                        <a:rPr lang="en-US" altLang="zh-CN" dirty="0"/>
                        <a:t>vs</a:t>
                      </a:r>
                      <a:r>
                        <a:rPr lang="zh-CN" altLang="en-US" dirty="0"/>
                        <a:t>里面积分</a:t>
                      </a:r>
                      <a:r>
                        <a:rPr lang="en-US" altLang="zh-CN" dirty="0"/>
                        <a:t>1300</a:t>
                      </a:r>
                      <a:r>
                        <a:rPr lang="zh-CN" altLang="en-US" dirty="0"/>
                        <a:t>次，积分位置不对</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2458665"/>
                  </a:ext>
                </a:extLst>
              </a:tr>
            </a:tbl>
          </a:graphicData>
        </a:graphic>
      </p:graphicFrame>
    </p:spTree>
    <p:extLst>
      <p:ext uri="{BB962C8B-B14F-4D97-AF65-F5344CB8AC3E}">
        <p14:creationId xmlns:p14="http://schemas.microsoft.com/office/powerpoint/2010/main" val="147722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EB086-7F56-0845-BDA6-8604B9E2A8BD}"/>
              </a:ext>
            </a:extLst>
          </p:cNvPr>
          <p:cNvSpPr>
            <a:spLocks noGrp="1"/>
          </p:cNvSpPr>
          <p:nvPr>
            <p:ph type="title"/>
          </p:nvPr>
        </p:nvSpPr>
        <p:spPr/>
        <p:txBody>
          <a:bodyPr/>
          <a:lstStyle/>
          <a:p>
            <a:r>
              <a:rPr kumimoji="1" lang="zh-CN" altLang="en-US" dirty="0"/>
              <a:t>系统总体设计</a:t>
            </a:r>
          </a:p>
        </p:txBody>
      </p:sp>
      <p:pic>
        <p:nvPicPr>
          <p:cNvPr id="5" name="内容占位符 4">
            <a:extLst>
              <a:ext uri="{FF2B5EF4-FFF2-40B4-BE49-F238E27FC236}">
                <a16:creationId xmlns:a16="http://schemas.microsoft.com/office/drawing/2014/main" id="{9994BBF8-E3C4-9B45-9DA9-D32CED3007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072" y="1382119"/>
            <a:ext cx="11345855" cy="4825497"/>
          </a:xfrm>
        </p:spPr>
      </p:pic>
    </p:spTree>
    <p:extLst>
      <p:ext uri="{BB962C8B-B14F-4D97-AF65-F5344CB8AC3E}">
        <p14:creationId xmlns:p14="http://schemas.microsoft.com/office/powerpoint/2010/main" val="3869346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8FBFD-F7A5-1544-AF08-7A7C50BBA0B6}"/>
              </a:ext>
            </a:extLst>
          </p:cNvPr>
          <p:cNvSpPr>
            <a:spLocks noGrp="1"/>
          </p:cNvSpPr>
          <p:nvPr>
            <p:ph type="title"/>
          </p:nvPr>
        </p:nvSpPr>
        <p:spPr/>
        <p:txBody>
          <a:bodyPr/>
          <a:lstStyle/>
          <a:p>
            <a:r>
              <a:rPr kumimoji="1" lang="zh-CN" altLang="en-US" dirty="0"/>
              <a:t>调参数结果</a:t>
            </a:r>
          </a:p>
        </p:txBody>
      </p:sp>
      <p:graphicFrame>
        <p:nvGraphicFramePr>
          <p:cNvPr id="4" name="表格 4">
            <a:extLst>
              <a:ext uri="{FF2B5EF4-FFF2-40B4-BE49-F238E27FC236}">
                <a16:creationId xmlns:a16="http://schemas.microsoft.com/office/drawing/2014/main" id="{E1482303-124C-4746-8910-386B0EAC90A6}"/>
              </a:ext>
            </a:extLst>
          </p:cNvPr>
          <p:cNvGraphicFramePr>
            <a:graphicFrameLocks noGrp="1"/>
          </p:cNvGraphicFramePr>
          <p:nvPr>
            <p:ph idx="1"/>
            <p:extLst>
              <p:ext uri="{D42A27DB-BD31-4B8C-83A1-F6EECF244321}">
                <p14:modId xmlns:p14="http://schemas.microsoft.com/office/powerpoint/2010/main" val="2878101913"/>
              </p:ext>
            </p:extLst>
          </p:nvPr>
        </p:nvGraphicFramePr>
        <p:xfrm>
          <a:off x="838200" y="1825625"/>
          <a:ext cx="10515600" cy="2108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68976683"/>
                    </a:ext>
                  </a:extLst>
                </a:gridCol>
                <a:gridCol w="2103120">
                  <a:extLst>
                    <a:ext uri="{9D8B030D-6E8A-4147-A177-3AD203B41FA5}">
                      <a16:colId xmlns:a16="http://schemas.microsoft.com/office/drawing/2014/main" val="1785573822"/>
                    </a:ext>
                  </a:extLst>
                </a:gridCol>
                <a:gridCol w="2103120">
                  <a:extLst>
                    <a:ext uri="{9D8B030D-6E8A-4147-A177-3AD203B41FA5}">
                      <a16:colId xmlns:a16="http://schemas.microsoft.com/office/drawing/2014/main" val="1345477700"/>
                    </a:ext>
                  </a:extLst>
                </a:gridCol>
                <a:gridCol w="2103120">
                  <a:extLst>
                    <a:ext uri="{9D8B030D-6E8A-4147-A177-3AD203B41FA5}">
                      <a16:colId xmlns:a16="http://schemas.microsoft.com/office/drawing/2014/main" val="1126028862"/>
                    </a:ext>
                  </a:extLst>
                </a:gridCol>
                <a:gridCol w="2103120">
                  <a:extLst>
                    <a:ext uri="{9D8B030D-6E8A-4147-A177-3AD203B41FA5}">
                      <a16:colId xmlns:a16="http://schemas.microsoft.com/office/drawing/2014/main" val="1956103026"/>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211963561"/>
                  </a:ext>
                </a:extLst>
              </a:tr>
              <a:tr h="370840">
                <a:tc>
                  <a:txBody>
                    <a:bodyPr/>
                    <a:lstStyle/>
                    <a:p>
                      <a:r>
                        <a:rPr lang="en-US" altLang="zh-CN" dirty="0" err="1"/>
                        <a:t>Vssum</a:t>
                      </a:r>
                      <a:endParaRPr lang="en-US" altLang="zh-CN" dirty="0"/>
                    </a:p>
                    <a:p>
                      <a:r>
                        <a:rPr lang="en-US" altLang="zh-CN" dirty="0" err="1"/>
                        <a:t>Int_line_num</a:t>
                      </a:r>
                      <a:endParaRPr lang="en-US" altLang="zh-CN" dirty="0"/>
                    </a:p>
                    <a:p>
                      <a:r>
                        <a:rPr lang="en-US" altLang="zh-CN" dirty="0" err="1"/>
                        <a:t>High_hs_len</a:t>
                      </a:r>
                      <a:endParaRPr lang="en-US" altLang="zh-CN" dirty="0"/>
                    </a:p>
                    <a:p>
                      <a:r>
                        <a:rPr lang="zh-CN" altLang="en-US" dirty="0"/>
                        <a:t>可以出现正确的</a:t>
                      </a:r>
                      <a:r>
                        <a:rPr lang="en-US" altLang="zh-CN" dirty="0" err="1"/>
                        <a:t>VS_device</a:t>
                      </a:r>
                      <a:r>
                        <a:rPr lang="zh-CN" altLang="en-US" dirty="0"/>
                        <a:t>波形和正确的积分波形</a:t>
                      </a:r>
                    </a:p>
                  </a:txBody>
                  <a:tcPr/>
                </a:tc>
                <a:tc>
                  <a:txBody>
                    <a:bodyPr/>
                    <a:lstStyle/>
                    <a:p>
                      <a:r>
                        <a:rPr lang="en-US" altLang="zh-CN" dirty="0"/>
                        <a:t>1280</a:t>
                      </a:r>
                    </a:p>
                    <a:p>
                      <a:r>
                        <a:rPr lang="en-US" altLang="zh-CN" dirty="0"/>
                        <a:t>1140</a:t>
                      </a:r>
                    </a:p>
                    <a:p>
                      <a:r>
                        <a:rPr lang="en-US" altLang="zh-CN" dirty="0"/>
                        <a:t>1140</a:t>
                      </a:r>
                    </a:p>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003631963"/>
                  </a:ext>
                </a:extLst>
              </a:tr>
            </a:tbl>
          </a:graphicData>
        </a:graphic>
      </p:graphicFrame>
    </p:spTree>
    <p:extLst>
      <p:ext uri="{BB962C8B-B14F-4D97-AF65-F5344CB8AC3E}">
        <p14:creationId xmlns:p14="http://schemas.microsoft.com/office/powerpoint/2010/main" val="629399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5AB8D-58D5-EC4F-831F-481D5C2AD517}"/>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1E31F829-BBC4-0B47-BDBF-BD33B5386ECD}"/>
              </a:ext>
            </a:extLst>
          </p:cNvPr>
          <p:cNvSpPr>
            <a:spLocks noGrp="1"/>
          </p:cNvSpPr>
          <p:nvPr>
            <p:ph idx="1"/>
          </p:nvPr>
        </p:nvSpPr>
        <p:spPr/>
        <p:txBody>
          <a:bodyPr/>
          <a:lstStyle/>
          <a:p>
            <a:r>
              <a:rPr kumimoji="1" lang="zh-CN" altLang="en-US" dirty="0"/>
              <a:t>调参数：检查</a:t>
            </a:r>
            <a:r>
              <a:rPr kumimoji="1" lang="en-US" altLang="zh-CN" dirty="0"/>
              <a:t>VS</a:t>
            </a:r>
            <a:r>
              <a:rPr kumimoji="1" lang="zh-CN" altLang="en-US" dirty="0"/>
              <a:t>和</a:t>
            </a:r>
            <a:r>
              <a:rPr kumimoji="1" lang="en-US" altLang="zh-CN" dirty="0"/>
              <a:t>HS</a:t>
            </a:r>
            <a:r>
              <a:rPr kumimoji="1" lang="zh-CN" altLang="en-US" dirty="0"/>
              <a:t>的输出，确保行周期可调节</a:t>
            </a:r>
            <a:r>
              <a:rPr kumimoji="1" lang="en-US" altLang="zh-CN" dirty="0"/>
              <a:t>68-18000</a:t>
            </a:r>
            <a:endParaRPr kumimoji="1" lang="zh-CN" altLang="en-US" dirty="0"/>
          </a:p>
        </p:txBody>
      </p:sp>
    </p:spTree>
    <p:extLst>
      <p:ext uri="{BB962C8B-B14F-4D97-AF65-F5344CB8AC3E}">
        <p14:creationId xmlns:p14="http://schemas.microsoft.com/office/powerpoint/2010/main" val="3930016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1024X6V5 </a:t>
            </a:r>
            <a:r>
              <a:rPr lang="zh-CN" altLang="en-US" dirty="0"/>
              <a:t>程序固化</a:t>
            </a:r>
          </a:p>
        </p:txBody>
      </p:sp>
      <p:sp>
        <p:nvSpPr>
          <p:cNvPr id="3" name="副标题 2"/>
          <p:cNvSpPr>
            <a:spLocks noGrp="1"/>
          </p:cNvSpPr>
          <p:nvPr>
            <p:ph type="subTitle" idx="1"/>
          </p:nvPr>
        </p:nvSpPr>
        <p:spPr/>
        <p:txBody>
          <a:bodyPr/>
          <a:lstStyle/>
          <a:p>
            <a:r>
              <a:rPr lang="zh-CN" altLang="en-US" dirty="0"/>
              <a:t>旷锦昊</a:t>
            </a:r>
            <a:endParaRPr lang="en-US" altLang="zh-CN" dirty="0"/>
          </a:p>
          <a:p>
            <a:r>
              <a:rPr lang="en-US" altLang="zh-CN" dirty="0"/>
              <a:t>2022.5.9</a:t>
            </a:r>
            <a:endParaRPr lang="zh-CN" altLang="en-US" dirty="0"/>
          </a:p>
        </p:txBody>
      </p:sp>
    </p:spTree>
    <p:extLst>
      <p:ext uri="{BB962C8B-B14F-4D97-AF65-F5344CB8AC3E}">
        <p14:creationId xmlns:p14="http://schemas.microsoft.com/office/powerpoint/2010/main" val="679989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703DE-8CDE-5A49-A671-76EA1EF0F121}"/>
              </a:ext>
            </a:extLst>
          </p:cNvPr>
          <p:cNvSpPr>
            <a:spLocks noGrp="1"/>
          </p:cNvSpPr>
          <p:nvPr>
            <p:ph type="title"/>
          </p:nvPr>
        </p:nvSpPr>
        <p:spPr/>
        <p:txBody>
          <a:bodyPr/>
          <a:lstStyle/>
          <a:p>
            <a:r>
              <a:rPr kumimoji="1" lang="zh-CN" altLang="en-US" dirty="0"/>
              <a:t>行周期和主时钟可调</a:t>
            </a:r>
          </a:p>
        </p:txBody>
      </p:sp>
      <p:sp>
        <p:nvSpPr>
          <p:cNvPr id="3" name="内容占位符 2">
            <a:extLst>
              <a:ext uri="{FF2B5EF4-FFF2-40B4-BE49-F238E27FC236}">
                <a16:creationId xmlns:a16="http://schemas.microsoft.com/office/drawing/2014/main" id="{50A9BD1F-8E18-584A-A83D-4B4F406B1296}"/>
              </a:ext>
            </a:extLst>
          </p:cNvPr>
          <p:cNvSpPr>
            <a:spLocks noGrp="1"/>
          </p:cNvSpPr>
          <p:nvPr>
            <p:ph idx="1"/>
          </p:nvPr>
        </p:nvSpPr>
        <p:spPr/>
        <p:txBody>
          <a:bodyPr/>
          <a:lstStyle/>
          <a:p>
            <a:r>
              <a:rPr kumimoji="1" lang="zh-CN" altLang="en-US" dirty="0"/>
              <a:t>在逻辑硬件上可修改行周期</a:t>
            </a:r>
            <a:r>
              <a:rPr kumimoji="1" lang="en-US" altLang="zh-CN" dirty="0" err="1"/>
              <a:t>hs</a:t>
            </a:r>
            <a:r>
              <a:rPr kumimoji="1" lang="zh-CN" altLang="en-US" dirty="0"/>
              <a:t>，主时钟</a:t>
            </a:r>
            <a:r>
              <a:rPr kumimoji="1" lang="en-US" altLang="zh-CN" dirty="0"/>
              <a:t>mc</a:t>
            </a:r>
          </a:p>
          <a:p>
            <a:r>
              <a:rPr kumimoji="1" lang="zh-CN" altLang="en-US" dirty="0"/>
              <a:t>在逻辑硬件上可修改之后转换成参数传递的形式，在</a:t>
            </a:r>
            <a:r>
              <a:rPr kumimoji="1" lang="en-US" altLang="zh-CN" dirty="0" err="1"/>
              <a:t>nios</a:t>
            </a:r>
            <a:r>
              <a:rPr kumimoji="1" lang="zh-CN" altLang="en-US" dirty="0"/>
              <a:t>上修改，这样把逻辑通路烧进去就无需修改数据通路只要修改逻辑控制部分就可以修改，大大提高调试效率</a:t>
            </a:r>
            <a:endParaRPr kumimoji="1" lang="en-US" altLang="zh-CN" dirty="0"/>
          </a:p>
          <a:p>
            <a:r>
              <a:rPr kumimoji="1" lang="zh-CN" altLang="en-US" dirty="0"/>
              <a:t>最后使用串口命令的形式替代修改代码的部分</a:t>
            </a:r>
            <a:endParaRPr kumimoji="1" lang="en-US" altLang="zh-CN" dirty="0"/>
          </a:p>
          <a:p>
            <a:r>
              <a:rPr kumimoji="1" lang="zh-CN" altLang="en-US" dirty="0"/>
              <a:t>设计思路：电路控制</a:t>
            </a:r>
            <a:r>
              <a:rPr kumimoji="1" lang="en-US" altLang="zh-CN" dirty="0"/>
              <a:t>-</a:t>
            </a:r>
            <a:r>
              <a:rPr kumimoji="1" lang="zh-CN" altLang="en-US" dirty="0"/>
              <a:t>逻辑控制</a:t>
            </a:r>
            <a:r>
              <a:rPr kumimoji="1" lang="en-US" altLang="zh-CN" dirty="0"/>
              <a:t>-</a:t>
            </a:r>
            <a:r>
              <a:rPr kumimoji="1" lang="zh-CN" altLang="en-US" dirty="0"/>
              <a:t>串口控制</a:t>
            </a:r>
          </a:p>
        </p:txBody>
      </p:sp>
    </p:spTree>
    <p:extLst>
      <p:ext uri="{BB962C8B-B14F-4D97-AF65-F5344CB8AC3E}">
        <p14:creationId xmlns:p14="http://schemas.microsoft.com/office/powerpoint/2010/main" val="4188352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28049-B672-1F43-9B6D-4C0228A7C36D}"/>
              </a:ext>
            </a:extLst>
          </p:cNvPr>
          <p:cNvSpPr>
            <a:spLocks noGrp="1"/>
          </p:cNvSpPr>
          <p:nvPr>
            <p:ph type="title"/>
          </p:nvPr>
        </p:nvSpPr>
        <p:spPr/>
        <p:txBody>
          <a:bodyPr/>
          <a:lstStyle/>
          <a:p>
            <a:r>
              <a:rPr kumimoji="1" lang="zh-CN" altLang="en-US" dirty="0"/>
              <a:t>程序固化流程</a:t>
            </a:r>
          </a:p>
        </p:txBody>
      </p:sp>
      <p:sp>
        <p:nvSpPr>
          <p:cNvPr id="3" name="内容占位符 2">
            <a:extLst>
              <a:ext uri="{FF2B5EF4-FFF2-40B4-BE49-F238E27FC236}">
                <a16:creationId xmlns:a16="http://schemas.microsoft.com/office/drawing/2014/main" id="{C472D3C3-B1C9-0F4F-86F5-2CB2FF5474E5}"/>
              </a:ext>
            </a:extLst>
          </p:cNvPr>
          <p:cNvSpPr>
            <a:spLocks noGrp="1"/>
          </p:cNvSpPr>
          <p:nvPr>
            <p:ph idx="1"/>
          </p:nvPr>
        </p:nvSpPr>
        <p:spPr/>
        <p:txBody>
          <a:bodyPr/>
          <a:lstStyle/>
          <a:p>
            <a:r>
              <a:rPr kumimoji="1" lang="en-US" altLang="zh-CN" dirty="0" err="1"/>
              <a:t>Jtag</a:t>
            </a:r>
            <a:r>
              <a:rPr kumimoji="1" lang="zh-CN" altLang="en-US" dirty="0"/>
              <a:t>调试正常</a:t>
            </a:r>
            <a:endParaRPr kumimoji="1" lang="en-US" altLang="zh-CN" dirty="0"/>
          </a:p>
          <a:p>
            <a:r>
              <a:rPr kumimoji="1" lang="zh-CN" altLang="en-US" dirty="0"/>
              <a:t>需要上探测器时，</a:t>
            </a:r>
            <a:r>
              <a:rPr kumimoji="1" lang="zh-CN" altLang="en-US"/>
              <a:t>应该先添加</a:t>
            </a:r>
          </a:p>
        </p:txBody>
      </p:sp>
    </p:spTree>
    <p:extLst>
      <p:ext uri="{BB962C8B-B14F-4D97-AF65-F5344CB8AC3E}">
        <p14:creationId xmlns:p14="http://schemas.microsoft.com/office/powerpoint/2010/main" val="3997765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1024X6V6 </a:t>
            </a:r>
            <a:r>
              <a:rPr lang="zh-CN" altLang="en-US" dirty="0"/>
              <a:t>参数可变以及固化</a:t>
            </a:r>
          </a:p>
        </p:txBody>
      </p:sp>
      <p:sp>
        <p:nvSpPr>
          <p:cNvPr id="3" name="副标题 2"/>
          <p:cNvSpPr>
            <a:spLocks noGrp="1"/>
          </p:cNvSpPr>
          <p:nvPr>
            <p:ph type="subTitle" idx="1"/>
          </p:nvPr>
        </p:nvSpPr>
        <p:spPr/>
        <p:txBody>
          <a:bodyPr/>
          <a:lstStyle/>
          <a:p>
            <a:r>
              <a:rPr lang="zh-CN" altLang="en-US" dirty="0"/>
              <a:t>旷锦昊</a:t>
            </a:r>
            <a:endParaRPr lang="en-US" altLang="zh-CN" dirty="0"/>
          </a:p>
          <a:p>
            <a:r>
              <a:rPr lang="en-US" altLang="zh-CN" dirty="0"/>
              <a:t>2022.5.16</a:t>
            </a:r>
            <a:endParaRPr lang="zh-CN" altLang="en-US" dirty="0"/>
          </a:p>
        </p:txBody>
      </p:sp>
    </p:spTree>
    <p:extLst>
      <p:ext uri="{BB962C8B-B14F-4D97-AF65-F5344CB8AC3E}">
        <p14:creationId xmlns:p14="http://schemas.microsoft.com/office/powerpoint/2010/main" val="444823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945A8-8735-6446-A4F9-95302AD72401}"/>
              </a:ext>
            </a:extLst>
          </p:cNvPr>
          <p:cNvSpPr>
            <a:spLocks noGrp="1"/>
          </p:cNvSpPr>
          <p:nvPr>
            <p:ph type="title"/>
          </p:nvPr>
        </p:nvSpPr>
        <p:spPr/>
        <p:txBody>
          <a:bodyPr/>
          <a:lstStyle/>
          <a:p>
            <a:r>
              <a:rPr kumimoji="1" lang="zh-CN" altLang="en-US" dirty="0"/>
              <a:t>临时性总结</a:t>
            </a:r>
          </a:p>
        </p:txBody>
      </p:sp>
      <p:sp>
        <p:nvSpPr>
          <p:cNvPr id="3" name="内容占位符 2">
            <a:extLst>
              <a:ext uri="{FF2B5EF4-FFF2-40B4-BE49-F238E27FC236}">
                <a16:creationId xmlns:a16="http://schemas.microsoft.com/office/drawing/2014/main" id="{0D91D276-1E9F-F149-A6BC-75FEE056BB5A}"/>
              </a:ext>
            </a:extLst>
          </p:cNvPr>
          <p:cNvSpPr>
            <a:spLocks noGrp="1"/>
          </p:cNvSpPr>
          <p:nvPr>
            <p:ph idx="1"/>
          </p:nvPr>
        </p:nvSpPr>
        <p:spPr/>
        <p:txBody>
          <a:bodyPr/>
          <a:lstStyle/>
          <a:p>
            <a:r>
              <a:rPr kumimoji="1" lang="zh-CN" altLang="en-US" dirty="0"/>
              <a:t>现在是</a:t>
            </a:r>
            <a:r>
              <a:rPr kumimoji="1" lang="en-US" altLang="zh-CN" dirty="0"/>
              <a:t>2022.6.17</a:t>
            </a:r>
          </a:p>
          <a:p>
            <a:r>
              <a:rPr kumimoji="1" lang="zh-CN" altLang="en-US" dirty="0"/>
              <a:t>期间出现了两个很卡的</a:t>
            </a:r>
            <a:r>
              <a:rPr kumimoji="1" lang="en-US" altLang="zh-CN" dirty="0"/>
              <a:t>bug</a:t>
            </a:r>
          </a:p>
          <a:p>
            <a:r>
              <a:rPr kumimoji="1" lang="zh-CN" altLang="en-US" dirty="0"/>
              <a:t>一个是电压值不正确，无法测出正确读数，最终测得结果是硬件电路的问题</a:t>
            </a:r>
            <a:endParaRPr kumimoji="1" lang="en-US" altLang="zh-CN" dirty="0"/>
          </a:p>
          <a:p>
            <a:r>
              <a:rPr kumimoji="1" lang="zh-CN" altLang="en-US" dirty="0"/>
              <a:t>另外一个是</a:t>
            </a:r>
            <a:r>
              <a:rPr kumimoji="1" lang="en-US" altLang="zh-CN" dirty="0"/>
              <a:t>QSYS</a:t>
            </a:r>
            <a:r>
              <a:rPr kumimoji="1" lang="zh-CN" altLang="en-US" dirty="0"/>
              <a:t>硬件空间不够，在</a:t>
            </a:r>
            <a:r>
              <a:rPr kumimoji="1" lang="en-US" altLang="zh-CN" dirty="0" err="1"/>
              <a:t>bsp</a:t>
            </a:r>
            <a:r>
              <a:rPr kumimoji="1" lang="zh-CN" altLang="en-US" dirty="0"/>
              <a:t> </a:t>
            </a:r>
            <a:r>
              <a:rPr kumimoji="1" lang="en-US" altLang="zh-CN" dirty="0" err="1"/>
              <a:t>edtior</a:t>
            </a:r>
            <a:r>
              <a:rPr kumimoji="1" lang="zh-CN" altLang="en-US" dirty="0"/>
              <a:t>中选择使用了更小的</a:t>
            </a:r>
            <a:r>
              <a:rPr kumimoji="1" lang="en-US" altLang="zh-CN" dirty="0"/>
              <a:t>C</a:t>
            </a:r>
            <a:r>
              <a:rPr kumimoji="1" lang="zh-CN" altLang="en-US" dirty="0"/>
              <a:t>函数库和更少的驱动函数。在</a:t>
            </a:r>
            <a:r>
              <a:rPr kumimoji="1" lang="en-US" altLang="zh-CN" dirty="0"/>
              <a:t>check</a:t>
            </a:r>
            <a:r>
              <a:rPr kumimoji="1" lang="zh-CN" altLang="en-US" dirty="0"/>
              <a:t>之后，原来通过</a:t>
            </a:r>
            <a:r>
              <a:rPr kumimoji="1" lang="en-US" altLang="zh-CN" dirty="0"/>
              <a:t>EPCS</a:t>
            </a:r>
            <a:r>
              <a:rPr kumimoji="1" lang="zh-CN" altLang="en-US" dirty="0"/>
              <a:t>控制</a:t>
            </a:r>
            <a:r>
              <a:rPr kumimoji="1" lang="en-US" altLang="zh-CN" dirty="0"/>
              <a:t>FLASH</a:t>
            </a:r>
            <a:r>
              <a:rPr kumimoji="1" lang="zh-CN" altLang="en-US" dirty="0"/>
              <a:t>就行不通了，因为接口的驱动不能满足，现在采用</a:t>
            </a:r>
            <a:r>
              <a:rPr kumimoji="1" lang="en-US" altLang="zh-CN" dirty="0"/>
              <a:t>SPI</a:t>
            </a:r>
            <a:r>
              <a:rPr kumimoji="1" lang="zh-CN" altLang="en-US" dirty="0"/>
              <a:t>控制</a:t>
            </a:r>
            <a:r>
              <a:rPr kumimoji="1" lang="en-US" altLang="zh-CN" dirty="0"/>
              <a:t>FLASH</a:t>
            </a:r>
            <a:endParaRPr kumimoji="1" lang="zh-CN" altLang="en-US" dirty="0"/>
          </a:p>
        </p:txBody>
      </p:sp>
    </p:spTree>
    <p:extLst>
      <p:ext uri="{BB962C8B-B14F-4D97-AF65-F5344CB8AC3E}">
        <p14:creationId xmlns:p14="http://schemas.microsoft.com/office/powerpoint/2010/main" val="3401157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1024X6V7 </a:t>
            </a:r>
            <a:endParaRPr lang="zh-CN" altLang="en-US" dirty="0"/>
          </a:p>
        </p:txBody>
      </p:sp>
      <p:sp>
        <p:nvSpPr>
          <p:cNvPr id="3" name="副标题 2"/>
          <p:cNvSpPr>
            <a:spLocks noGrp="1"/>
          </p:cNvSpPr>
          <p:nvPr>
            <p:ph type="subTitle" idx="1"/>
          </p:nvPr>
        </p:nvSpPr>
        <p:spPr/>
        <p:txBody>
          <a:bodyPr/>
          <a:lstStyle/>
          <a:p>
            <a:r>
              <a:rPr lang="zh-CN" altLang="en-US" dirty="0"/>
              <a:t>旷锦昊</a:t>
            </a:r>
            <a:endParaRPr lang="en-US" altLang="zh-CN" dirty="0"/>
          </a:p>
          <a:p>
            <a:r>
              <a:rPr lang="en-US" altLang="zh-CN" dirty="0"/>
              <a:t>2022.5.16</a:t>
            </a:r>
            <a:endParaRPr lang="zh-CN" altLang="en-US" dirty="0"/>
          </a:p>
        </p:txBody>
      </p:sp>
    </p:spTree>
    <p:extLst>
      <p:ext uri="{BB962C8B-B14F-4D97-AF65-F5344CB8AC3E}">
        <p14:creationId xmlns:p14="http://schemas.microsoft.com/office/powerpoint/2010/main" val="11548073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1FE36-0FC5-6342-B85A-060155305D85}"/>
              </a:ext>
            </a:extLst>
          </p:cNvPr>
          <p:cNvSpPr>
            <a:spLocks noGrp="1"/>
          </p:cNvSpPr>
          <p:nvPr>
            <p:ph type="title"/>
          </p:nvPr>
        </p:nvSpPr>
        <p:spPr/>
        <p:txBody>
          <a:bodyPr/>
          <a:lstStyle/>
          <a:p>
            <a:r>
              <a:rPr kumimoji="1" lang="zh-CN" altLang="en-US" dirty="0"/>
              <a:t>一组图像数据值错位</a:t>
            </a:r>
          </a:p>
        </p:txBody>
      </p:sp>
      <p:sp>
        <p:nvSpPr>
          <p:cNvPr id="3" name="内容占位符 2">
            <a:extLst>
              <a:ext uri="{FF2B5EF4-FFF2-40B4-BE49-F238E27FC236}">
                <a16:creationId xmlns:a16="http://schemas.microsoft.com/office/drawing/2014/main" id="{61E054FD-6820-3D42-AD5A-ECE6046C59DB}"/>
              </a:ext>
            </a:extLst>
          </p:cNvPr>
          <p:cNvSpPr>
            <a:spLocks noGrp="1"/>
          </p:cNvSpPr>
          <p:nvPr>
            <p:ph idx="1"/>
          </p:nvPr>
        </p:nvSpPr>
        <p:spPr/>
        <p:txBody>
          <a:bodyPr/>
          <a:lstStyle/>
          <a:p>
            <a:r>
              <a:rPr kumimoji="1" lang="en-US" altLang="zh-CN" dirty="0"/>
              <a:t>0c</a:t>
            </a:r>
            <a:r>
              <a:rPr kumimoji="1" lang="zh-CN" altLang="en-US" dirty="0"/>
              <a:t> </a:t>
            </a:r>
            <a:r>
              <a:rPr kumimoji="1" lang="en-US" altLang="zh-CN" dirty="0"/>
              <a:t>0c</a:t>
            </a:r>
            <a:r>
              <a:rPr kumimoji="1" lang="zh-CN" altLang="en-US" dirty="0"/>
              <a:t> </a:t>
            </a:r>
            <a:r>
              <a:rPr kumimoji="1" lang="en-US" altLang="zh-CN" dirty="0"/>
              <a:t>cc</a:t>
            </a:r>
            <a:r>
              <a:rPr kumimoji="1" lang="zh-CN" altLang="en-US" dirty="0"/>
              <a:t> </a:t>
            </a:r>
            <a:r>
              <a:rPr kumimoji="1" lang="en-US" altLang="zh-CN" dirty="0"/>
              <a:t>8c</a:t>
            </a:r>
            <a:r>
              <a:rPr kumimoji="1" lang="zh-CN" altLang="en-US" dirty="0"/>
              <a:t> </a:t>
            </a:r>
            <a:r>
              <a:rPr kumimoji="1" lang="en-US" altLang="zh-CN" dirty="0"/>
              <a:t>14c</a:t>
            </a:r>
            <a:r>
              <a:rPr kumimoji="1" lang="zh-CN" altLang="en-US" dirty="0"/>
              <a:t> </a:t>
            </a:r>
            <a:r>
              <a:rPr kumimoji="1" lang="en-US" altLang="zh-CN" dirty="0"/>
              <a:t>10c</a:t>
            </a:r>
            <a:r>
              <a:rPr kumimoji="1" lang="zh-CN" altLang="en-US" dirty="0"/>
              <a:t> </a:t>
            </a:r>
            <a:r>
              <a:rPr kumimoji="1" lang="en-US" altLang="zh-CN" dirty="0"/>
              <a:t>1cc</a:t>
            </a:r>
            <a:r>
              <a:rPr kumimoji="1" lang="zh-CN" altLang="en-US" dirty="0"/>
              <a:t> </a:t>
            </a:r>
            <a:r>
              <a:rPr kumimoji="1" lang="en-US" altLang="zh-CN" dirty="0"/>
              <a:t>18c</a:t>
            </a:r>
            <a:r>
              <a:rPr kumimoji="1" lang="zh-CN" altLang="en-US" dirty="0"/>
              <a:t> </a:t>
            </a:r>
            <a:r>
              <a:rPr kumimoji="1" lang="en-US" altLang="zh-CN" dirty="0"/>
              <a:t>4c</a:t>
            </a:r>
            <a:r>
              <a:rPr kumimoji="1" lang="zh-CN" altLang="en-US" dirty="0"/>
              <a:t> </a:t>
            </a:r>
            <a:r>
              <a:rPr kumimoji="1" lang="en-US" altLang="zh-CN" dirty="0"/>
              <a:t>20c</a:t>
            </a:r>
            <a:r>
              <a:rPr kumimoji="1" lang="zh-CN" altLang="en-US" dirty="0"/>
              <a:t> </a:t>
            </a:r>
            <a:r>
              <a:rPr kumimoji="1" lang="en-US" altLang="zh-CN" dirty="0"/>
              <a:t>2cc</a:t>
            </a:r>
            <a:r>
              <a:rPr kumimoji="1" lang="zh-CN" altLang="en-US" dirty="0"/>
              <a:t> </a:t>
            </a:r>
            <a:r>
              <a:rPr kumimoji="1" lang="en-US" altLang="zh-CN" dirty="0"/>
              <a:t>28c</a:t>
            </a:r>
            <a:r>
              <a:rPr kumimoji="1" lang="zh-CN" altLang="en-US" dirty="0"/>
              <a:t> </a:t>
            </a:r>
            <a:r>
              <a:rPr kumimoji="1" lang="en-US" altLang="zh-CN" dirty="0"/>
              <a:t>34c</a:t>
            </a:r>
            <a:r>
              <a:rPr kumimoji="1" lang="zh-CN" altLang="en-US" dirty="0"/>
              <a:t> </a:t>
            </a:r>
            <a:r>
              <a:rPr kumimoji="1" lang="en-US" altLang="zh-CN" dirty="0"/>
              <a:t>30c</a:t>
            </a:r>
            <a:r>
              <a:rPr kumimoji="1" lang="zh-CN" altLang="en-US" dirty="0"/>
              <a:t> </a:t>
            </a:r>
            <a:r>
              <a:rPr kumimoji="1" lang="en-US" altLang="zh-CN" dirty="0"/>
              <a:t>3cc</a:t>
            </a:r>
            <a:r>
              <a:rPr kumimoji="1" lang="zh-CN" altLang="en-US" dirty="0"/>
              <a:t> </a:t>
            </a:r>
            <a:r>
              <a:rPr kumimoji="1" lang="en-US" altLang="zh-CN" dirty="0"/>
              <a:t>38c</a:t>
            </a:r>
            <a:r>
              <a:rPr kumimoji="1" lang="zh-CN" altLang="en-US" dirty="0"/>
              <a:t> </a:t>
            </a:r>
            <a:r>
              <a:rPr kumimoji="1" lang="en-US" altLang="zh-CN" dirty="0"/>
              <a:t>64c</a:t>
            </a:r>
            <a:r>
              <a:rPr kumimoji="1" lang="zh-CN" altLang="en-US" dirty="0"/>
              <a:t> </a:t>
            </a:r>
            <a:r>
              <a:rPr kumimoji="1" lang="en-US" altLang="zh-CN" dirty="0"/>
              <a:t>40c</a:t>
            </a:r>
            <a:r>
              <a:rPr kumimoji="1" lang="zh-CN" altLang="en-US" dirty="0"/>
              <a:t> </a:t>
            </a:r>
            <a:r>
              <a:rPr kumimoji="1" lang="en-US" altLang="zh-CN" dirty="0"/>
              <a:t>4cc</a:t>
            </a:r>
            <a:r>
              <a:rPr kumimoji="1" lang="zh-CN" altLang="en-US" dirty="0"/>
              <a:t> </a:t>
            </a:r>
            <a:r>
              <a:rPr kumimoji="1" lang="en-US" altLang="zh-CN" dirty="0"/>
              <a:t>48c</a:t>
            </a:r>
            <a:r>
              <a:rPr kumimoji="1" lang="zh-CN" altLang="en-US" dirty="0"/>
              <a:t> </a:t>
            </a:r>
            <a:r>
              <a:rPr kumimoji="1" lang="en-US" altLang="zh-CN" dirty="0"/>
              <a:t>54c</a:t>
            </a:r>
            <a:r>
              <a:rPr kumimoji="1" lang="zh-CN" altLang="en-US" dirty="0"/>
              <a:t> </a:t>
            </a:r>
            <a:r>
              <a:rPr kumimoji="1" lang="en-US" altLang="zh-CN" dirty="0"/>
              <a:t>50c</a:t>
            </a:r>
            <a:r>
              <a:rPr kumimoji="1" lang="zh-CN" altLang="en-US" dirty="0"/>
              <a:t> </a:t>
            </a:r>
            <a:r>
              <a:rPr kumimoji="1" lang="en-US" altLang="zh-CN" dirty="0"/>
              <a:t>5cc</a:t>
            </a:r>
            <a:r>
              <a:rPr kumimoji="1" lang="zh-CN" altLang="en-US" dirty="0"/>
              <a:t> </a:t>
            </a:r>
            <a:r>
              <a:rPr kumimoji="1" lang="en-US" altLang="zh-CN" dirty="0"/>
              <a:t>58c</a:t>
            </a:r>
            <a:r>
              <a:rPr kumimoji="1" lang="zh-CN" altLang="en-US" dirty="0"/>
              <a:t> </a:t>
            </a:r>
            <a:r>
              <a:rPr kumimoji="1" lang="en-US" altLang="zh-CN" dirty="0"/>
              <a:t>44c</a:t>
            </a:r>
            <a:r>
              <a:rPr kumimoji="1" lang="zh-CN" altLang="en-US" dirty="0"/>
              <a:t> </a:t>
            </a:r>
            <a:r>
              <a:rPr kumimoji="1" lang="en-US" altLang="zh-CN" dirty="0"/>
              <a:t>60c</a:t>
            </a:r>
            <a:r>
              <a:rPr kumimoji="1" lang="zh-CN" altLang="en-US" dirty="0"/>
              <a:t> </a:t>
            </a:r>
            <a:r>
              <a:rPr kumimoji="1" lang="en-US" altLang="zh-CN" dirty="0"/>
              <a:t>6cc</a:t>
            </a:r>
            <a:r>
              <a:rPr kumimoji="1" lang="zh-CN" altLang="en-US" dirty="0"/>
              <a:t> </a:t>
            </a:r>
            <a:r>
              <a:rPr kumimoji="1" lang="en-US" altLang="zh-CN" dirty="0"/>
              <a:t>68c</a:t>
            </a:r>
            <a:r>
              <a:rPr kumimoji="1" lang="zh-CN" altLang="en-US" dirty="0"/>
              <a:t> </a:t>
            </a:r>
            <a:r>
              <a:rPr kumimoji="1" lang="en-US" altLang="zh-CN" dirty="0"/>
              <a:t>74c</a:t>
            </a:r>
            <a:r>
              <a:rPr kumimoji="1" lang="zh-CN" altLang="en-US" dirty="0"/>
              <a:t> </a:t>
            </a:r>
            <a:r>
              <a:rPr kumimoji="1" lang="en-US" altLang="zh-CN" dirty="0"/>
              <a:t>70c</a:t>
            </a:r>
            <a:r>
              <a:rPr kumimoji="1" lang="zh-CN" altLang="en-US" dirty="0"/>
              <a:t> </a:t>
            </a:r>
            <a:r>
              <a:rPr kumimoji="1" lang="en-US" altLang="zh-CN" dirty="0"/>
              <a:t>7cc</a:t>
            </a:r>
            <a:r>
              <a:rPr kumimoji="1" lang="zh-CN" altLang="en-US" dirty="0"/>
              <a:t> </a:t>
            </a:r>
            <a:r>
              <a:rPr kumimoji="1" lang="en-US" altLang="zh-CN" dirty="0"/>
              <a:t>78c</a:t>
            </a:r>
            <a:r>
              <a:rPr kumimoji="1" lang="zh-CN" altLang="en-US" dirty="0"/>
              <a:t> </a:t>
            </a:r>
            <a:r>
              <a:rPr kumimoji="1" lang="en-US" altLang="zh-CN" dirty="0"/>
              <a:t>a4c</a:t>
            </a:r>
            <a:endParaRPr kumimoji="1" lang="zh-CN" altLang="en-US" dirty="0"/>
          </a:p>
        </p:txBody>
      </p:sp>
    </p:spTree>
    <p:extLst>
      <p:ext uri="{BB962C8B-B14F-4D97-AF65-F5344CB8AC3E}">
        <p14:creationId xmlns:p14="http://schemas.microsoft.com/office/powerpoint/2010/main" val="772620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E3163-F748-8944-AA50-58B8395CCDFF}"/>
              </a:ext>
            </a:extLst>
          </p:cNvPr>
          <p:cNvSpPr>
            <a:spLocks noGrp="1"/>
          </p:cNvSpPr>
          <p:nvPr>
            <p:ph type="title"/>
          </p:nvPr>
        </p:nvSpPr>
        <p:spPr/>
        <p:txBody>
          <a:bodyPr/>
          <a:lstStyle/>
          <a:p>
            <a:r>
              <a:rPr kumimoji="1" lang="zh-CN" altLang="en-US" dirty="0"/>
              <a:t>串行接口描述</a:t>
            </a:r>
            <a:r>
              <a:rPr kumimoji="1" lang="en-US" altLang="zh-CN" dirty="0" err="1"/>
              <a:t>serdat</a:t>
            </a:r>
            <a:endParaRPr kumimoji="1" lang="zh-CN" altLang="en-US" dirty="0"/>
          </a:p>
        </p:txBody>
      </p:sp>
      <p:sp>
        <p:nvSpPr>
          <p:cNvPr id="3" name="内容占位符 2">
            <a:extLst>
              <a:ext uri="{FF2B5EF4-FFF2-40B4-BE49-F238E27FC236}">
                <a16:creationId xmlns:a16="http://schemas.microsoft.com/office/drawing/2014/main" id="{52FDF5F8-4DD9-4E46-AC62-C9B65306B387}"/>
              </a:ext>
            </a:extLst>
          </p:cNvPr>
          <p:cNvSpPr>
            <a:spLocks noGrp="1"/>
          </p:cNvSpPr>
          <p:nvPr>
            <p:ph idx="1"/>
          </p:nvPr>
        </p:nvSpPr>
        <p:spPr/>
        <p:txBody>
          <a:bodyPr/>
          <a:lstStyle/>
          <a:p>
            <a:r>
              <a:rPr kumimoji="1" lang="en-US" altLang="zh-CN" dirty="0"/>
              <a:t>SERDAT</a:t>
            </a:r>
            <a:r>
              <a:rPr kumimoji="1" lang="zh-CN" altLang="en-US" dirty="0"/>
              <a:t>是在每一帧中，加载到控制寄存器的串行输入数据</a:t>
            </a:r>
            <a:endParaRPr kumimoji="1" lang="en-US" altLang="zh-CN" dirty="0"/>
          </a:p>
          <a:p>
            <a:r>
              <a:rPr kumimoji="1" lang="en-US" altLang="zh-CN" dirty="0"/>
              <a:t>0x89</a:t>
            </a:r>
            <a:r>
              <a:rPr kumimoji="1" lang="zh-CN" altLang="en-US" dirty="0"/>
              <a:t>  </a:t>
            </a:r>
            <a:r>
              <a:rPr kumimoji="1" lang="en-US" altLang="zh-CN" dirty="0"/>
              <a:t>8 b 10001001</a:t>
            </a:r>
          </a:p>
          <a:p>
            <a:r>
              <a:rPr kumimoji="1" lang="en-US" altLang="zh-CN" dirty="0"/>
              <a:t>0x3237fe02</a:t>
            </a:r>
            <a:r>
              <a:rPr kumimoji="1" lang="zh-CN" altLang="en-US" dirty="0"/>
              <a:t>是技术手册中举例的控制模式：</a:t>
            </a:r>
            <a:r>
              <a:rPr kumimoji="1" lang="en-US" altLang="zh-CN" dirty="0"/>
              <a:t>IPC</a:t>
            </a:r>
            <a:r>
              <a:rPr kumimoji="1" lang="zh-CN" altLang="en-US" dirty="0"/>
              <a:t>存储电容值，</a:t>
            </a:r>
            <a:r>
              <a:rPr kumimoji="1" lang="en-US" altLang="zh-CN" dirty="0"/>
              <a:t>TDI</a:t>
            </a:r>
            <a:r>
              <a:rPr kumimoji="1" lang="zh-CN" altLang="en-US" dirty="0"/>
              <a:t>沿</a:t>
            </a:r>
            <a:r>
              <a:rPr kumimoji="1" lang="en-US" altLang="zh-CN" dirty="0"/>
              <a:t>-X</a:t>
            </a:r>
            <a:r>
              <a:rPr kumimoji="1" lang="zh-CN" altLang="en-US" dirty="0"/>
              <a:t>方向，通道</a:t>
            </a:r>
            <a:r>
              <a:rPr kumimoji="1" lang="en-US" altLang="zh-CN" dirty="0"/>
              <a:t>5</a:t>
            </a:r>
            <a:r>
              <a:rPr kumimoji="1" lang="zh-CN" altLang="en-US" dirty="0"/>
              <a:t>中替代像元</a:t>
            </a:r>
            <a:r>
              <a:rPr kumimoji="1" lang="en-US" altLang="zh-CN" dirty="0"/>
              <a:t>2</a:t>
            </a:r>
          </a:p>
          <a:p>
            <a:r>
              <a:rPr kumimoji="1" lang="zh-CN" altLang="en-US" dirty="0"/>
              <a:t>值得注意的是：</a:t>
            </a:r>
            <a:r>
              <a:rPr kumimoji="1" lang="en-US" altLang="zh-CN" dirty="0"/>
              <a:t>SERDAT</a:t>
            </a:r>
            <a:r>
              <a:rPr kumimoji="1" lang="zh-CN" altLang="en-US" dirty="0"/>
              <a:t>控制字无法调节图像错位的问题，该控制字是调整增益，扫描模式，像元替代三个功能</a:t>
            </a:r>
          </a:p>
        </p:txBody>
      </p:sp>
    </p:spTree>
    <p:extLst>
      <p:ext uri="{BB962C8B-B14F-4D97-AF65-F5344CB8AC3E}">
        <p14:creationId xmlns:p14="http://schemas.microsoft.com/office/powerpoint/2010/main" val="56747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数据读入模块</a:t>
            </a:r>
            <a:r>
              <a:rPr lang="en-US" altLang="zh-CN" dirty="0"/>
              <a:t>-</a:t>
            </a:r>
            <a:r>
              <a:rPr lang="en-US" altLang="zh-CN" dirty="0" err="1"/>
              <a:t>data_sim</a:t>
            </a:r>
            <a:endParaRPr lang="zh-CN" altLang="en-US" dirty="0"/>
          </a:p>
        </p:txBody>
      </p:sp>
      <p:sp>
        <p:nvSpPr>
          <p:cNvPr id="3" name="内容占位符 2"/>
          <p:cNvSpPr>
            <a:spLocks noGrp="1"/>
          </p:cNvSpPr>
          <p:nvPr>
            <p:ph idx="1"/>
          </p:nvPr>
        </p:nvSpPr>
        <p:spPr/>
        <p:txBody>
          <a:bodyPr/>
          <a:lstStyle/>
          <a:p>
            <a:r>
              <a:rPr lang="zh-CN" altLang="en-US" dirty="0"/>
              <a:t>引脚输入信号与伪数据通过二选一选择器输出</a:t>
            </a:r>
            <a:endParaRPr lang="en-US" altLang="zh-CN" dirty="0"/>
          </a:p>
          <a:p>
            <a:r>
              <a:rPr lang="zh-CN" altLang="en-US" dirty="0"/>
              <a:t>输出</a:t>
            </a:r>
            <a:r>
              <a:rPr lang="en-US" altLang="zh-CN" dirty="0"/>
              <a:t>16</a:t>
            </a:r>
            <a:r>
              <a:rPr lang="zh-CN" altLang="en-US" dirty="0"/>
              <a:t>路的</a:t>
            </a:r>
            <a:r>
              <a:rPr lang="en-US" altLang="zh-CN" dirty="0"/>
              <a:t>14</a:t>
            </a:r>
            <a:r>
              <a:rPr lang="zh-CN" altLang="en-US" dirty="0"/>
              <a:t>位数据 </a:t>
            </a:r>
            <a:endParaRPr lang="en-US" altLang="zh-CN" dirty="0"/>
          </a:p>
          <a:p>
            <a:r>
              <a:rPr lang="zh-CN" altLang="en-US" dirty="0"/>
              <a:t>下图是伪数据输出模块状态机</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423" y="3462338"/>
            <a:ext cx="4391025" cy="271462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8EECE-D88A-9442-B636-B204F14BC460}"/>
              </a:ext>
            </a:extLst>
          </p:cNvPr>
          <p:cNvSpPr>
            <a:spLocks noGrp="1"/>
          </p:cNvSpPr>
          <p:nvPr>
            <p:ph type="title"/>
          </p:nvPr>
        </p:nvSpPr>
        <p:spPr/>
        <p:txBody>
          <a:bodyPr/>
          <a:lstStyle/>
          <a:p>
            <a:r>
              <a:rPr kumimoji="1" lang="zh-CN" altLang="en-US" dirty="0"/>
              <a:t>继续思考图像错位问题</a:t>
            </a:r>
          </a:p>
        </p:txBody>
      </p:sp>
      <p:sp>
        <p:nvSpPr>
          <p:cNvPr id="3" name="内容占位符 2">
            <a:extLst>
              <a:ext uri="{FF2B5EF4-FFF2-40B4-BE49-F238E27FC236}">
                <a16:creationId xmlns:a16="http://schemas.microsoft.com/office/drawing/2014/main" id="{56C0C879-3976-F84D-9EC3-1EE1AA9D31E3}"/>
              </a:ext>
            </a:extLst>
          </p:cNvPr>
          <p:cNvSpPr>
            <a:spLocks noGrp="1"/>
          </p:cNvSpPr>
          <p:nvPr>
            <p:ph idx="1"/>
          </p:nvPr>
        </p:nvSpPr>
        <p:spPr/>
        <p:txBody>
          <a:bodyPr/>
          <a:lstStyle/>
          <a:p>
            <a:r>
              <a:rPr kumimoji="1" lang="zh-CN" altLang="en-US" dirty="0"/>
              <a:t>起因：硬件逻辑部分没有调，却出现了图像错位，大概</a:t>
            </a:r>
            <a:r>
              <a:rPr kumimoji="1" lang="en-US" altLang="zh-CN" dirty="0"/>
              <a:t>16</a:t>
            </a:r>
            <a:r>
              <a:rPr kumimoji="1" lang="zh-CN" altLang="en-US" dirty="0"/>
              <a:t>个数据为一个周期</a:t>
            </a:r>
            <a:endParaRPr kumimoji="1" lang="en-US" altLang="zh-CN" dirty="0"/>
          </a:p>
          <a:p>
            <a:r>
              <a:rPr kumimoji="1" lang="zh-CN" altLang="en-US" dirty="0"/>
              <a:t>应该是修改传递的参数</a:t>
            </a:r>
            <a:r>
              <a:rPr kumimoji="1" lang="zh-CN" altLang="en-US"/>
              <a:t>导致的问题</a:t>
            </a:r>
            <a:endParaRPr kumimoji="1" lang="zh-CN" altLang="en-US" dirty="0"/>
          </a:p>
        </p:txBody>
      </p:sp>
    </p:spTree>
    <p:extLst>
      <p:ext uri="{BB962C8B-B14F-4D97-AF65-F5344CB8AC3E}">
        <p14:creationId xmlns:p14="http://schemas.microsoft.com/office/powerpoint/2010/main" val="1126857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1024X6V8 </a:t>
            </a:r>
            <a:endParaRPr lang="zh-CN" altLang="en-US" dirty="0"/>
          </a:p>
        </p:txBody>
      </p:sp>
      <p:sp>
        <p:nvSpPr>
          <p:cNvPr id="3" name="副标题 2"/>
          <p:cNvSpPr>
            <a:spLocks noGrp="1"/>
          </p:cNvSpPr>
          <p:nvPr>
            <p:ph type="subTitle" idx="1"/>
          </p:nvPr>
        </p:nvSpPr>
        <p:spPr/>
        <p:txBody>
          <a:bodyPr/>
          <a:lstStyle/>
          <a:p>
            <a:r>
              <a:rPr lang="zh-CN" altLang="en-US" dirty="0"/>
              <a:t>旷锦昊</a:t>
            </a:r>
            <a:endParaRPr lang="en-US" altLang="zh-CN" dirty="0"/>
          </a:p>
          <a:p>
            <a:r>
              <a:rPr lang="en-US" altLang="zh-CN" dirty="0"/>
              <a:t>2022.6.24</a:t>
            </a:r>
            <a:endParaRPr lang="zh-CN" altLang="en-US" dirty="0"/>
          </a:p>
        </p:txBody>
      </p:sp>
    </p:spTree>
    <p:extLst>
      <p:ext uri="{BB962C8B-B14F-4D97-AF65-F5344CB8AC3E}">
        <p14:creationId xmlns:p14="http://schemas.microsoft.com/office/powerpoint/2010/main" val="3478313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88122-9B18-1D4A-85AF-1DFE733AC297}"/>
              </a:ext>
            </a:extLst>
          </p:cNvPr>
          <p:cNvSpPr>
            <a:spLocks noGrp="1"/>
          </p:cNvSpPr>
          <p:nvPr>
            <p:ph type="title"/>
          </p:nvPr>
        </p:nvSpPr>
        <p:spPr/>
        <p:txBody>
          <a:bodyPr/>
          <a:lstStyle/>
          <a:p>
            <a:r>
              <a:rPr kumimoji="1" lang="zh-CN" altLang="en-US" dirty="0"/>
              <a:t>奋战</a:t>
            </a:r>
            <a:r>
              <a:rPr kumimoji="1" lang="en-US" altLang="zh-CN" dirty="0"/>
              <a:t>18</a:t>
            </a:r>
            <a:r>
              <a:rPr kumimoji="1" lang="zh-CN" altLang="en-US" dirty="0"/>
              <a:t>小时</a:t>
            </a:r>
          </a:p>
        </p:txBody>
      </p:sp>
      <p:sp>
        <p:nvSpPr>
          <p:cNvPr id="3" name="内容占位符 2">
            <a:extLst>
              <a:ext uri="{FF2B5EF4-FFF2-40B4-BE49-F238E27FC236}">
                <a16:creationId xmlns:a16="http://schemas.microsoft.com/office/drawing/2014/main" id="{A14CAAE0-71D3-E645-BD59-FC822B1F3A7A}"/>
              </a:ext>
            </a:extLst>
          </p:cNvPr>
          <p:cNvSpPr>
            <a:spLocks noGrp="1"/>
          </p:cNvSpPr>
          <p:nvPr>
            <p:ph idx="1"/>
          </p:nvPr>
        </p:nvSpPr>
        <p:spPr/>
        <p:txBody>
          <a:bodyPr/>
          <a:lstStyle/>
          <a:p>
            <a:r>
              <a:rPr kumimoji="1" lang="zh-CN" altLang="en-US" dirty="0"/>
              <a:t>用前人的代码可以少踩很多前人踩过的坑</a:t>
            </a:r>
            <a:endParaRPr kumimoji="1" lang="en-US" altLang="zh-CN" dirty="0"/>
          </a:p>
          <a:p>
            <a:r>
              <a:rPr kumimoji="1" lang="zh-CN" altLang="en-US" dirty="0"/>
              <a:t>如果用很古老的版本容易出现很多坑，去寻找最近的相应算法来进行相关的调试</a:t>
            </a:r>
            <a:endParaRPr kumimoji="1" lang="en-US" altLang="zh-CN" dirty="0"/>
          </a:p>
          <a:p>
            <a:r>
              <a:rPr kumimoji="1" lang="zh-CN" altLang="en-US" dirty="0"/>
              <a:t>两点的数据，时序都很重要，缺一不可</a:t>
            </a:r>
            <a:endParaRPr kumimoji="1" lang="en-US" altLang="zh-CN" dirty="0"/>
          </a:p>
          <a:p>
            <a:r>
              <a:rPr kumimoji="1" lang="zh-CN" altLang="en-US" dirty="0"/>
              <a:t>特别是算法类，因为后续处理都是在数据有效和</a:t>
            </a:r>
          </a:p>
        </p:txBody>
      </p:sp>
    </p:spTree>
    <p:extLst>
      <p:ext uri="{BB962C8B-B14F-4D97-AF65-F5344CB8AC3E}">
        <p14:creationId xmlns:p14="http://schemas.microsoft.com/office/powerpoint/2010/main" val="1489995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D369F-2BC1-EF45-A326-53E707B23FD4}"/>
              </a:ext>
            </a:extLst>
          </p:cNvPr>
          <p:cNvSpPr>
            <a:spLocks noGrp="1"/>
          </p:cNvSpPr>
          <p:nvPr>
            <p:ph type="title"/>
          </p:nvPr>
        </p:nvSpPr>
        <p:spPr/>
        <p:txBody>
          <a:bodyPr/>
          <a:lstStyle/>
          <a:p>
            <a:r>
              <a:rPr kumimoji="1" lang="zh-CN" altLang="en-US" dirty="0"/>
              <a:t>现在问题</a:t>
            </a:r>
          </a:p>
        </p:txBody>
      </p:sp>
      <p:sp>
        <p:nvSpPr>
          <p:cNvPr id="3" name="内容占位符 2">
            <a:extLst>
              <a:ext uri="{FF2B5EF4-FFF2-40B4-BE49-F238E27FC236}">
                <a16:creationId xmlns:a16="http://schemas.microsoft.com/office/drawing/2014/main" id="{1217147B-A8FA-5449-970C-44FCDF2D9FB2}"/>
              </a:ext>
            </a:extLst>
          </p:cNvPr>
          <p:cNvSpPr>
            <a:spLocks noGrp="1"/>
          </p:cNvSpPr>
          <p:nvPr>
            <p:ph idx="1"/>
          </p:nvPr>
        </p:nvSpPr>
        <p:spPr/>
        <p:txBody>
          <a:bodyPr/>
          <a:lstStyle/>
          <a:p>
            <a:r>
              <a:rPr kumimoji="1" lang="zh-CN" altLang="en-US" dirty="0"/>
              <a:t>参数存入</a:t>
            </a:r>
            <a:r>
              <a:rPr kumimoji="1" lang="en-US" altLang="zh-CN" dirty="0"/>
              <a:t>flash</a:t>
            </a:r>
            <a:r>
              <a:rPr kumimoji="1" lang="zh-CN" altLang="en-US" dirty="0"/>
              <a:t>，</a:t>
            </a:r>
            <a:r>
              <a:rPr kumimoji="1" lang="en-US" altLang="zh-CN" dirty="0"/>
              <a:t>G</a:t>
            </a:r>
            <a:r>
              <a:rPr kumimoji="1" lang="zh-CN" altLang="en-US" dirty="0"/>
              <a:t>，</a:t>
            </a:r>
            <a:r>
              <a:rPr kumimoji="1" lang="en-US" altLang="zh-CN" dirty="0"/>
              <a:t>O</a:t>
            </a:r>
            <a:r>
              <a:rPr kumimoji="1" lang="zh-CN" altLang="en-US" dirty="0"/>
              <a:t>参数可以保存，并且</a:t>
            </a:r>
            <a:r>
              <a:rPr kumimoji="1" lang="en-US" altLang="zh-CN" dirty="0"/>
              <a:t>flash</a:t>
            </a:r>
            <a:r>
              <a:rPr kumimoji="1" lang="zh-CN" altLang="en-US" dirty="0"/>
              <a:t>部分需要能够满足一些简单的判断</a:t>
            </a:r>
            <a:endParaRPr kumimoji="1" lang="en-US" altLang="zh-CN" dirty="0"/>
          </a:p>
          <a:p>
            <a:r>
              <a:rPr kumimoji="1" lang="en-US" altLang="zh-CN" dirty="0"/>
              <a:t>HS</a:t>
            </a:r>
            <a:r>
              <a:rPr kumimoji="1" lang="zh-CN" altLang="en-US" dirty="0"/>
              <a:t>参数和</a:t>
            </a:r>
            <a:r>
              <a:rPr kumimoji="1" lang="en-US" altLang="zh-CN" dirty="0"/>
              <a:t>INT</a:t>
            </a:r>
            <a:r>
              <a:rPr kumimoji="1" lang="zh-CN" altLang="en-US" dirty="0"/>
              <a:t>参数正常传入，解决在</a:t>
            </a:r>
            <a:r>
              <a:rPr kumimoji="1" lang="en-US" altLang="zh-CN" dirty="0" err="1"/>
              <a:t>hs</a:t>
            </a:r>
            <a:r>
              <a:rPr kumimoji="1" lang="zh-CN" altLang="en-US" dirty="0"/>
              <a:t>设置过大时出现的半幅图像的问题</a:t>
            </a:r>
            <a:endParaRPr kumimoji="1" lang="en-US" altLang="zh-CN" dirty="0"/>
          </a:p>
          <a:p>
            <a:r>
              <a:rPr kumimoji="1" lang="zh-CN" altLang="en-US" dirty="0"/>
              <a:t>实现棋盘格伪数据输出，替代</a:t>
            </a:r>
            <a:r>
              <a:rPr kumimoji="1" lang="en-US" altLang="zh-CN" dirty="0" err="1"/>
              <a:t>orignal</a:t>
            </a:r>
            <a:r>
              <a:rPr kumimoji="1" lang="zh-CN" altLang="en-US" dirty="0"/>
              <a:t> </a:t>
            </a:r>
            <a:r>
              <a:rPr kumimoji="1" lang="en-US" altLang="zh-CN" dirty="0"/>
              <a:t>data</a:t>
            </a:r>
            <a:r>
              <a:rPr kumimoji="1" lang="zh-CN" altLang="en-US"/>
              <a:t>进行检测</a:t>
            </a:r>
          </a:p>
        </p:txBody>
      </p:sp>
    </p:spTree>
    <p:extLst>
      <p:ext uri="{BB962C8B-B14F-4D97-AF65-F5344CB8AC3E}">
        <p14:creationId xmlns:p14="http://schemas.microsoft.com/office/powerpoint/2010/main" val="3048663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AB19A-6A2B-D441-82B8-1C0A693FBB67}"/>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352EEAFE-5617-AA44-B712-7D0D93864CD7}"/>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0030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数据入读模块</a:t>
            </a:r>
            <a:r>
              <a:rPr lang="en-US" altLang="zh-CN" dirty="0"/>
              <a:t>-</a:t>
            </a:r>
            <a:r>
              <a:rPr lang="en-US" altLang="zh-CN" dirty="0" err="1"/>
              <a:t>pre_data</a:t>
            </a:r>
            <a:endParaRPr lang="zh-CN" altLang="en-US" dirty="0"/>
          </a:p>
        </p:txBody>
      </p:sp>
      <p:sp>
        <p:nvSpPr>
          <p:cNvPr id="3" name="内容占位符 2"/>
          <p:cNvSpPr>
            <a:spLocks noGrp="1"/>
          </p:cNvSpPr>
          <p:nvPr>
            <p:ph idx="1"/>
          </p:nvPr>
        </p:nvSpPr>
        <p:spPr/>
        <p:txBody>
          <a:bodyPr/>
          <a:lstStyle/>
          <a:p>
            <a:r>
              <a:rPr lang="zh-CN" altLang="en-US" dirty="0"/>
              <a:t>该模块一共有三个时钟：</a:t>
            </a:r>
            <a:endParaRPr lang="en-US" altLang="zh-CN" dirty="0"/>
          </a:p>
          <a:p>
            <a:r>
              <a:rPr lang="zh-CN" altLang="en-US" dirty="0"/>
              <a:t>像素时钟：</a:t>
            </a:r>
            <a:r>
              <a:rPr lang="en-US" altLang="zh-CN" dirty="0" err="1"/>
              <a:t>image_clk</a:t>
            </a:r>
            <a:endParaRPr lang="en-US" altLang="zh-CN" dirty="0"/>
          </a:p>
          <a:p>
            <a:r>
              <a:rPr lang="zh-CN" altLang="en-US" dirty="0"/>
              <a:t>半像素时钟：</a:t>
            </a:r>
            <a:r>
              <a:rPr lang="en-US" altLang="zh-CN" dirty="0" err="1"/>
              <a:t>half_image_clk</a:t>
            </a:r>
            <a:endParaRPr lang="en-US" altLang="zh-CN" dirty="0"/>
          </a:p>
          <a:p>
            <a:r>
              <a:rPr lang="en-US" altLang="zh-CN" dirty="0"/>
              <a:t>AD</a:t>
            </a:r>
            <a:r>
              <a:rPr lang="zh-CN" altLang="en-US" dirty="0"/>
              <a:t>芯片时钟：</a:t>
            </a:r>
            <a:r>
              <a:rPr lang="en-US" altLang="zh-CN" dirty="0" err="1"/>
              <a:t>Adclkin</a:t>
            </a:r>
            <a:r>
              <a:rPr lang="en-US" altLang="zh-CN" dirty="0"/>
              <a:t> </a:t>
            </a:r>
            <a:r>
              <a:rPr lang="zh-CN" altLang="en-US" dirty="0"/>
              <a:t>、</a:t>
            </a:r>
            <a:r>
              <a:rPr lang="en-US" altLang="zh-CN" dirty="0" err="1"/>
              <a:t>adclk_fr_driver</a:t>
            </a:r>
            <a:r>
              <a:rPr lang="en-US" altLang="zh-CN" dirty="0"/>
              <a:t> </a:t>
            </a:r>
            <a:r>
              <a:rPr lang="zh-CN" altLang="en-US" dirty="0"/>
              <a:t>、</a:t>
            </a:r>
            <a:r>
              <a:rPr lang="en-US" altLang="zh-CN" dirty="0" err="1"/>
              <a:t>fifo</a:t>
            </a:r>
            <a:r>
              <a:rPr lang="zh-CN" altLang="en-US" dirty="0"/>
              <a:t>中的</a:t>
            </a:r>
            <a:r>
              <a:rPr lang="en-US" altLang="zh-CN" dirty="0" err="1"/>
              <a:t>rclk</a:t>
            </a:r>
            <a:r>
              <a:rPr lang="en-US" altLang="zh-CN" dirty="0"/>
              <a:t> </a:t>
            </a:r>
            <a:r>
              <a:rPr lang="en-US" altLang="zh-CN" dirty="0" err="1"/>
              <a:t>wclk</a:t>
            </a:r>
            <a:endParaRPr lang="en-US" altLang="zh-CN" dirty="0"/>
          </a:p>
          <a:p>
            <a:r>
              <a:rPr lang="zh-CN" altLang="en-US" dirty="0"/>
              <a:t>在三个数据帧缓存中</a:t>
            </a:r>
            <a:r>
              <a:rPr lang="en-US" altLang="zh-CN" dirty="0"/>
              <a:t>bf1</a:t>
            </a:r>
            <a:r>
              <a:rPr lang="zh-CN" altLang="en-US" dirty="0"/>
              <a:t>，</a:t>
            </a:r>
            <a:r>
              <a:rPr lang="en-US" altLang="zh-CN" dirty="0"/>
              <a:t>bf2</a:t>
            </a:r>
            <a:r>
              <a:rPr lang="zh-CN" altLang="en-US" dirty="0"/>
              <a:t>，</a:t>
            </a:r>
            <a:r>
              <a:rPr lang="en-US" altLang="zh-CN" dirty="0"/>
              <a:t>bf3</a:t>
            </a:r>
            <a:r>
              <a:rPr lang="zh-CN" altLang="en-US" dirty="0"/>
              <a:t>存在一个</a:t>
            </a:r>
            <a:r>
              <a:rPr lang="zh-CN" altLang="en-US" dirty="0">
                <a:solidFill>
                  <a:srgbClr val="FF0000"/>
                </a:solidFill>
              </a:rPr>
              <a:t>不清楚时钟（名称被旁边的引脚遮挡，拉出来就能看到）</a:t>
            </a:r>
            <a:endParaRPr lang="en-US" altLang="zh-CN"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7600" y="1030879"/>
            <a:ext cx="9677400" cy="5827121"/>
          </a:xfrm>
        </p:spPr>
      </p:pic>
      <p:sp>
        <p:nvSpPr>
          <p:cNvPr id="2" name="标题 1"/>
          <p:cNvSpPr>
            <a:spLocks noGrp="1"/>
          </p:cNvSpPr>
          <p:nvPr>
            <p:ph type="title"/>
          </p:nvPr>
        </p:nvSpPr>
        <p:spPr/>
        <p:txBody>
          <a:bodyPr/>
          <a:lstStyle/>
          <a:p>
            <a:r>
              <a:rPr lang="zh-CN" altLang="en-US" dirty="0"/>
              <a:t>数据读入模块</a:t>
            </a:r>
            <a:r>
              <a:rPr lang="en-US" altLang="zh-CN" dirty="0"/>
              <a:t>-</a:t>
            </a:r>
            <a:r>
              <a:rPr lang="en-US" altLang="zh-CN" dirty="0" err="1"/>
              <a:t>pre_data</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FPA</a:t>
            </a:r>
            <a:r>
              <a:rPr lang="zh-CN" altLang="en-US" dirty="0"/>
              <a:t>控制</a:t>
            </a:r>
            <a:r>
              <a:rPr lang="en-US" altLang="zh-CN" dirty="0"/>
              <a:t>-</a:t>
            </a:r>
            <a:r>
              <a:rPr lang="zh-CN" altLang="en-US" dirty="0"/>
              <a:t>场同步信号</a:t>
            </a:r>
            <a:r>
              <a:rPr lang="en-US" altLang="zh-CN" dirty="0"/>
              <a:t>&amp;&amp;</a:t>
            </a:r>
            <a:r>
              <a:rPr lang="zh-CN" altLang="en-US" dirty="0"/>
              <a:t>行同步信号</a:t>
            </a:r>
          </a:p>
        </p:txBody>
      </p:sp>
      <p:sp>
        <p:nvSpPr>
          <p:cNvPr id="3" name="内容占位符 2"/>
          <p:cNvSpPr>
            <a:spLocks noGrp="1"/>
          </p:cNvSpPr>
          <p:nvPr>
            <p:ph idx="1"/>
          </p:nvPr>
        </p:nvSpPr>
        <p:spPr>
          <a:xfrm>
            <a:off x="621994" y="1412670"/>
            <a:ext cx="10515600" cy="4351338"/>
          </a:xfrm>
        </p:spPr>
        <p:txBody>
          <a:bodyPr/>
          <a:lstStyle/>
          <a:p>
            <a:r>
              <a:rPr lang="zh-CN" altLang="en-US" dirty="0"/>
              <a:t>场同步信号</a:t>
            </a:r>
            <a:r>
              <a:rPr lang="en-US" altLang="zh-CN" dirty="0"/>
              <a:t>VS</a:t>
            </a:r>
            <a:r>
              <a:rPr lang="zh-CN" altLang="en-US" dirty="0"/>
              <a:t>：在每一帧开始的时候产生一个固定宽度的高脉冲</a:t>
            </a:r>
            <a:endParaRPr lang="en-US" altLang="zh-CN" dirty="0"/>
          </a:p>
          <a:p>
            <a:r>
              <a:rPr lang="zh-CN" altLang="en-US" dirty="0"/>
              <a:t>行同步信号</a:t>
            </a:r>
            <a:r>
              <a:rPr lang="en-US" altLang="zh-CN" dirty="0"/>
              <a:t>HS</a:t>
            </a:r>
            <a:r>
              <a:rPr lang="zh-CN" altLang="en-US" dirty="0"/>
              <a:t>：在每一行开始的时候产生一个固定宽度的高脉冲</a:t>
            </a:r>
            <a:endParaRPr lang="en-US" altLang="zh-CN"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994" y="2616645"/>
            <a:ext cx="4201111" cy="341995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485" y="2323151"/>
            <a:ext cx="3153215" cy="46012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1024X6V2</a:t>
            </a:r>
            <a:endParaRPr lang="zh-CN" altLang="en-US" dirty="0"/>
          </a:p>
        </p:txBody>
      </p:sp>
      <p:sp>
        <p:nvSpPr>
          <p:cNvPr id="3" name="副标题 2"/>
          <p:cNvSpPr>
            <a:spLocks noGrp="1"/>
          </p:cNvSpPr>
          <p:nvPr>
            <p:ph type="subTitle" idx="1"/>
          </p:nvPr>
        </p:nvSpPr>
        <p:spPr/>
        <p:txBody>
          <a:bodyPr/>
          <a:lstStyle/>
          <a:p>
            <a:r>
              <a:rPr lang="zh-CN" altLang="en-US" dirty="0"/>
              <a:t>旷锦昊</a:t>
            </a:r>
            <a:endParaRPr lang="en-US" altLang="zh-CN" dirty="0"/>
          </a:p>
          <a:p>
            <a:r>
              <a:rPr lang="en-US" altLang="zh-CN" dirty="0"/>
              <a:t>2022.2.28</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9037</TotalTime>
  <Words>3161</Words>
  <Application>Microsoft Macintosh PowerPoint</Application>
  <PresentationFormat>宽屏</PresentationFormat>
  <Paragraphs>252</Paragraphs>
  <Slides>54</Slides>
  <Notes>3</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54</vt:i4>
      </vt:variant>
    </vt:vector>
  </HeadingPairs>
  <TitlesOfParts>
    <vt:vector size="60" baseType="lpstr">
      <vt:lpstr>等线</vt:lpstr>
      <vt:lpstr>等线 Light</vt:lpstr>
      <vt:lpstr>PingFang SC</vt:lpstr>
      <vt:lpstr>Arial</vt:lpstr>
      <vt:lpstr>Office 主题​​</vt:lpstr>
      <vt:lpstr>1_Office 主题​​</vt:lpstr>
      <vt:lpstr>1024X6V1</vt:lpstr>
      <vt:lpstr>Q1：线列探测器如何显示出一幅图像</vt:lpstr>
      <vt:lpstr>系统总体架构</vt:lpstr>
      <vt:lpstr>系统总体设计</vt:lpstr>
      <vt:lpstr>数据读入模块-data_sim</vt:lpstr>
      <vt:lpstr>数据入读模块-pre_data</vt:lpstr>
      <vt:lpstr>数据读入模块-pre_data</vt:lpstr>
      <vt:lpstr>FPA控制-场同步信号&amp;&amp;行同步信号</vt:lpstr>
      <vt:lpstr>1024X6V2</vt:lpstr>
      <vt:lpstr>Q2：为什么要进行奇偶校正</vt:lpstr>
      <vt:lpstr>Q2：为什么要进行奇偶校正</vt:lpstr>
      <vt:lpstr>Q3：探测器时钟倍数关系</vt:lpstr>
      <vt:lpstr>Q4：为什么使用线列FPGA实现流水线图像处理</vt:lpstr>
      <vt:lpstr>任务</vt:lpstr>
      <vt:lpstr>SCFIFO &amp;&amp; DCFIFO</vt:lpstr>
      <vt:lpstr>数据读入模块-delay_vs</vt:lpstr>
      <vt:lpstr>数据读入模块-奇偶校正</vt:lpstr>
      <vt:lpstr>1024X6V3 SDRAM</vt:lpstr>
      <vt:lpstr>SDRAM基本概念</vt:lpstr>
      <vt:lpstr>器件引脚说明</vt:lpstr>
      <vt:lpstr>指令真值表</vt:lpstr>
      <vt:lpstr>SDRAM操作时序</vt:lpstr>
      <vt:lpstr>初始化操作</vt:lpstr>
      <vt:lpstr>SDRAM顶层模块</vt:lpstr>
      <vt:lpstr>Ram vs Sdram</vt:lpstr>
      <vt:lpstr>1024X6V4 NIOS</vt:lpstr>
      <vt:lpstr>SOPC 及其技术</vt:lpstr>
      <vt:lpstr>SOPC 及其技术</vt:lpstr>
      <vt:lpstr>硬核的不足</vt:lpstr>
      <vt:lpstr>软核技术</vt:lpstr>
      <vt:lpstr>嵌入式软核处理器 Nios</vt:lpstr>
      <vt:lpstr>重新建立软核CPU</vt:lpstr>
      <vt:lpstr>自定义IP核</vt:lpstr>
      <vt:lpstr>软核CPU款图</vt:lpstr>
      <vt:lpstr>正确得到伪数据</vt:lpstr>
      <vt:lpstr>1024X6V5 调参数</vt:lpstr>
      <vt:lpstr>调节参数正确输出图像</vt:lpstr>
      <vt:lpstr>重要结论：parameter</vt:lpstr>
      <vt:lpstr>第一次调参数—没加HSVS_18000模块</vt:lpstr>
      <vt:lpstr>调参数结果</vt:lpstr>
      <vt:lpstr>PowerPoint 演示文稿</vt:lpstr>
      <vt:lpstr>1024X6V5 程序固化</vt:lpstr>
      <vt:lpstr>行周期和主时钟可调</vt:lpstr>
      <vt:lpstr>程序固化流程</vt:lpstr>
      <vt:lpstr>1024X6V6 参数可变以及固化</vt:lpstr>
      <vt:lpstr>临时性总结</vt:lpstr>
      <vt:lpstr>1024X6V7 </vt:lpstr>
      <vt:lpstr>一组图像数据值错位</vt:lpstr>
      <vt:lpstr>串行接口描述serdat</vt:lpstr>
      <vt:lpstr>继续思考图像错位问题</vt:lpstr>
      <vt:lpstr>1024X6V8 </vt:lpstr>
      <vt:lpstr>奋战18小时</vt:lpstr>
      <vt:lpstr>现在问题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1024X6</dc:title>
  <dc:creator>jinhao</dc:creator>
  <cp:lastModifiedBy>旷 锦昊</cp:lastModifiedBy>
  <cp:revision>55</cp:revision>
  <dcterms:created xsi:type="dcterms:W3CDTF">2022-02-21T16:55:00Z</dcterms:created>
  <dcterms:modified xsi:type="dcterms:W3CDTF">2022-06-24T07:34:30Z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D16ADC9028434BC8B4536B19FFBCD10F</vt:lpwstr>
  </property>
  <property fmtid="{D5CDD505-2E9C-101B-9397-08002B2CF9AE}" pid="3" name="KSOProductBuildVer">
    <vt:lpwstr>2052-11.1.0.11405</vt:lpwstr>
  </property>
</Properties>
</file>