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7FDF72F-96B1-487B-B3AB-C113A54A25A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803BE26-E8DC-4C8B-8ECA-75261B9784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추진기관설계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6176" y="5157192"/>
            <a:ext cx="4762872" cy="9144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</a:rPr>
              <a:t>12100277</a:t>
            </a:r>
          </a:p>
          <a:p>
            <a:r>
              <a:rPr lang="ko-KR" altLang="en-US" sz="3200" b="1" dirty="0" smtClean="0">
                <a:solidFill>
                  <a:schemeClr val="tx1"/>
                </a:solidFill>
              </a:rPr>
              <a:t>이진희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819587" cy="373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_x42576720" descr="EMB00000bac62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93061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79464" y="20625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Rotor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205925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Stator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24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5744816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53.9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45.2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5744816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619" r="-300000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7619" r="-3000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53.9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1538" r="-300000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6667" r="-300000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45.2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65130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30.2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65130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7619" r="-300637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30.2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7619" r="-30063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1538" r="-300637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667" r="-300637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849824" cy="383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_x42576000" descr="EMB00000bac62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7" y="2607899"/>
            <a:ext cx="360040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79464" y="20625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Rotor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205925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Stator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4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2304256" cy="756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Blade </a:t>
            </a:r>
            <a:r>
              <a:rPr lang="ko-KR" altLang="en-US" sz="3200" dirty="0" smtClean="0"/>
              <a:t>수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endParaRPr lang="ko-KR" altLang="en-US" sz="44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580552"/>
              </p:ext>
            </p:extLst>
          </p:nvPr>
        </p:nvGraphicFramePr>
        <p:xfrm>
          <a:off x="396764" y="1916832"/>
          <a:ext cx="762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95536" y="3068960"/>
            <a:ext cx="4960168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Diffusion Factor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17795"/>
              </p:ext>
            </p:extLst>
          </p:nvPr>
        </p:nvGraphicFramePr>
        <p:xfrm>
          <a:off x="395533" y="3824962"/>
          <a:ext cx="8208917" cy="234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10"/>
                <a:gridCol w="980293"/>
                <a:gridCol w="912102"/>
                <a:gridCol w="912102"/>
                <a:gridCol w="912102"/>
                <a:gridCol w="912102"/>
                <a:gridCol w="912102"/>
                <a:gridCol w="912102"/>
                <a:gridCol w="912102"/>
              </a:tblGrid>
              <a:tr h="46806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단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Stator</a:t>
                      </a:r>
                      <a:endParaRPr lang="ko-KR" altLang="en-US" b="1" dirty="0"/>
                    </a:p>
                  </a:txBody>
                  <a:tcPr/>
                </a:tc>
              </a:tr>
              <a:tr h="46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Hub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0.5036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0.2984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0.4641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0.3126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0.4942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0.3370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0.4588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0.3516</a:t>
                      </a:r>
                      <a:endParaRPr lang="ko-KR" altLang="en-US" b="1" dirty="0"/>
                    </a:p>
                  </a:txBody>
                  <a:tcPr/>
                </a:tc>
              </a:tr>
              <a:tr h="46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Mean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0.4994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0.3555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0.4635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0.3539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0.4406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0.3575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0.4258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0.3644</a:t>
                      </a:r>
                      <a:endParaRPr lang="ko-KR" altLang="en-US" b="1" dirty="0"/>
                    </a:p>
                  </a:txBody>
                  <a:tcPr/>
                </a:tc>
              </a:tr>
              <a:tr h="46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Tip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0.4462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0.3629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0.4462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0.3629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0.4462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0.3629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0.4462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0.3629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endParaRPr lang="ko-KR" altLang="en-US" sz="4400" dirty="0"/>
          </a:p>
        </p:txBody>
      </p:sp>
      <p:pic>
        <p:nvPicPr>
          <p:cNvPr id="1025" name="_x116008400" descr="EMB000007f079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8801"/>
            <a:ext cx="1584176" cy="21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17710968" descr="EMB000007f079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7421"/>
            <a:ext cx="1652289" cy="209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17711208" descr="EMB000007f079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7421"/>
            <a:ext cx="1676043" cy="20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19306656" descr="EMB000007f079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29047"/>
            <a:ext cx="1728192" cy="20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_x119352304" descr="EMB000007f0797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584176" cy="22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119148560" descr="EMB000007f0797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1652289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119306096" descr="EMB000007f0798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33" y="4077073"/>
            <a:ext cx="1698210" cy="219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119151896" descr="EMB000007f0798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31" y="4153901"/>
            <a:ext cx="1705777" cy="21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4392488" cy="7560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노즐 입구 마하 수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 </a:t>
            </a:r>
            <a:endParaRPr lang="ko-KR" altLang="en-US" sz="44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1" y="1988840"/>
            <a:ext cx="536814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5152" y="227687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Max. interaction Turbine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350536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M=0.25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0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369882"/>
            <a:ext cx="5583253" cy="7560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노즐 입구 면적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출구 각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 </a:t>
            </a:r>
            <a:endParaRPr lang="ko-KR" altLang="en-US" sz="4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3622577"/>
            <a:ext cx="4176464" cy="636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반지름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209" y="2335176"/>
                <a:ext cx="2160240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/>
                  <a:t>A=0.4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latin typeface="Cambria Math"/>
                          </a:rPr>
                          <m:t>𝒇𝒕</m:t>
                        </m:r>
                      </m:e>
                      <m:sup>
                        <m:r>
                          <a:rPr lang="en-US" altLang="ko-KR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9" y="2335176"/>
                <a:ext cx="2160240" cy="595932"/>
              </a:xfrm>
              <a:prstGeom prst="rect">
                <a:avLst/>
              </a:prstGeom>
              <a:blipFill rotWithShape="1">
                <a:blip r:embed="rId2"/>
                <a:stretch>
                  <a:fillRect l="-7042" t="-11224" b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9189" y="2223222"/>
                <a:ext cx="33843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40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ko-KR" sz="4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4000" b="1" dirty="0" smtClean="0"/>
                  <a:t>=0</a:t>
                </a:r>
                <a:endParaRPr lang="ko-KR" altLang="en-US" sz="4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89" y="2223222"/>
                <a:ext cx="338437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33407"/>
              </p:ext>
            </p:extLst>
          </p:nvPr>
        </p:nvGraphicFramePr>
        <p:xfrm>
          <a:off x="372840" y="4581128"/>
          <a:ext cx="7919262" cy="95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9754"/>
                <a:gridCol w="2639754"/>
                <a:gridCol w="2639754"/>
              </a:tblGrid>
              <a:tr h="47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Rt</a:t>
                      </a:r>
                      <a:endParaRPr lang="ko-KR" altLang="en-US" b="1" dirty="0"/>
                    </a:p>
                  </a:txBody>
                  <a:tcPr/>
                </a:tc>
              </a:tr>
              <a:tr h="47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0.2749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0.3718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0.4482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</a:t>
            </a:r>
            <a:r>
              <a:rPr lang="en-US" altLang="ko-KR" sz="4400" dirty="0" smtClean="0"/>
              <a:t>-Blade</a:t>
            </a:r>
            <a:r>
              <a:rPr lang="ko-KR" altLang="en-US" sz="4400" dirty="0" smtClean="0"/>
              <a:t> 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0333806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37.7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19.4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-2.1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-30.4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-44.2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-53.0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37.7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19.4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-2.1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-51.6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-64.0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-68.8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-13.8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-40.3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-52.6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0333806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619" r="-300000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37.7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19.4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-2.1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7619" r="-3000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-30.4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-44.2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-53.0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1538" r="-300000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37.7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19.4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-2.1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6667" r="-300000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-51.6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-64.0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-68.8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-13.8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-40.3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-52.6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917641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917641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7619" r="-300637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7619" r="-30063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1538" r="-300637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667" r="-300637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-17.0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</a:t>
            </a:r>
            <a:r>
              <a:rPr lang="en-US" altLang="ko-KR" sz="4400" dirty="0" smtClean="0"/>
              <a:t>-Blade</a:t>
            </a:r>
            <a:r>
              <a:rPr lang="ko-KR" altLang="en-US" sz="4400" dirty="0" smtClean="0"/>
              <a:t> </a:t>
            </a:r>
            <a:endParaRPr lang="ko-KR" altLang="en-US" sz="44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381032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3865253" cy="40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9464" y="180095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Rotor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9059" y="179764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Stator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11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</a:t>
            </a:r>
            <a:endParaRPr lang="ko-KR" altLang="en-US" sz="4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2304256" cy="756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Blade </a:t>
            </a:r>
            <a:r>
              <a:rPr lang="ko-KR" altLang="en-US" sz="3200" dirty="0" smtClean="0"/>
              <a:t>수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51743"/>
              </p:ext>
            </p:extLst>
          </p:nvPr>
        </p:nvGraphicFramePr>
        <p:xfrm>
          <a:off x="525240" y="2464688"/>
          <a:ext cx="7632848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Rotor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Stator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32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31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95536" y="3717032"/>
            <a:ext cx="4392488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Degree of reaction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416" y="4797152"/>
            <a:ext cx="2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DR=0.3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931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791200" cy="975638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INDEX</a:t>
            </a:r>
            <a:endParaRPr lang="ko-KR" altLang="en-US" sz="4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0470" y="1628800"/>
            <a:ext cx="5791200" cy="4104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tx1"/>
                </a:solidFill>
              </a:rPr>
              <a:t>압축기 설계</a:t>
            </a:r>
            <a:endParaRPr lang="en-US" altLang="ko-KR" sz="4800" dirty="0" smtClean="0">
              <a:solidFill>
                <a:schemeClr val="tx1"/>
              </a:solidFill>
            </a:endParaRP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tx1"/>
                </a:solidFill>
              </a:rPr>
              <a:t>터빈 설계</a:t>
            </a:r>
            <a:endParaRPr lang="en-US" altLang="ko-KR" sz="4800" dirty="0" smtClean="0">
              <a:solidFill>
                <a:schemeClr val="tx1"/>
              </a:solidFill>
            </a:endParaRP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tx1"/>
                </a:solidFill>
              </a:rPr>
              <a:t>노즐 설계</a:t>
            </a:r>
            <a:endParaRPr lang="en-US" altLang="ko-KR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터빈 설계</a:t>
            </a:r>
            <a:endParaRPr lang="ko-KR" altLang="en-US" sz="4400" dirty="0"/>
          </a:p>
        </p:txBody>
      </p:sp>
      <p:pic>
        <p:nvPicPr>
          <p:cNvPr id="2049" name="_x207305568" descr="EMB000007f079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02" y="1910972"/>
            <a:ext cx="3047710" cy="40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07365552" descr="EMB000007f07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0972"/>
            <a:ext cx="3312368" cy="39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노즐 설계</a:t>
            </a:r>
            <a:endParaRPr lang="ko-KR" altLang="en-US" sz="4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3744416" cy="7560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터빈 출구 마하 수</a:t>
            </a:r>
            <a:endParaRPr lang="ko-KR" altLang="en-US" sz="32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80232" y="2933654"/>
            <a:ext cx="4551808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터빈 출구</a:t>
            </a:r>
            <a:r>
              <a:rPr lang="en-US" altLang="ko-KR" sz="3200" dirty="0" smtClean="0"/>
              <a:t>-tail cone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4758" y="3789040"/>
                <a:ext cx="2799597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A=0.4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/>
                          </a:rPr>
                          <m:t>𝒇𝒕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8" y="3789040"/>
                <a:ext cx="2799597" cy="658898"/>
              </a:xfrm>
              <a:prstGeom prst="rect">
                <a:avLst/>
              </a:prstGeom>
              <a:blipFill rotWithShape="1">
                <a:blip r:embed="rId2"/>
                <a:stretch>
                  <a:fillRect l="-6754" t="-12037" b="-34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19146" y="2348879"/>
            <a:ext cx="246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M=0.6192</a:t>
            </a:r>
            <a:endParaRPr lang="ko-KR" altLang="en-US" sz="3600" b="1" dirty="0"/>
          </a:p>
        </p:txBody>
      </p:sp>
      <p:pic>
        <p:nvPicPr>
          <p:cNvPr id="15361" name="_x217903312" descr="EMB00000bac63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74" y="3789040"/>
            <a:ext cx="6054997" cy="286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305004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마하 수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면적 일정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8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노즐 설계</a:t>
            </a:r>
            <a:endParaRPr lang="ko-KR" altLang="en-US" sz="4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4176464" cy="756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Nozzle pipe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3843" y="2348880"/>
                <a:ext cx="2799597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A=0.4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/>
                          </a:rPr>
                          <m:t>𝒇𝒕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3" y="2348880"/>
                <a:ext cx="2799597" cy="658898"/>
              </a:xfrm>
              <a:prstGeom prst="rect">
                <a:avLst/>
              </a:prstGeom>
              <a:blipFill rotWithShape="1">
                <a:blip r:embed="rId2"/>
                <a:stretch>
                  <a:fillRect l="-6754" t="-12037" b="-34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3843" y="3530683"/>
                <a:ext cx="3456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R=0.3568 </a:t>
                </a:r>
                <a14:m>
                  <m:oMath xmlns:m="http://schemas.openxmlformats.org/officeDocument/2006/math">
                    <m:r>
                      <a:rPr lang="en-US" altLang="ko-KR" sz="3600" b="1" i="1" smtClean="0">
                        <a:latin typeface="Cambria Math"/>
                      </a:rPr>
                      <m:t>𝒇𝒕</m:t>
                    </m:r>
                  </m:oMath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3" y="3530683"/>
                <a:ext cx="345638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467" t="-14151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3843" y="4509119"/>
            <a:ext cx="246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M=0.6192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38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노즐 설계</a:t>
            </a:r>
            <a:endParaRPr lang="ko-KR" altLang="en-US" sz="4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5536" y="1020262"/>
            <a:ext cx="4176464" cy="7560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배기 노즐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88671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노즐 출구 면적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5251" y="2705351"/>
                <a:ext cx="3096344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A=0.3420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/>
                          </a:rPr>
                          <m:t>𝒇𝒕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1" y="2705351"/>
                <a:ext cx="3096344" cy="658898"/>
              </a:xfrm>
              <a:prstGeom prst="rect">
                <a:avLst/>
              </a:prstGeom>
              <a:blipFill rotWithShape="1">
                <a:blip r:embed="rId2"/>
                <a:stretch>
                  <a:fillRect l="-5906" t="-12037" b="-34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_x42578800" descr="EMB00000bac63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2" y="3352665"/>
            <a:ext cx="6299875" cy="34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75528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</a:rPr>
              <a:t>Red- CASE 1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944501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Blue- CASE 2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49" y="4298170"/>
            <a:ext cx="92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15°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5" y="5478643"/>
            <a:ext cx="2455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마하 수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선형적 증가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4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635080" cy="1980138"/>
          </a:xfrm>
        </p:spPr>
        <p:txBody>
          <a:bodyPr>
            <a:noAutofit/>
          </a:bodyPr>
          <a:lstStyle/>
          <a:p>
            <a:r>
              <a:rPr lang="en-US" altLang="ko-KR" sz="6600" dirty="0" smtClean="0"/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133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791200" cy="903630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압축기 설계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단 별 압축 비</a:t>
            </a:r>
            <a:r>
              <a:rPr lang="en-US" altLang="ko-KR" sz="2800" dirty="0" smtClean="0"/>
              <a:t>:  1.59</a:t>
            </a:r>
          </a:p>
          <a:p>
            <a:endParaRPr lang="en-US" altLang="ko-KR" dirty="0" smtClean="0"/>
          </a:p>
          <a:p>
            <a:r>
              <a:rPr lang="ko-KR" altLang="en-US" sz="2800" dirty="0" smtClean="0"/>
              <a:t>유로면적 변화</a:t>
            </a:r>
            <a:endParaRPr lang="en-US" altLang="ko-KR" sz="2800" dirty="0" smtClean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784696"/>
                  </p:ext>
                </p:extLst>
              </p:nvPr>
            </p:nvGraphicFramePr>
            <p:xfrm>
              <a:off x="323528" y="3429000"/>
              <a:ext cx="8352930" cy="32145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/>
                    <a:gridCol w="1392155"/>
                    <a:gridCol w="1392155"/>
                    <a:gridCol w="1392155"/>
                    <a:gridCol w="1392155"/>
                    <a:gridCol w="1392155"/>
                  </a:tblGrid>
                  <a:tr h="64807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5904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 smtClean="0"/>
                            <a:t>유로면적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𝒇𝒕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0.4016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0.2851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0.1986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0.1367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0.0933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5904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Rh</a:t>
                          </a:r>
                        </a:p>
                        <a:p>
                          <a:pPr algn="ctr" latinLnBrk="1"/>
                          <a:r>
                            <a:rPr lang="en-US" altLang="ko-KR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𝒇𝒕</m:t>
                              </m:r>
                            </m:oMath>
                          </a14:m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0.2966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0.3399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0.3677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0.3860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5904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Rm</a:t>
                          </a:r>
                        </a:p>
                        <a:p>
                          <a:pPr algn="ctr" latinLnBrk="1"/>
                          <a:r>
                            <a:rPr lang="en-US" altLang="ko-KR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𝒇𝒕</m:t>
                              </m:r>
                            </m:oMath>
                          </a14:m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0.3652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0.3835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0.3962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0.4048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5904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 smtClean="0"/>
                            <a:t>Rt</a:t>
                          </a:r>
                          <a:endParaRPr lang="en-US" altLang="ko-KR" b="1" dirty="0" smtClean="0"/>
                        </a:p>
                        <a:p>
                          <a:pPr algn="ctr" latinLnBrk="1"/>
                          <a:r>
                            <a:rPr lang="en-US" altLang="ko-KR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𝒇𝒕</m:t>
                              </m:r>
                            </m:oMath>
                          </a14:m>
                          <a:r>
                            <a:rPr lang="en-US" altLang="ko-KR" b="1" dirty="0" smtClean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784696"/>
                  </p:ext>
                </p:extLst>
              </p:nvPr>
            </p:nvGraphicFramePr>
            <p:xfrm>
              <a:off x="323528" y="3429000"/>
              <a:ext cx="8352930" cy="32145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/>
                    <a:gridCol w="1392155"/>
                    <a:gridCol w="1392155"/>
                    <a:gridCol w="1392155"/>
                    <a:gridCol w="1392155"/>
                    <a:gridCol w="1392155"/>
                  </a:tblGrid>
                  <a:tr h="64807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1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</a:t>
                          </a:r>
                          <a:r>
                            <a:rPr lang="ko-KR" altLang="en-US" b="1" dirty="0" smtClean="0"/>
                            <a:t>단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4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6604" r="-501316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0.4016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0.2851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0.1986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0.1367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0.0933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8571" r="-50131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0.2966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0.3399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0.3677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0.3860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8571" r="-50131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0.3652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0.3835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0.3962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0.4048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8571" r="-50131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0.4228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5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압축기 설계</a:t>
            </a:r>
            <a:endParaRPr lang="ko-KR" altLang="en-US" sz="4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43203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896" y="1268760"/>
            <a:ext cx="845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side view   (</a:t>
            </a:r>
            <a:r>
              <a:rPr lang="en-US" altLang="ko-KR" sz="2000" dirty="0" smtClean="0"/>
              <a:t>Stator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Rotor</a:t>
            </a:r>
            <a:r>
              <a:rPr lang="ko-KR" altLang="en-US" sz="2000" dirty="0" smtClean="0"/>
              <a:t>와 다음 단의 중간 수치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56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7665922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40.8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52.8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7665922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619" r="-300000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7619" r="-3000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1538" r="-300000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55.1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6667" r="-300000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40.8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52.8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487191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47.4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45.4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487191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7619" r="-300637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7619" r="-30063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1538" r="-300637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47.4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45.4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667" r="-300637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28.5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25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020262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5" y="2751473"/>
            <a:ext cx="3788159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9464" y="20625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Rotor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205925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Stator</a:t>
            </a:r>
            <a:endParaRPr lang="ko-KR" altLang="en-US" sz="2800" b="1" dirty="0"/>
          </a:p>
        </p:txBody>
      </p:sp>
      <p:pic>
        <p:nvPicPr>
          <p:cNvPr id="4103" name="_x217906832" descr="EMB00000bac63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01" y="2780927"/>
            <a:ext cx="3744416" cy="35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2500574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58.7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51.1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58.7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38.4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2500574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619" r="-300000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58.7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7619" r="-3000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51.1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1538" r="-300000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58.7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61.7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6667" r="-300000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38.4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54.9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366268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31.6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366268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7619" r="-300637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34.8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31.6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7619" r="-30063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1538" r="-300637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44.9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667" r="-300637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26.5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67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961267" cy="381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_x42575760" descr="EMB00000bac62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032448" cy="376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79464" y="20625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Rotor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205925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Stator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26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756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단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116632"/>
            <a:ext cx="7488832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압축기 설계 </a:t>
            </a:r>
            <a:r>
              <a:rPr lang="en-US" altLang="ko-KR" sz="4400" dirty="0" smtClean="0"/>
              <a:t>– Blade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3004923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52.8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47.1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53.1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내용 개체 틀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3004923"/>
                  </p:ext>
                </p:extLst>
              </p:nvPr>
            </p:nvGraphicFramePr>
            <p:xfrm>
              <a:off x="457200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Rotor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619" r="-300000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7619" r="-3000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52.8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1538" r="-300000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60.6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62.4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63.9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6667" r="-300000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41.4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47.1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48.9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53.1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56.2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57.9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22963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30.8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800" b="1" i="1" smtClean="0"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22963"/>
                  </p:ext>
                </p:extLst>
              </p:nvPr>
            </p:nvGraphicFramePr>
            <p:xfrm>
              <a:off x="4427984" y="1844824"/>
              <a:ext cx="3826768" cy="4464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692"/>
                    <a:gridCol w="956692"/>
                    <a:gridCol w="956692"/>
                    <a:gridCol w="956692"/>
                  </a:tblGrid>
                  <a:tr h="630282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 smtClean="0"/>
                            <a:t>Stator</a:t>
                          </a:r>
                          <a:endParaRPr lang="ko-KR" altLang="en-US" sz="2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Hub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Mean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Tip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7619" r="-300637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32.7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30.8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29.2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7619" r="-30063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1538" r="-300637" b="-22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44.3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44.0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43.2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667" r="-300637" b="-1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  <a:tr h="639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200" b="1" dirty="0" smtClean="0"/>
                            <a:t>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26.0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25.8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25.2</a:t>
                          </a:r>
                          <a:endParaRPr lang="ko-KR" alt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72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164</TotalTime>
  <Words>783</Words>
  <Application>Microsoft Office PowerPoint</Application>
  <PresentationFormat>화면 슬라이드 쇼(4:3)</PresentationFormat>
  <Paragraphs>414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필수</vt:lpstr>
      <vt:lpstr>추진기관설계</vt:lpstr>
      <vt:lpstr>INDEX</vt:lpstr>
      <vt:lpstr>압축기 설계</vt:lpstr>
      <vt:lpstr>압축기 설계</vt:lpstr>
      <vt:lpstr>1단</vt:lpstr>
      <vt:lpstr>1단</vt:lpstr>
      <vt:lpstr>2단</vt:lpstr>
      <vt:lpstr>2단</vt:lpstr>
      <vt:lpstr>3단</vt:lpstr>
      <vt:lpstr>3단</vt:lpstr>
      <vt:lpstr>4단</vt:lpstr>
      <vt:lpstr>4단</vt:lpstr>
      <vt:lpstr>Blade 수</vt:lpstr>
      <vt:lpstr>PowerPoint 프레젠테이션</vt:lpstr>
      <vt:lpstr>노즐 입구 마하 수</vt:lpstr>
      <vt:lpstr>노즐 입구 면적 &amp; 출구 각</vt:lpstr>
      <vt:lpstr>PowerPoint 프레젠테이션</vt:lpstr>
      <vt:lpstr>PowerPoint 프레젠테이션</vt:lpstr>
      <vt:lpstr>Blade 수</vt:lpstr>
      <vt:lpstr>PowerPoint 프레젠테이션</vt:lpstr>
      <vt:lpstr>터빈 출구 마하 수</vt:lpstr>
      <vt:lpstr>Nozzle pipe</vt:lpstr>
      <vt:lpstr>배기 노즐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이진희</dc:creator>
  <cp:lastModifiedBy>이진희</cp:lastModifiedBy>
  <cp:revision>59</cp:revision>
  <dcterms:created xsi:type="dcterms:W3CDTF">2015-06-10T12:13:43Z</dcterms:created>
  <dcterms:modified xsi:type="dcterms:W3CDTF">2015-06-10T15:13:47Z</dcterms:modified>
</cp:coreProperties>
</file>