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DC8177-8A5D-41D5-A0DC-92D50B70D07B}">
  <a:tblStyle styleId="{55DC8177-8A5D-41D5-A0DC-92D50B70D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3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6.xml"/><Relationship Id="rId35" Type="http://schemas.openxmlformats.org/officeDocument/2006/relationships/font" Target="fonts/Lato-bold.fntdata"/><Relationship Id="rId12" Type="http://schemas.openxmlformats.org/officeDocument/2006/relationships/slide" Target="slides/slide5.xml"/><Relationship Id="rId34" Type="http://schemas.openxmlformats.org/officeDocument/2006/relationships/font" Target="fonts/Lato-regular.fntdata"/><Relationship Id="rId15" Type="http://schemas.openxmlformats.org/officeDocument/2006/relationships/slide" Target="slides/slide8.xml"/><Relationship Id="rId37" Type="http://schemas.openxmlformats.org/officeDocument/2006/relationships/font" Target="fonts/Lato-boldItalic.fntdata"/><Relationship Id="rId14" Type="http://schemas.openxmlformats.org/officeDocument/2006/relationships/slide" Target="slides/slide7.xml"/><Relationship Id="rId36" Type="http://schemas.openxmlformats.org/officeDocument/2006/relationships/font" Target="fonts/Lato-italic.fntdata"/><Relationship Id="rId17" Type="http://schemas.openxmlformats.org/officeDocument/2006/relationships/slide" Target="slides/slide10.xml"/><Relationship Id="rId39" Type="http://schemas.openxmlformats.org/officeDocument/2006/relationships/font" Target="fonts/RobotoMono-bold.fntdata"/><Relationship Id="rId16" Type="http://schemas.openxmlformats.org/officeDocument/2006/relationships/slide" Target="slides/slide9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ubmed/24103658" TargetMode="External"/><Relationship Id="rId3" Type="http://schemas.openxmlformats.org/officeDocument/2006/relationships/hyperlink" Target="https://hubmapconsortium.or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3adb15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33adb15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e834d288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e834d288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need to ask if we need more information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35dc80f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35dc80f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55cefb9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55cefb9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55cefb9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55cefb9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It does not truely converged yet, at 100 epochs. Almost converged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can get better result, if we used super computer : time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d797d2f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d797d2f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d797d2f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d797d2f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It was converged at 21/100 epochs…. however, not better than other models.  why it converged so fast?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dc137399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dc137399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residual block? compare to vanilla Unet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797d2f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d797d2f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need to discuss if this is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1B212C"/>
                </a:solidFill>
              </a:rPr>
              <a:t>It is not truely converged yet, at 100 epochs. Almost converged    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B212C"/>
                </a:solidFill>
              </a:rPr>
              <a:t>we can get better result, if we used super computer : time  takes 2~3 hours for 100 epochs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35dc80f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35dc80f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models have large gaps between Dice coefficient and Valid Dice coefficient. But Not kaggle’s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35dc80fb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35dc80fb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Need to discuss whether we need more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learned, insight….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d7b355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d7b355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is a Glomerulus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55cefb94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55cefb94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55cefb9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55cefb9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edde2b18b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edde2b18b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55cefb9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55cefb9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5cefb9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5cefb9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FTU is defined as a “three-dimensional block of cells centered around a capillary, such that each cell in this block is within diffusion distance from any other cell in the same block” (</a:t>
            </a:r>
            <a:r>
              <a:rPr lang="zh-CN" sz="105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 Bono, 2013</a:t>
            </a: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).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FTU: Functional Tissue Units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HuBMaP: </a:t>
            </a:r>
            <a:r>
              <a:rPr lang="zh-CN" sz="105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Human BioMolecular Atlas Program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PAS: Periodic-acid Schiff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d5ca04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d5ca04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55cefb9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55cefb9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need to tell them that we focused only at the image segmentation rather than the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5cefb9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55cefb9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adjusted images rather than original tiff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 more about preprocess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d5ca044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d5ca044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35dc80f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35dc80f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c/hubmap-kidney-segmentation/overview" TargetMode="External"/><Relationship Id="rId4" Type="http://schemas.openxmlformats.org/officeDocument/2006/relationships/hyperlink" Target="https://unckidneycenter.org/kidneyhealthlibrary/glomerular-disease/" TargetMode="External"/><Relationship Id="rId5" Type="http://schemas.openxmlformats.org/officeDocument/2006/relationships/hyperlink" Target="https://www.kaggle.com/iafoss/hubmap-256x256" TargetMode="External"/><Relationship Id="rId6" Type="http://schemas.openxmlformats.org/officeDocument/2006/relationships/hyperlink" Target="https://www.kaggle.com/polomarco/hubmap-eda-efficientnetunet-training-baseline/output?select=mask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ubmap-kidney-segmenta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186425" y="1578400"/>
            <a:ext cx="5842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</a:t>
            </a:r>
            <a:r>
              <a:rPr lang="zh-CN"/>
              <a:t> Presentation: Tissue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223450" y="3827075"/>
            <a:ext cx="46608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Group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Ryan Gifford, </a:t>
            </a:r>
            <a:r>
              <a:rPr lang="zh-CN" sz="1800"/>
              <a:t>Kyeong Joo Jung, Jinhee Lee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1297500" y="393750"/>
            <a:ext cx="748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Compared method from Kaggle Competition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604200" y="2012875"/>
            <a:ext cx="7935600" cy="19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EfficientnetUnet model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A unet 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 scales and initializes itself to the dataset in an optimal way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Dice Coefficient: training - 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0.8886, validation - 0.9001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1297500" y="393750"/>
            <a:ext cx="765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Compared method 1: UNet 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672600" y="1377650"/>
            <a:ext cx="77988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latin typeface="Arial"/>
                <a:ea typeface="Arial"/>
                <a:cs typeface="Arial"/>
                <a:sym typeface="Arial"/>
              </a:rPr>
              <a:t>Unet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First used in biomedical images for the segmentation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The architecture contains two paths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Contraction path (encoder) : capture the context in the image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Symmetric expanding path(decoder): Localization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Encoder: traditional convolutional and max pooling layer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Decoder: end-to-end Fully Convolutional Network(FCN)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Keeps the location information in the downsampling and combine them with the image feature during the upsampling</a:t>
            </a:r>
            <a:endParaRPr sz="400"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25" y="234950"/>
            <a:ext cx="2960175" cy="21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188825" y="393750"/>
            <a:ext cx="743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Unet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672600" y="1307850"/>
            <a:ext cx="77988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We Implemented Unet with dropout 0.1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Each layer used Relu Activation function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Encoder  (256x256x1  → 16x16x256)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5 convolution layers, each layer is two consecutive layers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4 max-pooling layers and dropout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Decoder  (16x16x256  →  256x256x1)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Up-sampling 4 times (Transposed convolutions)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Concatenating transposed convolutions with Encoder layers at the same depth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After Concatenating, apply two consecutive convolutions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Use sigmoid function at last after fully connected network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Train with 100 epochs and 10 batch size / Used GPU and Tensorflow-Keras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	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	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25" y="234950"/>
            <a:ext cx="2960175" cy="21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1199950" y="393750"/>
            <a:ext cx="742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of Unet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72250" y="1326350"/>
            <a:ext cx="7935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his model achieved a dice coefficient as 0.8804 and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 validation dice coefficient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 0.7943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1150425" y="2015050"/>
            <a:ext cx="1345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Unet Mask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6789100" y="2015050"/>
            <a:ext cx="1345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True Mask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50" y="2575913"/>
            <a:ext cx="2485642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67" y="2575913"/>
            <a:ext cx="24955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076" y="2571152"/>
            <a:ext cx="2495550" cy="240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Compared method 2: Unet with dense block 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72600" y="1307850"/>
            <a:ext cx="77988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latin typeface="Arial"/>
                <a:ea typeface="Arial"/>
                <a:cs typeface="Arial"/>
                <a:sym typeface="Arial"/>
              </a:rPr>
              <a:t>		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00" y="1441975"/>
            <a:ext cx="7381901" cy="3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1199950" y="393750"/>
            <a:ext cx="742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of Unet with dense block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88850" y="1455475"/>
            <a:ext cx="7935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This model got a dice coefficient as 0.8188 and valid dice coefficient 0.7692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1150425" y="2015050"/>
            <a:ext cx="16719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Mask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6789100" y="2015050"/>
            <a:ext cx="1345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True Mask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50" y="2575913"/>
            <a:ext cx="2485642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67" y="2575913"/>
            <a:ext cx="24955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076" y="2571152"/>
            <a:ext cx="2495550" cy="2400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300" y="2571150"/>
            <a:ext cx="2495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954350" y="393750"/>
            <a:ext cx="767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model with best result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Unet with residual block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451875" y="1252625"/>
            <a:ext cx="79356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Based on the Unet architecture, changed the conv part to residual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block only for the downsampling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latin typeface="Arial"/>
                <a:ea typeface="Arial"/>
                <a:cs typeface="Arial"/>
                <a:sym typeface="Arial"/>
              </a:rPr>
              <a:t>-&gt; To keep the image features better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Each layer used Relu Activation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Encoder  (256x256x1  → 16x16x512)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6 convolution layers, each layer is two residual blocks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5 max-pooling layers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Decoder  (16x16x512  →  256x256x1)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Up-sampling 5 times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Concatenated convolutions with Encoder layers at the same depth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After Concatenating, apply two consecutive convolutions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Use sigmoid function at last after fully connected network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Train with 100 epochs and 10 batch size / Used GPU and Tensorflow-Keras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6716875" y="487125"/>
            <a:ext cx="19263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input: 256 * 256 *1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6378175" y="895125"/>
            <a:ext cx="2603700" cy="1096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 Encoder layers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Each Encoder layers: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residual block : relu(relu(1conv) + 1conv)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maxpooling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6378175" y="2155225"/>
            <a:ext cx="2603700" cy="128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 Decoder layers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Each decoder layers: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conv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upsampling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concatanate with corresponding encoding layer</a:t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>
            <a:off x="6378175" y="3608525"/>
            <a:ext cx="2603700" cy="66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Fully connected layer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sigmoid activation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output: 256 * 256 * 1</a:t>
            </a:r>
            <a:endParaRPr/>
          </a:p>
        </p:txBody>
      </p:sp>
      <p:cxnSp>
        <p:nvCxnSpPr>
          <p:cNvPr id="298" name="Google Shape;298;p40"/>
          <p:cNvCxnSpPr>
            <a:stCxn id="294" idx="2"/>
            <a:endCxn id="295" idx="0"/>
          </p:cNvCxnSpPr>
          <p:nvPr/>
        </p:nvCxnSpPr>
        <p:spPr>
          <a:xfrm>
            <a:off x="7680025" y="684525"/>
            <a:ext cx="0" cy="21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0"/>
          <p:cNvCxnSpPr>
            <a:endCxn id="296" idx="0"/>
          </p:cNvCxnSpPr>
          <p:nvPr/>
        </p:nvCxnSpPr>
        <p:spPr>
          <a:xfrm>
            <a:off x="7680025" y="1991725"/>
            <a:ext cx="0" cy="1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>
            <a:stCxn id="296" idx="2"/>
            <a:endCxn id="297" idx="0"/>
          </p:cNvCxnSpPr>
          <p:nvPr/>
        </p:nvCxnSpPr>
        <p:spPr>
          <a:xfrm>
            <a:off x="7680025" y="3444925"/>
            <a:ext cx="0" cy="1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1199950" y="393750"/>
            <a:ext cx="742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of Unet with residual blocks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688850" y="1455475"/>
            <a:ext cx="7935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This model got a dice coefficient as 0.9675 and valid dice coefficient 0.8070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1150425" y="2015050"/>
            <a:ext cx="1686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Mask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6789100" y="2015050"/>
            <a:ext cx="1345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True Mask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50" y="2575913"/>
            <a:ext cx="2485642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67" y="2575913"/>
            <a:ext cx="24955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076" y="2571152"/>
            <a:ext cx="2495550" cy="2400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75" y="2571150"/>
            <a:ext cx="2495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Scores of each method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8" name="Google Shape;318;p42"/>
          <p:cNvGraphicFramePr/>
          <p:nvPr/>
        </p:nvGraphicFramePr>
        <p:xfrm>
          <a:off x="1372100" y="1747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{55DC8177-8A5D-41D5-A0DC-92D50B70D07B}</a:tableStyleId>
              </a:tblPr>
              <a:tblGrid>
                <a:gridCol w="5186325"/>
                <a:gridCol w="2089275"/>
              </a:tblGrid>
              <a:tr h="41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chemeClr val="lt1"/>
                          </a:solidFill>
                        </a:rPr>
                        <a:t>Method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chemeClr val="lt1"/>
                          </a:solidFill>
                        </a:rPr>
                        <a:t>Dice Coefficient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EfficientnetUnet from Kaggle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0.8886, 0.9001(valid)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Unet (Dropout 0.1)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0.8804, 0.7943(valid)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Unet with dense blocks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0.8188, 0.7692(valid)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Unet with residual blocks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0.9675, 0.8070(valid)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319" name="Google Shape;319;p42"/>
          <p:cNvCxnSpPr/>
          <p:nvPr/>
        </p:nvCxnSpPr>
        <p:spPr>
          <a:xfrm>
            <a:off x="569850" y="3717975"/>
            <a:ext cx="638100" cy="9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2"/>
          <p:cNvSpPr txBox="1"/>
          <p:nvPr/>
        </p:nvSpPr>
        <p:spPr>
          <a:xfrm>
            <a:off x="68300" y="3325875"/>
            <a:ext cx="13038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Our Model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weren’t good as others on kaggle</a:t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856875" y="1567550"/>
            <a:ext cx="747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Some members were first time to explore the image segmentation, learned new networks: Unet, ResNet, DenseNet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900"/>
              <a:t>Advantages of the Efficient net 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uses the batch normalization which we didn’t use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swish activations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lots of optimization of hyperparameters going on in the network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CN" sz="1900"/>
              <a:t>depth, weight initialization, etc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/>
              <a:t>uses pretrained models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/>
              <a:t>Introduction</a:t>
            </a:r>
            <a:endParaRPr sz="27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86400" y="15130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Develop a model to identify ‘Glomerulus’ (GL) in the kidney.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00" y="2410997"/>
            <a:ext cx="3249000" cy="21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24" y="2161099"/>
            <a:ext cx="4109825" cy="26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r>
              <a:rPr lang="zh-CN"/>
              <a:t> and issues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746400" y="1491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Conclusion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500"/>
              <a:t>It is possible to reach a decent performance but achieving higher performance needs lots of optimization and fine tuning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500"/>
              <a:t>Issues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Hard to improve the performance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</a:t>
            </a:r>
            <a:r>
              <a:rPr lang="zh-CN"/>
              <a:t>mages require a load of computation resources                                                                                          →  Lack of computational resource (failure to access gpu in the OSC)                                                                            →  time (needs some time and days to try different models)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Better machines could have allowed us to run the models on original image resolutions, and not patch based.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References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1113550" y="1348700"/>
            <a:ext cx="7038900" cy="383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HuBMAP - Hacking the Kidney: </a:t>
            </a:r>
            <a:r>
              <a:rPr lang="zh-C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https://www.kaggle.com/c/hubmap-kidney-segmentation/overview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Glomerulus: </a:t>
            </a:r>
            <a:r>
              <a:rPr lang="zh-CN" sz="1200" u="sng">
                <a:solidFill>
                  <a:schemeClr val="hlink"/>
                </a:solidFill>
                <a:hlinkClick r:id="rId4"/>
              </a:rPr>
              <a:t>https://unckidneycenter.org/kidneyhealthlibrary/glomerular-disease/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Reducing data</a:t>
            </a:r>
            <a:r>
              <a:rPr lang="zh-CN" sz="1200"/>
              <a:t>:  </a:t>
            </a:r>
            <a:r>
              <a:rPr lang="zh-C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https://www.kaggle.com/iafoss/hubmap-256x256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Unet: Ronneberger, O., Fischer, P., &amp; Brox, T. (2015). U-Net: Convolutional Networks for Biomedical Image Segmentation. ArXiv, abs/1505.04597.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Resnet: K. He, X. Zhang, S. Ren and J. Sun, "Deep Residual Learning for Image Recognition," </a:t>
            </a:r>
            <a:r>
              <a:rPr i="1" lang="zh-CN" sz="1200"/>
              <a:t>2016 IEEE Conference on Computer Vision and Pattern Recognition (CVPR)</a:t>
            </a:r>
            <a:r>
              <a:rPr lang="zh-CN" sz="1200"/>
              <a:t>, 2016, pp. 770-778, doi: 10.1109/CVPR.2016.90.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Densenet: G. Huang, Z. Liu, L. Van Der Maaten and K. Q. Weinberger, "Densely Connected Convolutional Networks," </a:t>
            </a:r>
            <a:r>
              <a:rPr i="1" lang="zh-CN" sz="1200"/>
              <a:t>2017 IEEE Conference on Computer Vision and Pattern Recognition (CVPR)</a:t>
            </a:r>
            <a:r>
              <a:rPr lang="zh-CN" sz="1200"/>
              <a:t>, 2017, pp. 2261-2269, doi: 10.1109/CVPR.2017.243.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EffieientUNet from Kaggle: </a:t>
            </a:r>
            <a:r>
              <a:rPr lang="zh-CN" sz="1200" u="sng">
                <a:solidFill>
                  <a:schemeClr val="hlink"/>
                </a:solidFill>
                <a:hlinkClick r:id="rId6"/>
              </a:rPr>
              <a:t>https://www.kaggle.com/polomarco/hubmap-eda-efficientnetunet-training-baseline/output?select=masks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2445450" y="1984450"/>
            <a:ext cx="47430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 sz="6100"/>
              <a:t>Thank you!</a:t>
            </a:r>
            <a:endParaRPr b="1" sz="6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/>
              <a:t>Introduction</a:t>
            </a:r>
            <a:endParaRPr sz="2700"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933300" y="1546350"/>
            <a:ext cx="7403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 To identify ‘Glomerulus’ in the kidney → Semantic Segmentation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What is Semantic Segmentation?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Link each pixel in an input image to a class </a:t>
            </a: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In our case, a 1 for Glomerulus and a 0 for everything else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/>
              <a:t>Introduction</a:t>
            </a:r>
            <a:endParaRPr sz="2700"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946400"/>
            <a:ext cx="70389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Train a segmentation model that takes PAS kidney image input and identify the segments of glomeruli FTU in the PAS-stained microscopy data.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 u="sng">
                <a:latin typeface="Times New Roman"/>
                <a:ea typeface="Times New Roman"/>
                <a:cs typeface="Times New Roman"/>
                <a:sym typeface="Times New Roman"/>
              </a:rPr>
              <a:t>Historical images of kidney</a:t>
            </a: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CN" sz="1800" u="sng">
                <a:latin typeface="Times New Roman"/>
                <a:ea typeface="Times New Roman"/>
                <a:cs typeface="Times New Roman"/>
                <a:sym typeface="Times New Roman"/>
              </a:rPr>
              <a:t>Annotation information representing the glomerular segmentation</a:t>
            </a: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 are given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Our dataset from the Kaggle: HuBMAP - Hacking the Kidney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https://www.kaggle.com/c/hubmap-kidney-segmentation/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Goals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77725" y="1777700"/>
            <a:ext cx="82662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Predicting segmentation masks for a withheld test set and comparing it with the ground truth.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Achieving better segmentation performance than the model found on kaggle.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/>
              <a:t>Learn about Convolutional Networks for Biomedical Image Segmentation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Description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88850" y="1386700"/>
            <a:ext cx="82662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 HubMap has 20 tissue samples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 11 fresh frozen and 9 Formalin Fixed Paraffin Embedded PAS kidney images.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Kaggle provides...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 8 train and 5 test TIFF files for tissue images.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 Json files for explaining about the masks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            Too large and heavy dataset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450" y="2393000"/>
            <a:ext cx="1812374" cy="249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>
            <a:off x="878725" y="4123900"/>
            <a:ext cx="34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1297500" y="393750"/>
            <a:ext cx="70389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81500" y="1639700"/>
            <a:ext cx="7581000" cy="31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We used 256X256  image patches of the original data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original size 18484 X 13013</a:t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800"/>
              <a:t>Data Statistics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Data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T</a:t>
            </a:r>
            <a:r>
              <a:rPr lang="zh-CN" sz="1800"/>
              <a:t>rain : 7664 patches and corresponding masks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Test: 1916 patches</a:t>
            </a:r>
            <a:r>
              <a:rPr lang="zh-CN" sz="1800"/>
              <a:t>  </a:t>
            </a:r>
            <a:r>
              <a:rPr lang="zh-CN" sz="1800"/>
              <a:t>and corresponding masks</a:t>
            </a:r>
            <a:r>
              <a:rPr lang="zh-CN" sz="1800"/>
              <a:t>    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913" y="2944075"/>
            <a:ext cx="17526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338" y="781050"/>
            <a:ext cx="1781175" cy="179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1"/>
          <p:cNvCxnSpPr/>
          <p:nvPr/>
        </p:nvCxnSpPr>
        <p:spPr>
          <a:xfrm>
            <a:off x="5827600" y="4092000"/>
            <a:ext cx="110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/>
          <p:nvPr/>
        </p:nvCxnSpPr>
        <p:spPr>
          <a:xfrm flipH="1" rot="10800000">
            <a:off x="3395225" y="2222075"/>
            <a:ext cx="3304200" cy="13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 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755525" y="1466600"/>
            <a:ext cx="78699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Every predicted segmentation will be compared with the ground truth masks using the mean of Dice Coefficient.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The Dice Coefficient -  pixel-wise agreement  (From the competition)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X</a:t>
            </a:r>
            <a:r>
              <a:rPr lang="zh-CN" sz="1800"/>
              <a:t>: predicted set of pixels</a:t>
            </a:r>
            <a:endParaRPr sz="1800"/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Y: ground truth</a:t>
            </a:r>
            <a:endParaRPr sz="1800"/>
          </a:p>
          <a:p>
            <a:pPr indent="45720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/>
              <a:t>The value would be 1 when X and Y are the same.</a:t>
            </a:r>
            <a:endParaRPr sz="1800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25" y="2862000"/>
            <a:ext cx="2581300" cy="158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Methods 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751500" y="1229350"/>
            <a:ext cx="824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Compared other models for the image segmentation prediction.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Compared method(from Kaggle):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Efficientnet Unet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Compared method(we implemented):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Unet (dropout 0.1)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Unet model with dense block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Our method(Best result):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Unet model with the residual block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