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70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79" r:id="rId16"/>
    <p:sldId id="265" r:id="rId17"/>
    <p:sldId id="282" r:id="rId18"/>
    <p:sldId id="276" r:id="rId19"/>
    <p:sldId id="271" r:id="rId20"/>
    <p:sldId id="272" r:id="rId21"/>
    <p:sldId id="273" r:id="rId22"/>
    <p:sldId id="274" r:id="rId23"/>
    <p:sldId id="275" r:id="rId24"/>
    <p:sldId id="268" r:id="rId25"/>
    <p:sldId id="267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B8EE-1D3B-4EAC-8232-0822C2B78B7D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D10C-BE8E-4906-89A8-09DC11905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57192"/>
            <a:ext cx="9144000" cy="432048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김상기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effectLst/>
              </a:rPr>
              <a:t>김전겸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effectLst/>
              </a:rPr>
              <a:t>니시오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effectLst/>
              </a:rPr>
              <a:t>슈이츠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성정환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손상헌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이진희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정주헌</a:t>
            </a:r>
            <a:r>
              <a:rPr lang="en-US" altLang="ko-KR" sz="1600" b="1" dirty="0" smtClean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</a:rPr>
              <a:t>허유진</a:t>
            </a:r>
            <a:endParaRPr lang="ko-KR" altLang="en-US" sz="1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124744"/>
            <a:ext cx="84249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350100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HOTEL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/>
              <a:t>JSP PROJECT</a:t>
            </a:r>
            <a:endParaRPr lang="ko-KR" alt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57410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SESSION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4797152"/>
            <a:ext cx="6912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en-US" altLang="ko-KR" sz="1400" dirty="0" smtClean="0"/>
              <a:t> STEP2</a:t>
            </a:r>
            <a:r>
              <a:rPr lang="ko-KR" altLang="en-US" sz="1400" dirty="0" smtClean="0"/>
              <a:t>에서 지정한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에서 쿼리문을 실행</a:t>
            </a:r>
            <a:r>
              <a:rPr lang="en-US" altLang="ko-KR" sz="1400" dirty="0" smtClean="0"/>
              <a:t>(id, </a:t>
            </a:r>
            <a:r>
              <a:rPr lang="ko-KR" altLang="en-US" sz="1400" dirty="0" smtClean="0"/>
              <a:t>비밀번호 확인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하고 로그인에 성공할 경우 </a:t>
            </a:r>
            <a:r>
              <a:rPr lang="en-US" altLang="ko-KR" sz="1400" dirty="0" err="1" smtClean="0"/>
              <a:t>HttpSession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클래스에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request.getSession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이용하여 세션을 생성</a:t>
            </a:r>
            <a:endParaRPr lang="en-US" altLang="ko-KR" sz="1400" dirty="0" smtClean="0"/>
          </a:p>
          <a:p>
            <a:pPr lvl="0"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생성된 세션에 가짜 이름 </a:t>
            </a:r>
            <a:r>
              <a:rPr lang="en-US" altLang="ko-KR" sz="1400" dirty="0" smtClean="0"/>
              <a:t>“user”</a:t>
            </a:r>
            <a:r>
              <a:rPr lang="ko-KR" altLang="en-US" sz="1400" dirty="0" smtClean="0"/>
              <a:t>와 진짜 값</a:t>
            </a:r>
            <a:r>
              <a:rPr lang="en-US" altLang="ko-KR" sz="1400" dirty="0" smtClean="0"/>
              <a:t>(id: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loginID</a:t>
            </a:r>
            <a:r>
              <a:rPr lang="ko-KR" altLang="en-US" sz="1400" dirty="0" smtClean="0"/>
              <a:t>로 넘어온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지정함</a:t>
            </a:r>
            <a:endParaRPr lang="en-US" altLang="ko-KR" sz="1400" dirty="0" smtClean="0"/>
          </a:p>
          <a:p>
            <a:pPr lvl="0">
              <a:buFontTx/>
              <a:buChar char="-"/>
            </a:pPr>
            <a:r>
              <a:rPr lang="en-US" altLang="ko-KR" sz="1400" dirty="0" smtClean="0"/>
              <a:t> session</a:t>
            </a:r>
            <a:r>
              <a:rPr lang="ko-KR" altLang="en-US" sz="1400" dirty="0" smtClean="0"/>
              <a:t>이 생성되면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종료될 때까지 값을 유지할 수 있음</a:t>
            </a:r>
            <a:endParaRPr lang="en-US" altLang="ko-KR" sz="1400" dirty="0" smtClean="0"/>
          </a:p>
          <a:p>
            <a:pPr lvl="0"/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03648" y="4365104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STEP5. session </a:t>
            </a:r>
            <a:r>
              <a:rPr lang="ko-KR" altLang="en-US" b="1" dirty="0" smtClean="0">
                <a:ea typeface="+mj-ea"/>
                <a:cs typeface="+mj-cs"/>
              </a:rPr>
              <a:t>생성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 descr="C:\Users\hb\Downloads\AJAX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5976664" cy="134393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91680" y="2900722"/>
            <a:ext cx="57606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57410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SESSION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12461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en-US" altLang="ko-KR" sz="1400" dirty="0" smtClean="0"/>
              <a:t> session</a:t>
            </a:r>
            <a:r>
              <a:rPr lang="ko-KR" altLang="en-US" sz="1400" dirty="0" smtClean="0"/>
              <a:t>을 종료할 때는 </a:t>
            </a:r>
            <a:r>
              <a:rPr lang="en-US" altLang="ko-KR" sz="1400" dirty="0" smtClean="0"/>
              <a:t>.invalidate()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이용하여 세션 값을 지울 수 있음</a:t>
            </a:r>
            <a:r>
              <a:rPr lang="en-US" altLang="ko-KR" sz="1400" dirty="0" smtClean="0"/>
              <a:t>. session</a:t>
            </a:r>
            <a:r>
              <a:rPr lang="ko-KR" altLang="en-US" sz="1400" dirty="0" smtClean="0"/>
              <a:t>값이 사라지기 때문에 로그아웃이 됨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03648" y="2189237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STEP6. session</a:t>
            </a:r>
            <a:r>
              <a:rPr lang="ko-KR" altLang="en-US" b="1" dirty="0" smtClean="0">
                <a:ea typeface="+mj-ea"/>
                <a:cs typeface="+mj-cs"/>
              </a:rPr>
              <a:t>값 가져오기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3" name="Picture 3" descr="C:\Users\hb\Downloads\AJAX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50" y="1575247"/>
            <a:ext cx="6183313" cy="457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03648" y="260729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Tx/>
              <a:buChar char="-"/>
            </a:pPr>
            <a:r>
              <a:rPr lang="en-US" altLang="ko-KR" sz="1400" dirty="0" smtClean="0"/>
              <a:t> STEP5</a:t>
            </a:r>
            <a:r>
              <a:rPr lang="ko-KR" altLang="en-US" sz="1400" dirty="0" smtClean="0"/>
              <a:t>에서 지정한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getAttribute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가짜 이름</a:t>
            </a:r>
            <a:r>
              <a:rPr lang="en-US" altLang="ko-KR" sz="1400" dirty="0" smtClean="0"/>
              <a:t>”)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이용하여 가져옴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가져온 세션은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형태임</a:t>
            </a:r>
            <a:endParaRPr lang="en-US" altLang="ko-KR" sz="1400" dirty="0" smtClean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403648" y="4653136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STEP7. session</a:t>
            </a:r>
            <a:r>
              <a:rPr lang="ko-KR" altLang="en-US" b="1" dirty="0" smtClean="0">
                <a:ea typeface="+mj-ea"/>
                <a:cs typeface="+mj-cs"/>
              </a:rPr>
              <a:t> 종료하기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075" name="Picture 3" descr="C:\Users\hb\Downloads\AJAX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221088"/>
            <a:ext cx="2924175" cy="219075"/>
          </a:xfrm>
          <a:prstGeom prst="rect">
            <a:avLst/>
          </a:prstGeom>
          <a:noFill/>
        </p:spPr>
      </p:pic>
      <p:pic>
        <p:nvPicPr>
          <p:cNvPr id="12" name="Picture 2" descr="C:\Users\hb\Desktop\logo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Sign UP!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64505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REGEX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4098" name="Picture 2" descr="C:\Users\hb\Downloads\정규표현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22" y="1196752"/>
            <a:ext cx="8978974" cy="2004531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467544" y="1556792"/>
            <a:ext cx="85689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731548"/>
            <a:ext cx="8640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회원가입 시 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형태나 올바른지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전화번호가 숫자로 이루어져 있는지 등을 확인하기 위해서 사용</a:t>
            </a:r>
            <a:endParaRPr lang="en-US" altLang="ko-KR" sz="1400" b="1" dirty="0" smtClean="0"/>
          </a:p>
          <a:p>
            <a:pPr marL="228600" lvl="0" indent="-228600"/>
            <a:endParaRPr lang="en-US" altLang="ko-KR" sz="1400" dirty="0" smtClean="0"/>
          </a:p>
          <a:p>
            <a:pPr marL="228600" lvl="0" indent="-228600"/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정규 </a:t>
            </a:r>
            <a:r>
              <a:rPr lang="ko-KR" altLang="en-US" sz="1400" b="1" dirty="0" err="1" smtClean="0"/>
              <a:t>표현식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regex</a:t>
            </a:r>
            <a:r>
              <a:rPr lang="en-US" altLang="ko-KR" sz="1400" b="1" dirty="0" smtClean="0"/>
              <a:t>; regular expression)</a:t>
            </a:r>
            <a:r>
              <a:rPr lang="ko-KR" altLang="en-US" sz="1400" b="1" dirty="0" smtClean="0"/>
              <a:t>의 기본 형태</a:t>
            </a:r>
            <a:endParaRPr lang="en-US" altLang="ko-KR" sz="1400" b="1" dirty="0" smtClean="0"/>
          </a:p>
          <a:p>
            <a:pPr marL="228600" lvl="0" indent="-228600">
              <a:buFontTx/>
              <a:buChar char="-"/>
            </a:pPr>
            <a:r>
              <a:rPr lang="ko-KR" altLang="en-US" sz="1400" dirty="0" smtClean="0"/>
              <a:t>시작과 끝</a:t>
            </a:r>
            <a:r>
              <a:rPr lang="en-US" altLang="ko-KR" sz="1400" dirty="0" smtClean="0"/>
              <a:t>: /^(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), $/(</a:t>
            </a:r>
            <a:r>
              <a:rPr lang="ko-KR" altLang="en-US" sz="1400" dirty="0" smtClean="0"/>
              <a:t>끝</a:t>
            </a:r>
            <a:r>
              <a:rPr lang="en-US" altLang="ko-KR" sz="1400" dirty="0" smtClean="0"/>
              <a:t>)</a:t>
            </a:r>
          </a:p>
          <a:p>
            <a:pPr marL="228600" lvl="0" indent="-228600">
              <a:buFontTx/>
              <a:buChar char="-"/>
            </a:pPr>
            <a:r>
              <a:rPr lang="ko-KR" altLang="en-US" sz="1400" dirty="0" smtClean="0"/>
              <a:t>사용할 문자 등</a:t>
            </a:r>
            <a:r>
              <a:rPr lang="en-US" altLang="ko-KR" sz="1400" dirty="0" smtClean="0"/>
              <a:t>”[ ]”: [a-z]</a:t>
            </a:r>
            <a:r>
              <a:rPr lang="ko-KR" altLang="en-US" sz="1400" dirty="0" smtClean="0"/>
              <a:t>소문자 </a:t>
            </a:r>
            <a:r>
              <a:rPr lang="en-US" altLang="ko-KR" sz="1400" dirty="0" err="1" smtClean="0"/>
              <a:t>a~z</a:t>
            </a:r>
            <a:r>
              <a:rPr lang="en-US" altLang="ko-KR" sz="1400" dirty="0" smtClean="0"/>
              <a:t>, [A-Z]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A~Z, [0-9] </a:t>
            </a: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0~9, [_-\.] </a:t>
            </a:r>
            <a:r>
              <a:rPr lang="ko-KR" altLang="en-US" sz="1400" dirty="0" smtClean="0"/>
              <a:t>특수기호</a:t>
            </a:r>
            <a:r>
              <a:rPr lang="en-US" altLang="ko-KR" sz="1400" dirty="0" smtClean="0"/>
              <a:t>’_’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‘-’, ‘.’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(‘.’</a:t>
            </a:r>
            <a:r>
              <a:rPr lang="ko-KR" altLang="en-US" sz="1400" dirty="0" smtClean="0"/>
              <a:t>을 이용할때는 </a:t>
            </a:r>
            <a:r>
              <a:rPr lang="en-US" altLang="ko-KR" sz="1400" dirty="0" smtClean="0"/>
              <a:t>‘\.’</a:t>
            </a:r>
            <a:r>
              <a:rPr lang="ko-KR" altLang="en-US" sz="1400" dirty="0" smtClean="0"/>
              <a:t>으로 표시해야 함</a:t>
            </a:r>
            <a:r>
              <a:rPr lang="en-US" altLang="ko-KR" sz="1400" dirty="0" smtClean="0"/>
              <a:t>)</a:t>
            </a:r>
          </a:p>
          <a:p>
            <a:pPr marL="228600" lvl="0" indent="-228600">
              <a:buFontTx/>
              <a:buChar char="-"/>
            </a:pPr>
            <a:r>
              <a:rPr lang="ko-KR" altLang="en-US" sz="1400" dirty="0" err="1" smtClean="0"/>
              <a:t>자리수</a:t>
            </a:r>
            <a:r>
              <a:rPr lang="ko-KR" altLang="en-US" sz="1400" dirty="0" smtClean="0"/>
              <a:t> 지정</a:t>
            </a:r>
            <a:r>
              <a:rPr lang="en-US" altLang="ko-KR" sz="1400" dirty="0" smtClean="0"/>
              <a:t>”{ }”: {1,10} 1</a:t>
            </a:r>
            <a:r>
              <a:rPr lang="ko-KR" altLang="en-US" sz="1400" dirty="0" smtClean="0"/>
              <a:t>자리에서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자리까지 이용 가능</a:t>
            </a:r>
            <a:endParaRPr lang="en-US" altLang="ko-KR" sz="1400" dirty="0" smtClean="0"/>
          </a:p>
          <a:p>
            <a:pPr marL="228600" lvl="0" indent="-228600">
              <a:buFontTx/>
              <a:buChar char="-"/>
            </a:pPr>
            <a:r>
              <a:rPr lang="ko-KR" altLang="en-US" sz="1400" dirty="0" smtClean="0"/>
              <a:t>구분</a:t>
            </a:r>
            <a:r>
              <a:rPr lang="en-US" altLang="ko-KR" sz="1400" dirty="0" smtClean="0"/>
              <a:t>”( )”: </a:t>
            </a:r>
            <a:r>
              <a:rPr lang="ko-KR" altLang="en-US" sz="1400" dirty="0" smtClean="0"/>
              <a:t>한 가지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등에서 다양한 정규 </a:t>
            </a:r>
            <a:r>
              <a:rPr lang="ko-KR" altLang="en-US" sz="1400" dirty="0" err="1" smtClean="0"/>
              <a:t>표현식</a:t>
            </a:r>
            <a:r>
              <a:rPr lang="ko-KR" altLang="en-US" sz="1400" dirty="0" smtClean="0"/>
              <a:t> 형태를 이용하기 위해 </a:t>
            </a:r>
            <a:r>
              <a:rPr lang="en-US" altLang="ko-KR" sz="1400" dirty="0" smtClean="0"/>
              <a:t>( )</a:t>
            </a:r>
            <a:r>
              <a:rPr lang="ko-KR" altLang="en-US" sz="1400" dirty="0" smtClean="0"/>
              <a:t>를 이용하여 묶어줌</a:t>
            </a:r>
            <a:r>
              <a:rPr lang="en-US" altLang="ko-KR" sz="1400" dirty="0" smtClean="0"/>
              <a:t> </a:t>
            </a:r>
          </a:p>
          <a:p>
            <a:pPr marL="228600" lvl="0" indent="-228600">
              <a:buFontTx/>
              <a:buChar char="-"/>
            </a:pPr>
            <a:endParaRPr lang="en-US" altLang="ko-KR" sz="1400" dirty="0" smtClean="0"/>
          </a:p>
          <a:p>
            <a:pPr marL="228600" lvl="0" indent="-228600"/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표현된 형태를 확인하기 위하여 </a:t>
            </a:r>
            <a:r>
              <a:rPr lang="en-US" altLang="ko-KR" sz="1400" b="1" dirty="0" smtClean="0"/>
              <a:t>.test() </a:t>
            </a:r>
            <a:r>
              <a:rPr lang="ko-KR" altLang="en-US" sz="1400" b="1" dirty="0" smtClean="0"/>
              <a:t>함수를 이용</a:t>
            </a:r>
            <a:r>
              <a:rPr lang="en-US" altLang="ko-KR" sz="1400" b="1" dirty="0" smtClean="0"/>
              <a:t>(true</a:t>
            </a:r>
            <a:r>
              <a:rPr lang="ko-KR" altLang="en-US" sz="1400" b="1" dirty="0" smtClean="0"/>
              <a:t>면 정규 표현식에 맞는 형태</a:t>
            </a:r>
            <a:r>
              <a:rPr lang="en-US" altLang="ko-KR" sz="1400" b="1" dirty="0" smtClean="0"/>
              <a:t>)</a:t>
            </a:r>
          </a:p>
        </p:txBody>
      </p:sp>
      <p:pic>
        <p:nvPicPr>
          <p:cNvPr id="9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509120"/>
            <a:ext cx="9144000" cy="1656184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b="1" dirty="0" smtClean="0"/>
              <a:t>4. RESERVATION &amp; EVENT POPUP</a:t>
            </a:r>
          </a:p>
          <a:p>
            <a:pPr marL="342900" indent="-342900">
              <a:buAutoNum type="arabicPeriod"/>
            </a:pP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POPUP</a:t>
            </a:r>
            <a:endParaRPr lang="en-US" sz="2400" b="1" dirty="0"/>
          </a:p>
        </p:txBody>
      </p:sp>
      <p:pic>
        <p:nvPicPr>
          <p:cNvPr id="17" name="Picture 2" descr="C:\Users\hb\Desktop\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44824"/>
            <a:ext cx="2429916" cy="33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725144"/>
            <a:ext cx="5384898" cy="52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2764" y="2204864"/>
            <a:ext cx="6241236" cy="170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851920" y="33569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</a:t>
            </a:r>
            <a:r>
              <a:rPr lang="en-US" altLang="ko-KR" sz="1050" b="1" dirty="0" smtClean="0"/>
              <a:t> </a:t>
            </a:r>
            <a:r>
              <a:rPr lang="en-US" altLang="ko-KR" sz="1600" b="1" dirty="0" smtClean="0"/>
              <a:t>Controller</a:t>
            </a:r>
            <a:r>
              <a:rPr lang="ko-KR" altLang="en-US" sz="1600" b="1" dirty="0" smtClean="0"/>
              <a:t>로 이동</a:t>
            </a:r>
            <a:endParaRPr lang="ko-KR" altLang="en-US" sz="16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4644008" y="3212976"/>
            <a:ext cx="129614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223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RESERVATION</a:t>
            </a:r>
            <a:endParaRPr lang="en-US" sz="2400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907704" y="366109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SQL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7" name="Picture 2" descr="C:\Users\hb\Desktop\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pic>
        <p:nvPicPr>
          <p:cNvPr id="31" name="Picture 2" descr="C:\Users\hb3010\Desktop\reservation_search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92896"/>
            <a:ext cx="7561680" cy="369703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276872"/>
            <a:ext cx="3048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travel-icons-hotel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32040" y="2924944"/>
            <a:ext cx="4166245" cy="41662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278260"/>
            <a:ext cx="9048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455876" y="1750514"/>
            <a:ext cx="5328592" cy="93610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832657" y="1675955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3412761"/>
            <a:ext cx="180000" cy="18000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3880793"/>
            <a:ext cx="180000" cy="180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3356992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원하는 날짜를 입력을 가지고 예약 테이블에서 불가능한 방을 찾음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735" y="3808785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“not in”</a:t>
            </a:r>
            <a:r>
              <a:rPr lang="en-US" sz="1400" dirty="0" smtClean="0"/>
              <a:t> </a:t>
            </a:r>
            <a:r>
              <a:rPr lang="ko-KR" altLang="en-US" sz="1400" dirty="0" smtClean="0"/>
              <a:t>으로 인해 예약 가능한 방을 찾음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5129788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dirty="0" err="1" smtClean="0"/>
              <a:t>roomid</a:t>
            </a:r>
            <a:r>
              <a:rPr lang="en-US" sz="1400" dirty="0" smtClean="0"/>
              <a:t>, room1, roominfo1 from room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1640" y="5489828"/>
            <a:ext cx="138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</a:t>
            </a:r>
            <a:r>
              <a:rPr lang="en-US" sz="1400" dirty="0" err="1" smtClean="0"/>
              <a:t>roomid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7784" y="548982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in</a:t>
            </a:r>
            <a:endParaRPr 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347864" y="5500979"/>
            <a:ext cx="1512168" cy="2880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예약 불가능 방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576" y="4697740"/>
            <a:ext cx="780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Query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73017" y="513489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208" y="515719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85812" y="5146041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123256" y="515719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104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7494447" y="513489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465313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433057" y="466428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81946" y="466428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203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123256" y="466428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204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494447" y="4675438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205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73017" y="420993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301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444208" y="42210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81946" y="420993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303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7112105" y="420993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304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483296" y="42210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305</a:t>
            </a:r>
            <a:endParaRPr 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6516216" y="5085184"/>
            <a:ext cx="252000" cy="369176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사각형 64"/>
          <p:cNvSpPr/>
          <p:nvPr/>
        </p:nvSpPr>
        <p:spPr>
          <a:xfrm>
            <a:off x="7560000" y="4140000"/>
            <a:ext cx="252000" cy="369176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/>
          <p:cNvSpPr/>
          <p:nvPr/>
        </p:nvSpPr>
        <p:spPr>
          <a:xfrm>
            <a:off x="6516216" y="4149080"/>
            <a:ext cx="252000" cy="369176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>
            <a:off x="6156176" y="4581128"/>
            <a:ext cx="252000" cy="369176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>
            <a:off x="7200000" y="5085184"/>
            <a:ext cx="252000" cy="369176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9552" y="188640"/>
            <a:ext cx="223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RESERVATION</a:t>
            </a:r>
            <a:endParaRPr lang="en-US" sz="2400" b="1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907704" y="366109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SQL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66339" y="551723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 descr="C:\Users\hb\Desktop\logo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1"/>
      <p:bldP spid="39" grpId="0" animBg="1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4" grpId="0" animBg="1"/>
      <p:bldP spid="65" grpId="0" animBg="1"/>
      <p:bldP spid="68" grpId="0" animBg="1"/>
      <p:bldP spid="66" grpId="0" animBg="1"/>
      <p:bldP spid="67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88640"/>
            <a:ext cx="223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RESERVATION</a:t>
            </a:r>
            <a:endParaRPr lang="en-US" sz="2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83567" y="1387584"/>
          <a:ext cx="7560841" cy="3337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36106"/>
                <a:gridCol w="648072"/>
                <a:gridCol w="792088"/>
                <a:gridCol w="720080"/>
                <a:gridCol w="720080"/>
                <a:gridCol w="720079"/>
                <a:gridCol w="756084"/>
                <a:gridCol w="756084"/>
                <a:gridCol w="756084"/>
                <a:gridCol w="756084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r>
                        <a:rPr lang="ko-KR" altLang="en-US" sz="1400" dirty="0" smtClean="0"/>
                        <a:t>일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숙박예정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78307" y="439506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inDate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71383" y="439506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outDate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17941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revIn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23899" y="17916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revOut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52537" y="25528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revIn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0152" y="252541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revOut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328404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revIn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328404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revOut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55776" y="5610726"/>
            <a:ext cx="4320480" cy="338554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/>
              <a:t>InDate</a:t>
            </a:r>
            <a:r>
              <a:rPr lang="en-US" sz="1600" b="1" dirty="0" smtClean="0"/>
              <a:t> &gt;= </a:t>
            </a:r>
            <a:r>
              <a:rPr lang="en-US" sz="1600" b="1" dirty="0" err="1" smtClean="0"/>
              <a:t>revIn</a:t>
            </a:r>
            <a:r>
              <a:rPr lang="en-US" sz="1600" b="1" dirty="0" smtClean="0"/>
              <a:t>  and  </a:t>
            </a:r>
            <a:r>
              <a:rPr lang="en-US" sz="1600" b="1" dirty="0" err="1" smtClean="0"/>
              <a:t>inDate</a:t>
            </a:r>
            <a:r>
              <a:rPr lang="en-US" sz="1600" b="1" dirty="0" smtClean="0"/>
              <a:t> &lt; </a:t>
            </a:r>
            <a:r>
              <a:rPr lang="en-US" sz="1600" b="1" dirty="0" err="1" smtClean="0"/>
              <a:t>revOut</a:t>
            </a:r>
            <a:endParaRPr lang="en-US" sz="1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555776" y="5106670"/>
            <a:ext cx="4320480" cy="338554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/>
              <a:t>inDate</a:t>
            </a:r>
            <a:r>
              <a:rPr lang="en-US" sz="1600" b="1" dirty="0" smtClean="0"/>
              <a:t> &lt;= </a:t>
            </a:r>
            <a:r>
              <a:rPr lang="en-US" sz="1600" b="1" dirty="0" err="1" smtClean="0"/>
              <a:t>revIn</a:t>
            </a:r>
            <a:r>
              <a:rPr lang="en-US" sz="1600" b="1" dirty="0" smtClean="0"/>
              <a:t>  and  </a:t>
            </a:r>
            <a:r>
              <a:rPr lang="en-US" sz="1600" b="1" dirty="0" err="1" smtClean="0"/>
              <a:t>outDate</a:t>
            </a:r>
            <a:r>
              <a:rPr lang="en-US" sz="1600" b="1" dirty="0" smtClean="0"/>
              <a:t> &gt;= </a:t>
            </a:r>
            <a:r>
              <a:rPr lang="en-US" sz="1600" b="1" dirty="0" err="1" smtClean="0"/>
              <a:t>revOut</a:t>
            </a:r>
            <a:endParaRPr lang="en-US" sz="16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6114782"/>
            <a:ext cx="4320480" cy="33855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/>
              <a:t>outDate</a:t>
            </a:r>
            <a:r>
              <a:rPr lang="en-US" sz="1600" b="1" dirty="0" smtClean="0"/>
              <a:t> &gt; </a:t>
            </a:r>
            <a:r>
              <a:rPr lang="en-US" sz="1600" b="1" dirty="0" err="1" smtClean="0"/>
              <a:t>revIn</a:t>
            </a:r>
            <a:r>
              <a:rPr lang="en-US" sz="1600" b="1" dirty="0" smtClean="0"/>
              <a:t>  and  </a:t>
            </a:r>
            <a:r>
              <a:rPr lang="en-US" sz="1600" b="1" dirty="0" err="1" smtClean="0"/>
              <a:t>outDate</a:t>
            </a:r>
            <a:r>
              <a:rPr lang="en-US" sz="1600" b="1" dirty="0" smtClean="0"/>
              <a:t> &lt;= </a:t>
            </a:r>
            <a:r>
              <a:rPr lang="en-US" sz="1600" b="1" dirty="0" err="1" smtClean="0"/>
              <a:t>revOut</a:t>
            </a:r>
            <a:endParaRPr lang="en-US" sz="1600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907704" y="366109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SQL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7" name="Picture 2" descr="C:\Users\hb\Desktop\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509120"/>
            <a:ext cx="9144000" cy="1656184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b="1" dirty="0" smtClean="0"/>
              <a:t>5. BOARDS</a:t>
            </a:r>
          </a:p>
          <a:p>
            <a:pPr marL="342900" indent="-342900">
              <a:buAutoNum type="arabicPeriod"/>
            </a:pP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1568754" y="2089918"/>
            <a:ext cx="2643206" cy="3643338"/>
            <a:chOff x="714348" y="1857364"/>
            <a:chExt cx="2714644" cy="364333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14348" y="1857364"/>
              <a:ext cx="2714644" cy="36433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0"/>
            <p:cNvGrpSpPr/>
            <p:nvPr/>
          </p:nvGrpSpPr>
          <p:grpSpPr>
            <a:xfrm>
              <a:off x="1071538" y="2287302"/>
              <a:ext cx="2000264" cy="2783462"/>
              <a:chOff x="3428992" y="2358740"/>
              <a:chExt cx="2000264" cy="278346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428993" y="2358740"/>
                <a:ext cx="2000263" cy="7130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Event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428993" y="3393936"/>
                <a:ext cx="2000263" cy="7130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Q&amp;A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428992" y="4429132"/>
                <a:ext cx="2000263" cy="7130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Review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" name="그룹 26"/>
          <p:cNvGrpSpPr/>
          <p:nvPr/>
        </p:nvGrpSpPr>
        <p:grpSpPr>
          <a:xfrm>
            <a:off x="5309749" y="1756281"/>
            <a:ext cx="2214579" cy="4553039"/>
            <a:chOff x="3857620" y="1428736"/>
            <a:chExt cx="2214579" cy="4553039"/>
          </a:xfrm>
        </p:grpSpPr>
        <p:grpSp>
          <p:nvGrpSpPr>
            <p:cNvPr id="6" name="그룹 15"/>
            <p:cNvGrpSpPr/>
            <p:nvPr/>
          </p:nvGrpSpPr>
          <p:grpSpPr>
            <a:xfrm>
              <a:off x="3857621" y="1428736"/>
              <a:ext cx="2214578" cy="2542107"/>
              <a:chOff x="5583283" y="2428868"/>
              <a:chExt cx="1643074" cy="260522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583283" y="2428868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List</a:t>
                </a:r>
                <a:endParaRPr lang="ko-KR" altLang="en-US" b="1" spc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83283" y="3130586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Insert</a:t>
                </a:r>
                <a:endParaRPr lang="ko-KR" altLang="en-US" b="1" spc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583283" y="3832304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Edit</a:t>
                </a:r>
                <a:endParaRPr lang="ko-KR" altLang="en-US" b="1" spc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583283" y="4534023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Delete</a:t>
                </a:r>
                <a:endParaRPr lang="ko-KR" altLang="en-US" b="1" spc="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21"/>
            <p:cNvGrpSpPr/>
            <p:nvPr/>
          </p:nvGrpSpPr>
          <p:grpSpPr>
            <a:xfrm>
              <a:off x="3857620" y="4124387"/>
              <a:ext cx="2214578" cy="1857388"/>
              <a:chOff x="5583283" y="2428868"/>
              <a:chExt cx="1643074" cy="190350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583283" y="2428868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Update</a:t>
                </a:r>
                <a:endParaRPr lang="ko-KR" altLang="en-US" b="1" spc="3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3283" y="3130586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Count</a:t>
                </a:r>
                <a:endParaRPr lang="ko-KR" altLang="en-US" b="1" spc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3283" y="3832304"/>
                <a:ext cx="1643074" cy="500066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300" dirty="0" smtClean="0">
                    <a:solidFill>
                      <a:schemeClr val="tx1"/>
                    </a:solidFill>
                  </a:rPr>
                  <a:t>Paging</a:t>
                </a:r>
                <a:endParaRPr lang="ko-KR" altLang="en-US" b="1" spc="300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0" y="-5082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BOARD</a:t>
            </a:r>
            <a:endParaRPr lang="ko-KR" altLang="en-US" sz="2400" b="1" dirty="0">
              <a:latin typeface="+mn-lt"/>
            </a:endParaRPr>
          </a:p>
        </p:txBody>
      </p:sp>
      <p:pic>
        <p:nvPicPr>
          <p:cNvPr id="21" name="Picture 2" descr="C:\Users\hb\Desktop\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cxnSp>
        <p:nvCxnSpPr>
          <p:cNvPr id="27" name="꺾인 연결선 26"/>
          <p:cNvCxnSpPr>
            <a:stCxn id="14" idx="1"/>
            <a:endCxn id="12" idx="3"/>
          </p:cNvCxnSpPr>
          <p:nvPr/>
        </p:nvCxnSpPr>
        <p:spPr>
          <a:xfrm rot="10800000" flipV="1">
            <a:off x="4211960" y="2000257"/>
            <a:ext cx="1097790" cy="19113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3" idx="1"/>
            <a:endCxn id="12" idx="3"/>
          </p:cNvCxnSpPr>
          <p:nvPr/>
        </p:nvCxnSpPr>
        <p:spPr>
          <a:xfrm rot="10800000" flipV="1">
            <a:off x="4211960" y="2684975"/>
            <a:ext cx="1097790" cy="12266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57" idx="1"/>
            <a:endCxn id="12" idx="3"/>
          </p:cNvCxnSpPr>
          <p:nvPr/>
        </p:nvCxnSpPr>
        <p:spPr>
          <a:xfrm rot="10800000" flipV="1">
            <a:off x="4211960" y="3369693"/>
            <a:ext cx="1097790" cy="54189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0" idx="1"/>
            <a:endCxn id="12" idx="3"/>
          </p:cNvCxnSpPr>
          <p:nvPr/>
        </p:nvCxnSpPr>
        <p:spPr>
          <a:xfrm rot="10800000">
            <a:off x="4211960" y="3911587"/>
            <a:ext cx="1097790" cy="14282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1"/>
            <a:endCxn id="12" idx="3"/>
          </p:cNvCxnSpPr>
          <p:nvPr/>
        </p:nvCxnSpPr>
        <p:spPr>
          <a:xfrm rot="10800000">
            <a:off x="4211961" y="3911588"/>
            <a:ext cx="1097789" cy="7843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4" idx="1"/>
            <a:endCxn id="12" idx="3"/>
          </p:cNvCxnSpPr>
          <p:nvPr/>
        </p:nvCxnSpPr>
        <p:spPr>
          <a:xfrm rot="10800000">
            <a:off x="4211961" y="3911588"/>
            <a:ext cx="1097789" cy="14690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5" idx="1"/>
            <a:endCxn id="12" idx="3"/>
          </p:cNvCxnSpPr>
          <p:nvPr/>
        </p:nvCxnSpPr>
        <p:spPr>
          <a:xfrm rot="10800000">
            <a:off x="4211961" y="3911587"/>
            <a:ext cx="1097789" cy="215375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473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212976"/>
            <a:ext cx="9144000" cy="2952328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32040" y="3356992"/>
            <a:ext cx="416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64414"/>
            <a:ext cx="4464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DEVELOPMENT SCHEDULE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Login &amp; Logout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Sign UP!(</a:t>
            </a:r>
            <a:r>
              <a:rPr lang="en-US" altLang="ko-KR" b="1" dirty="0" err="1" smtClean="0"/>
              <a:t>regex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RESERVATION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BOARDS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\\203.236.209.114\부엉이\board_table_jpg\table_re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85926"/>
            <a:ext cx="3457575" cy="1724025"/>
          </a:xfrm>
          <a:prstGeom prst="rect">
            <a:avLst/>
          </a:prstGeom>
          <a:noFill/>
        </p:spPr>
      </p:pic>
      <p:pic>
        <p:nvPicPr>
          <p:cNvPr id="1032" name="Picture 8" descr="\\203.236.209.114\부엉이\board_table_jpg\table_event7_r_event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33642"/>
            <a:ext cx="4610100" cy="3524250"/>
          </a:xfrm>
          <a:prstGeom prst="rect">
            <a:avLst/>
          </a:prstGeom>
          <a:noFill/>
        </p:spPr>
      </p:pic>
      <p:pic>
        <p:nvPicPr>
          <p:cNvPr id="1033" name="Picture 9" descr="\\203.236.209.114\부엉이\board_table_jpg\table_q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4071942"/>
            <a:ext cx="3524250" cy="20669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03648" y="1866310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Event / </a:t>
            </a:r>
            <a:r>
              <a:rPr lang="en-US" altLang="ko-KR" sz="1600" b="1" dirty="0" err="1" smtClean="0"/>
              <a:t>R_Event</a:t>
            </a:r>
            <a:r>
              <a:rPr lang="en-US" altLang="ko-KR" sz="1600" b="1" dirty="0" smtClean="0"/>
              <a:t>  table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136225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Review table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366651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Q&amp;A table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-5082"/>
            <a:ext cx="9144000" cy="1052736"/>
          </a:xfrm>
          <a:prstGeom prst="rect">
            <a:avLst/>
          </a:prstGeom>
          <a:blipFill dpi="0" rotWithShape="1">
            <a:blip r:embed="rId5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95536" y="188640"/>
            <a:ext cx="2674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BOARD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1" name="Picture 2" descr="C:\Users\hb\Desktop\logo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5082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Event.jpg"/>
          <p:cNvPicPr>
            <a:picLocks noChangeAspect="1"/>
          </p:cNvPicPr>
          <p:nvPr/>
        </p:nvPicPr>
        <p:blipFill>
          <a:blip r:embed="rId3" cstate="print"/>
          <a:srcRect l="10975" t="25704" r="14634" b="1470"/>
          <a:stretch>
            <a:fillRect/>
          </a:stretch>
        </p:blipFill>
        <p:spPr>
          <a:xfrm>
            <a:off x="0" y="1484784"/>
            <a:ext cx="6155638" cy="5146517"/>
          </a:xfrm>
          <a:prstGeom prst="rect">
            <a:avLst/>
          </a:prstGeom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611574"/>
            <a:ext cx="4786346" cy="1961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3772306"/>
            <a:ext cx="4786346" cy="2871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그룹 11"/>
          <p:cNvGrpSpPr/>
          <p:nvPr/>
        </p:nvGrpSpPr>
        <p:grpSpPr>
          <a:xfrm>
            <a:off x="4211960" y="1144124"/>
            <a:ext cx="4643470" cy="342220"/>
            <a:chOff x="3624294" y="1785926"/>
            <a:chExt cx="4643470" cy="342220"/>
          </a:xfrm>
        </p:grpSpPr>
        <p:sp>
          <p:nvSpPr>
            <p:cNvPr id="13" name="TextBox 12"/>
            <p:cNvSpPr txBox="1"/>
            <p:nvPr/>
          </p:nvSpPr>
          <p:spPr>
            <a:xfrm>
              <a:off x="3624294" y="1785926"/>
              <a:ext cx="1071570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mtClean="0"/>
                <a:t>댓글</a:t>
              </a:r>
              <a:endParaRPr lang="ko-KR" alt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67302" y="1789592"/>
              <a:ext cx="350046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글에 해당하는 </a:t>
              </a:r>
              <a:r>
                <a:rPr lang="ko-KR" altLang="en-US" sz="1600" b="1" dirty="0" err="1" smtClean="0"/>
                <a:t>댓글</a:t>
              </a:r>
              <a:r>
                <a:rPr lang="ko-KR" altLang="en-US" sz="1600" b="1" dirty="0" smtClean="0"/>
                <a:t> 출력</a:t>
              </a:r>
              <a:endParaRPr lang="ko-KR" altLang="en-US" sz="1600" b="1" dirty="0"/>
            </a:p>
          </p:txBody>
        </p:sp>
      </p:grpSp>
      <p:grpSp>
        <p:nvGrpSpPr>
          <p:cNvPr id="4" name="그룹 14"/>
          <p:cNvGrpSpPr/>
          <p:nvPr/>
        </p:nvGrpSpPr>
        <p:grpSpPr>
          <a:xfrm>
            <a:off x="4283968" y="3374812"/>
            <a:ext cx="4643470" cy="342220"/>
            <a:chOff x="3624294" y="1785926"/>
            <a:chExt cx="4643470" cy="342220"/>
          </a:xfrm>
        </p:grpSpPr>
        <p:sp>
          <p:nvSpPr>
            <p:cNvPr id="16" name="TextBox 15"/>
            <p:cNvSpPr txBox="1"/>
            <p:nvPr/>
          </p:nvSpPr>
          <p:spPr>
            <a:xfrm>
              <a:off x="3624294" y="1785926"/>
              <a:ext cx="1071570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현재 상황</a:t>
              </a:r>
              <a:endParaRPr lang="ko-KR" alt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67302" y="1789592"/>
              <a:ext cx="350046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이벤트의 진행 여부 출력</a:t>
              </a:r>
              <a:endParaRPr lang="ko-KR" altLang="en-US" sz="1600" b="1" dirty="0"/>
            </a:p>
          </p:txBody>
        </p:sp>
      </p:grpSp>
      <p:sp>
        <p:nvSpPr>
          <p:cNvPr id="15" name="제목 1"/>
          <p:cNvSpPr txBox="1">
            <a:spLocks/>
          </p:cNvSpPr>
          <p:nvPr/>
        </p:nvSpPr>
        <p:spPr>
          <a:xfrm>
            <a:off x="395536" y="188640"/>
            <a:ext cx="2674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BOARD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8" name="Picture 2" descr="C:\Users\hb\Desktop\logo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1370195" y="463258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EVENT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Event.jpg"/>
          <p:cNvPicPr>
            <a:picLocks noChangeAspect="1"/>
          </p:cNvPicPr>
          <p:nvPr/>
        </p:nvPicPr>
        <p:blipFill>
          <a:blip r:embed="rId2" cstate="print"/>
          <a:srcRect l="12232" t="24276" r="15601" b="1470"/>
          <a:stretch>
            <a:fillRect/>
          </a:stretch>
        </p:blipFill>
        <p:spPr>
          <a:xfrm>
            <a:off x="-33" y="1052737"/>
            <a:ext cx="6547001" cy="577023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52671" r="6556"/>
          <a:stretch>
            <a:fillRect/>
          </a:stretch>
        </p:blipFill>
        <p:spPr bwMode="auto">
          <a:xfrm>
            <a:off x="3981484" y="2207069"/>
            <a:ext cx="5091110" cy="163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그룹 17"/>
          <p:cNvGrpSpPr/>
          <p:nvPr/>
        </p:nvGrpSpPr>
        <p:grpSpPr>
          <a:xfrm>
            <a:off x="3981484" y="1714488"/>
            <a:ext cx="4567343" cy="342220"/>
            <a:chOff x="3624294" y="1785926"/>
            <a:chExt cx="4567343" cy="342220"/>
          </a:xfrm>
        </p:grpSpPr>
        <p:sp>
          <p:nvSpPr>
            <p:cNvPr id="13" name="TextBox 12"/>
            <p:cNvSpPr txBox="1"/>
            <p:nvPr/>
          </p:nvSpPr>
          <p:spPr>
            <a:xfrm>
              <a:off x="3624294" y="1785926"/>
              <a:ext cx="107753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글 비공개</a:t>
              </a:r>
              <a:endParaRPr lang="ko-KR" alt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67302" y="1789592"/>
              <a:ext cx="3424335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DB</a:t>
              </a:r>
              <a:r>
                <a:rPr lang="ko-KR" altLang="en-US" sz="1600" b="1" dirty="0" smtClean="0"/>
                <a:t>테이블 속성을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통해 게시물 잠금</a:t>
              </a:r>
              <a:endParaRPr lang="ko-KR" altLang="en-US" sz="1600" b="1" dirty="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1484" y="4635961"/>
            <a:ext cx="5027449" cy="714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그룹 18"/>
          <p:cNvGrpSpPr/>
          <p:nvPr/>
        </p:nvGrpSpPr>
        <p:grpSpPr>
          <a:xfrm>
            <a:off x="3981484" y="4150865"/>
            <a:ext cx="4491070" cy="342220"/>
            <a:chOff x="3776694" y="4222303"/>
            <a:chExt cx="4491070" cy="342220"/>
          </a:xfrm>
        </p:grpSpPr>
        <p:sp>
          <p:nvSpPr>
            <p:cNvPr id="16" name="TextBox 15"/>
            <p:cNvSpPr txBox="1"/>
            <p:nvPr/>
          </p:nvSpPr>
          <p:spPr>
            <a:xfrm>
              <a:off x="3776694" y="4222303"/>
              <a:ext cx="107753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답변 완료</a:t>
              </a:r>
              <a:endParaRPr lang="ko-KR" alt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9702" y="4225969"/>
              <a:ext cx="334806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문의 처리시 답변완료처리</a:t>
              </a:r>
              <a:endParaRPr lang="ko-KR" altLang="en-US" sz="1600" b="1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-16233"/>
            <a:ext cx="9144000" cy="1052736"/>
          </a:xfrm>
          <a:prstGeom prst="rect">
            <a:avLst/>
          </a:prstGeom>
          <a:blipFill dpi="0" rotWithShape="1">
            <a:blip r:embed="rId5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C:\Users\hb\Desktop\logo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395536" y="188640"/>
            <a:ext cx="2674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BOARD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442203" y="463258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Q&amp;A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268760"/>
            <a:ext cx="684278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1"/>
          <p:cNvGrpSpPr/>
          <p:nvPr/>
        </p:nvGrpSpPr>
        <p:grpSpPr>
          <a:xfrm>
            <a:off x="2892258" y="2714620"/>
            <a:ext cx="6072230" cy="3929090"/>
            <a:chOff x="1992343" y="1500174"/>
            <a:chExt cx="4865673" cy="43577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2343" y="1981217"/>
              <a:ext cx="4865673" cy="3876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2000232" y="1500174"/>
              <a:ext cx="613373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HOT</a:t>
              </a:r>
              <a:endParaRPr lang="ko-KR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5476" y="1500174"/>
              <a:ext cx="3468385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좋아요 버튼을 통해 </a:t>
              </a:r>
              <a:r>
                <a:rPr lang="en-US" altLang="ko-KR" sz="1600" b="1" dirty="0" smtClean="0"/>
                <a:t>Review</a:t>
              </a:r>
              <a:r>
                <a:rPr lang="ko-KR" altLang="en-US" sz="1600" b="1" dirty="0" smtClean="0"/>
                <a:t>를 추천</a:t>
              </a:r>
              <a:endParaRPr lang="ko-KR" altLang="en-US" sz="1600" b="1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-16233"/>
            <a:ext cx="9144000" cy="1052736"/>
          </a:xfrm>
          <a:prstGeom prst="rect">
            <a:avLst/>
          </a:prstGeom>
          <a:blipFill dpi="0" rotWithShape="1">
            <a:blip r:embed="rId4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C:\Users\hb\Desktop\logo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395536" y="188640"/>
            <a:ext cx="2674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BOARD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320489" y="463258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REVIEW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509120"/>
            <a:ext cx="9144000" cy="1656184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b="1" dirty="0" smtClean="0"/>
              <a:t>6. DEMONSTRATION</a:t>
            </a:r>
          </a:p>
          <a:p>
            <a:pPr marL="342900" indent="-342900">
              <a:buAutoNum type="arabicPeriod"/>
            </a:pP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mainPCdispl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999" y="1505011"/>
            <a:ext cx="4428000" cy="2604708"/>
          </a:xfrm>
          <a:prstGeom prst="rect">
            <a:avLst/>
          </a:prstGeom>
        </p:spPr>
      </p:pic>
      <p:pic>
        <p:nvPicPr>
          <p:cNvPr id="15" name="그림 14" descr="imac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0126" y="1288987"/>
            <a:ext cx="4828072" cy="39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231031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RESPONSIVE WEB DESIGN</a:t>
            </a:r>
            <a:endParaRPr lang="en-US" sz="2400" b="1" dirty="0"/>
          </a:p>
        </p:txBody>
      </p:sp>
      <p:pic>
        <p:nvPicPr>
          <p:cNvPr id="7" name="그림 6" descr="bootstrap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427" y="1505011"/>
            <a:ext cx="1261492" cy="1261492"/>
          </a:xfrm>
          <a:prstGeom prst="rect">
            <a:avLst/>
          </a:prstGeom>
        </p:spPr>
      </p:pic>
      <p:pic>
        <p:nvPicPr>
          <p:cNvPr id="8" name="그림 7" descr="mainMobiledispla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0426" y="3305211"/>
            <a:ext cx="2232248" cy="3085714"/>
          </a:xfrm>
          <a:prstGeom prst="rect">
            <a:avLst/>
          </a:prstGeom>
        </p:spPr>
      </p:pic>
      <p:pic>
        <p:nvPicPr>
          <p:cNvPr id="16" name="그림 15" descr="ipad_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727" y="2945171"/>
            <a:ext cx="2791971" cy="3573016"/>
          </a:xfrm>
          <a:prstGeom prst="rect">
            <a:avLst/>
          </a:prstGeom>
        </p:spPr>
      </p:pic>
      <p:pic>
        <p:nvPicPr>
          <p:cNvPr id="9" name="그림 8" descr="mainMobileMen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3431" y="4224699"/>
            <a:ext cx="1080120" cy="1744808"/>
          </a:xfrm>
          <a:prstGeom prst="rect">
            <a:avLst/>
          </a:prstGeom>
        </p:spPr>
      </p:pic>
      <p:pic>
        <p:nvPicPr>
          <p:cNvPr id="19" name="그림 18" descr="iphone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4248" y="3737259"/>
            <a:ext cx="1656184" cy="3004109"/>
          </a:xfrm>
          <a:prstGeom prst="rect">
            <a:avLst/>
          </a:prstGeom>
        </p:spPr>
      </p:pic>
      <p:pic>
        <p:nvPicPr>
          <p:cNvPr id="12" name="Picture 2" descr="C:\Users\hb\Desktop\logo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973" y="284515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감사합니</a:t>
            </a:r>
            <a:r>
              <a:rPr lang="ko-KR" altLang="en-US" sz="96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다</a:t>
            </a:r>
            <a:endParaRPr lang="en-US" altLang="ko-KR" sz="9600" b="1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509120"/>
            <a:ext cx="9144000" cy="1656184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1. DEVELOPMENT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328592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DEVELOPMENT SCHEDULE</a:t>
            </a:r>
            <a:endParaRPr lang="ko-KR" altLang="en-US" sz="2400" b="1" dirty="0">
              <a:latin typeface="+mn-lt"/>
            </a:endParaRPr>
          </a:p>
        </p:txBody>
      </p:sp>
      <p:pic>
        <p:nvPicPr>
          <p:cNvPr id="2050" name="Picture 2" descr="C:\Users\hb\Desktop\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9553" y="1459594"/>
          <a:ext cx="8136904" cy="49885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39524"/>
                <a:gridCol w="581208"/>
                <a:gridCol w="710365"/>
                <a:gridCol w="645786"/>
                <a:gridCol w="645786"/>
                <a:gridCol w="645785"/>
                <a:gridCol w="678075"/>
                <a:gridCol w="678075"/>
                <a:gridCol w="678075"/>
                <a:gridCol w="678075"/>
                <a:gridCol w="678075"/>
                <a:gridCol w="678075"/>
              </a:tblGrid>
              <a:tr h="498854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7/10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13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14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15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16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17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20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21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22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23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24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Code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analysis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UI design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Room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+mn-lt"/>
                        </a:rPr>
                        <a:t>Reservat</a:t>
                      </a:r>
                      <a:r>
                        <a:rPr lang="en-US" altLang="ko-KR" sz="1200" dirty="0" smtClean="0">
                          <a:latin typeface="+mn-lt"/>
                        </a:rPr>
                        <a:t>-ion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Board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Merge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sources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Modify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/ CSS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+mn-lt"/>
                        </a:rPr>
                        <a:t>PT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1403648" y="2204864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79712" y="2708920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699792" y="3212976"/>
            <a:ext cx="39604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699792" y="3717032"/>
            <a:ext cx="2520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47864" y="4221088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99792" y="4725144"/>
            <a:ext cx="52565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012160" y="5229200"/>
            <a:ext cx="1944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012160" y="5733256"/>
            <a:ext cx="26642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028384" y="623731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509120"/>
            <a:ext cx="9144000" cy="1656184"/>
          </a:xfrm>
          <a:prstGeom prst="rect">
            <a:avLst/>
          </a:prstGeom>
          <a:solidFill>
            <a:srgbClr val="FFEFD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b="1" dirty="0" smtClean="0"/>
              <a:t>2. Login &amp; Logout</a:t>
            </a:r>
          </a:p>
          <a:p>
            <a:pPr marL="342900" indent="-342900"/>
            <a:r>
              <a:rPr lang="en-US" altLang="ko-KR" sz="2400" b="1" dirty="0" smtClean="0"/>
              <a:t>3. Sign UP!(</a:t>
            </a:r>
            <a:r>
              <a:rPr lang="en-US" altLang="ko-KR" sz="2400" b="1" dirty="0" err="1" smtClean="0"/>
              <a:t>regex</a:t>
            </a:r>
            <a:r>
              <a:rPr lang="en-US" altLang="ko-KR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pic>
        <p:nvPicPr>
          <p:cNvPr id="4" name="Picture 2" descr="C:\Users\hb\Downloads\AJAX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6264696" cy="4019417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074022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AJAX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696" y="1795118"/>
            <a:ext cx="3024336" cy="1937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580526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XMLHttpRequest</a:t>
            </a:r>
            <a:r>
              <a:rPr lang="ko-KR" altLang="en-US" sz="1400" dirty="0" smtClean="0"/>
              <a:t>를 이용하여 서버로 보내는 </a:t>
            </a:r>
            <a:r>
              <a:rPr lang="en-US" altLang="ko-KR" sz="1400" dirty="0" smtClean="0"/>
              <a:t>HTTP Request</a:t>
            </a:r>
            <a:r>
              <a:rPr lang="ko-KR" altLang="en-US" sz="1400" dirty="0" smtClean="0"/>
              <a:t>를 만듦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403648" y="5398239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STEP1. </a:t>
            </a:r>
            <a:r>
              <a:rPr lang="ko-KR" altLang="en-US" b="1" dirty="0" smtClean="0">
                <a:ea typeface="+mj-ea"/>
                <a:cs typeface="+mj-cs"/>
              </a:rPr>
              <a:t>서버와의 연결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74022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AJAX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7" name="Picture 2" descr="C:\Users\hb\Downloads\AJAX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6264696" cy="401941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763688" y="2432039"/>
            <a:ext cx="590465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56593" y="4520271"/>
            <a:ext cx="3035487" cy="481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580526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XMLHttpRequest</a:t>
            </a:r>
            <a:r>
              <a:rPr lang="ko-KR" altLang="en-US" sz="1400" dirty="0" smtClean="0"/>
              <a:t> 객체 </a:t>
            </a:r>
            <a:r>
              <a:rPr lang="en-US" altLang="ko-KR" sz="1400" dirty="0" err="1" smtClean="0"/>
              <a:t>xhr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.open()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이용하여 </a:t>
            </a:r>
            <a:r>
              <a:rPr lang="en-US" altLang="ko-KR" sz="1400" dirty="0" smtClean="0"/>
              <a:t>“POST/GET” </a:t>
            </a:r>
            <a:r>
              <a:rPr lang="ko-KR" altLang="en-US" sz="1400" dirty="0" smtClean="0"/>
              <a:t>등의 방식을 지정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서버로 보낼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을 지정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비동기식으로</a:t>
            </a:r>
            <a:r>
              <a:rPr lang="ko-KR" altLang="en-US" sz="1400" dirty="0" smtClean="0"/>
              <a:t> 수행될지 결정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세번째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(true/false))</a:t>
            </a:r>
          </a:p>
          <a:p>
            <a:pPr lvl="0"/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xhr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.send()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이용하여  서버로 전송</a:t>
            </a:r>
            <a:endParaRPr lang="ko-KR" altLang="en-US" sz="14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403648" y="5398239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STEP2. </a:t>
            </a:r>
            <a:r>
              <a:rPr lang="ko-KR" altLang="en-US" b="1" dirty="0" smtClean="0">
                <a:ea typeface="+mj-ea"/>
                <a:cs typeface="+mj-cs"/>
              </a:rPr>
              <a:t>서버로 보내기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5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74022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AJAX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7" name="Picture 2" descr="C:\Users\hb\Downloads\AJAX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6264696" cy="401941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256593" y="4974621"/>
            <a:ext cx="4043599" cy="254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3648" y="580526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- </a:t>
            </a:r>
            <a:r>
              <a:rPr lang="ko-KR" altLang="en-US" sz="1400" dirty="0" smtClean="0"/>
              <a:t>서버로 보낸 정보를 받아서 이를 실행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응답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할 함수를 지정해야 함</a:t>
            </a:r>
            <a:endParaRPr lang="en-US" altLang="ko-KR" sz="1400" dirty="0" smtClean="0"/>
          </a:p>
          <a:p>
            <a:pPr lvl="0"/>
            <a:r>
              <a:rPr lang="en-US" altLang="ko-KR" sz="1400" dirty="0" smtClean="0"/>
              <a:t>- </a:t>
            </a:r>
            <a:r>
              <a:rPr lang="ko-KR" altLang="en-US" sz="1400" dirty="0" smtClean="0"/>
              <a:t>응답은 </a:t>
            </a:r>
            <a:r>
              <a:rPr lang="en-US" altLang="ko-KR" sz="1400" dirty="0" err="1" smtClean="0"/>
              <a:t>XMLHttpRequest</a:t>
            </a:r>
            <a:r>
              <a:rPr lang="ko-KR" altLang="en-US" sz="1400" dirty="0" smtClean="0"/>
              <a:t>의 객체인 </a:t>
            </a:r>
            <a:r>
              <a:rPr lang="en-US" altLang="ko-KR" sz="1400" dirty="0" err="1" smtClean="0"/>
              <a:t>xhr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onreadystatechange</a:t>
            </a:r>
            <a:r>
              <a:rPr lang="ko-KR" altLang="en-US" sz="1400" dirty="0" smtClean="0"/>
              <a:t>를 이용하여 함수를 할당해야 함</a:t>
            </a:r>
            <a:r>
              <a:rPr lang="en-US" altLang="ko-KR" sz="1400" dirty="0" smtClean="0"/>
              <a:t>.</a:t>
            </a:r>
          </a:p>
          <a:p>
            <a:pPr lvl="0"/>
            <a:r>
              <a:rPr lang="ko-KR" altLang="en-US" sz="1400" dirty="0" smtClean="0"/>
              <a:t>이 경우 할당되는 함수에 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제외하고 표시</a:t>
            </a:r>
            <a:endParaRPr lang="ko-KR" altLang="en-US" sz="14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03648" y="5398239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STEP3. </a:t>
            </a:r>
            <a:r>
              <a:rPr lang="ko-KR" altLang="en-US" b="1" dirty="0" smtClean="0">
                <a:ea typeface="+mj-ea"/>
                <a:cs typeface="+mj-cs"/>
              </a:rPr>
              <a:t>응답할 함수 지정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3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blipFill dpi="0" rotWithShape="1">
            <a:blip r:embed="rId2" cstate="print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2674640" cy="6340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latin typeface="+mn-lt"/>
              </a:rPr>
              <a:t>Login &amp; Logout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74022" y="498974"/>
            <a:ext cx="11521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AJAX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4365104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- </a:t>
            </a:r>
            <a:r>
              <a:rPr lang="ko-KR" altLang="en-US" sz="1400" dirty="0" smtClean="0"/>
              <a:t>응답 처리를 할 함수에서는 </a:t>
            </a:r>
            <a:r>
              <a:rPr lang="en-US" altLang="ko-KR" sz="1400" dirty="0" err="1" smtClean="0"/>
              <a:t>XMLHttpRequest</a:t>
            </a:r>
            <a:r>
              <a:rPr lang="ko-KR" altLang="en-US" sz="1400" dirty="0" smtClean="0"/>
              <a:t>의 객체의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readyState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.status</a:t>
            </a:r>
            <a:r>
              <a:rPr lang="ko-KR" altLang="en-US" sz="1400" dirty="0" smtClean="0"/>
              <a:t>를 통해 요구의 상태 검사함</a:t>
            </a:r>
            <a:r>
              <a:rPr lang="en-US" altLang="ko-KR" sz="1400" dirty="0" smtClean="0"/>
              <a:t>. </a:t>
            </a:r>
          </a:p>
          <a:p>
            <a:pPr lvl="0"/>
            <a:r>
              <a:rPr lang="en-US" altLang="ko-KR" sz="1400" dirty="0" smtClean="0"/>
              <a:t>- .</a:t>
            </a:r>
            <a:r>
              <a:rPr lang="en-US" altLang="ko-KR" sz="1400" dirty="0" err="1" smtClean="0"/>
              <a:t>readyState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 때 </a:t>
            </a:r>
            <a:r>
              <a:rPr lang="en-US" altLang="ko-KR" sz="1400" dirty="0" smtClean="0"/>
              <a:t>complete</a:t>
            </a:r>
            <a:r>
              <a:rPr lang="ko-KR" altLang="en-US" sz="1400" dirty="0" smtClean="0"/>
              <a:t>로써 서버로부터 응답을 받았고 처리할 준비가 되었음을 말함</a:t>
            </a:r>
            <a:endParaRPr lang="en-US" altLang="ko-KR" sz="1400" dirty="0" smtClean="0"/>
          </a:p>
          <a:p>
            <a:pPr lvl="0">
              <a:buFontTx/>
              <a:buChar char="-"/>
            </a:pPr>
            <a:r>
              <a:rPr lang="en-US" altLang="ko-KR" sz="1400" dirty="0" smtClean="0"/>
              <a:t> .status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200</a:t>
            </a:r>
            <a:r>
              <a:rPr lang="ko-KR" altLang="en-US" sz="1400" dirty="0" smtClean="0"/>
              <a:t>일 때 </a:t>
            </a:r>
            <a:r>
              <a:rPr lang="en-US" altLang="ko-KR" sz="1400" dirty="0" smtClean="0"/>
              <a:t>complete</a:t>
            </a:r>
            <a:r>
              <a:rPr lang="ko-KR" altLang="en-US" sz="1400" dirty="0" smtClean="0"/>
              <a:t>로써 응답 상태가 정상적으로 처리된 상태를 뜻함</a:t>
            </a:r>
            <a:endParaRPr lang="en-US" altLang="ko-KR" sz="1400" dirty="0" smtClean="0"/>
          </a:p>
          <a:p>
            <a:pPr lvl="0">
              <a:buFontTx/>
              <a:buChar char="-"/>
            </a:pPr>
            <a:r>
              <a:rPr lang="en-US" altLang="ko-KR" sz="1400" dirty="0" smtClean="0"/>
              <a:t> .</a:t>
            </a:r>
            <a:r>
              <a:rPr lang="en-US" altLang="ko-KR" sz="1400" dirty="0" err="1" smtClean="0"/>
              <a:t>responseText</a:t>
            </a:r>
            <a:r>
              <a:rPr lang="ko-KR" altLang="en-US" sz="1400" dirty="0" smtClean="0"/>
              <a:t>는 위 두 가지 조건이  충족되었을 때 서버의 응답을 텍스트 문자열로 변환 시키는 것이다</a:t>
            </a:r>
            <a:r>
              <a:rPr lang="en-US" altLang="ko-KR" sz="1400" dirty="0" smtClean="0"/>
              <a:t>.</a:t>
            </a:r>
          </a:p>
          <a:p>
            <a:pPr lvl="0"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서버의 응답을 텍스트로 변환한 값을 </a:t>
            </a:r>
            <a:r>
              <a:rPr lang="en-US" altLang="ko-KR" sz="1400" dirty="0" smtClean="0"/>
              <a:t>“login”</a:t>
            </a:r>
            <a:r>
              <a:rPr lang="ko-KR" altLang="en-US" sz="1400" dirty="0" smtClean="0"/>
              <a:t>이라는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가진 곳에 할당해준다</a:t>
            </a:r>
            <a:r>
              <a:rPr lang="en-US" altLang="ko-KR" sz="1400" dirty="0" smtClean="0"/>
              <a:t>.</a:t>
            </a:r>
          </a:p>
          <a:p>
            <a:pPr lvl="0"/>
            <a:endParaRPr lang="en-US" altLang="ko-KR" sz="1400" dirty="0" smtClean="0"/>
          </a:p>
        </p:txBody>
      </p:sp>
      <p:pic>
        <p:nvPicPr>
          <p:cNvPr id="1026" name="Picture 2" descr="C:\Users\hb\Downloads\AJAX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239" y="1603251"/>
            <a:ext cx="6688137" cy="1609725"/>
          </a:xfrm>
          <a:prstGeom prst="rect">
            <a:avLst/>
          </a:prstGeom>
          <a:noFill/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403648" y="3933056"/>
            <a:ext cx="3880048" cy="47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ea typeface="+mj-ea"/>
                <a:cs typeface="+mj-cs"/>
              </a:rPr>
              <a:t>STEP4. </a:t>
            </a:r>
            <a:r>
              <a:rPr lang="ko-KR" altLang="en-US" b="1" dirty="0" smtClean="0">
                <a:ea typeface="+mj-ea"/>
                <a:cs typeface="+mj-cs"/>
              </a:rPr>
              <a:t>지정된 함수에서 처리</a:t>
            </a:r>
            <a:endParaRPr kumimoji="0" lang="ko-KR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1819275"/>
            <a:ext cx="61926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hb\Desktop\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81372" y="319311"/>
            <a:ext cx="1343899" cy="51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736</Words>
  <Application>Microsoft Office PowerPoint</Application>
  <PresentationFormat>화면 슬라이드 쇼(4:3)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DEVELOPMENT SCHEDULE</vt:lpstr>
      <vt:lpstr>슬라이드 5</vt:lpstr>
      <vt:lpstr>Login &amp; Logout</vt:lpstr>
      <vt:lpstr>Login &amp; Logout</vt:lpstr>
      <vt:lpstr>Login &amp; Logout</vt:lpstr>
      <vt:lpstr>Login &amp; Logout</vt:lpstr>
      <vt:lpstr>Login &amp; Logout</vt:lpstr>
      <vt:lpstr>Login &amp; Logout</vt:lpstr>
      <vt:lpstr>Sign UP!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BOARD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hb</dc:creator>
  <cp:lastModifiedBy>hb</cp:lastModifiedBy>
  <cp:revision>208</cp:revision>
  <dcterms:created xsi:type="dcterms:W3CDTF">2015-07-23T03:35:31Z</dcterms:created>
  <dcterms:modified xsi:type="dcterms:W3CDTF">2015-07-24T06:13:15Z</dcterms:modified>
</cp:coreProperties>
</file>