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2" r:id="rId4"/>
    <p:sldId id="265" r:id="rId5"/>
    <p:sldId id="283" r:id="rId6"/>
    <p:sldId id="268" r:id="rId7"/>
    <p:sldId id="284" r:id="rId8"/>
    <p:sldId id="273" r:id="rId9"/>
    <p:sldId id="272" r:id="rId10"/>
    <p:sldId id="274" r:id="rId11"/>
    <p:sldId id="285" r:id="rId12"/>
    <p:sldId id="275" r:id="rId13"/>
    <p:sldId id="289" r:id="rId14"/>
    <p:sldId id="286" r:id="rId15"/>
    <p:sldId id="288" r:id="rId16"/>
    <p:sldId id="287" r:id="rId17"/>
    <p:sldId id="26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C"/>
    <a:srgbClr val="FF6600"/>
    <a:srgbClr val="257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KT</a:t>
            </a:r>
            <a:r>
              <a:rPr lang="ko-KR" altLang="en-US" sz="4800" b="1" i="1" kern="0" dirty="0">
                <a:solidFill>
                  <a:srgbClr val="2574DB"/>
                </a:solidFill>
              </a:rPr>
              <a:t>층판단시스템 코드분석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02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3.3</a:t>
            </a:r>
            <a:r>
              <a:rPr lang="ko-KR" altLang="en-US" b="1" i="1" kern="0" dirty="0">
                <a:solidFill>
                  <a:srgbClr val="2574DB"/>
                </a:solidFill>
              </a:rPr>
              <a:t> </a:t>
            </a:r>
            <a:r>
              <a:rPr lang="en-US" altLang="ko-KR" b="1" i="1" kern="0" dirty="0">
                <a:solidFill>
                  <a:srgbClr val="2574DB"/>
                </a:solidFill>
              </a:rPr>
              <a:t>KT SHUB </a:t>
            </a:r>
            <a:r>
              <a:rPr lang="ko-KR" altLang="en-US" b="1" i="1" kern="0" dirty="0">
                <a:solidFill>
                  <a:srgbClr val="2574DB"/>
                </a:solidFill>
              </a:rPr>
              <a:t>승인 단말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D3F878-C0AC-4D9D-A803-0B6A9F90252B}"/>
              </a:ext>
            </a:extLst>
          </p:cNvPr>
          <p:cNvGrpSpPr/>
          <p:nvPr/>
        </p:nvGrpSpPr>
        <p:grpSpPr>
          <a:xfrm>
            <a:off x="1425388" y="2323534"/>
            <a:ext cx="10303679" cy="3019525"/>
            <a:chOff x="1425388" y="2021530"/>
            <a:chExt cx="10303679" cy="30195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5D04F-9013-4292-A375-BC492152A680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3.3.1 </a:t>
              </a:r>
              <a:r>
                <a:rPr lang="en-US" altLang="ko-KR" b="1" dirty="0" err="1"/>
                <a:t>addLocationJoin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03E853-CC64-4C74-9744-D139350AB21D}"/>
                </a:ext>
              </a:extLst>
            </p:cNvPr>
            <p:cNvSpPr txBox="1"/>
            <p:nvPr/>
          </p:nvSpPr>
          <p:spPr>
            <a:xfrm>
              <a:off x="1425388" y="3493799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3.3.2</a:t>
              </a:r>
              <a:r>
                <a:rPr lang="en-US" altLang="ko-KR" dirty="0"/>
                <a:t> </a:t>
              </a:r>
              <a:r>
                <a:rPr lang="en-US" altLang="ko-KR" b="1" dirty="0" err="1"/>
                <a:t>getLocationJoin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DBF143-9ABD-482E-A719-33556451ECE0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KT SHUB</a:t>
              </a:r>
              <a:r>
                <a:rPr lang="ko-KR" altLang="en-US" sz="1600" dirty="0"/>
                <a:t>에 단말 정보 등록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 </a:t>
              </a:r>
              <a:r>
                <a:rPr lang="ko-KR" altLang="en-US" sz="1600" dirty="0" err="1"/>
                <a:t>폰번호</a:t>
              </a:r>
              <a:r>
                <a:rPr lang="ko-KR" altLang="en-US" sz="1600" dirty="0"/>
                <a:t> 필요</a:t>
              </a:r>
              <a:endParaRPr lang="en-US" altLang="ko-KR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004C8E-09E3-48A3-93CE-1E786D8662E6}"/>
                </a:ext>
              </a:extLst>
            </p:cNvPr>
            <p:cNvSpPr txBox="1"/>
            <p:nvPr/>
          </p:nvSpPr>
          <p:spPr>
            <a:xfrm>
              <a:off x="1696944" y="3888367"/>
              <a:ext cx="10032123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KT SHUB</a:t>
              </a:r>
              <a:r>
                <a:rPr lang="ko-KR" altLang="en-US" sz="1600" dirty="0"/>
                <a:t>에 등록된 단말 정보 조회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 </a:t>
              </a:r>
              <a:r>
                <a:rPr lang="ko-KR" altLang="en-US" sz="1600" dirty="0" err="1"/>
                <a:t>폰번호</a:t>
              </a:r>
              <a:r>
                <a:rPr lang="ko-KR" altLang="en-US" sz="1600" dirty="0"/>
                <a:t> 필요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030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016866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chemeClr val="bg1"/>
                </a:solidFill>
              </a:rPr>
              <a:t>Flow</a:t>
            </a:r>
            <a:r>
              <a:rPr lang="ko-KR" altLang="en-US" sz="4800" b="1" i="1" kern="0" dirty="0">
                <a:solidFill>
                  <a:schemeClr val="bg1"/>
                </a:solidFill>
              </a:rPr>
              <a:t> </a:t>
            </a:r>
            <a:r>
              <a:rPr lang="en-US" altLang="ko-KR" sz="4800" b="1" i="1" kern="0" dirty="0">
                <a:solidFill>
                  <a:schemeClr val="bg1"/>
                </a:solidFill>
              </a:rPr>
              <a:t>Chart(</a:t>
            </a:r>
            <a:r>
              <a:rPr lang="ko-KR" altLang="en-US" sz="4800" b="1" i="1" kern="0" dirty="0">
                <a:solidFill>
                  <a:schemeClr val="bg1"/>
                </a:solidFill>
              </a:rPr>
              <a:t>순서도</a:t>
            </a:r>
            <a:r>
              <a:rPr lang="en-US" altLang="ko-KR" sz="4800" b="1" i="1" kern="0" dirty="0">
                <a:solidFill>
                  <a:schemeClr val="bg1"/>
                </a:solidFill>
              </a:rPr>
              <a:t>)</a:t>
            </a:r>
            <a:endParaRPr lang="ko-KR" altLang="en-US" sz="4800" b="1" i="1" kern="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04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278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ko-KR" altLang="en-US" b="1" i="1" kern="0" dirty="0">
                <a:solidFill>
                  <a:srgbClr val="2574DB"/>
                </a:solidFill>
              </a:rPr>
              <a:t>기능 테스트 순서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DAB8B-0EE1-4296-ACE9-34E7A4BA66CE}"/>
              </a:ext>
            </a:extLst>
          </p:cNvPr>
          <p:cNvSpPr txBox="1"/>
          <p:nvPr/>
        </p:nvSpPr>
        <p:spPr>
          <a:xfrm>
            <a:off x="7162799" y="2377116"/>
            <a:ext cx="41052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SHUB </a:t>
            </a:r>
            <a:r>
              <a:rPr lang="ko-KR" altLang="ko-KR" sz="1600" dirty="0"/>
              <a:t>조회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dirty="0"/>
              <a:t>SHUB </a:t>
            </a:r>
            <a:r>
              <a:rPr lang="ko-KR" altLang="ko-KR" sz="1600" dirty="0"/>
              <a:t>조회 결과</a:t>
            </a:r>
            <a:r>
              <a:rPr lang="en-US" altLang="ko-KR" sz="1600" dirty="0"/>
              <a:t>, </a:t>
            </a:r>
            <a:r>
              <a:rPr lang="ko-KR" altLang="ko-KR" sz="1600" dirty="0"/>
              <a:t>단말이 등록되어 있지 않다면</a:t>
            </a:r>
            <a:r>
              <a:rPr lang="en-US" altLang="ko-KR" sz="1600" dirty="0"/>
              <a:t>, SHUB </a:t>
            </a:r>
            <a:r>
              <a:rPr lang="ko-KR" altLang="ko-KR" sz="1600" dirty="0"/>
              <a:t>을 등록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단말 조회</a:t>
            </a:r>
            <a:endParaRPr lang="en-US" altLang="ko-KR" sz="16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단말 조회 결과</a:t>
            </a:r>
            <a:r>
              <a:rPr lang="en-US" altLang="ko-KR" sz="1600" dirty="0"/>
              <a:t>, </a:t>
            </a:r>
            <a:r>
              <a:rPr lang="ko-KR" altLang="ko-KR" sz="1600" dirty="0"/>
              <a:t>단말이 등록되어 있지 않다면</a:t>
            </a:r>
            <a:r>
              <a:rPr lang="en-US" altLang="ko-KR" sz="1600" dirty="0"/>
              <a:t>, </a:t>
            </a:r>
            <a:r>
              <a:rPr lang="ko-KR" altLang="ko-KR" sz="1600" dirty="0"/>
              <a:t>단말</a:t>
            </a:r>
            <a:r>
              <a:rPr lang="en-US" altLang="ko-KR" sz="1600" dirty="0"/>
              <a:t> Offset </a:t>
            </a:r>
            <a:r>
              <a:rPr lang="ko-KR" altLang="ko-KR" sz="1600" dirty="0"/>
              <a:t>자동</a:t>
            </a:r>
            <a:r>
              <a:rPr lang="en-US" altLang="ko-KR" sz="1600" dirty="0"/>
              <a:t>(</a:t>
            </a:r>
            <a:r>
              <a:rPr lang="ko-KR" altLang="ko-KR" sz="1600" dirty="0"/>
              <a:t>계산</a:t>
            </a:r>
            <a:r>
              <a:rPr lang="en-US" altLang="ko-KR" sz="1600" dirty="0"/>
              <a:t>) </a:t>
            </a:r>
            <a:r>
              <a:rPr lang="ko-KR" altLang="ko-KR" sz="1600" dirty="0"/>
              <a:t>등록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600" dirty="0"/>
              <a:t>위치 조회</a:t>
            </a:r>
            <a:r>
              <a:rPr lang="en-US" altLang="ko-KR" sz="1600" dirty="0"/>
              <a:t> </a:t>
            </a:r>
            <a:r>
              <a:rPr lang="ko-KR" altLang="en-US" sz="1600" dirty="0"/>
              <a:t>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ko-KR" sz="1600" dirty="0" err="1"/>
              <a:t>측위</a:t>
            </a:r>
            <a:r>
              <a:rPr lang="ko-KR" altLang="ko-KR" sz="1600" dirty="0"/>
              <a:t> 결과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ko-KR" altLang="ko-KR" sz="1600" dirty="0"/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68E2D84-24C5-4541-8A53-EDB509C02B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975" y="2377116"/>
            <a:ext cx="3435350" cy="3413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3E7EB3C-7C56-4D5A-B88E-23841A13B1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27462" y="2377116"/>
            <a:ext cx="3124200" cy="33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4.1 KT SHUB </a:t>
            </a:r>
            <a:r>
              <a:rPr lang="ko-KR" altLang="en-US" b="1" i="1" kern="0" dirty="0">
                <a:solidFill>
                  <a:srgbClr val="2574DB"/>
                </a:solidFill>
              </a:rPr>
              <a:t>승인 단말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ECE806-64DC-42DA-AE7F-697737F5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68" y="733619"/>
            <a:ext cx="4044162" cy="5597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536478-90B7-41AF-9D9A-E192ADAE2EE5}"/>
              </a:ext>
            </a:extLst>
          </p:cNvPr>
          <p:cNvSpPr txBox="1"/>
          <p:nvPr/>
        </p:nvSpPr>
        <p:spPr>
          <a:xfrm>
            <a:off x="740229" y="2394510"/>
            <a:ext cx="54947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addLocationJoin</a:t>
            </a:r>
            <a:r>
              <a:rPr lang="en-US" altLang="ko-KR" b="1" dirty="0"/>
              <a:t>/</a:t>
            </a:r>
            <a:r>
              <a:rPr lang="en-US" altLang="ko-KR" b="1" dirty="0" err="1"/>
              <a:t>getLocationJoin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KT </a:t>
            </a:r>
            <a:r>
              <a:rPr lang="ko-KR" altLang="en-US" sz="1400" dirty="0"/>
              <a:t>인프라</a:t>
            </a:r>
            <a:r>
              <a:rPr lang="en-US" altLang="ko-KR" sz="1400" dirty="0"/>
              <a:t> </a:t>
            </a:r>
            <a:r>
              <a:rPr lang="ko-KR" altLang="en-US" sz="1400" dirty="0"/>
              <a:t>서버</a:t>
            </a:r>
            <a:r>
              <a:rPr lang="en-US" altLang="ko-KR" sz="1400" dirty="0"/>
              <a:t>(SHUB)</a:t>
            </a:r>
            <a:r>
              <a:rPr lang="ko-KR" altLang="en-US" sz="1400" dirty="0"/>
              <a:t>를 연계하기 위해 사용자 정보가 </a:t>
            </a:r>
            <a:r>
              <a:rPr lang="en-US" altLang="ko-KR" sz="1400" dirty="0"/>
              <a:t>SHUB</a:t>
            </a:r>
            <a:r>
              <a:rPr lang="ko-KR" altLang="en-US" sz="1400" dirty="0"/>
              <a:t>에 등록 되어야 함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이를 확인하기 위해 </a:t>
            </a:r>
            <a:r>
              <a:rPr lang="en-US" altLang="ko-KR" sz="1400" dirty="0">
                <a:solidFill>
                  <a:srgbClr val="FF0000"/>
                </a:solidFill>
              </a:rPr>
              <a:t>KT SHUB </a:t>
            </a:r>
            <a:r>
              <a:rPr lang="ko-KR" altLang="en-US" sz="1400" dirty="0">
                <a:solidFill>
                  <a:srgbClr val="FF0000"/>
                </a:solidFill>
              </a:rPr>
              <a:t>단말 조회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등록된 단말이 아닌 경우 </a:t>
            </a:r>
            <a:r>
              <a:rPr lang="en-US" altLang="ko-KR" sz="1400" dirty="0">
                <a:solidFill>
                  <a:srgbClr val="FF0000"/>
                </a:solidFill>
              </a:rPr>
              <a:t>SHUB </a:t>
            </a:r>
            <a:r>
              <a:rPr lang="ko-KR" altLang="en-US" sz="1400" dirty="0">
                <a:solidFill>
                  <a:srgbClr val="FF0000"/>
                </a:solidFill>
              </a:rPr>
              <a:t>단말 등록 요청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SOAP </a:t>
            </a:r>
            <a:r>
              <a:rPr lang="ko-KR" altLang="en-US" sz="1400" dirty="0">
                <a:solidFill>
                  <a:srgbClr val="FF0000"/>
                </a:solidFill>
              </a:rPr>
              <a:t>방식으로 연동</a:t>
            </a:r>
            <a:r>
              <a:rPr lang="ko-KR" altLang="en-US" sz="1400" dirty="0"/>
              <a:t>하기 위해 사용자 정보를 </a:t>
            </a:r>
            <a:r>
              <a:rPr lang="en-US" altLang="ko-KR" sz="1400" dirty="0"/>
              <a:t>XML </a:t>
            </a:r>
            <a:r>
              <a:rPr lang="ko-KR" altLang="en-US" sz="1400" dirty="0"/>
              <a:t>데이터로 생성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KT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SHUB</a:t>
            </a:r>
            <a:r>
              <a:rPr lang="ko-KR" altLang="en-US" sz="1400" dirty="0">
                <a:solidFill>
                  <a:srgbClr val="FF0000"/>
                </a:solidFill>
              </a:rPr>
              <a:t>로 </a:t>
            </a:r>
            <a:r>
              <a:rPr lang="en-US" altLang="ko-KR" sz="1400" dirty="0">
                <a:solidFill>
                  <a:srgbClr val="FF0000"/>
                </a:solidFill>
              </a:rPr>
              <a:t>XML </a:t>
            </a:r>
            <a:r>
              <a:rPr lang="ko-KR" altLang="en-US" sz="1400" dirty="0">
                <a:solidFill>
                  <a:srgbClr val="FF0000"/>
                </a:solidFill>
              </a:rPr>
              <a:t>데이터를 등록 </a:t>
            </a:r>
            <a:endParaRPr lang="ko-KR" altLang="ko-KR" sz="14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8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4.2.1 </a:t>
            </a:r>
            <a:r>
              <a:rPr lang="ko-KR" altLang="en-US" b="1" i="1" kern="0" dirty="0">
                <a:solidFill>
                  <a:srgbClr val="2574DB"/>
                </a:solidFill>
              </a:rPr>
              <a:t>단말 속성 정보 조회 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9C009-7482-42FC-BCDA-52337EF3FE19}"/>
              </a:ext>
            </a:extLst>
          </p:cNvPr>
          <p:cNvSpPr txBox="1"/>
          <p:nvPr/>
        </p:nvSpPr>
        <p:spPr>
          <a:xfrm>
            <a:off x="782335" y="2290084"/>
            <a:ext cx="549478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getMobile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KT </a:t>
            </a:r>
            <a:r>
              <a:rPr lang="ko-KR" altLang="en-US" sz="1400" dirty="0"/>
              <a:t>통합 </a:t>
            </a:r>
            <a:r>
              <a:rPr lang="ko-KR" altLang="en-US" sz="1400" dirty="0" err="1"/>
              <a:t>측위</a:t>
            </a:r>
            <a:r>
              <a:rPr lang="ko-KR" altLang="en-US" sz="1400" dirty="0"/>
              <a:t> 서버 연계를 위해 단말 속성 정보 필요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이를 확인하기 위해 </a:t>
            </a:r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에서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단말 정보 조회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등록된 정보가 없을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단말 등록 요청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등록된 정보가 있는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층 판단 정보 요청 가능</a:t>
            </a:r>
            <a:endParaRPr lang="ko-KR" altLang="ko-KR" sz="1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AFCBCD-D454-4A38-8D17-804C2C5B9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80" y="825210"/>
            <a:ext cx="4212801" cy="53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5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4.2.2 </a:t>
            </a:r>
            <a:r>
              <a:rPr lang="ko-KR" altLang="en-US" b="1" i="1" kern="0" dirty="0">
                <a:solidFill>
                  <a:srgbClr val="2574DB"/>
                </a:solidFill>
              </a:rPr>
              <a:t>단말 속성 정보 등록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62163-82A4-46C3-85D5-7CA802D51E88}"/>
              </a:ext>
            </a:extLst>
          </p:cNvPr>
          <p:cNvSpPr txBox="1"/>
          <p:nvPr/>
        </p:nvSpPr>
        <p:spPr>
          <a:xfrm>
            <a:off x="782335" y="2051431"/>
            <a:ext cx="4299805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calcMobile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DB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등록된 정보가 없을 경우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기압 </a:t>
            </a:r>
            <a:r>
              <a:rPr lang="en-US" altLang="ko-KR" sz="1400" dirty="0">
                <a:solidFill>
                  <a:srgbClr val="FF0000"/>
                </a:solidFill>
              </a:rPr>
              <a:t>offset</a:t>
            </a:r>
            <a:r>
              <a:rPr lang="ko-KR" altLang="en-US" sz="1400" dirty="0">
                <a:solidFill>
                  <a:srgbClr val="FF0000"/>
                </a:solidFill>
              </a:rPr>
              <a:t> 계산하여 단말 속성 정보 등록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SHUB</a:t>
            </a:r>
            <a:r>
              <a:rPr lang="ko-KR" altLang="en-US" sz="1400" dirty="0"/>
              <a:t> 연동하여 위치정보</a:t>
            </a:r>
            <a:r>
              <a:rPr lang="en-US" altLang="ko-KR" sz="1400" dirty="0"/>
              <a:t>(</a:t>
            </a:r>
            <a:r>
              <a:rPr lang="ko-KR" altLang="en-US" sz="1400" dirty="0"/>
              <a:t>위도와 경도</a:t>
            </a:r>
            <a:r>
              <a:rPr lang="en-US" altLang="ko-KR" sz="1400" dirty="0"/>
              <a:t>) </a:t>
            </a:r>
            <a:r>
              <a:rPr lang="ko-KR" altLang="en-US" sz="1400" dirty="0"/>
              <a:t>수신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사용자의 위치 정보와 기상 관측 지점 리스트를 이용하여 가장 </a:t>
            </a:r>
            <a:r>
              <a:rPr lang="ko-KR" altLang="en-US" sz="1400" dirty="0">
                <a:solidFill>
                  <a:srgbClr val="FF0000"/>
                </a:solidFill>
              </a:rPr>
              <a:t>가까운 기상 관측소 지점 확인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해당 지점의 </a:t>
            </a:r>
            <a:r>
              <a:rPr lang="ko-KR" altLang="en-US" sz="1400" dirty="0">
                <a:solidFill>
                  <a:srgbClr val="FF0000"/>
                </a:solidFill>
              </a:rPr>
              <a:t>기상 관측 정보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온도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해면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기압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/>
              <a:t>요청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가상청</a:t>
            </a:r>
            <a:r>
              <a:rPr lang="ko-KR" altLang="en-US" sz="1400" dirty="0"/>
              <a:t> 공공 데이터와 현재 위치한 </a:t>
            </a:r>
            <a:r>
              <a:rPr lang="ko-KR" altLang="en-US" sz="1400" dirty="0">
                <a:solidFill>
                  <a:srgbClr val="FF0000"/>
                </a:solidFill>
              </a:rPr>
              <a:t>고도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정보</a:t>
            </a:r>
            <a:r>
              <a:rPr lang="ko-KR" altLang="en-US" sz="1400" dirty="0"/>
              <a:t>를 이용하여 </a:t>
            </a:r>
            <a:r>
              <a:rPr lang="ko-KR" altLang="en-US" sz="1400" dirty="0" err="1">
                <a:solidFill>
                  <a:srgbClr val="FF0000"/>
                </a:solidFill>
              </a:rPr>
              <a:t>기압값</a:t>
            </a:r>
            <a:r>
              <a:rPr lang="ko-KR" altLang="en-US" sz="1400" dirty="0">
                <a:solidFill>
                  <a:srgbClr val="FF0000"/>
                </a:solidFill>
              </a:rPr>
              <a:t> 계산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uuid</a:t>
            </a:r>
            <a:r>
              <a:rPr lang="en-US" altLang="ko-KR" sz="1400" dirty="0">
                <a:solidFill>
                  <a:srgbClr val="FF0000"/>
                </a:solidFill>
              </a:rPr>
              <a:t>,</a:t>
            </a:r>
            <a:r>
              <a:rPr lang="ko-KR" altLang="en-US" sz="1400" dirty="0">
                <a:solidFill>
                  <a:srgbClr val="FF0000"/>
                </a:solidFill>
              </a:rPr>
              <a:t> 모델명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기압 </a:t>
            </a:r>
            <a:r>
              <a:rPr lang="en-US" altLang="ko-KR" sz="1400" dirty="0">
                <a:solidFill>
                  <a:srgbClr val="FF0000"/>
                </a:solidFill>
              </a:rPr>
              <a:t>offset </a:t>
            </a:r>
            <a:r>
              <a:rPr lang="ko-KR" altLang="en-US" sz="1400" dirty="0">
                <a:solidFill>
                  <a:srgbClr val="FF0000"/>
                </a:solidFill>
              </a:rPr>
              <a:t>정보 </a:t>
            </a:r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에 등록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D70AAC-2914-41AD-870D-9010A838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10" y="2630061"/>
            <a:ext cx="2920222" cy="40210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0165C9-A691-444A-A3C0-42C4CA0D1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64" y="199503"/>
            <a:ext cx="3202422" cy="5119256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4FC8929-1862-4AAB-A111-3A116CF3C397}"/>
              </a:ext>
            </a:extLst>
          </p:cNvPr>
          <p:cNvSpPr/>
          <p:nvPr/>
        </p:nvSpPr>
        <p:spPr>
          <a:xfrm>
            <a:off x="8520285" y="3842874"/>
            <a:ext cx="4667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18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04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Flow Chart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4.3</a:t>
            </a:r>
            <a:r>
              <a:rPr lang="ko-KR" altLang="en-US" b="1" i="1" kern="0" dirty="0">
                <a:solidFill>
                  <a:srgbClr val="2574DB"/>
                </a:solidFill>
              </a:rPr>
              <a:t> 층 판단 정보 조회 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D8DA2-5D25-44DA-80B8-919593CDBC36}"/>
              </a:ext>
            </a:extLst>
          </p:cNvPr>
          <p:cNvSpPr txBox="1"/>
          <p:nvPr/>
        </p:nvSpPr>
        <p:spPr>
          <a:xfrm>
            <a:off x="782335" y="2032000"/>
            <a:ext cx="4299805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getFloor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SHUB</a:t>
            </a:r>
            <a:r>
              <a:rPr lang="ko-KR" altLang="en-US" sz="1400" dirty="0"/>
              <a:t>와 </a:t>
            </a:r>
            <a:r>
              <a:rPr lang="en-US" altLang="ko-KR" sz="1400" dirty="0"/>
              <a:t>DB</a:t>
            </a:r>
            <a:r>
              <a:rPr lang="ko-KR" altLang="en-US" sz="1400" dirty="0"/>
              <a:t>에 사용자 단말 정보가 등록된 후</a:t>
            </a:r>
            <a:r>
              <a:rPr lang="en-US" altLang="ko-KR" sz="1400" dirty="0"/>
              <a:t>,</a:t>
            </a:r>
            <a:r>
              <a:rPr lang="ko-KR" altLang="en-US" sz="1400" dirty="0"/>
              <a:t> 층 판단 정보 조회 가능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uuid</a:t>
            </a:r>
            <a:r>
              <a:rPr lang="ko-KR" altLang="en-US" sz="1400" dirty="0"/>
              <a:t>로 최신 </a:t>
            </a:r>
            <a:r>
              <a:rPr lang="ko-KR" altLang="en-US" sz="1400" dirty="0" err="1"/>
              <a:t>등록순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개 이하의 </a:t>
            </a:r>
            <a:r>
              <a:rPr lang="ko-KR" altLang="en-US" sz="1400" dirty="0">
                <a:solidFill>
                  <a:srgbClr val="FF0000"/>
                </a:solidFill>
              </a:rPr>
              <a:t>단말 정보 리스트 조회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단말의 기압 </a:t>
            </a:r>
            <a:r>
              <a:rPr lang="en-US" altLang="ko-KR" sz="1400" dirty="0"/>
              <a:t>offset</a:t>
            </a:r>
            <a:r>
              <a:rPr lang="ko-KR" altLang="en-US" sz="1400" dirty="0"/>
              <a:t> 중 최솟값과 최댓값을 제외한 </a:t>
            </a:r>
            <a:r>
              <a:rPr lang="ko-KR" altLang="en-US" sz="1400" dirty="0">
                <a:solidFill>
                  <a:srgbClr val="FF0000"/>
                </a:solidFill>
              </a:rPr>
              <a:t>평균으로 기압 </a:t>
            </a:r>
            <a:r>
              <a:rPr lang="en-US" altLang="ko-KR" sz="1400" dirty="0">
                <a:solidFill>
                  <a:srgbClr val="FF0000"/>
                </a:solidFill>
              </a:rPr>
              <a:t>offset </a:t>
            </a:r>
            <a:r>
              <a:rPr lang="ko-KR" altLang="en-US" sz="1400" dirty="0">
                <a:solidFill>
                  <a:srgbClr val="FF0000"/>
                </a:solidFill>
              </a:rPr>
              <a:t>계산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위도</a:t>
            </a:r>
            <a:r>
              <a:rPr lang="en-US" altLang="ko-KR" sz="1400" dirty="0"/>
              <a:t>, </a:t>
            </a:r>
            <a:r>
              <a:rPr lang="ko-KR" altLang="en-US" sz="1400" dirty="0"/>
              <a:t>경도를 입력 받아 </a:t>
            </a:r>
            <a:r>
              <a:rPr lang="ko-KR" altLang="en-US" sz="1400" dirty="0">
                <a:solidFill>
                  <a:srgbClr val="FF0000"/>
                </a:solidFill>
              </a:rPr>
              <a:t>공공 </a:t>
            </a:r>
            <a:r>
              <a:rPr lang="en-US" altLang="ko-KR" sz="1400" dirty="0">
                <a:solidFill>
                  <a:srgbClr val="FF0000"/>
                </a:solidFill>
              </a:rPr>
              <a:t>API</a:t>
            </a:r>
            <a:r>
              <a:rPr lang="ko-KR" altLang="en-US" sz="1400" dirty="0">
                <a:solidFill>
                  <a:srgbClr val="FF0000"/>
                </a:solidFill>
              </a:rPr>
              <a:t>를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이용하여 건물 조회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건물의 중심점 좌표를 이용하여 </a:t>
            </a:r>
            <a:r>
              <a:rPr lang="en-US" altLang="ko-KR" sz="1400" dirty="0">
                <a:solidFill>
                  <a:srgbClr val="FF0000"/>
                </a:solidFill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</a:rPr>
              <a:t>에 고도 정보 요청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FF0000"/>
                </a:solidFill>
              </a:rPr>
              <a:t>좌표값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기압값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기압 </a:t>
            </a:r>
            <a:r>
              <a:rPr lang="en-US" altLang="ko-KR" sz="1400" dirty="0">
                <a:solidFill>
                  <a:srgbClr val="FF0000"/>
                </a:solidFill>
              </a:rPr>
              <a:t>offset</a:t>
            </a:r>
            <a:r>
              <a:rPr lang="ko-KR" altLang="en-US" sz="1400" dirty="0">
                <a:solidFill>
                  <a:srgbClr val="FF0000"/>
                </a:solidFill>
              </a:rPr>
              <a:t>값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공공데이터 정보를 이용하여 층 계산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87E1F3-F980-48D2-BA14-E4211C22F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69" y="85204"/>
            <a:ext cx="2913985" cy="5644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077ADE1-AFBA-4340-B9B3-D86789FC6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83" y="2406768"/>
            <a:ext cx="2648124" cy="434420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726EF58-D1E1-4395-9119-68335B38B773}"/>
              </a:ext>
            </a:extLst>
          </p:cNvPr>
          <p:cNvSpPr/>
          <p:nvPr/>
        </p:nvSpPr>
        <p:spPr>
          <a:xfrm>
            <a:off x="8530330" y="3429000"/>
            <a:ext cx="466725" cy="4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9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2543547"/>
            <a:ext cx="7475413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i="1" kern="0" dirty="0">
                <a:solidFill>
                  <a:srgbClr val="2574DB"/>
                </a:solidFill>
              </a:rPr>
              <a:t>Q &amp; A</a:t>
            </a:r>
            <a:endParaRPr lang="ko-KR" altLang="en-US" sz="6600" b="1" i="1" kern="0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1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69" y="2543547"/>
            <a:ext cx="7475413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600" b="1" i="1" kern="0" dirty="0">
                <a:solidFill>
                  <a:srgbClr val="2574DB"/>
                </a:solidFill>
              </a:rPr>
              <a:t>감사합니다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 dirty="0">
                <a:solidFill>
                  <a:srgbClr val="5793E3"/>
                </a:solidFill>
              </a:rPr>
              <a:t>솔루션개발</a:t>
            </a:r>
            <a:r>
              <a:rPr lang="en-US" altLang="ko-KR" sz="1200" b="1" kern="0" dirty="0">
                <a:solidFill>
                  <a:srgbClr val="5793E3"/>
                </a:solidFill>
              </a:rPr>
              <a:t>2</a:t>
            </a:r>
            <a:r>
              <a:rPr lang="ko-KR" altLang="en-US" sz="1200" b="1" kern="0" dirty="0">
                <a:solidFill>
                  <a:srgbClr val="5793E3"/>
                </a:solidFill>
              </a:rPr>
              <a:t>팀 이진희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8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00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5BA354C-2F48-475E-BD61-BB4CC5EFBBA4}"/>
              </a:ext>
            </a:extLst>
          </p:cNvPr>
          <p:cNvGrpSpPr/>
          <p:nvPr/>
        </p:nvGrpSpPr>
        <p:grpSpPr>
          <a:xfrm>
            <a:off x="1855313" y="2057344"/>
            <a:ext cx="9155342" cy="3289942"/>
            <a:chOff x="1268083" y="2048955"/>
            <a:chExt cx="9155342" cy="3289942"/>
          </a:xfrm>
        </p:grpSpPr>
        <p:sp>
          <p:nvSpPr>
            <p:cNvPr id="60" name="직사각형 59"/>
            <p:cNvSpPr/>
            <p:nvPr/>
          </p:nvSpPr>
          <p:spPr>
            <a:xfrm>
              <a:off x="4248519" y="3860219"/>
              <a:ext cx="4689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03.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기능 정의 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733826" y="4763931"/>
              <a:ext cx="4689599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04. Flow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Chart(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순서도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)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823742" y="2956507"/>
              <a:ext cx="332953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02.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시스템 구성</a:t>
              </a:r>
              <a:endPara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F9D2C5-3446-462D-826A-E9B7DABBC5BC}"/>
                </a:ext>
              </a:extLst>
            </p:cNvPr>
            <p:cNvSpPr/>
            <p:nvPr/>
          </p:nvSpPr>
          <p:spPr>
            <a:xfrm>
              <a:off x="1268083" y="2048955"/>
              <a:ext cx="3363265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01. </a:t>
              </a:r>
              <a:r>
                <a:rPr lang="ko-KR" altLang="en-US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전체 서비스 구성</a:t>
              </a:r>
              <a:r>
                <a:rPr lang="en-US" altLang="ko-KR" sz="2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전체 서비스 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01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8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01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전체 서비스 구성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47A153-347B-4501-96DF-8E177CFE17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22" y="2639148"/>
            <a:ext cx="5951363" cy="3493202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E8A7E-B24B-45E9-B72B-E3D221C51550}"/>
              </a:ext>
            </a:extLst>
          </p:cNvPr>
          <p:cNvSpPr txBox="1"/>
          <p:nvPr/>
        </p:nvSpPr>
        <p:spPr>
          <a:xfrm>
            <a:off x="2701886" y="1610285"/>
            <a:ext cx="699456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KT </a:t>
            </a:r>
            <a:r>
              <a:rPr lang="ko-KR" altLang="en-US" sz="1600" dirty="0"/>
              <a:t>내</a:t>
            </a:r>
            <a:r>
              <a:rPr lang="en-US" altLang="ko-KR" sz="1600" dirty="0"/>
              <a:t>/</a:t>
            </a:r>
            <a:r>
              <a:rPr lang="ko-KR" altLang="en-US" sz="1600" dirty="0"/>
              <a:t>외부 </a:t>
            </a:r>
            <a:r>
              <a:rPr lang="en-US" altLang="ko-KR" sz="1600" dirty="0"/>
              <a:t>Open API </a:t>
            </a:r>
            <a:r>
              <a:rPr lang="ko-KR" altLang="en-US" sz="1600" dirty="0"/>
              <a:t>연동을 통해 해당 위치에서의 센서 정보를 이용하여 사용자가 위치한 건물 정보 및 층 정보 제공하는 시스템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60106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77627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시스템 구성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02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5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02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시스템 구성</a:t>
            </a:r>
            <a:r>
              <a:rPr lang="en-US" altLang="ko-KR" b="1" kern="0" dirty="0">
                <a:solidFill>
                  <a:srgbClr val="2574DB"/>
                </a:solidFill>
              </a:rPr>
              <a:t> </a:t>
            </a:r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47F12075-37C3-490E-B397-419F0498E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354805"/>
              </p:ext>
            </p:extLst>
          </p:nvPr>
        </p:nvGraphicFramePr>
        <p:xfrm>
          <a:off x="353734" y="4001434"/>
          <a:ext cx="4937415" cy="225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6781800" imgH="3105101" progId="Visio.Drawing.15">
                  <p:embed/>
                </p:oleObj>
              </mc:Choice>
              <mc:Fallback>
                <p:oleObj r:id="rId3" imgW="6781800" imgH="3105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34" y="4001434"/>
                        <a:ext cx="4937415" cy="22586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3657B776-AE73-4550-8A6E-99C2E21F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54200"/>
              </p:ext>
            </p:extLst>
          </p:nvPr>
        </p:nvGraphicFramePr>
        <p:xfrm>
          <a:off x="5542974" y="2119032"/>
          <a:ext cx="6295292" cy="34454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33672">
                  <a:extLst>
                    <a:ext uri="{9D8B030D-6E8A-4147-A177-3AD203B41FA5}">
                      <a16:colId xmlns:a16="http://schemas.microsoft.com/office/drawing/2014/main" val="344866768"/>
                    </a:ext>
                  </a:extLst>
                </a:gridCol>
                <a:gridCol w="1312985">
                  <a:extLst>
                    <a:ext uri="{9D8B030D-6E8A-4147-A177-3AD203B41FA5}">
                      <a16:colId xmlns:a16="http://schemas.microsoft.com/office/drawing/2014/main" val="3176016059"/>
                    </a:ext>
                  </a:extLst>
                </a:gridCol>
                <a:gridCol w="3948635">
                  <a:extLst>
                    <a:ext uri="{9D8B030D-6E8A-4147-A177-3AD203B41FA5}">
                      <a16:colId xmlns:a16="http://schemas.microsoft.com/office/drawing/2014/main" val="2203753447"/>
                    </a:ext>
                  </a:extLst>
                </a:gridCol>
              </a:tblGrid>
              <a:tr h="700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Main  Layers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90278"/>
                  </a:ext>
                </a:extLst>
              </a:tr>
              <a:tr h="567409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HTTP logic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Routes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에 도달하는 </a:t>
                      </a:r>
                      <a:r>
                        <a:rPr lang="en-US" altLang="ko-KR" sz="1400" dirty="0"/>
                        <a:t>HTTP </a:t>
                      </a:r>
                      <a:r>
                        <a:rPr lang="ko-KR" altLang="en-US" sz="1400" dirty="0"/>
                        <a:t>요청을 처리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적절한 </a:t>
                      </a:r>
                      <a:r>
                        <a:rPr lang="en-US" altLang="ko-KR" sz="1400" dirty="0"/>
                        <a:t>Controller</a:t>
                      </a:r>
                      <a:r>
                        <a:rPr lang="ko-KR" altLang="en-US" sz="1400" dirty="0"/>
                        <a:t>로 라우팅함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184326"/>
                  </a:ext>
                </a:extLst>
              </a:tr>
              <a:tr h="567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Controllers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요청 데이터를 받아와 유효성 검사 후 서비스로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61519"/>
                  </a:ext>
                </a:extLst>
              </a:tr>
              <a:tr h="632119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Business logic layer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Services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요구사항을 캡슐화하고 데이터 </a:t>
                      </a:r>
                      <a:r>
                        <a:rPr lang="ko-KR" altLang="en-US" sz="1400" dirty="0" err="1"/>
                        <a:t>엑세스</a:t>
                      </a:r>
                      <a:r>
                        <a:rPr lang="ko-KR" altLang="en-US" sz="1400" dirty="0"/>
                        <a:t> 계층을 호출함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외부 </a:t>
                      </a:r>
                      <a:r>
                        <a:rPr lang="en-US" altLang="ko-KR" sz="1400" dirty="0"/>
                        <a:t>API</a:t>
                      </a:r>
                      <a:r>
                        <a:rPr lang="ko-KR" altLang="en-US" sz="1400" dirty="0"/>
                        <a:t>를 호출함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509443"/>
                  </a:ext>
                </a:extLst>
              </a:tr>
              <a:tr h="632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Data Access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err="1"/>
                        <a:t>mysql</a:t>
                      </a:r>
                      <a:r>
                        <a:rPr lang="en-US" altLang="ko-KR" sz="1400" dirty="0"/>
                        <a:t> DB </a:t>
                      </a:r>
                      <a:r>
                        <a:rPr lang="ko-KR" altLang="en-US" sz="1400" dirty="0"/>
                        <a:t>접속 및 쿼리 수행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assets</a:t>
                      </a:r>
                      <a:r>
                        <a:rPr lang="ko-KR" altLang="en-US" sz="1400" dirty="0"/>
                        <a:t> 데이터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파일을 읽어 결과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174705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DA93F9E-050C-4FC8-A015-FF8D2E4B5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2119032"/>
            <a:ext cx="4149970" cy="15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73734" y="2583459"/>
            <a:ext cx="5693713" cy="1057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chemeClr val="bg1"/>
                </a:solidFill>
              </a:rPr>
              <a:t>기능 정의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756749" y="2479757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F4F7FC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srgbClr val="2574DB"/>
                  </a:solidFill>
                </a:rPr>
                <a:t>03</a:t>
              </a:r>
              <a:endParaRPr lang="ko-KR" altLang="en-US" b="1" dirty="0">
                <a:solidFill>
                  <a:srgbClr val="2574DB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F7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72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3.1</a:t>
            </a:r>
            <a:r>
              <a:rPr lang="ko-KR" altLang="en-US" b="1" i="1" kern="0" dirty="0">
                <a:solidFill>
                  <a:srgbClr val="2574DB"/>
                </a:solidFill>
              </a:rPr>
              <a:t> 단말 속성 정보 등록</a:t>
            </a:r>
            <a:r>
              <a:rPr lang="en-US" altLang="ko-KR" b="1" i="1" kern="0" dirty="0">
                <a:solidFill>
                  <a:srgbClr val="2574DB"/>
                </a:solidFill>
              </a:rPr>
              <a:t>/</a:t>
            </a:r>
            <a:r>
              <a:rPr lang="ko-KR" altLang="en-US" b="1" i="1" kern="0" dirty="0">
                <a:solidFill>
                  <a:srgbClr val="2574DB"/>
                </a:solidFill>
              </a:rPr>
              <a:t>조회</a:t>
            </a:r>
            <a:r>
              <a:rPr lang="en-US" altLang="ko-KR" b="1" kern="0" dirty="0">
                <a:solidFill>
                  <a:srgbClr val="2574DB"/>
                </a:solidFill>
              </a:rPr>
              <a:t>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B8C8FD-B86E-4D09-B34F-3002BC82BE79}"/>
              </a:ext>
            </a:extLst>
          </p:cNvPr>
          <p:cNvGrpSpPr/>
          <p:nvPr/>
        </p:nvGrpSpPr>
        <p:grpSpPr>
          <a:xfrm>
            <a:off x="1425387" y="2323534"/>
            <a:ext cx="10303680" cy="2443277"/>
            <a:chOff x="1425387" y="2021530"/>
            <a:chExt cx="10303680" cy="24432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50F2FC-19BE-45D7-987B-37418296BEA1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3.1.1 </a:t>
              </a:r>
              <a:r>
                <a:rPr lang="en-US" altLang="ko-KR" b="1" dirty="0" err="1"/>
                <a:t>addMobile</a:t>
              </a:r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86A173-9B1F-45CD-9E24-60C2AFF91083}"/>
                </a:ext>
              </a:extLst>
            </p:cNvPr>
            <p:cNvSpPr txBox="1"/>
            <p:nvPr/>
          </p:nvSpPr>
          <p:spPr>
            <a:xfrm>
              <a:off x="1425387" y="3332362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3.1.2 </a:t>
              </a:r>
              <a:r>
                <a:rPr lang="en-US" altLang="ko-KR" b="1" dirty="0" err="1"/>
                <a:t>calcMobile</a:t>
              </a:r>
              <a:endParaRPr lang="ko-KR" altLang="en-US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31EBBB-97B4-477A-AF01-0690A5B171EF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단말 정보 등록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수동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uuid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단말의 모델명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기압센서의 </a:t>
              </a:r>
              <a:r>
                <a:rPr lang="en-US" altLang="ko-KR" sz="1600" dirty="0"/>
                <a:t>offset </a:t>
              </a:r>
              <a:r>
                <a:rPr lang="ko-KR" altLang="en-US" sz="1600" dirty="0"/>
                <a:t>정보 필요</a:t>
              </a:r>
              <a:endParaRPr lang="en-US" altLang="ko-KR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49B03D-723E-42B4-B39D-3A3834E42601}"/>
                </a:ext>
              </a:extLst>
            </p:cNvPr>
            <p:cNvSpPr txBox="1"/>
            <p:nvPr/>
          </p:nvSpPr>
          <p:spPr>
            <a:xfrm>
              <a:off x="1696944" y="3681451"/>
              <a:ext cx="10032123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기압의 </a:t>
              </a:r>
              <a:r>
                <a:rPr lang="en-US" altLang="ko-KR" sz="1600" dirty="0"/>
                <a:t>offset</a:t>
              </a:r>
              <a:r>
                <a:rPr lang="ko-KR" altLang="en-US" sz="1600" dirty="0"/>
                <a:t> 계산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단말 정보 등록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자동</a:t>
              </a:r>
              <a:r>
                <a:rPr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기압의 </a:t>
              </a:r>
              <a:r>
                <a:rPr lang="en-US" altLang="ko-KR" sz="1600" dirty="0"/>
                <a:t>offset </a:t>
              </a:r>
              <a:r>
                <a:rPr lang="ko-KR" altLang="en-US" sz="1600" dirty="0"/>
                <a:t>계산을 위해 </a:t>
              </a:r>
              <a:r>
                <a:rPr lang="ko-KR" altLang="ko-KR" sz="1600" dirty="0"/>
                <a:t>기상청 공공데이터와 현재 위치한 고도 정보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이용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365149-6B61-4DEC-9288-85A511E086A4}"/>
              </a:ext>
            </a:extLst>
          </p:cNvPr>
          <p:cNvGrpSpPr/>
          <p:nvPr/>
        </p:nvGrpSpPr>
        <p:grpSpPr>
          <a:xfrm>
            <a:off x="1425387" y="4867585"/>
            <a:ext cx="9162071" cy="846050"/>
            <a:chOff x="1425388" y="2021530"/>
            <a:chExt cx="9162071" cy="8460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819058-DF30-48E8-8EF3-4EBA97DE5FD7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3.1.3 </a:t>
              </a:r>
              <a:r>
                <a:rPr lang="en-US" altLang="ko-KR" b="1" dirty="0" err="1"/>
                <a:t>getMobile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9328D3-DC74-425F-9C8D-CFF09F7B0E4A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uuid</a:t>
              </a:r>
              <a:r>
                <a:rPr lang="ko-KR" altLang="en-US" sz="1600" dirty="0"/>
                <a:t>를 이용하여 단말의 정보 조회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13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03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296830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기능 정의</a:t>
            </a:r>
            <a:endParaRPr lang="en-US" altLang="ko-KR" sz="3200" b="1" i="1" kern="0" dirty="0">
              <a:solidFill>
                <a:srgbClr val="2574DB"/>
              </a:solidFill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b="1" i="1" kern="0" dirty="0">
                <a:solidFill>
                  <a:srgbClr val="2574DB"/>
                </a:solidFill>
              </a:rPr>
              <a:t>3.2 </a:t>
            </a:r>
            <a:r>
              <a:rPr lang="ko-KR" altLang="en-US" b="1" i="1" kern="0" dirty="0" err="1">
                <a:solidFill>
                  <a:srgbClr val="2574DB"/>
                </a:solidFill>
              </a:rPr>
              <a:t>층판단</a:t>
            </a:r>
            <a:r>
              <a:rPr lang="ko-KR" altLang="en-US" b="1" i="1" kern="0" dirty="0">
                <a:solidFill>
                  <a:srgbClr val="2574DB"/>
                </a:solidFill>
              </a:rPr>
              <a:t> 정보 조회</a:t>
            </a:r>
            <a:endParaRPr lang="en-US" altLang="ko-KR" b="1" kern="0" dirty="0">
              <a:solidFill>
                <a:srgbClr val="2574DB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581118-18E1-4802-83AA-0A90F5F5EB00}"/>
              </a:ext>
            </a:extLst>
          </p:cNvPr>
          <p:cNvGrpSpPr/>
          <p:nvPr/>
        </p:nvGrpSpPr>
        <p:grpSpPr>
          <a:xfrm>
            <a:off x="1425388" y="2323534"/>
            <a:ext cx="9162071" cy="1215382"/>
            <a:chOff x="1425388" y="2021530"/>
            <a:chExt cx="9162071" cy="12153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8E36BB-864E-4205-B68E-D7A77B85F356}"/>
                </a:ext>
              </a:extLst>
            </p:cNvPr>
            <p:cNvSpPr txBox="1"/>
            <p:nvPr/>
          </p:nvSpPr>
          <p:spPr>
            <a:xfrm>
              <a:off x="1425388" y="2021530"/>
              <a:ext cx="825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3.2.1 </a:t>
              </a:r>
              <a:r>
                <a:rPr lang="en-US" altLang="ko-KR" b="1" dirty="0" err="1"/>
                <a:t>getFloor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DD7F22-668D-4C3C-B9C0-621E9F50E876}"/>
                </a:ext>
              </a:extLst>
            </p:cNvPr>
            <p:cNvSpPr txBox="1"/>
            <p:nvPr/>
          </p:nvSpPr>
          <p:spPr>
            <a:xfrm>
              <a:off x="1696944" y="2453556"/>
              <a:ext cx="8890515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사용자가 위치한 건물 내 층 정보 제공</a:t>
              </a:r>
              <a:endParaRPr lang="en-US" altLang="ko-KR" sz="1600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단말의 </a:t>
              </a:r>
              <a:r>
                <a:rPr lang="en-US" altLang="ko-KR" sz="1600" dirty="0" err="1"/>
                <a:t>Wifi</a:t>
              </a:r>
              <a:r>
                <a:rPr lang="en-US" altLang="ko-KR" sz="1600" dirty="0"/>
                <a:t> AP </a:t>
              </a:r>
              <a:r>
                <a:rPr lang="ko-KR" altLang="en-US" sz="1600" dirty="0"/>
                <a:t>스캔 정보 및 기압 정보 이용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82480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562</Words>
  <Application>Microsoft Office PowerPoint</Application>
  <PresentationFormat>와이드스크린</PresentationFormat>
  <Paragraphs>112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Wingdings</vt:lpstr>
      <vt:lpstr>7_Office 테마</vt:lpstr>
      <vt:lpstr>Visio.Drawing.15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 진희</cp:lastModifiedBy>
  <cp:revision>73</cp:revision>
  <dcterms:created xsi:type="dcterms:W3CDTF">2020-05-14T14:56:15Z</dcterms:created>
  <dcterms:modified xsi:type="dcterms:W3CDTF">2020-06-05T04:02:09Z</dcterms:modified>
</cp:coreProperties>
</file>