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2" r:id="rId4"/>
    <p:sldId id="265" r:id="rId5"/>
    <p:sldId id="285" r:id="rId6"/>
    <p:sldId id="297" r:id="rId7"/>
    <p:sldId id="283" r:id="rId8"/>
    <p:sldId id="290" r:id="rId9"/>
    <p:sldId id="268" r:id="rId10"/>
    <p:sldId id="284" r:id="rId11"/>
    <p:sldId id="291" r:id="rId12"/>
    <p:sldId id="293" r:id="rId13"/>
    <p:sldId id="298" r:id="rId14"/>
    <p:sldId id="301" r:id="rId15"/>
    <p:sldId id="299" r:id="rId16"/>
    <p:sldId id="300" r:id="rId17"/>
    <p:sldId id="302" r:id="rId18"/>
    <p:sldId id="303" r:id="rId19"/>
    <p:sldId id="304" r:id="rId20"/>
    <p:sldId id="305" r:id="rId21"/>
    <p:sldId id="307" r:id="rId22"/>
    <p:sldId id="308" r:id="rId23"/>
    <p:sldId id="306" r:id="rId24"/>
    <p:sldId id="294" r:id="rId25"/>
    <p:sldId id="309" r:id="rId26"/>
    <p:sldId id="318" r:id="rId27"/>
    <p:sldId id="311" r:id="rId28"/>
    <p:sldId id="319" r:id="rId29"/>
    <p:sldId id="312" r:id="rId30"/>
    <p:sldId id="315" r:id="rId31"/>
    <p:sldId id="317" r:id="rId32"/>
    <p:sldId id="320" r:id="rId33"/>
    <p:sldId id="295" r:id="rId34"/>
    <p:sldId id="310" r:id="rId35"/>
    <p:sldId id="266" r:id="rId36"/>
    <p:sldId id="26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진희" initials="이진" lastIdx="1" clrIdx="0">
    <p:extLst>
      <p:ext uri="{19B8F6BF-5375-455C-9EA6-DF929625EA0E}">
        <p15:presenceInfo xmlns:p15="http://schemas.microsoft.com/office/powerpoint/2012/main" userId="c89fe4742bb9a7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FFEBEB"/>
    <a:srgbClr val="F4F7FC"/>
    <a:srgbClr val="257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8" autoAdjust="0"/>
    <p:restoredTop sz="94660"/>
  </p:normalViewPr>
  <p:slideViewPr>
    <p:cSldViewPr snapToGrid="0">
      <p:cViewPr>
        <p:scale>
          <a:sx n="112" d="100"/>
          <a:sy n="112" d="100"/>
        </p:scale>
        <p:origin x="62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trl.hbllab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 err="1">
                <a:solidFill>
                  <a:srgbClr val="2574DB"/>
                </a:solidFill>
              </a:rPr>
              <a:t>휴빌론</a:t>
            </a:r>
            <a:r>
              <a:rPr lang="ko-KR" altLang="en-US" sz="4800" b="1" i="1" kern="0" dirty="0">
                <a:solidFill>
                  <a:srgbClr val="2574DB"/>
                </a:solidFill>
              </a:rPr>
              <a:t> 출입자 관제시스템 </a:t>
            </a:r>
            <a:r>
              <a:rPr lang="ko-KR" altLang="en-US" sz="1200" b="1" kern="0" dirty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03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F8CDCF-7B58-4F90-B2B8-FDE0B40E59EA}"/>
              </a:ext>
            </a:extLst>
          </p:cNvPr>
          <p:cNvGrpSpPr/>
          <p:nvPr/>
        </p:nvGrpSpPr>
        <p:grpSpPr>
          <a:xfrm>
            <a:off x="2640651" y="2504924"/>
            <a:ext cx="6910698" cy="1248700"/>
            <a:chOff x="2756749" y="2479757"/>
            <a:chExt cx="6910698" cy="1248700"/>
          </a:xfrm>
        </p:grpSpPr>
        <p:sp>
          <p:nvSpPr>
            <p:cNvPr id="13" name="직사각형 12"/>
            <p:cNvSpPr/>
            <p:nvPr/>
          </p:nvSpPr>
          <p:spPr>
            <a:xfrm>
              <a:off x="3973734" y="2583459"/>
              <a:ext cx="5693713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4800" b="1" i="1" kern="0" dirty="0">
                  <a:solidFill>
                    <a:schemeClr val="bg1"/>
                  </a:solidFill>
                </a:rPr>
                <a:t> ERD</a:t>
              </a:r>
              <a:endParaRPr lang="ko-KR" altLang="en-US" sz="4800" b="1" i="1" kern="0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56749" y="2479757"/>
              <a:ext cx="1167761" cy="1248700"/>
              <a:chOff x="304800" y="908050"/>
              <a:chExt cx="819150" cy="875926"/>
            </a:xfrm>
          </p:grpSpPr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304800" y="995082"/>
                <a:ext cx="788894" cy="788894"/>
              </a:xfrm>
              <a:prstGeom prst="round2DiagRect">
                <a:avLst>
                  <a:gd name="adj1" fmla="val 26286"/>
                  <a:gd name="adj2" fmla="val 0"/>
                </a:avLst>
              </a:prstGeom>
              <a:solidFill>
                <a:srgbClr val="F4F7FC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2574DB"/>
                    </a:solidFill>
                  </a:rPr>
                  <a:t>04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F4F7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40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72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ERD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AF632C-C6CB-47D7-BDBA-A536EA63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62" y="1292837"/>
            <a:ext cx="5905275" cy="49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D69FDA-0E7C-4D98-BD91-0EA8A7FBD6E8}"/>
              </a:ext>
            </a:extLst>
          </p:cNvPr>
          <p:cNvGrpSpPr/>
          <p:nvPr/>
        </p:nvGrpSpPr>
        <p:grpSpPr>
          <a:xfrm>
            <a:off x="2084448" y="2488146"/>
            <a:ext cx="8023104" cy="1248700"/>
            <a:chOff x="2756749" y="2479757"/>
            <a:chExt cx="8023104" cy="1248700"/>
          </a:xfrm>
        </p:grpSpPr>
        <p:sp>
          <p:nvSpPr>
            <p:cNvPr id="13" name="직사각형 12"/>
            <p:cNvSpPr/>
            <p:nvPr/>
          </p:nvSpPr>
          <p:spPr>
            <a:xfrm>
              <a:off x="4016866" y="2583459"/>
              <a:ext cx="6762987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800" b="1" i="1" kern="0" dirty="0">
                  <a:solidFill>
                    <a:schemeClr val="bg1"/>
                  </a:solidFill>
                </a:rPr>
                <a:t> 시퀀스 다이어그램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56749" y="2479757"/>
              <a:ext cx="1167761" cy="1248700"/>
              <a:chOff x="304800" y="908050"/>
              <a:chExt cx="819150" cy="875926"/>
            </a:xfrm>
          </p:grpSpPr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304800" y="995082"/>
                <a:ext cx="788894" cy="788894"/>
              </a:xfrm>
              <a:prstGeom prst="round2DiagRect">
                <a:avLst>
                  <a:gd name="adj1" fmla="val 26286"/>
                  <a:gd name="adj2" fmla="val 0"/>
                </a:avLst>
              </a:prstGeom>
              <a:solidFill>
                <a:srgbClr val="F4F7FC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2574DB"/>
                    </a:solidFill>
                  </a:rPr>
                  <a:t>05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F4F7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40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79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DC6E3-6D8D-45E1-BF5A-632ADA15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8" y="2119032"/>
            <a:ext cx="6181672" cy="3550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AB465-771E-4BED-B5AE-07E79247F634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5.1.1 </a:t>
            </a:r>
            <a:r>
              <a:rPr lang="ko-KR" altLang="en-US" b="1" dirty="0"/>
              <a:t>사용자 정보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88CC9E-8CEC-40D6-87CA-72E4F945DBA6}"/>
              </a:ext>
            </a:extLst>
          </p:cNvPr>
          <p:cNvSpPr/>
          <p:nvPr/>
        </p:nvSpPr>
        <p:spPr>
          <a:xfrm>
            <a:off x="6806269" y="1595517"/>
            <a:ext cx="4870233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Client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로부터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HTTP GET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방식으로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사용자 핸드폰 번호 검사 요청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을 수신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Router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Controller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get()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요청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사용자의 정보를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에서 조회 요청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는 수신한 데이터의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userPhone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으로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select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를 수행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쿼리 결과를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json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형태의 값으로 수신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수신한 결과를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HTTP response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 담아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client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로 전달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Client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로부터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HTTP POST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방식으로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사용자의 정보 등록 요청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을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수신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Router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Controller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enroll()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요청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사용자의 정보를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 저장 요청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는 수신한 데이터의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userPhone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userName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userDept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정보를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insert</a:t>
            </a: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 쿼리 결과를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json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형태의 값으로 수신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 수신한 결과를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HTTP response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 담아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client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로 전달</a:t>
            </a:r>
            <a:endParaRPr lang="ko-KR" altLang="ko-KR" sz="12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0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93109-DBD8-4932-8723-95D9D340A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1"/>
          <a:stretch/>
        </p:blipFill>
        <p:spPr>
          <a:xfrm>
            <a:off x="712694" y="2481542"/>
            <a:ext cx="5675825" cy="2222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475534-DE75-48F2-A760-DCB511CDAB54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5.1.2 </a:t>
            </a:r>
            <a:r>
              <a:rPr lang="ko-KR" altLang="en-US" b="1" dirty="0"/>
              <a:t>사용자 정보 조회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31739-B706-4092-AC48-C00191EC39E6}"/>
              </a:ext>
            </a:extLst>
          </p:cNvPr>
          <p:cNvSpPr/>
          <p:nvPr/>
        </p:nvSpPr>
        <p:spPr>
          <a:xfrm>
            <a:off x="6797880" y="2431194"/>
            <a:ext cx="4283978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Client</a:t>
            </a:r>
            <a:r>
              <a:rPr lang="ko-KR" altLang="ko-KR" sz="1200" dirty="0">
                <a:latin typeface="+mn-ea"/>
              </a:rPr>
              <a:t>로부터</a:t>
            </a:r>
            <a:r>
              <a:rPr lang="en-US" altLang="ko-KR" sz="1200" dirty="0">
                <a:latin typeface="+mn-ea"/>
              </a:rPr>
              <a:t> HTTP GET</a:t>
            </a:r>
            <a:r>
              <a:rPr lang="ko-KR" altLang="ko-KR" sz="1200" dirty="0">
                <a:latin typeface="+mn-ea"/>
              </a:rPr>
              <a:t>방식으로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사용자의 정보 조회 요청</a:t>
            </a:r>
            <a:r>
              <a:rPr lang="ko-KR" altLang="ko-KR" sz="1200" dirty="0">
                <a:latin typeface="+mn-ea"/>
              </a:rPr>
              <a:t>을 수신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Router</a:t>
            </a:r>
            <a:r>
              <a:rPr lang="ko-KR" altLang="en-US" sz="1200" dirty="0">
                <a:latin typeface="+mn-ea"/>
              </a:rPr>
              <a:t>눈 </a:t>
            </a:r>
            <a:r>
              <a:rPr lang="en-US" altLang="ko-KR" sz="1200" dirty="0">
                <a:latin typeface="+mn-ea"/>
              </a:rPr>
              <a:t>Controller</a:t>
            </a:r>
            <a:r>
              <a:rPr lang="ko-KR" altLang="ko-KR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list </a:t>
            </a:r>
            <a:r>
              <a:rPr lang="ko-KR" altLang="ko-KR" sz="1200" dirty="0">
                <a:latin typeface="+mn-ea"/>
              </a:rPr>
              <a:t>요청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사용자의 정보를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에 조회 요청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DB</a:t>
            </a:r>
            <a:r>
              <a:rPr lang="ko-KR" altLang="ko-KR" sz="1200" dirty="0">
                <a:latin typeface="+mn-ea"/>
              </a:rPr>
              <a:t>는 사용자 정보 테이블에서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모든 정보를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select</a:t>
            </a:r>
            <a:endParaRPr lang="ko-KR" altLang="ko-KR" sz="1200" dirty="0">
              <a:solidFill>
                <a:srgbClr val="FF0000"/>
              </a:solidFill>
              <a:latin typeface="+mn-ea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쿼리 결과를</a:t>
            </a:r>
            <a:r>
              <a:rPr lang="en-US" altLang="ko-KR" sz="1200" dirty="0">
                <a:latin typeface="+mn-ea"/>
              </a:rPr>
              <a:t> json</a:t>
            </a:r>
            <a:r>
              <a:rPr lang="ko-KR" altLang="ko-KR" sz="1200" dirty="0">
                <a:latin typeface="+mn-ea"/>
              </a:rPr>
              <a:t>형태의 값으로 수신</a:t>
            </a:r>
            <a:endParaRPr lang="en-US" altLang="ko-KR" sz="1200" dirty="0">
              <a:latin typeface="+mn-ea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수신한 결과를</a:t>
            </a:r>
            <a:r>
              <a:rPr lang="en-US" altLang="ko-KR" sz="1200" dirty="0">
                <a:latin typeface="+mn-ea"/>
              </a:rPr>
              <a:t> HTTP response</a:t>
            </a:r>
            <a:r>
              <a:rPr lang="ko-KR" altLang="ko-KR" sz="1200" dirty="0">
                <a:latin typeface="+mn-ea"/>
              </a:rPr>
              <a:t>에 담아</a:t>
            </a:r>
            <a:r>
              <a:rPr lang="en-US" altLang="ko-KR" sz="1200" dirty="0">
                <a:latin typeface="+mn-ea"/>
              </a:rPr>
              <a:t> client</a:t>
            </a:r>
            <a:r>
              <a:rPr lang="ko-KR" altLang="ko-KR" sz="1200" dirty="0">
                <a:latin typeface="+mn-ea"/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65004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40562A-8D47-4B04-B0CD-5A5E1FCBB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2469" b="4531"/>
          <a:stretch/>
        </p:blipFill>
        <p:spPr>
          <a:xfrm>
            <a:off x="556470" y="2486185"/>
            <a:ext cx="5970165" cy="2246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4083B-368F-41A9-AA74-3A91F4F5FB6B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5.1.3 </a:t>
            </a:r>
            <a:r>
              <a:rPr lang="ko-KR" altLang="en-US" b="1" dirty="0"/>
              <a:t>사용자 정보 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FBA50F-93DA-424E-99A4-1E2E9CCF7AC5}"/>
              </a:ext>
            </a:extLst>
          </p:cNvPr>
          <p:cNvSpPr/>
          <p:nvPr/>
        </p:nvSpPr>
        <p:spPr>
          <a:xfrm>
            <a:off x="6797880" y="2431194"/>
            <a:ext cx="4208476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Client</a:t>
            </a:r>
            <a:r>
              <a:rPr lang="ko-KR" altLang="ko-KR" sz="1200" dirty="0">
                <a:latin typeface="+mn-ea"/>
              </a:rPr>
              <a:t>로부터</a:t>
            </a:r>
            <a:r>
              <a:rPr lang="en-US" altLang="ko-KR" sz="1200" dirty="0">
                <a:latin typeface="+mn-ea"/>
              </a:rPr>
              <a:t> HTTP PUT </a:t>
            </a:r>
            <a:r>
              <a:rPr lang="ko-KR" altLang="ko-KR" sz="1200" dirty="0">
                <a:latin typeface="+mn-ea"/>
              </a:rPr>
              <a:t>방식으로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사용자의 정보 수정 요청을 </a:t>
            </a:r>
            <a:r>
              <a:rPr lang="ko-KR" altLang="ko-KR" sz="1200" dirty="0">
                <a:latin typeface="+mn-ea"/>
              </a:rPr>
              <a:t>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Router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Controller</a:t>
            </a:r>
            <a:r>
              <a:rPr lang="ko-KR" altLang="ko-KR" sz="1200" dirty="0">
                <a:latin typeface="+mn-ea"/>
              </a:rPr>
              <a:t>로</a:t>
            </a:r>
            <a:r>
              <a:rPr lang="en-US" altLang="ko-KR" sz="1200" dirty="0">
                <a:latin typeface="+mn-ea"/>
              </a:rPr>
              <a:t> update() </a:t>
            </a:r>
            <a:r>
              <a:rPr lang="ko-KR" altLang="ko-KR" sz="1200" dirty="0">
                <a:latin typeface="+mn-ea"/>
              </a:rPr>
              <a:t>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사용자의 정보를</a:t>
            </a:r>
            <a:r>
              <a:rPr lang="en-US" altLang="ko-KR" sz="1200" dirty="0">
                <a:latin typeface="+mn-ea"/>
              </a:rPr>
              <a:t> DB</a:t>
            </a:r>
            <a:r>
              <a:rPr lang="ko-KR" altLang="ko-KR" sz="1200" dirty="0">
                <a:latin typeface="+mn-ea"/>
              </a:rPr>
              <a:t>에 변경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DB</a:t>
            </a:r>
            <a:r>
              <a:rPr lang="ko-KR" altLang="ko-KR" sz="1200" dirty="0">
                <a:latin typeface="+mn-ea"/>
              </a:rPr>
              <a:t>는 수신한 데이터의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username,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userDept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정보를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update</a:t>
            </a:r>
            <a:endParaRPr lang="ko-KR" altLang="ko-KR" sz="120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쿼리 결과를</a:t>
            </a:r>
            <a:r>
              <a:rPr lang="en-US" altLang="ko-KR" sz="1200" dirty="0">
                <a:latin typeface="+mn-ea"/>
              </a:rPr>
              <a:t> json </a:t>
            </a:r>
            <a:r>
              <a:rPr lang="ko-KR" altLang="ko-KR" sz="1200" dirty="0">
                <a:latin typeface="+mn-ea"/>
              </a:rPr>
              <a:t>형태의 값으로 수신</a:t>
            </a:r>
            <a:r>
              <a:rPr lang="en-US" altLang="ko-KR" sz="1200" dirty="0">
                <a:latin typeface="+mn-ea"/>
              </a:rPr>
              <a:t> </a:t>
            </a:r>
            <a:endParaRPr lang="ko-KR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수신한 결과를</a:t>
            </a:r>
            <a:r>
              <a:rPr lang="en-US" altLang="ko-KR" sz="1200" dirty="0">
                <a:latin typeface="+mn-ea"/>
              </a:rPr>
              <a:t> HTTP response</a:t>
            </a:r>
            <a:r>
              <a:rPr lang="ko-KR" altLang="ko-KR" sz="1200" dirty="0">
                <a:latin typeface="+mn-ea"/>
              </a:rPr>
              <a:t>에 담아</a:t>
            </a:r>
            <a:r>
              <a:rPr lang="en-US" altLang="ko-KR" sz="1200" dirty="0">
                <a:latin typeface="+mn-ea"/>
              </a:rPr>
              <a:t> client</a:t>
            </a:r>
            <a:r>
              <a:rPr lang="ko-KR" altLang="ko-KR" sz="1200" dirty="0">
                <a:latin typeface="+mn-ea"/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44075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45BEF7-1FE5-4371-B3DE-186D3E21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6" y="2481542"/>
            <a:ext cx="5719253" cy="2396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403B63-EE3C-4D0A-AF2E-CE0C27BC84D7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5.1.4 </a:t>
            </a:r>
            <a:r>
              <a:rPr lang="ko-KR" altLang="en-US" b="1" dirty="0"/>
              <a:t>사용자 정보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8B96BB-358D-4B44-9D8F-9D72272FD07A}"/>
              </a:ext>
            </a:extLst>
          </p:cNvPr>
          <p:cNvSpPr/>
          <p:nvPr/>
        </p:nvSpPr>
        <p:spPr>
          <a:xfrm>
            <a:off x="6797880" y="2431194"/>
            <a:ext cx="4208476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Client</a:t>
            </a:r>
            <a:r>
              <a:rPr lang="ko-KR" altLang="ko-KR" sz="1200" dirty="0">
                <a:latin typeface="+mn-ea"/>
              </a:rPr>
              <a:t>로부터</a:t>
            </a:r>
            <a:r>
              <a:rPr lang="en-US" altLang="ko-KR" sz="1200" dirty="0">
                <a:latin typeface="+mn-ea"/>
              </a:rPr>
              <a:t> HTTP DELETE </a:t>
            </a:r>
            <a:r>
              <a:rPr lang="ko-KR" altLang="ko-KR" sz="1200" dirty="0">
                <a:latin typeface="+mn-ea"/>
              </a:rPr>
              <a:t>방식으로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사용자의 정보 삭제 요청</a:t>
            </a:r>
            <a:r>
              <a:rPr lang="ko-KR" altLang="ko-KR" sz="1200" dirty="0">
                <a:latin typeface="+mn-ea"/>
              </a:rPr>
              <a:t>을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Router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Controller</a:t>
            </a:r>
            <a:r>
              <a:rPr lang="ko-KR" altLang="ko-KR" sz="1200" dirty="0">
                <a:latin typeface="+mn-ea"/>
              </a:rPr>
              <a:t>로</a:t>
            </a:r>
            <a:r>
              <a:rPr lang="en-US" altLang="ko-KR" sz="1200" dirty="0">
                <a:latin typeface="+mn-ea"/>
              </a:rPr>
              <a:t> delete() </a:t>
            </a:r>
            <a:r>
              <a:rPr lang="ko-KR" altLang="ko-KR" sz="1200" dirty="0">
                <a:latin typeface="+mn-ea"/>
              </a:rPr>
              <a:t>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사용자의 정보를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에 삭제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DB</a:t>
            </a:r>
            <a:r>
              <a:rPr lang="ko-KR" altLang="ko-KR" sz="1200" dirty="0">
                <a:latin typeface="+mn-ea"/>
              </a:rPr>
              <a:t>는 수신한 데이터의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userPhone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delete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를 수행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쿼리 결과를</a:t>
            </a:r>
            <a:r>
              <a:rPr lang="en-US" altLang="ko-KR" sz="1200" dirty="0">
                <a:latin typeface="+mn-ea"/>
              </a:rPr>
              <a:t> json </a:t>
            </a:r>
            <a:r>
              <a:rPr lang="ko-KR" altLang="ko-KR" sz="1200" dirty="0">
                <a:latin typeface="+mn-ea"/>
              </a:rPr>
              <a:t>형태의 값으로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수신한 결과를</a:t>
            </a:r>
            <a:r>
              <a:rPr lang="en-US" altLang="ko-KR" sz="1200" dirty="0">
                <a:latin typeface="+mn-ea"/>
              </a:rPr>
              <a:t> HTTP response</a:t>
            </a:r>
            <a:r>
              <a:rPr lang="ko-KR" altLang="ko-KR" sz="1200" dirty="0">
                <a:latin typeface="+mn-ea"/>
              </a:rPr>
              <a:t>에 담아</a:t>
            </a:r>
            <a:r>
              <a:rPr lang="en-US" altLang="ko-KR" sz="1200" dirty="0">
                <a:latin typeface="+mn-ea"/>
              </a:rPr>
              <a:t> client</a:t>
            </a:r>
            <a:r>
              <a:rPr lang="ko-KR" altLang="ko-KR" sz="1200" dirty="0">
                <a:latin typeface="+mn-ea"/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5353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EA5F2-301E-40D3-9771-7BE1D375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4" y="2394510"/>
            <a:ext cx="5761198" cy="2326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3B786-5C37-48DA-B5CB-6AB56CD63F6F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5.2.1 </a:t>
            </a:r>
            <a:r>
              <a:rPr lang="ko-KR" altLang="en-US" b="1" dirty="0"/>
              <a:t>보안구역 정보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146DA8-F733-4C45-98F5-785919AF7928}"/>
              </a:ext>
            </a:extLst>
          </p:cNvPr>
          <p:cNvSpPr/>
          <p:nvPr/>
        </p:nvSpPr>
        <p:spPr>
          <a:xfrm>
            <a:off x="6806269" y="2140816"/>
            <a:ext cx="4283978" cy="254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ea typeface="바탕체" panose="02030609000101010101" pitchFamily="17" charset="-127"/>
                <a:cs typeface="Times New Roman" panose="02020603050405020304" pitchFamily="18" charset="0"/>
              </a:rPr>
              <a:t>Client</a:t>
            </a:r>
            <a:r>
              <a:rPr lang="ko-KR" altLang="ko-KR" sz="1200" dirty="0">
                <a:cs typeface="Times New Roman" panose="02020603050405020304" pitchFamily="18" charset="0"/>
              </a:rPr>
              <a:t>로부터</a:t>
            </a:r>
            <a:r>
              <a:rPr lang="en-US" altLang="ko-KR" sz="1200" dirty="0">
                <a:cs typeface="Times New Roman" panose="02020603050405020304" pitchFamily="18" charset="0"/>
              </a:rPr>
              <a:t> HTTP POST </a:t>
            </a:r>
            <a:r>
              <a:rPr lang="ko-KR" altLang="ko-KR" sz="1200" dirty="0">
                <a:cs typeface="Times New Roman" panose="02020603050405020304" pitchFamily="18" charset="0"/>
              </a:rPr>
              <a:t>방식으로 </a:t>
            </a:r>
            <a:r>
              <a:rPr lang="ko-KR" altLang="ko-KR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보안구역의 정보 등록 요청을 수</a:t>
            </a:r>
            <a:r>
              <a:rPr lang="ko-KR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신</a:t>
            </a:r>
            <a:endParaRPr lang="ko-KR" altLang="ko-KR" sz="1200" dirty="0">
              <a:solidFill>
                <a:srgbClr val="FF0000"/>
              </a:solidFill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ea typeface="바탕체" panose="02030609000101010101" pitchFamily="17" charset="-127"/>
                <a:cs typeface="Times New Roman" panose="02020603050405020304" pitchFamily="18" charset="0"/>
              </a:rPr>
              <a:t>Router</a:t>
            </a:r>
            <a:r>
              <a:rPr lang="ko-KR" altLang="en-US" sz="1200" dirty="0">
                <a:ea typeface="바탕체" panose="02030609000101010101" pitchFamily="17" charset="-127"/>
                <a:cs typeface="Times New Roman" panose="02020603050405020304" pitchFamily="18" charset="0"/>
              </a:rPr>
              <a:t>는 </a:t>
            </a:r>
            <a:r>
              <a:rPr lang="en-US" altLang="ko-KR" sz="1200" dirty="0">
                <a:cs typeface="Times New Roman" panose="02020603050405020304" pitchFamily="18" charset="0"/>
              </a:rPr>
              <a:t>Controller</a:t>
            </a:r>
            <a:r>
              <a:rPr lang="ko-KR" altLang="ko-KR" sz="1200" dirty="0">
                <a:cs typeface="Times New Roman" panose="02020603050405020304" pitchFamily="18" charset="0"/>
              </a:rPr>
              <a:t>로</a:t>
            </a:r>
            <a:r>
              <a:rPr lang="en-US" altLang="ko-KR" sz="1200" dirty="0">
                <a:cs typeface="Times New Roman" panose="02020603050405020304" pitchFamily="18" charset="0"/>
              </a:rPr>
              <a:t> add() </a:t>
            </a:r>
            <a:r>
              <a:rPr lang="ko-KR" altLang="ko-KR" sz="1200" dirty="0">
                <a:cs typeface="Times New Roman" panose="02020603050405020304" pitchFamily="18" charset="0"/>
              </a:rPr>
              <a:t>요청</a:t>
            </a:r>
            <a:endParaRPr lang="ko-KR" altLang="ko-KR" sz="1200" dirty="0"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sz="1200" dirty="0">
                <a:cs typeface="Times New Roman" panose="02020603050405020304" pitchFamily="18" charset="0"/>
              </a:rPr>
              <a:t>보안구역의 정보를</a:t>
            </a:r>
            <a:r>
              <a:rPr lang="en-US" altLang="ko-KR" sz="1200" dirty="0"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에 저장 요청</a:t>
            </a:r>
            <a:endParaRPr lang="ko-KR" altLang="ko-KR" sz="1200" dirty="0">
              <a:solidFill>
                <a:srgbClr val="FF0000"/>
              </a:solidFill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dirty="0">
                <a:ea typeface="바탕체" panose="02030609000101010101" pitchFamily="17" charset="-127"/>
                <a:cs typeface="Times New Roman" panose="02020603050405020304" pitchFamily="18" charset="0"/>
              </a:rPr>
              <a:t>DB</a:t>
            </a:r>
            <a:r>
              <a:rPr lang="ko-KR" altLang="ko-KR" sz="1200" dirty="0">
                <a:cs typeface="Times New Roman" panose="02020603050405020304" pitchFamily="18" charset="0"/>
              </a:rPr>
              <a:t>는 수신한 데이터의 </a:t>
            </a:r>
            <a:r>
              <a:rPr lang="en-US" altLang="ko-KR" sz="1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zoneName</a:t>
            </a:r>
            <a:r>
              <a:rPr lang="en-US" altLang="ko-KR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zoneLong</a:t>
            </a:r>
            <a:r>
              <a:rPr lang="en-US" altLang="ko-KR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zoneLat</a:t>
            </a:r>
            <a:r>
              <a:rPr lang="en-US" altLang="ko-KR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, c1Long, c1Lat, c1R1, c1R2, c2Long, c2Lat, c2R1, c2R2</a:t>
            </a:r>
            <a:r>
              <a:rPr lang="ko-KR" altLang="ko-KR" sz="1200" dirty="0">
                <a:cs typeface="Times New Roman" panose="02020603050405020304" pitchFamily="18" charset="0"/>
              </a:rPr>
              <a:t>정보를</a:t>
            </a:r>
            <a:r>
              <a:rPr lang="en-US" altLang="ko-KR" sz="1200" dirty="0">
                <a:cs typeface="Times New Roman" panose="02020603050405020304" pitchFamily="18" charset="0"/>
              </a:rPr>
              <a:t> insert</a:t>
            </a:r>
            <a:r>
              <a:rPr lang="ko-KR" altLang="ko-KR" sz="1200" dirty="0">
                <a:cs typeface="Times New Roman" panose="02020603050405020304" pitchFamily="18" charset="0"/>
              </a:rPr>
              <a:t>한다</a:t>
            </a:r>
            <a:r>
              <a:rPr lang="en-US" altLang="ko-KR" sz="1200" dirty="0">
                <a:cs typeface="Times New Roman" panose="02020603050405020304" pitchFamily="18" charset="0"/>
              </a:rPr>
              <a:t>.</a:t>
            </a:r>
            <a:endParaRPr lang="ko-KR" altLang="ko-KR" sz="1200" dirty="0"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sz="1200" dirty="0">
                <a:cs typeface="Times New Roman" panose="02020603050405020304" pitchFamily="18" charset="0"/>
              </a:rPr>
              <a:t>쿼리 결과를</a:t>
            </a:r>
            <a:r>
              <a:rPr lang="en-US" altLang="ko-KR" sz="1200" dirty="0">
                <a:cs typeface="Times New Roman" panose="02020603050405020304" pitchFamily="18" charset="0"/>
              </a:rPr>
              <a:t> json </a:t>
            </a:r>
            <a:r>
              <a:rPr lang="ko-KR" altLang="ko-KR" sz="1200" dirty="0">
                <a:cs typeface="Times New Roman" panose="02020603050405020304" pitchFamily="18" charset="0"/>
              </a:rPr>
              <a:t>형태의 값으로 수신</a:t>
            </a:r>
            <a:endParaRPr lang="ko-KR" altLang="ko-KR" sz="1200" dirty="0"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368300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sz="1200" dirty="0">
                <a:cs typeface="Times New Roman" panose="02020603050405020304" pitchFamily="18" charset="0"/>
              </a:rPr>
              <a:t>수신한 결과를</a:t>
            </a:r>
            <a:r>
              <a:rPr lang="en-US" altLang="ko-KR" sz="1200" dirty="0">
                <a:cs typeface="Times New Roman" panose="02020603050405020304" pitchFamily="18" charset="0"/>
              </a:rPr>
              <a:t> HTTP response</a:t>
            </a:r>
            <a:r>
              <a:rPr lang="ko-KR" altLang="ko-KR" sz="1200" dirty="0">
                <a:cs typeface="Times New Roman" panose="02020603050405020304" pitchFamily="18" charset="0"/>
              </a:rPr>
              <a:t>에 담아</a:t>
            </a:r>
            <a:r>
              <a:rPr lang="en-US" altLang="ko-KR" sz="1200" dirty="0">
                <a:cs typeface="Times New Roman" panose="02020603050405020304" pitchFamily="18" charset="0"/>
              </a:rPr>
              <a:t> client</a:t>
            </a:r>
            <a:r>
              <a:rPr lang="ko-KR" altLang="ko-KR" sz="1200" dirty="0">
                <a:cs typeface="Times New Roman" panose="02020603050405020304" pitchFamily="18" charset="0"/>
              </a:rPr>
              <a:t>로 전</a:t>
            </a:r>
            <a:r>
              <a:rPr lang="ko-KR" altLang="en-US" sz="1200" dirty="0">
                <a:cs typeface="Times New Roman" panose="02020603050405020304" pitchFamily="18" charset="0"/>
              </a:rPr>
              <a:t>달</a:t>
            </a:r>
            <a:endParaRPr lang="ko-KR" altLang="ko-KR" sz="1200" dirty="0">
              <a:effectLst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2A3FD2-D8BD-4718-B0C5-55F704D5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0"/>
          <a:stretch/>
        </p:blipFill>
        <p:spPr>
          <a:xfrm>
            <a:off x="429877" y="2481542"/>
            <a:ext cx="6196130" cy="2330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C8D91D-06E2-4392-98F5-2D98A1BB4729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5.2.2 </a:t>
            </a:r>
            <a:r>
              <a:rPr lang="ko-KR" altLang="en-US" b="1" dirty="0"/>
              <a:t>보안구역 정보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9054FA-E2F3-437D-AABE-EF311B30731F}"/>
              </a:ext>
            </a:extLst>
          </p:cNvPr>
          <p:cNvSpPr/>
          <p:nvPr/>
        </p:nvSpPr>
        <p:spPr>
          <a:xfrm>
            <a:off x="6797880" y="2431194"/>
            <a:ext cx="4283978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Client</a:t>
            </a:r>
            <a:r>
              <a:rPr lang="ko-KR" altLang="ko-KR" sz="1200" dirty="0">
                <a:latin typeface="+mn-ea"/>
              </a:rPr>
              <a:t>로부터</a:t>
            </a:r>
            <a:r>
              <a:rPr lang="en-US" altLang="ko-KR" sz="1200" dirty="0">
                <a:latin typeface="+mn-ea"/>
              </a:rPr>
              <a:t> HTTP GET </a:t>
            </a:r>
            <a:r>
              <a:rPr lang="ko-KR" altLang="ko-KR" sz="1200" dirty="0">
                <a:latin typeface="+mn-ea"/>
              </a:rPr>
              <a:t>방식으로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보안구역의 정보 조회 요청</a:t>
            </a:r>
            <a:r>
              <a:rPr lang="ko-KR" altLang="ko-KR" sz="1200" dirty="0">
                <a:latin typeface="+mn-ea"/>
              </a:rPr>
              <a:t>을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Router</a:t>
            </a:r>
            <a:r>
              <a:rPr lang="ko-KR" altLang="en-US" sz="1200" dirty="0">
                <a:latin typeface="+mn-ea"/>
              </a:rPr>
              <a:t>는</a:t>
            </a:r>
            <a:r>
              <a:rPr lang="en-US" altLang="ko-KR" sz="1200" dirty="0">
                <a:latin typeface="+mn-ea"/>
              </a:rPr>
              <a:t> Controller</a:t>
            </a:r>
            <a:r>
              <a:rPr lang="ko-KR" altLang="ko-KR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list </a:t>
            </a:r>
            <a:r>
              <a:rPr lang="ko-KR" altLang="ko-KR" sz="1200" dirty="0">
                <a:latin typeface="+mn-ea"/>
              </a:rPr>
              <a:t>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보안구역의 정보를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에 조회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DB</a:t>
            </a:r>
            <a:r>
              <a:rPr lang="ko-KR" altLang="ko-KR" sz="1200" dirty="0">
                <a:latin typeface="+mn-ea"/>
              </a:rPr>
              <a:t>는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모든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보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안구역 정보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select</a:t>
            </a:r>
            <a:r>
              <a:rPr lang="ko-KR" altLang="en-US" sz="1200" dirty="0">
                <a:latin typeface="+mn-ea"/>
              </a:rPr>
              <a:t> 수행</a:t>
            </a:r>
            <a:endParaRPr lang="ko-KR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쿼리 결과를</a:t>
            </a:r>
            <a:r>
              <a:rPr lang="en-US" altLang="ko-KR" sz="1200" dirty="0">
                <a:latin typeface="+mn-ea"/>
              </a:rPr>
              <a:t> json </a:t>
            </a:r>
            <a:r>
              <a:rPr lang="ko-KR" altLang="ko-KR" sz="1200" dirty="0">
                <a:latin typeface="+mn-ea"/>
              </a:rPr>
              <a:t>형태의 값으로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수신한 결과를</a:t>
            </a:r>
            <a:r>
              <a:rPr lang="en-US" altLang="ko-KR" sz="1200" dirty="0">
                <a:latin typeface="+mn-ea"/>
              </a:rPr>
              <a:t> HTTP response</a:t>
            </a:r>
            <a:r>
              <a:rPr lang="ko-KR" altLang="ko-KR" sz="1200" dirty="0">
                <a:latin typeface="+mn-ea"/>
              </a:rPr>
              <a:t>에 담아</a:t>
            </a:r>
            <a:r>
              <a:rPr lang="en-US" altLang="ko-KR" sz="1200" dirty="0">
                <a:latin typeface="+mn-ea"/>
              </a:rPr>
              <a:t> client</a:t>
            </a:r>
            <a:r>
              <a:rPr lang="ko-KR" altLang="ko-KR" sz="1200" dirty="0">
                <a:latin typeface="+mn-ea"/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175199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F47203-2EC8-49F2-A257-DF895A69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2394510"/>
            <a:ext cx="5859078" cy="2466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1E22F-EBDD-456C-9CAB-0B65FA26B16B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5.2.3 </a:t>
            </a:r>
            <a:r>
              <a:rPr lang="ko-KR" altLang="en-US" b="1" dirty="0"/>
              <a:t>보안구역 정보 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287AC-D39B-4390-B49E-906E31B681E5}"/>
              </a:ext>
            </a:extLst>
          </p:cNvPr>
          <p:cNvSpPr/>
          <p:nvPr/>
        </p:nvSpPr>
        <p:spPr>
          <a:xfrm>
            <a:off x="6806269" y="2140816"/>
            <a:ext cx="4283978" cy="254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Client</a:t>
            </a:r>
            <a:r>
              <a:rPr lang="ko-KR" altLang="ko-KR" sz="1200" dirty="0">
                <a:latin typeface="+mn-ea"/>
              </a:rPr>
              <a:t>로부터</a:t>
            </a:r>
            <a:r>
              <a:rPr lang="en-US" altLang="ko-KR" sz="1200" dirty="0">
                <a:latin typeface="+mn-ea"/>
              </a:rPr>
              <a:t> HTTP PUT </a:t>
            </a:r>
            <a:r>
              <a:rPr lang="ko-KR" altLang="ko-KR" sz="1200" dirty="0">
                <a:latin typeface="+mn-ea"/>
              </a:rPr>
              <a:t>방식으로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보안구역의 정보 수정 요청</a:t>
            </a:r>
            <a:r>
              <a:rPr lang="ko-KR" altLang="ko-KR" sz="1200" dirty="0">
                <a:latin typeface="+mn-ea"/>
              </a:rPr>
              <a:t>을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Router</a:t>
            </a:r>
            <a:r>
              <a:rPr lang="ko-KR" altLang="en-US" sz="1200" dirty="0">
                <a:latin typeface="+mn-ea"/>
              </a:rPr>
              <a:t>는</a:t>
            </a:r>
            <a:r>
              <a:rPr lang="en-US" altLang="ko-KR" sz="1200" dirty="0">
                <a:latin typeface="+mn-ea"/>
              </a:rPr>
              <a:t> Controller</a:t>
            </a:r>
            <a:r>
              <a:rPr lang="ko-KR" altLang="ko-KR" sz="1200" dirty="0">
                <a:latin typeface="+mn-ea"/>
              </a:rPr>
              <a:t>로</a:t>
            </a:r>
            <a:r>
              <a:rPr lang="en-US" altLang="ko-KR" sz="1200" dirty="0">
                <a:latin typeface="+mn-ea"/>
              </a:rPr>
              <a:t>update() </a:t>
            </a:r>
            <a:r>
              <a:rPr lang="ko-KR" altLang="ko-KR" sz="1200" dirty="0">
                <a:latin typeface="+mn-ea"/>
              </a:rPr>
              <a:t>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보안구역의 정보를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에 변경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DB</a:t>
            </a:r>
            <a:r>
              <a:rPr lang="ko-KR" altLang="ko-KR" sz="1200" dirty="0">
                <a:latin typeface="+mn-ea"/>
              </a:rPr>
              <a:t>는 수신한 데이터의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zoneName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zoneLong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zoneLat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c1Long, c1Lat, c1R1, c1R2, c2Long, c2Lat, c2R1, c2R2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정보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update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수행</a:t>
            </a:r>
            <a:endParaRPr lang="ko-KR" altLang="ko-KR" sz="120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쿼리 결과를</a:t>
            </a:r>
            <a:r>
              <a:rPr lang="en-US" altLang="ko-KR" sz="1200" dirty="0">
                <a:latin typeface="+mn-ea"/>
              </a:rPr>
              <a:t> json </a:t>
            </a:r>
            <a:r>
              <a:rPr lang="ko-KR" altLang="ko-KR" sz="1200" dirty="0">
                <a:latin typeface="+mn-ea"/>
              </a:rPr>
              <a:t>형태의 값으로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수신한 결과를</a:t>
            </a:r>
            <a:r>
              <a:rPr lang="en-US" altLang="ko-KR" sz="1200" dirty="0">
                <a:latin typeface="+mn-ea"/>
              </a:rPr>
              <a:t> HTTP response</a:t>
            </a:r>
            <a:r>
              <a:rPr lang="ko-KR" altLang="ko-KR" sz="1200" dirty="0">
                <a:latin typeface="+mn-ea"/>
              </a:rPr>
              <a:t>에 담아</a:t>
            </a:r>
            <a:r>
              <a:rPr lang="en-US" altLang="ko-KR" sz="1200" dirty="0">
                <a:latin typeface="+mn-ea"/>
              </a:rPr>
              <a:t> client</a:t>
            </a:r>
            <a:r>
              <a:rPr lang="ko-KR" altLang="ko-KR" sz="1200" dirty="0">
                <a:latin typeface="+mn-ea"/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410033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00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목차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C05FA6-05F7-4B4A-B56C-9C0F8DFA5BC4}"/>
              </a:ext>
            </a:extLst>
          </p:cNvPr>
          <p:cNvSpPr/>
          <p:nvPr/>
        </p:nvSpPr>
        <p:spPr>
          <a:xfrm>
            <a:off x="2179920" y="1998761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A67C07-64D9-4121-BEE8-E8FC856F97C6}"/>
              </a:ext>
            </a:extLst>
          </p:cNvPr>
          <p:cNvSpPr/>
          <p:nvPr/>
        </p:nvSpPr>
        <p:spPr>
          <a:xfrm>
            <a:off x="6096000" y="1998761"/>
            <a:ext cx="46895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05.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시퀀스 다이어그램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0DC9BA-1FE2-4F97-9D05-83D14EE9EB6A}"/>
              </a:ext>
            </a:extLst>
          </p:cNvPr>
          <p:cNvSpPr/>
          <p:nvPr/>
        </p:nvSpPr>
        <p:spPr>
          <a:xfrm>
            <a:off x="6095999" y="2717632"/>
            <a:ext cx="46895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06.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스토리보드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B0744E-C416-4789-95A3-7DDFAE967DCC}"/>
              </a:ext>
            </a:extLst>
          </p:cNvPr>
          <p:cNvSpPr/>
          <p:nvPr/>
        </p:nvSpPr>
        <p:spPr>
          <a:xfrm>
            <a:off x="2179916" y="2717632"/>
            <a:ext cx="332953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02.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다이어그램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B68281-2D4A-4695-A34C-C34FA09FC4D7}"/>
              </a:ext>
            </a:extLst>
          </p:cNvPr>
          <p:cNvSpPr/>
          <p:nvPr/>
        </p:nvSpPr>
        <p:spPr>
          <a:xfrm>
            <a:off x="6170121" y="3442385"/>
            <a:ext cx="46895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07.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5E4A35-20A7-4035-93C1-D12003FC6660}"/>
              </a:ext>
            </a:extLst>
          </p:cNvPr>
          <p:cNvSpPr/>
          <p:nvPr/>
        </p:nvSpPr>
        <p:spPr>
          <a:xfrm>
            <a:off x="2179916" y="3436503"/>
            <a:ext cx="46895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정의서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413DDE-C55D-4CF3-AE19-640F04EA8F74}"/>
              </a:ext>
            </a:extLst>
          </p:cNvPr>
          <p:cNvSpPr/>
          <p:nvPr/>
        </p:nvSpPr>
        <p:spPr>
          <a:xfrm>
            <a:off x="2179916" y="4155374"/>
            <a:ext cx="46895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04. ERD</a:t>
            </a: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7EC85-DC69-4ECE-9F9B-177AE6B85D66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5.2.4 </a:t>
            </a:r>
            <a:r>
              <a:rPr lang="ko-KR" altLang="en-US" b="1" dirty="0"/>
              <a:t>보안구역 정보 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DE2DFD-D1AF-4EA4-B7DA-8CB7DE89C0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1" y="2654223"/>
            <a:ext cx="5943600" cy="23895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6297C-1C85-4756-ADF6-8BCD7E12FE32}"/>
              </a:ext>
            </a:extLst>
          </p:cNvPr>
          <p:cNvSpPr/>
          <p:nvPr/>
        </p:nvSpPr>
        <p:spPr>
          <a:xfrm>
            <a:off x="6806269" y="2140816"/>
            <a:ext cx="4283978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Client</a:t>
            </a:r>
            <a:r>
              <a:rPr lang="ko-KR" altLang="ko-KR" sz="1200" dirty="0">
                <a:latin typeface="+mj-ea"/>
                <a:ea typeface="+mj-ea"/>
              </a:rPr>
              <a:t>로부터</a:t>
            </a:r>
            <a:r>
              <a:rPr lang="en-US" altLang="ko-KR" sz="1200" dirty="0">
                <a:latin typeface="+mj-ea"/>
                <a:ea typeface="+mj-ea"/>
              </a:rPr>
              <a:t> HTTP DELETE </a:t>
            </a:r>
            <a:r>
              <a:rPr lang="ko-KR" altLang="ko-KR" sz="1200" dirty="0">
                <a:latin typeface="+mj-ea"/>
                <a:ea typeface="+mj-ea"/>
              </a:rPr>
              <a:t>방식으로 </a:t>
            </a:r>
            <a:r>
              <a:rPr lang="ko-KR" altLang="ko-KR" sz="1200" dirty="0">
                <a:solidFill>
                  <a:srgbClr val="FF0000"/>
                </a:solidFill>
                <a:latin typeface="+mj-ea"/>
                <a:ea typeface="+mj-ea"/>
              </a:rPr>
              <a:t>보안구역의 정보 삭제 요청</a:t>
            </a:r>
            <a:r>
              <a:rPr lang="ko-KR" altLang="ko-KR" sz="1200" dirty="0">
                <a:latin typeface="+mj-ea"/>
                <a:ea typeface="+mj-ea"/>
              </a:rPr>
              <a:t>을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Router</a:t>
            </a:r>
            <a:r>
              <a:rPr lang="ko-KR" altLang="en-US" sz="1200" dirty="0">
                <a:latin typeface="+mj-ea"/>
                <a:ea typeface="+mj-ea"/>
              </a:rPr>
              <a:t>는</a:t>
            </a:r>
            <a:r>
              <a:rPr lang="en-US" altLang="ko-KR" sz="1200" dirty="0">
                <a:latin typeface="+mj-ea"/>
                <a:ea typeface="+mj-ea"/>
              </a:rPr>
              <a:t> Controller</a:t>
            </a:r>
            <a:r>
              <a:rPr lang="ko-KR" altLang="ko-KR" sz="1200" dirty="0">
                <a:latin typeface="+mj-ea"/>
                <a:ea typeface="+mj-ea"/>
              </a:rPr>
              <a:t>로</a:t>
            </a:r>
            <a:r>
              <a:rPr lang="en-US" altLang="ko-KR" sz="1200" dirty="0">
                <a:latin typeface="+mj-ea"/>
                <a:ea typeface="+mj-ea"/>
              </a:rPr>
              <a:t> delete() </a:t>
            </a:r>
            <a:r>
              <a:rPr lang="ko-KR" altLang="ko-KR" sz="1200" dirty="0">
                <a:latin typeface="+mj-ea"/>
                <a:ea typeface="+mj-ea"/>
              </a:rPr>
              <a:t>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j-ea"/>
                <a:ea typeface="+mj-ea"/>
              </a:rPr>
              <a:t>보안구역의 정보를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  <a:latin typeface="+mj-ea"/>
                <a:ea typeface="+mj-ea"/>
              </a:rPr>
              <a:t>에 삭제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DB</a:t>
            </a:r>
            <a:r>
              <a:rPr lang="ko-KR" altLang="ko-KR" sz="1200" dirty="0">
                <a:latin typeface="+mj-ea"/>
                <a:ea typeface="+mj-ea"/>
              </a:rPr>
              <a:t>는 수신한 데이터의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zoneID</a:t>
            </a:r>
            <a:r>
              <a:rPr lang="ko-KR" altLang="ko-KR" sz="1200" dirty="0">
                <a:solidFill>
                  <a:srgbClr val="FF0000"/>
                </a:solidFill>
                <a:latin typeface="+mj-ea"/>
                <a:ea typeface="+mj-ea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delete</a:t>
            </a:r>
            <a:r>
              <a:rPr lang="ko-KR" altLang="ko-KR" sz="1200" dirty="0">
                <a:solidFill>
                  <a:srgbClr val="FF0000"/>
                </a:solidFill>
                <a:latin typeface="+mj-ea"/>
                <a:ea typeface="+mj-ea"/>
              </a:rPr>
              <a:t> 수행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j-ea"/>
                <a:ea typeface="+mj-ea"/>
              </a:rPr>
              <a:t>쿼리 결과를</a:t>
            </a:r>
            <a:r>
              <a:rPr lang="en-US" altLang="ko-KR" sz="1200" dirty="0">
                <a:latin typeface="+mj-ea"/>
                <a:ea typeface="+mj-ea"/>
              </a:rPr>
              <a:t> json </a:t>
            </a:r>
            <a:r>
              <a:rPr lang="ko-KR" altLang="ko-KR" sz="1200" dirty="0">
                <a:latin typeface="+mj-ea"/>
                <a:ea typeface="+mj-ea"/>
              </a:rPr>
              <a:t>형태의 값으로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j-ea"/>
                <a:ea typeface="+mj-ea"/>
              </a:rPr>
              <a:t>수신한 결과를</a:t>
            </a:r>
            <a:r>
              <a:rPr lang="en-US" altLang="ko-KR" sz="1200" dirty="0">
                <a:latin typeface="+mj-ea"/>
                <a:ea typeface="+mj-ea"/>
              </a:rPr>
              <a:t> HTTP response</a:t>
            </a:r>
            <a:r>
              <a:rPr lang="ko-KR" altLang="ko-KR" sz="1200" dirty="0">
                <a:latin typeface="+mj-ea"/>
                <a:ea typeface="+mj-ea"/>
              </a:rPr>
              <a:t>에 담아</a:t>
            </a:r>
            <a:r>
              <a:rPr lang="en-US" altLang="ko-KR" sz="1200" dirty="0">
                <a:latin typeface="+mj-ea"/>
                <a:ea typeface="+mj-ea"/>
              </a:rPr>
              <a:t> client</a:t>
            </a:r>
            <a:r>
              <a:rPr lang="ko-KR" altLang="ko-KR" sz="1200" dirty="0">
                <a:latin typeface="+mj-ea"/>
                <a:ea typeface="+mj-ea"/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377274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F73684-2810-414B-8811-109469171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40"/>
          <a:stretch/>
        </p:blipFill>
        <p:spPr>
          <a:xfrm>
            <a:off x="211866" y="2493175"/>
            <a:ext cx="6788936" cy="2580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28294-5DBA-4A30-8DE8-6D49DC2E9468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5.3.1-1 </a:t>
            </a:r>
            <a:r>
              <a:rPr lang="ko-KR" altLang="en-US" b="1" dirty="0"/>
              <a:t>사용자 위치 정보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C0F4B0-C8AC-4257-AB91-19906C8EA205}"/>
              </a:ext>
            </a:extLst>
          </p:cNvPr>
          <p:cNvSpPr/>
          <p:nvPr/>
        </p:nvSpPr>
        <p:spPr>
          <a:xfrm>
            <a:off x="7238288" y="1677799"/>
            <a:ext cx="4529271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Client</a:t>
            </a:r>
            <a:r>
              <a:rPr lang="ko-KR" altLang="ko-KR" sz="1200" dirty="0"/>
              <a:t>로부터</a:t>
            </a:r>
            <a:r>
              <a:rPr lang="en-US" altLang="ko-KR" sz="1200" dirty="0"/>
              <a:t> HTTP PUT </a:t>
            </a:r>
            <a:r>
              <a:rPr lang="ko-KR" altLang="ko-KR" sz="1200" dirty="0"/>
              <a:t>방식으로 </a:t>
            </a:r>
            <a:r>
              <a:rPr lang="ko-KR" altLang="ko-KR" sz="1200" dirty="0">
                <a:solidFill>
                  <a:srgbClr val="FF0000"/>
                </a:solidFill>
              </a:rPr>
              <a:t>사용자의 위치 정보 등록 요청</a:t>
            </a:r>
            <a:r>
              <a:rPr lang="ko-KR" altLang="ko-KR" sz="1200" dirty="0"/>
              <a:t>을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Router</a:t>
            </a:r>
            <a:r>
              <a:rPr lang="ko-KR" altLang="en-US" sz="1200" dirty="0"/>
              <a:t>는</a:t>
            </a:r>
            <a:r>
              <a:rPr lang="en-US" altLang="ko-KR" sz="1200" dirty="0"/>
              <a:t> Controller</a:t>
            </a:r>
            <a:r>
              <a:rPr lang="ko-KR" altLang="ko-KR" sz="1200" dirty="0"/>
              <a:t>로</a:t>
            </a:r>
            <a:r>
              <a:rPr lang="en-US" altLang="ko-KR" sz="1200" dirty="0"/>
              <a:t> collect() </a:t>
            </a:r>
            <a:r>
              <a:rPr lang="ko-KR" altLang="ko-KR" sz="1200" dirty="0"/>
              <a:t>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u="sng" dirty="0"/>
              <a:t>사용자의 번호가 등록되</a:t>
            </a:r>
            <a:r>
              <a:rPr lang="ko-KR" altLang="en-US" sz="1200" u="sng" dirty="0"/>
              <a:t>었</a:t>
            </a:r>
            <a:r>
              <a:rPr lang="ko-KR" altLang="ko-KR" sz="1200" u="sng" dirty="0"/>
              <a:t>는지 확인하기 위해</a:t>
            </a:r>
            <a:r>
              <a:rPr lang="en-US" altLang="ko-KR" sz="1200" u="sng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</a:rPr>
              <a:t>에 사용자 정보 조회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DB</a:t>
            </a:r>
            <a:r>
              <a:rPr lang="ko-KR" altLang="ko-KR" sz="1200" dirty="0">
                <a:latin typeface="+mn-ea"/>
              </a:rPr>
              <a:t> 수신한 데이터의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userPhone</a:t>
            </a:r>
            <a:r>
              <a:rPr lang="ko-KR" altLang="en-US" sz="1200" dirty="0">
                <a:latin typeface="+mn-ea"/>
              </a:rPr>
              <a:t>로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select</a:t>
            </a:r>
            <a:r>
              <a:rPr lang="ko-KR" altLang="ko-KR" sz="1200" dirty="0"/>
              <a:t> 수행한다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DB</a:t>
            </a:r>
            <a:r>
              <a:rPr lang="ko-KR" altLang="ko-KR" sz="1200" dirty="0"/>
              <a:t>로부터 등록 여부를</a:t>
            </a:r>
            <a:r>
              <a:rPr lang="en-US" altLang="ko-KR" sz="1200" dirty="0"/>
              <a:t> json </a:t>
            </a:r>
            <a:r>
              <a:rPr lang="ko-KR" altLang="ko-KR" sz="1200" dirty="0"/>
              <a:t>형태의 값으로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u="sng" dirty="0"/>
              <a:t>사용자 위치 정보가 이미 등록되었는지 확인하기 위해</a:t>
            </a:r>
            <a:r>
              <a:rPr lang="en-US" altLang="ko-KR" sz="1200" u="sng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</a:rPr>
              <a:t>에 사용자 위치 정보 조회 요</a:t>
            </a:r>
            <a:r>
              <a:rPr lang="ko-KR" altLang="en-US" sz="1200" dirty="0">
                <a:solidFill>
                  <a:srgbClr val="FF0000"/>
                </a:solidFill>
              </a:rPr>
              <a:t>청</a:t>
            </a:r>
            <a:endParaRPr lang="ko-KR" altLang="ko-KR" sz="1200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DB</a:t>
            </a:r>
            <a:r>
              <a:rPr lang="ko-KR" altLang="ko-KR" sz="1200" dirty="0"/>
              <a:t>는</a:t>
            </a:r>
            <a:r>
              <a:rPr lang="en-US" altLang="ko-KR" sz="1200" dirty="0"/>
              <a:t> </a:t>
            </a:r>
            <a:r>
              <a:rPr lang="ko-KR" altLang="ko-KR" sz="1200" dirty="0">
                <a:latin typeface="+mn-ea"/>
              </a:rPr>
              <a:t>수신한 데이터의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userPhone</a:t>
            </a:r>
            <a:r>
              <a:rPr lang="ko-KR" altLang="en-US" sz="1200" dirty="0">
                <a:latin typeface="+mn-ea"/>
              </a:rPr>
              <a:t>로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select</a:t>
            </a:r>
            <a:r>
              <a:rPr lang="ko-KR" altLang="ko-KR" sz="1200" dirty="0"/>
              <a:t> 수행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DB</a:t>
            </a:r>
            <a:r>
              <a:rPr lang="ko-KR" altLang="ko-KR" sz="1200" dirty="0"/>
              <a:t>로부터 등록 여부를</a:t>
            </a:r>
            <a:r>
              <a:rPr lang="en-US" altLang="ko-KR" sz="1200" dirty="0"/>
              <a:t> json </a:t>
            </a:r>
            <a:r>
              <a:rPr lang="ko-KR" altLang="ko-KR" sz="1200" dirty="0"/>
              <a:t>형태의 값으로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u="sng" dirty="0"/>
              <a:t>사용자의 출입 상태를 판단하기 위해</a:t>
            </a:r>
            <a:r>
              <a:rPr lang="en-US" altLang="ko-KR" sz="1200" u="sng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</a:rPr>
              <a:t>에 보안구역 정보 조회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 DB</a:t>
            </a:r>
            <a:r>
              <a:rPr lang="ko-KR" altLang="ko-KR" sz="1200" dirty="0"/>
              <a:t>는 모든 보안구역 정보를 </a:t>
            </a:r>
            <a:r>
              <a:rPr lang="en-US" altLang="ko-KR" sz="1200" dirty="0"/>
              <a:t>select</a:t>
            </a:r>
            <a:r>
              <a:rPr lang="ko-KR" altLang="ko-KR" sz="1200" dirty="0"/>
              <a:t> 수행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/>
              <a:t>쿼리 결과를</a:t>
            </a:r>
            <a:r>
              <a:rPr lang="en-US" altLang="ko-KR" sz="1200" dirty="0"/>
              <a:t> json </a:t>
            </a:r>
            <a:r>
              <a:rPr lang="ko-KR" altLang="ko-KR" sz="1200" dirty="0"/>
              <a:t>형태의 값으로 수신</a:t>
            </a:r>
          </a:p>
        </p:txBody>
      </p:sp>
    </p:spTree>
    <p:extLst>
      <p:ext uri="{BB962C8B-B14F-4D97-AF65-F5344CB8AC3E}">
        <p14:creationId xmlns:p14="http://schemas.microsoft.com/office/powerpoint/2010/main" val="291819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F73684-2810-414B-8811-109469171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52052" r="43" b="799"/>
          <a:stretch/>
        </p:blipFill>
        <p:spPr>
          <a:xfrm>
            <a:off x="128187" y="2358778"/>
            <a:ext cx="6639428" cy="2332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28294-5DBA-4A30-8DE8-6D49DC2E9468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5.3.1-2 </a:t>
            </a:r>
            <a:r>
              <a:rPr lang="ko-KR" altLang="en-US" b="1" dirty="0"/>
              <a:t>사용자 위치 정보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C0F4B0-C8AC-4257-AB91-19906C8EA205}"/>
              </a:ext>
            </a:extLst>
          </p:cNvPr>
          <p:cNvSpPr/>
          <p:nvPr/>
        </p:nvSpPr>
        <p:spPr>
          <a:xfrm>
            <a:off x="6816041" y="1738697"/>
            <a:ext cx="5247772" cy="338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11. Controller</a:t>
            </a:r>
            <a:r>
              <a:rPr lang="ko-KR" altLang="ko-KR" sz="1200" dirty="0"/>
              <a:t>는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getStatusCode</a:t>
            </a:r>
            <a:r>
              <a:rPr lang="ko-KR" altLang="ko-KR" sz="1200" dirty="0"/>
              <a:t>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getStatus</a:t>
            </a:r>
            <a:r>
              <a:rPr lang="en-US" altLang="ko-KR" sz="1200" dirty="0"/>
              <a:t>()</a:t>
            </a:r>
            <a:r>
              <a:rPr lang="ko-KR" altLang="ko-KR" sz="1200" dirty="0"/>
              <a:t>를 요청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12. </a:t>
            </a:r>
            <a:r>
              <a:rPr lang="ko-KR" altLang="ko-KR" sz="1200" dirty="0">
                <a:solidFill>
                  <a:srgbClr val="FF0000"/>
                </a:solidFill>
              </a:rPr>
              <a:t>보안구역 정보와 사용자 위치 좌표를 이용하여 </a:t>
            </a:r>
            <a:r>
              <a:rPr lang="ko-KR" altLang="ko-KR" sz="1200" dirty="0"/>
              <a:t>사용자의 </a:t>
            </a:r>
            <a:r>
              <a:rPr lang="ko-KR" altLang="ko-KR" sz="1200" dirty="0">
                <a:solidFill>
                  <a:srgbClr val="FF0000"/>
                </a:solidFill>
              </a:rPr>
              <a:t>출입상태판단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13. </a:t>
            </a:r>
            <a:r>
              <a:rPr lang="en-US" altLang="ko-KR" sz="1200" dirty="0" err="1"/>
              <a:t>getStatusCode</a:t>
            </a:r>
            <a:r>
              <a:rPr lang="ko-KR" altLang="ko-KR" sz="1200" dirty="0"/>
              <a:t>로부터 출입상태코드를 수신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14. </a:t>
            </a:r>
            <a:r>
              <a:rPr lang="ko-KR" altLang="ko-KR" sz="1200" u="sng" dirty="0"/>
              <a:t>사용자 위치 정보</a:t>
            </a:r>
            <a:r>
              <a:rPr lang="en-US" altLang="ko-KR" sz="1200" u="sng" dirty="0"/>
              <a:t> </a:t>
            </a:r>
            <a:r>
              <a:rPr lang="ko-KR" altLang="ko-KR" sz="1200" u="sng" dirty="0"/>
              <a:t>조회 결과가 없을 경우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0000"/>
                </a:solidFill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</a:rPr>
              <a:t>에 저장 요청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15. DB</a:t>
            </a:r>
            <a:r>
              <a:rPr lang="ko-KR" altLang="ko-KR" sz="1200" dirty="0"/>
              <a:t>는 수신한 데이터의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userPhone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userLong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userLat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floorInf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statusCode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updateDate</a:t>
            </a:r>
            <a:r>
              <a:rPr lang="ko-KR" altLang="ko-KR" sz="1200" dirty="0"/>
              <a:t>를</a:t>
            </a:r>
            <a:r>
              <a:rPr lang="en-US" altLang="ko-KR" sz="1200" dirty="0"/>
              <a:t> insert </a:t>
            </a:r>
            <a:r>
              <a:rPr lang="ko-KR" altLang="en-US" sz="1200" dirty="0"/>
              <a:t>수행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16. </a:t>
            </a:r>
            <a:r>
              <a:rPr lang="ko-KR" altLang="ko-KR" sz="1200" dirty="0"/>
              <a:t>쿼리 결과를</a:t>
            </a:r>
            <a:r>
              <a:rPr lang="en-US" altLang="ko-KR" sz="1200" dirty="0"/>
              <a:t> json</a:t>
            </a:r>
            <a:r>
              <a:rPr lang="ko-KR" altLang="ko-KR" sz="1200" dirty="0"/>
              <a:t>형태의 값으로 수신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17. </a:t>
            </a:r>
            <a:r>
              <a:rPr lang="ko-KR" altLang="ko-KR" sz="1200" u="sng" dirty="0"/>
              <a:t>사용자 위치 정보 조회 시 조회 결과가 있는 경우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0000"/>
                </a:solidFill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</a:rPr>
              <a:t>에 변경 요청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18. DB</a:t>
            </a:r>
            <a:r>
              <a:rPr lang="ko-KR" altLang="ko-KR" sz="1200" dirty="0"/>
              <a:t>는 수신한 데이터의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userLong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userLat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floorInf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statusCode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updateDate</a:t>
            </a:r>
            <a:r>
              <a:rPr lang="ko-KR" altLang="ko-KR" sz="1200" dirty="0"/>
              <a:t>를</a:t>
            </a:r>
            <a:r>
              <a:rPr lang="en-US" altLang="ko-KR" sz="1200" dirty="0"/>
              <a:t> update </a:t>
            </a:r>
            <a:r>
              <a:rPr lang="ko-KR" altLang="en-US" sz="1200" dirty="0"/>
              <a:t>수행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19. </a:t>
            </a:r>
            <a:r>
              <a:rPr lang="ko-KR" altLang="ko-KR" sz="1200" dirty="0"/>
              <a:t>쿼리 결과를</a:t>
            </a:r>
            <a:r>
              <a:rPr lang="en-US" altLang="ko-KR" sz="1200" dirty="0"/>
              <a:t> json</a:t>
            </a:r>
            <a:r>
              <a:rPr lang="ko-KR" altLang="ko-KR" sz="1200" dirty="0"/>
              <a:t>형태의 값으로 수신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20. </a:t>
            </a:r>
            <a:r>
              <a:rPr lang="ko-KR" altLang="ko-KR" sz="1200" dirty="0"/>
              <a:t>수신한 결과를</a:t>
            </a:r>
            <a:r>
              <a:rPr lang="en-US" altLang="ko-KR" sz="1200" dirty="0"/>
              <a:t> HTTP response</a:t>
            </a:r>
            <a:r>
              <a:rPr lang="ko-KR" altLang="ko-KR" sz="1200" dirty="0"/>
              <a:t>에 담아</a:t>
            </a:r>
            <a:r>
              <a:rPr lang="en-US" altLang="ko-KR" sz="1200" dirty="0"/>
              <a:t> client</a:t>
            </a:r>
            <a:r>
              <a:rPr lang="ko-KR" altLang="ko-KR" sz="1200" dirty="0"/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565363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시퀀스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88C6F-2C40-4519-BC02-844E5D13270C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5.3.2 </a:t>
            </a:r>
            <a:r>
              <a:rPr lang="ko-KR" altLang="en-US" b="1" dirty="0"/>
              <a:t>사용자 위치 정보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22031E-B76C-4C00-996D-94F52D048F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2431194"/>
            <a:ext cx="5419463" cy="228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4DD81-5975-420C-B4BE-8FFAA03204F7}"/>
              </a:ext>
            </a:extLst>
          </p:cNvPr>
          <p:cNvSpPr/>
          <p:nvPr/>
        </p:nvSpPr>
        <p:spPr>
          <a:xfrm>
            <a:off x="6784072" y="2431194"/>
            <a:ext cx="4283978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Client</a:t>
            </a:r>
            <a:r>
              <a:rPr lang="ko-KR" altLang="ko-KR" sz="1200" dirty="0">
                <a:latin typeface="+mn-ea"/>
              </a:rPr>
              <a:t>로부터</a:t>
            </a:r>
            <a:r>
              <a:rPr lang="en-US" altLang="ko-KR" sz="1200" dirty="0">
                <a:latin typeface="+mn-ea"/>
              </a:rPr>
              <a:t> HTTP GET</a:t>
            </a:r>
            <a:r>
              <a:rPr lang="ko-KR" altLang="ko-KR" sz="1200" dirty="0">
                <a:latin typeface="+mn-ea"/>
              </a:rPr>
              <a:t>방식으로 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사용자의 정보와 위치 정보 조회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Router</a:t>
            </a:r>
            <a:r>
              <a:rPr lang="ko-KR" altLang="ko-KR" sz="1200" dirty="0">
                <a:latin typeface="+mn-ea"/>
              </a:rPr>
              <a:t>를 통해 메시지를 확인하고</a:t>
            </a:r>
            <a:r>
              <a:rPr lang="en-US" altLang="ko-KR" sz="1200" dirty="0">
                <a:latin typeface="+mn-ea"/>
              </a:rPr>
              <a:t> Controller</a:t>
            </a:r>
            <a:r>
              <a:rPr lang="ko-KR" altLang="ko-KR" sz="1200" dirty="0">
                <a:latin typeface="+mn-ea"/>
              </a:rPr>
              <a:t>로</a:t>
            </a:r>
            <a:r>
              <a:rPr lang="en-US" altLang="ko-KR" sz="1200" dirty="0">
                <a:latin typeface="+mn-ea"/>
              </a:rPr>
              <a:t> get()</a:t>
            </a:r>
            <a:r>
              <a:rPr lang="ko-KR" altLang="ko-KR" sz="1200" dirty="0">
                <a:latin typeface="+mn-ea"/>
              </a:rPr>
              <a:t>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사용자의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정보와</a:t>
            </a:r>
            <a:r>
              <a:rPr lang="ko-KR" altLang="ko-KR" sz="1200" dirty="0">
                <a:latin typeface="+mn-ea"/>
              </a:rPr>
              <a:t> 위치 정보를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DB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에 조회 요청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DB</a:t>
            </a:r>
            <a:r>
              <a:rPr lang="ko-KR" altLang="ko-KR" sz="1200" dirty="0">
                <a:latin typeface="+mn-ea"/>
              </a:rPr>
              <a:t>는 수신한 데이터의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userPhone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select</a:t>
            </a:r>
            <a:r>
              <a:rPr lang="ko-KR" altLang="ko-KR" sz="1200" dirty="0">
                <a:solidFill>
                  <a:srgbClr val="FF0000"/>
                </a:solidFill>
                <a:latin typeface="+mn-ea"/>
              </a:rPr>
              <a:t>를 수행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쿼리 결과를</a:t>
            </a:r>
            <a:r>
              <a:rPr lang="en-US" altLang="ko-KR" sz="1200" dirty="0">
                <a:latin typeface="+mn-ea"/>
              </a:rPr>
              <a:t> json</a:t>
            </a:r>
            <a:r>
              <a:rPr lang="ko-KR" altLang="ko-KR" sz="1200" dirty="0">
                <a:latin typeface="+mn-ea"/>
              </a:rPr>
              <a:t>형태의 값으로 수신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200" dirty="0">
                <a:latin typeface="+mn-ea"/>
              </a:rPr>
              <a:t>수신한 결과를</a:t>
            </a:r>
            <a:r>
              <a:rPr lang="en-US" altLang="ko-KR" sz="1200" dirty="0">
                <a:latin typeface="+mn-ea"/>
              </a:rPr>
              <a:t> HTTP response</a:t>
            </a:r>
            <a:r>
              <a:rPr lang="ko-KR" altLang="ko-KR" sz="1200" dirty="0">
                <a:latin typeface="+mn-ea"/>
              </a:rPr>
              <a:t>에 담아</a:t>
            </a:r>
            <a:r>
              <a:rPr lang="en-US" altLang="ko-KR" sz="1200" dirty="0">
                <a:latin typeface="+mn-ea"/>
              </a:rPr>
              <a:t> client</a:t>
            </a:r>
            <a:r>
              <a:rPr lang="ko-KR" altLang="ko-KR" sz="1200" dirty="0">
                <a:latin typeface="+mn-ea"/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328504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D69FDA-0E7C-4D98-BD91-0EA8A7FBD6E8}"/>
              </a:ext>
            </a:extLst>
          </p:cNvPr>
          <p:cNvGrpSpPr/>
          <p:nvPr/>
        </p:nvGrpSpPr>
        <p:grpSpPr>
          <a:xfrm>
            <a:off x="2084448" y="2488146"/>
            <a:ext cx="8023104" cy="1248700"/>
            <a:chOff x="2756749" y="2479757"/>
            <a:chExt cx="8023104" cy="1248700"/>
          </a:xfrm>
        </p:grpSpPr>
        <p:sp>
          <p:nvSpPr>
            <p:cNvPr id="13" name="직사각형 12"/>
            <p:cNvSpPr/>
            <p:nvPr/>
          </p:nvSpPr>
          <p:spPr>
            <a:xfrm>
              <a:off x="4016866" y="2583459"/>
              <a:ext cx="6762987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800" b="1" i="1" kern="0" dirty="0">
                  <a:solidFill>
                    <a:schemeClr val="bg1"/>
                  </a:solidFill>
                </a:rPr>
                <a:t> 스토리보드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56749" y="2479757"/>
              <a:ext cx="1167761" cy="1248700"/>
              <a:chOff x="304800" y="908050"/>
              <a:chExt cx="819150" cy="875926"/>
            </a:xfrm>
          </p:grpSpPr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304800" y="995082"/>
                <a:ext cx="788894" cy="788894"/>
              </a:xfrm>
              <a:prstGeom prst="round2DiagRect">
                <a:avLst>
                  <a:gd name="adj1" fmla="val 26286"/>
                  <a:gd name="adj2" fmla="val 0"/>
                </a:avLst>
              </a:prstGeom>
              <a:solidFill>
                <a:srgbClr val="F4F7FC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2574DB"/>
                    </a:solidFill>
                  </a:rPr>
                  <a:t>06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F4F7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40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06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스토리보드</a:t>
            </a:r>
            <a:endParaRPr lang="en-US" altLang="ko-KR" sz="3200" b="1" kern="0" dirty="0">
              <a:solidFill>
                <a:srgbClr val="2574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48085-A05B-4929-B956-FAAD24A7EBF3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6.1.1 </a:t>
            </a:r>
            <a:r>
              <a:rPr lang="ko-KR" altLang="en-US" b="1" dirty="0"/>
              <a:t>출입자 위치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AB3BA-B4FA-4E5A-9F00-4F1B14B3644F}"/>
              </a:ext>
            </a:extLst>
          </p:cNvPr>
          <p:cNvSpPr txBox="1"/>
          <p:nvPr/>
        </p:nvSpPr>
        <p:spPr>
          <a:xfrm>
            <a:off x="6746981" y="2091501"/>
            <a:ext cx="5023487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출입자 검색 기능 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출입 상태 필터링 기능</a:t>
            </a:r>
            <a:r>
              <a:rPr lang="en-US" altLang="ko-KR" sz="1400" dirty="0"/>
              <a:t>(1</a:t>
            </a:r>
            <a:r>
              <a:rPr lang="ko-KR" altLang="en-US" sz="1400" dirty="0" err="1"/>
              <a:t>층출입</a:t>
            </a:r>
            <a:r>
              <a:rPr lang="en-US" altLang="ko-KR" sz="1400" dirty="0"/>
              <a:t>/</a:t>
            </a:r>
            <a:r>
              <a:rPr lang="ko-KR" altLang="en-US" sz="1400" dirty="0"/>
              <a:t>정상출입</a:t>
            </a:r>
            <a:r>
              <a:rPr lang="en-US" altLang="ko-KR" sz="1400" dirty="0"/>
              <a:t>/</a:t>
            </a:r>
            <a:r>
              <a:rPr lang="ko-KR" altLang="en-US" sz="1400" dirty="0"/>
              <a:t>보안구역부근</a:t>
            </a:r>
            <a:r>
              <a:rPr lang="en-US" altLang="ko-KR" sz="1400" dirty="0"/>
              <a:t>/</a:t>
            </a:r>
            <a:r>
              <a:rPr lang="ko-KR" altLang="en-US" sz="1400" dirty="0"/>
              <a:t>보안구역진입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구글 지도 위에 </a:t>
            </a:r>
            <a:r>
              <a:rPr lang="ko-KR" altLang="en-US" sz="1400" dirty="0" err="1"/>
              <a:t>휴빌론</a:t>
            </a:r>
            <a:r>
              <a:rPr lang="ko-KR" altLang="en-US" sz="1400" dirty="0"/>
              <a:t> 실내지도 표기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출입자의 실시간 위치를 지도에 표기 </a:t>
            </a:r>
            <a:r>
              <a:rPr lang="en-US" altLang="ko-KR" sz="1400" dirty="0"/>
              <a:t>(</a:t>
            </a:r>
            <a:r>
              <a:rPr lang="ko-KR" altLang="en-US" sz="1400" dirty="0"/>
              <a:t>디폴트 </a:t>
            </a:r>
            <a:r>
              <a:rPr lang="en-US" altLang="ko-KR" sz="1400" dirty="0"/>
              <a:t>3</a:t>
            </a:r>
            <a:r>
              <a:rPr lang="ko-KR" altLang="en-US" sz="1400" dirty="0"/>
              <a:t>초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갱신 시간 변경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층별 출입자 조회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보안구역</a:t>
            </a:r>
            <a:r>
              <a:rPr lang="en-US" altLang="ko-KR" sz="1400" dirty="0"/>
              <a:t>(</a:t>
            </a:r>
            <a:r>
              <a:rPr lang="ko-KR" altLang="en-US" sz="1400" dirty="0"/>
              <a:t>주황색</a:t>
            </a:r>
            <a:r>
              <a:rPr lang="en-US" altLang="ko-KR" sz="1400" dirty="0"/>
              <a:t>) </a:t>
            </a:r>
            <a:r>
              <a:rPr lang="ko-KR" altLang="en-US" sz="1400" dirty="0"/>
              <a:t>및 부근 영역</a:t>
            </a:r>
            <a:r>
              <a:rPr lang="en-US" altLang="ko-KR" sz="1400" dirty="0"/>
              <a:t>(</a:t>
            </a:r>
            <a:r>
              <a:rPr lang="ko-KR" altLang="en-US" sz="1400" dirty="0"/>
              <a:t>노란색</a:t>
            </a:r>
            <a:r>
              <a:rPr lang="en-US" altLang="ko-KR" sz="1400" dirty="0"/>
              <a:t>) </a:t>
            </a:r>
            <a:r>
              <a:rPr lang="ko-KR" altLang="en-US" sz="1400" dirty="0"/>
              <a:t>표기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출입상태별 출입자수 통계</a:t>
            </a:r>
            <a:endParaRPr lang="en-US" altLang="ko-KR" sz="14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4D3672F-D001-4DF2-AD43-7F1FED39688A}"/>
              </a:ext>
            </a:extLst>
          </p:cNvPr>
          <p:cNvGrpSpPr/>
          <p:nvPr/>
        </p:nvGrpSpPr>
        <p:grpSpPr>
          <a:xfrm>
            <a:off x="558335" y="1871008"/>
            <a:ext cx="5904225" cy="4581631"/>
            <a:chOff x="558335" y="1871008"/>
            <a:chExt cx="5904225" cy="45816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59BB1EA-2F91-43BF-88A9-C78F59CE6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41" t="4771" b="11117"/>
            <a:stretch/>
          </p:blipFill>
          <p:spPr>
            <a:xfrm>
              <a:off x="972835" y="1871008"/>
              <a:ext cx="5489725" cy="458163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7CA3301-36B2-4E71-A92C-F4EAC6FB6C66}"/>
                </a:ext>
              </a:extLst>
            </p:cNvPr>
            <p:cNvSpPr/>
            <p:nvPr/>
          </p:nvSpPr>
          <p:spPr>
            <a:xfrm>
              <a:off x="2684477" y="2206305"/>
              <a:ext cx="2030136" cy="268447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CFE2D2-AE33-4EC0-BA1A-AEC11B577A20}"/>
                </a:ext>
              </a:extLst>
            </p:cNvPr>
            <p:cNvGrpSpPr/>
            <p:nvPr/>
          </p:nvGrpSpPr>
          <p:grpSpPr>
            <a:xfrm>
              <a:off x="2247887" y="2182364"/>
              <a:ext cx="212741" cy="292388"/>
              <a:chOff x="5025006" y="460741"/>
              <a:chExt cx="460462" cy="563281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D6C6681-47E4-48AC-BF43-D226D8068218}"/>
                  </a:ext>
                </a:extLst>
              </p:cNvPr>
              <p:cNvSpPr/>
              <p:nvPr/>
            </p:nvSpPr>
            <p:spPr>
              <a:xfrm>
                <a:off x="5025006" y="553673"/>
                <a:ext cx="460462" cy="440691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E7775D-76F2-49DF-AECC-D0EF1C23D7AA}"/>
                  </a:ext>
                </a:extLst>
              </p:cNvPr>
              <p:cNvSpPr/>
              <p:nvPr/>
            </p:nvSpPr>
            <p:spPr>
              <a:xfrm>
                <a:off x="5099094" y="460741"/>
                <a:ext cx="312283" cy="563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300" b="1" cap="none" spc="0" dirty="0">
                    <a:ln w="6350">
                      <a:solidFill>
                        <a:schemeClr val="accent2"/>
                      </a:solidFill>
                      <a:prstDash val="solid"/>
                    </a:ln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905C82-5297-42F0-BA51-7783F5352F80}"/>
                </a:ext>
              </a:extLst>
            </p:cNvPr>
            <p:cNvSpPr/>
            <p:nvPr/>
          </p:nvSpPr>
          <p:spPr>
            <a:xfrm>
              <a:off x="4703402" y="2969440"/>
              <a:ext cx="1663215" cy="1508556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D5F3F1-F3F4-42B5-AE90-6B4EFB103F7A}"/>
                </a:ext>
              </a:extLst>
            </p:cNvPr>
            <p:cNvSpPr/>
            <p:nvPr/>
          </p:nvSpPr>
          <p:spPr>
            <a:xfrm>
              <a:off x="3230310" y="2633220"/>
              <a:ext cx="3067940" cy="208751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7F8DC00-08FB-4856-99FE-AB379EE6057C}"/>
                </a:ext>
              </a:extLst>
            </p:cNvPr>
            <p:cNvGrpSpPr/>
            <p:nvPr/>
          </p:nvGrpSpPr>
          <p:grpSpPr>
            <a:xfrm>
              <a:off x="4835331" y="2213363"/>
              <a:ext cx="212741" cy="292388"/>
              <a:chOff x="5025006" y="481467"/>
              <a:chExt cx="460462" cy="563281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4233414-1404-4C85-96A5-183FCDDF60B2}"/>
                  </a:ext>
                </a:extLst>
              </p:cNvPr>
              <p:cNvSpPr/>
              <p:nvPr/>
            </p:nvSpPr>
            <p:spPr>
              <a:xfrm>
                <a:off x="5025006" y="553673"/>
                <a:ext cx="460462" cy="440691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69DF9F-2921-4A59-B2E3-2B04EC33B6AA}"/>
                  </a:ext>
                </a:extLst>
              </p:cNvPr>
              <p:cNvSpPr/>
              <p:nvPr/>
            </p:nvSpPr>
            <p:spPr>
              <a:xfrm>
                <a:off x="5099094" y="481467"/>
                <a:ext cx="312283" cy="563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300" b="1" cap="none" spc="0" dirty="0">
                    <a:ln w="6350">
                      <a:solidFill>
                        <a:schemeClr val="accent2"/>
                      </a:solidFill>
                      <a:prstDash val="solid"/>
                    </a:ln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F9712C-440E-472F-A89A-F4270557971C}"/>
                </a:ext>
              </a:extLst>
            </p:cNvPr>
            <p:cNvSpPr/>
            <p:nvPr/>
          </p:nvSpPr>
          <p:spPr>
            <a:xfrm>
              <a:off x="1093693" y="3058142"/>
              <a:ext cx="1176171" cy="228754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C756EA-1828-4664-BC57-7C3D2DA66A9F}"/>
                </a:ext>
              </a:extLst>
            </p:cNvPr>
            <p:cNvSpPr/>
            <p:nvPr/>
          </p:nvSpPr>
          <p:spPr>
            <a:xfrm>
              <a:off x="3018249" y="3162446"/>
              <a:ext cx="558670" cy="228754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D33345-BC16-4F68-B8F0-BFD049C3B841}"/>
                </a:ext>
              </a:extLst>
            </p:cNvPr>
            <p:cNvGrpSpPr/>
            <p:nvPr/>
          </p:nvGrpSpPr>
          <p:grpSpPr>
            <a:xfrm>
              <a:off x="645776" y="4464080"/>
              <a:ext cx="212741" cy="292388"/>
              <a:chOff x="5025006" y="491830"/>
              <a:chExt cx="460462" cy="563281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1BAE04-38DB-4065-91DA-2F560F32E613}"/>
                  </a:ext>
                </a:extLst>
              </p:cNvPr>
              <p:cNvSpPr/>
              <p:nvPr/>
            </p:nvSpPr>
            <p:spPr>
              <a:xfrm>
                <a:off x="5025006" y="553673"/>
                <a:ext cx="460462" cy="440691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C8DCBBD-A3B2-4AE4-BFCB-C654F377AD79}"/>
                  </a:ext>
                </a:extLst>
              </p:cNvPr>
              <p:cNvSpPr/>
              <p:nvPr/>
            </p:nvSpPr>
            <p:spPr>
              <a:xfrm>
                <a:off x="5087452" y="491830"/>
                <a:ext cx="312283" cy="563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300" b="1" cap="none" spc="0" dirty="0">
                    <a:ln w="6350">
                      <a:solidFill>
                        <a:schemeClr val="accent2"/>
                      </a:solidFill>
                      <a:prstDash val="solid"/>
                    </a:ln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8C9CC99-4379-4D26-AC62-6FBB8BF6689F}"/>
                </a:ext>
              </a:extLst>
            </p:cNvPr>
            <p:cNvGrpSpPr/>
            <p:nvPr/>
          </p:nvGrpSpPr>
          <p:grpSpPr>
            <a:xfrm>
              <a:off x="4597031" y="2845936"/>
              <a:ext cx="212741" cy="292388"/>
              <a:chOff x="5025006" y="475823"/>
              <a:chExt cx="460462" cy="563281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C3C22D-EFA2-42E8-A988-E5DB74C17771}"/>
                  </a:ext>
                </a:extLst>
              </p:cNvPr>
              <p:cNvSpPr/>
              <p:nvPr/>
            </p:nvSpPr>
            <p:spPr>
              <a:xfrm>
                <a:off x="5025006" y="553673"/>
                <a:ext cx="460462" cy="440691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42571B-FE08-46DA-9D05-AC335008FA93}"/>
                  </a:ext>
                </a:extLst>
              </p:cNvPr>
              <p:cNvSpPr/>
              <p:nvPr/>
            </p:nvSpPr>
            <p:spPr>
              <a:xfrm>
                <a:off x="5101389" y="475823"/>
                <a:ext cx="312283" cy="563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300" b="1" dirty="0">
                    <a:ln w="6350">
                      <a:solidFill>
                        <a:schemeClr val="accent2"/>
                      </a:solidFill>
                      <a:prstDash val="solid"/>
                    </a:ln>
                    <a:solidFill>
                      <a:schemeClr val="bg1"/>
                    </a:solidFill>
                  </a:rPr>
                  <a:t>h</a:t>
                </a:r>
                <a:endPara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48E6952-1E0B-4C11-8488-5B5421CCD43D}"/>
                </a:ext>
              </a:extLst>
            </p:cNvPr>
            <p:cNvGrpSpPr/>
            <p:nvPr/>
          </p:nvGrpSpPr>
          <p:grpSpPr>
            <a:xfrm>
              <a:off x="3754969" y="3127700"/>
              <a:ext cx="212741" cy="292388"/>
              <a:chOff x="5025006" y="491830"/>
              <a:chExt cx="460462" cy="563281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CDA4861-1DF2-4A2D-9D0F-8E0FCFAEA308}"/>
                  </a:ext>
                </a:extLst>
              </p:cNvPr>
              <p:cNvSpPr/>
              <p:nvPr/>
            </p:nvSpPr>
            <p:spPr>
              <a:xfrm>
                <a:off x="5025006" y="553673"/>
                <a:ext cx="460462" cy="440691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F06777-0D3B-4A21-A5EE-2C1428748174}"/>
                  </a:ext>
                </a:extLst>
              </p:cNvPr>
              <p:cNvSpPr/>
              <p:nvPr/>
            </p:nvSpPr>
            <p:spPr>
              <a:xfrm>
                <a:off x="5087452" y="491830"/>
                <a:ext cx="312283" cy="563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300" b="1" cap="none" spc="0" dirty="0">
                    <a:ln w="6350">
                      <a:solidFill>
                        <a:schemeClr val="accent2"/>
                      </a:solidFill>
                      <a:prstDash val="solid"/>
                    </a:ln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8B63D1D-2A16-4005-BA08-79649E940A3D}"/>
                </a:ext>
              </a:extLst>
            </p:cNvPr>
            <p:cNvGrpSpPr/>
            <p:nvPr/>
          </p:nvGrpSpPr>
          <p:grpSpPr>
            <a:xfrm>
              <a:off x="4703401" y="5273437"/>
              <a:ext cx="212741" cy="292388"/>
              <a:chOff x="5025006" y="460741"/>
              <a:chExt cx="460462" cy="563281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98533C9-0DB3-4161-A791-747C9DDDC921}"/>
                  </a:ext>
                </a:extLst>
              </p:cNvPr>
              <p:cNvSpPr/>
              <p:nvPr/>
            </p:nvSpPr>
            <p:spPr>
              <a:xfrm>
                <a:off x="5025006" y="553673"/>
                <a:ext cx="460462" cy="440691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6A90094-3C7D-4F39-83F5-B6C71316A33F}"/>
                  </a:ext>
                </a:extLst>
              </p:cNvPr>
              <p:cNvSpPr/>
              <p:nvPr/>
            </p:nvSpPr>
            <p:spPr>
              <a:xfrm>
                <a:off x="5099094" y="460741"/>
                <a:ext cx="312283" cy="563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300" b="1" dirty="0">
                    <a:ln w="6350">
                      <a:solidFill>
                        <a:schemeClr val="accent2"/>
                      </a:solidFill>
                      <a:prstDash val="solid"/>
                    </a:ln>
                    <a:solidFill>
                      <a:schemeClr val="bg1"/>
                    </a:solidFill>
                  </a:rPr>
                  <a:t>c</a:t>
                </a:r>
                <a:endPara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3AF1A28-9040-4820-BFB5-19FDBA52284C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858517" y="4416327"/>
              <a:ext cx="1389370" cy="19423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BB38D39-D903-4211-A0CA-B7FB623A251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818907" y="4610274"/>
              <a:ext cx="1540085" cy="2103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756E055-C08E-4C46-831F-34D76F24197A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858517" y="3571105"/>
              <a:ext cx="2078670" cy="103945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490DB78-5CB5-46FE-ACFA-F82295DBDB07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858517" y="4610558"/>
              <a:ext cx="1688128" cy="36307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7391F2B-1420-4882-ABDA-C5ED5672E101}"/>
                </a:ext>
              </a:extLst>
            </p:cNvPr>
            <p:cNvGrpSpPr/>
            <p:nvPr/>
          </p:nvGrpSpPr>
          <p:grpSpPr>
            <a:xfrm>
              <a:off x="558335" y="3024344"/>
              <a:ext cx="212741" cy="292388"/>
              <a:chOff x="5025006" y="491830"/>
              <a:chExt cx="460462" cy="563281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A7B5957-AB38-46E1-A953-33E09F4A1243}"/>
                  </a:ext>
                </a:extLst>
              </p:cNvPr>
              <p:cNvSpPr/>
              <p:nvPr/>
            </p:nvSpPr>
            <p:spPr>
              <a:xfrm>
                <a:off x="5025006" y="553673"/>
                <a:ext cx="460462" cy="440691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5916806-F9FE-4D3E-B092-21AAD76403EB}"/>
                  </a:ext>
                </a:extLst>
              </p:cNvPr>
              <p:cNvSpPr/>
              <p:nvPr/>
            </p:nvSpPr>
            <p:spPr>
              <a:xfrm>
                <a:off x="5087452" y="491830"/>
                <a:ext cx="312283" cy="563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300" b="1" cap="none" spc="0" dirty="0">
                    <a:ln w="6350">
                      <a:solidFill>
                        <a:schemeClr val="accent2"/>
                      </a:solidFill>
                      <a:prstDash val="solid"/>
                    </a:ln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1234689-E544-46C4-B04B-436A76B2630D}"/>
                </a:ext>
              </a:extLst>
            </p:cNvPr>
            <p:cNvGrpSpPr/>
            <p:nvPr/>
          </p:nvGrpSpPr>
          <p:grpSpPr>
            <a:xfrm>
              <a:off x="3029426" y="4944445"/>
              <a:ext cx="212741" cy="292388"/>
              <a:chOff x="5025006" y="435607"/>
              <a:chExt cx="460462" cy="563281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837C18A9-F82F-460A-BA77-46E69714BB08}"/>
                  </a:ext>
                </a:extLst>
              </p:cNvPr>
              <p:cNvSpPr/>
              <p:nvPr/>
            </p:nvSpPr>
            <p:spPr>
              <a:xfrm>
                <a:off x="5025006" y="553673"/>
                <a:ext cx="460462" cy="440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9B97AFC-DAB1-4116-A95B-B7AA5C326308}"/>
                  </a:ext>
                </a:extLst>
              </p:cNvPr>
              <p:cNvSpPr/>
              <p:nvPr/>
            </p:nvSpPr>
            <p:spPr>
              <a:xfrm>
                <a:off x="5108507" y="435607"/>
                <a:ext cx="312283" cy="563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300" b="1" dirty="0">
                    <a:ln w="635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6600"/>
                    </a:solidFill>
                  </a:rPr>
                  <a:t>g</a:t>
                </a:r>
                <a:endPara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rgbClr val="FF6600"/>
                  </a:solidFill>
                </a:endParaRPr>
              </a:p>
            </p:txBody>
          </p:sp>
        </p:grp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DD238D5-ED71-45EE-B5F3-DDD06023F36C}"/>
                </a:ext>
              </a:extLst>
            </p:cNvPr>
            <p:cNvCxnSpPr>
              <a:cxnSpLocks/>
              <a:stCxn id="62" idx="6"/>
              <a:endCxn id="27" idx="1"/>
            </p:cNvCxnSpPr>
            <p:nvPr/>
          </p:nvCxnSpPr>
          <p:spPr>
            <a:xfrm>
              <a:off x="771076" y="3170822"/>
              <a:ext cx="322617" cy="169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4E18207-A63F-404D-87F1-977B52C58DE7}"/>
                </a:ext>
              </a:extLst>
            </p:cNvPr>
            <p:cNvCxnSpPr>
              <a:cxnSpLocks/>
              <a:stCxn id="10" idx="6"/>
              <a:endCxn id="4" idx="1"/>
            </p:cNvCxnSpPr>
            <p:nvPr/>
          </p:nvCxnSpPr>
          <p:spPr>
            <a:xfrm flipV="1">
              <a:off x="2460628" y="2340529"/>
              <a:ext cx="223849" cy="445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D0C60AA-A14D-43CF-8F77-11B52537CBE3}"/>
                </a:ext>
              </a:extLst>
            </p:cNvPr>
            <p:cNvCxnSpPr>
              <a:cxnSpLocks/>
              <a:stCxn id="25" idx="3"/>
              <a:endCxn id="23" idx="0"/>
            </p:cNvCxnSpPr>
            <p:nvPr/>
          </p:nvCxnSpPr>
          <p:spPr>
            <a:xfrm flipH="1">
              <a:off x="4764280" y="2446098"/>
              <a:ext cx="102206" cy="18712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4F9F423-21E8-43EB-824C-6436475D91FF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014633" y="5436053"/>
              <a:ext cx="688768" cy="29050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89F9760-264F-43F3-A7A4-D3F693499421}"/>
                </a:ext>
              </a:extLst>
            </p:cNvPr>
            <p:cNvCxnSpPr>
              <a:cxnSpLocks/>
              <a:stCxn id="31" idx="3"/>
              <a:endCxn id="42" idx="2"/>
            </p:cNvCxnSpPr>
            <p:nvPr/>
          </p:nvCxnSpPr>
          <p:spPr>
            <a:xfrm flipV="1">
              <a:off x="3576919" y="3274178"/>
              <a:ext cx="178050" cy="264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06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스토리보드</a:t>
            </a:r>
            <a:endParaRPr lang="en-US" altLang="ko-KR" sz="3200" b="1" kern="0" dirty="0">
              <a:solidFill>
                <a:srgbClr val="2574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48085-A05B-4929-B956-FAAD24A7EBF3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6.1.2 </a:t>
            </a:r>
            <a:r>
              <a:rPr lang="ko-KR" altLang="en-US" b="1" dirty="0"/>
              <a:t>출입자 위치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AB3BA-B4FA-4E5A-9F00-4F1B14B3644F}"/>
              </a:ext>
            </a:extLst>
          </p:cNvPr>
          <p:cNvSpPr txBox="1"/>
          <p:nvPr/>
        </p:nvSpPr>
        <p:spPr>
          <a:xfrm>
            <a:off x="6746981" y="2091501"/>
            <a:ext cx="50234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i</a:t>
            </a:r>
            <a:r>
              <a:rPr lang="en-US" altLang="ko-KR" sz="1400" dirty="0"/>
              <a:t>. </a:t>
            </a:r>
            <a:r>
              <a:rPr lang="ko-KR" altLang="en-US" sz="1400" dirty="0"/>
              <a:t>마커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출입자 정보 표기 </a:t>
            </a:r>
            <a:r>
              <a:rPr lang="en-US" altLang="ko-KR" sz="1400" dirty="0"/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381234B-6816-4747-84D3-6BC340ED2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24659" r="551" b="5251"/>
          <a:stretch/>
        </p:blipFill>
        <p:spPr>
          <a:xfrm>
            <a:off x="421532" y="2032000"/>
            <a:ext cx="6096000" cy="430050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B5B777-AAE7-424A-848C-6F81EDF85900}"/>
              </a:ext>
            </a:extLst>
          </p:cNvPr>
          <p:cNvSpPr/>
          <p:nvPr/>
        </p:nvSpPr>
        <p:spPr>
          <a:xfrm>
            <a:off x="4563908" y="3873264"/>
            <a:ext cx="1953624" cy="133800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713CE8-0D45-4E79-99B1-2706B09DADA8}"/>
              </a:ext>
            </a:extLst>
          </p:cNvPr>
          <p:cNvSpPr/>
          <p:nvPr/>
        </p:nvSpPr>
        <p:spPr>
          <a:xfrm>
            <a:off x="1851727" y="3607396"/>
            <a:ext cx="1158510" cy="835131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4142E03-CF76-4115-8D59-7F53C86B8484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 flipH="1">
            <a:off x="2430982" y="1914775"/>
            <a:ext cx="1602223" cy="169262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4FD95D-C8B7-4B37-AD4A-A908333FB19A}"/>
              </a:ext>
            </a:extLst>
          </p:cNvPr>
          <p:cNvGrpSpPr/>
          <p:nvPr/>
        </p:nvGrpSpPr>
        <p:grpSpPr>
          <a:xfrm>
            <a:off x="3926834" y="1637782"/>
            <a:ext cx="212741" cy="292388"/>
            <a:chOff x="2247887" y="2182364"/>
            <a:chExt cx="212741" cy="29238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95E0C95-7C76-47E1-B6CB-71B42D26F9A2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F6D4BD0-2F4A-439D-99CA-A938E1772AC8}"/>
                </a:ext>
              </a:extLst>
            </p:cNvPr>
            <p:cNvSpPr/>
            <p:nvPr/>
          </p:nvSpPr>
          <p:spPr>
            <a:xfrm>
              <a:off x="2282117" y="218236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 err="1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i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3DB33D8-04F0-40F1-8BE9-BF3E573CA24C}"/>
              </a:ext>
            </a:extLst>
          </p:cNvPr>
          <p:cNvCxnSpPr>
            <a:cxnSpLocks/>
            <a:stCxn id="57" idx="2"/>
            <a:endCxn id="51" idx="0"/>
          </p:cNvCxnSpPr>
          <p:nvPr/>
        </p:nvCxnSpPr>
        <p:spPr>
          <a:xfrm>
            <a:off x="4033204" y="1930170"/>
            <a:ext cx="1507516" cy="194309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10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스토리보드</a:t>
            </a:r>
            <a:endParaRPr lang="en-US" altLang="ko-KR" sz="3200" b="1" kern="0" dirty="0">
              <a:solidFill>
                <a:srgbClr val="2574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48085-A05B-4929-B956-FAAD24A7EBF3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6.2.1 </a:t>
            </a:r>
            <a:r>
              <a:rPr lang="ko-KR" altLang="en-US" b="1" dirty="0"/>
              <a:t>출입자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D5A610-4B13-432A-9CF8-9B16F308D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t="5383" r="259" b="7767"/>
          <a:stretch/>
        </p:blipFill>
        <p:spPr>
          <a:xfrm>
            <a:off x="331045" y="2032000"/>
            <a:ext cx="6141528" cy="4018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3372D3-0EDC-437B-A0AE-A6AAB5CD226B}"/>
              </a:ext>
            </a:extLst>
          </p:cNvPr>
          <p:cNvSpPr txBox="1"/>
          <p:nvPr/>
        </p:nvSpPr>
        <p:spPr>
          <a:xfrm>
            <a:off x="6746981" y="2091501"/>
            <a:ext cx="5023487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출입자 검색 기능</a:t>
            </a:r>
            <a:r>
              <a:rPr lang="en-US" altLang="ko-KR" sz="1400" dirty="0"/>
              <a:t>(</a:t>
            </a:r>
            <a:r>
              <a:rPr lang="ko-KR" altLang="en-US" sz="1400" dirty="0"/>
              <a:t>핸드폰번호 또는 이름으로 조회 가능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출입 상태 필터링 기능</a:t>
            </a:r>
            <a:r>
              <a:rPr lang="en-US" altLang="ko-KR" sz="1400" dirty="0"/>
              <a:t>(1</a:t>
            </a:r>
            <a:r>
              <a:rPr lang="ko-KR" altLang="en-US" sz="1400" dirty="0" err="1"/>
              <a:t>층출입</a:t>
            </a:r>
            <a:r>
              <a:rPr lang="en-US" altLang="ko-KR" sz="1400" dirty="0"/>
              <a:t>/</a:t>
            </a:r>
            <a:r>
              <a:rPr lang="ko-KR" altLang="en-US" sz="1400" dirty="0"/>
              <a:t>정상출입</a:t>
            </a:r>
            <a:r>
              <a:rPr lang="en-US" altLang="ko-KR" sz="1400" dirty="0"/>
              <a:t>/</a:t>
            </a:r>
            <a:r>
              <a:rPr lang="ko-KR" altLang="en-US" sz="1400" dirty="0"/>
              <a:t>보안구역부근</a:t>
            </a:r>
            <a:r>
              <a:rPr lang="en-US" altLang="ko-KR" sz="1400" dirty="0"/>
              <a:t>/</a:t>
            </a:r>
            <a:r>
              <a:rPr lang="ko-KR" altLang="en-US" sz="1400" dirty="0"/>
              <a:t>보안구역진입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출입자 정보 리스트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선택한 출입자 위치 지도 보기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전체목록조회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 err="1"/>
              <a:t>페이징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8A5141-972E-4D97-A679-BEE0D8B1E935}"/>
              </a:ext>
            </a:extLst>
          </p:cNvPr>
          <p:cNvSpPr/>
          <p:nvPr/>
        </p:nvSpPr>
        <p:spPr>
          <a:xfrm>
            <a:off x="2298138" y="2670372"/>
            <a:ext cx="2217218" cy="30749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42B19E-5380-4EC2-9705-036CE067D4C3}"/>
              </a:ext>
            </a:extLst>
          </p:cNvPr>
          <p:cNvGrpSpPr/>
          <p:nvPr/>
        </p:nvGrpSpPr>
        <p:grpSpPr>
          <a:xfrm>
            <a:off x="3295438" y="2002068"/>
            <a:ext cx="212741" cy="292388"/>
            <a:chOff x="2247887" y="2182364"/>
            <a:chExt cx="212741" cy="292388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97637B-EEFD-4C0D-BDF2-BC9AC22FA92D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70ADFF3-2B36-4223-8C99-F8380F676AFD}"/>
                </a:ext>
              </a:extLst>
            </p:cNvPr>
            <p:cNvSpPr/>
            <p:nvPr/>
          </p:nvSpPr>
          <p:spPr>
            <a:xfrm>
              <a:off x="2282117" y="218236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B57440-393F-4829-9CC7-B8D486375E30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3401808" y="2294456"/>
            <a:ext cx="4939" cy="37591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489990-5B83-43ED-8E9C-7301DFD5FC24}"/>
              </a:ext>
            </a:extLst>
          </p:cNvPr>
          <p:cNvSpPr/>
          <p:nvPr/>
        </p:nvSpPr>
        <p:spPr>
          <a:xfrm>
            <a:off x="3000796" y="3215912"/>
            <a:ext cx="3367636" cy="2465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0F6EDC-4E30-4D38-84CB-E5BF7FB99957}"/>
              </a:ext>
            </a:extLst>
          </p:cNvPr>
          <p:cNvCxnSpPr>
            <a:cxnSpLocks/>
            <a:stCxn id="31" idx="6"/>
            <a:endCxn id="24" idx="1"/>
          </p:cNvCxnSpPr>
          <p:nvPr/>
        </p:nvCxnSpPr>
        <p:spPr>
          <a:xfrm>
            <a:off x="2808292" y="3335352"/>
            <a:ext cx="192504" cy="385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2733B6-1182-44DC-9DE3-610491E5C9F5}"/>
              </a:ext>
            </a:extLst>
          </p:cNvPr>
          <p:cNvGrpSpPr/>
          <p:nvPr/>
        </p:nvGrpSpPr>
        <p:grpSpPr>
          <a:xfrm>
            <a:off x="2595551" y="3180828"/>
            <a:ext cx="212741" cy="292388"/>
            <a:chOff x="2247887" y="2190456"/>
            <a:chExt cx="212741" cy="2923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F2FBFD4-ABC8-421B-8668-E02ECC3B7117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90742F4-22EE-4EA5-A3B1-36584E73B76F}"/>
                </a:ext>
              </a:extLst>
            </p:cNvPr>
            <p:cNvSpPr/>
            <p:nvPr/>
          </p:nvSpPr>
          <p:spPr>
            <a:xfrm>
              <a:off x="2282117" y="21904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75CF8D-3949-42BB-A3EB-991C24325ADB}"/>
              </a:ext>
            </a:extLst>
          </p:cNvPr>
          <p:cNvSpPr/>
          <p:nvPr/>
        </p:nvSpPr>
        <p:spPr>
          <a:xfrm>
            <a:off x="421532" y="3458641"/>
            <a:ext cx="5946900" cy="2049129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62715C-E77B-4685-B7A6-128A3E5029EA}"/>
              </a:ext>
            </a:extLst>
          </p:cNvPr>
          <p:cNvGrpSpPr/>
          <p:nvPr/>
        </p:nvGrpSpPr>
        <p:grpSpPr>
          <a:xfrm>
            <a:off x="135190" y="4358539"/>
            <a:ext cx="212741" cy="292388"/>
            <a:chOff x="2247887" y="2190456"/>
            <a:chExt cx="212741" cy="29238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067BE90-7BD1-432F-87CD-E6B93ADC1687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B369435-DE6B-4735-8D9B-2325DAEA9DBA}"/>
                </a:ext>
              </a:extLst>
            </p:cNvPr>
            <p:cNvSpPr/>
            <p:nvPr/>
          </p:nvSpPr>
          <p:spPr>
            <a:xfrm>
              <a:off x="2282117" y="21904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c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6BCFD4-1D0A-40F1-9F2E-34E0FB2E7A07}"/>
              </a:ext>
            </a:extLst>
          </p:cNvPr>
          <p:cNvSpPr/>
          <p:nvPr/>
        </p:nvSpPr>
        <p:spPr>
          <a:xfrm>
            <a:off x="5704885" y="3690486"/>
            <a:ext cx="391115" cy="177163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8273EF2-980C-417D-9DA0-B3D5A0045ACE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 flipV="1">
            <a:off x="6096000" y="4574650"/>
            <a:ext cx="326176" cy="165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0C5ADC5-A4A2-4A14-9F48-0ACA96418A70}"/>
              </a:ext>
            </a:extLst>
          </p:cNvPr>
          <p:cNvGrpSpPr/>
          <p:nvPr/>
        </p:nvGrpSpPr>
        <p:grpSpPr>
          <a:xfrm>
            <a:off x="6422176" y="4412034"/>
            <a:ext cx="212741" cy="292388"/>
            <a:chOff x="2247887" y="2182364"/>
            <a:chExt cx="212741" cy="29238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D998D46-7611-403E-9EBB-E6D6460625BA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61BBB61-7A09-4423-9B40-E580FDE67757}"/>
                </a:ext>
              </a:extLst>
            </p:cNvPr>
            <p:cNvSpPr/>
            <p:nvPr/>
          </p:nvSpPr>
          <p:spPr>
            <a:xfrm>
              <a:off x="2282117" y="218236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d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45C5C6-BE72-4F53-AD7D-057B976571DB}"/>
              </a:ext>
            </a:extLst>
          </p:cNvPr>
          <p:cNvSpPr/>
          <p:nvPr/>
        </p:nvSpPr>
        <p:spPr>
          <a:xfrm>
            <a:off x="421533" y="2417341"/>
            <a:ext cx="481580" cy="2287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02DFC18-A599-4D58-9D9E-7D7F86375C8A}"/>
              </a:ext>
            </a:extLst>
          </p:cNvPr>
          <p:cNvCxnSpPr>
            <a:cxnSpLocks/>
            <a:stCxn id="51" idx="3"/>
            <a:endCxn id="56" idx="2"/>
          </p:cNvCxnSpPr>
          <p:nvPr/>
        </p:nvCxnSpPr>
        <p:spPr>
          <a:xfrm>
            <a:off x="903113" y="2531719"/>
            <a:ext cx="190581" cy="70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1F5B27-5C8E-4333-BCCA-B4870FF542E1}"/>
              </a:ext>
            </a:extLst>
          </p:cNvPr>
          <p:cNvGrpSpPr/>
          <p:nvPr/>
        </p:nvGrpSpPr>
        <p:grpSpPr>
          <a:xfrm>
            <a:off x="1093694" y="2377904"/>
            <a:ext cx="212741" cy="292388"/>
            <a:chOff x="2247887" y="2190456"/>
            <a:chExt cx="212741" cy="29238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7539900-A18E-4019-B262-38F85A4B742D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4FF9C46-9E92-451C-8008-1117DC3535A5}"/>
                </a:ext>
              </a:extLst>
            </p:cNvPr>
            <p:cNvSpPr/>
            <p:nvPr/>
          </p:nvSpPr>
          <p:spPr>
            <a:xfrm>
              <a:off x="2282117" y="21904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D79771-8195-409A-9D30-9163E8D605FC}"/>
              </a:ext>
            </a:extLst>
          </p:cNvPr>
          <p:cNvSpPr/>
          <p:nvPr/>
        </p:nvSpPr>
        <p:spPr>
          <a:xfrm>
            <a:off x="5334000" y="5680608"/>
            <a:ext cx="1048893" cy="22799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7880BB-1A0B-4A45-9C0D-870017BF807D}"/>
              </a:ext>
            </a:extLst>
          </p:cNvPr>
          <p:cNvSpPr/>
          <p:nvPr/>
        </p:nvSpPr>
        <p:spPr>
          <a:xfrm>
            <a:off x="405792" y="3235841"/>
            <a:ext cx="1102968" cy="22799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76538A8-5633-4B41-AB05-33818FC12947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 flipV="1">
            <a:off x="347931" y="4483206"/>
            <a:ext cx="73601" cy="2985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54DAC42-C6E2-484E-9058-011E8DE30A83}"/>
              </a:ext>
            </a:extLst>
          </p:cNvPr>
          <p:cNvCxnSpPr>
            <a:cxnSpLocks/>
            <a:stCxn id="68" idx="0"/>
            <a:endCxn id="77" idx="4"/>
          </p:cNvCxnSpPr>
          <p:nvPr/>
        </p:nvCxnSpPr>
        <p:spPr>
          <a:xfrm flipV="1">
            <a:off x="957276" y="3108261"/>
            <a:ext cx="3321" cy="12758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24AA3C6-1D34-4CDC-9300-7694BC105E6F}"/>
              </a:ext>
            </a:extLst>
          </p:cNvPr>
          <p:cNvGrpSpPr/>
          <p:nvPr/>
        </p:nvGrpSpPr>
        <p:grpSpPr>
          <a:xfrm>
            <a:off x="854226" y="2854600"/>
            <a:ext cx="212741" cy="292388"/>
            <a:chOff x="2247887" y="2205696"/>
            <a:chExt cx="212741" cy="292388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9330E47-C621-46D5-BDDC-4028C1DBC779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9E8E58D-D489-4056-A444-9D4E97376585}"/>
                </a:ext>
              </a:extLst>
            </p:cNvPr>
            <p:cNvSpPr/>
            <p:nvPr/>
          </p:nvSpPr>
          <p:spPr>
            <a:xfrm>
              <a:off x="2282117" y="220569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61D4CF6-26A7-47B0-8F2B-F9FFE8AC08C6}"/>
              </a:ext>
            </a:extLst>
          </p:cNvPr>
          <p:cNvGrpSpPr/>
          <p:nvPr/>
        </p:nvGrpSpPr>
        <p:grpSpPr>
          <a:xfrm>
            <a:off x="5001136" y="5657748"/>
            <a:ext cx="212741" cy="292388"/>
            <a:chOff x="2247887" y="2205696"/>
            <a:chExt cx="212741" cy="29238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F5624F7-6E52-490A-878B-FAB322E4398F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461B178-463E-4498-B21D-A6FF498857A3}"/>
                </a:ext>
              </a:extLst>
            </p:cNvPr>
            <p:cNvSpPr/>
            <p:nvPr/>
          </p:nvSpPr>
          <p:spPr>
            <a:xfrm>
              <a:off x="2282117" y="220569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1C7783A-BFC1-48EA-8869-32D522153611}"/>
              </a:ext>
            </a:extLst>
          </p:cNvPr>
          <p:cNvCxnSpPr>
            <a:cxnSpLocks/>
            <a:stCxn id="80" idx="6"/>
          </p:cNvCxnSpPr>
          <p:nvPr/>
        </p:nvCxnSpPr>
        <p:spPr>
          <a:xfrm flipV="1">
            <a:off x="5213877" y="5794606"/>
            <a:ext cx="127743" cy="242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94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스토리보드</a:t>
            </a:r>
            <a:endParaRPr lang="en-US" altLang="ko-KR" sz="3200" b="1" kern="0" dirty="0">
              <a:solidFill>
                <a:srgbClr val="2574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48085-A05B-4929-B956-FAAD24A7EBF3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6.2.2 </a:t>
            </a:r>
            <a:r>
              <a:rPr lang="ko-KR" altLang="en-US" b="1" dirty="0"/>
              <a:t>출입자 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372D3-0EDC-437B-A0AE-A6AAB5CD226B}"/>
              </a:ext>
            </a:extLst>
          </p:cNvPr>
          <p:cNvSpPr txBox="1"/>
          <p:nvPr/>
        </p:nvSpPr>
        <p:spPr>
          <a:xfrm>
            <a:off x="6746981" y="2091501"/>
            <a:ext cx="502348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출입자의 위치 구글지도에 표기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출입자 정보 표기 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441E3C-6308-4E5A-AAE0-5155AFCA3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t="574" r="4599" b="5610"/>
          <a:stretch/>
        </p:blipFill>
        <p:spPr>
          <a:xfrm>
            <a:off x="304800" y="2051431"/>
            <a:ext cx="6126974" cy="356450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2FA4E2-5555-45A2-893D-8BF712CC3FA6}"/>
              </a:ext>
            </a:extLst>
          </p:cNvPr>
          <p:cNvSpPr/>
          <p:nvPr/>
        </p:nvSpPr>
        <p:spPr>
          <a:xfrm>
            <a:off x="853440" y="2174195"/>
            <a:ext cx="3787140" cy="3114085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27C524-D1B6-4F59-941B-6C468987BC78}"/>
              </a:ext>
            </a:extLst>
          </p:cNvPr>
          <p:cNvSpPr/>
          <p:nvPr/>
        </p:nvSpPr>
        <p:spPr>
          <a:xfrm>
            <a:off x="2415540" y="2705100"/>
            <a:ext cx="1021080" cy="548640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5480652-9FA0-4D4F-85AC-7D63097ADF08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3436620" y="2979420"/>
            <a:ext cx="282868" cy="118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AE94FB3-0DE4-4B68-A216-8856AB02D9D5}"/>
              </a:ext>
            </a:extLst>
          </p:cNvPr>
          <p:cNvGrpSpPr/>
          <p:nvPr/>
        </p:nvGrpSpPr>
        <p:grpSpPr>
          <a:xfrm>
            <a:off x="3719488" y="2833226"/>
            <a:ext cx="212741" cy="292388"/>
            <a:chOff x="2247887" y="2197604"/>
            <a:chExt cx="212741" cy="29238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4F1D336-0546-403A-86C0-B44176E7AA16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56D876-4F82-4C93-BBCD-901BA5110081}"/>
                </a:ext>
              </a:extLst>
            </p:cNvPr>
            <p:cNvSpPr/>
            <p:nvPr/>
          </p:nvSpPr>
          <p:spPr>
            <a:xfrm>
              <a:off x="2282117" y="219760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3303B3-EB08-445C-B3CB-593412BCA128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 flipV="1">
            <a:off x="4640580" y="3726773"/>
            <a:ext cx="576485" cy="446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613CC3-0CF3-4EC2-A795-0AF98F25F8EC}"/>
              </a:ext>
            </a:extLst>
          </p:cNvPr>
          <p:cNvGrpSpPr/>
          <p:nvPr/>
        </p:nvGrpSpPr>
        <p:grpSpPr>
          <a:xfrm>
            <a:off x="5217065" y="3564157"/>
            <a:ext cx="212741" cy="292388"/>
            <a:chOff x="2247887" y="2182364"/>
            <a:chExt cx="212741" cy="292388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B4DB55F-37B7-4089-85FD-F8DBD0EB22FF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5FFD57-86CC-45A6-B891-7F43BAFBEC17}"/>
                </a:ext>
              </a:extLst>
            </p:cNvPr>
            <p:cNvSpPr/>
            <p:nvPr/>
          </p:nvSpPr>
          <p:spPr>
            <a:xfrm>
              <a:off x="2282117" y="218236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31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스토리보드</a:t>
            </a:r>
            <a:endParaRPr lang="en-US" altLang="ko-KR" sz="3200" b="1" kern="0" dirty="0">
              <a:solidFill>
                <a:srgbClr val="2574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48085-A05B-4929-B956-FAAD24A7EBF3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6.3 </a:t>
            </a:r>
            <a:r>
              <a:rPr lang="ko-KR" altLang="en-US" b="1" dirty="0"/>
              <a:t>보안구역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402BE-FEA2-45F3-AB59-52C51D10B3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3921" r="1066" b="6412"/>
          <a:stretch/>
        </p:blipFill>
        <p:spPr>
          <a:xfrm>
            <a:off x="309140" y="1895173"/>
            <a:ext cx="6306095" cy="42150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49F204-1EFD-485A-9BFA-DF30FE3DF4C5}"/>
              </a:ext>
            </a:extLst>
          </p:cNvPr>
          <p:cNvSpPr txBox="1"/>
          <p:nvPr/>
        </p:nvSpPr>
        <p:spPr>
          <a:xfrm>
            <a:off x="6746981" y="2091501"/>
            <a:ext cx="502348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보안구역 등록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구글지도 위에 표시된 마커 전체 지우기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두 </a:t>
            </a:r>
            <a:r>
              <a:rPr lang="ko-KR" altLang="en-US" sz="1400" dirty="0" err="1"/>
              <a:t>지점간의</a:t>
            </a:r>
            <a:r>
              <a:rPr lang="ko-KR" altLang="en-US" sz="1400" dirty="0"/>
              <a:t> 거리 구하기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구글지도 위에 원하는 위치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마커 및 좌표 표기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8C0816-6883-4CCD-BACF-F71B61A6FE25}"/>
              </a:ext>
            </a:extLst>
          </p:cNvPr>
          <p:cNvSpPr/>
          <p:nvPr/>
        </p:nvSpPr>
        <p:spPr>
          <a:xfrm>
            <a:off x="358140" y="2103792"/>
            <a:ext cx="2545080" cy="280348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D4BF1C-6B20-42F3-8ACB-FFADBE19276B}"/>
              </a:ext>
            </a:extLst>
          </p:cNvPr>
          <p:cNvSpPr/>
          <p:nvPr/>
        </p:nvSpPr>
        <p:spPr>
          <a:xfrm>
            <a:off x="3086100" y="2437823"/>
            <a:ext cx="365760" cy="13011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7F0D05-BA45-447A-ADCB-3426CA9C2E34}"/>
              </a:ext>
            </a:extLst>
          </p:cNvPr>
          <p:cNvSpPr/>
          <p:nvPr/>
        </p:nvSpPr>
        <p:spPr>
          <a:xfrm>
            <a:off x="3086100" y="2567940"/>
            <a:ext cx="1394460" cy="53147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20A72F-4989-4521-A02D-7E2AC92D08E3}"/>
              </a:ext>
            </a:extLst>
          </p:cNvPr>
          <p:cNvSpPr/>
          <p:nvPr/>
        </p:nvSpPr>
        <p:spPr>
          <a:xfrm>
            <a:off x="3703320" y="4173544"/>
            <a:ext cx="2011680" cy="73373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867E12-DA1F-4CDD-859E-8A61F7F81CE1}"/>
              </a:ext>
            </a:extLst>
          </p:cNvPr>
          <p:cNvGrpSpPr/>
          <p:nvPr/>
        </p:nvGrpSpPr>
        <p:grpSpPr>
          <a:xfrm>
            <a:off x="1524309" y="1700441"/>
            <a:ext cx="212741" cy="292388"/>
            <a:chOff x="2247887" y="2197604"/>
            <a:chExt cx="212741" cy="29238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44C87A0-D48D-469A-B853-29B3F0808E08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5946B73-E67A-4825-BA40-026D753A479B}"/>
                </a:ext>
              </a:extLst>
            </p:cNvPr>
            <p:cNvSpPr/>
            <p:nvPr/>
          </p:nvSpPr>
          <p:spPr>
            <a:xfrm>
              <a:off x="2282117" y="219760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72345-FA6F-4DE8-8D61-1E9FD4ECFC5A}"/>
              </a:ext>
            </a:extLst>
          </p:cNvPr>
          <p:cNvCxnSpPr>
            <a:cxnSpLocks/>
            <a:stCxn id="19" idx="0"/>
            <a:endCxn id="26" idx="4"/>
          </p:cNvCxnSpPr>
          <p:nvPr/>
        </p:nvCxnSpPr>
        <p:spPr>
          <a:xfrm flipV="1">
            <a:off x="1630680" y="1962194"/>
            <a:ext cx="0" cy="14159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1481B1-CE43-4172-93A2-F6E25D4CD5A5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3268980" y="2038642"/>
            <a:ext cx="7311" cy="39918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7AD48EE-EF3F-494D-B364-FDE0DFFCCDD2}"/>
              </a:ext>
            </a:extLst>
          </p:cNvPr>
          <p:cNvGrpSpPr/>
          <p:nvPr/>
        </p:nvGrpSpPr>
        <p:grpSpPr>
          <a:xfrm>
            <a:off x="3169920" y="1776889"/>
            <a:ext cx="212741" cy="292388"/>
            <a:chOff x="2247887" y="2197604"/>
            <a:chExt cx="212741" cy="29238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B101DC9-2A55-4E4F-81FF-BC6858928792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50E503-2446-45FA-BCC5-103D828F51D2}"/>
                </a:ext>
              </a:extLst>
            </p:cNvPr>
            <p:cNvSpPr/>
            <p:nvPr/>
          </p:nvSpPr>
          <p:spPr>
            <a:xfrm>
              <a:off x="2282117" y="219760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C691ED-4F81-4DB3-8F44-AB5549172BB0}"/>
              </a:ext>
            </a:extLst>
          </p:cNvPr>
          <p:cNvGrpSpPr/>
          <p:nvPr/>
        </p:nvGrpSpPr>
        <p:grpSpPr>
          <a:xfrm>
            <a:off x="4579620" y="2680768"/>
            <a:ext cx="212741" cy="292388"/>
            <a:chOff x="2247887" y="2189984"/>
            <a:chExt cx="212741" cy="292388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6B6C77-D4C4-4CA0-9CEF-E12BA28C54FA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73A7838-97C1-452A-9081-A67581F09FC9}"/>
                </a:ext>
              </a:extLst>
            </p:cNvPr>
            <p:cNvSpPr/>
            <p:nvPr/>
          </p:nvSpPr>
          <p:spPr>
            <a:xfrm>
              <a:off x="2282117" y="218998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c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E4BBC00-7FB7-448E-A440-237A3B0A8289}"/>
              </a:ext>
            </a:extLst>
          </p:cNvPr>
          <p:cNvCxnSpPr>
            <a:cxnSpLocks/>
            <a:stCxn id="23" idx="3"/>
            <a:endCxn id="37" idx="2"/>
          </p:cNvCxnSpPr>
          <p:nvPr/>
        </p:nvCxnSpPr>
        <p:spPr>
          <a:xfrm>
            <a:off x="4480560" y="2833679"/>
            <a:ext cx="99060" cy="208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956396-97CE-4616-B441-74E12C2BC522}"/>
              </a:ext>
            </a:extLst>
          </p:cNvPr>
          <p:cNvCxnSpPr>
            <a:cxnSpLocks/>
            <a:stCxn id="46" idx="3"/>
            <a:endCxn id="24" idx="0"/>
          </p:cNvCxnSpPr>
          <p:nvPr/>
        </p:nvCxnSpPr>
        <p:spPr>
          <a:xfrm flipH="1">
            <a:off x="4709160" y="2923357"/>
            <a:ext cx="852240" cy="125018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D561F6C-0063-4C26-8E02-214C82E94CC0}"/>
              </a:ext>
            </a:extLst>
          </p:cNvPr>
          <p:cNvGrpSpPr/>
          <p:nvPr/>
        </p:nvGrpSpPr>
        <p:grpSpPr>
          <a:xfrm>
            <a:off x="5530245" y="2695104"/>
            <a:ext cx="212741" cy="292388"/>
            <a:chOff x="2247887" y="2197604"/>
            <a:chExt cx="212741" cy="29238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57ADFAD-060A-4DB7-810F-FE3886A96A7D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262770F-C604-4F8A-A858-8108ABDB10AA}"/>
                </a:ext>
              </a:extLst>
            </p:cNvPr>
            <p:cNvSpPr/>
            <p:nvPr/>
          </p:nvSpPr>
          <p:spPr>
            <a:xfrm>
              <a:off x="2282117" y="219760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34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78D9DAD-9B99-40B9-8D75-ABC63C415363}"/>
              </a:ext>
            </a:extLst>
          </p:cNvPr>
          <p:cNvGrpSpPr/>
          <p:nvPr/>
        </p:nvGrpSpPr>
        <p:grpSpPr>
          <a:xfrm>
            <a:off x="2640651" y="2488146"/>
            <a:ext cx="6910698" cy="1248700"/>
            <a:chOff x="2756749" y="2479757"/>
            <a:chExt cx="6910698" cy="1248700"/>
          </a:xfrm>
        </p:grpSpPr>
        <p:sp>
          <p:nvSpPr>
            <p:cNvPr id="13" name="직사각형 12"/>
            <p:cNvSpPr/>
            <p:nvPr/>
          </p:nvSpPr>
          <p:spPr>
            <a:xfrm>
              <a:off x="3973734" y="2583459"/>
              <a:ext cx="5693713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800" b="1" i="1" kern="0" dirty="0">
                  <a:solidFill>
                    <a:schemeClr val="bg1"/>
                  </a:solidFill>
                </a:rPr>
                <a:t> 개요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56749" y="2479757"/>
              <a:ext cx="1167761" cy="1248700"/>
              <a:chOff x="304800" y="908050"/>
              <a:chExt cx="819150" cy="875926"/>
            </a:xfrm>
          </p:grpSpPr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304800" y="995082"/>
                <a:ext cx="788894" cy="788894"/>
              </a:xfrm>
              <a:prstGeom prst="round2DiagRect">
                <a:avLst>
                  <a:gd name="adj1" fmla="val 26286"/>
                  <a:gd name="adj2" fmla="val 0"/>
                </a:avLst>
              </a:prstGeom>
              <a:solidFill>
                <a:srgbClr val="F4F7FC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2574DB"/>
                    </a:solidFill>
                  </a:rPr>
                  <a:t>01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F4F7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40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987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456CC91-28E7-4A5E-80A3-CB1FC975A1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1" t="5293" b="30828"/>
          <a:stretch/>
        </p:blipFill>
        <p:spPr>
          <a:xfrm>
            <a:off x="283942" y="1871008"/>
            <a:ext cx="5947215" cy="1989682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스토리보드</a:t>
            </a:r>
            <a:endParaRPr lang="en-US" altLang="ko-KR" sz="3200" b="1" kern="0" dirty="0">
              <a:solidFill>
                <a:srgbClr val="2574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48085-A05B-4929-B956-FAAD24A7EBF3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6.4 </a:t>
            </a:r>
            <a:r>
              <a:rPr lang="ko-KR" altLang="en-US" b="1" dirty="0"/>
              <a:t>보안구역 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0F3007-9C7C-4C49-BDE4-0DCAEABE5936}"/>
              </a:ext>
            </a:extLst>
          </p:cNvPr>
          <p:cNvSpPr txBox="1"/>
          <p:nvPr/>
        </p:nvSpPr>
        <p:spPr>
          <a:xfrm>
            <a:off x="7162800" y="2091501"/>
            <a:ext cx="460766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검색기능</a:t>
            </a:r>
            <a:r>
              <a:rPr lang="en-US" altLang="ko-KR" sz="1400" dirty="0"/>
              <a:t>(</a:t>
            </a:r>
            <a:r>
              <a:rPr lang="ko-KR" altLang="en-US" sz="1400" dirty="0"/>
              <a:t>보안구역명 또는 </a:t>
            </a:r>
            <a:r>
              <a:rPr lang="en-US" altLang="ko-KR" sz="1400" dirty="0"/>
              <a:t>ID</a:t>
            </a:r>
            <a:r>
              <a:rPr lang="ko-KR" altLang="en-US" sz="1400" dirty="0"/>
              <a:t>로 조회 가능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보안구역 정보 리스트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보안구역 정보 수정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보안구역 정보 삭제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 err="1"/>
              <a:t>페이징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0CC4A2-E560-4750-B02B-B7714ACAA3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3615" r="460" b="30611"/>
          <a:stretch/>
        </p:blipFill>
        <p:spPr>
          <a:xfrm>
            <a:off x="304800" y="3947722"/>
            <a:ext cx="5615940" cy="272401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F66E5B-F685-45AA-A816-D305049C1191}"/>
              </a:ext>
            </a:extLst>
          </p:cNvPr>
          <p:cNvSpPr/>
          <p:nvPr/>
        </p:nvSpPr>
        <p:spPr>
          <a:xfrm>
            <a:off x="365760" y="2536422"/>
            <a:ext cx="5783580" cy="110593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D7B3BB-7675-4D9F-9D4D-59F6AF962185}"/>
              </a:ext>
            </a:extLst>
          </p:cNvPr>
          <p:cNvSpPr/>
          <p:nvPr/>
        </p:nvSpPr>
        <p:spPr>
          <a:xfrm>
            <a:off x="2469776" y="2143908"/>
            <a:ext cx="1577340" cy="24957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1A35AD-ECA8-45B7-BF1D-6465784F3E7F}"/>
              </a:ext>
            </a:extLst>
          </p:cNvPr>
          <p:cNvSpPr/>
          <p:nvPr/>
        </p:nvSpPr>
        <p:spPr>
          <a:xfrm>
            <a:off x="365760" y="2393486"/>
            <a:ext cx="727934" cy="15768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E70E6D-2FFD-488B-9F6C-9F3DE125B396}"/>
              </a:ext>
            </a:extLst>
          </p:cNvPr>
          <p:cNvSpPr/>
          <p:nvPr/>
        </p:nvSpPr>
        <p:spPr>
          <a:xfrm>
            <a:off x="5418252" y="3627608"/>
            <a:ext cx="727934" cy="15768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023775-EAC0-4CAB-B215-D0738747D3DA}"/>
              </a:ext>
            </a:extLst>
          </p:cNvPr>
          <p:cNvSpPr/>
          <p:nvPr/>
        </p:nvSpPr>
        <p:spPr>
          <a:xfrm>
            <a:off x="365760" y="4150086"/>
            <a:ext cx="2236246" cy="24456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82A7A7B-E202-4D6A-8408-AEB3AC08DE8B}"/>
              </a:ext>
            </a:extLst>
          </p:cNvPr>
          <p:cNvCxnSpPr>
            <a:cxnSpLocks/>
            <a:stCxn id="24" idx="3"/>
            <a:endCxn id="34" idx="2"/>
          </p:cNvCxnSpPr>
          <p:nvPr/>
        </p:nvCxnSpPr>
        <p:spPr>
          <a:xfrm flipV="1">
            <a:off x="4047116" y="2268646"/>
            <a:ext cx="196555" cy="5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B6B1324-0A2F-46C3-ABC4-36AD71553537}"/>
              </a:ext>
            </a:extLst>
          </p:cNvPr>
          <p:cNvGrpSpPr/>
          <p:nvPr/>
        </p:nvGrpSpPr>
        <p:grpSpPr>
          <a:xfrm>
            <a:off x="4243671" y="2107822"/>
            <a:ext cx="212741" cy="292388"/>
            <a:chOff x="2247887" y="2184156"/>
            <a:chExt cx="212741" cy="29238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E0D3D80-49FE-445C-B5D6-E6B80332766E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49217C8-09C7-4F8F-A0A0-FAC609DAD2B7}"/>
                </a:ext>
              </a:extLst>
            </p:cNvPr>
            <p:cNvSpPr/>
            <p:nvPr/>
          </p:nvSpPr>
          <p:spPr>
            <a:xfrm>
              <a:off x="2282117" y="21841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A30292-B8DB-47F0-89CD-1D7D7CD98647}"/>
              </a:ext>
            </a:extLst>
          </p:cNvPr>
          <p:cNvCxnSpPr>
            <a:cxnSpLocks/>
            <a:stCxn id="23" idx="1"/>
            <a:endCxn id="42" idx="6"/>
          </p:cNvCxnSpPr>
          <p:nvPr/>
        </p:nvCxnSpPr>
        <p:spPr>
          <a:xfrm flipH="1">
            <a:off x="311483" y="3089391"/>
            <a:ext cx="54277" cy="293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08EE71-810E-4C7B-B52A-F59E9BC29B82}"/>
              </a:ext>
            </a:extLst>
          </p:cNvPr>
          <p:cNvGrpSpPr/>
          <p:nvPr/>
        </p:nvGrpSpPr>
        <p:grpSpPr>
          <a:xfrm>
            <a:off x="98742" y="2944946"/>
            <a:ext cx="212741" cy="292388"/>
            <a:chOff x="2247887" y="2197604"/>
            <a:chExt cx="212741" cy="29238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69D0355-D90C-4C35-8EE0-6349571F8E3D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D0DF3B6-B24C-42BA-8E7A-A6ED720CAE90}"/>
                </a:ext>
              </a:extLst>
            </p:cNvPr>
            <p:cNvSpPr/>
            <p:nvPr/>
          </p:nvSpPr>
          <p:spPr>
            <a:xfrm>
              <a:off x="2282117" y="219760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EEF3D9-D366-4735-A55B-60E006B8227D}"/>
              </a:ext>
            </a:extLst>
          </p:cNvPr>
          <p:cNvCxnSpPr>
            <a:cxnSpLocks/>
            <a:stCxn id="25" idx="0"/>
            <a:endCxn id="51" idx="4"/>
          </p:cNvCxnSpPr>
          <p:nvPr/>
        </p:nvCxnSpPr>
        <p:spPr>
          <a:xfrm flipV="1">
            <a:off x="729727" y="2326902"/>
            <a:ext cx="0" cy="6658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567815F-843A-4110-A95F-F7BD115E5248}"/>
              </a:ext>
            </a:extLst>
          </p:cNvPr>
          <p:cNvGrpSpPr/>
          <p:nvPr/>
        </p:nvGrpSpPr>
        <p:grpSpPr>
          <a:xfrm>
            <a:off x="623356" y="2051701"/>
            <a:ext cx="212741" cy="292388"/>
            <a:chOff x="2247887" y="2184156"/>
            <a:chExt cx="212741" cy="29238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35BC88B-83A3-49C6-836B-0A9019BBEFC1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178D2B5-9248-4EF8-B413-BD5A8E5A886D}"/>
                </a:ext>
              </a:extLst>
            </p:cNvPr>
            <p:cNvSpPr/>
            <p:nvPr/>
          </p:nvSpPr>
          <p:spPr>
            <a:xfrm>
              <a:off x="2282117" y="21841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e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9261DB-CAEC-4E29-85F3-C80798E673F6}"/>
              </a:ext>
            </a:extLst>
          </p:cNvPr>
          <p:cNvGrpSpPr/>
          <p:nvPr/>
        </p:nvGrpSpPr>
        <p:grpSpPr>
          <a:xfrm>
            <a:off x="6299942" y="2600357"/>
            <a:ext cx="212741" cy="292388"/>
            <a:chOff x="2247887" y="2184156"/>
            <a:chExt cx="212741" cy="29238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5407887-8524-4F5A-A82A-6F0A3F971A0C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3A09C8C-4A3F-4DF8-A2DB-AC97004247F5}"/>
                </a:ext>
              </a:extLst>
            </p:cNvPr>
            <p:cNvSpPr/>
            <p:nvPr/>
          </p:nvSpPr>
          <p:spPr>
            <a:xfrm>
              <a:off x="2282117" y="21841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c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B4F5B07-0DB2-4417-AA64-5223769A2B01}"/>
              </a:ext>
            </a:extLst>
          </p:cNvPr>
          <p:cNvCxnSpPr>
            <a:cxnSpLocks/>
            <a:stCxn id="59" idx="1"/>
            <a:endCxn id="55" idx="2"/>
          </p:cNvCxnSpPr>
          <p:nvPr/>
        </p:nvCxnSpPr>
        <p:spPr>
          <a:xfrm flipV="1">
            <a:off x="6129620" y="2761181"/>
            <a:ext cx="170322" cy="219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BEA0F8-30E6-449F-BDD5-F5F3E51E998D}"/>
              </a:ext>
            </a:extLst>
          </p:cNvPr>
          <p:cNvSpPr/>
          <p:nvPr/>
        </p:nvSpPr>
        <p:spPr>
          <a:xfrm flipH="1">
            <a:off x="5904172" y="2675196"/>
            <a:ext cx="225448" cy="17636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A397138-4941-42DF-8D07-629077120988}"/>
              </a:ext>
            </a:extLst>
          </p:cNvPr>
          <p:cNvSpPr/>
          <p:nvPr/>
        </p:nvSpPr>
        <p:spPr>
          <a:xfrm flipH="1">
            <a:off x="5900566" y="3140953"/>
            <a:ext cx="225448" cy="13672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0B80DB5-5A16-4D9C-8822-8BCC724637F5}"/>
              </a:ext>
            </a:extLst>
          </p:cNvPr>
          <p:cNvCxnSpPr>
            <a:cxnSpLocks/>
            <a:stCxn id="60" idx="1"/>
            <a:endCxn id="68" idx="2"/>
          </p:cNvCxnSpPr>
          <p:nvPr/>
        </p:nvCxnSpPr>
        <p:spPr>
          <a:xfrm flipV="1">
            <a:off x="6126014" y="3207881"/>
            <a:ext cx="171562" cy="14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165C431-C31D-4973-8294-7D454D3B2B97}"/>
              </a:ext>
            </a:extLst>
          </p:cNvPr>
          <p:cNvGrpSpPr/>
          <p:nvPr/>
        </p:nvGrpSpPr>
        <p:grpSpPr>
          <a:xfrm>
            <a:off x="6297576" y="3060505"/>
            <a:ext cx="212741" cy="292388"/>
            <a:chOff x="2247887" y="2197604"/>
            <a:chExt cx="212741" cy="29238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8CEDA1E-3712-4E96-A334-9CF04ADC06FA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3C892D-8AE8-4A73-A694-75858908E574}"/>
                </a:ext>
              </a:extLst>
            </p:cNvPr>
            <p:cNvSpPr/>
            <p:nvPr/>
          </p:nvSpPr>
          <p:spPr>
            <a:xfrm>
              <a:off x="2282117" y="2197604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d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EEA7AC9-EA18-44E3-9732-F95297DD630D}"/>
              </a:ext>
            </a:extLst>
          </p:cNvPr>
          <p:cNvCxnSpPr>
            <a:cxnSpLocks/>
            <a:stCxn id="27" idx="0"/>
            <a:endCxn id="75" idx="4"/>
          </p:cNvCxnSpPr>
          <p:nvPr/>
        </p:nvCxnSpPr>
        <p:spPr>
          <a:xfrm flipV="1">
            <a:off x="1483883" y="4017113"/>
            <a:ext cx="0" cy="1329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74D574D-0FAE-4A45-A1E0-ACC6D7B0BF93}"/>
              </a:ext>
            </a:extLst>
          </p:cNvPr>
          <p:cNvGrpSpPr/>
          <p:nvPr/>
        </p:nvGrpSpPr>
        <p:grpSpPr>
          <a:xfrm>
            <a:off x="1377512" y="3741912"/>
            <a:ext cx="212741" cy="292388"/>
            <a:chOff x="2247887" y="2184156"/>
            <a:chExt cx="212741" cy="29238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2ACAC10-D20D-4947-B6EE-045D6F4B3C9C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B7DC3D0-B005-488A-A1CA-FCFA0F4FA0C9}"/>
                </a:ext>
              </a:extLst>
            </p:cNvPr>
            <p:cNvSpPr/>
            <p:nvPr/>
          </p:nvSpPr>
          <p:spPr>
            <a:xfrm>
              <a:off x="2282117" y="21841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c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703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스토리보드</a:t>
            </a:r>
            <a:endParaRPr lang="en-US" altLang="ko-KR" sz="3200" b="1" kern="0" dirty="0">
              <a:solidFill>
                <a:srgbClr val="2574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48085-A05B-4929-B956-FAAD24A7EBF3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6.5 </a:t>
            </a:r>
            <a:r>
              <a:rPr lang="ko-KR" altLang="en-US" b="1" dirty="0"/>
              <a:t>사용자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9534C-6DEF-47A6-A9E8-41566B0E3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1" t="5293" r="28716" b="47158"/>
          <a:stretch/>
        </p:blipFill>
        <p:spPr>
          <a:xfrm>
            <a:off x="242982" y="2239799"/>
            <a:ext cx="6653474" cy="24552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1BD841-9EEF-417E-AD69-9ACBB03B4743}"/>
              </a:ext>
            </a:extLst>
          </p:cNvPr>
          <p:cNvSpPr txBox="1"/>
          <p:nvPr/>
        </p:nvSpPr>
        <p:spPr>
          <a:xfrm>
            <a:off x="7162800" y="2091501"/>
            <a:ext cx="46076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사용자 등록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사용자번호 등록 가능 검사</a:t>
            </a: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0EA4D3-8184-46D8-BA94-4F99322032D8}"/>
              </a:ext>
            </a:extLst>
          </p:cNvPr>
          <p:cNvSpPr/>
          <p:nvPr/>
        </p:nvSpPr>
        <p:spPr>
          <a:xfrm>
            <a:off x="365760" y="2597921"/>
            <a:ext cx="6359780" cy="195698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8AA38-5002-4F32-A4CC-C4C4C9284AB1}"/>
              </a:ext>
            </a:extLst>
          </p:cNvPr>
          <p:cNvSpPr/>
          <p:nvPr/>
        </p:nvSpPr>
        <p:spPr>
          <a:xfrm>
            <a:off x="404440" y="3332860"/>
            <a:ext cx="6227096" cy="37601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6BF74A-79F8-43B8-AA1A-2EA5F76156FF}"/>
              </a:ext>
            </a:extLst>
          </p:cNvPr>
          <p:cNvCxnSpPr>
            <a:cxnSpLocks/>
            <a:stCxn id="24" idx="0"/>
            <a:endCxn id="32" idx="4"/>
          </p:cNvCxnSpPr>
          <p:nvPr/>
        </p:nvCxnSpPr>
        <p:spPr>
          <a:xfrm flipV="1">
            <a:off x="3545650" y="2435720"/>
            <a:ext cx="862" cy="16220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D74DF42-2A30-4952-8F11-285D78768F9E}"/>
              </a:ext>
            </a:extLst>
          </p:cNvPr>
          <p:cNvGrpSpPr/>
          <p:nvPr/>
        </p:nvGrpSpPr>
        <p:grpSpPr>
          <a:xfrm>
            <a:off x="3440141" y="2160519"/>
            <a:ext cx="212741" cy="292388"/>
            <a:chOff x="2247887" y="2184156"/>
            <a:chExt cx="212741" cy="29238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BD831DE-9AAB-4BA4-8247-1636F2CDA540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720822-4CD6-47B9-BDBD-48F665F1E1DA}"/>
                </a:ext>
              </a:extLst>
            </p:cNvPr>
            <p:cNvSpPr/>
            <p:nvPr/>
          </p:nvSpPr>
          <p:spPr>
            <a:xfrm>
              <a:off x="2282117" y="21841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0B424E-A990-49EC-87B3-BDA35650C960}"/>
              </a:ext>
            </a:extLst>
          </p:cNvPr>
          <p:cNvCxnSpPr>
            <a:cxnSpLocks/>
            <a:stCxn id="25" idx="1"/>
            <a:endCxn id="40" idx="6"/>
          </p:cNvCxnSpPr>
          <p:nvPr/>
        </p:nvCxnSpPr>
        <p:spPr>
          <a:xfrm flipH="1" flipV="1">
            <a:off x="327144" y="3519321"/>
            <a:ext cx="77296" cy="154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445FAA-60AE-48EE-8667-4A5B9E6A6784}"/>
              </a:ext>
            </a:extLst>
          </p:cNvPr>
          <p:cNvGrpSpPr/>
          <p:nvPr/>
        </p:nvGrpSpPr>
        <p:grpSpPr>
          <a:xfrm>
            <a:off x="114403" y="3375589"/>
            <a:ext cx="212741" cy="292388"/>
            <a:chOff x="2247887" y="2201248"/>
            <a:chExt cx="212741" cy="29238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B9C9260-D511-4F6F-B274-AA9184856AB1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8CC196F-FD40-49AA-9BDD-AFA503789E15}"/>
                </a:ext>
              </a:extLst>
            </p:cNvPr>
            <p:cNvSpPr/>
            <p:nvPr/>
          </p:nvSpPr>
          <p:spPr>
            <a:xfrm>
              <a:off x="2282117" y="2201248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83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스토리보드</a:t>
            </a:r>
            <a:endParaRPr lang="en-US" altLang="ko-KR" sz="3200" b="1" kern="0" dirty="0">
              <a:solidFill>
                <a:srgbClr val="2574D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48085-A05B-4929-B956-FAAD24A7EBF3}"/>
              </a:ext>
            </a:extLst>
          </p:cNvPr>
          <p:cNvSpPr txBox="1"/>
          <p:nvPr/>
        </p:nvSpPr>
        <p:spPr>
          <a:xfrm>
            <a:off x="1727200" y="994364"/>
            <a:ext cx="37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6.6 </a:t>
            </a:r>
            <a:r>
              <a:rPr lang="ko-KR" altLang="en-US" b="1" dirty="0"/>
              <a:t>사용자 관리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77DC91-252A-4FA0-B7AA-0DCBB8F29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t="5293" b="23061"/>
          <a:stretch/>
        </p:blipFill>
        <p:spPr>
          <a:xfrm>
            <a:off x="304800" y="2190209"/>
            <a:ext cx="8011399" cy="30061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AA5505-2025-42F8-B229-ED5761A921D2}"/>
              </a:ext>
            </a:extLst>
          </p:cNvPr>
          <p:cNvSpPr/>
          <p:nvPr/>
        </p:nvSpPr>
        <p:spPr>
          <a:xfrm>
            <a:off x="393106" y="2779057"/>
            <a:ext cx="7862131" cy="2117683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19E208-65CD-48DF-92EE-EAF928254018}"/>
              </a:ext>
            </a:extLst>
          </p:cNvPr>
          <p:cNvGrpSpPr/>
          <p:nvPr/>
        </p:nvGrpSpPr>
        <p:grpSpPr>
          <a:xfrm>
            <a:off x="4217800" y="2343065"/>
            <a:ext cx="212741" cy="292388"/>
            <a:chOff x="2247887" y="2184156"/>
            <a:chExt cx="212741" cy="29238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31A50F5-0B89-47F3-91BB-1AA26085FFB4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D835063-75EE-4AEC-A916-CA36E0B62AF6}"/>
                </a:ext>
              </a:extLst>
            </p:cNvPr>
            <p:cNvSpPr/>
            <p:nvPr/>
          </p:nvSpPr>
          <p:spPr>
            <a:xfrm>
              <a:off x="2282117" y="21841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3213E3B-D641-401C-B915-114B433B7D77}"/>
              </a:ext>
            </a:extLst>
          </p:cNvPr>
          <p:cNvCxnSpPr>
            <a:cxnSpLocks/>
            <a:stCxn id="17" idx="0"/>
            <a:endCxn id="19" idx="4"/>
          </p:cNvCxnSpPr>
          <p:nvPr/>
        </p:nvCxnSpPr>
        <p:spPr>
          <a:xfrm flipH="1" flipV="1">
            <a:off x="4324171" y="2618266"/>
            <a:ext cx="1" cy="16079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F8D593-3C92-41D9-8EDD-8B86B1C290E4}"/>
              </a:ext>
            </a:extLst>
          </p:cNvPr>
          <p:cNvSpPr txBox="1"/>
          <p:nvPr/>
        </p:nvSpPr>
        <p:spPr>
          <a:xfrm>
            <a:off x="8511610" y="2091501"/>
            <a:ext cx="325885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ko-KR" altLang="en-US" sz="1400" dirty="0"/>
              <a:t>사용자 정보 리스트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사용자 정보 수정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/>
              <a:t>사용자 정보 삭제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sz="1400" dirty="0" err="1"/>
              <a:t>페이징</a:t>
            </a:r>
            <a:r>
              <a:rPr lang="ko-KR" altLang="en-US" sz="1400" dirty="0"/>
              <a:t> 기능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151F8A-CC43-436F-BF98-8A8ED8EC1468}"/>
              </a:ext>
            </a:extLst>
          </p:cNvPr>
          <p:cNvSpPr/>
          <p:nvPr/>
        </p:nvSpPr>
        <p:spPr>
          <a:xfrm>
            <a:off x="410198" y="2593855"/>
            <a:ext cx="1006629" cy="14934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3A95A9-D40E-4944-8929-A53BB3F47622}"/>
              </a:ext>
            </a:extLst>
          </p:cNvPr>
          <p:cNvSpPr/>
          <p:nvPr/>
        </p:nvSpPr>
        <p:spPr>
          <a:xfrm>
            <a:off x="7246833" y="4908185"/>
            <a:ext cx="1008403" cy="21929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645C7C-3699-4886-93C1-9D9C3D0A80DC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913513" y="2180250"/>
            <a:ext cx="14397" cy="41360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39D85B-3D1A-45D1-9CA5-F41C133E3DDA}"/>
              </a:ext>
            </a:extLst>
          </p:cNvPr>
          <p:cNvGrpSpPr/>
          <p:nvPr/>
        </p:nvGrpSpPr>
        <p:grpSpPr>
          <a:xfrm>
            <a:off x="802791" y="1892267"/>
            <a:ext cx="250237" cy="340779"/>
            <a:chOff x="2247887" y="2212268"/>
            <a:chExt cx="212741" cy="29238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A3F9B54-7550-4CFF-8A79-4563BBDD2FC5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9391B7A-E908-46DA-9A09-A44050364421}"/>
                </a:ext>
              </a:extLst>
            </p:cNvPr>
            <p:cNvSpPr/>
            <p:nvPr/>
          </p:nvSpPr>
          <p:spPr>
            <a:xfrm>
              <a:off x="2282117" y="2212268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d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A16259-7969-482B-A292-680757CE13FD}"/>
              </a:ext>
            </a:extLst>
          </p:cNvPr>
          <p:cNvGrpSpPr/>
          <p:nvPr/>
        </p:nvGrpSpPr>
        <p:grpSpPr>
          <a:xfrm>
            <a:off x="7634464" y="5218846"/>
            <a:ext cx="250237" cy="340779"/>
            <a:chOff x="2247887" y="2212268"/>
            <a:chExt cx="212741" cy="29238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28D9E38-57D1-4135-9E39-4D05F69692AC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1C2D69-9261-4771-BFC5-81BFD34253CA}"/>
                </a:ext>
              </a:extLst>
            </p:cNvPr>
            <p:cNvSpPr/>
            <p:nvPr/>
          </p:nvSpPr>
          <p:spPr>
            <a:xfrm>
              <a:off x="2282117" y="2212268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d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DF81EB-2AB0-414E-B9E1-58B7913AE93E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7751035" y="5127477"/>
            <a:ext cx="8548" cy="11273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B3DE66-6E3D-45D1-BB33-2DD93BA77631}"/>
              </a:ext>
            </a:extLst>
          </p:cNvPr>
          <p:cNvSpPr/>
          <p:nvPr/>
        </p:nvSpPr>
        <p:spPr>
          <a:xfrm>
            <a:off x="7520299" y="2966865"/>
            <a:ext cx="272645" cy="212171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6C37A1-7D29-4003-B4C6-F3A1ADF6D754}"/>
              </a:ext>
            </a:extLst>
          </p:cNvPr>
          <p:cNvSpPr/>
          <p:nvPr/>
        </p:nvSpPr>
        <p:spPr>
          <a:xfrm>
            <a:off x="7794971" y="3447568"/>
            <a:ext cx="272645" cy="212171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32418F-B06A-4CA8-AD7A-4E44A75FDC4C}"/>
              </a:ext>
            </a:extLst>
          </p:cNvPr>
          <p:cNvCxnSpPr>
            <a:cxnSpLocks/>
            <a:stCxn id="43" idx="0"/>
            <a:endCxn id="49" idx="4"/>
          </p:cNvCxnSpPr>
          <p:nvPr/>
        </p:nvCxnSpPr>
        <p:spPr>
          <a:xfrm flipV="1">
            <a:off x="7656622" y="2718330"/>
            <a:ext cx="7528" cy="2485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26FD5EF-65A9-409A-AE18-DF658FC51D80}"/>
              </a:ext>
            </a:extLst>
          </p:cNvPr>
          <p:cNvGrpSpPr/>
          <p:nvPr/>
        </p:nvGrpSpPr>
        <p:grpSpPr>
          <a:xfrm>
            <a:off x="7557779" y="2451675"/>
            <a:ext cx="212741" cy="292388"/>
            <a:chOff x="2247887" y="2192702"/>
            <a:chExt cx="212741" cy="292388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9FC4F35-0B91-4C7A-BCEA-11BA8E271006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324BC0-2CA9-4DDF-B445-9363B42AC052}"/>
                </a:ext>
              </a:extLst>
            </p:cNvPr>
            <p:cNvSpPr/>
            <p:nvPr/>
          </p:nvSpPr>
          <p:spPr>
            <a:xfrm>
              <a:off x="2282117" y="2192702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b</a:t>
              </a:r>
              <a:endParaRPr lang="en-US" altLang="ko-KR" sz="1300" b="1" cap="none" spc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E35D0F8-B917-4FE7-8257-28F9DA1485C9}"/>
              </a:ext>
            </a:extLst>
          </p:cNvPr>
          <p:cNvCxnSpPr>
            <a:cxnSpLocks/>
            <a:stCxn id="44" idx="3"/>
            <a:endCxn id="57" idx="2"/>
          </p:cNvCxnSpPr>
          <p:nvPr/>
        </p:nvCxnSpPr>
        <p:spPr>
          <a:xfrm>
            <a:off x="8067616" y="3553654"/>
            <a:ext cx="214161" cy="198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38E11D-7FAB-4AF8-B347-B1FD6562621D}"/>
              </a:ext>
            </a:extLst>
          </p:cNvPr>
          <p:cNvGrpSpPr/>
          <p:nvPr/>
        </p:nvGrpSpPr>
        <p:grpSpPr>
          <a:xfrm>
            <a:off x="8281777" y="3394816"/>
            <a:ext cx="212741" cy="292388"/>
            <a:chOff x="2247887" y="2184156"/>
            <a:chExt cx="212741" cy="292388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20A1279-2DFD-4384-9CEC-78D959EDD579}"/>
                </a:ext>
              </a:extLst>
            </p:cNvPr>
            <p:cNvSpPr/>
            <p:nvPr/>
          </p:nvSpPr>
          <p:spPr>
            <a:xfrm>
              <a:off x="2247887" y="2230603"/>
              <a:ext cx="212741" cy="228754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22E11B7-BE34-48FB-8B0B-2AB99728D4D9}"/>
                </a:ext>
              </a:extLst>
            </p:cNvPr>
            <p:cNvSpPr/>
            <p:nvPr/>
          </p:nvSpPr>
          <p:spPr>
            <a:xfrm>
              <a:off x="2282117" y="2184156"/>
              <a:ext cx="144280" cy="2923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300" b="1" cap="none" spc="0" dirty="0">
                  <a:ln w="6350">
                    <a:solidFill>
                      <a:schemeClr val="accent2"/>
                    </a:solidFill>
                    <a:prstDash val="solid"/>
                  </a:ln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668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D69FDA-0E7C-4D98-BD91-0EA8A7FBD6E8}"/>
              </a:ext>
            </a:extLst>
          </p:cNvPr>
          <p:cNvGrpSpPr/>
          <p:nvPr/>
        </p:nvGrpSpPr>
        <p:grpSpPr>
          <a:xfrm>
            <a:off x="2084448" y="2488146"/>
            <a:ext cx="8023104" cy="1248700"/>
            <a:chOff x="2756749" y="2479757"/>
            <a:chExt cx="8023104" cy="1248700"/>
          </a:xfrm>
        </p:grpSpPr>
        <p:sp>
          <p:nvSpPr>
            <p:cNvPr id="13" name="직사각형 12"/>
            <p:cNvSpPr/>
            <p:nvPr/>
          </p:nvSpPr>
          <p:spPr>
            <a:xfrm>
              <a:off x="4016866" y="2583459"/>
              <a:ext cx="6762987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800" b="1" i="1" kern="0" dirty="0">
                  <a:solidFill>
                    <a:schemeClr val="bg1"/>
                  </a:solidFill>
                </a:rPr>
                <a:t> 시연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56749" y="2479757"/>
              <a:ext cx="1167761" cy="1248700"/>
              <a:chOff x="304800" y="908050"/>
              <a:chExt cx="819150" cy="875926"/>
            </a:xfrm>
          </p:grpSpPr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304800" y="995082"/>
                <a:ext cx="788894" cy="788894"/>
              </a:xfrm>
              <a:prstGeom prst="round2DiagRect">
                <a:avLst>
                  <a:gd name="adj1" fmla="val 26286"/>
                  <a:gd name="adj2" fmla="val 0"/>
                </a:avLst>
              </a:prstGeom>
              <a:solidFill>
                <a:srgbClr val="F4F7FC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2574DB"/>
                    </a:solidFill>
                  </a:rPr>
                  <a:t>07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F4F7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40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35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07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시연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88C6F-2C40-4519-BC02-844E5D13270C}"/>
              </a:ext>
            </a:extLst>
          </p:cNvPr>
          <p:cNvSpPr txBox="1"/>
          <p:nvPr/>
        </p:nvSpPr>
        <p:spPr>
          <a:xfrm>
            <a:off x="1696944" y="2001043"/>
            <a:ext cx="546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http://ctrl.hbllab.com/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3755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2543547"/>
            <a:ext cx="7475413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i="1" kern="0" dirty="0">
                <a:solidFill>
                  <a:srgbClr val="2574DB"/>
                </a:solidFill>
              </a:rPr>
              <a:t>Q &amp; A</a:t>
            </a:r>
            <a:endParaRPr lang="ko-KR" altLang="en-US" sz="6600" b="1" i="1" kern="0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10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69" y="2543547"/>
            <a:ext cx="747541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i="1" kern="0" dirty="0">
                <a:solidFill>
                  <a:srgbClr val="2574DB"/>
                </a:solidFill>
              </a:rPr>
              <a:t>감사합니다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01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개요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E8A7E-B24B-45E9-B72B-E3D221C51550}"/>
              </a:ext>
            </a:extLst>
          </p:cNvPr>
          <p:cNvSpPr txBox="1"/>
          <p:nvPr/>
        </p:nvSpPr>
        <p:spPr>
          <a:xfrm>
            <a:off x="1059164" y="1997518"/>
            <a:ext cx="5779248" cy="25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ko-KR" altLang="en-US" sz="2000" b="1" dirty="0"/>
              <a:t>배경 및 목적</a:t>
            </a:r>
            <a:endParaRPr lang="en-US" altLang="ko-KR" sz="2000" b="1" dirty="0"/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ko-KR" sz="1600" dirty="0"/>
              <a:t>비 인가자의 출입을 통제하고 인가된 출입자의 현황을 관리하여 재산의 도난 방지와 정보의 외부 유출을 방지</a:t>
            </a:r>
            <a:r>
              <a:rPr lang="ko-KR" altLang="en-US" sz="1600" dirty="0"/>
              <a:t>하기 위함</a:t>
            </a:r>
            <a:endParaRPr lang="en-US" altLang="ko-KR" sz="1600" dirty="0"/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ko-KR" sz="1600" dirty="0"/>
              <a:t>안정적이고 쾌적한 업무환경을 조성하여 효과적인 방범 및 안전관리 업무의 효율을 높이</a:t>
            </a:r>
            <a:r>
              <a:rPr lang="ko-KR" altLang="en-US" sz="1600" dirty="0"/>
              <a:t>기 위함</a:t>
            </a:r>
            <a:endParaRPr lang="ko-KR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7A668C-53D9-441B-85C0-44385E7D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4" y="2628486"/>
            <a:ext cx="48768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6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D69FDA-0E7C-4D98-BD91-0EA8A7FBD6E8}"/>
              </a:ext>
            </a:extLst>
          </p:cNvPr>
          <p:cNvGrpSpPr/>
          <p:nvPr/>
        </p:nvGrpSpPr>
        <p:grpSpPr>
          <a:xfrm>
            <a:off x="2084448" y="2488146"/>
            <a:ext cx="8023104" cy="1248700"/>
            <a:chOff x="2756749" y="2479757"/>
            <a:chExt cx="8023104" cy="1248700"/>
          </a:xfrm>
        </p:grpSpPr>
        <p:sp>
          <p:nvSpPr>
            <p:cNvPr id="13" name="직사각형 12"/>
            <p:cNvSpPr/>
            <p:nvPr/>
          </p:nvSpPr>
          <p:spPr>
            <a:xfrm>
              <a:off x="4016866" y="2583459"/>
              <a:ext cx="6762987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800" b="1" i="1" kern="0" dirty="0">
                  <a:solidFill>
                    <a:schemeClr val="bg1"/>
                  </a:solidFill>
                </a:rPr>
                <a:t> </a:t>
              </a:r>
              <a:r>
                <a:rPr lang="ko-KR" altLang="en-US" sz="4800" b="1" i="1" kern="0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4800" b="1" i="1" kern="0" dirty="0">
                  <a:solidFill>
                    <a:schemeClr val="bg1"/>
                  </a:solidFill>
                </a:rPr>
                <a:t> 다이어그램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56749" y="2479757"/>
              <a:ext cx="1167761" cy="1248700"/>
              <a:chOff x="304800" y="908050"/>
              <a:chExt cx="819150" cy="875926"/>
            </a:xfrm>
          </p:grpSpPr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304800" y="995082"/>
                <a:ext cx="788894" cy="788894"/>
              </a:xfrm>
              <a:prstGeom prst="round2DiagRect">
                <a:avLst>
                  <a:gd name="adj1" fmla="val 26286"/>
                  <a:gd name="adj2" fmla="val 0"/>
                </a:avLst>
              </a:prstGeom>
              <a:solidFill>
                <a:srgbClr val="F4F7FC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2574DB"/>
                    </a:solidFill>
                  </a:rPr>
                  <a:t>02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F4F7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40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78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srgbClr val="2574DB"/>
                </a:solidFill>
              </a:rPr>
              <a:t>유스케이스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 다이어그램</a:t>
            </a:r>
            <a:r>
              <a:rPr lang="en-US" altLang="ko-KR" sz="3200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1B4946-B2E2-47D6-9453-D6DF7C4E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47" y="1636803"/>
            <a:ext cx="6535765" cy="427425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06E6DD-13F6-4385-A3EB-D4DBC2ACD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57875"/>
              </p:ext>
            </p:extLst>
          </p:nvPr>
        </p:nvGraphicFramePr>
        <p:xfrm>
          <a:off x="383779" y="2464764"/>
          <a:ext cx="4169757" cy="227134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49405">
                  <a:extLst>
                    <a:ext uri="{9D8B030D-6E8A-4147-A177-3AD203B41FA5}">
                      <a16:colId xmlns:a16="http://schemas.microsoft.com/office/drawing/2014/main" val="1380277628"/>
                    </a:ext>
                  </a:extLst>
                </a:gridCol>
                <a:gridCol w="2218274">
                  <a:extLst>
                    <a:ext uri="{9D8B030D-6E8A-4147-A177-3AD203B41FA5}">
                      <a16:colId xmlns:a16="http://schemas.microsoft.com/office/drawing/2014/main" val="215037929"/>
                    </a:ext>
                  </a:extLst>
                </a:gridCol>
                <a:gridCol w="1002078">
                  <a:extLst>
                    <a:ext uri="{9D8B030D-6E8A-4147-A177-3AD203B41FA5}">
                      <a16:colId xmlns:a16="http://schemas.microsoft.com/office/drawing/2014/main" val="1356332665"/>
                    </a:ext>
                  </a:extLst>
                </a:gridCol>
              </a:tblGrid>
              <a:tr h="35119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관계</a:t>
                      </a:r>
                      <a:endParaRPr lang="ko-KR" sz="110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설명</a:t>
                      </a:r>
                      <a:endParaRPr lang="ko-KR" sz="1100" dirty="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표기법</a:t>
                      </a:r>
                      <a:endParaRPr lang="ko-KR" sz="1100" dirty="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271644"/>
                  </a:ext>
                </a:extLst>
              </a:tr>
              <a:tr h="4616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연관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(Association)</a:t>
                      </a:r>
                      <a:endParaRPr lang="ko-KR" sz="1100" dirty="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en-US" sz="900">
                          <a:effectLst/>
                        </a:rPr>
                        <a:t>Use Case</a:t>
                      </a:r>
                      <a:r>
                        <a:rPr lang="ko-KR" sz="900">
                          <a:effectLst/>
                        </a:rPr>
                        <a:t>와</a:t>
                      </a:r>
                      <a:r>
                        <a:rPr lang="en-US" sz="900">
                          <a:effectLst/>
                        </a:rPr>
                        <a:t> Actor</a:t>
                      </a:r>
                      <a:r>
                        <a:rPr lang="ko-KR" sz="900">
                          <a:effectLst/>
                        </a:rPr>
                        <a:t>간의 상호장용이 있음을 표현</a:t>
                      </a:r>
                      <a:endParaRPr lang="ko-KR" sz="110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맑은 고딕" panose="020B0503020000020004" pitchFamily="50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093797"/>
                  </a:ext>
                </a:extLst>
              </a:tr>
              <a:tr h="80091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확장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(Extend)</a:t>
                      </a:r>
                      <a:endParaRPr lang="ko-KR" sz="1100" dirty="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900" dirty="0">
                          <a:effectLst/>
                        </a:rPr>
                        <a:t>확장 대상</a:t>
                      </a:r>
                      <a:r>
                        <a:rPr lang="en-US" sz="900" dirty="0">
                          <a:effectLst/>
                        </a:rPr>
                        <a:t> Use Case</a:t>
                      </a:r>
                      <a:r>
                        <a:rPr lang="ko-KR" sz="900" dirty="0">
                          <a:effectLst/>
                        </a:rPr>
                        <a:t>를 수행할 때에 특정 조건에 따라 확장 기능</a:t>
                      </a:r>
                      <a:r>
                        <a:rPr lang="en-US" sz="900" dirty="0">
                          <a:effectLst/>
                        </a:rPr>
                        <a:t> Use Case</a:t>
                      </a:r>
                      <a:r>
                        <a:rPr lang="ko-KR" sz="900" dirty="0">
                          <a:effectLst/>
                        </a:rPr>
                        <a:t>를 수행하기도 하는 경우에 적용</a:t>
                      </a:r>
                      <a:endParaRPr lang="ko-KR" sz="1100" dirty="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&lt;&lt;extend&gt;&gt;</a:t>
                      </a:r>
                      <a:endParaRPr lang="ko-KR" sz="110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4157463"/>
                  </a:ext>
                </a:extLst>
              </a:tr>
              <a:tr h="65754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포함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(Include)</a:t>
                      </a:r>
                      <a:endParaRPr lang="ko-KR" sz="1100" dirty="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900" dirty="0">
                          <a:effectLst/>
                        </a:rPr>
                        <a:t>포함되는</a:t>
                      </a:r>
                      <a:r>
                        <a:rPr lang="en-US" sz="900" dirty="0">
                          <a:effectLst/>
                        </a:rPr>
                        <a:t> Use Case</a:t>
                      </a:r>
                      <a:r>
                        <a:rPr lang="ko-KR" sz="900" dirty="0">
                          <a:effectLst/>
                        </a:rPr>
                        <a:t>는 포함하는</a:t>
                      </a:r>
                      <a:r>
                        <a:rPr lang="en-US" sz="900" dirty="0">
                          <a:effectLst/>
                        </a:rPr>
                        <a:t> Use Case</a:t>
                      </a:r>
                      <a:r>
                        <a:rPr lang="ko-KR" sz="900" dirty="0">
                          <a:effectLst/>
                        </a:rPr>
                        <a:t>를 실행하기 위해 반드시 실행되어야 하는 경우에 적용</a:t>
                      </a:r>
                      <a:endParaRPr lang="ko-KR" sz="1100" dirty="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&lt;&lt;include&gt;&gt;</a:t>
                      </a:r>
                      <a:endParaRPr lang="ko-KR" sz="1100" dirty="0"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2343742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B1D443-2262-4A52-9449-749DE50CFE82}"/>
              </a:ext>
            </a:extLst>
          </p:cNvPr>
          <p:cNvCxnSpPr>
            <a:cxnSpLocks/>
          </p:cNvCxnSpPr>
          <p:nvPr/>
        </p:nvCxnSpPr>
        <p:spPr>
          <a:xfrm>
            <a:off x="3726372" y="3076008"/>
            <a:ext cx="6862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083B26-AEC0-4041-91F2-156E0245AEF0}"/>
              </a:ext>
            </a:extLst>
          </p:cNvPr>
          <p:cNvCxnSpPr>
            <a:cxnSpLocks/>
          </p:cNvCxnSpPr>
          <p:nvPr/>
        </p:nvCxnSpPr>
        <p:spPr>
          <a:xfrm>
            <a:off x="3627931" y="3773930"/>
            <a:ext cx="902665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7CEF85-3B99-4FA7-B927-8F7E46DA6BA2}"/>
              </a:ext>
            </a:extLst>
          </p:cNvPr>
          <p:cNvCxnSpPr>
            <a:cxnSpLocks/>
          </p:cNvCxnSpPr>
          <p:nvPr/>
        </p:nvCxnSpPr>
        <p:spPr>
          <a:xfrm>
            <a:off x="3636320" y="4505170"/>
            <a:ext cx="892049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B4E6190-C6FE-4370-88B0-A4D63FECBB98}"/>
              </a:ext>
            </a:extLst>
          </p:cNvPr>
          <p:cNvGrpSpPr/>
          <p:nvPr/>
        </p:nvGrpSpPr>
        <p:grpSpPr>
          <a:xfrm>
            <a:off x="2640651" y="2462979"/>
            <a:ext cx="6910698" cy="1248700"/>
            <a:chOff x="2756749" y="2479757"/>
            <a:chExt cx="6910698" cy="1248700"/>
          </a:xfrm>
        </p:grpSpPr>
        <p:sp>
          <p:nvSpPr>
            <p:cNvPr id="13" name="직사각형 12"/>
            <p:cNvSpPr/>
            <p:nvPr/>
          </p:nvSpPr>
          <p:spPr>
            <a:xfrm>
              <a:off x="3973734" y="2577627"/>
              <a:ext cx="5693713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800" b="1" i="1" kern="0" dirty="0">
                  <a:solidFill>
                    <a:schemeClr val="bg1"/>
                  </a:solidFill>
                </a:rPr>
                <a:t> 테이블 정의서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756749" y="2479757"/>
              <a:ext cx="1167761" cy="1248700"/>
              <a:chOff x="304800" y="908050"/>
              <a:chExt cx="819150" cy="875926"/>
            </a:xfrm>
          </p:grpSpPr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304800" y="995082"/>
                <a:ext cx="788894" cy="788894"/>
              </a:xfrm>
              <a:prstGeom prst="round2DiagRect">
                <a:avLst>
                  <a:gd name="adj1" fmla="val 26286"/>
                  <a:gd name="adj2" fmla="val 0"/>
                </a:avLst>
              </a:prstGeom>
              <a:solidFill>
                <a:srgbClr val="F4F7FC"/>
              </a:solidFill>
              <a:ln>
                <a:noFill/>
              </a:ln>
              <a:effectLst>
                <a:outerShdw blurRad="317500" dist="38100" dir="5400000" algn="t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2574DB"/>
                    </a:solidFill>
                  </a:rPr>
                  <a:t>03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908050" y="908050"/>
                <a:ext cx="215900" cy="2159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 55"/>
              <p:cNvSpPr>
                <a:spLocks/>
              </p:cNvSpPr>
              <p:nvPr/>
            </p:nvSpPr>
            <p:spPr bwMode="auto">
              <a:xfrm>
                <a:off x="972835" y="980794"/>
                <a:ext cx="86329" cy="75555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F4F7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400" dirty="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95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정의서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CF0D0-EDE7-4C03-951E-8E63823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4" y="3693056"/>
            <a:ext cx="9288171" cy="25911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8B6AB6-34A9-4A9C-9461-D6E190E75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4" y="1974153"/>
            <a:ext cx="9269119" cy="1190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530B78-E916-418A-97FA-274DD9D838DB}"/>
              </a:ext>
            </a:extLst>
          </p:cNvPr>
          <p:cNvSpPr txBox="1"/>
          <p:nvPr/>
        </p:nvSpPr>
        <p:spPr>
          <a:xfrm>
            <a:off x="1696944" y="1599310"/>
            <a:ext cx="825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3.1 </a:t>
            </a:r>
            <a:r>
              <a:rPr lang="ko-KR" altLang="en-US" b="1" dirty="0"/>
              <a:t>사용자 정보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107C5-9C10-4745-B3E6-ECB211B69225}"/>
              </a:ext>
            </a:extLst>
          </p:cNvPr>
          <p:cNvSpPr txBox="1"/>
          <p:nvPr/>
        </p:nvSpPr>
        <p:spPr>
          <a:xfrm>
            <a:off x="1696944" y="3323724"/>
            <a:ext cx="825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3.2 </a:t>
            </a:r>
            <a:r>
              <a:rPr lang="ko-KR" altLang="en-US" b="1" dirty="0"/>
              <a:t>사용자 정보 테이블</a:t>
            </a:r>
          </a:p>
        </p:txBody>
      </p:sp>
    </p:spTree>
    <p:extLst>
      <p:ext uri="{BB962C8B-B14F-4D97-AF65-F5344CB8AC3E}">
        <p14:creationId xmlns:p14="http://schemas.microsoft.com/office/powerpoint/2010/main" val="4439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정의서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BEF5-A02A-456A-8E56-95C45E2E03CE}"/>
              </a:ext>
            </a:extLst>
          </p:cNvPr>
          <p:cNvSpPr txBox="1"/>
          <p:nvPr/>
        </p:nvSpPr>
        <p:spPr>
          <a:xfrm>
            <a:off x="1696944" y="1599310"/>
            <a:ext cx="825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3.3 </a:t>
            </a:r>
            <a:r>
              <a:rPr lang="ko-KR" altLang="en-US" b="1" dirty="0"/>
              <a:t>보안구역 정보 테이블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034302-162D-46D8-9454-C3623892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4" y="1977188"/>
            <a:ext cx="8916242" cy="29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54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1258</Words>
  <Application>Microsoft Office PowerPoint</Application>
  <PresentationFormat>와이드스크린</PresentationFormat>
  <Paragraphs>266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바탕체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진희</cp:lastModifiedBy>
  <cp:revision>111</cp:revision>
  <dcterms:created xsi:type="dcterms:W3CDTF">2020-05-14T14:56:15Z</dcterms:created>
  <dcterms:modified xsi:type="dcterms:W3CDTF">2020-06-23T08:08:59Z</dcterms:modified>
</cp:coreProperties>
</file>