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63" r:id="rId6"/>
    <p:sldId id="268" r:id="rId7"/>
    <p:sldId id="272" r:id="rId8"/>
    <p:sldId id="270" r:id="rId9"/>
    <p:sldId id="271" r:id="rId10"/>
    <p:sldId id="274" r:id="rId11"/>
    <p:sldId id="280" r:id="rId12"/>
    <p:sldId id="281" r:id="rId13"/>
    <p:sldId id="282" r:id="rId14"/>
    <p:sldId id="273" r:id="rId15"/>
    <p:sldId id="275" r:id="rId16"/>
    <p:sldId id="277" r:id="rId17"/>
    <p:sldId id="276" r:id="rId18"/>
    <p:sldId id="278" r:id="rId19"/>
    <p:sldId id="279" r:id="rId20"/>
    <p:sldId id="266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8" autoAdjust="0"/>
    <p:restoredTop sz="94660"/>
  </p:normalViewPr>
  <p:slideViewPr>
    <p:cSldViewPr snapToGrid="0">
      <p:cViewPr>
        <p:scale>
          <a:sx n="91" d="100"/>
          <a:sy n="91" d="100"/>
        </p:scale>
        <p:origin x="-4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4800" b="1" i="1" kern="0" dirty="0" smtClean="0">
                <a:solidFill>
                  <a:srgbClr val="2574DB"/>
                </a:solidFill>
              </a:rPr>
              <a:t>기반 </a:t>
            </a:r>
            <a:r>
              <a:rPr lang="en-US" altLang="ko-KR" sz="4800" b="1" i="1" kern="0" dirty="0" smtClean="0">
                <a:solidFill>
                  <a:srgbClr val="2574DB"/>
                </a:solidFill>
              </a:rPr>
              <a:t>WAS </a:t>
            </a:r>
            <a:r>
              <a:rPr lang="ko-KR" altLang="en-US" sz="4800" b="1" i="1" kern="0" dirty="0" smtClean="0">
                <a:solidFill>
                  <a:srgbClr val="2574DB"/>
                </a:solidFill>
              </a:rPr>
              <a:t>구현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 smtClean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 smtClean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 smtClean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 smtClean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시퀀스다이어그램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회원 등록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pic>
        <p:nvPicPr>
          <p:cNvPr id="2" name="Picture 2" descr="C:\Users\이진희\Downloads\시퀀스다이어그램\회원등록시퀀스_최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42" y="1216463"/>
            <a:ext cx="8882566" cy="516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64524" y="1123950"/>
            <a:ext cx="7346730" cy="551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3" y="85204"/>
            <a:ext cx="8214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시퀀스다이어그램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회원 조회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/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수정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/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삭제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pic>
        <p:nvPicPr>
          <p:cNvPr id="2050" name="Picture 2" descr="C:\Users\이진희\Downloads\시퀀스다이어그램\회원조회수정삭제_최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60" y="1257449"/>
            <a:ext cx="6801954" cy="517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3" y="85204"/>
            <a:ext cx="82143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시퀀스다이어그램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공간 정보 등록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pic>
        <p:nvPicPr>
          <p:cNvPr id="3074" name="Picture 2" descr="C:\Users\이진희\Downloads\시퀀스다이어그램\공간등록시퀀스_최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84" y="1258669"/>
            <a:ext cx="8990771" cy="522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68399" y="1056349"/>
            <a:ext cx="7346730" cy="5518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05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3" y="85204"/>
            <a:ext cx="9328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시퀀스다이어그램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공간 정보 조회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/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수정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/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삭제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pic>
        <p:nvPicPr>
          <p:cNvPr id="4098" name="Picture 2" descr="C:\Users\이진희\Downloads\시퀀스다이어그램\공간조회수정삭제_최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1" y="1123755"/>
            <a:ext cx="7076527" cy="53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스토리보드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회원 등록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6" y="1230314"/>
            <a:ext cx="3890006" cy="26122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5" y="4231386"/>
            <a:ext cx="4673457" cy="22105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56855" y="948641"/>
            <a:ext cx="1700825" cy="215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err="1">
                <a:solidFill>
                  <a:srgbClr val="0070C0"/>
                </a:solidFill>
              </a:rPr>
              <a:t>s</a:t>
            </a:r>
            <a:r>
              <a:rPr lang="en-US" altLang="ko-KR" sz="1600" b="1" spc="-60" dirty="0" err="1" smtClean="0">
                <a:solidFill>
                  <a:srgbClr val="0070C0"/>
                </a:solidFill>
              </a:rPr>
              <a:t>ign_up.ejs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6856" y="3939621"/>
            <a:ext cx="1700825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rgbClr val="0070C0"/>
                </a:solidFill>
              </a:rPr>
              <a:t>globalRouter.js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799" y="1826275"/>
            <a:ext cx="1837823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1.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회원 정보 입력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201" y="4269157"/>
            <a:ext cx="2057551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2.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회원 등록 성공</a:t>
            </a:r>
          </a:p>
        </p:txBody>
      </p:sp>
      <p:pic>
        <p:nvPicPr>
          <p:cNvPr id="5122" name="Picture 2" descr="C:\Users\이진희\Desktop\아이디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3" y="2371036"/>
            <a:ext cx="2708182" cy="18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이진희\Desktop\아이디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63" y="4614207"/>
            <a:ext cx="4253778" cy="20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863" y="2127828"/>
            <a:ext cx="254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 가능할 경우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7533" y="2094037"/>
            <a:ext cx="254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 불가능할 경우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124" name="Picture 4" descr="C:\Users\이진희\Desktop\아이디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33" y="2357220"/>
            <a:ext cx="2330213" cy="187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스토리보드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회원 조회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/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수정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227" y="1018571"/>
            <a:ext cx="952409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err="1" smtClean="0">
                <a:solidFill>
                  <a:srgbClr val="0070C0"/>
                </a:solidFill>
              </a:rPr>
              <a:t>clients.ejs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227" y="3909131"/>
            <a:ext cx="1739668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rgbClr val="0070C0"/>
                </a:solidFill>
              </a:rPr>
              <a:t>globalRouter.js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8916" y="1216271"/>
            <a:ext cx="2251262" cy="2535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1.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회원 조회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312" y="3907145"/>
            <a:ext cx="1929923" cy="2731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chemeClr val="accent1"/>
                </a:solidFill>
              </a:rPr>
              <a:t>2</a:t>
            </a:r>
            <a:r>
              <a:rPr lang="en-US" altLang="ko-KR" sz="1600" b="1" spc="-60" dirty="0" smtClean="0">
                <a:solidFill>
                  <a:schemeClr val="accent1"/>
                </a:solidFill>
              </a:rPr>
              <a:t>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정보수정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90178" y="3541058"/>
            <a:ext cx="2009166" cy="323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3.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정보 수정 결과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00859" y="1555919"/>
            <a:ext cx="2127436" cy="2162934"/>
            <a:chOff x="1955273" y="2181761"/>
            <a:chExt cx="1401679" cy="179241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273" y="2181761"/>
              <a:ext cx="1401679" cy="1792413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955274" y="3770951"/>
              <a:ext cx="1254778" cy="8247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6372" y="4308382"/>
            <a:ext cx="3391923" cy="2112638"/>
            <a:chOff x="348438" y="4488187"/>
            <a:chExt cx="2697012" cy="163121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38" y="4488187"/>
              <a:ext cx="2697012" cy="1631211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348438" y="5939330"/>
              <a:ext cx="1254778" cy="8247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890178" y="3946909"/>
            <a:ext cx="2869417" cy="2653916"/>
            <a:chOff x="3207533" y="3946909"/>
            <a:chExt cx="1985206" cy="2172489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533" y="3946909"/>
              <a:ext cx="1985206" cy="2172489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233144" y="5859195"/>
              <a:ext cx="1559061" cy="15462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26" y="4232212"/>
            <a:ext cx="3867596" cy="21942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26" y="1343070"/>
            <a:ext cx="3095709" cy="25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스토리보드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회원 삭제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50847" y="1056349"/>
            <a:ext cx="8990072" cy="5573051"/>
            <a:chOff x="1650847" y="1056349"/>
            <a:chExt cx="8990072" cy="557305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168" y="2078540"/>
              <a:ext cx="3589731" cy="18595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895583" y="1056349"/>
              <a:ext cx="1226749" cy="2192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spc="-60" dirty="0" err="1" smtClean="0">
                  <a:solidFill>
                    <a:srgbClr val="0070C0"/>
                  </a:solidFill>
                </a:rPr>
                <a:t>clients.ejs</a:t>
              </a:r>
              <a:endParaRPr lang="ko-KR" altLang="en-US" sz="1600" b="1" spc="-6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32189" y="3974680"/>
              <a:ext cx="1739154" cy="2192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spc="-60" dirty="0" smtClean="0">
                  <a:solidFill>
                    <a:srgbClr val="0070C0"/>
                  </a:solidFill>
                </a:rPr>
                <a:t>globalRouter.js</a:t>
              </a:r>
              <a:endParaRPr lang="ko-KR" altLang="en-US" sz="1600" b="1" spc="-6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50847" y="1681015"/>
              <a:ext cx="2330603" cy="2059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spc="-60" dirty="0" smtClean="0">
                  <a:solidFill>
                    <a:schemeClr val="accent1"/>
                  </a:solidFill>
                </a:rPr>
                <a:t>1. </a:t>
              </a:r>
              <a:r>
                <a:rPr lang="ko-KR" altLang="en-US" sz="1600" b="1" spc="-60" dirty="0" smtClean="0">
                  <a:solidFill>
                    <a:schemeClr val="accent1"/>
                  </a:solidFill>
                </a:rPr>
                <a:t>회원 정보 삭제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6944" y="3947708"/>
              <a:ext cx="1953334" cy="273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spc="-60" dirty="0">
                  <a:solidFill>
                    <a:schemeClr val="accent1"/>
                  </a:solidFill>
                </a:rPr>
                <a:t>2</a:t>
              </a:r>
              <a:r>
                <a:rPr lang="en-US" altLang="ko-KR" sz="1600" b="1" spc="-60" dirty="0" smtClean="0">
                  <a:solidFill>
                    <a:schemeClr val="accent1"/>
                  </a:solidFill>
                </a:rPr>
                <a:t>.</a:t>
              </a:r>
              <a:r>
                <a:rPr lang="ko-KR" altLang="en-US" sz="1600" b="1" spc="-60" dirty="0" smtClean="0">
                  <a:solidFill>
                    <a:schemeClr val="accent1"/>
                  </a:solidFill>
                </a:rPr>
                <a:t>정보 삭제 결과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4168" y="3761148"/>
              <a:ext cx="1579121" cy="133626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692" y="4290893"/>
              <a:ext cx="2978770" cy="210320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583" y="4290893"/>
              <a:ext cx="3478308" cy="2338507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583" y="1372097"/>
              <a:ext cx="3745336" cy="2542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2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스토리보드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공간 정보 등록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1142" y="925430"/>
            <a:ext cx="1329241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err="1">
                <a:solidFill>
                  <a:srgbClr val="0070C0"/>
                </a:solidFill>
              </a:rPr>
              <a:t>z</a:t>
            </a:r>
            <a:r>
              <a:rPr lang="en-US" altLang="ko-KR" sz="1600" b="1" spc="-60" dirty="0" err="1" smtClean="0">
                <a:solidFill>
                  <a:srgbClr val="0070C0"/>
                </a:solidFill>
              </a:rPr>
              <a:t>one_add.ejs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1142" y="3853081"/>
            <a:ext cx="1715534" cy="202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rgbClr val="0070C0"/>
                </a:solidFill>
              </a:rPr>
              <a:t>globalRouter.js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477" y="1783976"/>
            <a:ext cx="2182228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1.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공간 정보 입력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0477" y="4372179"/>
            <a:ext cx="1705739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chemeClr val="accent1"/>
                </a:solidFill>
              </a:rPr>
              <a:t>2</a:t>
            </a:r>
            <a:r>
              <a:rPr lang="en-US" altLang="ko-KR" sz="1600" b="1" spc="-60" dirty="0" smtClean="0">
                <a:solidFill>
                  <a:schemeClr val="accent1"/>
                </a:solidFill>
              </a:rPr>
              <a:t>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공간 정보 등록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42" y="4140791"/>
            <a:ext cx="4349138" cy="21647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580" y="1286434"/>
            <a:ext cx="4092766" cy="2494989"/>
          </a:xfrm>
          <a:prstGeom prst="rect">
            <a:avLst/>
          </a:prstGeom>
        </p:spPr>
      </p:pic>
      <p:pic>
        <p:nvPicPr>
          <p:cNvPr id="6146" name="Picture 2" descr="C:\Users\이진희\Desktop\공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8" y="2322885"/>
            <a:ext cx="2689440" cy="198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이진희\Desktop\공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77" y="4665121"/>
            <a:ext cx="3972821" cy="196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3906" y="2045886"/>
            <a:ext cx="254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 가능할 경우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0436" y="2031744"/>
            <a:ext cx="2540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 불가능할 경우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6148" name="Picture 4" descr="C:\Users\이진희\Desktop\공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57" y="2282985"/>
            <a:ext cx="2113681" cy="206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8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3" y="85204"/>
            <a:ext cx="73613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스토리보드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공간 정보 조회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/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수정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5542" y="925430"/>
            <a:ext cx="952409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err="1" smtClean="0">
                <a:solidFill>
                  <a:srgbClr val="0070C0"/>
                </a:solidFill>
              </a:rPr>
              <a:t>zone.ejs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5542" y="3854535"/>
            <a:ext cx="2554209" cy="2496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rgbClr val="0070C0"/>
                </a:solidFill>
              </a:rPr>
              <a:t>globalRouter.js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9850" y="1552083"/>
            <a:ext cx="2794001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1.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공간 정보 조회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92738" y="3976664"/>
            <a:ext cx="1221097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3.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수정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919" y="3976664"/>
            <a:ext cx="2039356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chemeClr val="accent1"/>
                </a:solidFill>
              </a:rPr>
              <a:t>2</a:t>
            </a:r>
            <a:r>
              <a:rPr lang="en-US" altLang="ko-KR" sz="1600" b="1" spc="-60" dirty="0" smtClean="0">
                <a:solidFill>
                  <a:schemeClr val="accent1"/>
                </a:solidFill>
              </a:rPr>
              <a:t>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공간 정보 수정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339848" y="1894011"/>
            <a:ext cx="3166877" cy="1832976"/>
            <a:chOff x="1940043" y="2149432"/>
            <a:chExt cx="1946142" cy="1256465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044" y="2149432"/>
              <a:ext cx="1946141" cy="125646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1940043" y="3256256"/>
              <a:ext cx="1884219" cy="8247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22820" y="4348527"/>
            <a:ext cx="3829049" cy="1975987"/>
            <a:chOff x="3951869" y="2149432"/>
            <a:chExt cx="2379744" cy="125646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869" y="2149432"/>
              <a:ext cx="2379744" cy="1256465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3960254" y="3270442"/>
              <a:ext cx="1884219" cy="8247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092738" y="4258732"/>
            <a:ext cx="2717637" cy="2161118"/>
            <a:chOff x="2207257" y="4092545"/>
            <a:chExt cx="2059636" cy="132347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257" y="4092545"/>
              <a:ext cx="2059636" cy="1323472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2207257" y="5314662"/>
              <a:ext cx="2059636" cy="8247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42" y="4158756"/>
            <a:ext cx="3949975" cy="24123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42" y="1252303"/>
            <a:ext cx="3031958" cy="26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06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스토리보드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– 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공간 정보 삭제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7717" y="939255"/>
            <a:ext cx="952409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err="1" smtClean="0">
                <a:solidFill>
                  <a:srgbClr val="0070C0"/>
                </a:solidFill>
              </a:rPr>
              <a:t>zone.ejs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7719" y="3724890"/>
            <a:ext cx="2520110" cy="198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rgbClr val="0070C0"/>
                </a:solidFill>
              </a:rPr>
              <a:t>globalRouter.js</a:t>
            </a:r>
            <a:endParaRPr lang="ko-KR" altLang="en-US" sz="1600" b="1" spc="-60" dirty="0" smtClean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5388" y="1557710"/>
            <a:ext cx="1986484" cy="1864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 smtClean="0">
                <a:solidFill>
                  <a:schemeClr val="accent1"/>
                </a:solidFill>
              </a:rPr>
              <a:t>1.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공간 정보 삭제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6112" y="4104545"/>
            <a:ext cx="2081495" cy="2339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spc="-60" dirty="0">
                <a:solidFill>
                  <a:schemeClr val="accent1"/>
                </a:solidFill>
              </a:rPr>
              <a:t>2</a:t>
            </a:r>
            <a:r>
              <a:rPr lang="en-US" altLang="ko-KR" sz="1600" b="1" spc="-60" dirty="0" smtClean="0">
                <a:solidFill>
                  <a:schemeClr val="accent1"/>
                </a:solidFill>
              </a:rPr>
              <a:t>. </a:t>
            </a:r>
            <a:r>
              <a:rPr lang="ko-KR" altLang="en-US" sz="1600" b="1" spc="-60" dirty="0" smtClean="0">
                <a:solidFill>
                  <a:schemeClr val="accent1"/>
                </a:solidFill>
              </a:rPr>
              <a:t>삭제 결과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17" y="1237129"/>
            <a:ext cx="2612926" cy="246670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19" y="4025042"/>
            <a:ext cx="3474152" cy="259677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7" y="1854944"/>
            <a:ext cx="4565837" cy="21395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07" y="4413449"/>
            <a:ext cx="3611019" cy="2177851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92248" y="3703834"/>
            <a:ext cx="3066112" cy="12031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00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목차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79920" y="1998761"/>
            <a:ext cx="2435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01. Node.js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&amp; WAS 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44887" y="2038401"/>
            <a:ext cx="4689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테이블정의서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144888" y="2811928"/>
            <a:ext cx="4689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04. ERD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179918" y="2719779"/>
            <a:ext cx="332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02. Node.js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기반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WAS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구현하기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144888" y="3602103"/>
            <a:ext cx="4689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05.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시퀀스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다이어그램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44888" y="4394159"/>
            <a:ext cx="4689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06. 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스토리보드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2543547"/>
            <a:ext cx="7475413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i="1" kern="0" dirty="0" smtClean="0">
                <a:solidFill>
                  <a:srgbClr val="2574DB"/>
                </a:solidFill>
              </a:rPr>
              <a:t>Q &amp; A</a:t>
            </a:r>
            <a:endParaRPr lang="ko-KR" altLang="en-US" sz="6600" b="1" i="1" kern="0" dirty="0" smtClean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69" y="2543547"/>
            <a:ext cx="747541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i="1" kern="0" dirty="0" smtClean="0">
                <a:solidFill>
                  <a:srgbClr val="2574DB"/>
                </a:solidFill>
              </a:rPr>
              <a:t>감사합니다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 smtClean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 smtClean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 smtClean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01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&amp; WAS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 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1500" y="2150771"/>
            <a:ext cx="829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Chrome V8 JavaScript </a:t>
            </a:r>
            <a:r>
              <a:rPr lang="ko-KR" altLang="en-US" dirty="0" smtClean="0"/>
              <a:t>엔진으로 </a:t>
            </a:r>
            <a:r>
              <a:rPr lang="ko-KR" altLang="en-US" dirty="0" err="1" smtClean="0"/>
              <a:t>빌드된</a:t>
            </a:r>
            <a:r>
              <a:rPr lang="ko-KR" altLang="en-US" dirty="0" smtClean="0"/>
              <a:t> 서버 사이드 플랫폼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Chrome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V8</a:t>
            </a:r>
            <a:r>
              <a:rPr lang="ko-KR" altLang="en-US" dirty="0" smtClean="0"/>
              <a:t>엔진을 이용하여 브라우저 외부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에서도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r>
              <a:rPr lang="ko-KR" altLang="en-US" dirty="0" smtClean="0"/>
              <a:t>동작할 수 있도록 하는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841500" y="1389529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 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41500" y="3625487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WAS (Web Application Server)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 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3900" y="4361329"/>
            <a:ext cx="873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상에서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통하여 사용자 컴퓨터 장치에 애플리케이션을 수행해주는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미들웨어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소프트웨어 엔진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웹 애플리케이션 서버의 기본 기능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프로그램 실행 환경과 데이터베이스 접속 기능을 제공한다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2. </a:t>
            </a:r>
            <a:r>
              <a:rPr lang="ko-KR" altLang="en-US" dirty="0" smtClean="0"/>
              <a:t>여러 개의 트랜잭션을 관리한다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업무를 처리하는 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수행한다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5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2555751"/>
            <a:ext cx="6272306" cy="24868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5720" y="2555751"/>
            <a:ext cx="4084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사용자는 조회를 위한 요청을 보내면</a:t>
            </a:r>
            <a:endParaRPr lang="en-US" altLang="ko-KR" dirty="0" smtClean="0"/>
          </a:p>
          <a:p>
            <a:r>
              <a:rPr lang="ko-KR" altLang="en-US" dirty="0" smtClean="0"/>
              <a:t>서버는 그 결과를 응답한다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사용자는 데이터 생성이나 저장을 위한 요청을 보내면 서버는 데이터를 받은 후 처리한다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요청이나 응답은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프로토콜을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6944" y="85204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기반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WAS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구현하기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- 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간단한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http 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서버 구현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기반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WAS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구현하기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- 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간단한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http 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서버 구현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2350102"/>
            <a:ext cx="4896533" cy="24577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9" y="2350102"/>
            <a:ext cx="5264434" cy="245779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99247" y="1921238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ever.js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5309" y="1783976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http://localhost:3000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050" y="4983480"/>
            <a:ext cx="10323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 Node.js</a:t>
            </a:r>
            <a:r>
              <a:rPr lang="ko-KR" altLang="en-US" dirty="0" smtClean="0"/>
              <a:t>가 내장하고 있는 </a:t>
            </a:r>
            <a:r>
              <a:rPr lang="en-US" altLang="ko-KR" dirty="0" smtClean="0"/>
              <a:t>‘http’</a:t>
            </a:r>
            <a:r>
              <a:rPr lang="ko-KR" altLang="en-US" dirty="0"/>
              <a:t>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dirty="0" smtClean="0"/>
              <a:t>기본적인 모듈을 </a:t>
            </a:r>
            <a:r>
              <a:rPr lang="ko-KR" altLang="en-US" dirty="0" err="1" smtClean="0"/>
              <a:t>사용하기위해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requrie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전역함수를 이용하여 모듈을 </a:t>
            </a:r>
            <a:r>
              <a:rPr lang="ko-KR" altLang="en-US" dirty="0" err="1" smtClean="0"/>
              <a:t>로드해야</a:t>
            </a:r>
            <a:r>
              <a:rPr lang="ko-KR" altLang="en-US" dirty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createServer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서버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listen() </a:t>
            </a:r>
            <a:r>
              <a:rPr lang="ko-KR" altLang="en-US" dirty="0" smtClean="0"/>
              <a:t>함수를 사용하여 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 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57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기반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WAS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구현하기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2574DB"/>
                </a:solidFill>
              </a:rPr>
              <a:t> -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express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로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was 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구현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2835" y="2346960"/>
            <a:ext cx="7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kern="0" dirty="0" smtClean="0">
                <a:solidFill>
                  <a:srgbClr val="2574DB"/>
                </a:solidFill>
              </a:rPr>
              <a:t>express</a:t>
            </a:r>
            <a:r>
              <a:rPr lang="ko-KR" altLang="en-US" b="1" i="1" kern="0" dirty="0" smtClean="0">
                <a:solidFill>
                  <a:srgbClr val="2574DB"/>
                </a:solidFill>
              </a:rPr>
              <a:t>란</a:t>
            </a:r>
            <a:r>
              <a:rPr lang="en-US" altLang="ko-KR" b="1" i="1" kern="0" dirty="0" smtClean="0">
                <a:solidFill>
                  <a:srgbClr val="2574DB"/>
                </a:solidFill>
              </a:rPr>
              <a:t>?</a:t>
            </a:r>
            <a:endParaRPr lang="en-US" altLang="ko-KR" b="1" i="1" kern="0" dirty="0">
              <a:solidFill>
                <a:srgbClr val="2574D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0" y="2777252"/>
            <a:ext cx="9088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웹서버를</a:t>
            </a:r>
            <a:r>
              <a:rPr lang="ko-KR" altLang="en-US" dirty="0" smtClean="0"/>
              <a:t> 쉽게 구축할 수 있게 하는 프레임 워크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웹</a:t>
            </a:r>
            <a:r>
              <a:rPr lang="ko-KR" altLang="en-US" dirty="0"/>
              <a:t> 애플리케이션 구성에 </a:t>
            </a:r>
            <a:r>
              <a:rPr lang="ko-KR" altLang="en-US" dirty="0" smtClean="0"/>
              <a:t>필요한</a:t>
            </a:r>
            <a:r>
              <a:rPr lang="ko-KR" altLang="en-US" dirty="0"/>
              <a:t> </a:t>
            </a:r>
            <a:r>
              <a:rPr lang="en-US" altLang="ko-KR" dirty="0"/>
              <a:t>Routing, View Helper, 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Session</a:t>
            </a:r>
            <a:r>
              <a:rPr lang="ko-KR" altLang="en-US" dirty="0" smtClean="0"/>
              <a:t> 등의</a:t>
            </a:r>
            <a:r>
              <a:rPr lang="ko-KR" altLang="en-US" dirty="0"/>
              <a:t> 기능을 제공한다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어플리케이션을 </a:t>
            </a:r>
            <a:r>
              <a:rPr lang="ko-KR" altLang="en-US" dirty="0"/>
              <a:t>구현할 때 어플리케이션 구현에 꼭 필요한 부분</a:t>
            </a:r>
            <a:r>
              <a:rPr lang="en-US" altLang="ko-KR" dirty="0"/>
              <a:t>, </a:t>
            </a:r>
            <a:r>
              <a:rPr lang="ko-KR" altLang="en-US" dirty="0"/>
              <a:t>구조를 미리 구현해둔 </a:t>
            </a:r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/>
              <a:t>루비에는 </a:t>
            </a:r>
            <a:r>
              <a:rPr lang="ko-KR" altLang="en-US" dirty="0" err="1" smtClean="0"/>
              <a:t>레일즈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php</a:t>
            </a:r>
            <a:r>
              <a:rPr lang="ko-KR" altLang="en-US" dirty="0"/>
              <a:t>는 </a:t>
            </a:r>
            <a:r>
              <a:rPr lang="ko-KR" altLang="en-US" dirty="0" err="1"/>
              <a:t>라라벨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spring, </a:t>
            </a:r>
            <a:r>
              <a:rPr lang="en-US" altLang="ko-KR" dirty="0" smtClean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express</a:t>
            </a:r>
            <a:r>
              <a:rPr lang="ko-KR" altLang="en-US" dirty="0"/>
              <a:t>를 주로 사용함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5999" y="3839081"/>
            <a:ext cx="7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1" kern="0" dirty="0" smtClean="0">
                <a:solidFill>
                  <a:srgbClr val="2574DB"/>
                </a:solidFill>
              </a:rPr>
              <a:t>프레임워</a:t>
            </a:r>
            <a:r>
              <a:rPr lang="ko-KR" altLang="en-US" b="1" i="1" kern="0" dirty="0">
                <a:solidFill>
                  <a:srgbClr val="2574DB"/>
                </a:solidFill>
              </a:rPr>
              <a:t>크</a:t>
            </a:r>
            <a:r>
              <a:rPr lang="ko-KR" altLang="en-US" b="1" i="1" kern="0" dirty="0" smtClean="0">
                <a:solidFill>
                  <a:srgbClr val="2574DB"/>
                </a:solidFill>
              </a:rPr>
              <a:t>란</a:t>
            </a:r>
            <a:r>
              <a:rPr lang="en-US" altLang="ko-KR" b="1" i="1" kern="0" dirty="0" smtClean="0">
                <a:solidFill>
                  <a:srgbClr val="2574DB"/>
                </a:solidFill>
              </a:rPr>
              <a:t>?</a:t>
            </a:r>
            <a:endParaRPr lang="en-US" altLang="ko-KR" b="1" i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Node.js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기반 </a:t>
            </a:r>
            <a:r>
              <a:rPr lang="en-US" altLang="ko-KR" sz="3200" b="1" i="1" kern="0" dirty="0" smtClean="0">
                <a:solidFill>
                  <a:srgbClr val="2574DB"/>
                </a:solidFill>
              </a:rPr>
              <a:t>WAS</a:t>
            </a:r>
            <a:r>
              <a:rPr lang="ko-KR" altLang="en-US" sz="3200" b="1" i="1" kern="0" dirty="0" smtClean="0">
                <a:solidFill>
                  <a:srgbClr val="2574DB"/>
                </a:solidFill>
              </a:rPr>
              <a:t>구현하기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rgbClr val="2574DB"/>
                </a:solidFill>
              </a:rPr>
              <a:t> -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express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로 </a:t>
            </a:r>
            <a:r>
              <a:rPr lang="en-US" altLang="ko-KR" b="1" kern="0" dirty="0" smtClean="0">
                <a:solidFill>
                  <a:srgbClr val="2574DB"/>
                </a:solidFill>
              </a:rPr>
              <a:t>was </a:t>
            </a:r>
            <a:r>
              <a:rPr lang="ko-KR" altLang="en-US" b="1" kern="0" dirty="0" smtClean="0">
                <a:solidFill>
                  <a:srgbClr val="2574DB"/>
                </a:solidFill>
              </a:rPr>
              <a:t>구현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64" y="2061535"/>
            <a:ext cx="3832876" cy="3139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5" y="2061534"/>
            <a:ext cx="4848025" cy="22047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16000" y="1647510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xpress_sever.js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72375" y="1612685"/>
            <a:ext cx="243538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http://localhost:3000 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4960" y="4861560"/>
            <a:ext cx="6522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서버는</a:t>
            </a:r>
            <a:r>
              <a:rPr lang="ko-KR" altLang="en-US" dirty="0"/>
              <a:t> </a:t>
            </a:r>
            <a:r>
              <a:rPr lang="en-US" altLang="ko-KR" dirty="0"/>
              <a:t>port 3000</a:t>
            </a:r>
            <a:r>
              <a:rPr lang="ko-KR" altLang="en-US" dirty="0"/>
              <a:t>에서 사용자의 접속을 대기하고 있다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 smtClean="0"/>
              <a:t>클라이언트가</a:t>
            </a:r>
            <a:r>
              <a:rPr lang="ko-KR" altLang="en-US" dirty="0"/>
              <a:t> </a:t>
            </a:r>
            <a:r>
              <a:rPr lang="en-US" altLang="ko-KR" dirty="0"/>
              <a:t>GET </a:t>
            </a:r>
            <a:r>
              <a:rPr lang="ko-KR" altLang="en-US" dirty="0"/>
              <a:t>방식으로 루트 </a:t>
            </a:r>
            <a:r>
              <a:rPr lang="en-US" altLang="ko-KR" dirty="0"/>
              <a:t>URL(http://localhost:3000/)</a:t>
            </a:r>
            <a:r>
              <a:rPr lang="ko-KR" altLang="en-US" dirty="0"/>
              <a:t>에 요청을 보내면 </a:t>
            </a:r>
            <a:r>
              <a:rPr lang="ko-KR" altLang="en-US" dirty="0" smtClean="0"/>
              <a:t>서버는</a:t>
            </a:r>
            <a:r>
              <a:rPr lang="ko-KR" altLang="en-US" dirty="0"/>
              <a:t> ‘</a:t>
            </a:r>
            <a:r>
              <a:rPr lang="en-US" altLang="ko-KR" dirty="0"/>
              <a:t>Hello </a:t>
            </a:r>
            <a:r>
              <a:rPr lang="en-US" altLang="ko-KR" dirty="0" smtClean="0"/>
              <a:t>express world</a:t>
            </a:r>
            <a:r>
              <a:rPr lang="en-US" altLang="ko-KR" dirty="0"/>
              <a:t>!’</a:t>
            </a:r>
            <a:r>
              <a:rPr lang="ko-KR" altLang="en-US" dirty="0"/>
              <a:t>로 응답할 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 smtClean="0">
                <a:solidFill>
                  <a:srgbClr val="2574DB"/>
                </a:solidFill>
              </a:rPr>
              <a:t>테이블정의서</a:t>
            </a:r>
            <a:endParaRPr lang="en-US" altLang="ko-KR" sz="3200" b="1" i="1" kern="0" dirty="0" smtClean="0">
              <a:solidFill>
                <a:srgbClr val="2574DB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54739"/>
              </p:ext>
            </p:extLst>
          </p:nvPr>
        </p:nvGraphicFramePr>
        <p:xfrm>
          <a:off x="1310637" y="1123950"/>
          <a:ext cx="10637523" cy="195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747"/>
                <a:gridCol w="1686296"/>
                <a:gridCol w="1686296"/>
                <a:gridCol w="1521671"/>
                <a:gridCol w="1850921"/>
                <a:gridCol w="1686296"/>
                <a:gridCol w="1686296"/>
              </a:tblGrid>
              <a:tr h="440861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 정보 테이블                                                                                             </a:t>
                      </a:r>
                      <a:r>
                        <a:rPr lang="en-US" altLang="ko-KR" dirty="0" err="1" smtClean="0"/>
                        <a:t>client_info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90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comment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column</a:t>
                      </a:r>
                      <a:r>
                        <a:rPr lang="ko-KR" altLang="en-US" sz="1600" dirty="0" smtClean="0"/>
                        <a:t>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NULL/DEFUALT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KEY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비고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회원아이디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client_id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N/N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PRIMARY</a:t>
                      </a:r>
                      <a:r>
                        <a:rPr lang="en-US" altLang="ko-KR" sz="1600" baseline="0" dirty="0" smtClean="0"/>
                        <a:t> KEY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440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client_name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varchar(32)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N/N</a:t>
                      </a:r>
                      <a:endParaRPr lang="ko-KR" altLang="en-US" sz="1600" dirty="0" smtClean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78365"/>
              </p:ext>
            </p:extLst>
          </p:nvPr>
        </p:nvGraphicFramePr>
        <p:xfrm>
          <a:off x="304800" y="3554307"/>
          <a:ext cx="11597639" cy="2817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2290"/>
                <a:gridCol w="1963033"/>
                <a:gridCol w="1684808"/>
                <a:gridCol w="1886850"/>
                <a:gridCol w="1599699"/>
                <a:gridCol w="1950720"/>
                <a:gridCol w="1920239"/>
              </a:tblGrid>
              <a:tr h="365196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공간 정보 테이블                                                                                              </a:t>
                      </a:r>
                      <a:r>
                        <a:rPr lang="en-US" altLang="ko-KR" dirty="0" err="1" smtClean="0"/>
                        <a:t>zone_info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633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no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comment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column</a:t>
                      </a:r>
                      <a:r>
                        <a:rPr lang="ko-KR" altLang="en-US" sz="1600" dirty="0" smtClean="0"/>
                        <a:t>명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자료형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NULL/DEFUALT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KEY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비고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설명</a:t>
                      </a:r>
                    </a:p>
                  </a:txBody>
                  <a:tcPr anchor="ctr"/>
                </a:tc>
              </a:tr>
              <a:tr h="36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공간정보아이디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N/</a:t>
                      </a:r>
                      <a:r>
                        <a:rPr lang="en-US" altLang="ko-KR" sz="1600" baseline="0" dirty="0" smtClean="0"/>
                        <a:t> Auto Increment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PRIMARY KEY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식별키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6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회원아이디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client_id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N/N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FOREIGN</a:t>
                      </a:r>
                      <a:r>
                        <a:rPr lang="en-US" altLang="ko-KR" sz="1600" baseline="0" dirty="0" smtClean="0"/>
                        <a:t> KEY/ UNIQUE KEY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DELETE CASCADE </a:t>
                      </a:r>
                      <a:r>
                        <a:rPr lang="ko-KR" alt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6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공간아이디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zone_id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N/N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UNIQUE KEY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  <a:tr h="3651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공간이름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zone_name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varchar(200)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N/N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 smtClean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smtClean="0">
                <a:solidFill>
                  <a:srgbClr val="2574DB"/>
                </a:solidFill>
              </a:rPr>
              <a:t>ERD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0963" y="5176602"/>
            <a:ext cx="3916279" cy="89635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spc="-60" dirty="0" smtClean="0"/>
              <a:t>*PK – Primary Key</a:t>
            </a:r>
          </a:p>
          <a:p>
            <a:pPr algn="r">
              <a:lnSpc>
                <a:spcPct val="130000"/>
              </a:lnSpc>
            </a:pPr>
            <a:r>
              <a:rPr lang="en-US" altLang="ko-KR" sz="1400" spc="-60" dirty="0" smtClean="0"/>
              <a:t>*AI – Auto Increment</a:t>
            </a:r>
          </a:p>
          <a:p>
            <a:pPr algn="r">
              <a:lnSpc>
                <a:spcPct val="130000"/>
              </a:lnSpc>
            </a:pPr>
            <a:r>
              <a:rPr lang="en-US" altLang="ko-KR" sz="1400" spc="-60" dirty="0" smtClean="0"/>
              <a:t>*FK – Foreign Key</a:t>
            </a:r>
          </a:p>
          <a:p>
            <a:pPr algn="r">
              <a:lnSpc>
                <a:spcPct val="130000"/>
              </a:lnSpc>
            </a:pPr>
            <a:r>
              <a:rPr lang="en-US" altLang="ko-KR" sz="1400" spc="-60" dirty="0" smtClean="0"/>
              <a:t>*Null  -  is </a:t>
            </a:r>
            <a:r>
              <a:rPr lang="en-US" altLang="ko-KR" sz="1400" spc="-60" dirty="0" err="1" smtClean="0"/>
              <a:t>nullable</a:t>
            </a:r>
            <a:endParaRPr lang="ko-KR" altLang="en-US" sz="1400" spc="-6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921136"/>
            <a:ext cx="9863997" cy="29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533</Words>
  <Application>Microsoft Office PowerPoint</Application>
  <PresentationFormat>사용자 지정</PresentationFormat>
  <Paragraphs>175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이진희</cp:lastModifiedBy>
  <cp:revision>22</cp:revision>
  <dcterms:created xsi:type="dcterms:W3CDTF">2020-05-14T14:56:15Z</dcterms:created>
  <dcterms:modified xsi:type="dcterms:W3CDTF">2020-05-29T02:21:20Z</dcterms:modified>
</cp:coreProperties>
</file>