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2" r:id="rId1"/>
  </p:sldMasterIdLst>
  <p:notesMasterIdLst>
    <p:notesMasterId r:id="rId4"/>
  </p:notesMasterIdLst>
  <p:handoutMasterIdLst>
    <p:handoutMasterId r:id="rId5"/>
  </p:handoutMasterIdLst>
  <p:sldIdLst>
    <p:sldId id="2919" r:id="rId2"/>
    <p:sldId id="2923" r:id="rId3"/>
  </p:sldIdLst>
  <p:sldSz cx="9144000" cy="6858000" type="screen4x3"/>
  <p:notesSz cx="6645275" cy="9777413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sng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5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CC0066"/>
    <a:srgbClr val="FF0000"/>
    <a:srgbClr val="3333FF"/>
    <a:srgbClr val="FF9966"/>
    <a:srgbClr val="CC99FF"/>
    <a:srgbClr val="CCE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0"/>
  </p:normalViewPr>
  <p:slideViewPr>
    <p:cSldViewPr showGuides="1">
      <p:cViewPr varScale="1">
        <p:scale>
          <a:sx n="114" d="100"/>
          <a:sy n="114" d="100"/>
        </p:scale>
        <p:origin x="1524" y="102"/>
      </p:cViewPr>
      <p:guideLst>
        <p:guide orient="horz" pos="663"/>
        <p:guide pos="58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页眉占位符 37376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z="1200" b="0" u="none" strike="noStrike" noProof="1">
              <a:latin typeface="Times New Roman" panose="02020603050405020304" pitchFamily="18" charset="0"/>
            </a:endParaRPr>
          </a:p>
        </p:txBody>
      </p:sp>
      <p:sp>
        <p:nvSpPr>
          <p:cNvPr id="373763" name="日期占位符 373762"/>
          <p:cNvSpPr>
            <a:spLocks noGrp="1"/>
          </p:cNvSpPr>
          <p:nvPr>
            <p:ph type="dt" sz="quarter" idx="1"/>
          </p:nvPr>
        </p:nvSpPr>
        <p:spPr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CN" altLang="en-US" sz="1200" b="0" u="none" strike="noStrike" noProof="1">
              <a:latin typeface="Times New Roman" panose="02020603050405020304" pitchFamily="18" charset="0"/>
            </a:endParaRPr>
          </a:p>
        </p:txBody>
      </p:sp>
      <p:sp>
        <p:nvSpPr>
          <p:cNvPr id="373764" name="页脚占位符 373763"/>
          <p:cNvSpPr>
            <a:spLocks noGrp="1"/>
          </p:cNvSpPr>
          <p:nvPr>
            <p:ph type="ftr" sz="quarter" idx="2"/>
          </p:nvPr>
        </p:nvSpPr>
        <p:spPr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z="1200" b="0" u="none" strike="noStrike" noProof="1">
              <a:latin typeface="Times New Roman" panose="02020603050405020304" pitchFamily="18" charset="0"/>
            </a:endParaRPr>
          </a:p>
        </p:txBody>
      </p:sp>
      <p:sp>
        <p:nvSpPr>
          <p:cNvPr id="373765" name="灯片编号占位符 373764"/>
          <p:cNvSpPr>
            <a:spLocks noGrp="1"/>
          </p:cNvSpPr>
          <p:nvPr>
            <p:ph type="sldNum" sz="quarter" idx="3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b="0" u="none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‹#›</a:t>
            </a:fld>
            <a:endParaRPr lang="zh-CN" altLang="en-US" sz="1200" b="0" u="none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页眉占位符 1843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sz="1200" u="none" noProof="1"/>
          </a:p>
        </p:txBody>
      </p:sp>
      <p:sp>
        <p:nvSpPr>
          <p:cNvPr id="184323" name="日期占位符 184322"/>
          <p:cNvSpPr>
            <a:spLocks noGrp="1"/>
          </p:cNvSpPr>
          <p:nvPr>
            <p:ph type="dt" idx="1"/>
          </p:nvPr>
        </p:nvSpPr>
        <p:spPr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pPr algn="r"/>
            <a:endParaRPr lang="zh-CN" altLang="en-US" sz="1200" u="none" noProof="1"/>
          </a:p>
        </p:txBody>
      </p:sp>
      <p:sp>
        <p:nvSpPr>
          <p:cNvPr id="10244" name="幻灯片图像占位符 18432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7888" y="733425"/>
            <a:ext cx="4889500" cy="3667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45" name="文本占位符 184324"/>
          <p:cNvSpPr>
            <a:spLocks noGrp="1"/>
          </p:cNvSpPr>
          <p:nvPr>
            <p:ph type="body" sz="quarter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4326" name="页脚占位符 184325"/>
          <p:cNvSpPr>
            <a:spLocks noGrp="1"/>
          </p:cNvSpPr>
          <p:nvPr>
            <p:ph type="ftr" sz="quarter" idx="4"/>
          </p:nvPr>
        </p:nvSpPr>
        <p:spPr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sz="1200" u="none" noProof="1"/>
          </a:p>
        </p:txBody>
      </p:sp>
      <p:sp>
        <p:nvSpPr>
          <p:cNvPr id="184327" name="灯片编号占位符 184326"/>
          <p:cNvSpPr>
            <a:spLocks noGrp="1"/>
          </p:cNvSpPr>
          <p:nvPr>
            <p:ph type="sldNum" sz="quarter" idx="5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pPr algn="r"/>
            <a:fld id="{9A0DB2DC-4C9A-4742-B13C-FB6460FD3503}" type="slidenum">
              <a:rPr lang="zh-CN" altLang="en-US" sz="1200" u="none" noProof="1" smtClean="0"/>
              <a:pPr algn="r"/>
              <a:t>‹#›</a:t>
            </a:fld>
            <a:endParaRPr lang="zh-CN" altLang="en-US" sz="1200" u="non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gradFill rotWithShape="0">
          <a:gsLst>
            <a:gs pos="0">
              <a:srgbClr val="E9F7FF"/>
            </a:gs>
            <a:gs pos="100000">
              <a:srgbClr val="CCECF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1267"/>
          <p:cNvSpPr/>
          <p:nvPr/>
        </p:nvSpPr>
        <p:spPr>
          <a:xfrm>
            <a:off x="1716088" y="1690688"/>
            <a:ext cx="7427912" cy="19542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矩形 11270"/>
          <p:cNvSpPr/>
          <p:nvPr/>
        </p:nvSpPr>
        <p:spPr>
          <a:xfrm>
            <a:off x="1716088" y="1690688"/>
            <a:ext cx="574675" cy="642937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8" name="矩形 11271"/>
          <p:cNvSpPr/>
          <p:nvPr/>
        </p:nvSpPr>
        <p:spPr>
          <a:xfrm>
            <a:off x="2281238" y="1066800"/>
            <a:ext cx="585787" cy="635000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9" name="矩形 11273"/>
          <p:cNvSpPr/>
          <p:nvPr/>
        </p:nvSpPr>
        <p:spPr>
          <a:xfrm>
            <a:off x="2281238" y="1690688"/>
            <a:ext cx="585787" cy="642937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0" name="矩形 11274"/>
          <p:cNvSpPr/>
          <p:nvPr/>
        </p:nvSpPr>
        <p:spPr>
          <a:xfrm>
            <a:off x="1141413" y="2324100"/>
            <a:ext cx="584200" cy="63341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1" name="矩形 11275"/>
          <p:cNvSpPr/>
          <p:nvPr/>
        </p:nvSpPr>
        <p:spPr>
          <a:xfrm>
            <a:off x="0" y="2324100"/>
            <a:ext cx="582613" cy="6334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2" name="矩形 11276"/>
          <p:cNvSpPr/>
          <p:nvPr/>
        </p:nvSpPr>
        <p:spPr>
          <a:xfrm>
            <a:off x="1716088" y="2324100"/>
            <a:ext cx="574675" cy="63341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3" name="矩形 11277"/>
          <p:cNvSpPr/>
          <p:nvPr/>
        </p:nvSpPr>
        <p:spPr>
          <a:xfrm>
            <a:off x="573088" y="2947988"/>
            <a:ext cx="576262" cy="64452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4" name="矩形 11278"/>
          <p:cNvSpPr/>
          <p:nvPr/>
        </p:nvSpPr>
        <p:spPr>
          <a:xfrm>
            <a:off x="1141413" y="2947988"/>
            <a:ext cx="584200" cy="64452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anchor="t" anchorCtr="0"/>
          <a:lstStyle/>
          <a:p>
            <a:pPr lvl="0">
              <a:buClr>
                <a:schemeClr val="bg1"/>
              </a:buClr>
            </a:pPr>
            <a:endParaRPr lang="zh-CN" altLang="zh-CN" sz="2400" b="0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3" name="标题 11282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18161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7200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1284" name="副标题 11283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3600" b="0" i="0"/>
            </a:lvl1pPr>
            <a:lvl2pPr marL="457200" lvl="1" indent="0" algn="ctr">
              <a:buNone/>
              <a:defRPr sz="3600"/>
            </a:lvl2pPr>
            <a:lvl3pPr marL="914400" lvl="2" indent="0" algn="ctr">
              <a:buNone/>
              <a:defRPr sz="3600"/>
            </a:lvl3pPr>
            <a:lvl4pPr marL="1371600" lvl="3" indent="0" algn="ctr">
              <a:buNone/>
              <a:defRPr sz="3600"/>
            </a:lvl4pPr>
            <a:lvl5pPr marL="1828800" lvl="4" indent="0" algn="ctr">
              <a:buNone/>
              <a:defRPr sz="36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1280" name="日期占位符 11279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11281" name="页脚占位符 11280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11282" name="灯片编号占位符 11281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 b="0">
                <a:latin typeface="Arial Black" panose="020B0A0402010202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33375"/>
            <a:ext cx="2057400" cy="575945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52930" cy="5759450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 b="0" i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2504" cy="48958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196975"/>
            <a:ext cx="4032504" cy="48958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 b="0" i="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 b="0" i="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 b="0" i="0"/>
            </a:lvl1pPr>
            <a:lvl2pPr>
              <a:defRPr sz="2100" b="0" i="0"/>
            </a:lvl2pPr>
            <a:lvl3pPr>
              <a:defRPr sz="1800" b="0" i="0"/>
            </a:lvl3pPr>
            <a:lvl4pPr>
              <a:defRPr sz="1500" b="0" i="0"/>
            </a:lvl4pPr>
            <a:lvl5pPr>
              <a:defRPr sz="1500" b="0" i="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 b="0" i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 b="0" i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 b="0" i="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9F7FF"/>
            </a:gs>
            <a:gs pos="100000">
              <a:srgbClr val="CCECF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10241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10243" name="灯片编号占位符 10242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24075" cy="4206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600" b="1">
                <a:solidFill>
                  <a:srgbClr val="3333FF"/>
                </a:solidFill>
              </a:defRPr>
            </a:lvl1pPr>
          </a:lstStyle>
          <a:p>
            <a:fld id="{9A0DB2DC-4C9A-4742-B13C-FB6460FD3503}" type="slidenum">
              <a:rPr lang="zh-CN" altLang="en-US" b="0" noProof="1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r>
              <a:rPr lang="en-US" altLang="zh-CN" b="0" u="none" noProof="1"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sp>
        <p:nvSpPr>
          <p:cNvPr id="2052" name="标题 10253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647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3" name="文本占位符 10254"/>
          <p:cNvSpPr>
            <a:spLocks noGrp="1"/>
          </p:cNvSpPr>
          <p:nvPr>
            <p:ph type="body"/>
          </p:nvPr>
        </p:nvSpPr>
        <p:spPr>
          <a:xfrm>
            <a:off x="457200" y="1196975"/>
            <a:ext cx="8229600" cy="4895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56" name="日期占位符 10255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2055" name="矩形 10257"/>
          <p:cNvSpPr/>
          <p:nvPr userDrawn="1"/>
        </p:nvSpPr>
        <p:spPr>
          <a:xfrm>
            <a:off x="466725" y="981075"/>
            <a:ext cx="8210550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6565FF">
                  <a:alpha val="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/>
            <a:endParaRPr lang="zh-CN" altLang="en-US" b="0" i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56" name="横卷形 10258"/>
          <p:cNvSpPr/>
          <p:nvPr userDrawn="1"/>
        </p:nvSpPr>
        <p:spPr>
          <a:xfrm>
            <a:off x="1258888" y="6308725"/>
            <a:ext cx="6121400" cy="360363"/>
          </a:xfrm>
          <a:prstGeom prst="horizontalScroll">
            <a:avLst>
              <a:gd name="adj" fmla="val 12500"/>
            </a:avLst>
          </a:prstGeom>
          <a:noFill/>
          <a:ln w="6350">
            <a:noFill/>
          </a:ln>
        </p:spPr>
        <p:txBody>
          <a:bodyPr wrap="none" anchor="ctr" anchorCtr="0"/>
          <a:lstStyle/>
          <a:p>
            <a:pPr lvl="0" algn="ctr"/>
            <a:r>
              <a:rPr lang="zh-CN" altLang="en-US" sz="2000" b="0" u="none" dirty="0">
                <a:solidFill>
                  <a:srgbClr val="E9F7FF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隶书" panose="02010509060101010101" pitchFamily="49" charset="-122"/>
              </a:rPr>
              <a:t>计算方法</a:t>
            </a:r>
            <a:r>
              <a:rPr lang="en-US" altLang="zh-CN" sz="2000" b="0" u="none" dirty="0">
                <a:solidFill>
                  <a:srgbClr val="E9F7FF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隶书" panose="02010509060101010101" pitchFamily="49" charset="-122"/>
              </a:rPr>
              <a:t>——09</a:t>
            </a:r>
            <a:r>
              <a:rPr lang="zh-CN" altLang="en-US" sz="2000" b="0" u="none" dirty="0">
                <a:solidFill>
                  <a:srgbClr val="E9F7FF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隶书" panose="02010509060101010101" pitchFamily="49" charset="-122"/>
              </a:rPr>
              <a:t>计</a:t>
            </a:r>
            <a:r>
              <a:rPr lang="en-US" altLang="zh-CN" sz="2000" b="0" u="none" dirty="0">
                <a:solidFill>
                  <a:srgbClr val="E9F7FF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隶书" panose="02010509060101010101" pitchFamily="49" charset="-122"/>
              </a:rPr>
              <a:t>11</a:t>
            </a:r>
            <a:r>
              <a:rPr lang="zh-CN" altLang="en-US" sz="2000" b="0" u="none" dirty="0">
                <a:solidFill>
                  <a:srgbClr val="E9F7FF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隶书" panose="02010509060101010101" pitchFamily="49" charset="-122"/>
              </a:rPr>
              <a:t>、</a:t>
            </a:r>
            <a:r>
              <a:rPr lang="en-US" altLang="zh-CN" sz="2000" b="0" u="none">
                <a:solidFill>
                  <a:srgbClr val="E9F7FF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隶书" panose="02010509060101010101" pitchFamily="49" charset="-122"/>
              </a:rPr>
              <a:t>61</a:t>
            </a:r>
          </a:p>
        </p:txBody>
      </p:sp>
      <p:sp>
        <p:nvSpPr>
          <p:cNvPr id="2057" name="矩形 10259"/>
          <p:cNvSpPr/>
          <p:nvPr userDrawn="1"/>
        </p:nvSpPr>
        <p:spPr>
          <a:xfrm>
            <a:off x="466725" y="6291263"/>
            <a:ext cx="8210550" cy="174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6565FF">
                  <a:alpha val="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/>
            <a:endParaRPr lang="zh-CN" altLang="en-US" b="0" i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10000"/>
        </a:lnSpc>
        <a:spcBef>
          <a:spcPct val="4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sng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wrap="square" lIns="91440" tIns="45720" rIns="91440" bIns="4572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 defTabSz="457200">
              <a:buSzTx/>
            </a:pPr>
            <a:fld id="{9A0DB2DC-4C9A-4742-B13C-FB6460FD3503}" type="slidenum">
              <a:rPr lang="zh-CN" altLang="en-US" sz="1200" b="0" u="none" dirty="0">
                <a:solidFill>
                  <a:srgbClr val="76717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</a:t>
            </a:fld>
            <a:endParaRPr lang="zh-CN" altLang="en-US" sz="1200" b="0" u="none" dirty="0">
              <a:solidFill>
                <a:srgbClr val="76717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3250" name="标题 88065"/>
          <p:cNvSpPr>
            <a:spLocks noGrp="1"/>
          </p:cNvSpPr>
          <p:nvPr>
            <p:ph type="title"/>
          </p:nvPr>
        </p:nvSpPr>
        <p:spPr>
          <a:xfrm>
            <a:off x="637863" y="2857500"/>
            <a:ext cx="7868273" cy="1143000"/>
          </a:xfrm>
          <a:ln/>
        </p:spPr>
        <p:txBody>
          <a:bodyPr anchor="ctr" anchorCtr="0"/>
          <a:lstStyle/>
          <a:p>
            <a:r>
              <a:rPr lang="zh-CN" altLang="en-US" sz="6000" dirty="0">
                <a:solidFill>
                  <a:schemeClr val="tx2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>
                <a:solidFill>
                  <a:schemeClr val="tx2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Homework</a:t>
            </a:r>
            <a:r>
              <a:rPr lang="zh-CN" altLang="en-US" sz="6000" dirty="0">
                <a:solidFill>
                  <a:schemeClr val="tx2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>
                <a:solidFill>
                  <a:schemeClr val="tx2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6000" dirty="0">
                <a:solidFill>
                  <a:schemeClr val="tx2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>
                <a:solidFill>
                  <a:schemeClr val="tx2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Chapter1</a:t>
            </a:r>
            <a:endParaRPr lang="zh-CN" altLang="en-US" sz="60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3251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538" y="6375400"/>
            <a:ext cx="6667500" cy="293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36966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lstStyle/>
          <a:p>
            <a:r>
              <a:rPr lang="en-US" altLang="zh-CN" dirty="0"/>
              <a:t>Homework and experiment </a:t>
            </a:r>
            <a:endParaRPr lang="zh-CN" altLang="en-US" dirty="0"/>
          </a:p>
        </p:txBody>
      </p:sp>
      <p:sp>
        <p:nvSpPr>
          <p:cNvPr id="52227" name="灯片编号占位符 1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800" b="1" i="0" u="sng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600" b="0" u="none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fld>
            <a:r>
              <a:rPr lang="en-US" altLang="zh-CN" sz="1600" b="0" u="none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/47</a:t>
            </a:r>
          </a:p>
        </p:txBody>
      </p:sp>
      <p:pic>
        <p:nvPicPr>
          <p:cNvPr id="52231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538" y="6375400"/>
            <a:ext cx="6667500" cy="293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占位符 369666">
            <a:extLst>
              <a:ext uri="{FF2B5EF4-FFF2-40B4-BE49-F238E27FC236}">
                <a16:creationId xmlns:a16="http://schemas.microsoft.com/office/drawing/2014/main" id="{31431967-52BB-6547-9FA3-BB5F4D09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507410" cy="4895850"/>
          </a:xfrm>
        </p:spPr>
        <p:txBody>
          <a:bodyPr anchor="t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6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endParaRPr kumimoji="0" lang="zh-CN" altLang="en-US" sz="260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kumimoji="0" lang="en-US" altLang="zh-CN" sz="260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numerically </a:t>
            </a:r>
            <a:r>
              <a:rPr lang="en-US" altLang="zh-CN" sz="26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kumimoji="0" lang="zh-CN" altLang="en-US" sz="260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6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   (via matlab or python) and explain the formula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endParaRPr kumimoji="0" lang="en-US" altLang="zh-CN" sz="260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" altLang="zh-CN" sz="26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Use the following formula to calculate the natural constant </a:t>
            </a:r>
            <a:r>
              <a:rPr kumimoji="0" lang="en-US" altLang="zh-CN" sz="260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, and compare the two formulas                             </a:t>
            </a:r>
          </a:p>
          <a:p>
            <a:pPr marL="457200" lvl="1" indent="0">
              <a:lnSpc>
                <a:spcPct val="100000"/>
              </a:lnSpc>
              <a:spcBef>
                <a:spcPct val="15000"/>
              </a:spcBef>
              <a:buNone/>
            </a:pPr>
            <a:r>
              <a:rPr kumimoji="0" lang="zh-CN" altLang="en-US" sz="260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sz="260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60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             </a:t>
            </a:r>
            <a:r>
              <a:rPr kumimoji="0" lang="en-US" altLang="zh-CN" sz="260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kumimoji="0" lang="zh-CN" altLang="en-US" sz="260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sz="260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60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16" name="对象 2">
            <a:hlinkClick r:id="" action="ppaction://ole?verb=0"/>
            <a:extLst>
              <a:ext uri="{FF2B5EF4-FFF2-40B4-BE49-F238E27FC236}">
                <a16:creationId xmlns:a16="http://schemas.microsoft.com/office/drawing/2014/main" id="{E12EDBD3-9D58-0348-B648-B68092C58DF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55871" y="1556740"/>
          <a:ext cx="910068" cy="67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r:id="rId4" imgW="444500" imgH="330200" progId="Equation.KSEE3">
                  <p:embed/>
                </p:oleObj>
              </mc:Choice>
              <mc:Fallback>
                <p:oleObj r:id="rId4" imgW="444500" imgH="330200" progId="Equation.KSEE3">
                  <p:embed/>
                  <p:pic>
                    <p:nvPicPr>
                      <p:cNvPr id="16" name="对象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12EDBD3-9D58-0348-B648-B68092C58D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55871" y="1556740"/>
                        <a:ext cx="910068" cy="675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3">
            <a:hlinkClick r:id="" action="ppaction://ole?verb=0"/>
            <a:extLst>
              <a:ext uri="{FF2B5EF4-FFF2-40B4-BE49-F238E27FC236}">
                <a16:creationId xmlns:a16="http://schemas.microsoft.com/office/drawing/2014/main" id="{B9F9F602-65E5-9943-A3BE-BA4C53A236D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755952" y="3838321"/>
          <a:ext cx="1177925" cy="87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r:id="rId6" imgW="584200" imgH="431800" progId="Equation.KSEE3">
                  <p:embed/>
                </p:oleObj>
              </mc:Choice>
              <mc:Fallback>
                <p:oleObj r:id="rId6" imgW="584200" imgH="431800" progId="Equation.KSEE3">
                  <p:embed/>
                  <p:pic>
                    <p:nvPicPr>
                      <p:cNvPr id="17" name="对象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9F9F602-65E5-9943-A3BE-BA4C53A236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55952" y="3838321"/>
                        <a:ext cx="1177925" cy="87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4">
            <a:hlinkClick r:id="" action="ppaction://ole?verb=0"/>
            <a:extLst>
              <a:ext uri="{FF2B5EF4-FFF2-40B4-BE49-F238E27FC236}">
                <a16:creationId xmlns:a16="http://schemas.microsoft.com/office/drawing/2014/main" id="{B17A128A-E66F-AD47-A213-A98720ADE4F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35620" y="3838321"/>
          <a:ext cx="1389807" cy="76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r:id="rId8" imgW="711200" imgH="393700" progId="Equation.KSEE3">
                  <p:embed/>
                </p:oleObj>
              </mc:Choice>
              <mc:Fallback>
                <p:oleObj r:id="rId8" imgW="711200" imgH="393700" progId="Equation.KSEE3">
                  <p:embed/>
                  <p:pic>
                    <p:nvPicPr>
                      <p:cNvPr id="18" name="对象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17A128A-E66F-AD47-A213-A98720ADE4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35620" y="3838321"/>
                        <a:ext cx="1389807" cy="76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5606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0000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AAAAFF"/>
      </a:accent5>
      <a:accent6>
        <a:srgbClr val="8989B7"/>
      </a:accent6>
      <a:hlink>
        <a:srgbClr val="0000CC"/>
      </a:hlink>
      <a:folHlink>
        <a:srgbClr val="000000"/>
      </a:folHlink>
    </a:clrScheme>
    <a:fontScheme name="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00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00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8989B7"/>
        </a:accent6>
        <a:hlink>
          <a:srgbClr val="00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450</TotalTime>
  <Words>44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黑体</vt:lpstr>
      <vt:lpstr>华文行楷</vt:lpstr>
      <vt:lpstr>楷体_GB2312</vt:lpstr>
      <vt:lpstr>隶书</vt:lpstr>
      <vt:lpstr>宋体</vt:lpstr>
      <vt:lpstr>微软雅黑</vt:lpstr>
      <vt:lpstr>Arial</vt:lpstr>
      <vt:lpstr>Arial Black</vt:lpstr>
      <vt:lpstr>Times New Roman</vt:lpstr>
      <vt:lpstr>Wingdings</vt:lpstr>
      <vt:lpstr>2_Pixel</vt:lpstr>
      <vt:lpstr>Equation.KSEE3</vt:lpstr>
      <vt:lpstr> Homework for Chapter1</vt:lpstr>
      <vt:lpstr>Homework and experiment </vt:lpstr>
    </vt:vector>
  </TitlesOfParts>
  <Manager>XZNU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数值计算中的误差</dc:title>
  <dc:creator>CKJ</dc:creator>
  <dc:description>4学时</dc:description>
  <cp:lastModifiedBy>RT</cp:lastModifiedBy>
  <cp:revision>357</cp:revision>
  <dcterms:created xsi:type="dcterms:W3CDTF">2003-04-11T01:11:17Z</dcterms:created>
  <dcterms:modified xsi:type="dcterms:W3CDTF">2023-09-11T06:27:37Z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2F01A34C16884E118ECB434CEFD3B06B</vt:lpwstr>
  </property>
</Properties>
</file>