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2" r:id="rId1"/>
  </p:sldMasterIdLst>
  <p:notesMasterIdLst>
    <p:notesMasterId r:id="rId5"/>
  </p:notesMasterIdLst>
  <p:handoutMasterIdLst>
    <p:handoutMasterId r:id="rId6"/>
  </p:handoutMasterIdLst>
  <p:sldIdLst>
    <p:sldId id="2919" r:id="rId2"/>
    <p:sldId id="6261" r:id="rId3"/>
    <p:sldId id="6260" r:id="rId4"/>
  </p:sldIdLst>
  <p:sldSz cx="9144000" cy="6858000" type="screen4x3"/>
  <p:notesSz cx="6645275" cy="9777413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sng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sng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sng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sng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sng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sng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sng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sng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sng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5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CC0066"/>
    <a:srgbClr val="FF0000"/>
    <a:srgbClr val="3333FF"/>
    <a:srgbClr val="FF9966"/>
    <a:srgbClr val="CC99FF"/>
    <a:srgbClr val="CCE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4"/>
    <p:restoredTop sz="94660"/>
  </p:normalViewPr>
  <p:slideViewPr>
    <p:cSldViewPr showGuides="1">
      <p:cViewPr varScale="1">
        <p:scale>
          <a:sx n="113" d="100"/>
          <a:sy n="113" d="100"/>
        </p:scale>
        <p:origin x="1560" y="102"/>
      </p:cViewPr>
      <p:guideLst>
        <p:guide orient="horz" pos="663"/>
        <p:guide pos="589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页眉占位符 37376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z="1200" b="0" u="none" strike="noStrike" noProof="1">
              <a:latin typeface="Times New Roman" panose="02020603050405020304" pitchFamily="18" charset="0"/>
            </a:endParaRPr>
          </a:p>
        </p:txBody>
      </p:sp>
      <p:sp>
        <p:nvSpPr>
          <p:cNvPr id="373763" name="日期占位符 373762"/>
          <p:cNvSpPr>
            <a:spLocks noGrp="1"/>
          </p:cNvSpPr>
          <p:nvPr>
            <p:ph type="dt" sz="quarter" idx="1"/>
          </p:nvPr>
        </p:nvSpPr>
        <p:spPr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fontAlgn="base"/>
            <a:endParaRPr lang="zh-CN" altLang="en-US" sz="1200" b="0" u="none" strike="noStrike" noProof="1">
              <a:latin typeface="Times New Roman" panose="02020603050405020304" pitchFamily="18" charset="0"/>
            </a:endParaRPr>
          </a:p>
        </p:txBody>
      </p:sp>
      <p:sp>
        <p:nvSpPr>
          <p:cNvPr id="373764" name="页脚占位符 373763"/>
          <p:cNvSpPr>
            <a:spLocks noGrp="1"/>
          </p:cNvSpPr>
          <p:nvPr>
            <p:ph type="ftr" sz="quarter" idx="2"/>
          </p:nvPr>
        </p:nvSpPr>
        <p:spPr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z="1200" b="0" u="none" strike="noStrike" noProof="1">
              <a:latin typeface="Times New Roman" panose="02020603050405020304" pitchFamily="18" charset="0"/>
            </a:endParaRPr>
          </a:p>
        </p:txBody>
      </p:sp>
      <p:sp>
        <p:nvSpPr>
          <p:cNvPr id="373765" name="灯片编号占位符 373764"/>
          <p:cNvSpPr>
            <a:spLocks noGrp="1"/>
          </p:cNvSpPr>
          <p:nvPr>
            <p:ph type="sldNum" sz="quarter" idx="3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200" b="0" u="none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‹#›</a:t>
            </a:fld>
            <a:endParaRPr lang="zh-CN" altLang="en-US" sz="1200" b="0" u="none" strike="noStrike" noProof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页眉占位符 1843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sz="1200" u="none" noProof="1"/>
          </a:p>
        </p:txBody>
      </p:sp>
      <p:sp>
        <p:nvSpPr>
          <p:cNvPr id="184323" name="日期占位符 184322"/>
          <p:cNvSpPr>
            <a:spLocks noGrp="1"/>
          </p:cNvSpPr>
          <p:nvPr>
            <p:ph type="dt" idx="1"/>
          </p:nvPr>
        </p:nvSpPr>
        <p:spPr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pPr algn="r"/>
            <a:endParaRPr lang="zh-CN" altLang="en-US" sz="1200" u="none" noProof="1"/>
          </a:p>
        </p:txBody>
      </p:sp>
      <p:sp>
        <p:nvSpPr>
          <p:cNvPr id="10244" name="幻灯片图像占位符 18432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7888" y="733425"/>
            <a:ext cx="4889500" cy="3667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245" name="文本占位符 184324"/>
          <p:cNvSpPr>
            <a:spLocks noGrp="1"/>
          </p:cNvSpPr>
          <p:nvPr>
            <p:ph type="body" sz="quarter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84326" name="页脚占位符 184325"/>
          <p:cNvSpPr>
            <a:spLocks noGrp="1"/>
          </p:cNvSpPr>
          <p:nvPr>
            <p:ph type="ftr" sz="quarter" idx="4"/>
          </p:nvPr>
        </p:nvSpPr>
        <p:spPr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sz="1200" u="none" noProof="1"/>
          </a:p>
        </p:txBody>
      </p:sp>
      <p:sp>
        <p:nvSpPr>
          <p:cNvPr id="184327" name="灯片编号占位符 184326"/>
          <p:cNvSpPr>
            <a:spLocks noGrp="1"/>
          </p:cNvSpPr>
          <p:nvPr>
            <p:ph type="sldNum" sz="quarter" idx="5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pPr algn="r"/>
            <a:fld id="{9A0DB2DC-4C9A-4742-B13C-FB6460FD3503}" type="slidenum">
              <a:rPr lang="zh-CN" altLang="en-US" sz="1200" u="none" noProof="1" smtClean="0"/>
              <a:pPr algn="r"/>
              <a:t>‹#›</a:t>
            </a:fld>
            <a:endParaRPr lang="zh-CN" altLang="en-US" sz="1200" u="non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幻灯片图像占位符 1017857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8" name="文本占位符 1017858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lstStyle/>
          <a:p>
            <a:pPr lvl="0"/>
            <a:endParaRPr lang="zh-CN" altLang="zh-CN" dirty="0"/>
          </a:p>
        </p:txBody>
      </p:sp>
      <p:sp>
        <p:nvSpPr>
          <p:cNvPr id="75779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u="none" dirty="0"/>
              <a:t>2</a:t>
            </a:fld>
            <a:endParaRPr lang="zh-CN" altLang="en-US" sz="1200" u="none" dirty="0"/>
          </a:p>
        </p:txBody>
      </p:sp>
    </p:spTree>
    <p:extLst>
      <p:ext uri="{BB962C8B-B14F-4D97-AF65-F5344CB8AC3E}">
        <p14:creationId xmlns:p14="http://schemas.microsoft.com/office/powerpoint/2010/main" val="68476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幻灯片图像占位符 1017857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6" name="文本占位符 1017858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lstStyle/>
          <a:p>
            <a:pPr lvl="0"/>
            <a:endParaRPr lang="zh-CN" altLang="zh-CN" dirty="0"/>
          </a:p>
        </p:txBody>
      </p:sp>
      <p:sp>
        <p:nvSpPr>
          <p:cNvPr id="77827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u="none" dirty="0"/>
              <a:t>3</a:t>
            </a:fld>
            <a:endParaRPr lang="zh-CN" altLang="en-US" sz="1200" u="none" dirty="0"/>
          </a:p>
        </p:txBody>
      </p:sp>
    </p:spTree>
    <p:extLst>
      <p:ext uri="{BB962C8B-B14F-4D97-AF65-F5344CB8AC3E}">
        <p14:creationId xmlns:p14="http://schemas.microsoft.com/office/powerpoint/2010/main" val="902509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gradFill rotWithShape="0">
          <a:gsLst>
            <a:gs pos="0">
              <a:srgbClr val="E9F7FF"/>
            </a:gs>
            <a:gs pos="100000">
              <a:srgbClr val="CCECFF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1267"/>
          <p:cNvSpPr/>
          <p:nvPr/>
        </p:nvSpPr>
        <p:spPr>
          <a:xfrm>
            <a:off x="1716088" y="1690688"/>
            <a:ext cx="7427912" cy="195421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anchor="t" anchorCtr="0"/>
          <a:lstStyle/>
          <a:p>
            <a:pPr lvl="0">
              <a:buClr>
                <a:schemeClr val="bg1"/>
              </a:buClr>
            </a:pPr>
            <a:endParaRPr lang="zh-CN" altLang="zh-CN" sz="2400" b="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矩形 11270"/>
          <p:cNvSpPr/>
          <p:nvPr/>
        </p:nvSpPr>
        <p:spPr>
          <a:xfrm>
            <a:off x="1716088" y="1690688"/>
            <a:ext cx="574675" cy="642937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anchor="t" anchorCtr="0"/>
          <a:lstStyle/>
          <a:p>
            <a:pPr lvl="0">
              <a:buClr>
                <a:schemeClr val="bg1"/>
              </a:buClr>
            </a:pPr>
            <a:endParaRPr lang="zh-CN" altLang="zh-CN" sz="2400" b="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8" name="矩形 11271"/>
          <p:cNvSpPr/>
          <p:nvPr/>
        </p:nvSpPr>
        <p:spPr>
          <a:xfrm>
            <a:off x="2281238" y="1066800"/>
            <a:ext cx="585787" cy="635000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anchor="t" anchorCtr="0"/>
          <a:lstStyle/>
          <a:p>
            <a:pPr lvl="0">
              <a:buClr>
                <a:schemeClr val="bg1"/>
              </a:buClr>
            </a:pPr>
            <a:endParaRPr lang="zh-CN" altLang="zh-CN" sz="2400" b="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9" name="矩形 11273"/>
          <p:cNvSpPr/>
          <p:nvPr/>
        </p:nvSpPr>
        <p:spPr>
          <a:xfrm>
            <a:off x="2281238" y="1690688"/>
            <a:ext cx="585787" cy="642937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anchor="t" anchorCtr="0"/>
          <a:lstStyle/>
          <a:p>
            <a:pPr lvl="0">
              <a:buClr>
                <a:schemeClr val="bg1"/>
              </a:buClr>
            </a:pPr>
            <a:endParaRPr lang="zh-CN" altLang="zh-CN" sz="2400" b="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0" name="矩形 11274"/>
          <p:cNvSpPr/>
          <p:nvPr/>
        </p:nvSpPr>
        <p:spPr>
          <a:xfrm>
            <a:off x="1141413" y="2324100"/>
            <a:ext cx="584200" cy="63341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anchor="t" anchorCtr="0"/>
          <a:lstStyle/>
          <a:p>
            <a:pPr lvl="0">
              <a:buClr>
                <a:schemeClr val="bg1"/>
              </a:buClr>
            </a:pPr>
            <a:endParaRPr lang="zh-CN" altLang="zh-CN" sz="2400" b="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1" name="矩形 11275"/>
          <p:cNvSpPr/>
          <p:nvPr/>
        </p:nvSpPr>
        <p:spPr>
          <a:xfrm>
            <a:off x="0" y="2324100"/>
            <a:ext cx="582613" cy="6334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anchor="t" anchorCtr="0"/>
          <a:lstStyle/>
          <a:p>
            <a:pPr lvl="0">
              <a:buClr>
                <a:schemeClr val="bg1"/>
              </a:buClr>
            </a:pPr>
            <a:endParaRPr lang="zh-CN" altLang="zh-CN" sz="2400" b="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2" name="矩形 11276"/>
          <p:cNvSpPr/>
          <p:nvPr/>
        </p:nvSpPr>
        <p:spPr>
          <a:xfrm>
            <a:off x="1716088" y="2324100"/>
            <a:ext cx="574675" cy="63341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anchor="t" anchorCtr="0"/>
          <a:lstStyle/>
          <a:p>
            <a:pPr lvl="0">
              <a:buClr>
                <a:schemeClr val="bg1"/>
              </a:buClr>
            </a:pPr>
            <a:endParaRPr lang="zh-CN" altLang="zh-CN" sz="2400" b="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3" name="矩形 11277"/>
          <p:cNvSpPr/>
          <p:nvPr/>
        </p:nvSpPr>
        <p:spPr>
          <a:xfrm>
            <a:off x="573088" y="2947988"/>
            <a:ext cx="576262" cy="644525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anchor="t" anchorCtr="0"/>
          <a:lstStyle/>
          <a:p>
            <a:pPr lvl="0">
              <a:buClr>
                <a:schemeClr val="bg1"/>
              </a:buClr>
            </a:pPr>
            <a:endParaRPr lang="zh-CN" altLang="zh-CN" sz="2400" b="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4" name="矩形 11278"/>
          <p:cNvSpPr/>
          <p:nvPr/>
        </p:nvSpPr>
        <p:spPr>
          <a:xfrm>
            <a:off x="1141413" y="2947988"/>
            <a:ext cx="584200" cy="64452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anchor="t" anchorCtr="0"/>
          <a:lstStyle/>
          <a:p>
            <a:pPr lvl="0">
              <a:buClr>
                <a:schemeClr val="bg1"/>
              </a:buClr>
            </a:pPr>
            <a:endParaRPr lang="zh-CN" altLang="zh-CN" sz="2400" b="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83" name="标题 11282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019800" cy="18161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7200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1284" name="副标题 11283"/>
          <p:cNvSpPr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 sz="3600" b="0" i="0"/>
            </a:lvl1pPr>
            <a:lvl2pPr marL="457200" lvl="1" indent="0" algn="ctr">
              <a:buNone/>
              <a:defRPr sz="3600"/>
            </a:lvl2pPr>
            <a:lvl3pPr marL="914400" lvl="2" indent="0" algn="ctr">
              <a:buNone/>
              <a:defRPr sz="3600"/>
            </a:lvl3pPr>
            <a:lvl4pPr marL="1371600" lvl="3" indent="0" algn="ctr">
              <a:buNone/>
              <a:defRPr sz="3600"/>
            </a:lvl4pPr>
            <a:lvl5pPr marL="1828800" lvl="4" indent="0" algn="ctr">
              <a:buNone/>
              <a:defRPr sz="36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1280" name="日期占位符 11279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11281" name="页脚占位符 11280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11282" name="灯片编号占位符 11281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 b="0">
                <a:latin typeface="Arial Black" panose="020B0A04020102020204" pitchFamily="34" charset="0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33375"/>
            <a:ext cx="2057400" cy="575945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52930" cy="5759450"/>
          </a:xfrm>
        </p:spPr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 b="0" i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2504" cy="48958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196975"/>
            <a:ext cx="4032504" cy="48958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 b="0" i="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 b="0" i="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 b="0" i="0"/>
            </a:lvl1pPr>
            <a:lvl2pPr>
              <a:defRPr sz="2100" b="0" i="0"/>
            </a:lvl2pPr>
            <a:lvl3pPr>
              <a:defRPr sz="1800" b="0" i="0"/>
            </a:lvl3pPr>
            <a:lvl4pPr>
              <a:defRPr sz="1500" b="0" i="0"/>
            </a:lvl4pPr>
            <a:lvl5pPr>
              <a:defRPr sz="1500" b="0" i="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 b="0" i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 b="0" i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 b="0" i="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9F7FF"/>
            </a:gs>
            <a:gs pos="100000">
              <a:srgbClr val="CCECFF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10241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10243" name="灯片编号占位符 10242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24075" cy="4206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600" b="1">
                <a:solidFill>
                  <a:srgbClr val="3333FF"/>
                </a:solidFill>
              </a:defRPr>
            </a:lvl1pPr>
          </a:lstStyle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2052" name="标题 10253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647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3" name="文本占位符 10254"/>
          <p:cNvSpPr>
            <a:spLocks noGrp="1"/>
          </p:cNvSpPr>
          <p:nvPr>
            <p:ph type="body"/>
          </p:nvPr>
        </p:nvSpPr>
        <p:spPr>
          <a:xfrm>
            <a:off x="457200" y="1196975"/>
            <a:ext cx="8229600" cy="48958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56" name="日期占位符 10255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2055" name="矩形 10257"/>
          <p:cNvSpPr/>
          <p:nvPr userDrawn="1"/>
        </p:nvSpPr>
        <p:spPr>
          <a:xfrm>
            <a:off x="466725" y="981075"/>
            <a:ext cx="8210550" cy="730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6565FF">
                  <a:alpha val="0"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/>
            <a:endParaRPr lang="zh-CN" altLang="en-US" b="0" i="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56" name="横卷形 10258"/>
          <p:cNvSpPr/>
          <p:nvPr userDrawn="1"/>
        </p:nvSpPr>
        <p:spPr>
          <a:xfrm>
            <a:off x="1258888" y="6308725"/>
            <a:ext cx="6121400" cy="360363"/>
          </a:xfrm>
          <a:prstGeom prst="horizontalScroll">
            <a:avLst>
              <a:gd name="adj" fmla="val 12500"/>
            </a:avLst>
          </a:prstGeom>
          <a:noFill/>
          <a:ln w="6350">
            <a:noFill/>
          </a:ln>
        </p:spPr>
        <p:txBody>
          <a:bodyPr wrap="none" anchor="ctr" anchorCtr="0"/>
          <a:lstStyle/>
          <a:p>
            <a:pPr lvl="0" algn="ctr"/>
            <a:r>
              <a:rPr lang="zh-CN" altLang="en-US" sz="2000" b="0" u="none" dirty="0">
                <a:solidFill>
                  <a:srgbClr val="E9F7FF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隶书" panose="02010509060101010101" pitchFamily="49" charset="-122"/>
              </a:rPr>
              <a:t>计算方法</a:t>
            </a:r>
            <a:r>
              <a:rPr lang="en-US" altLang="zh-CN" sz="2000" b="0" u="none" dirty="0">
                <a:solidFill>
                  <a:srgbClr val="E9F7FF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隶书" panose="02010509060101010101" pitchFamily="49" charset="-122"/>
              </a:rPr>
              <a:t>——09</a:t>
            </a:r>
            <a:r>
              <a:rPr lang="zh-CN" altLang="en-US" sz="2000" b="0" u="none" dirty="0">
                <a:solidFill>
                  <a:srgbClr val="E9F7FF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隶书" panose="02010509060101010101" pitchFamily="49" charset="-122"/>
              </a:rPr>
              <a:t>计</a:t>
            </a:r>
            <a:r>
              <a:rPr lang="en-US" altLang="zh-CN" sz="2000" b="0" u="none" dirty="0">
                <a:solidFill>
                  <a:srgbClr val="E9F7FF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隶书" panose="02010509060101010101" pitchFamily="49" charset="-122"/>
              </a:rPr>
              <a:t>11</a:t>
            </a:r>
            <a:r>
              <a:rPr lang="zh-CN" altLang="en-US" sz="2000" b="0" u="none" dirty="0">
                <a:solidFill>
                  <a:srgbClr val="E9F7FF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隶书" panose="02010509060101010101" pitchFamily="49" charset="-122"/>
              </a:rPr>
              <a:t>、</a:t>
            </a:r>
            <a:r>
              <a:rPr lang="en-US" altLang="zh-CN" sz="2000" b="0" u="none">
                <a:solidFill>
                  <a:srgbClr val="E9F7FF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隶书" panose="02010509060101010101" pitchFamily="49" charset="-122"/>
              </a:rPr>
              <a:t>61</a:t>
            </a:r>
          </a:p>
        </p:txBody>
      </p:sp>
      <p:sp>
        <p:nvSpPr>
          <p:cNvPr id="2057" name="矩形 10259"/>
          <p:cNvSpPr/>
          <p:nvPr userDrawn="1"/>
        </p:nvSpPr>
        <p:spPr>
          <a:xfrm>
            <a:off x="466725" y="6291263"/>
            <a:ext cx="8210550" cy="174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6565FF">
                  <a:alpha val="0"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/>
            <a:endParaRPr lang="zh-CN" altLang="en-US" b="0" i="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/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10000"/>
        </a:lnSpc>
        <a:spcBef>
          <a:spcPct val="4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sng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sng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sng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sng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sng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sng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sng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sng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灯片编号占位符 19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ctr" defTabSz="457200">
              <a:buSzTx/>
            </a:pPr>
            <a:fld id="{9A0DB2DC-4C9A-4742-B13C-FB6460FD3503}" type="slidenum">
              <a:rPr lang="zh-CN" altLang="en-US" sz="1200" b="0" u="none" dirty="0">
                <a:solidFill>
                  <a:srgbClr val="76717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</a:t>
            </a:fld>
            <a:endParaRPr lang="zh-CN" altLang="en-US" sz="1200" b="0" u="none" dirty="0">
              <a:solidFill>
                <a:srgbClr val="76717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3250" name="标题 88065"/>
          <p:cNvSpPr>
            <a:spLocks noGrp="1"/>
          </p:cNvSpPr>
          <p:nvPr>
            <p:ph type="title"/>
          </p:nvPr>
        </p:nvSpPr>
        <p:spPr>
          <a:xfrm>
            <a:off x="637863" y="2857500"/>
            <a:ext cx="7868273" cy="1143000"/>
          </a:xfrm>
          <a:ln/>
        </p:spPr>
        <p:txBody>
          <a:bodyPr anchor="ctr" anchorCtr="0"/>
          <a:lstStyle/>
          <a:p>
            <a:r>
              <a:rPr lang="zh-CN" altLang="en-US" sz="6000" dirty="0">
                <a:solidFill>
                  <a:schemeClr val="tx2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6000" dirty="0">
                <a:solidFill>
                  <a:schemeClr val="tx2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Homework</a:t>
            </a:r>
            <a:r>
              <a:rPr lang="zh-CN" altLang="en-US" sz="6000" dirty="0">
                <a:solidFill>
                  <a:schemeClr val="tx2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6000" dirty="0">
                <a:solidFill>
                  <a:schemeClr val="tx2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6000" dirty="0">
                <a:solidFill>
                  <a:schemeClr val="tx2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6000" dirty="0">
                <a:solidFill>
                  <a:schemeClr val="tx2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Chapter3</a:t>
            </a:r>
            <a:endParaRPr lang="zh-CN" altLang="en-US" sz="60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3251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538" y="6375400"/>
            <a:ext cx="6667500" cy="293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占位符 1016834">
                <a:extLst>
                  <a:ext uri="{FF2B5EF4-FFF2-40B4-BE49-F238E27FC236}">
                    <a16:creationId xmlns:a16="http://schemas.microsoft.com/office/drawing/2014/main" id="{86A04E54-2A2C-2B46-B6F1-651F3D97E5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7213" y="657225"/>
                <a:ext cx="8229600" cy="54984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lstStyle>
                <a:lvl1pPr marL="342900" lvl="0" indent="-342900" algn="l" defTabSz="914400" rtl="0" eaLnBrk="1" fontAlgn="base" latinLnBrk="0" hangingPunct="1">
                  <a:lnSpc>
                    <a:spcPct val="110000"/>
                  </a:lnSpc>
                  <a:spcBef>
                    <a:spcPct val="4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lvl="1" indent="-285750" algn="l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lvl="2" indent="-228600" algn="l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lvl="3" indent="-228600" algn="l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lvl="4" indent="-228600" algn="l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lvl="5" indent="-228600" algn="l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lvl="6" indent="-228600" algn="l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lvl="7" indent="-228600" algn="l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lvl="8" indent="-228600" algn="l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Wingdings" panose="05000000000000000000" pitchFamily="2" charset="2"/>
                  <a:buNone/>
                </a:pPr>
                <a:endParaRPr lang="en-US" altLang="zh-CN" noProof="1"/>
              </a:p>
              <a:p>
                <a:pPr>
                  <a:lnSpc>
                    <a:spcPct val="100000"/>
                  </a:lnSpc>
                </a:pPr>
                <a:r>
                  <a:rPr lang="en-US" altLang="zh-CN" sz="2800" noProof="1"/>
                  <a:t>Experiment</a:t>
                </a:r>
                <a:r>
                  <a:rPr lang="zh-CN" altLang="en-US" sz="2800" noProof="1"/>
                  <a:t> </a:t>
                </a:r>
                <a:r>
                  <a:rPr lang="en-US" altLang="zh-CN" sz="2800" noProof="1"/>
                  <a:t>1</a:t>
                </a:r>
              </a:p>
              <a:p>
                <a:pPr marL="0" indent="0">
                  <a:lnSpc>
                    <a:spcPct val="100000"/>
                  </a:lnSpc>
                  <a:buFont typeface="Wingdings" panose="05000000000000000000" pitchFamily="2" charset="2"/>
                  <a:buNone/>
                </a:pPr>
                <a:endParaRPr lang="en-US" altLang="zh-CN" sz="2600" noProof="1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600" noProof="1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zh-CN" sz="2600" noProof="1"/>
                  <a:t>Use numerical integration : 1. composite Newton-Cotes quadrature(at least two types), 2.</a:t>
                </a:r>
                <a:r>
                  <a:rPr kumimoji="1" lang="en-US" altLang="zh-CN" sz="2600" dirty="0">
                    <a:cs typeface="Times New Roman" panose="02020603050405020304" pitchFamily="18" charset="0"/>
                  </a:rPr>
                  <a:t>Legendre-Gauss-</a:t>
                </a:r>
                <a:r>
                  <a:rPr kumimoji="1" lang="en-US" altLang="zh-CN" sz="2600" dirty="0" err="1">
                    <a:cs typeface="Times New Roman" panose="02020603050405020304" pitchFamily="18" charset="0"/>
                  </a:rPr>
                  <a:t>Lobatto</a:t>
                </a:r>
                <a:r>
                  <a:rPr kumimoji="1" lang="en-US" altLang="zh-CN" sz="2600" dirty="0">
                    <a:cs typeface="Times New Roman" panose="02020603050405020304" pitchFamily="18" charset="0"/>
                  </a:rPr>
                  <a:t> quadrature and 3.Chebyshev-Gauss-Lobatto quadrature to calculate the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kumimoji="1"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kumimoji="1"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kumimoji="1" lang="en-US" altLang="zh-CN" sz="2600" dirty="0">
                    <a:cs typeface="Times New Roman" panose="02020603050405020304" pitchFamily="18" charset="0"/>
                  </a:rPr>
                  <a:t>,  then compare the error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  <m:r>
                        <a:rPr kumimoji="1" lang="en-US" altLang="zh-CN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m:rPr>
                          <m:sty m:val="p"/>
                        </m:rPr>
                        <a:rPr kumimoji="1" lang="en-US" altLang="zh-CN" sz="2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arctan</m:t>
                      </m:r>
                      <m:r>
                        <a:rPr kumimoji="1" lang="en-US" altLang="zh-CN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⁡(5)|</m:t>
                      </m:r>
                    </m:oMath>
                  </m:oMathPara>
                </a14:m>
                <a:endParaRPr kumimoji="1" lang="en-US" altLang="zh-CN" sz="26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占位符 1016834">
                <a:extLst>
                  <a:ext uri="{FF2B5EF4-FFF2-40B4-BE49-F238E27FC236}">
                    <a16:creationId xmlns:a16="http://schemas.microsoft.com/office/drawing/2014/main" id="{86A04E54-2A2C-2B46-B6F1-651F3D97E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3" y="657225"/>
                <a:ext cx="8229600" cy="5498422"/>
              </a:xfrm>
              <a:prstGeom prst="rect">
                <a:avLst/>
              </a:prstGeom>
              <a:blipFill>
                <a:blip r:embed="rId4"/>
                <a:stretch>
                  <a:fillRect l="-1333" b="-998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753" name="标题 1016833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647700"/>
          </a:xfrm>
          <a:ln/>
        </p:spPr>
        <p:txBody>
          <a:bodyPr anchor="ctr" anchorCtr="0"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74755" name="灯片编号占位符 1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600" b="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fld>
            <a:r>
              <a:rPr lang="en-US" altLang="zh-CN" sz="1600" b="0" u="none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graphicFrame>
        <p:nvGraphicFramePr>
          <p:cNvPr id="74757" name="对象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503815"/>
              </p:ext>
            </p:extLst>
          </p:nvPr>
        </p:nvGraphicFramePr>
        <p:xfrm>
          <a:off x="2439987" y="1916790"/>
          <a:ext cx="42640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5" imgW="1752600" imgH="393700" progId="Equation.KSEE3">
                  <p:embed/>
                </p:oleObj>
              </mc:Choice>
              <mc:Fallback>
                <p:oleObj r:id="rId5" imgW="1752600" imgH="393700" progId="Equation.KSEE3">
                  <p:embed/>
                  <p:pic>
                    <p:nvPicPr>
                      <p:cNvPr id="74757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9987" y="1916790"/>
                        <a:ext cx="4264025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758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1788" y="6308725"/>
            <a:ext cx="5915025" cy="4191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7680298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01683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666" name="文本占位符 1016834"/>
              <p:cNvSpPr>
                <a:spLocks noGrp="1"/>
              </p:cNvSpPr>
              <p:nvPr>
                <p:ph idx="1"/>
              </p:nvPr>
            </p:nvSpPr>
            <p:spPr>
              <a:xfrm>
                <a:off x="447675" y="584200"/>
                <a:ext cx="8229600" cy="4895850"/>
              </a:xfrm>
            </p:spPr>
            <p:txBody>
              <a:bodyPr anchor="t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</a:pPr>
                <a:endParaRPr kumimoji="0" lang="en-US" altLang="zh-CN" sz="320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cs typeface="+mn-cs"/>
                </a:endParaRPr>
              </a:p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altLang="zh-CN" noProof="1"/>
                  <a:t>Experiment 2</a:t>
                </a:r>
              </a:p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endParaRPr kumimoji="0" lang="en-US" altLang="zh-CN" sz="320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cs typeface="+mn-cs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None/>
                </a:pPr>
                <a:endParaRPr lang="en-US" altLang="zh-CN" noProof="1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noProof="1"/>
                  <a:t>Use the numerical differentiation formula to calculate the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noProof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noProof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noProof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 noProof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noProof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noProof="1"/>
                  <a:t> on the grid points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noProof="1"/>
                  <a:t>Please</a:t>
                </a:r>
                <a:r>
                  <a:rPr lang="zh-CN" altLang="en-US" noProof="1"/>
                  <a:t> </a:t>
                </a:r>
                <a:r>
                  <a:rPr lang="en-US" altLang="zh-CN" noProof="1"/>
                  <a:t>noted: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kumimoji="0" lang="zh-CN" altLang="en-US" sz="320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cs typeface="+mn-cs"/>
                </a:endParaRPr>
              </a:p>
            </p:txBody>
          </p:sp>
        </mc:Choice>
        <mc:Fallback xmlns="">
          <p:sp>
            <p:nvSpPr>
              <p:cNvPr id="113666" name="文本占位符 101683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75" y="584200"/>
                <a:ext cx="8229600" cy="4895850"/>
              </a:xfrm>
              <a:blipFill>
                <a:blip r:embed="rId3"/>
                <a:stretch>
                  <a:fillRect l="-1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803" name="灯片编号占位符 1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600" b="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fld>
            <a:r>
              <a:rPr lang="en-US" altLang="zh-CN" sz="1600" b="0" u="none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pic>
        <p:nvPicPr>
          <p:cNvPr id="76804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788" y="6308725"/>
            <a:ext cx="5915025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6806" name="文本框 1"/>
          <p:cNvSpPr txBox="1"/>
          <p:nvPr/>
        </p:nvSpPr>
        <p:spPr>
          <a:xfrm>
            <a:off x="3921379" y="1389098"/>
            <a:ext cx="4865434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" altLang="zh-CN" b="0" u="none" dirty="0">
                <a:solidFill>
                  <a:srgbClr val="FF0000"/>
                </a:solidFill>
                <a:latin typeface="Times New Roman" panose="02020603050405020304" pitchFamily="18" charset="0"/>
              </a:rPr>
              <a:t>Just write the simplest algorithm</a:t>
            </a:r>
            <a:endParaRPr lang="zh-CN" altLang="zh-CN" b="0" u="none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D116A2-E73E-5E4E-844E-8AEE98E3F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631" y="2174485"/>
            <a:ext cx="5509687" cy="8576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7D02D2-6A2B-BC4A-8E99-C881CD19EF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348" y="4800386"/>
            <a:ext cx="3657053" cy="68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8387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0000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AAAAFF"/>
      </a:accent5>
      <a:accent6>
        <a:srgbClr val="8989B7"/>
      </a:accent6>
      <a:hlink>
        <a:srgbClr val="0000CC"/>
      </a:hlink>
      <a:folHlink>
        <a:srgbClr val="000000"/>
      </a:folHlink>
    </a:clrScheme>
    <a:fontScheme name="">
      <a:majorFont>
        <a:latin typeface="Arial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66"/>
        </a:lt1>
        <a:dk2>
          <a:srgbClr val="FFFFFF"/>
        </a:dk2>
        <a:lt2>
          <a:srgbClr val="0066FF"/>
        </a:lt2>
        <a:accent1>
          <a:srgbClr val="6699FF"/>
        </a:accent1>
        <a:accent2>
          <a:srgbClr val="3333FF"/>
        </a:accent2>
        <a:accent3>
          <a:srgbClr val="AAAAB9"/>
        </a:accent3>
        <a:accent4>
          <a:srgbClr val="DCDCDC"/>
        </a:accent4>
        <a:accent5>
          <a:srgbClr val="B9CAFF"/>
        </a:accent5>
        <a:accent6>
          <a:srgbClr val="2D2DE5"/>
        </a:accent6>
        <a:hlink>
          <a:srgbClr val="FFCC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4B49"/>
        </a:lt1>
        <a:dk2>
          <a:srgbClr val="FFFFFF"/>
        </a:dk2>
        <a:lt2>
          <a:srgbClr val="009999"/>
        </a:lt2>
        <a:accent1>
          <a:srgbClr val="33CCCC"/>
        </a:accent1>
        <a:accent2>
          <a:srgbClr val="008080"/>
        </a:accent2>
        <a:accent3>
          <a:srgbClr val="ADB2B1"/>
        </a:accent3>
        <a:accent4>
          <a:srgbClr val="DCDCDC"/>
        </a:accent4>
        <a:accent5>
          <a:srgbClr val="ADE2E2"/>
        </a:accent5>
        <a:accent6>
          <a:srgbClr val="007272"/>
        </a:accent6>
        <a:hlink>
          <a:srgbClr val="FFCC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99"/>
        </a:lt1>
        <a:dk2>
          <a:srgbClr val="FFFFFF"/>
        </a:dk2>
        <a:lt2>
          <a:srgbClr val="006699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CDCDC"/>
        </a:accent4>
        <a:accent5>
          <a:srgbClr val="AACAE2"/>
        </a:accent5>
        <a:accent6>
          <a:srgbClr val="02789D"/>
        </a:accent6>
        <a:hlink>
          <a:srgbClr val="FFCC00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F978D"/>
        </a:lt1>
        <a:dk2>
          <a:srgbClr val="FFFFFF"/>
        </a:dk2>
        <a:lt2>
          <a:srgbClr val="008080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CDCDC"/>
        </a:accent4>
        <a:accent5>
          <a:srgbClr val="AACAFF"/>
        </a:accent5>
        <a:accent6>
          <a:srgbClr val="008989"/>
        </a:accent6>
        <a:hlink>
          <a:srgbClr val="FFFFCC"/>
        </a:hlink>
        <a:folHlink>
          <a:srgbClr val="70CA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822504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CDCDC"/>
        </a:accent4>
        <a:accent5>
          <a:srgbClr val="FFCAAA"/>
        </a:accent5>
        <a:accent6>
          <a:srgbClr val="8D2504"/>
        </a:accent6>
        <a:hlink>
          <a:srgbClr val="FF3300"/>
        </a:hlink>
        <a:folHlink>
          <a:srgbClr val="7C0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7911"/>
        </a:lt1>
        <a:dk2>
          <a:srgbClr val="FFFFFF"/>
        </a:dk2>
        <a:lt2>
          <a:srgbClr val="336600"/>
        </a:lt2>
        <a:accent1>
          <a:srgbClr val="666633"/>
        </a:accent1>
        <a:accent2>
          <a:srgbClr val="669900"/>
        </a:accent2>
        <a:accent3>
          <a:srgbClr val="B2BEAA"/>
        </a:accent3>
        <a:accent4>
          <a:srgbClr val="DCDCDC"/>
        </a:accent4>
        <a:accent5>
          <a:srgbClr val="B9B9AD"/>
        </a:accent5>
        <a:accent6>
          <a:srgbClr val="5B8900"/>
        </a:accent6>
        <a:hlink>
          <a:srgbClr val="FFCC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B89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C0465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192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0000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0000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8989B7"/>
        </a:accent6>
        <a:hlink>
          <a:srgbClr val="00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468</TotalTime>
  <Words>80</Words>
  <Application>Microsoft Office PowerPoint</Application>
  <PresentationFormat>全屏显示(4:3)</PresentationFormat>
  <Paragraphs>21</Paragraphs>
  <Slides>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黑体</vt:lpstr>
      <vt:lpstr>华文行楷</vt:lpstr>
      <vt:lpstr>楷体_GB2312</vt:lpstr>
      <vt:lpstr>隶书</vt:lpstr>
      <vt:lpstr>宋体</vt:lpstr>
      <vt:lpstr>微软雅黑</vt:lpstr>
      <vt:lpstr>Arial</vt:lpstr>
      <vt:lpstr>Arial Black</vt:lpstr>
      <vt:lpstr>Cambria Math</vt:lpstr>
      <vt:lpstr>Times New Roman</vt:lpstr>
      <vt:lpstr>Wingdings</vt:lpstr>
      <vt:lpstr>2_Pixel</vt:lpstr>
      <vt:lpstr>Equation.KSEE3</vt:lpstr>
      <vt:lpstr> Homework for Chapter3</vt:lpstr>
      <vt:lpstr>Homework</vt:lpstr>
      <vt:lpstr>Homework</vt:lpstr>
    </vt:vector>
  </TitlesOfParts>
  <Manager>XZNU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数值计算中的误差</dc:title>
  <dc:creator>CKJ</dc:creator>
  <dc:description>4学时</dc:description>
  <cp:lastModifiedBy>RT</cp:lastModifiedBy>
  <cp:revision>362</cp:revision>
  <dcterms:created xsi:type="dcterms:W3CDTF">2003-04-11T01:11:17Z</dcterms:created>
  <dcterms:modified xsi:type="dcterms:W3CDTF">2023-10-24T02:19:56Z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2F01A34C16884E118ECB434CEFD3B06B</vt:lpwstr>
  </property>
</Properties>
</file>