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2919" r:id="rId2"/>
    <p:sldId id="4908" r:id="rId3"/>
    <p:sldId id="5007" r:id="rId4"/>
    <p:sldId id="6192" r:id="rId5"/>
    <p:sldId id="6205" r:id="rId6"/>
    <p:sldId id="6206" r:id="rId7"/>
    <p:sldId id="6207" r:id="rId8"/>
  </p:sldIdLst>
  <p:sldSz cx="9144000" cy="6858000" type="screen4x3"/>
  <p:notesSz cx="6645275" cy="97774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5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0066"/>
    <a:srgbClr val="FF0000"/>
    <a:srgbClr val="3333FF"/>
    <a:srgbClr val="FF9966"/>
    <a:srgbClr val="CC99FF"/>
    <a:srgbClr val="CCE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/>
    <p:restoredTop sz="94660"/>
  </p:normalViewPr>
  <p:slideViewPr>
    <p:cSldViewPr showGuides="1">
      <p:cViewPr varScale="1">
        <p:scale>
          <a:sx n="127" d="100"/>
          <a:sy n="127" d="100"/>
        </p:scale>
        <p:origin x="1448" y="176"/>
      </p:cViewPr>
      <p:guideLst>
        <p:guide orient="horz" pos="663"/>
        <p:guide pos="58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页眉占位符 3737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  <p:sp>
        <p:nvSpPr>
          <p:cNvPr id="373763" name="日期占位符 37376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  <p:sp>
        <p:nvSpPr>
          <p:cNvPr id="373764" name="页脚占位符 373763"/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  <p:sp>
        <p:nvSpPr>
          <p:cNvPr id="373765" name="灯片编号占位符 373764"/>
          <p:cNvSpPr>
            <a:spLocks noGrp="1"/>
          </p:cNvSpPr>
          <p:nvPr>
            <p:ph type="sldNum" sz="quarter" idx="3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b="0" u="none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‹#›</a:t>
            </a:fld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页眉占位符 1843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sz="1200" u="none" noProof="1"/>
          </a:p>
        </p:txBody>
      </p:sp>
      <p:sp>
        <p:nvSpPr>
          <p:cNvPr id="184323" name="日期占位符 18432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pPr algn="r"/>
            <a:endParaRPr lang="zh-CN" altLang="en-US" sz="1200" u="none" noProof="1"/>
          </a:p>
        </p:txBody>
      </p:sp>
      <p:sp>
        <p:nvSpPr>
          <p:cNvPr id="10244" name="幻灯片图像占位符 18432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文本占位符 184324"/>
          <p:cNvSpPr>
            <a:spLocks noGrp="1"/>
          </p:cNvSpPr>
          <p:nvPr>
            <p:ph type="body" sz="quarter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4326" name="页脚占位符 184325"/>
          <p:cNvSpPr>
            <a:spLocks noGrp="1"/>
          </p:cNvSpPr>
          <p:nvPr>
            <p:ph type="ftr" sz="quarter" idx="4"/>
          </p:nvPr>
        </p:nvSpPr>
        <p:spPr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sz="1200" u="none" noProof="1"/>
          </a:p>
        </p:txBody>
      </p:sp>
      <p:sp>
        <p:nvSpPr>
          <p:cNvPr id="184327" name="灯片编号占位符 184326"/>
          <p:cNvSpPr>
            <a:spLocks noGrp="1"/>
          </p:cNvSpPr>
          <p:nvPr>
            <p:ph type="sldNum" sz="quarter" idx="5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pPr algn="r"/>
            <a:fld id="{9A0DB2DC-4C9A-4742-B13C-FB6460FD3503}" type="slidenum">
              <a:rPr lang="zh-CN" altLang="en-US" sz="1200" u="none" noProof="1" smtClean="0"/>
              <a:pPr algn="r"/>
              <a:t>‹#›</a:t>
            </a:fld>
            <a:endParaRPr lang="zh-CN" altLang="en-US" sz="1200" u="non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0178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文本占位符 101785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lstStyle/>
          <a:p>
            <a:pPr lvl="0"/>
            <a:endParaRPr lang="zh-CN" altLang="zh-CN" dirty="0"/>
          </a:p>
        </p:txBody>
      </p:sp>
      <p:sp>
        <p:nvSpPr>
          <p:cNvPr id="6553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u="none" dirty="0"/>
              <a:t>2</a:t>
            </a:fld>
            <a:endParaRPr lang="zh-CN" altLang="en-US" sz="1200" u="none" dirty="0"/>
          </a:p>
        </p:txBody>
      </p:sp>
    </p:spTree>
    <p:extLst>
      <p:ext uri="{BB962C8B-B14F-4D97-AF65-F5344CB8AC3E}">
        <p14:creationId xmlns:p14="http://schemas.microsoft.com/office/powerpoint/2010/main" val="269753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0178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文本占位符 101785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lstStyle/>
          <a:p>
            <a:pPr lvl="0"/>
            <a:endParaRPr lang="zh-CN" altLang="zh-CN" dirty="0"/>
          </a:p>
        </p:txBody>
      </p:sp>
      <p:sp>
        <p:nvSpPr>
          <p:cNvPr id="6553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u="none" dirty="0"/>
              <a:t>3</a:t>
            </a:fld>
            <a:endParaRPr lang="zh-CN" altLang="en-US" sz="1200" u="none" dirty="0"/>
          </a:p>
        </p:txBody>
      </p:sp>
    </p:spTree>
    <p:extLst>
      <p:ext uri="{BB962C8B-B14F-4D97-AF65-F5344CB8AC3E}">
        <p14:creationId xmlns:p14="http://schemas.microsoft.com/office/powerpoint/2010/main" val="9785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0178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文本占位符 101785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lstStyle/>
          <a:p>
            <a:pPr lvl="0"/>
            <a:endParaRPr lang="zh-CN" altLang="zh-CN" dirty="0"/>
          </a:p>
        </p:txBody>
      </p:sp>
      <p:sp>
        <p:nvSpPr>
          <p:cNvPr id="6553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u="none" dirty="0"/>
              <a:t>4</a:t>
            </a:fld>
            <a:endParaRPr lang="zh-CN" altLang="en-US" sz="1200" u="none" dirty="0"/>
          </a:p>
        </p:txBody>
      </p:sp>
    </p:spTree>
    <p:extLst>
      <p:ext uri="{BB962C8B-B14F-4D97-AF65-F5344CB8AC3E}">
        <p14:creationId xmlns:p14="http://schemas.microsoft.com/office/powerpoint/2010/main" val="232443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0178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文本占位符 101785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lstStyle/>
          <a:p>
            <a:pPr lvl="0"/>
            <a:endParaRPr lang="zh-CN" altLang="zh-CN" dirty="0"/>
          </a:p>
        </p:txBody>
      </p:sp>
      <p:sp>
        <p:nvSpPr>
          <p:cNvPr id="6553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u="none" dirty="0"/>
              <a:t>5</a:t>
            </a:fld>
            <a:endParaRPr lang="zh-CN" altLang="en-US" sz="1200" u="none" dirty="0"/>
          </a:p>
        </p:txBody>
      </p:sp>
    </p:spTree>
    <p:extLst>
      <p:ext uri="{BB962C8B-B14F-4D97-AF65-F5344CB8AC3E}">
        <p14:creationId xmlns:p14="http://schemas.microsoft.com/office/powerpoint/2010/main" val="13615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0178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文本占位符 101785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lstStyle/>
          <a:p>
            <a:pPr lvl="0"/>
            <a:endParaRPr lang="zh-CN" altLang="zh-CN" dirty="0"/>
          </a:p>
        </p:txBody>
      </p:sp>
      <p:sp>
        <p:nvSpPr>
          <p:cNvPr id="9113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u="none" dirty="0">
                <a:ea typeface="黑体" panose="02010609060101010101" pitchFamily="2" charset="-122"/>
              </a:rPr>
              <a:t>6</a:t>
            </a:fld>
            <a:endParaRPr lang="zh-CN" altLang="en-US" sz="1200" u="none" dirty="0"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20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0178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文本占位符 101785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lstStyle/>
          <a:p>
            <a:pPr lvl="0"/>
            <a:endParaRPr lang="zh-CN" altLang="zh-CN" dirty="0"/>
          </a:p>
        </p:txBody>
      </p:sp>
      <p:sp>
        <p:nvSpPr>
          <p:cNvPr id="9113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u="none" dirty="0">
                <a:ea typeface="黑体" panose="02010609060101010101" pitchFamily="2" charset="-122"/>
              </a:rPr>
              <a:t>7</a:t>
            </a:fld>
            <a:endParaRPr lang="zh-CN" altLang="en-US" sz="1200" u="none" dirty="0"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7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E9F7FF"/>
            </a:gs>
            <a:gs pos="100000">
              <a:srgbClr val="CCEC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1267"/>
          <p:cNvSpPr/>
          <p:nvPr/>
        </p:nvSpPr>
        <p:spPr>
          <a:xfrm>
            <a:off x="1716088" y="1690688"/>
            <a:ext cx="7427912" cy="19542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矩形 11270"/>
          <p:cNvSpPr/>
          <p:nvPr/>
        </p:nvSpPr>
        <p:spPr>
          <a:xfrm>
            <a:off x="1716088" y="1690688"/>
            <a:ext cx="574675" cy="64293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矩形 11271"/>
          <p:cNvSpPr/>
          <p:nvPr/>
        </p:nvSpPr>
        <p:spPr>
          <a:xfrm>
            <a:off x="2281238" y="1066800"/>
            <a:ext cx="585787" cy="63500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矩形 11273"/>
          <p:cNvSpPr/>
          <p:nvPr/>
        </p:nvSpPr>
        <p:spPr>
          <a:xfrm>
            <a:off x="2281238" y="1690688"/>
            <a:ext cx="585787" cy="64293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0" name="矩形 11274"/>
          <p:cNvSpPr/>
          <p:nvPr/>
        </p:nvSpPr>
        <p:spPr>
          <a:xfrm>
            <a:off x="1141413" y="2324100"/>
            <a:ext cx="584200" cy="63341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矩形 11275"/>
          <p:cNvSpPr/>
          <p:nvPr/>
        </p:nvSpPr>
        <p:spPr>
          <a:xfrm>
            <a:off x="0" y="2324100"/>
            <a:ext cx="582613" cy="6334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2" name="矩形 11276"/>
          <p:cNvSpPr/>
          <p:nvPr/>
        </p:nvSpPr>
        <p:spPr>
          <a:xfrm>
            <a:off x="1716088" y="2324100"/>
            <a:ext cx="574675" cy="63341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3" name="矩形 11277"/>
          <p:cNvSpPr/>
          <p:nvPr/>
        </p:nvSpPr>
        <p:spPr>
          <a:xfrm>
            <a:off x="573088" y="2947988"/>
            <a:ext cx="576262" cy="64452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" name="矩形 11278"/>
          <p:cNvSpPr/>
          <p:nvPr/>
        </p:nvSpPr>
        <p:spPr>
          <a:xfrm>
            <a:off x="1141413" y="2947988"/>
            <a:ext cx="584200" cy="64452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3" name="标题 11282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18161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72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284" name="副标题 11283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600" b="0" i="0"/>
            </a:lvl1pPr>
            <a:lvl2pPr marL="457200" lvl="1" indent="0" algn="ctr">
              <a:buNone/>
              <a:defRPr sz="3600"/>
            </a:lvl2pPr>
            <a:lvl3pPr marL="914400" lvl="2" indent="0" algn="ctr">
              <a:buNone/>
              <a:defRPr sz="3600"/>
            </a:lvl3pPr>
            <a:lvl4pPr marL="1371600" lvl="3" indent="0" algn="ctr">
              <a:buNone/>
              <a:defRPr sz="3600"/>
            </a:lvl4pPr>
            <a:lvl5pPr marL="1828800" lvl="4" indent="0" algn="ctr">
              <a:buNone/>
              <a:defRPr sz="36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1280" name="日期占位符 11279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11281" name="页脚占位符 1128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11282" name="灯片编号占位符 1128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b="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575945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52930" cy="5759450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2504" cy="48958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196975"/>
            <a:ext cx="4032504" cy="48958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 b="0" i="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 b="0" i="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 b="0" i="0"/>
            </a:lvl1pPr>
            <a:lvl2pPr>
              <a:defRPr sz="2100" b="0" i="0"/>
            </a:lvl2pPr>
            <a:lvl3pPr>
              <a:defRPr sz="1800" b="0" i="0"/>
            </a:lvl3pPr>
            <a:lvl4pPr>
              <a:defRPr sz="1500" b="0" i="0"/>
            </a:lvl4pPr>
            <a:lvl5pPr>
              <a:defRPr sz="1500" b="0" i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 b="0" i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 b="0" i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 b="0" i="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9F7FF"/>
            </a:gs>
            <a:gs pos="100000">
              <a:srgbClr val="CCEC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1024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10243" name="灯片编号占位符 10242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24075" cy="4206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600" b="1">
                <a:solidFill>
                  <a:srgbClr val="3333FF"/>
                </a:solidFill>
              </a:defRPr>
            </a:lvl1pPr>
          </a:lstStyle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2052" name="标题 1025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3" name="文本占位符 10254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4895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56" name="日期占位符 1025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2055" name="矩形 10257"/>
          <p:cNvSpPr/>
          <p:nvPr userDrawn="1"/>
        </p:nvSpPr>
        <p:spPr>
          <a:xfrm>
            <a:off x="466725" y="981075"/>
            <a:ext cx="821055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6565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/>
            <a:endParaRPr lang="zh-CN" altLang="en-US" b="0" i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6" name="横卷形 10258"/>
          <p:cNvSpPr/>
          <p:nvPr userDrawn="1"/>
        </p:nvSpPr>
        <p:spPr>
          <a:xfrm>
            <a:off x="1258888" y="6308725"/>
            <a:ext cx="6121400" cy="360363"/>
          </a:xfrm>
          <a:prstGeom prst="horizontalScroll">
            <a:avLst>
              <a:gd name="adj" fmla="val 12500"/>
            </a:avLst>
          </a:prstGeom>
          <a:noFill/>
          <a:ln w="6350">
            <a:noFill/>
          </a:ln>
        </p:spPr>
        <p:txBody>
          <a:bodyPr wrap="none" anchor="ctr" anchorCtr="0"/>
          <a:lstStyle/>
          <a:p>
            <a:pPr lvl="0" algn="ctr"/>
            <a:r>
              <a:rPr lang="zh-CN" altLang="en-US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计算方法</a:t>
            </a:r>
            <a:r>
              <a:rPr lang="en-US" altLang="zh-CN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——09</a:t>
            </a:r>
            <a:r>
              <a:rPr lang="zh-CN" altLang="en-US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计</a:t>
            </a:r>
            <a:r>
              <a:rPr lang="en-US" altLang="zh-CN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11</a:t>
            </a:r>
            <a:r>
              <a:rPr lang="zh-CN" altLang="en-US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lang="en-US" altLang="zh-CN" sz="2000" b="0" u="none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61</a:t>
            </a:r>
          </a:p>
        </p:txBody>
      </p:sp>
      <p:sp>
        <p:nvSpPr>
          <p:cNvPr id="2057" name="矩形 10259"/>
          <p:cNvSpPr/>
          <p:nvPr userDrawn="1"/>
        </p:nvSpPr>
        <p:spPr>
          <a:xfrm>
            <a:off x="466725" y="6291263"/>
            <a:ext cx="8210550" cy="174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6565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/>
            <a:endParaRPr lang="zh-CN" altLang="en-US" b="0" i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image" Target="../media/image28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 defTabSz="457200">
              <a:buSzTx/>
            </a:pPr>
            <a:fld id="{9A0DB2DC-4C9A-4742-B13C-FB6460FD3503}" type="slidenum">
              <a:rPr lang="zh-CN" altLang="en-US" sz="1200" b="0" u="none" dirty="0">
                <a:solidFill>
                  <a:srgbClr val="76717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fld>
            <a:endParaRPr lang="zh-CN" altLang="en-US" sz="1200" b="0" u="none" dirty="0">
              <a:solidFill>
                <a:srgbClr val="76717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250" name="标题 88065"/>
          <p:cNvSpPr>
            <a:spLocks noGrp="1"/>
          </p:cNvSpPr>
          <p:nvPr>
            <p:ph type="title"/>
          </p:nvPr>
        </p:nvSpPr>
        <p:spPr>
          <a:xfrm>
            <a:off x="637863" y="2857500"/>
            <a:ext cx="7868273" cy="1143000"/>
          </a:xfrm>
          <a:ln/>
        </p:spPr>
        <p:txBody>
          <a:bodyPr anchor="ctr" anchorCtr="0"/>
          <a:lstStyle/>
          <a:p>
            <a:r>
              <a:rPr lang="zh-CN" altLang="en-US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Homework</a:t>
            </a:r>
            <a:r>
              <a:rPr lang="zh-CN" altLang="en-US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Chapter2</a:t>
            </a:r>
            <a:endParaRPr lang="zh-CN" altLang="en-US" sz="60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325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538" y="6375400"/>
            <a:ext cx="6667500" cy="29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0168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lstStyle/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666" name="文本占位符 1016834"/>
              <p:cNvSpPr>
                <a:spLocks noGrp="1"/>
              </p:cNvSpPr>
              <p:nvPr>
                <p:ph idx="1"/>
              </p:nvPr>
            </p:nvSpPr>
            <p:spPr>
              <a:xfrm>
                <a:off x="466725" y="894675"/>
                <a:ext cx="8084875" cy="5126685"/>
              </a:xfrm>
            </p:spPr>
            <p:txBody>
              <a:bodyPr anchor="t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endParaRPr kumimoji="0" lang="en-US" altLang="zh-CN" sz="320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cs typeface="+mn-cs"/>
                </a:endParaRPr>
              </a:p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cs typeface="+mn-cs"/>
                  </a:rPr>
                  <a:t>Experiment 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2400" b="0" i="1" u="none" strike="noStrike" kern="1200" cap="none" spc="0" normalizeH="0" baseline="0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400" b="0" i="1" u="none" strike="noStrike" kern="1200" cap="none" spc="0" normalizeH="0" baseline="0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−1,1</m:t>
                        </m:r>
                      </m:e>
                    </m:d>
                    <m:r>
                      <a:rPr kumimoji="0" lang="en-US" altLang="zh-CN" sz="2400" b="0" i="1" u="none" strike="noStrike" kern="1200" cap="none" spc="0" normalizeH="0" baseline="0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and given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  <a:cs typeface="+mn-cs"/>
                  </a:rPr>
                  <a:t> the known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noProof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N=10 or 100,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(equal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distance)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or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noProof="1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(unequal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  <a:cs typeface="+mn-cs"/>
                  </a:rPr>
                  <a:t>distance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noProof="1">
                    <a:solidFill>
                      <a:srgbClr val="FF0000"/>
                    </a:solidFill>
                  </a:rPr>
                  <a:t>Require:</a:t>
                </a:r>
                <a:r>
                  <a:rPr lang="zh-CN" altLang="en-US" sz="2400" noProof="1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noProof="1"/>
                  <a:t>using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the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interpolation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algorithm</a:t>
                </a:r>
                <a:r>
                  <a:rPr lang="zh-CN" altLang="en-US" sz="2400" noProof="1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and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to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approximate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400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noProof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bSup>
                  </m:oMath>
                </a14:m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respectively,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where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d>
                      <m:d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1000−</m:t>
                        </m:r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noProof="1"/>
                  <a:t>,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and</a:t>
                </a:r>
                <a:r>
                  <a:rPr lang="zh-CN" altLang="en-US" sz="2400" noProof="1"/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compare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</a:rPr>
                  <a:t>the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2400" noProof="1"/>
                  <a:t> </a:t>
                </a:r>
                <a:endParaRPr lang="en-US" altLang="zh-CN" sz="2400" noProof="1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kumimoji="0" lang="zh-CN" altLang="en-US" sz="2400" u="none" strike="noStrike" kern="1200" cap="none" spc="0" normalizeH="0" baseline="0" noProof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666" name="文本占位符 101683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894675"/>
                <a:ext cx="8084875" cy="5126685"/>
              </a:xfrm>
              <a:blipFill>
                <a:blip r:embed="rId4"/>
                <a:stretch>
                  <a:fillRect l="-5651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5" name="灯片编号占位符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600" b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r>
              <a:rPr lang="en-US" altLang="zh-CN" sz="1600" b="0" u="none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graphicFrame>
        <p:nvGraphicFramePr>
          <p:cNvPr id="64517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24837" y="1556740"/>
          <a:ext cx="2167263" cy="48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r:id="rId5" imgW="914400" imgH="203200" progId="Equation.KSEE3">
                  <p:embed/>
                </p:oleObj>
              </mc:Choice>
              <mc:Fallback>
                <p:oleObj r:id="rId5" imgW="914400" imgH="203200" progId="Equation.KSEE3">
                  <p:embed/>
                  <p:pic>
                    <p:nvPicPr>
                      <p:cNvPr id="64517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837" y="1556740"/>
                        <a:ext cx="2167263" cy="482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8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1538" y="6375400"/>
            <a:ext cx="6667500" cy="2936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896067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0168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lstStyle/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666" name="文本占位符 1016834"/>
              <p:cNvSpPr>
                <a:spLocks noGrp="1"/>
              </p:cNvSpPr>
              <p:nvPr>
                <p:ph idx="1"/>
              </p:nvPr>
            </p:nvSpPr>
            <p:spPr>
              <a:xfrm>
                <a:off x="529562" y="917575"/>
                <a:ext cx="8084875" cy="5457825"/>
              </a:xfrm>
            </p:spPr>
            <p:txBody>
              <a:bodyPr anchor="t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endParaRPr kumimoji="0" lang="en-US" altLang="zh-CN" sz="320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cs typeface="+mn-cs"/>
                </a:endParaRPr>
              </a:p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cs typeface="+mn-cs"/>
                  </a:rPr>
                  <a:t>Experiment 2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and given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  <a:cs typeface="+mn-cs"/>
                  </a:rPr>
                  <a:t> the known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noProof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N=10 or 100,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(equal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distance)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or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noProof="1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(unequal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  <a:cs typeface="+mn-cs"/>
                  </a:rPr>
                  <a:t>distance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noProof="1">
                    <a:solidFill>
                      <a:srgbClr val="FF0000"/>
                    </a:solidFill>
                  </a:rPr>
                  <a:t>Require:</a:t>
                </a:r>
                <a:r>
                  <a:rPr lang="zh-CN" altLang="en-US" sz="2400" noProof="1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noProof="1"/>
                  <a:t>using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the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Lagrange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interpolation</a:t>
                </a:r>
                <a:r>
                  <a:rPr lang="zh-CN" altLang="en-US" sz="2400" noProof="1"/>
                  <a:t> 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to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aprroximate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400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noProof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bSup>
                  </m:oMath>
                </a14:m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respectively,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where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d>
                      <m:d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1000−</m:t>
                        </m:r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noProof="1"/>
                  <a:t>,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and</a:t>
                </a:r>
                <a:r>
                  <a:rPr lang="zh-CN" altLang="en-US" sz="2400" noProof="1"/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compare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</a:rPr>
                  <a:t>the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2400" noProof="1"/>
                  <a:t> </a:t>
                </a:r>
                <a:endParaRPr lang="en-US" altLang="zh-CN" sz="2400" noProof="1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kumimoji="0" lang="zh-CN" altLang="en-US" sz="2400" u="none" strike="noStrike" kern="1200" cap="none" spc="0" normalizeH="0" baseline="0" noProof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666" name="文本占位符 101683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62" y="917575"/>
                <a:ext cx="8084875" cy="5457825"/>
              </a:xfrm>
              <a:blipFill>
                <a:blip r:embed="rId4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5" name="灯片编号占位符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600" b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fld>
            <a:r>
              <a:rPr lang="en-US" altLang="zh-CN" sz="1600" b="0" u="none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pic>
        <p:nvPicPr>
          <p:cNvPr id="64518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538" y="6375400"/>
            <a:ext cx="6667500" cy="2936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对象 2">
            <a:hlinkClick r:id="" action="ppaction://ole?verb=0"/>
            <a:extLst>
              <a:ext uri="{FF2B5EF4-FFF2-40B4-BE49-F238E27FC236}">
                <a16:creationId xmlns:a16="http://schemas.microsoft.com/office/drawing/2014/main" id="{27D05F48-DD50-5C41-B863-103FF35F2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790" y="1268700"/>
          <a:ext cx="3372757" cy="823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r:id="rId6" imgW="1612900" imgH="393700" progId="Equation.KSEE3">
                  <p:embed/>
                </p:oleObj>
              </mc:Choice>
              <mc:Fallback>
                <p:oleObj r:id="rId6" imgW="1612900" imgH="393700" progId="Equation.KSEE3">
                  <p:embed/>
                  <p:pic>
                    <p:nvPicPr>
                      <p:cNvPr id="8" name="对象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7D05F48-DD50-5C41-B863-103FF35F28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9790" y="1268700"/>
                        <a:ext cx="3372757" cy="82342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9207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0168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lstStyle/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666" name="文本占位符 1016834"/>
              <p:cNvSpPr>
                <a:spLocks noGrp="1"/>
              </p:cNvSpPr>
              <p:nvPr>
                <p:ph idx="1"/>
              </p:nvPr>
            </p:nvSpPr>
            <p:spPr>
              <a:xfrm>
                <a:off x="472761" y="949325"/>
                <a:ext cx="8084875" cy="5457825"/>
              </a:xfrm>
            </p:spPr>
            <p:txBody>
              <a:bodyPr anchor="t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endParaRPr kumimoji="0" lang="en-US" altLang="zh-CN" sz="320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cs typeface="+mn-cs"/>
                </a:endParaRPr>
              </a:p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cs typeface="+mn-cs"/>
                  </a:rPr>
                  <a:t>Experiment 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and given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  <a:cs typeface="+mn-cs"/>
                  </a:rPr>
                  <a:t> the known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noProof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N=10 or 100,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(equal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distance)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or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noProof="1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(unequal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  <a:cs typeface="+mn-cs"/>
                  </a:rPr>
                  <a:t>distance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noProof="1">
                    <a:solidFill>
                      <a:srgbClr val="FF0000"/>
                    </a:solidFill>
                  </a:rPr>
                  <a:t>Require:</a:t>
                </a:r>
                <a:r>
                  <a:rPr lang="zh-CN" altLang="en-US" sz="2400" noProof="1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noProof="1"/>
                  <a:t>using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the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Newton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interpolation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algorithm</a:t>
                </a:r>
                <a:r>
                  <a:rPr lang="zh-CN" altLang="en-US" sz="2400" noProof="1"/>
                  <a:t> 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to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aprroximate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400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noProof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bSup>
                  </m:oMath>
                </a14:m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respectively,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where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d>
                      <m:d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100−</m:t>
                        </m:r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noProof="1"/>
                  <a:t>,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and</a:t>
                </a:r>
                <a:r>
                  <a:rPr lang="zh-CN" altLang="en-US" sz="2400" noProof="1"/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</a:rPr>
                  <a:t>compare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</a:rPr>
                  <a:t>the</a:t>
                </a:r>
                <a:r>
                  <a:rPr kumimoji="0" lang="zh-CN" altLang="en-US" sz="2400" u="none" strike="noStrike" kern="1200" cap="none" spc="0" normalizeH="0" noProof="1">
                    <a:solidFill>
                      <a:schemeClr val="tx1"/>
                    </a:solidFill>
                  </a:rPr>
                  <a:t> 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2400" noProof="1"/>
                  <a:t> </a:t>
                </a:r>
                <a:endParaRPr lang="en-US" altLang="zh-CN" sz="2400" noProof="1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kumimoji="0" lang="zh-CN" altLang="en-US" sz="2400" u="none" strike="noStrike" kern="1200" cap="none" spc="0" normalizeH="0" baseline="0" noProof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666" name="文本占位符 101683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761" y="949325"/>
                <a:ext cx="8084875" cy="5457825"/>
              </a:xfrm>
              <a:blipFill>
                <a:blip r:embed="rId3"/>
                <a:stretch>
                  <a:fillRect l="-5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5" name="灯片编号占位符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600" b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r>
              <a:rPr lang="en-US" altLang="zh-CN" sz="1600" b="0" u="none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pic>
        <p:nvPicPr>
          <p:cNvPr id="64518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538" y="6375400"/>
            <a:ext cx="6667500" cy="293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0296EE-6951-504A-82F2-C0549F7DD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39" y="1229516"/>
            <a:ext cx="3076471" cy="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46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0168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lstStyle/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666" name="文本占位符 1016834"/>
              <p:cNvSpPr>
                <a:spLocks noGrp="1"/>
              </p:cNvSpPr>
              <p:nvPr>
                <p:ph idx="1"/>
              </p:nvPr>
            </p:nvSpPr>
            <p:spPr>
              <a:xfrm>
                <a:off x="529563" y="917575"/>
                <a:ext cx="7714948" cy="5751513"/>
              </a:xfrm>
            </p:spPr>
            <p:txBody>
              <a:bodyPr anchor="t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endParaRPr kumimoji="0" lang="en-US" altLang="zh-CN" sz="320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cs typeface="+mn-cs"/>
                </a:endParaRPr>
              </a:p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cs typeface="+mn-cs"/>
                  </a:rPr>
                  <a:t>Experiment 4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0" lang="en-US" altLang="zh-CN" sz="2400" u="none" strike="noStrike" kern="1200" cap="none" spc="0" normalizeH="0" baseline="0" noProof="1">
                  <a:solidFill>
                    <a:schemeClr val="tx1"/>
                  </a:solidFill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and given</a:t>
                </a:r>
                <a:r>
                  <a:rPr kumimoji="0" lang="en-US" altLang="zh-CN" sz="2400" u="none" strike="noStrike" kern="1200" cap="none" spc="0" normalizeH="0" noProof="1">
                    <a:solidFill>
                      <a:schemeClr val="tx1"/>
                    </a:solidFill>
                    <a:cs typeface="+mn-cs"/>
                  </a:rPr>
                  <a:t> the known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noProof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noProof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N=10 or </a:t>
                </a:r>
                <a:r>
                  <a:rPr lang="en-US" altLang="zh-CN" sz="2400" noProof="1"/>
                  <a:t>30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(equal</a:t>
                </a: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kumimoji="0" lang="en-US" altLang="zh-CN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distance)</a:t>
                </a:r>
                <a:endParaRPr lang="en-US" altLang="zh-CN" sz="2400" noProof="1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0" lang="zh-CN" altLang="en-US" sz="2400" u="none" strike="noStrike" kern="1200" cap="none" spc="0" normalizeH="0" baseline="0" noProof="1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lang="en-US" altLang="zh-CN" sz="2400" noProof="1">
                    <a:solidFill>
                      <a:srgbClr val="FF0000"/>
                    </a:solidFill>
                  </a:rPr>
                  <a:t>Require:</a:t>
                </a:r>
                <a:r>
                  <a:rPr lang="zh-CN" altLang="en-US" sz="2400" noProof="1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noProof="1"/>
                  <a:t>use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the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cubic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spline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interpolation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algorithm</a:t>
                </a:r>
                <a:r>
                  <a:rPr lang="zh-CN" altLang="en-US" sz="2400" noProof="1"/>
                  <a:t> </a:t>
                </a:r>
                <a:r>
                  <a:rPr lang="en-US" altLang="zh-CN" sz="2400" i="1" noProof="1"/>
                  <a:t>S</a:t>
                </a:r>
                <a:r>
                  <a:rPr lang="en-US" altLang="zh-CN" sz="2400" noProof="1"/>
                  <a:t>(</a:t>
                </a:r>
                <a:r>
                  <a:rPr lang="en-US" altLang="zh-CN" sz="2400" i="1" noProof="1"/>
                  <a:t>x</a:t>
                </a:r>
                <a:r>
                  <a:rPr lang="en-US" altLang="zh-CN" sz="2400" noProof="1"/>
                  <a:t>)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that</a:t>
                </a:r>
                <a:r>
                  <a:rPr lang="zh-CN" altLang="en-US" sz="2400" noProof="1"/>
                  <a:t> </a:t>
                </a:r>
                <a:r>
                  <a:rPr lang="en-US" altLang="zh-CN" sz="2400" noProof="1"/>
                  <a:t>satisfies: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noProof="1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noProof="1"/>
                  <a:t>compute the function value at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noProof="1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400" i="1" noProof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noProof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CN" sz="2400" i="1" noProof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zh-CN" sz="2400" i="1" noProof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noProof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noProof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400" u="none" strike="noStrike" kern="1200" cap="none" spc="0" normalizeH="0" baseline="0" noProof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666" name="文本占位符 101683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63" y="917575"/>
                <a:ext cx="7714948" cy="5751513"/>
              </a:xfrm>
              <a:blipFill>
                <a:blip r:embed="rId4"/>
                <a:stretch>
                  <a:fillRect l="-1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5" name="灯片编号占位符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600" b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r>
              <a:rPr lang="en-US" altLang="zh-CN" sz="1600" b="0" u="none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pic>
        <p:nvPicPr>
          <p:cNvPr id="64518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538" y="6375400"/>
            <a:ext cx="6667500" cy="293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8AE70C-352A-324B-B5BA-CCC2DF1A0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18" y="4653170"/>
            <a:ext cx="3681438" cy="774208"/>
          </a:xfrm>
          <a:prstGeom prst="rect">
            <a:avLst/>
          </a:prstGeom>
        </p:spPr>
      </p:pic>
      <p:graphicFrame>
        <p:nvGraphicFramePr>
          <p:cNvPr id="8" name="对象 2">
            <a:hlinkClick r:id="" action="ppaction://ole?verb=0"/>
            <a:extLst>
              <a:ext uri="{FF2B5EF4-FFF2-40B4-BE49-F238E27FC236}">
                <a16:creationId xmlns:a16="http://schemas.microsoft.com/office/drawing/2014/main" id="{7C212E88-F99D-BC46-94E6-1CBCC4434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780" y="1565275"/>
          <a:ext cx="3565420" cy="87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r:id="rId7" imgW="1612900" imgH="393700" progId="Equation.KSEE3">
                  <p:embed/>
                </p:oleObj>
              </mc:Choice>
              <mc:Fallback>
                <p:oleObj r:id="rId7" imgW="1612900" imgH="393700" progId="Equation.KSEE3">
                  <p:embed/>
                  <p:pic>
                    <p:nvPicPr>
                      <p:cNvPr id="8" name="对象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C212E88-F99D-BC46-94E6-1CBCC4434C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780" y="1565275"/>
                        <a:ext cx="3565420" cy="87045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7190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0168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lstStyle/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666" name="文本占位符 1016834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799697"/>
                <a:ext cx="8229600" cy="4895850"/>
              </a:xfrm>
            </p:spPr>
            <p:txBody>
              <a:bodyPr anchor="t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endParaRPr kumimoji="0" lang="en-US" altLang="zh-CN" sz="320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cs typeface="+mn-cs"/>
                </a:endParaRPr>
              </a:p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altLang="zh-CN" sz="2800" noProof="1"/>
                  <a:t>Experiment</a:t>
                </a:r>
                <a:r>
                  <a:rPr lang="zh-CN" altLang="en-US" sz="2800" noProof="1"/>
                  <a:t> </a:t>
                </a:r>
                <a:r>
                  <a:rPr lang="en-US" altLang="zh-CN" sz="2800" noProof="1"/>
                  <a:t>5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600" noProof="1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600" noProof="1"/>
                  <a:t>Set</a:t>
                </a:r>
                <a:r>
                  <a:rPr lang="zh-CN" altLang="en-US" sz="2600" noProof="1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600" i="1" noProof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noProof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600" i="1" noProof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noProof="1"/>
                  <a:t>= </a:t>
                </a:r>
                <a14:m>
                  <m:oMath xmlns:m="http://schemas.openxmlformats.org/officeDocument/2006/math"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noProof="1"/>
                  <a:t>+ </a:t>
                </a:r>
                <a14:m>
                  <m:oMath xmlns:m="http://schemas.openxmlformats.org/officeDocument/2006/math"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600" i="1" noProof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noProof="1"/>
                  <a:t>,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given the known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i="1" noProof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600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 noProof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 noProof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i="1" noProof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600" i="1" noProof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sz="260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noProof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altLang="zh-CN" sz="2600" i="1" noProof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600" i="1" noProof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600" i="1" noProof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 noProof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600" i="1" noProof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600" i="1" noProof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i="1" noProof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600" i="1" noProof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sz="2600" noProof="1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600" noProof="1">
                    <a:solidFill>
                      <a:srgbClr val="FF0000"/>
                    </a:solidFill>
                  </a:rPr>
                  <a:t>Require:</a:t>
                </a:r>
                <a:r>
                  <a:rPr lang="zh-CN" altLang="en-US" sz="2600" noProof="1">
                    <a:solidFill>
                      <a:srgbClr val="FF0000"/>
                    </a:solidFill>
                  </a:rPr>
                  <a:t> </a:t>
                </a:r>
                <a:endParaRPr lang="en-US" altLang="zh-CN" sz="2600" noProof="1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600" noProof="1"/>
                  <a:t>use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the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least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square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method to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approximate</a:t>
                </a:r>
                <a:r>
                  <a:rPr lang="zh-CN" altLang="en-US" sz="2600" noProof="1"/>
                  <a:t> </a:t>
                </a:r>
                <a:r>
                  <a:rPr lang="en-US" altLang="zh-CN" sz="2600" i="1" noProof="1"/>
                  <a:t>f</a:t>
                </a:r>
                <a:r>
                  <a:rPr lang="en-US" altLang="zh-CN" sz="2600" noProof="1"/>
                  <a:t>(</a:t>
                </a:r>
                <a:r>
                  <a:rPr lang="en-US" altLang="zh-CN" sz="2600" i="1" noProof="1"/>
                  <a:t>x</a:t>
                </a:r>
                <a:r>
                  <a:rPr lang="en-US" altLang="zh-CN" sz="2600" noProof="1"/>
                  <a:t>)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by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constructing the polynomial function</a:t>
                </a:r>
                <a:r>
                  <a:rPr lang="zh-CN" altLang="en-US" sz="2600" noProof="1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kumimoji="0" lang="en-US" altLang="zh-CN" sz="320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cs typeface="+mn-cs"/>
                </a:endParaRPr>
              </a:p>
            </p:txBody>
          </p:sp>
        </mc:Choice>
        <mc:Fallback>
          <p:sp>
            <p:nvSpPr>
              <p:cNvPr id="113666" name="文本占位符 101683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799697"/>
                <a:ext cx="8229600" cy="4895850"/>
              </a:xfrm>
              <a:blipFill>
                <a:blip r:embed="rId4"/>
                <a:stretch>
                  <a:fillRect l="-1387" r="-1079" b="-9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115" name="灯片编号占位符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600" b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fld>
            <a:r>
              <a:rPr lang="en-US" altLang="zh-CN" sz="1600" b="0" u="none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graphicFrame>
        <p:nvGraphicFramePr>
          <p:cNvPr id="90117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00387" y="1447397"/>
          <a:ext cx="45148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r:id="rId5" imgW="1854200" imgH="393700" progId="Equation.KSEE3">
                  <p:embed/>
                </p:oleObj>
              </mc:Choice>
              <mc:Fallback>
                <p:oleObj r:id="rId5" imgW="1854200" imgH="393700" progId="Equation.KSEE3">
                  <p:embed/>
                  <p:pic>
                    <p:nvPicPr>
                      <p:cNvPr id="90117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0387" y="1447397"/>
                        <a:ext cx="451485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18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788" y="6308725"/>
            <a:ext cx="5915025" cy="4191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329481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0168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lstStyle/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666" name="文本占位符 1016834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970790"/>
                <a:ext cx="8229600" cy="4895850"/>
              </a:xfrm>
            </p:spPr>
            <p:txBody>
              <a:bodyPr anchor="t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endParaRPr kumimoji="0" lang="en-US" altLang="zh-CN" sz="320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cs typeface="+mn-cs"/>
                </a:endParaRPr>
              </a:p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altLang="zh-CN" sz="2800" noProof="1"/>
                  <a:t>Experiment</a:t>
                </a:r>
                <a:r>
                  <a:rPr lang="zh-CN" altLang="en-US" sz="2800" noProof="1"/>
                  <a:t> </a:t>
                </a:r>
                <a:r>
                  <a:rPr lang="en-US" altLang="zh-CN" sz="2800" noProof="1"/>
                  <a:t>6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600" noProof="1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600" noProof="1"/>
                  <a:t>Set</a:t>
                </a:r>
                <a:r>
                  <a:rPr lang="zh-CN" altLang="en-US" sz="2600" noProof="1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600" i="1" noProof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noProof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600" i="1" noProof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noProof="1"/>
                  <a:t>= </a:t>
                </a:r>
                <a14:m>
                  <m:oMath xmlns:m="http://schemas.openxmlformats.org/officeDocument/2006/math"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noProof="1"/>
                  <a:t>+ </a:t>
                </a:r>
                <a14:m>
                  <m:oMath xmlns:m="http://schemas.openxmlformats.org/officeDocument/2006/math">
                    <m:r>
                      <a:rPr lang="en-US" altLang="zh-CN" sz="2600" b="0" i="1" noProof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600" i="1" noProof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noProof="1"/>
                  <a:t>,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given the known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i="1" noProof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600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 noProof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 noProof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i="1" noProof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600" i="1" noProof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sz="260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noProof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altLang="zh-CN" sz="2600" i="1" noProof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600" i="1" noProof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600" i="1" noProof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 noProof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600" i="1" noProof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600" i="1" noProof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i="1" noProof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600" i="1" noProof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sz="2600" noProof="1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600" noProof="1">
                    <a:solidFill>
                      <a:srgbClr val="FF0000"/>
                    </a:solidFill>
                  </a:rPr>
                  <a:t>Require:</a:t>
                </a:r>
                <a:r>
                  <a:rPr lang="zh-CN" altLang="en-US" sz="2600" noProof="1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600" noProof="1"/>
                  <a:t>use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the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least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square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method to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approximate</a:t>
                </a:r>
                <a:r>
                  <a:rPr lang="zh-CN" altLang="en-US" sz="2600" noProof="1"/>
                  <a:t> </a:t>
                </a:r>
                <a:r>
                  <a:rPr lang="en-US" altLang="zh-CN" sz="2600" i="1" noProof="1"/>
                  <a:t>f</a:t>
                </a:r>
                <a:r>
                  <a:rPr lang="en-US" altLang="zh-CN" sz="2600" noProof="1"/>
                  <a:t>(</a:t>
                </a:r>
                <a:r>
                  <a:rPr lang="en-US" altLang="zh-CN" sz="2600" i="1" noProof="1"/>
                  <a:t>x</a:t>
                </a:r>
                <a:r>
                  <a:rPr lang="en-US" altLang="zh-CN" sz="2600" noProof="1"/>
                  <a:t>)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by</a:t>
                </a:r>
                <a:r>
                  <a:rPr lang="zh-CN" altLang="en-US" sz="2600" noProof="1"/>
                  <a:t> </a:t>
                </a:r>
                <a:r>
                  <a:rPr lang="en-US" altLang="zh-CN" sz="2600" noProof="1"/>
                  <a:t>constructing polynomial function</a:t>
                </a:r>
                <a:r>
                  <a:rPr lang="zh-CN" altLang="en-US" sz="2600" noProof="1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sup>
                        </m:sSup>
                      </m:e>
                    </m:nary>
                  </m:oMath>
                </a14:m>
                <a:endParaRPr kumimoji="0" lang="en-US" altLang="zh-CN" sz="320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cs typeface="+mn-cs"/>
                </a:endParaRPr>
              </a:p>
            </p:txBody>
          </p:sp>
        </mc:Choice>
        <mc:Fallback>
          <p:sp>
            <p:nvSpPr>
              <p:cNvPr id="113666" name="文本占位符 101683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970790"/>
                <a:ext cx="8229600" cy="4895850"/>
              </a:xfrm>
              <a:blipFill>
                <a:blip r:embed="rId4"/>
                <a:stretch>
                  <a:fillRect l="-1387" r="-1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115" name="灯片编号占位符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600" b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r>
              <a:rPr lang="en-US" altLang="zh-CN" sz="1600" b="0" u="none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pic>
        <p:nvPicPr>
          <p:cNvPr id="90118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788" y="6308725"/>
            <a:ext cx="5915025" cy="4191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对象 2">
            <a:hlinkClick r:id="" action="ppaction://ole?verb=0"/>
            <a:extLst>
              <a:ext uri="{FF2B5EF4-FFF2-40B4-BE49-F238E27FC236}">
                <a16:creationId xmlns:a16="http://schemas.microsoft.com/office/drawing/2014/main" id="{1568F844-450D-D64F-B356-1CB084A46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790" y="1594253"/>
          <a:ext cx="39274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r:id="rId6" imgW="1612900" imgH="393700" progId="Equation.KSEE3">
                  <p:embed/>
                </p:oleObj>
              </mc:Choice>
              <mc:Fallback>
                <p:oleObj r:id="rId6" imgW="1612900" imgH="393700" progId="Equation.KSEE3">
                  <p:embed/>
                  <p:pic>
                    <p:nvPicPr>
                      <p:cNvPr id="7" name="对象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568F844-450D-D64F-B356-1CB084A46E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9790" y="1594253"/>
                        <a:ext cx="392747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9657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0000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AAAAFF"/>
      </a:accent5>
      <a:accent6>
        <a:srgbClr val="8989B7"/>
      </a:accent6>
      <a:hlink>
        <a:srgbClr val="0000CC"/>
      </a:hlink>
      <a:folHlink>
        <a:srgbClr val="000000"/>
      </a:folHlink>
    </a:clrScheme>
    <a:fontScheme name="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00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00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8989B7"/>
        </a:accent6>
        <a:hlink>
          <a:srgbClr val="00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464</TotalTime>
  <Words>406</Words>
  <Application>Microsoft Macintosh PowerPoint</Application>
  <PresentationFormat>全屏显示(4:3)</PresentationFormat>
  <Paragraphs>57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华文行楷</vt:lpstr>
      <vt:lpstr>Arial</vt:lpstr>
      <vt:lpstr>Arial Black</vt:lpstr>
      <vt:lpstr>Cambria Math</vt:lpstr>
      <vt:lpstr>Times New Roman</vt:lpstr>
      <vt:lpstr>Wingdings</vt:lpstr>
      <vt:lpstr>2_Pixel</vt:lpstr>
      <vt:lpstr>Equation.KSEE3</vt:lpstr>
      <vt:lpstr> Homework for Chapter2</vt:lpstr>
      <vt:lpstr>Computer experiment</vt:lpstr>
      <vt:lpstr>Computer experiment</vt:lpstr>
      <vt:lpstr>Computer experiment</vt:lpstr>
      <vt:lpstr>Computer experiment</vt:lpstr>
      <vt:lpstr>Computer experiment</vt:lpstr>
      <vt:lpstr>Computer experiment</vt:lpstr>
    </vt:vector>
  </TitlesOfParts>
  <Manager>XZNU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数值计算中的误差</dc:title>
  <dc:creator>CKJ</dc:creator>
  <dc:description>4学时</dc:description>
  <cp:lastModifiedBy>Microsoft Office User</cp:lastModifiedBy>
  <cp:revision>363</cp:revision>
  <dcterms:created xsi:type="dcterms:W3CDTF">2003-04-11T01:11:17Z</dcterms:created>
  <dcterms:modified xsi:type="dcterms:W3CDTF">2023-09-15T02:45:56Z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2F01A34C16884E118ECB434CEFD3B06B</vt:lpwstr>
  </property>
</Properties>
</file>