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57" r:id="rId4"/>
    <p:sldId id="261" r:id="rId5"/>
    <p:sldId id="259" r:id="rId6"/>
    <p:sldId id="264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AA8A-593C-4FC7-958A-E5D4BE713B9B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A3D0-2AA0-41C7-8F84-C41E46DC5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598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AA8A-593C-4FC7-958A-E5D4BE713B9B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A3D0-2AA0-41C7-8F84-C41E46DC5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60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AA8A-593C-4FC7-958A-E5D4BE713B9B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A3D0-2AA0-41C7-8F84-C41E46DC5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047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82EE-96F9-47DD-A8C8-A72A12FF9F04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4047-E4DE-4D38-9D33-2270155ED65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Picture 4" descr="D:\작업\2018. 10. 18_삼성 청년 SW 아카데미 소개 템플릿_IT개발운영그룹_김희정\psd\[PSD]삼성청년 sw 아카데미 템플릿\B\B\B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8" b="44947"/>
          <a:stretch/>
        </p:blipFill>
        <p:spPr bwMode="auto">
          <a:xfrm>
            <a:off x="-7973" y="1"/>
            <a:ext cx="12199973" cy="270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:\작업\2018. 10. 18_삼성 청년 SW 아카데미 소개 템플릿_IT개발운영그룹_김희정\psd\[PSD]삼성청년 sw 아카데미 템플릿\B\B\B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0" b="1688"/>
          <a:stretch/>
        </p:blipFill>
        <p:spPr bwMode="auto">
          <a:xfrm>
            <a:off x="-8579" y="5670884"/>
            <a:ext cx="12199973" cy="118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-8579" y="2703096"/>
            <a:ext cx="12200579" cy="2967789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901834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D:\작업\2018. 10. 18_삼성 청년 SW 아카데미 소개 템플릿_IT개발운영그룹_김희정\psd\[PSD]삼성청년 sw 아카데미 템플릿\B\B\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" y="0"/>
            <a:ext cx="121999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84420" y="3429000"/>
            <a:ext cx="9144000" cy="2387600"/>
          </a:xfrm>
        </p:spPr>
        <p:txBody>
          <a:bodyPr anchor="b"/>
          <a:lstStyle>
            <a:lvl1pPr algn="ctr">
              <a:lnSpc>
                <a:spcPct val="100000"/>
              </a:lnSpc>
              <a:defRPr sz="6000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690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작업\2018. 10. 18_삼성 청년 SW 아카데미 소개 템플릿_IT개발운영그룹_김희정\psd\[PSD]삼성청년 sw 아카데미 템플릿\B\B\목차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21368"/>
            <a:ext cx="12199972" cy="633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62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2916" y="132515"/>
            <a:ext cx="10515600" cy="66157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lang="ko-KR" altLang="en-US" sz="2800" b="1" kern="12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4185" r="-1"/>
          <a:stretch/>
        </p:blipFill>
        <p:spPr bwMode="auto">
          <a:xfrm>
            <a:off x="322539" y="0"/>
            <a:ext cx="123645" cy="6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자유형 6"/>
          <p:cNvSpPr/>
          <p:nvPr userDrawn="1"/>
        </p:nvSpPr>
        <p:spPr>
          <a:xfrm flipH="1">
            <a:off x="10182409" y="812031"/>
            <a:ext cx="2016000" cy="0"/>
          </a:xfrm>
          <a:custGeom>
            <a:avLst/>
            <a:gdLst>
              <a:gd name="connsiteX0" fmla="*/ 1836000 w 1836000"/>
              <a:gd name="connsiteY0" fmla="*/ 0 h 0"/>
              <a:gd name="connsiteX1" fmla="*/ 0 w 1836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36000">
                <a:moveTo>
                  <a:pt x="18360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6DCEF5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black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0175835" y="532475"/>
            <a:ext cx="20161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100">
                <a:ln>
                  <a:solidFill>
                    <a:srgbClr val="EAA000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삼성 청년 </a:t>
            </a:r>
            <a:r>
              <a:rPr lang="en-US" altLang="ko-KR" sz="1100">
                <a:ln>
                  <a:solidFill>
                    <a:srgbClr val="EAA000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SW </a:t>
            </a:r>
            <a:r>
              <a:rPr lang="ko-KR" altLang="en-US" sz="1100">
                <a:ln>
                  <a:solidFill>
                    <a:srgbClr val="EAA000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아카데미</a:t>
            </a:r>
            <a:endParaRPr lang="ko-KR" altLang="en-US" sz="1100">
              <a:ln>
                <a:solidFill>
                  <a:srgbClr val="EAA000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799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82EE-96F9-47DD-A8C8-A72A12FF9F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4047-E4DE-4D38-9D33-2270155ED65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4" descr="D:\작업\2018. 10. 18_삼성 청년 SW 아카데미 소개 템플릿_IT개발운영그룹_김희정\psd\[PSD]삼성청년 sw 아카데미 템플릿\B\B\B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8" b="44947"/>
          <a:stretch/>
        </p:blipFill>
        <p:spPr bwMode="auto">
          <a:xfrm>
            <a:off x="-7973" y="1"/>
            <a:ext cx="12199973" cy="270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:\작업\2018. 10. 18_삼성 청년 SW 아카데미 소개 템플릿_IT개발운영그룹_김희정\psd\[PSD]삼성청년 sw 아카데미 템플릿\B\B\B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0" b="1688"/>
          <a:stretch/>
        </p:blipFill>
        <p:spPr bwMode="auto">
          <a:xfrm>
            <a:off x="-8579" y="5670884"/>
            <a:ext cx="12199973" cy="118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-8579" y="2703096"/>
            <a:ext cx="12200579" cy="2967789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994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작업\2018. 10. 18_삼성 청년 SW 아카데미 소개 템플릿_IT개발운영그룹_김희정\psd\[PSD]삼성청년 sw 아카데미 템플릿\B\B\엔딩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887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3928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82EE-96F9-47DD-A8C8-A72A12FF9F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4047-E4DE-4D38-9D33-2270155ED65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0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AA8A-593C-4FC7-958A-E5D4BE713B9B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A3D0-2AA0-41C7-8F84-C41E46DC5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00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AA8A-593C-4FC7-958A-E5D4BE713B9B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A3D0-2AA0-41C7-8F84-C41E46DC5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23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AA8A-593C-4FC7-958A-E5D4BE713B9B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A3D0-2AA0-41C7-8F84-C41E46DC5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02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AA8A-593C-4FC7-958A-E5D4BE713B9B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A3D0-2AA0-41C7-8F84-C41E46DC5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56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AA8A-593C-4FC7-958A-E5D4BE713B9B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A3D0-2AA0-41C7-8F84-C41E46DC5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93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AA8A-593C-4FC7-958A-E5D4BE713B9B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A3D0-2AA0-41C7-8F84-C41E46DC5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12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AA8A-593C-4FC7-958A-E5D4BE713B9B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A3D0-2AA0-41C7-8F84-C41E46DC5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7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AA8A-593C-4FC7-958A-E5D4BE713B9B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A3D0-2AA0-41C7-8F84-C41E46DC5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85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2AA8A-593C-4FC7-958A-E5D4BE713B9B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0A3D0-2AA0-41C7-8F84-C41E46DC5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88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7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582EE-96F9-47DD-A8C8-A72A12FF9F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B4047-E4DE-4D38-9D33-2270155ED65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21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8341" y="2810900"/>
            <a:ext cx="4218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우선순위 큐</a:t>
            </a:r>
            <a:endParaRPr lang="ko-KR" altLang="en-US" sz="3200" dirty="0">
              <a:ln>
                <a:solidFill>
                  <a:schemeClr val="tx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563582" y="3418546"/>
            <a:ext cx="4104000" cy="1045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82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우선순위 큐를 이용한 최단거리 탐색 문제 풀이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보급로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6416" y="2507810"/>
            <a:ext cx="14213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0</a:t>
            </a:r>
            <a:r>
              <a:rPr lang="en-US" altLang="ko-KR" sz="4000" dirty="0" smtClean="0">
                <a:solidFill>
                  <a:srgbClr val="FFC000"/>
                </a:solidFill>
              </a:rPr>
              <a:t>1</a:t>
            </a:r>
            <a:r>
              <a:rPr lang="en-US" altLang="ko-KR" sz="4000" dirty="0" smtClean="0">
                <a:solidFill>
                  <a:srgbClr val="7030A0"/>
                </a:solidFill>
              </a:rPr>
              <a:t>0</a:t>
            </a:r>
            <a:r>
              <a:rPr lang="en-US" altLang="ko-KR" sz="4000" dirty="0" smtClean="0"/>
              <a:t>0</a:t>
            </a:r>
          </a:p>
          <a:p>
            <a:r>
              <a:rPr lang="en-US" altLang="ko-KR" sz="4000" dirty="0" smtClean="0">
                <a:solidFill>
                  <a:srgbClr val="92D050"/>
                </a:solidFill>
              </a:rPr>
              <a:t>1</a:t>
            </a:r>
            <a:r>
              <a:rPr lang="en-US" altLang="ko-KR" sz="4000" dirty="0" smtClean="0"/>
              <a:t>110</a:t>
            </a:r>
          </a:p>
          <a:p>
            <a:r>
              <a:rPr lang="en-US" altLang="ko-KR" sz="4000" dirty="0" smtClean="0"/>
              <a:t>1011</a:t>
            </a:r>
          </a:p>
          <a:p>
            <a:r>
              <a:rPr lang="en-US" altLang="ko-KR" sz="4000" dirty="0" smtClean="0"/>
              <a:t>1010</a:t>
            </a:r>
            <a:endParaRPr lang="ko-KR" altLang="en-US" sz="4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749618"/>
              </p:ext>
            </p:extLst>
          </p:nvPr>
        </p:nvGraphicFramePr>
        <p:xfrm>
          <a:off x="2990516" y="289249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77767" y="1539089"/>
            <a:ext cx="74600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새로 들어온 큐는 </a:t>
            </a:r>
            <a:r>
              <a:rPr lang="en-US" altLang="ko-KR" sz="2800" dirty="0" smtClean="0"/>
              <a:t>sum</a:t>
            </a:r>
            <a:r>
              <a:rPr lang="ko-KR" altLang="en-US" sz="2800" dirty="0" smtClean="0"/>
              <a:t>값을 비교해서 같다면 높은 순위로 올린다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721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우선순위 큐를 이용한 최단거리 탐색 문제 풀이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보급로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6416" y="2507810"/>
            <a:ext cx="14213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0</a:t>
            </a:r>
            <a:r>
              <a:rPr lang="en-US" altLang="ko-KR" sz="4000" dirty="0" smtClean="0">
                <a:solidFill>
                  <a:srgbClr val="FFC000"/>
                </a:solidFill>
              </a:rPr>
              <a:t>1</a:t>
            </a:r>
            <a:r>
              <a:rPr lang="en-US" altLang="ko-KR" sz="4000" dirty="0" smtClean="0">
                <a:solidFill>
                  <a:srgbClr val="7030A0"/>
                </a:solidFill>
              </a:rPr>
              <a:t>0</a:t>
            </a:r>
            <a:r>
              <a:rPr lang="en-US" altLang="ko-KR" sz="4000" dirty="0" smtClean="0">
                <a:solidFill>
                  <a:srgbClr val="00B050"/>
                </a:solidFill>
              </a:rPr>
              <a:t>0</a:t>
            </a:r>
          </a:p>
          <a:p>
            <a:r>
              <a:rPr lang="en-US" altLang="ko-KR" sz="4000" dirty="0" smtClean="0">
                <a:solidFill>
                  <a:srgbClr val="92D050"/>
                </a:solidFill>
              </a:rPr>
              <a:t>1</a:t>
            </a:r>
            <a:r>
              <a:rPr lang="en-US" altLang="ko-KR" sz="4000" dirty="0" smtClean="0"/>
              <a:t>110</a:t>
            </a:r>
          </a:p>
          <a:p>
            <a:r>
              <a:rPr lang="en-US" altLang="ko-KR" sz="4000" dirty="0" smtClean="0"/>
              <a:t>1011</a:t>
            </a:r>
          </a:p>
          <a:p>
            <a:r>
              <a:rPr lang="en-US" altLang="ko-KR" sz="4000" dirty="0" smtClean="0"/>
              <a:t>1010</a:t>
            </a:r>
            <a:endParaRPr lang="ko-KR" altLang="en-US" sz="4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081384"/>
              </p:ext>
            </p:extLst>
          </p:nvPr>
        </p:nvGraphicFramePr>
        <p:xfrm>
          <a:off x="2990516" y="289249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54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우선순위 큐를 이용한 최단거리 탐색 문제 풀이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보급로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6416" y="2507810"/>
            <a:ext cx="14213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0</a:t>
            </a:r>
            <a:r>
              <a:rPr lang="en-US" altLang="ko-KR" sz="4000" dirty="0" smtClean="0">
                <a:solidFill>
                  <a:srgbClr val="FFC000"/>
                </a:solidFill>
              </a:rPr>
              <a:t>1</a:t>
            </a:r>
            <a:r>
              <a:rPr lang="en-US" altLang="ko-KR" sz="4000" dirty="0" smtClean="0">
                <a:solidFill>
                  <a:srgbClr val="7030A0"/>
                </a:solidFill>
              </a:rPr>
              <a:t>0</a:t>
            </a:r>
            <a:r>
              <a:rPr lang="en-US" altLang="ko-KR" sz="4000" dirty="0" smtClean="0">
                <a:solidFill>
                  <a:srgbClr val="00B050"/>
                </a:solidFill>
              </a:rPr>
              <a:t>0</a:t>
            </a:r>
          </a:p>
          <a:p>
            <a:r>
              <a:rPr lang="en-US" altLang="ko-KR" sz="4000" dirty="0" smtClean="0">
                <a:solidFill>
                  <a:srgbClr val="92D050"/>
                </a:solidFill>
              </a:rPr>
              <a:t>1</a:t>
            </a:r>
            <a:r>
              <a:rPr lang="en-US" altLang="ko-KR" sz="4000" dirty="0" smtClean="0"/>
              <a:t>11</a:t>
            </a:r>
            <a:r>
              <a:rPr lang="en-US" altLang="ko-KR" sz="4000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altLang="ko-KR" sz="4000" dirty="0" smtClean="0"/>
              <a:t>1011</a:t>
            </a:r>
          </a:p>
          <a:p>
            <a:r>
              <a:rPr lang="en-US" altLang="ko-KR" sz="4000" dirty="0" smtClean="0"/>
              <a:t>1010</a:t>
            </a:r>
            <a:endParaRPr lang="ko-KR" altLang="en-US" sz="4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829249"/>
              </p:ext>
            </p:extLst>
          </p:nvPr>
        </p:nvGraphicFramePr>
        <p:xfrm>
          <a:off x="2990516" y="289249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3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우선순위 큐를 이용한 최단거리 탐색 문제 풀이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보급로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6416" y="2507810"/>
            <a:ext cx="14213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0</a:t>
            </a:r>
            <a:r>
              <a:rPr lang="en-US" altLang="ko-KR" sz="4000" dirty="0" smtClean="0">
                <a:solidFill>
                  <a:srgbClr val="FFC000"/>
                </a:solidFill>
              </a:rPr>
              <a:t>1</a:t>
            </a:r>
            <a:r>
              <a:rPr lang="en-US" altLang="ko-KR" sz="4000" dirty="0" smtClean="0">
                <a:solidFill>
                  <a:srgbClr val="7030A0"/>
                </a:solidFill>
              </a:rPr>
              <a:t>0</a:t>
            </a:r>
            <a:r>
              <a:rPr lang="en-US" altLang="ko-KR" sz="4000" dirty="0" smtClean="0">
                <a:solidFill>
                  <a:srgbClr val="00B050"/>
                </a:solidFill>
              </a:rPr>
              <a:t>0</a:t>
            </a:r>
          </a:p>
          <a:p>
            <a:r>
              <a:rPr lang="en-US" altLang="ko-KR" sz="4000" dirty="0" smtClean="0">
                <a:solidFill>
                  <a:srgbClr val="92D050"/>
                </a:solidFill>
              </a:rPr>
              <a:t>1</a:t>
            </a:r>
            <a:r>
              <a:rPr lang="en-US" altLang="ko-KR" sz="4000" dirty="0" smtClean="0"/>
              <a:t>11</a:t>
            </a:r>
            <a:r>
              <a:rPr lang="en-US" altLang="ko-KR" sz="4000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altLang="ko-KR" sz="4000" dirty="0" smtClean="0"/>
              <a:t>101</a:t>
            </a:r>
            <a:r>
              <a:rPr lang="en-US" altLang="ko-KR" sz="4000" dirty="0" smtClean="0">
                <a:solidFill>
                  <a:srgbClr val="00B0F0"/>
                </a:solidFill>
              </a:rPr>
              <a:t>1</a:t>
            </a:r>
          </a:p>
          <a:p>
            <a:r>
              <a:rPr lang="en-US" altLang="ko-KR" sz="4000" dirty="0" smtClean="0"/>
              <a:t>1010</a:t>
            </a:r>
            <a:endParaRPr lang="ko-KR" altLang="en-US" sz="4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966758"/>
              </p:ext>
            </p:extLst>
          </p:nvPr>
        </p:nvGraphicFramePr>
        <p:xfrm>
          <a:off x="2845661" y="262089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6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우선순위 큐를 이용한 최단거리 탐색 문제 풀이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보급로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6416" y="2507810"/>
            <a:ext cx="14213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0</a:t>
            </a:r>
            <a:r>
              <a:rPr lang="en-US" altLang="ko-KR" sz="4000" dirty="0" smtClean="0">
                <a:solidFill>
                  <a:srgbClr val="FFC000"/>
                </a:solidFill>
              </a:rPr>
              <a:t>1</a:t>
            </a:r>
            <a:r>
              <a:rPr lang="en-US" altLang="ko-KR" sz="4000" dirty="0" smtClean="0">
                <a:solidFill>
                  <a:srgbClr val="7030A0"/>
                </a:solidFill>
              </a:rPr>
              <a:t>0</a:t>
            </a:r>
            <a:r>
              <a:rPr lang="en-US" altLang="ko-KR" sz="4000" dirty="0" smtClean="0">
                <a:solidFill>
                  <a:srgbClr val="00B050"/>
                </a:solidFill>
              </a:rPr>
              <a:t>0</a:t>
            </a:r>
          </a:p>
          <a:p>
            <a:r>
              <a:rPr lang="en-US" altLang="ko-KR" sz="4000" dirty="0" smtClean="0">
                <a:solidFill>
                  <a:srgbClr val="92D050"/>
                </a:solidFill>
              </a:rPr>
              <a:t>1</a:t>
            </a:r>
            <a:r>
              <a:rPr lang="en-US" altLang="ko-KR" sz="4000" dirty="0" smtClean="0"/>
              <a:t>1</a:t>
            </a:r>
            <a:r>
              <a:rPr lang="en-US" altLang="ko-KR" sz="4000" dirty="0" smtClean="0">
                <a:solidFill>
                  <a:srgbClr val="FFFF00"/>
                </a:solidFill>
              </a:rPr>
              <a:t>1</a:t>
            </a:r>
            <a:r>
              <a:rPr lang="en-US" altLang="ko-KR" sz="4000" dirty="0" smtClean="0"/>
              <a:t>0</a:t>
            </a:r>
          </a:p>
          <a:p>
            <a:r>
              <a:rPr lang="en-US" altLang="ko-KR" sz="4000" dirty="0" smtClean="0"/>
              <a:t>101</a:t>
            </a:r>
            <a:r>
              <a:rPr lang="en-US" altLang="ko-KR" sz="4000" dirty="0" smtClean="0">
                <a:solidFill>
                  <a:srgbClr val="00B0F0"/>
                </a:solidFill>
              </a:rPr>
              <a:t>1</a:t>
            </a:r>
          </a:p>
          <a:p>
            <a:r>
              <a:rPr lang="en-US" altLang="ko-KR" sz="4000" dirty="0" smtClean="0"/>
              <a:t>1010</a:t>
            </a:r>
            <a:endParaRPr lang="ko-KR" altLang="en-US" sz="4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625087"/>
              </p:ext>
            </p:extLst>
          </p:nvPr>
        </p:nvGraphicFramePr>
        <p:xfrm>
          <a:off x="2845661" y="262089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28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우선순위 큐를 이용한 최단거리 탐색 문제 풀이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보급로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6416" y="2507810"/>
            <a:ext cx="14213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0</a:t>
            </a:r>
            <a:r>
              <a:rPr lang="en-US" altLang="ko-KR" sz="4000" dirty="0" smtClean="0">
                <a:solidFill>
                  <a:srgbClr val="FFC000"/>
                </a:solidFill>
              </a:rPr>
              <a:t>1</a:t>
            </a:r>
            <a:r>
              <a:rPr lang="en-US" altLang="ko-KR" sz="4000" dirty="0" smtClean="0">
                <a:solidFill>
                  <a:srgbClr val="7030A0"/>
                </a:solidFill>
              </a:rPr>
              <a:t>0</a:t>
            </a:r>
            <a:r>
              <a:rPr lang="en-US" altLang="ko-KR" sz="4000" dirty="0" smtClean="0"/>
              <a:t>0</a:t>
            </a:r>
          </a:p>
          <a:p>
            <a:r>
              <a:rPr lang="en-US" altLang="ko-KR" sz="4000" dirty="0" smtClean="0">
                <a:solidFill>
                  <a:srgbClr val="92D050"/>
                </a:solidFill>
              </a:rPr>
              <a:t>1</a:t>
            </a:r>
            <a:r>
              <a:rPr lang="en-US" altLang="ko-KR" sz="4000" dirty="0" smtClean="0"/>
              <a:t>1</a:t>
            </a:r>
            <a:r>
              <a:rPr lang="en-US" altLang="ko-KR" sz="4000" dirty="0" smtClean="0">
                <a:solidFill>
                  <a:srgbClr val="FFFF00"/>
                </a:solidFill>
              </a:rPr>
              <a:t>1</a:t>
            </a:r>
            <a:r>
              <a:rPr lang="en-US" altLang="ko-KR" sz="4000" dirty="0" smtClean="0"/>
              <a:t>0</a:t>
            </a:r>
          </a:p>
          <a:p>
            <a:r>
              <a:rPr lang="en-US" altLang="ko-KR" sz="4000" dirty="0" smtClean="0"/>
              <a:t>101</a:t>
            </a:r>
            <a:r>
              <a:rPr lang="en-US" altLang="ko-KR" sz="4000" dirty="0" smtClean="0">
                <a:solidFill>
                  <a:srgbClr val="00B0F0"/>
                </a:solidFill>
              </a:rPr>
              <a:t>1</a:t>
            </a:r>
          </a:p>
          <a:p>
            <a:r>
              <a:rPr lang="en-US" altLang="ko-KR" sz="4000" dirty="0" smtClean="0"/>
              <a:t>1010</a:t>
            </a:r>
            <a:endParaRPr lang="ko-KR" altLang="en-US" sz="4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190870"/>
              </p:ext>
            </p:extLst>
          </p:nvPr>
        </p:nvGraphicFramePr>
        <p:xfrm>
          <a:off x="2845661" y="262089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84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우선순위 큐를 이용한 최단거리 탐색 문제 풀이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보급로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6416" y="2507810"/>
            <a:ext cx="14213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0</a:t>
            </a:r>
            <a:r>
              <a:rPr lang="en-US" altLang="ko-KR" sz="4000" dirty="0" smtClean="0">
                <a:solidFill>
                  <a:srgbClr val="FFC000"/>
                </a:solidFill>
              </a:rPr>
              <a:t>1</a:t>
            </a:r>
            <a:r>
              <a:rPr lang="en-US" altLang="ko-KR" sz="4000" dirty="0" smtClean="0"/>
              <a:t>00</a:t>
            </a:r>
          </a:p>
          <a:p>
            <a:r>
              <a:rPr lang="en-US" altLang="ko-KR" sz="4000" dirty="0" smtClean="0">
                <a:solidFill>
                  <a:srgbClr val="92D050"/>
                </a:solidFill>
              </a:rPr>
              <a:t>1</a:t>
            </a:r>
            <a:r>
              <a:rPr lang="en-US" altLang="ko-KR" sz="4000" dirty="0" smtClean="0"/>
              <a:t>1</a:t>
            </a:r>
            <a:r>
              <a:rPr lang="en-US" altLang="ko-KR" sz="4000" dirty="0" smtClean="0">
                <a:solidFill>
                  <a:srgbClr val="FFFF00"/>
                </a:solidFill>
              </a:rPr>
              <a:t>1</a:t>
            </a:r>
            <a:r>
              <a:rPr lang="en-US" altLang="ko-KR" sz="4000" dirty="0" smtClean="0"/>
              <a:t>0</a:t>
            </a:r>
          </a:p>
          <a:p>
            <a:r>
              <a:rPr lang="en-US" altLang="ko-KR" sz="4000" dirty="0" smtClean="0"/>
              <a:t>101</a:t>
            </a:r>
            <a:r>
              <a:rPr lang="en-US" altLang="ko-KR" sz="4000" dirty="0" smtClean="0">
                <a:solidFill>
                  <a:srgbClr val="00B0F0"/>
                </a:solidFill>
              </a:rPr>
              <a:t>1</a:t>
            </a:r>
          </a:p>
          <a:p>
            <a:r>
              <a:rPr lang="en-US" altLang="ko-KR" sz="4000" dirty="0" smtClean="0"/>
              <a:t>1010</a:t>
            </a:r>
            <a:endParaRPr lang="ko-KR" altLang="en-US" sz="4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207650"/>
              </p:ext>
            </p:extLst>
          </p:nvPr>
        </p:nvGraphicFramePr>
        <p:xfrm>
          <a:off x="2845661" y="262089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77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우선순위 큐를 이용한 최단거리 탐색 문제 풀이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보급로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6416" y="2507810"/>
            <a:ext cx="14213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0</a:t>
            </a:r>
            <a:r>
              <a:rPr lang="en-US" altLang="ko-KR" sz="4000" dirty="0" smtClean="0">
                <a:solidFill>
                  <a:srgbClr val="FFC000"/>
                </a:solidFill>
              </a:rPr>
              <a:t>1</a:t>
            </a:r>
            <a:r>
              <a:rPr lang="en-US" altLang="ko-KR" sz="4000" dirty="0" smtClean="0"/>
              <a:t>00</a:t>
            </a:r>
          </a:p>
          <a:p>
            <a:r>
              <a:rPr lang="en-US" altLang="ko-KR" sz="4000" dirty="0" smtClean="0">
                <a:solidFill>
                  <a:srgbClr val="92D050"/>
                </a:solidFill>
              </a:rPr>
              <a:t>1</a:t>
            </a:r>
            <a:r>
              <a:rPr lang="en-US" altLang="ko-KR" sz="4000" dirty="0" smtClean="0">
                <a:solidFill>
                  <a:srgbClr val="FF0000"/>
                </a:solidFill>
              </a:rPr>
              <a:t>1</a:t>
            </a:r>
            <a:r>
              <a:rPr lang="en-US" altLang="ko-KR" sz="4000" dirty="0" smtClean="0">
                <a:solidFill>
                  <a:srgbClr val="FFFF00"/>
                </a:solidFill>
              </a:rPr>
              <a:t>1</a:t>
            </a:r>
            <a:r>
              <a:rPr lang="en-US" altLang="ko-KR" sz="4000" dirty="0" smtClean="0"/>
              <a:t>0</a:t>
            </a:r>
          </a:p>
          <a:p>
            <a:r>
              <a:rPr lang="en-US" altLang="ko-KR" sz="4000" dirty="0" smtClean="0"/>
              <a:t>101</a:t>
            </a:r>
            <a:r>
              <a:rPr lang="en-US" altLang="ko-KR" sz="4000" dirty="0" smtClean="0">
                <a:solidFill>
                  <a:srgbClr val="00B0F0"/>
                </a:solidFill>
              </a:rPr>
              <a:t>1</a:t>
            </a:r>
          </a:p>
          <a:p>
            <a:r>
              <a:rPr lang="en-US" altLang="ko-KR" sz="4000" dirty="0" smtClean="0"/>
              <a:t>1010</a:t>
            </a:r>
            <a:endParaRPr lang="ko-KR" altLang="en-US" sz="4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691135"/>
              </p:ext>
            </p:extLst>
          </p:nvPr>
        </p:nvGraphicFramePr>
        <p:xfrm>
          <a:off x="2845661" y="262089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3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우선순위 큐를 이용한 최단거리 탐색 문제 풀이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보급로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6416" y="2507810"/>
            <a:ext cx="14213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0100</a:t>
            </a:r>
          </a:p>
          <a:p>
            <a:r>
              <a:rPr lang="en-US" altLang="ko-KR" sz="4000" dirty="0" smtClean="0">
                <a:solidFill>
                  <a:srgbClr val="92D050"/>
                </a:solidFill>
              </a:rPr>
              <a:t>1</a:t>
            </a:r>
            <a:r>
              <a:rPr lang="en-US" altLang="ko-KR" sz="4000" dirty="0" smtClean="0">
                <a:solidFill>
                  <a:srgbClr val="FF0000"/>
                </a:solidFill>
              </a:rPr>
              <a:t>1</a:t>
            </a:r>
            <a:r>
              <a:rPr lang="en-US" altLang="ko-KR" sz="4000" dirty="0" smtClean="0">
                <a:solidFill>
                  <a:srgbClr val="FFFF00"/>
                </a:solidFill>
              </a:rPr>
              <a:t>1</a:t>
            </a:r>
            <a:r>
              <a:rPr lang="en-US" altLang="ko-KR" sz="4000" dirty="0" smtClean="0"/>
              <a:t>0</a:t>
            </a:r>
          </a:p>
          <a:p>
            <a:r>
              <a:rPr lang="en-US" altLang="ko-KR" sz="4000" dirty="0" smtClean="0"/>
              <a:t>101</a:t>
            </a:r>
            <a:r>
              <a:rPr lang="en-US" altLang="ko-KR" sz="4000" dirty="0" smtClean="0">
                <a:solidFill>
                  <a:srgbClr val="00B0F0"/>
                </a:solidFill>
              </a:rPr>
              <a:t>1</a:t>
            </a:r>
          </a:p>
          <a:p>
            <a:r>
              <a:rPr lang="en-US" altLang="ko-KR" sz="4000" dirty="0" smtClean="0"/>
              <a:t>1010</a:t>
            </a:r>
            <a:endParaRPr lang="ko-KR" altLang="en-US" sz="4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11318"/>
              </p:ext>
            </p:extLst>
          </p:nvPr>
        </p:nvGraphicFramePr>
        <p:xfrm>
          <a:off x="2845661" y="262089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23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우선순위 큐를 이용한 최단거리 탐색 문제 풀이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보급로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6416" y="2507810"/>
            <a:ext cx="14213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0100</a:t>
            </a:r>
          </a:p>
          <a:p>
            <a:r>
              <a:rPr lang="en-US" altLang="ko-KR" sz="4000" dirty="0" smtClean="0">
                <a:solidFill>
                  <a:srgbClr val="92D050"/>
                </a:solidFill>
              </a:rPr>
              <a:t>1</a:t>
            </a:r>
            <a:r>
              <a:rPr lang="en-US" altLang="ko-KR" sz="4000" dirty="0" smtClean="0">
                <a:solidFill>
                  <a:srgbClr val="FF0000"/>
                </a:solidFill>
              </a:rPr>
              <a:t>1</a:t>
            </a:r>
            <a:r>
              <a:rPr lang="en-US" altLang="ko-KR" sz="4000" dirty="0" smtClean="0">
                <a:solidFill>
                  <a:srgbClr val="FFFF00"/>
                </a:solidFill>
              </a:rPr>
              <a:t>1</a:t>
            </a:r>
            <a:r>
              <a:rPr lang="en-US" altLang="ko-KR" sz="4000" dirty="0" smtClean="0"/>
              <a:t>0</a:t>
            </a:r>
          </a:p>
          <a:p>
            <a:r>
              <a:rPr lang="en-US" altLang="ko-KR" sz="40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ko-KR" sz="4000" dirty="0" smtClean="0"/>
              <a:t>01</a:t>
            </a:r>
            <a:r>
              <a:rPr lang="en-US" altLang="ko-KR" sz="4000" dirty="0" smtClean="0">
                <a:solidFill>
                  <a:srgbClr val="00B0F0"/>
                </a:solidFill>
              </a:rPr>
              <a:t>1</a:t>
            </a:r>
          </a:p>
          <a:p>
            <a:r>
              <a:rPr lang="en-US" altLang="ko-KR" sz="4000" dirty="0" smtClean="0"/>
              <a:t>1010</a:t>
            </a:r>
            <a:endParaRPr lang="ko-KR" altLang="en-US" sz="4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821327"/>
              </p:ext>
            </p:extLst>
          </p:nvPr>
        </p:nvGraphicFramePr>
        <p:xfrm>
          <a:off x="2845661" y="262089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86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우선순위 큐란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69133" y="1484768"/>
            <a:ext cx="96781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Priority Queue</a:t>
            </a:r>
          </a:p>
          <a:p>
            <a:endParaRPr lang="en-US" altLang="ko-KR" sz="2800" dirty="0"/>
          </a:p>
          <a:p>
            <a:r>
              <a:rPr lang="ko-KR" altLang="en-US" sz="2800" dirty="0" smtClean="0"/>
              <a:t>평범한 큐와 유사한 </a:t>
            </a:r>
            <a:r>
              <a:rPr lang="ko-KR" altLang="en-US" sz="2800" dirty="0" err="1" smtClean="0"/>
              <a:t>자료형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ko-KR" altLang="en-US" sz="2800" dirty="0" smtClean="0"/>
              <a:t>다만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큐 간에 우선 순위를 가지고 있음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ko-KR" altLang="en-US" sz="2800" dirty="0" smtClean="0"/>
              <a:t>연결 리스트나 배열로 생성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6172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우선순위 큐를 이용한 최단거리 탐색 문제 풀이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보급로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6416" y="2507810"/>
            <a:ext cx="14213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0100</a:t>
            </a:r>
          </a:p>
          <a:p>
            <a:r>
              <a:rPr lang="en-US" altLang="ko-KR" sz="4000" dirty="0" smtClean="0"/>
              <a:t>1</a:t>
            </a:r>
            <a:r>
              <a:rPr lang="en-US" altLang="ko-KR" sz="4000" dirty="0" smtClean="0">
                <a:solidFill>
                  <a:srgbClr val="FF0000"/>
                </a:solidFill>
              </a:rPr>
              <a:t>1</a:t>
            </a:r>
            <a:r>
              <a:rPr lang="en-US" altLang="ko-KR" sz="4000" dirty="0" smtClean="0">
                <a:solidFill>
                  <a:srgbClr val="FFFF00"/>
                </a:solidFill>
              </a:rPr>
              <a:t>1</a:t>
            </a:r>
            <a:r>
              <a:rPr lang="en-US" altLang="ko-KR" sz="4000" dirty="0" smtClean="0"/>
              <a:t>0</a:t>
            </a:r>
          </a:p>
          <a:p>
            <a:r>
              <a:rPr lang="en-US" altLang="ko-KR" sz="40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ko-KR" sz="4000" dirty="0" smtClean="0"/>
              <a:t>01</a:t>
            </a:r>
            <a:r>
              <a:rPr lang="en-US" altLang="ko-KR" sz="4000" dirty="0" smtClean="0">
                <a:solidFill>
                  <a:srgbClr val="00B0F0"/>
                </a:solidFill>
              </a:rPr>
              <a:t>1</a:t>
            </a:r>
          </a:p>
          <a:p>
            <a:r>
              <a:rPr lang="en-US" altLang="ko-KR" sz="4000" dirty="0" smtClean="0"/>
              <a:t>1010</a:t>
            </a:r>
            <a:endParaRPr lang="ko-KR" altLang="en-US" sz="4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887406"/>
              </p:ext>
            </p:extLst>
          </p:nvPr>
        </p:nvGraphicFramePr>
        <p:xfrm>
          <a:off x="2845661" y="262089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77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우선순위 큐를 이용한 최단거리 탐색 문제 풀이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보급로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6416" y="2507810"/>
            <a:ext cx="14213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0100</a:t>
            </a:r>
          </a:p>
          <a:p>
            <a:r>
              <a:rPr lang="en-US" altLang="ko-KR" sz="4000" dirty="0" smtClean="0"/>
              <a:t>1</a:t>
            </a:r>
            <a:r>
              <a:rPr lang="en-US" altLang="ko-KR" sz="4000" dirty="0" smtClean="0">
                <a:solidFill>
                  <a:srgbClr val="FF0000"/>
                </a:solidFill>
              </a:rPr>
              <a:t>1</a:t>
            </a:r>
            <a:r>
              <a:rPr lang="en-US" altLang="ko-KR" sz="4000" dirty="0" smtClean="0">
                <a:solidFill>
                  <a:srgbClr val="FFFF00"/>
                </a:solidFill>
              </a:rPr>
              <a:t>1</a:t>
            </a:r>
            <a:r>
              <a:rPr lang="en-US" altLang="ko-KR" sz="4000" dirty="0" smtClean="0"/>
              <a:t>0</a:t>
            </a:r>
          </a:p>
          <a:p>
            <a:r>
              <a:rPr lang="en-US" altLang="ko-KR" sz="40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ko-KR" sz="4000" dirty="0" smtClean="0"/>
              <a:t>01</a:t>
            </a:r>
            <a:r>
              <a:rPr lang="en-US" altLang="ko-KR" sz="4000" dirty="0" smtClean="0">
                <a:solidFill>
                  <a:srgbClr val="00B0F0"/>
                </a:solidFill>
              </a:rPr>
              <a:t>1</a:t>
            </a:r>
          </a:p>
          <a:p>
            <a:r>
              <a:rPr lang="en-US" altLang="ko-KR" sz="4000" dirty="0" smtClean="0"/>
              <a:t>101</a:t>
            </a:r>
            <a:r>
              <a:rPr lang="en-US" altLang="ko-KR" sz="4000" dirty="0" smtClean="0">
                <a:solidFill>
                  <a:schemeClr val="accent2"/>
                </a:solidFill>
              </a:rPr>
              <a:t>0</a:t>
            </a:r>
            <a:endParaRPr lang="ko-KR" altLang="en-US" sz="4000" dirty="0">
              <a:solidFill>
                <a:schemeClr val="accent2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961242"/>
              </p:ext>
            </p:extLst>
          </p:nvPr>
        </p:nvGraphicFramePr>
        <p:xfrm>
          <a:off x="2845661" y="262089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77767" y="1539089"/>
            <a:ext cx="7460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도착지에 도달하면 그것이 정답이다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041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우선순위 큐란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69133" y="1484768"/>
            <a:ext cx="96781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우선순위 큐는 일부 그래프 문제나 위상 정렬처럼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ko-KR" altLang="en-US" sz="2800" dirty="0" smtClean="0"/>
              <a:t>순위가 중요한 문제에서 활용 가능함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374280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그래프 문제에서 우선순위 큐를 사용할 수 있는 조건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69133" y="1484768"/>
            <a:ext cx="96781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P </a:t>
            </a:r>
            <a:r>
              <a:rPr lang="ko-KR" altLang="en-US" sz="2800" dirty="0" smtClean="0"/>
              <a:t>문제일 것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ko-KR" altLang="en-US" sz="2800" dirty="0" smtClean="0"/>
              <a:t>그래프에 </a:t>
            </a:r>
            <a:r>
              <a:rPr lang="en-US" altLang="ko-KR" sz="2800" dirty="0" smtClean="0"/>
              <a:t>Cycle</a:t>
            </a:r>
            <a:r>
              <a:rPr lang="ko-KR" altLang="en-US" sz="2800" dirty="0" smtClean="0"/>
              <a:t>이 존재하지 않을 것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ko-KR" altLang="en-US" sz="2800" dirty="0" smtClean="0"/>
              <a:t>모든 정점을 거칠 필요가 없을 것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ko-KR" altLang="en-US" sz="2800" dirty="0" smtClean="0"/>
              <a:t>간선의 비용이 양수일 것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7491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우선순위 큐를 이용한 최단거리 탐색 문제 풀이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보급로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30852" y="2507810"/>
            <a:ext cx="74600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Q: </a:t>
            </a:r>
          </a:p>
          <a:p>
            <a:endParaRPr lang="en-US" altLang="ko-KR" sz="2800" dirty="0"/>
          </a:p>
          <a:p>
            <a:r>
              <a:rPr lang="ko-KR" altLang="en-US" sz="2800" dirty="0" smtClean="0"/>
              <a:t>출발지에서 도착지까지 이동했을 때 드는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가장 적은 비용을 구하라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086416" y="2507810"/>
            <a:ext cx="14213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0100</a:t>
            </a:r>
          </a:p>
          <a:p>
            <a:r>
              <a:rPr lang="en-US" altLang="ko-KR" sz="4000" dirty="0" smtClean="0"/>
              <a:t>1110</a:t>
            </a:r>
          </a:p>
          <a:p>
            <a:r>
              <a:rPr lang="en-US" altLang="ko-KR" sz="4000" dirty="0" smtClean="0"/>
              <a:t>1011</a:t>
            </a:r>
          </a:p>
          <a:p>
            <a:r>
              <a:rPr lang="en-US" altLang="ko-KR" sz="4000" dirty="0" smtClean="0"/>
              <a:t>1010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3022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우선순위 큐를 이용한 최단거리 탐색 문제 풀이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보급로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30852" y="2507810"/>
            <a:ext cx="74600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A: </a:t>
            </a:r>
          </a:p>
          <a:p>
            <a:endParaRPr lang="en-US" altLang="ko-KR" sz="2800" dirty="0"/>
          </a:p>
          <a:p>
            <a:r>
              <a:rPr lang="ko-KR" altLang="en-US" sz="2800" dirty="0" smtClean="0"/>
              <a:t>우선순위 큐를 이용해서 가장 비용이 적은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ko-KR" altLang="en-US" sz="2800" dirty="0" smtClean="0"/>
              <a:t>정점을 큐에 담는다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ko-KR" altLang="en-US" sz="2800" dirty="0" smtClean="0"/>
              <a:t>도착지에 도달하면 그것이 정답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086416" y="2507810"/>
            <a:ext cx="14213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0100</a:t>
            </a:r>
          </a:p>
          <a:p>
            <a:r>
              <a:rPr lang="en-US" altLang="ko-KR" sz="4000" dirty="0" smtClean="0"/>
              <a:t>1110</a:t>
            </a:r>
          </a:p>
          <a:p>
            <a:r>
              <a:rPr lang="en-US" altLang="ko-KR" sz="4000" dirty="0" smtClean="0"/>
              <a:t>1011</a:t>
            </a:r>
          </a:p>
          <a:p>
            <a:r>
              <a:rPr lang="en-US" altLang="ko-KR" sz="4000" dirty="0" smtClean="0"/>
              <a:t>1010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9515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우선순위 큐를 이용한 최단거리 탐색 문제 풀이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보급로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6416" y="2507810"/>
            <a:ext cx="14213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FF0000"/>
                </a:solidFill>
              </a:rPr>
              <a:t>0</a:t>
            </a:r>
            <a:r>
              <a:rPr lang="en-US" altLang="ko-KR" sz="4000" dirty="0" smtClean="0"/>
              <a:t>100</a:t>
            </a:r>
          </a:p>
          <a:p>
            <a:r>
              <a:rPr lang="en-US" altLang="ko-KR" sz="4000" dirty="0" smtClean="0"/>
              <a:t>1110</a:t>
            </a:r>
          </a:p>
          <a:p>
            <a:r>
              <a:rPr lang="en-US" altLang="ko-KR" sz="4000" dirty="0" smtClean="0"/>
              <a:t>1011</a:t>
            </a:r>
          </a:p>
          <a:p>
            <a:r>
              <a:rPr lang="en-US" altLang="ko-KR" sz="4000" dirty="0" smtClean="0"/>
              <a:t>1010</a:t>
            </a:r>
            <a:endParaRPr lang="ko-KR" altLang="en-US" sz="4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71064"/>
              </p:ext>
            </p:extLst>
          </p:nvPr>
        </p:nvGraphicFramePr>
        <p:xfrm>
          <a:off x="2990516" y="289249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4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우선순위 큐를 이용한 최단거리 탐색 문제 풀이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보급로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6416" y="2507810"/>
            <a:ext cx="14213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FF0000"/>
                </a:solidFill>
              </a:rPr>
              <a:t>0</a:t>
            </a:r>
            <a:r>
              <a:rPr lang="en-US" altLang="ko-KR" sz="4000" dirty="0" smtClean="0">
                <a:solidFill>
                  <a:srgbClr val="FFC000"/>
                </a:solidFill>
              </a:rPr>
              <a:t>1</a:t>
            </a:r>
            <a:r>
              <a:rPr lang="en-US" altLang="ko-KR" sz="4000" dirty="0" smtClean="0"/>
              <a:t>00</a:t>
            </a:r>
          </a:p>
          <a:p>
            <a:r>
              <a:rPr lang="en-US" altLang="ko-KR" sz="4000" dirty="0" smtClean="0"/>
              <a:t>1110</a:t>
            </a:r>
          </a:p>
          <a:p>
            <a:r>
              <a:rPr lang="en-US" altLang="ko-KR" sz="4000" dirty="0" smtClean="0"/>
              <a:t>1011</a:t>
            </a:r>
          </a:p>
          <a:p>
            <a:r>
              <a:rPr lang="en-US" altLang="ko-KR" sz="4000" dirty="0" smtClean="0"/>
              <a:t>1010</a:t>
            </a:r>
            <a:endParaRPr lang="ko-KR" altLang="en-US" sz="4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543662"/>
              </p:ext>
            </p:extLst>
          </p:nvPr>
        </p:nvGraphicFramePr>
        <p:xfrm>
          <a:off x="2990516" y="289249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24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우선순위 큐를 이용한 최단거리 탐색 문제 풀이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보급로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6416" y="2507810"/>
            <a:ext cx="14213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FF0000"/>
                </a:solidFill>
              </a:rPr>
              <a:t>0</a:t>
            </a:r>
            <a:r>
              <a:rPr lang="en-US" altLang="ko-KR" sz="4000" dirty="0" smtClean="0">
                <a:solidFill>
                  <a:srgbClr val="FFC000"/>
                </a:solidFill>
              </a:rPr>
              <a:t>1</a:t>
            </a:r>
            <a:r>
              <a:rPr lang="en-US" altLang="ko-KR" sz="4000" dirty="0" smtClean="0"/>
              <a:t>00</a:t>
            </a:r>
          </a:p>
          <a:p>
            <a:r>
              <a:rPr lang="en-US" altLang="ko-KR" sz="4000" dirty="0" smtClean="0">
                <a:solidFill>
                  <a:srgbClr val="92D050"/>
                </a:solidFill>
              </a:rPr>
              <a:t>1</a:t>
            </a:r>
            <a:r>
              <a:rPr lang="en-US" altLang="ko-KR" sz="4000" dirty="0" smtClean="0"/>
              <a:t>110</a:t>
            </a:r>
          </a:p>
          <a:p>
            <a:r>
              <a:rPr lang="en-US" altLang="ko-KR" sz="4000" dirty="0" smtClean="0"/>
              <a:t>1011</a:t>
            </a:r>
          </a:p>
          <a:p>
            <a:r>
              <a:rPr lang="en-US" altLang="ko-KR" sz="4000" dirty="0" smtClean="0"/>
              <a:t>1010</a:t>
            </a:r>
            <a:endParaRPr lang="ko-KR" altLang="en-US" sz="4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240745"/>
              </p:ext>
            </p:extLst>
          </p:nvPr>
        </p:nvGraphicFramePr>
        <p:xfrm>
          <a:off x="2990516" y="289249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30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우선순위 큐를 이용한 최단거리 탐색 문제 풀이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보급로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6416" y="2507810"/>
            <a:ext cx="14213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0</a:t>
            </a:r>
            <a:r>
              <a:rPr lang="en-US" altLang="ko-KR" sz="4000" dirty="0" smtClean="0">
                <a:solidFill>
                  <a:srgbClr val="FFC000"/>
                </a:solidFill>
              </a:rPr>
              <a:t>1</a:t>
            </a:r>
            <a:r>
              <a:rPr lang="en-US" altLang="ko-KR" sz="4000" dirty="0" smtClean="0"/>
              <a:t>00</a:t>
            </a:r>
          </a:p>
          <a:p>
            <a:r>
              <a:rPr lang="en-US" altLang="ko-KR" sz="4000" dirty="0" smtClean="0">
                <a:solidFill>
                  <a:srgbClr val="92D050"/>
                </a:solidFill>
              </a:rPr>
              <a:t>1</a:t>
            </a:r>
            <a:r>
              <a:rPr lang="en-US" altLang="ko-KR" sz="4000" dirty="0" smtClean="0"/>
              <a:t>110</a:t>
            </a:r>
          </a:p>
          <a:p>
            <a:r>
              <a:rPr lang="en-US" altLang="ko-KR" sz="4000" dirty="0" smtClean="0"/>
              <a:t>1011</a:t>
            </a:r>
          </a:p>
          <a:p>
            <a:r>
              <a:rPr lang="en-US" altLang="ko-KR" sz="4000" dirty="0" smtClean="0"/>
              <a:t>1010</a:t>
            </a:r>
            <a:endParaRPr lang="ko-KR" altLang="en-US" sz="4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519129"/>
              </p:ext>
            </p:extLst>
          </p:nvPr>
        </p:nvGraphicFramePr>
        <p:xfrm>
          <a:off x="2990516" y="289249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77767" y="1539089"/>
            <a:ext cx="7460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더 진행할 수 없는 경우에는 큐를 폐기한다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1984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704</Words>
  <Application>Microsoft Office PowerPoint</Application>
  <PresentationFormat>와이드스크린</PresentationFormat>
  <Paragraphs>466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Noto Sans CJK KR DemiLight</vt:lpstr>
      <vt:lpstr>맑은 고딕</vt:lpstr>
      <vt:lpstr>Arial</vt:lpstr>
      <vt:lpstr>Office 테마</vt:lpstr>
      <vt:lpstr>디자인 사용자 지정</vt:lpstr>
      <vt:lpstr>PowerPoint 프레젠테이션</vt:lpstr>
      <vt:lpstr>우선순위 큐란?</vt:lpstr>
      <vt:lpstr>그래프 문제에서 우선순위 큐를 사용할 수 있는 조건</vt:lpstr>
      <vt:lpstr>우선순위 큐를 이용한 최단거리 탐색 문제 풀이(보급로)</vt:lpstr>
      <vt:lpstr>우선순위 큐를 이용한 최단거리 탐색 문제 풀이(보급로)</vt:lpstr>
      <vt:lpstr>우선순위 큐를 이용한 최단거리 탐색 문제 풀이(보급로)</vt:lpstr>
      <vt:lpstr>우선순위 큐를 이용한 최단거리 탐색 문제 풀이(보급로)</vt:lpstr>
      <vt:lpstr>우선순위 큐를 이용한 최단거리 탐색 문제 풀이(보급로)</vt:lpstr>
      <vt:lpstr>우선순위 큐를 이용한 최단거리 탐색 문제 풀이(보급로)</vt:lpstr>
      <vt:lpstr>우선순위 큐를 이용한 최단거리 탐색 문제 풀이(보급로)</vt:lpstr>
      <vt:lpstr>우선순위 큐를 이용한 최단거리 탐색 문제 풀이(보급로)</vt:lpstr>
      <vt:lpstr>우선순위 큐를 이용한 최단거리 탐색 문제 풀이(보급로)</vt:lpstr>
      <vt:lpstr>우선순위 큐를 이용한 최단거리 탐색 문제 풀이(보급로)</vt:lpstr>
      <vt:lpstr>우선순위 큐를 이용한 최단거리 탐색 문제 풀이(보급로)</vt:lpstr>
      <vt:lpstr>우선순위 큐를 이용한 최단거리 탐색 문제 풀이(보급로)</vt:lpstr>
      <vt:lpstr>우선순위 큐를 이용한 최단거리 탐색 문제 풀이(보급로)</vt:lpstr>
      <vt:lpstr>우선순위 큐를 이용한 최단거리 탐색 문제 풀이(보급로)</vt:lpstr>
      <vt:lpstr>우선순위 큐를 이용한 최단거리 탐색 문제 풀이(보급로)</vt:lpstr>
      <vt:lpstr>우선순위 큐를 이용한 최단거리 탐색 문제 풀이(보급로)</vt:lpstr>
      <vt:lpstr>우선순위 큐를 이용한 최단거리 탐색 문제 풀이(보급로)</vt:lpstr>
      <vt:lpstr>우선순위 큐를 이용한 최단거리 탐색 문제 풀이(보급로)</vt:lpstr>
      <vt:lpstr>우선순위 큐란?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saffy</dc:creator>
  <cp:lastModifiedBy>saffy</cp:lastModifiedBy>
  <cp:revision>29</cp:revision>
  <dcterms:created xsi:type="dcterms:W3CDTF">2019-07-10T00:39:37Z</dcterms:created>
  <dcterms:modified xsi:type="dcterms:W3CDTF">2019-07-10T02:01:11Z</dcterms:modified>
</cp:coreProperties>
</file>