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gP9Lci6wQZfU8kHl/iFqddSuqn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51200-FEDD-46D4-BB6A-7AD08157E447}">
  <a:tblStyle styleId="{3F051200-FEDD-46D4-BB6A-7AD08157E4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fe4bae876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7fe4bae876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fe4bae87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7fe4bae87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2" name="Google Shape;3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" name="Google Shape;3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7cdafc0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87cdafc0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7cdafc04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87cdafc04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7cdafc0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87cdafc0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7cdafc04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87cdafc04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fe4bae87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0" name="Google Shape;470;g7fe4bae87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7" name="Google Shape;6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7" name="Google Shape;63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7" name="Google Shape;6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7" name="Google Shape;6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7" name="Google Shape;6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fe4bae8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g7fe4bae8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277832" y="1106188"/>
            <a:ext cx="946547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-KR" sz="6600" b="0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lang="ko-KR" sz="6600" b="0" i="0" u="none" strike="noStrike" cap="none" dirty="0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6600" b="0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ko-KR" sz="6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과제제안서</a:t>
            </a:r>
            <a:endParaRPr sz="66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"/>
          <p:cNvGrpSpPr/>
          <p:nvPr/>
        </p:nvGrpSpPr>
        <p:grpSpPr>
          <a:xfrm>
            <a:off x="6249545" y="3186178"/>
            <a:ext cx="678747" cy="943365"/>
            <a:chOff x="2371" y="2919"/>
            <a:chExt cx="513" cy="713"/>
          </a:xfrm>
        </p:grpSpPr>
        <p:sp>
          <p:nvSpPr>
            <p:cNvPr id="82" name="Google Shape;82;p1"/>
            <p:cNvSpPr/>
            <p:nvPr/>
          </p:nvSpPr>
          <p:spPr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575" y="3451"/>
              <a:ext cx="105" cy="37"/>
            </a:xfrm>
            <a:custGeom>
              <a:avLst/>
              <a:gdLst/>
              <a:ahLst/>
              <a:cxnLst/>
              <a:rect l="l" t="t" r="r" b="b"/>
              <a:pathLst>
                <a:path w="423" h="147" extrusionOk="0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371" y="3209"/>
              <a:ext cx="103" cy="118"/>
            </a:xfrm>
            <a:custGeom>
              <a:avLst/>
              <a:gdLst/>
              <a:ahLst/>
              <a:cxnLst/>
              <a:rect l="l" t="t" r="r" b="b"/>
              <a:pathLst>
                <a:path w="412" h="469" extrusionOk="0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781" y="3209"/>
              <a:ext cx="103" cy="118"/>
            </a:xfrm>
            <a:custGeom>
              <a:avLst/>
              <a:gdLst/>
              <a:ahLst/>
              <a:cxnLst/>
              <a:rect l="l" t="t" r="r" b="b"/>
              <a:pathLst>
                <a:path w="412" h="469" extrusionOk="0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423" y="3006"/>
              <a:ext cx="409" cy="464"/>
            </a:xfrm>
            <a:custGeom>
              <a:avLst/>
              <a:gdLst/>
              <a:ahLst/>
              <a:cxnLst/>
              <a:rect l="l" t="t" r="r" b="b"/>
              <a:pathLst>
                <a:path w="1638" h="1857" extrusionOk="0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506" y="3230"/>
              <a:ext cx="44" cy="48"/>
            </a:xfrm>
            <a:custGeom>
              <a:avLst/>
              <a:gdLst/>
              <a:ahLst/>
              <a:cxnLst/>
              <a:rect l="l" t="t" r="r" b="b"/>
              <a:pathLst>
                <a:path w="176" h="194" extrusionOk="0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12" y="3236"/>
              <a:ext cx="13" cy="14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490" y="3165"/>
              <a:ext cx="73" cy="31"/>
            </a:xfrm>
            <a:custGeom>
              <a:avLst/>
              <a:gdLst/>
              <a:ahLst/>
              <a:cxnLst/>
              <a:rect l="l" t="t" r="r" b="b"/>
              <a:pathLst>
                <a:path w="291" h="126" extrusionOk="0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708" y="3230"/>
              <a:ext cx="44" cy="48"/>
            </a:xfrm>
            <a:custGeom>
              <a:avLst/>
              <a:gdLst/>
              <a:ahLst/>
              <a:cxnLst/>
              <a:rect l="l" t="t" r="r" b="b"/>
              <a:pathLst>
                <a:path w="176" h="194" extrusionOk="0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714" y="3236"/>
              <a:ext cx="13" cy="14"/>
            </a:xfrm>
            <a:custGeom>
              <a:avLst/>
              <a:gdLst/>
              <a:ahLst/>
              <a:cxnLst/>
              <a:rect l="l" t="t" r="r" b="b"/>
              <a:pathLst>
                <a:path w="54" h="54" extrusionOk="0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692" y="3165"/>
              <a:ext cx="73" cy="31"/>
            </a:xfrm>
            <a:custGeom>
              <a:avLst/>
              <a:gdLst/>
              <a:ahLst/>
              <a:cxnLst/>
              <a:rect l="l" t="t" r="r" b="b"/>
              <a:pathLst>
                <a:path w="290" h="126" extrusionOk="0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592" y="3328"/>
              <a:ext cx="71" cy="26"/>
            </a:xfrm>
            <a:custGeom>
              <a:avLst/>
              <a:gdLst/>
              <a:ahLst/>
              <a:cxnLst/>
              <a:rect l="l" t="t" r="r" b="b"/>
              <a:pathLst>
                <a:path w="282" h="101" extrusionOk="0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615" y="3408"/>
              <a:ext cx="25" cy="9"/>
            </a:xfrm>
            <a:custGeom>
              <a:avLst/>
              <a:gdLst/>
              <a:ahLst/>
              <a:cxnLst/>
              <a:rect l="l" t="t" r="r" b="b"/>
              <a:pathLst>
                <a:path w="97" h="34" extrusionOk="0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572" y="3380"/>
              <a:ext cx="111" cy="19"/>
            </a:xfrm>
            <a:custGeom>
              <a:avLst/>
              <a:gdLst/>
              <a:ahLst/>
              <a:cxnLst/>
              <a:rect l="l" t="t" r="r" b="b"/>
              <a:pathLst>
                <a:path w="445" h="74" extrusionOk="0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371" y="3499"/>
              <a:ext cx="256" cy="133"/>
            </a:xfrm>
            <a:custGeom>
              <a:avLst/>
              <a:gdLst/>
              <a:ahLst/>
              <a:cxnLst/>
              <a:rect l="l" t="t" r="r" b="b"/>
              <a:pathLst>
                <a:path w="1026" h="532" extrusionOk="0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627" y="3499"/>
              <a:ext cx="257" cy="133"/>
            </a:xfrm>
            <a:custGeom>
              <a:avLst/>
              <a:gdLst/>
              <a:ahLst/>
              <a:cxnLst/>
              <a:rect l="l" t="t" r="r" b="b"/>
              <a:pathLst>
                <a:path w="1026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550" y="3499"/>
              <a:ext cx="158" cy="46"/>
            </a:xfrm>
            <a:custGeom>
              <a:avLst/>
              <a:gdLst/>
              <a:ahLst/>
              <a:cxnLst/>
              <a:rect l="l" t="t" r="r" b="b"/>
              <a:pathLst>
                <a:path w="635" h="186" extrusionOk="0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575" y="3494"/>
              <a:ext cx="105" cy="28"/>
            </a:xfrm>
            <a:custGeom>
              <a:avLst/>
              <a:gdLst/>
              <a:ahLst/>
              <a:cxnLst/>
              <a:rect l="l" t="t" r="r" b="b"/>
              <a:pathLst>
                <a:path w="423" h="112" extrusionOk="0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396" y="2919"/>
              <a:ext cx="472" cy="373"/>
            </a:xfrm>
            <a:custGeom>
              <a:avLst/>
              <a:gdLst/>
              <a:ahLst/>
              <a:cxnLst/>
              <a:rect l="l" t="t" r="r" b="b"/>
              <a:pathLst>
                <a:path w="1886" h="1491" extrusionOk="0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3707355" y="3147809"/>
            <a:ext cx="860010" cy="981734"/>
            <a:chOff x="3722" y="2941"/>
            <a:chExt cx="650" cy="742"/>
          </a:xfrm>
        </p:grpSpPr>
        <p:sp>
          <p:nvSpPr>
            <p:cNvPr id="102" name="Google Shape;102;p1"/>
            <p:cNvSpPr/>
            <p:nvPr/>
          </p:nvSpPr>
          <p:spPr>
            <a:xfrm>
              <a:off x="3722" y="3095"/>
              <a:ext cx="326" cy="580"/>
            </a:xfrm>
            <a:custGeom>
              <a:avLst/>
              <a:gdLst/>
              <a:ahLst/>
              <a:cxnLst/>
              <a:rect l="l" t="t" r="r" b="b"/>
              <a:pathLst>
                <a:path w="1303" h="2317" extrusionOk="0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047" y="3095"/>
              <a:ext cx="325" cy="580"/>
            </a:xfrm>
            <a:custGeom>
              <a:avLst/>
              <a:gdLst/>
              <a:ahLst/>
              <a:cxnLst/>
              <a:rect l="l" t="t" r="r" b="b"/>
              <a:pathLst>
                <a:path w="1303" h="2317" extrusionOk="0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053" y="3502"/>
              <a:ext cx="133" cy="84"/>
            </a:xfrm>
            <a:custGeom>
              <a:avLst/>
              <a:gdLst/>
              <a:ahLst/>
              <a:cxnLst/>
              <a:rect l="l" t="t" r="r" b="b"/>
              <a:pathLst>
                <a:path w="532" h="335" extrusionOk="0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909" y="3502"/>
              <a:ext cx="133" cy="84"/>
            </a:xfrm>
            <a:custGeom>
              <a:avLst/>
              <a:gdLst/>
              <a:ahLst/>
              <a:cxnLst/>
              <a:rect l="l" t="t" r="r" b="b"/>
              <a:pathLst>
                <a:path w="530" h="335" extrusionOk="0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95" y="3502"/>
              <a:ext cx="105" cy="37"/>
            </a:xfrm>
            <a:custGeom>
              <a:avLst/>
              <a:gdLst/>
              <a:ahLst/>
              <a:cxnLst/>
              <a:rect l="l" t="t" r="r" b="b"/>
              <a:pathLst>
                <a:path w="421" h="147" extrusionOk="0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792" y="3261"/>
              <a:ext cx="102" cy="117"/>
            </a:xfrm>
            <a:custGeom>
              <a:avLst/>
              <a:gdLst/>
              <a:ahLst/>
              <a:cxnLst/>
              <a:rect l="l" t="t" r="r" b="b"/>
              <a:pathLst>
                <a:path w="410" h="470" extrusionOk="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201" y="3261"/>
              <a:ext cx="103" cy="117"/>
            </a:xfrm>
            <a:custGeom>
              <a:avLst/>
              <a:gdLst/>
              <a:ahLst/>
              <a:cxnLst/>
              <a:rect l="l" t="t" r="r" b="b"/>
              <a:pathLst>
                <a:path w="411" h="470" extrusionOk="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843" y="3057"/>
              <a:ext cx="409" cy="464"/>
            </a:xfrm>
            <a:custGeom>
              <a:avLst/>
              <a:gdLst/>
              <a:ahLst/>
              <a:cxnLst/>
              <a:rect l="l" t="t" r="r" b="b"/>
              <a:pathLst>
                <a:path w="1637" h="1857" extrusionOk="0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926" y="3281"/>
              <a:ext cx="44" cy="48"/>
            </a:xfrm>
            <a:custGeom>
              <a:avLst/>
              <a:gdLst/>
              <a:ahLst/>
              <a:cxnLst/>
              <a:rect l="l" t="t" r="r" b="b"/>
              <a:pathLst>
                <a:path w="178" h="195" extrusionOk="0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932" y="328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911" y="3231"/>
              <a:ext cx="72" cy="24"/>
            </a:xfrm>
            <a:custGeom>
              <a:avLst/>
              <a:gdLst/>
              <a:ahLst/>
              <a:cxnLst/>
              <a:rect l="l" t="t" r="r" b="b"/>
              <a:pathLst>
                <a:path w="289" h="97" extrusionOk="0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128" y="3281"/>
              <a:ext cx="44" cy="48"/>
            </a:xfrm>
            <a:custGeom>
              <a:avLst/>
              <a:gdLst/>
              <a:ahLst/>
              <a:cxnLst/>
              <a:rect l="l" t="t" r="r" b="b"/>
              <a:pathLst>
                <a:path w="178" h="195" extrusionOk="0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134" y="328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112" y="3231"/>
              <a:ext cx="73" cy="24"/>
            </a:xfrm>
            <a:custGeom>
              <a:avLst/>
              <a:gdLst/>
              <a:ahLst/>
              <a:cxnLst/>
              <a:rect l="l" t="t" r="r" b="b"/>
              <a:pathLst>
                <a:path w="289" h="97" extrusionOk="0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13" y="3380"/>
              <a:ext cx="70" cy="25"/>
            </a:xfrm>
            <a:custGeom>
              <a:avLst/>
              <a:gdLst/>
              <a:ahLst/>
              <a:cxnLst/>
              <a:rect l="l" t="t" r="r" b="b"/>
              <a:pathLst>
                <a:path w="279" h="100" extrusionOk="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036" y="3460"/>
              <a:ext cx="24" cy="8"/>
            </a:xfrm>
            <a:custGeom>
              <a:avLst/>
              <a:gdLst/>
              <a:ahLst/>
              <a:cxnLst/>
              <a:rect l="l" t="t" r="r" b="b"/>
              <a:pathLst>
                <a:path w="97" h="36" extrusionOk="0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992" y="3432"/>
              <a:ext cx="111" cy="18"/>
            </a:xfrm>
            <a:custGeom>
              <a:avLst/>
              <a:gdLst/>
              <a:ahLst/>
              <a:cxnLst/>
              <a:rect l="l" t="t" r="r" b="b"/>
              <a:pathLst>
                <a:path w="445" h="73" extrusionOk="0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890" y="3353"/>
              <a:ext cx="60" cy="60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149" y="3353"/>
              <a:ext cx="61" cy="60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817" y="3550"/>
              <a:ext cx="231" cy="133"/>
            </a:xfrm>
            <a:custGeom>
              <a:avLst/>
              <a:gdLst/>
              <a:ahLst/>
              <a:cxnLst/>
              <a:rect l="l" t="t" r="r" b="b"/>
              <a:pathLst>
                <a:path w="923" h="532" extrusionOk="0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048" y="3550"/>
              <a:ext cx="230" cy="133"/>
            </a:xfrm>
            <a:custGeom>
              <a:avLst/>
              <a:gdLst/>
              <a:ahLst/>
              <a:cxnLst/>
              <a:rect l="l" t="t" r="r" b="b"/>
              <a:pathLst>
                <a:path w="923" h="532" extrusionOk="0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951" y="3550"/>
              <a:ext cx="97" cy="127"/>
            </a:xfrm>
            <a:custGeom>
              <a:avLst/>
              <a:gdLst/>
              <a:ahLst/>
              <a:cxnLst/>
              <a:rect l="l" t="t" r="r" b="b"/>
              <a:pathLst>
                <a:path w="385" h="507" extrusionOk="0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048" y="3550"/>
              <a:ext cx="96" cy="127"/>
            </a:xfrm>
            <a:custGeom>
              <a:avLst/>
              <a:gdLst/>
              <a:ahLst/>
              <a:cxnLst/>
              <a:rect l="l" t="t" r="r" b="b"/>
              <a:pathLst>
                <a:path w="385" h="507" extrusionOk="0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976" y="3550"/>
              <a:ext cx="143" cy="69"/>
            </a:xfrm>
            <a:custGeom>
              <a:avLst/>
              <a:gdLst/>
              <a:ahLst/>
              <a:cxnLst/>
              <a:rect l="l" t="t" r="r" b="b"/>
              <a:pathLst>
                <a:path w="570" h="277" extrusionOk="0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995" y="3546"/>
              <a:ext cx="105" cy="56"/>
            </a:xfrm>
            <a:custGeom>
              <a:avLst/>
              <a:gdLst/>
              <a:ahLst/>
              <a:cxnLst/>
              <a:rect l="l" t="t" r="r" b="b"/>
              <a:pathLst>
                <a:path w="421" h="225" extrusionOk="0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906" y="3555"/>
              <a:ext cx="142" cy="128"/>
            </a:xfrm>
            <a:custGeom>
              <a:avLst/>
              <a:gdLst/>
              <a:ahLst/>
              <a:cxnLst/>
              <a:rect l="l" t="t" r="r" b="b"/>
              <a:pathLst>
                <a:path w="567" h="511" extrusionOk="0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4047" y="3555"/>
              <a:ext cx="141" cy="128"/>
            </a:xfrm>
            <a:custGeom>
              <a:avLst/>
              <a:gdLst/>
              <a:ahLst/>
              <a:cxnLst/>
              <a:rect l="l" t="t" r="r" b="b"/>
              <a:pathLst>
                <a:path w="567" h="511" extrusionOk="0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79" y="2941"/>
              <a:ext cx="537" cy="626"/>
            </a:xfrm>
            <a:custGeom>
              <a:avLst/>
              <a:gdLst/>
              <a:ahLst/>
              <a:cxnLst/>
              <a:rect l="l" t="t" r="r" b="b"/>
              <a:pathLst>
                <a:path w="2149" h="2505" extrusionOk="0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830" y="3051"/>
              <a:ext cx="459" cy="339"/>
            </a:xfrm>
            <a:custGeom>
              <a:avLst/>
              <a:gdLst/>
              <a:ahLst/>
              <a:cxnLst/>
              <a:rect l="l" t="t" r="r" b="b"/>
              <a:pathLst>
                <a:path w="1834" h="1355" extrusionOk="0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7340453" y="3147809"/>
            <a:ext cx="681393" cy="967180"/>
            <a:chOff x="5320" y="2917"/>
            <a:chExt cx="515" cy="731"/>
          </a:xfrm>
        </p:grpSpPr>
        <p:sp>
          <p:nvSpPr>
            <p:cNvPr id="133" name="Google Shape;133;p1"/>
            <p:cNvSpPr/>
            <p:nvPr/>
          </p:nvSpPr>
          <p:spPr>
            <a:xfrm>
              <a:off x="5578" y="3154"/>
              <a:ext cx="255" cy="472"/>
            </a:xfrm>
            <a:custGeom>
              <a:avLst/>
              <a:gdLst/>
              <a:ahLst/>
              <a:cxnLst/>
              <a:rect l="l" t="t" r="r" b="b"/>
              <a:pathLst>
                <a:path w="1023" h="1886" extrusionOk="0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322" y="3154"/>
              <a:ext cx="256" cy="472"/>
            </a:xfrm>
            <a:custGeom>
              <a:avLst/>
              <a:gdLst/>
              <a:ahLst/>
              <a:cxnLst/>
              <a:rect l="l" t="t" r="r" b="b"/>
              <a:pathLst>
                <a:path w="1024" h="1886" extrusionOk="0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525" y="3467"/>
              <a:ext cx="105" cy="37"/>
            </a:xfrm>
            <a:custGeom>
              <a:avLst/>
              <a:gdLst/>
              <a:ahLst/>
              <a:cxnLst/>
              <a:rect l="l" t="t" r="r" b="b"/>
              <a:pathLst>
                <a:path w="421" h="146" extrusionOk="0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322" y="3226"/>
              <a:ext cx="102" cy="117"/>
            </a:xfrm>
            <a:custGeom>
              <a:avLst/>
              <a:gdLst/>
              <a:ahLst/>
              <a:cxnLst/>
              <a:rect l="l" t="t" r="r" b="b"/>
              <a:pathLst>
                <a:path w="412" h="470" extrusionOk="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731" y="3226"/>
              <a:ext cx="102" cy="117"/>
            </a:xfrm>
            <a:custGeom>
              <a:avLst/>
              <a:gdLst/>
              <a:ahLst/>
              <a:cxnLst/>
              <a:rect l="l" t="t" r="r" b="b"/>
              <a:pathLst>
                <a:path w="410" h="470" extrusionOk="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373" y="3023"/>
              <a:ext cx="409" cy="464"/>
            </a:xfrm>
            <a:custGeom>
              <a:avLst/>
              <a:gdLst/>
              <a:ahLst/>
              <a:cxnLst/>
              <a:rect l="l" t="t" r="r" b="b"/>
              <a:pathLst>
                <a:path w="1634" h="1855" extrusionOk="0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456" y="3246"/>
              <a:ext cx="44" cy="49"/>
            </a:xfrm>
            <a:custGeom>
              <a:avLst/>
              <a:gdLst/>
              <a:ahLst/>
              <a:cxnLst/>
              <a:rect l="l" t="t" r="r" b="b"/>
              <a:pathLst>
                <a:path w="177" h="195" extrusionOk="0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462" y="325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441" y="3196"/>
              <a:ext cx="72" cy="24"/>
            </a:xfrm>
            <a:custGeom>
              <a:avLst/>
              <a:gdLst/>
              <a:ahLst/>
              <a:cxnLst/>
              <a:rect l="l" t="t" r="r" b="b"/>
              <a:pathLst>
                <a:path w="290" h="97" extrusionOk="0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658" y="3246"/>
              <a:ext cx="44" cy="49"/>
            </a:xfrm>
            <a:custGeom>
              <a:avLst/>
              <a:gdLst/>
              <a:ahLst/>
              <a:cxnLst/>
              <a:rect l="l" t="t" r="r" b="b"/>
              <a:pathLst>
                <a:path w="176" h="195" extrusionOk="0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664" y="325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642" y="3196"/>
              <a:ext cx="73" cy="24"/>
            </a:xfrm>
            <a:custGeom>
              <a:avLst/>
              <a:gdLst/>
              <a:ahLst/>
              <a:cxnLst/>
              <a:rect l="l" t="t" r="r" b="b"/>
              <a:pathLst>
                <a:path w="290" h="97" extrusionOk="0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542" y="3345"/>
              <a:ext cx="71" cy="25"/>
            </a:xfrm>
            <a:custGeom>
              <a:avLst/>
              <a:gdLst/>
              <a:ahLst/>
              <a:cxnLst/>
              <a:rect l="l" t="t" r="r" b="b"/>
              <a:pathLst>
                <a:path w="280" h="100" extrusionOk="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566" y="3425"/>
              <a:ext cx="24" cy="9"/>
            </a:xfrm>
            <a:custGeom>
              <a:avLst/>
              <a:gdLst/>
              <a:ahLst/>
              <a:cxnLst/>
              <a:rect l="l" t="t" r="r" b="b"/>
              <a:pathLst>
                <a:path w="97" h="35" extrusionOk="0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522" y="3397"/>
              <a:ext cx="111" cy="18"/>
            </a:xfrm>
            <a:custGeom>
              <a:avLst/>
              <a:gdLst/>
              <a:ahLst/>
              <a:cxnLst/>
              <a:rect l="l" t="t" r="r" b="b"/>
              <a:pathLst>
                <a:path w="444" h="73" extrusionOk="0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420" y="3318"/>
              <a:ext cx="60" cy="60"/>
            </a:xfrm>
            <a:custGeom>
              <a:avLst/>
              <a:gdLst/>
              <a:ahLst/>
              <a:cxnLst/>
              <a:rect l="l" t="t" r="r" b="b"/>
              <a:pathLst>
                <a:path w="239" h="240" extrusionOk="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679" y="3318"/>
              <a:ext cx="60" cy="60"/>
            </a:xfrm>
            <a:custGeom>
              <a:avLst/>
              <a:gdLst/>
              <a:ahLst/>
              <a:cxnLst/>
              <a:rect l="l" t="t" r="r" b="b"/>
              <a:pathLst>
                <a:path w="239" h="240" extrusionOk="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347" y="3515"/>
              <a:ext cx="231" cy="133"/>
            </a:xfrm>
            <a:custGeom>
              <a:avLst/>
              <a:gdLst/>
              <a:ahLst/>
              <a:cxnLst/>
              <a:rect l="l" t="t" r="r" b="b"/>
              <a:pathLst>
                <a:path w="923" h="532" extrusionOk="0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578" y="3515"/>
              <a:ext cx="230" cy="133"/>
            </a:xfrm>
            <a:custGeom>
              <a:avLst/>
              <a:gdLst/>
              <a:ahLst/>
              <a:cxnLst/>
              <a:rect l="l" t="t" r="r" b="b"/>
              <a:pathLst>
                <a:path w="922" h="532" extrusionOk="0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490" y="3518"/>
              <a:ext cx="88" cy="130"/>
            </a:xfrm>
            <a:custGeom>
              <a:avLst/>
              <a:gdLst/>
              <a:ahLst/>
              <a:cxnLst/>
              <a:rect l="l" t="t" r="r" b="b"/>
              <a:pathLst>
                <a:path w="349" h="520" extrusionOk="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578" y="3518"/>
              <a:ext cx="87" cy="130"/>
            </a:xfrm>
            <a:custGeom>
              <a:avLst/>
              <a:gdLst/>
              <a:ahLst/>
              <a:cxnLst/>
              <a:rect l="l" t="t" r="r" b="b"/>
              <a:pathLst>
                <a:path w="350" h="520" extrusionOk="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5320" y="2917"/>
              <a:ext cx="515" cy="665"/>
            </a:xfrm>
            <a:custGeom>
              <a:avLst/>
              <a:gdLst/>
              <a:ahLst/>
              <a:cxnLst/>
              <a:rect l="l" t="t" r="r" b="b"/>
              <a:pathLst>
                <a:path w="2060" h="2658" extrusionOk="0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525" y="3511"/>
              <a:ext cx="105" cy="96"/>
            </a:xfrm>
            <a:custGeom>
              <a:avLst/>
              <a:gdLst/>
              <a:ahLst/>
              <a:cxnLst/>
              <a:rect l="l" t="t" r="r" b="b"/>
              <a:pathLst>
                <a:path w="421" h="385" extrusionOk="0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57" name="Google Shape;157;p1"/>
          <p:cNvCxnSpPr/>
          <p:nvPr/>
        </p:nvCxnSpPr>
        <p:spPr>
          <a:xfrm>
            <a:off x="3369712" y="4129543"/>
            <a:ext cx="5095174" cy="0"/>
          </a:xfrm>
          <a:prstGeom prst="straightConnector1">
            <a:avLst/>
          </a:prstGeom>
          <a:noFill/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8" name="Google Shape;158;p1"/>
          <p:cNvGrpSpPr/>
          <p:nvPr/>
        </p:nvGrpSpPr>
        <p:grpSpPr>
          <a:xfrm>
            <a:off x="5037332" y="3172926"/>
            <a:ext cx="678747" cy="943365"/>
            <a:chOff x="2371" y="2919"/>
            <a:chExt cx="513" cy="713"/>
          </a:xfrm>
        </p:grpSpPr>
        <p:sp>
          <p:nvSpPr>
            <p:cNvPr id="159" name="Google Shape;159;p1"/>
            <p:cNvSpPr/>
            <p:nvPr/>
          </p:nvSpPr>
          <p:spPr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2575" y="3451"/>
              <a:ext cx="105" cy="37"/>
            </a:xfrm>
            <a:custGeom>
              <a:avLst/>
              <a:gdLst/>
              <a:ahLst/>
              <a:cxnLst/>
              <a:rect l="l" t="t" r="r" b="b"/>
              <a:pathLst>
                <a:path w="423" h="147" extrusionOk="0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371" y="3209"/>
              <a:ext cx="103" cy="118"/>
            </a:xfrm>
            <a:custGeom>
              <a:avLst/>
              <a:gdLst/>
              <a:ahLst/>
              <a:cxnLst/>
              <a:rect l="l" t="t" r="r" b="b"/>
              <a:pathLst>
                <a:path w="412" h="469" extrusionOk="0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2781" y="3209"/>
              <a:ext cx="103" cy="118"/>
            </a:xfrm>
            <a:custGeom>
              <a:avLst/>
              <a:gdLst/>
              <a:ahLst/>
              <a:cxnLst/>
              <a:rect l="l" t="t" r="r" b="b"/>
              <a:pathLst>
                <a:path w="412" h="469" extrusionOk="0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423" y="3006"/>
              <a:ext cx="409" cy="464"/>
            </a:xfrm>
            <a:custGeom>
              <a:avLst/>
              <a:gdLst/>
              <a:ahLst/>
              <a:cxnLst/>
              <a:rect l="l" t="t" r="r" b="b"/>
              <a:pathLst>
                <a:path w="1638" h="1857" extrusionOk="0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2506" y="3230"/>
              <a:ext cx="44" cy="48"/>
            </a:xfrm>
            <a:custGeom>
              <a:avLst/>
              <a:gdLst/>
              <a:ahLst/>
              <a:cxnLst/>
              <a:rect l="l" t="t" r="r" b="b"/>
              <a:pathLst>
                <a:path w="176" h="194" extrusionOk="0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2512" y="3236"/>
              <a:ext cx="13" cy="14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2490" y="3165"/>
              <a:ext cx="73" cy="31"/>
            </a:xfrm>
            <a:custGeom>
              <a:avLst/>
              <a:gdLst/>
              <a:ahLst/>
              <a:cxnLst/>
              <a:rect l="l" t="t" r="r" b="b"/>
              <a:pathLst>
                <a:path w="291" h="126" extrusionOk="0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2708" y="3230"/>
              <a:ext cx="44" cy="48"/>
            </a:xfrm>
            <a:custGeom>
              <a:avLst/>
              <a:gdLst/>
              <a:ahLst/>
              <a:cxnLst/>
              <a:rect l="l" t="t" r="r" b="b"/>
              <a:pathLst>
                <a:path w="176" h="194" extrusionOk="0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2714" y="3236"/>
              <a:ext cx="13" cy="14"/>
            </a:xfrm>
            <a:custGeom>
              <a:avLst/>
              <a:gdLst/>
              <a:ahLst/>
              <a:cxnLst/>
              <a:rect l="l" t="t" r="r" b="b"/>
              <a:pathLst>
                <a:path w="54" h="54" extrusionOk="0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2692" y="3165"/>
              <a:ext cx="73" cy="31"/>
            </a:xfrm>
            <a:custGeom>
              <a:avLst/>
              <a:gdLst/>
              <a:ahLst/>
              <a:cxnLst/>
              <a:rect l="l" t="t" r="r" b="b"/>
              <a:pathLst>
                <a:path w="290" h="126" extrusionOk="0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2592" y="3328"/>
              <a:ext cx="71" cy="26"/>
            </a:xfrm>
            <a:custGeom>
              <a:avLst/>
              <a:gdLst/>
              <a:ahLst/>
              <a:cxnLst/>
              <a:rect l="l" t="t" r="r" b="b"/>
              <a:pathLst>
                <a:path w="282" h="101" extrusionOk="0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2615" y="3408"/>
              <a:ext cx="25" cy="9"/>
            </a:xfrm>
            <a:custGeom>
              <a:avLst/>
              <a:gdLst/>
              <a:ahLst/>
              <a:cxnLst/>
              <a:rect l="l" t="t" r="r" b="b"/>
              <a:pathLst>
                <a:path w="97" h="34" extrusionOk="0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2572" y="3380"/>
              <a:ext cx="111" cy="19"/>
            </a:xfrm>
            <a:custGeom>
              <a:avLst/>
              <a:gdLst/>
              <a:ahLst/>
              <a:cxnLst/>
              <a:rect l="l" t="t" r="r" b="b"/>
              <a:pathLst>
                <a:path w="445" h="74" extrusionOk="0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2371" y="3499"/>
              <a:ext cx="256" cy="133"/>
            </a:xfrm>
            <a:custGeom>
              <a:avLst/>
              <a:gdLst/>
              <a:ahLst/>
              <a:cxnLst/>
              <a:rect l="l" t="t" r="r" b="b"/>
              <a:pathLst>
                <a:path w="1026" h="532" extrusionOk="0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2627" y="3499"/>
              <a:ext cx="257" cy="133"/>
            </a:xfrm>
            <a:custGeom>
              <a:avLst/>
              <a:gdLst/>
              <a:ahLst/>
              <a:cxnLst/>
              <a:rect l="l" t="t" r="r" b="b"/>
              <a:pathLst>
                <a:path w="1026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550" y="3499"/>
              <a:ext cx="158" cy="46"/>
            </a:xfrm>
            <a:custGeom>
              <a:avLst/>
              <a:gdLst/>
              <a:ahLst/>
              <a:cxnLst/>
              <a:rect l="l" t="t" r="r" b="b"/>
              <a:pathLst>
                <a:path w="635" h="186" extrusionOk="0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575" y="3494"/>
              <a:ext cx="105" cy="28"/>
            </a:xfrm>
            <a:custGeom>
              <a:avLst/>
              <a:gdLst/>
              <a:ahLst/>
              <a:cxnLst/>
              <a:rect l="l" t="t" r="r" b="b"/>
              <a:pathLst>
                <a:path w="423" h="112" extrusionOk="0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396" y="2919"/>
              <a:ext cx="472" cy="373"/>
            </a:xfrm>
            <a:custGeom>
              <a:avLst/>
              <a:gdLst/>
              <a:ahLst/>
              <a:cxnLst/>
              <a:rect l="l" t="t" r="r" b="b"/>
              <a:pathLst>
                <a:path w="1886" h="1491" extrusionOk="0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8" name="Google Shape;178;p1"/>
          <p:cNvSpPr txBox="1"/>
          <p:nvPr/>
        </p:nvSpPr>
        <p:spPr>
          <a:xfrm>
            <a:off x="3369712" y="4180018"/>
            <a:ext cx="528171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모바일시스템공학과 </a:t>
            </a:r>
            <a:endParaRPr sz="2400" b="1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32174258 조수아</a:t>
            </a:r>
            <a:endParaRPr sz="2400" b="1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32150658 김성민</a:t>
            </a:r>
            <a:endParaRPr sz="2400" b="1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32171102 김진호</a:t>
            </a:r>
            <a:endParaRPr sz="2400" b="1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32165274 황겸신</a:t>
            </a:r>
            <a:endParaRPr sz="2400" b="1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32152304 송민수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1914055" y="490807"/>
            <a:ext cx="83638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개발 환경 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8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94" name="Google Shape;294;p8"/>
          <p:cNvGrpSpPr/>
          <p:nvPr/>
        </p:nvGrpSpPr>
        <p:grpSpPr>
          <a:xfrm>
            <a:off x="2032080" y="1964771"/>
            <a:ext cx="2729990" cy="1362619"/>
            <a:chOff x="2032080" y="1964771"/>
            <a:chExt cx="2729990" cy="1362619"/>
          </a:xfrm>
        </p:grpSpPr>
        <p:sp>
          <p:nvSpPr>
            <p:cNvPr id="295" name="Google Shape;295;p8"/>
            <p:cNvSpPr/>
            <p:nvPr/>
          </p:nvSpPr>
          <p:spPr>
            <a:xfrm flipH="1">
              <a:off x="2032080" y="1964771"/>
              <a:ext cx="2729990" cy="1362619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</a:t>
              </a:r>
              <a:endPara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 SQL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 rot="5400000">
              <a:off x="2064852" y="1992672"/>
              <a:ext cx="468000" cy="468000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064767" y="1992672"/>
              <a:ext cx="32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</a:t>
              </a:r>
              <a:endParaRPr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8" name="Google Shape;298;p8"/>
          <p:cNvSpPr/>
          <p:nvPr/>
        </p:nvSpPr>
        <p:spPr>
          <a:xfrm>
            <a:off x="660392" y="3545812"/>
            <a:ext cx="499491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 데이터베이스 질의 언어 SQL을 사용하는 </a:t>
            </a:r>
            <a:r>
              <a:rPr lang="ko-KR" sz="2000" b="1" i="0" u="sng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개방 소스의 관계형 데이터베이스 관리 시스템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 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매우 빠르고, 유연하며, 사용하기 쉬운 특징이 있습니다.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70" y="2460672"/>
            <a:ext cx="4070287" cy="2187528"/>
          </a:xfrm>
          <a:prstGeom prst="rect">
            <a:avLst/>
          </a:prstGeom>
          <a:noFill/>
          <a:ln w="31750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fe4bae876_3_26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7fe4bae876_3_26"/>
          <p:cNvSpPr/>
          <p:nvPr/>
        </p:nvSpPr>
        <p:spPr>
          <a:xfrm>
            <a:off x="257230" y="2250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7fe4bae876_3_26"/>
          <p:cNvSpPr/>
          <p:nvPr/>
        </p:nvSpPr>
        <p:spPr>
          <a:xfrm>
            <a:off x="1914055" y="490807"/>
            <a:ext cx="836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개발 환경 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g7fe4bae876_3_26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g7fe4bae876_3_26"/>
          <p:cNvSpPr/>
          <p:nvPr/>
        </p:nvSpPr>
        <p:spPr>
          <a:xfrm>
            <a:off x="525220" y="3482291"/>
            <a:ext cx="6116876" cy="26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PyCharm은 JetBrains에서 제작한 Python용 IDE로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기본적인 부분은 IntelliJ IDEA에 기반을 두고 있고, </a:t>
            </a:r>
            <a:r>
              <a:rPr lang="ko-KR" sz="1800" b="1" i="0" u="sng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Python 개발 툴</a:t>
            </a: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로서 사용 합니다.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환경이 Window이고 OpenCV를 써야 하므로 Python으로 개발하기 좋은 툴인 </a:t>
            </a:r>
            <a:r>
              <a:rPr lang="ko-KR" sz="1800" b="1" i="0" u="sng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PyCharm</a:t>
            </a: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을 선택하였습니다.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7fe4bae876_3_26"/>
          <p:cNvSpPr/>
          <p:nvPr/>
        </p:nvSpPr>
        <p:spPr>
          <a:xfrm>
            <a:off x="766520" y="1492448"/>
            <a:ext cx="32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0" name="Google Shape;310;g7fe4bae876_3_26"/>
          <p:cNvGrpSpPr/>
          <p:nvPr/>
        </p:nvGrpSpPr>
        <p:grpSpPr>
          <a:xfrm>
            <a:off x="2032080" y="1964771"/>
            <a:ext cx="2729990" cy="1362619"/>
            <a:chOff x="2032080" y="1964771"/>
            <a:chExt cx="2729990" cy="1362619"/>
          </a:xfrm>
        </p:grpSpPr>
        <p:sp>
          <p:nvSpPr>
            <p:cNvPr id="311" name="Google Shape;311;g7fe4bae876_3_26"/>
            <p:cNvSpPr/>
            <p:nvPr/>
          </p:nvSpPr>
          <p:spPr>
            <a:xfrm flipH="1">
              <a:off x="2032080" y="1964771"/>
              <a:ext cx="2729990" cy="1362619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PyCharm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7fe4bae876_3_26"/>
            <p:cNvSpPr/>
            <p:nvPr/>
          </p:nvSpPr>
          <p:spPr>
            <a:xfrm rot="5400000">
              <a:off x="2064852" y="1992672"/>
              <a:ext cx="468000" cy="468000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g7fe4bae876_3_26"/>
            <p:cNvSpPr/>
            <p:nvPr/>
          </p:nvSpPr>
          <p:spPr>
            <a:xfrm>
              <a:off x="2064767" y="1992672"/>
              <a:ext cx="32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 </a:t>
              </a:r>
              <a:endParaRPr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14" name="Google Shape;314;g7fe4bae876_3_26" descr="표지판, 그리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9336" y="2460672"/>
            <a:ext cx="3838102" cy="2132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e4bae876_4_0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7fe4bae876_4_0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7fe4bae876_4_0"/>
          <p:cNvSpPr/>
          <p:nvPr/>
        </p:nvSpPr>
        <p:spPr>
          <a:xfrm>
            <a:off x="1914055" y="490807"/>
            <a:ext cx="836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개발 환경 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g7fe4bae876_4_0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23" name="Google Shape;323;g7fe4bae876_4_0"/>
          <p:cNvSpPr/>
          <p:nvPr/>
        </p:nvSpPr>
        <p:spPr>
          <a:xfrm>
            <a:off x="-212830" y="3470263"/>
            <a:ext cx="7960517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OpenCV은 실시간 컴퓨터 비전을 목적으로 한 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프로그래밍 라이브러리입니다.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sng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실시간 이미지 프로세싱에 중점을 둔 라이브러리</a:t>
            </a: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로서         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Eye Tracking을 하는 프로젝트에 필수적이라 할 수 있습니다.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Window와 Linux 등에서 사용이 가능한 크로스 플랫폼이며 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Python에서 라이브러리 형태로 사용할 수 있어 선택하였습니다.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7fe4bae876_4_0"/>
          <p:cNvSpPr/>
          <p:nvPr/>
        </p:nvSpPr>
        <p:spPr>
          <a:xfrm>
            <a:off x="4721470" y="1544998"/>
            <a:ext cx="32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5" name="Google Shape;325;g7fe4bae876_4_0"/>
          <p:cNvGrpSpPr/>
          <p:nvPr/>
        </p:nvGrpSpPr>
        <p:grpSpPr>
          <a:xfrm>
            <a:off x="2032080" y="1964771"/>
            <a:ext cx="2729990" cy="1362619"/>
            <a:chOff x="2032080" y="1964771"/>
            <a:chExt cx="2729990" cy="1362619"/>
          </a:xfrm>
        </p:grpSpPr>
        <p:sp>
          <p:nvSpPr>
            <p:cNvPr id="326" name="Google Shape;326;g7fe4bae876_4_0"/>
            <p:cNvSpPr/>
            <p:nvPr/>
          </p:nvSpPr>
          <p:spPr>
            <a:xfrm flipH="1">
              <a:off x="2032080" y="1964771"/>
              <a:ext cx="2729990" cy="1362619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OpenCV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(Open Source Computer Vision)</a:t>
              </a: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7fe4bae876_4_0"/>
            <p:cNvSpPr/>
            <p:nvPr/>
          </p:nvSpPr>
          <p:spPr>
            <a:xfrm rot="5400000">
              <a:off x="2064852" y="1992672"/>
              <a:ext cx="468000" cy="468000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g7fe4bae876_4_0"/>
            <p:cNvSpPr/>
            <p:nvPr/>
          </p:nvSpPr>
          <p:spPr>
            <a:xfrm>
              <a:off x="2064767" y="1992672"/>
              <a:ext cx="32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 </a:t>
              </a:r>
              <a:endParaRPr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9" name="Google Shape;329;g7fe4bae876_4_0" descr="그리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932" y="2002097"/>
            <a:ext cx="3061689" cy="27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9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1263237" y="490807"/>
            <a:ext cx="96655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시스템동작 테스트 &amp; 검증방법 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9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38" name="Google Shape;338;p9"/>
          <p:cNvSpPr/>
          <p:nvPr/>
        </p:nvSpPr>
        <p:spPr>
          <a:xfrm>
            <a:off x="4463988" y="3944456"/>
            <a:ext cx="310727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시간 간격으로 시선을 옮기며,</a:t>
            </a:r>
            <a:endParaRPr sz="1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정확한 위치를 출력하는지 확인.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9" name="Google Shape;339;p9"/>
          <p:cNvGrpSpPr/>
          <p:nvPr/>
        </p:nvGrpSpPr>
        <p:grpSpPr>
          <a:xfrm>
            <a:off x="988440" y="2084746"/>
            <a:ext cx="2986659" cy="1699854"/>
            <a:chOff x="988441" y="1525946"/>
            <a:chExt cx="2859314" cy="1596571"/>
          </a:xfrm>
        </p:grpSpPr>
        <p:sp>
          <p:nvSpPr>
            <p:cNvPr id="340" name="Google Shape;340;p9"/>
            <p:cNvSpPr/>
            <p:nvPr/>
          </p:nvSpPr>
          <p:spPr>
            <a:xfrm flipH="1">
              <a:off x="988441" y="1525946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 구역 바라보기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 rot="5400000">
              <a:off x="997967" y="1535472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97967" y="1535472"/>
              <a:ext cx="328936" cy="289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</a:t>
              </a:r>
              <a:endParaRPr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3" name="Google Shape;343;p9"/>
          <p:cNvSpPr/>
          <p:nvPr/>
        </p:nvSpPr>
        <p:spPr>
          <a:xfrm flipH="1">
            <a:off x="4711944" y="2094272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lt1"/>
          </a:solidFill>
          <a:ln w="12700" cap="flat" cmpd="sng">
            <a:solidFill>
              <a:srgbClr val="7CCAC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구역 바라보기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/>
          <p:nvPr/>
        </p:nvSpPr>
        <p:spPr>
          <a:xfrm rot="5400000">
            <a:off x="4721470" y="2103798"/>
            <a:ext cx="468085" cy="468085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9"/>
          <p:cNvSpPr/>
          <p:nvPr/>
        </p:nvSpPr>
        <p:spPr>
          <a:xfrm>
            <a:off x="8317464" y="3987800"/>
            <a:ext cx="297729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1초당 얼굴과 눈을 인식하여 눈동자의 위치를 정확하게 출력하는지</a:t>
            </a:r>
            <a:endParaRPr sz="1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확인.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9"/>
          <p:cNvSpPr/>
          <p:nvPr/>
        </p:nvSpPr>
        <p:spPr>
          <a:xfrm>
            <a:off x="4721470" y="2103798"/>
            <a:ext cx="3289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9"/>
          <p:cNvSpPr/>
          <p:nvPr/>
        </p:nvSpPr>
        <p:spPr>
          <a:xfrm flipH="1">
            <a:off x="8435447" y="2103798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lt1"/>
          </a:solidFill>
          <a:ln w="12700" cap="flat" cmpd="sng">
            <a:solidFill>
              <a:srgbClr val="7CCAC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 간격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9"/>
          <p:cNvSpPr/>
          <p:nvPr/>
        </p:nvSpPr>
        <p:spPr>
          <a:xfrm rot="5400000">
            <a:off x="8444973" y="2113324"/>
            <a:ext cx="468085" cy="468085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9"/>
          <p:cNvSpPr/>
          <p:nvPr/>
        </p:nvSpPr>
        <p:spPr>
          <a:xfrm>
            <a:off x="8444973" y="2113324"/>
            <a:ext cx="3289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 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988440" y="3944456"/>
            <a:ext cx="297729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구역을 일정시간 동안 바라보았을 때, </a:t>
            </a:r>
            <a:endParaRPr sz="1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정확한 위치를 출력하는지 확인.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1202076" y="490807"/>
            <a:ext cx="97878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lang="ko-KR" sz="3600" b="1" i="0" u="none" strike="noStrike" cap="none" dirty="0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ko-KR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ko-KR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breakdown</a:t>
            </a:r>
            <a:r>
              <a:rPr lang="ko-KR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11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359" name="Google Shape;359;p11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462" y="1857283"/>
            <a:ext cx="9059076" cy="413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1821624" y="490807"/>
            <a:ext cx="85487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Use case Diagram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25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368" name="Google Shape;3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3593" y="1371520"/>
            <a:ext cx="9120621" cy="499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1821624" y="490807"/>
            <a:ext cx="85487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System Diagram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26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377" name="Google Shape;377;p26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7827" y="1376364"/>
            <a:ext cx="9356345" cy="499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0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10"/>
          <p:cNvSpPr/>
          <p:nvPr/>
        </p:nvSpPr>
        <p:spPr>
          <a:xfrm>
            <a:off x="1332171" y="490807"/>
            <a:ext cx="9527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조직 구성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10"/>
          <p:cNvCxnSpPr/>
          <p:nvPr/>
        </p:nvCxnSpPr>
        <p:spPr>
          <a:xfrm>
            <a:off x="631416" y="1256632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p10"/>
          <p:cNvSpPr txBox="1"/>
          <p:nvPr/>
        </p:nvSpPr>
        <p:spPr>
          <a:xfrm>
            <a:off x="5881322" y="1529231"/>
            <a:ext cx="1855935" cy="144655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김진호(팀장)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 txBox="1"/>
          <p:nvPr/>
        </p:nvSpPr>
        <p:spPr>
          <a:xfrm>
            <a:off x="5881320" y="4704082"/>
            <a:ext cx="1855935" cy="144655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조수아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프로그래밍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 txBox="1"/>
          <p:nvPr/>
        </p:nvSpPr>
        <p:spPr>
          <a:xfrm>
            <a:off x="5881321" y="3158945"/>
            <a:ext cx="1855935" cy="144655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송민수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프로그래밍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 txBox="1"/>
          <p:nvPr/>
        </p:nvSpPr>
        <p:spPr>
          <a:xfrm>
            <a:off x="628996" y="3285094"/>
            <a:ext cx="1855935" cy="144655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황겸신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 txBox="1"/>
          <p:nvPr/>
        </p:nvSpPr>
        <p:spPr>
          <a:xfrm>
            <a:off x="653289" y="1730544"/>
            <a:ext cx="1855935" cy="144655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김성민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 txBox="1"/>
          <p:nvPr/>
        </p:nvSpPr>
        <p:spPr>
          <a:xfrm>
            <a:off x="2484931" y="1730544"/>
            <a:ext cx="2888927" cy="1415772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베이스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시선정보 저장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0"/>
          <p:cNvSpPr txBox="1"/>
          <p:nvPr/>
        </p:nvSpPr>
        <p:spPr>
          <a:xfrm>
            <a:off x="2484930" y="3285094"/>
            <a:ext cx="2888927" cy="1415772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디자인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0"/>
          <p:cNvSpPr txBox="1"/>
          <p:nvPr/>
        </p:nvSpPr>
        <p:spPr>
          <a:xfrm>
            <a:off x="7737255" y="1532824"/>
            <a:ext cx="2888927" cy="144655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제작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0"/>
          <p:cNvSpPr txBox="1"/>
          <p:nvPr/>
        </p:nvSpPr>
        <p:spPr>
          <a:xfrm>
            <a:off x="7737255" y="3162850"/>
            <a:ext cx="2888927" cy="1354217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 프로그래밍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Gaze position 추출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0"/>
          <p:cNvSpPr txBox="1"/>
          <p:nvPr/>
        </p:nvSpPr>
        <p:spPr>
          <a:xfrm>
            <a:off x="7737255" y="4713495"/>
            <a:ext cx="2888927" cy="1338828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 프로그래밍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홍채 frame 추출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2157046" y="490807"/>
            <a:ext cx="78779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functional requirement</a:t>
            </a:r>
            <a:endParaRPr/>
          </a:p>
        </p:txBody>
      </p:sp>
      <p:cxnSp>
        <p:nvCxnSpPr>
          <p:cNvPr id="403" name="Google Shape;403;p27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graphicFrame>
        <p:nvGraphicFramePr>
          <p:cNvPr id="404" name="Google Shape;404;p27"/>
          <p:cNvGraphicFramePr/>
          <p:nvPr/>
        </p:nvGraphicFramePr>
        <p:xfrm>
          <a:off x="525369" y="1378453"/>
          <a:ext cx="11141275" cy="4714755"/>
        </p:xfrm>
        <a:graphic>
          <a:graphicData uri="http://schemas.openxmlformats.org/drawingml/2006/table">
            <a:tbl>
              <a:tblPr firstRow="1" bandRow="1">
                <a:noFill/>
                <a:tableStyleId>{3F051200-FEDD-46D4-BB6A-7AD08157E447}</a:tableStyleId>
              </a:tblPr>
              <a:tblGrid>
                <a:gridCol w="13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FUNCTION 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u="none" strike="noStrike" cap="none"/>
                        <a:t>기능 요구사항 및 설명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Opencv의 VideoCapture 함수 사용하여 사용자 얼굴의 비디오를 캡처한다. 캡처된 frame을 저장하여 분석에 사용할 것이다.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dlib.get_frontal_face_detector()을 사용하여 얼굴을 감지한다.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dlib.shape_predictor()로 얼굴의 landmark를 구하고 그 중 눈의 points를 사용하기 위해 저장한다.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얼굴에서 눈의 mask를 따와 눈 자체의 width, height, center를 구하여 저장한다.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Function5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눈의 mask에서 홍채의 frame을 추출하여 새로 저장한다.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홍채의 frame을 보다 정확히 추출하기 위해 threshold를 구한다.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Function7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구해진 threshold로 contour를 구하여 홍채의 윤곽을 파악하는데 사용한다. 정확한 x, y좌표로 홍채의 위치를 표시할 수 있다.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2157046" y="490807"/>
            <a:ext cx="78779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functional requirement</a:t>
            </a:r>
            <a:endParaRPr/>
          </a:p>
        </p:txBody>
      </p:sp>
      <p:cxnSp>
        <p:nvCxnSpPr>
          <p:cNvPr id="412" name="Google Shape;412;p28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graphicFrame>
        <p:nvGraphicFramePr>
          <p:cNvPr id="413" name="Google Shape;413;p28"/>
          <p:cNvGraphicFramePr/>
          <p:nvPr>
            <p:extLst>
              <p:ext uri="{D42A27DB-BD31-4B8C-83A1-F6EECF244321}">
                <p14:modId xmlns:p14="http://schemas.microsoft.com/office/powerpoint/2010/main" val="1323509732"/>
              </p:ext>
            </p:extLst>
          </p:nvPr>
        </p:nvGraphicFramePr>
        <p:xfrm>
          <a:off x="552521" y="1363993"/>
          <a:ext cx="11141275" cy="5003200"/>
        </p:xfrm>
        <a:graphic>
          <a:graphicData uri="http://schemas.openxmlformats.org/drawingml/2006/table">
            <a:tbl>
              <a:tblPr firstRow="1" bandRow="1">
                <a:noFill/>
                <a:tableStyleId>{3F051200-FEDD-46D4-BB6A-7AD08157E447}</a:tableStyleId>
              </a:tblPr>
              <a:tblGrid>
                <a:gridCol w="13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FUNCTION 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u="none" strike="noStrike" cap="none"/>
                        <a:t>기능 요구사항 및 설명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추출된 홍채의 좌표와 기준 좌표의 값을 비교하여 눈이 바라보는 영역을 구한다.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기준 좌표는 컴퓨터 화면의 정중앙의 좌표를 말한다.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/>
                        <a:t>키보드 입력</a:t>
                      </a:r>
                      <a:r>
                        <a:rPr lang="ko-KR" sz="1800" u="none" strike="noStrike" cap="none"/>
                        <a:t>마다 눈이 바라본 영역의 통계를 데이터 베이스로 보낸다. 사용자가 바라본 컴퓨터 영역의 좌표와 시간정보를 데이터 베이스 mysql을 사용하여 저장한다.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데이터 베이스에 저장된 데이터들은 엑셀 파일로 내보낸다.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데이터 베이스에 내용들을 분석하여 그래프로 나타내고 해당 그래프를 이미지 파일로 저장한다.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GUI에는</a:t>
                      </a:r>
                      <a:r>
                        <a:rPr lang="ko-KR" sz="1800" u="none" strike="noStrike" cap="none" dirty="0"/>
                        <a:t> START, END 버튼이 있어야 하고 사용자의 얼굴이 위치할 곳의 가이드라인을 제시해야한다.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Function13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800"/>
                        <a:t>GUI의 START 버튼이 눌리면 eye tracking 기준이 될 시선정보를 입력받을 때까지 전체화면으로 eye tracking창을 띄운다.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Function14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 dirty="0" err="1"/>
                        <a:t>GUI의</a:t>
                      </a:r>
                      <a:r>
                        <a:rPr lang="ko-KR" sz="1800" dirty="0"/>
                        <a:t> END 버튼이 눌리면 시선 분석 그래프가 떠야 한다.</a:t>
                      </a:r>
                      <a:endParaRPr sz="18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2541858" y="490807"/>
            <a:ext cx="71082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목 차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2"/>
          <p:cNvSpPr txBox="1"/>
          <p:nvPr/>
        </p:nvSpPr>
        <p:spPr>
          <a:xfrm>
            <a:off x="1992051" y="1482462"/>
            <a:ext cx="76581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1.</a:t>
            </a: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 프로젝트 설계배경</a:t>
            </a:r>
            <a:endParaRPr sz="2800" b="1" i="0" u="none" strike="noStrike" cap="non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2.</a:t>
            </a: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 프로젝트 산출물</a:t>
            </a:r>
            <a:endParaRPr sz="2800" b="1" i="0" u="none" strike="noStrike" cap="non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3.</a:t>
            </a: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 시스템동작 및 개발 환경 </a:t>
            </a:r>
            <a:endParaRPr sz="2800" b="1" i="0" u="none" strike="noStrike" cap="non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4.</a:t>
            </a: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 시스템동작 테스트 &amp; 검증방법 </a:t>
            </a:r>
            <a:endParaRPr sz="2800" b="1" i="0" u="none" strike="noStrike" cap="non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5. </a:t>
            </a: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Work Breakdown Structure</a:t>
            </a:r>
            <a:endParaRPr sz="2800" b="1" i="0" u="none" strike="noStrike" cap="none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6. 설계 및 구조</a:t>
            </a:r>
            <a:endParaRPr sz="2800" b="1" i="0" u="none" strike="noStrike" cap="none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   (Use case Diagram, System Diagram)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7. 조직 구성</a:t>
            </a:r>
            <a:endParaRPr sz="2800" b="1" i="0" u="none" strike="noStrike" cap="none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8. 요구사항</a:t>
            </a:r>
            <a:endParaRPr sz="2800" b="1" i="0" u="none" strike="noStrike" cap="none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9. 자원 예측</a:t>
            </a:r>
            <a:endParaRPr sz="2800" b="1" i="0" u="none" strike="noStrike" cap="none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Gulimche"/>
                <a:ea typeface="Gulimche"/>
                <a:cs typeface="Gulimche"/>
                <a:sym typeface="Gulimche"/>
              </a:rPr>
              <a:t>10. 일정 예측</a:t>
            </a:r>
            <a:endParaRPr sz="2800" b="1" i="0" u="none" strike="noStrike" cap="none">
              <a:solidFill>
                <a:srgbClr val="3F3F3F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1529182" y="490807"/>
            <a:ext cx="91336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Non Functional Requirement</a:t>
            </a:r>
            <a:endParaRPr/>
          </a:p>
        </p:txBody>
      </p:sp>
      <p:cxnSp>
        <p:nvCxnSpPr>
          <p:cNvPr id="421" name="Google Shape;421;p29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graphicFrame>
        <p:nvGraphicFramePr>
          <p:cNvPr id="422" name="Google Shape;422;p29"/>
          <p:cNvGraphicFramePr/>
          <p:nvPr/>
        </p:nvGraphicFramePr>
        <p:xfrm>
          <a:off x="525369" y="1378453"/>
          <a:ext cx="11141275" cy="4974950"/>
        </p:xfrm>
        <a:graphic>
          <a:graphicData uri="http://schemas.openxmlformats.org/drawingml/2006/table">
            <a:tbl>
              <a:tblPr firstRow="1" bandRow="1">
                <a:noFill/>
                <a:tableStyleId>{3F051200-FEDD-46D4-BB6A-7AD08157E447}</a:tableStyleId>
              </a:tblPr>
              <a:tblGrid>
                <a:gridCol w="13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FUNCTION 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u="none" strike="noStrike" cap="none"/>
                        <a:t>기능 요구사항 및 설명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프로그램을 통하여 사용자의 정보를 수집한다는 동의를 얻어야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프로그램은 다른 서비스의 백그라운드에서 사용될 수 있도록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Function3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Python으로 작성된 코드는 .exe 형식의 실행가능한 프로그램으로 만든다.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Function4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프로그램을 실행하면 노트북 카메라를 통하여 사용자의 얼굴을 캡처하고 캡처한 얼굴에서 눈을 식별한다.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Function5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식별한 눈에서 동공이 어느 곳을 향해 있는지 화면에 표시한다.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Function6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인식된 동공의 좌표를 이용하여 분할한 화면 영역 중 어느 부분을 보는지에 대한 정보를 추출한다.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Function7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시간정보, 앞서 추출한 사용자의 시선정보와 해당 서비스 화면이 데이터베이스에 전달되어야 하고 저장된 데이터를 배포자가 엑셀 파일로 알 수 있도록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1529182" y="490807"/>
            <a:ext cx="91336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Non Functional Requirement</a:t>
            </a:r>
            <a:endParaRPr/>
          </a:p>
        </p:txBody>
      </p:sp>
      <p:cxnSp>
        <p:nvCxnSpPr>
          <p:cNvPr id="430" name="Google Shape;430;p30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graphicFrame>
        <p:nvGraphicFramePr>
          <p:cNvPr id="431" name="Google Shape;431;p30"/>
          <p:cNvGraphicFramePr/>
          <p:nvPr/>
        </p:nvGraphicFramePr>
        <p:xfrm>
          <a:off x="525369" y="1378453"/>
          <a:ext cx="11141275" cy="1774500"/>
        </p:xfrm>
        <a:graphic>
          <a:graphicData uri="http://schemas.openxmlformats.org/drawingml/2006/table">
            <a:tbl>
              <a:tblPr firstRow="1" bandRow="1">
                <a:noFill/>
                <a:tableStyleId>{3F051200-FEDD-46D4-BB6A-7AD08157E447}</a:tableStyleId>
              </a:tblPr>
              <a:tblGrid>
                <a:gridCol w="13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FUNCTION 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u="none" strike="noStrike" cap="none"/>
                        <a:t>기능 요구사항 및 설명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프로그램 사용자의 올바른 자세를 위한 가이드 라인이 있어야 한다.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Function9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측정이 끝난 후 결과를 그래프화 하여 사용자에게 보여준다.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7cdafc045_0_0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87cdafc045_0_0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87cdafc045_0_0"/>
          <p:cNvSpPr/>
          <p:nvPr/>
        </p:nvSpPr>
        <p:spPr>
          <a:xfrm>
            <a:off x="1529182" y="490807"/>
            <a:ext cx="913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lang="ko-KR" sz="3600" b="0" i="0" u="none" strike="noStrike" cap="none" dirty="0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0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ko-KR" sz="3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3600" dirty="0">
                <a:solidFill>
                  <a:srgbClr val="3F3F3F"/>
                </a:solidFill>
              </a:rPr>
              <a:t>단위 </a:t>
            </a:r>
            <a:r>
              <a:rPr lang="ko-KR" sz="3600" dirty="0" err="1">
                <a:solidFill>
                  <a:srgbClr val="3F3F3F"/>
                </a:solidFill>
              </a:rPr>
              <a:t>Test</a:t>
            </a:r>
            <a:r>
              <a:rPr lang="ko-KR" sz="3600" dirty="0">
                <a:solidFill>
                  <a:srgbClr val="3F3F3F"/>
                </a:solidFill>
              </a:rPr>
              <a:t> -</a:t>
            </a:r>
            <a:r>
              <a:rPr lang="ko-KR" sz="3600" dirty="0" err="1">
                <a:solidFill>
                  <a:srgbClr val="3F3F3F"/>
                </a:solidFill>
              </a:rPr>
              <a:t>OpenCV</a:t>
            </a:r>
            <a:r>
              <a:rPr lang="ko-KR" sz="3600" dirty="0">
                <a:solidFill>
                  <a:srgbClr val="3F3F3F"/>
                </a:solidFill>
              </a:rPr>
              <a:t>-</a:t>
            </a:r>
            <a:endParaRPr dirty="0"/>
          </a:p>
        </p:txBody>
      </p:sp>
      <p:cxnSp>
        <p:nvCxnSpPr>
          <p:cNvPr id="439" name="Google Shape;439;g87cdafc045_0_0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graphicFrame>
        <p:nvGraphicFramePr>
          <p:cNvPr id="440" name="Google Shape;440;g87cdafc045_0_0"/>
          <p:cNvGraphicFramePr/>
          <p:nvPr>
            <p:extLst>
              <p:ext uri="{D42A27DB-BD31-4B8C-83A1-F6EECF244321}">
                <p14:modId xmlns:p14="http://schemas.microsoft.com/office/powerpoint/2010/main" val="1076241137"/>
              </p:ext>
            </p:extLst>
          </p:nvPr>
        </p:nvGraphicFramePr>
        <p:xfrm>
          <a:off x="525369" y="1378453"/>
          <a:ext cx="11141275" cy="4864650"/>
        </p:xfrm>
        <a:graphic>
          <a:graphicData uri="http://schemas.openxmlformats.org/drawingml/2006/table">
            <a:tbl>
              <a:tblPr firstRow="1" bandRow="1">
                <a:noFill/>
                <a:tableStyleId>{3F051200-FEDD-46D4-BB6A-7AD08157E447}</a:tableStyleId>
              </a:tblPr>
              <a:tblGrid>
                <a:gridCol w="13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FUNCTION 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/>
                        <a:t>단위 Test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 err="1"/>
                        <a:t>Test</a:t>
                      </a:r>
                      <a:r>
                        <a:rPr lang="ko-KR" sz="1800" dirty="0"/>
                        <a:t> 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dirty="0" err="1"/>
                        <a:t>웹캠이</a:t>
                      </a:r>
                      <a:r>
                        <a:rPr lang="ko-KR" sz="1800" dirty="0"/>
                        <a:t> 실행되어 설정한 </a:t>
                      </a:r>
                      <a:r>
                        <a:rPr lang="ko-KR" sz="1800" dirty="0" err="1"/>
                        <a:t>frame이</a:t>
                      </a:r>
                      <a:r>
                        <a:rPr lang="ko-KR" sz="1800" dirty="0"/>
                        <a:t> 나타난다.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화면에 나타날 경우</a:t>
                      </a:r>
                      <a:r>
                        <a:rPr lang="en-US" altLang="ko-KR" sz="1800" dirty="0"/>
                        <a:t> PASS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화면에 나타나지 않을 경우 </a:t>
                      </a:r>
                      <a:r>
                        <a:rPr lang="en-US" altLang="ko-KR" sz="1800" dirty="0"/>
                        <a:t>FAIL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 dirty="0"/>
                        <a:t>Test2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 err="1"/>
                        <a:t>웹캠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frame에</a:t>
                      </a:r>
                      <a:r>
                        <a:rPr lang="ko-KR" sz="1800" dirty="0"/>
                        <a:t> 나타난 사용자의 얼굴을 검출하여 해당 위치를 표시한다.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사용자의 얼굴을 검출하여 올바른 위치에 표시할 경우 </a:t>
                      </a:r>
                      <a:r>
                        <a:rPr lang="en-US" altLang="ko-KR" sz="1800" dirty="0"/>
                        <a:t>PASS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얼굴을 검출하지 못하거나, 올바른 위치에 표시하지 않을 경우 </a:t>
                      </a:r>
                      <a:r>
                        <a:rPr lang="en-US" altLang="ko-KR" sz="1800" dirty="0"/>
                        <a:t>FAIL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 dirty="0"/>
                        <a:t>Test3</a:t>
                      </a:r>
                      <a:endParaRPr sz="18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학습된 모델 데이터파일을 활용하여 검출된 사용자의 얼굴을 68개의 점으로 나타낸다.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68개의 점이 눈, 코, 입 등의 지정된 위치에 올바르게 표시될 경우 </a:t>
                      </a:r>
                      <a:r>
                        <a:rPr lang="en-US" altLang="ko-KR" sz="1800" dirty="0"/>
                        <a:t>PASS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68개의 점이 나타나지 않거나,  지정된 위치에 표시되지 않을 경우 </a:t>
                      </a:r>
                      <a:r>
                        <a:rPr lang="en-US" altLang="ko-KR" sz="1800" dirty="0"/>
                        <a:t>FAIL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7cdafc045_5_0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87cdafc045_5_0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87cdafc045_5_0"/>
          <p:cNvSpPr/>
          <p:nvPr/>
        </p:nvSpPr>
        <p:spPr>
          <a:xfrm>
            <a:off x="1529182" y="490807"/>
            <a:ext cx="913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lang="ko-KR" sz="3600" b="0" i="0" u="none" strike="noStrike" cap="none" dirty="0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0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ko-KR" sz="3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3600" dirty="0">
                <a:solidFill>
                  <a:srgbClr val="3F3F3F"/>
                </a:solidFill>
              </a:rPr>
              <a:t>단위 </a:t>
            </a:r>
            <a:r>
              <a:rPr lang="ko-KR" sz="3600" dirty="0" err="1">
                <a:solidFill>
                  <a:srgbClr val="3F3F3F"/>
                </a:solidFill>
              </a:rPr>
              <a:t>Test</a:t>
            </a:r>
            <a:r>
              <a:rPr lang="ko-KR" sz="3600" dirty="0">
                <a:solidFill>
                  <a:srgbClr val="3F3F3F"/>
                </a:solidFill>
              </a:rPr>
              <a:t> -</a:t>
            </a:r>
            <a:r>
              <a:rPr lang="ko-KR" sz="3600" dirty="0" err="1">
                <a:solidFill>
                  <a:srgbClr val="3F3F3F"/>
                </a:solidFill>
              </a:rPr>
              <a:t>OpenCV</a:t>
            </a:r>
            <a:r>
              <a:rPr lang="ko-KR" sz="3600" dirty="0">
                <a:solidFill>
                  <a:srgbClr val="3F3F3F"/>
                </a:solidFill>
              </a:rPr>
              <a:t>-</a:t>
            </a:r>
            <a:endParaRPr dirty="0"/>
          </a:p>
        </p:txBody>
      </p:sp>
      <p:cxnSp>
        <p:nvCxnSpPr>
          <p:cNvPr id="448" name="Google Shape;448;g87cdafc045_5_0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graphicFrame>
        <p:nvGraphicFramePr>
          <p:cNvPr id="449" name="Google Shape;449;g87cdafc045_5_0"/>
          <p:cNvGraphicFramePr/>
          <p:nvPr>
            <p:extLst>
              <p:ext uri="{D42A27DB-BD31-4B8C-83A1-F6EECF244321}">
                <p14:modId xmlns:p14="http://schemas.microsoft.com/office/powerpoint/2010/main" val="2787068104"/>
              </p:ext>
            </p:extLst>
          </p:nvPr>
        </p:nvGraphicFramePr>
        <p:xfrm>
          <a:off x="525369" y="1378453"/>
          <a:ext cx="11141275" cy="4883725"/>
        </p:xfrm>
        <a:graphic>
          <a:graphicData uri="http://schemas.openxmlformats.org/drawingml/2006/table">
            <a:tbl>
              <a:tblPr firstRow="1" bandRow="1">
                <a:noFill/>
                <a:tableStyleId>{3F051200-FEDD-46D4-BB6A-7AD08157E447}</a:tableStyleId>
              </a:tblPr>
              <a:tblGrid>
                <a:gridCol w="13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FUNCTION 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/>
                        <a:t>단위 Test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Test4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 err="1"/>
                        <a:t>Test</a:t>
                      </a:r>
                      <a:r>
                        <a:rPr lang="ko-KR" sz="1800" dirty="0"/>
                        <a:t> 3 결과에서 나온 눈의 위치를 이용하여 </a:t>
                      </a:r>
                      <a:r>
                        <a:rPr lang="ko-KR" sz="1800" dirty="0" err="1"/>
                        <a:t>eye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frame을</a:t>
                      </a:r>
                      <a:r>
                        <a:rPr lang="ko-KR" sz="1800" dirty="0"/>
                        <a:t> 구할 수 있다.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사용자의 </a:t>
                      </a:r>
                      <a:r>
                        <a:rPr lang="ko-KR" sz="1800" dirty="0" err="1"/>
                        <a:t>eye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frame을</a:t>
                      </a:r>
                      <a:r>
                        <a:rPr lang="ko-KR" sz="1800" dirty="0"/>
                        <a:t> 추출 성공한 경우 </a:t>
                      </a:r>
                      <a:r>
                        <a:rPr lang="en-US" altLang="ko-KR" sz="1800" dirty="0"/>
                        <a:t>PASS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사용자의 </a:t>
                      </a:r>
                      <a:r>
                        <a:rPr lang="ko-KR" sz="1800" dirty="0" err="1"/>
                        <a:t>eye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frame을</a:t>
                      </a:r>
                      <a:r>
                        <a:rPr lang="ko-KR" sz="1800" dirty="0"/>
                        <a:t> 추출 실패할 경우 </a:t>
                      </a:r>
                      <a:r>
                        <a:rPr lang="en-US" altLang="ko-KR" sz="1800" dirty="0"/>
                        <a:t>FAIL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Test5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 err="1"/>
                        <a:t>Test</a:t>
                      </a:r>
                      <a:r>
                        <a:rPr lang="ko-KR" sz="1800" dirty="0"/>
                        <a:t> 4  결과에 의한 </a:t>
                      </a:r>
                      <a:r>
                        <a:rPr lang="ko-KR" sz="1800" dirty="0" err="1"/>
                        <a:t>eye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frame을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threshold</a:t>
                      </a:r>
                      <a:r>
                        <a:rPr lang="ko-KR" sz="1800" dirty="0"/>
                        <a:t> 처리하여 홍채의 좌표를 구한다.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올바른 위치의 홍채의 좌표가 표시되면 </a:t>
                      </a:r>
                      <a:r>
                        <a:rPr lang="en-US" altLang="ko-KR" sz="1800" dirty="0"/>
                        <a:t>PASS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올바른 위치의 홍채의 좌표가 표시되지 않으면 </a:t>
                      </a:r>
                      <a:r>
                        <a:rPr lang="en-US" altLang="ko-KR" sz="1800" dirty="0"/>
                        <a:t>FAIL</a:t>
                      </a:r>
                      <a:endParaRPr sz="1800"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Test6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인식된 사용자 홍채의 좌표를 이용하여 동공의 중심 좌표를 구한다.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사용자가 바라보는 영역이 표시되면 </a:t>
                      </a:r>
                      <a:r>
                        <a:rPr lang="en-US" altLang="ko-KR" sz="1800" dirty="0"/>
                        <a:t>PASS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사용자가 바라보는 영역이 표시되지 않거나 아무 영역이 표시되지 않으면 </a:t>
                      </a:r>
                      <a:r>
                        <a:rPr lang="en-US" altLang="ko-KR" sz="1800" dirty="0"/>
                        <a:t>FAIL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/>
                        <a:t>Test7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사용자의 홍채 좌표와 동공 중심 좌표의 비율을 통해 바라보는 영역을 나타낸다.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사용자가 바라보는 영역이 올바르게 표시될 경우 </a:t>
                      </a:r>
                      <a:r>
                        <a:rPr lang="en-US" altLang="ko-KR" sz="1800" dirty="0"/>
                        <a:t>PASS</a:t>
                      </a:r>
                      <a:endParaRPr sz="1800" dirty="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 dirty="0"/>
                        <a:t>사용자가 바라보는 영역이 표시되지 않거나 아무 영역이 표시되지 않으면 </a:t>
                      </a:r>
                      <a:r>
                        <a:rPr lang="en-US" altLang="ko-KR" sz="1800" dirty="0"/>
                        <a:t>FAIL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7cdafc045_0_24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87cdafc045_0_24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87cdafc045_0_24"/>
          <p:cNvSpPr/>
          <p:nvPr/>
        </p:nvSpPr>
        <p:spPr>
          <a:xfrm>
            <a:off x="1529182" y="490807"/>
            <a:ext cx="913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3600">
                <a:solidFill>
                  <a:srgbClr val="3F3F3F"/>
                </a:solidFill>
              </a:rPr>
              <a:t>단위 Test -Database-</a:t>
            </a:r>
            <a:endParaRPr/>
          </a:p>
        </p:txBody>
      </p:sp>
      <p:cxnSp>
        <p:nvCxnSpPr>
          <p:cNvPr id="457" name="Google Shape;457;g87cdafc045_0_24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graphicFrame>
        <p:nvGraphicFramePr>
          <p:cNvPr id="458" name="Google Shape;458;g87cdafc045_0_24"/>
          <p:cNvGraphicFramePr/>
          <p:nvPr/>
        </p:nvGraphicFramePr>
        <p:xfrm>
          <a:off x="525369" y="1378453"/>
          <a:ext cx="11141275" cy="4157690"/>
        </p:xfrm>
        <a:graphic>
          <a:graphicData uri="http://schemas.openxmlformats.org/drawingml/2006/table">
            <a:tbl>
              <a:tblPr firstRow="1" bandRow="1">
                <a:noFill/>
                <a:tableStyleId>{3F051200-FEDD-46D4-BB6A-7AD08157E447}</a:tableStyleId>
              </a:tblPr>
              <a:tblGrid>
                <a:gridCol w="13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FUNCTION 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/>
                        <a:t>단위 Test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Test1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키보드 입력이 있을 때까지 저장된 값과 데이터 베이스에 있는 값과 일치해야 하며 데이터 베이스 테이블의 구조에 맞게 들어가야 한다.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값이 일치하며 테이블의 구조에 맞게 값이 위치하면 PASS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값이 일치하지 않거나 테이블의 구조와 맞지 않다면 FAIL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Test2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데이터 베이스에 저장된 값과 엑셀파일로 나온 값이 일치해야 하며 순서가 다르거나 일부 내용이 누락되지 않아야 한다.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모든 값이 엑셀파일로 표현되며 순서가 바뀌거나 값이 바뀌지 않은 상태이면 PASS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일부 값이 누락되거나 순서나 값이 바뀐 상태이면 FAIL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Test3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그래프의 값과 데이터 베이스에 저장된 값이 같으며 그래프가 이미지 파일로 알맞게 저장되어야 한다.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모든 값이 그래프로 표현되며 이미지 파일의 개수가 같다면 PASS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그래프에 표현된 값에 누락이 있거나 값이 다를경우, 이미지 파일의 개수가 다르다면 FAIL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7cdafc045_0_32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87cdafc045_0_32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87cdafc045_0_32"/>
          <p:cNvSpPr/>
          <p:nvPr/>
        </p:nvSpPr>
        <p:spPr>
          <a:xfrm>
            <a:off x="1529182" y="490807"/>
            <a:ext cx="913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sz="3600">
                <a:solidFill>
                  <a:srgbClr val="3F3F3F"/>
                </a:solidFill>
              </a:rPr>
              <a:t>단위 Test -GUI-</a:t>
            </a:r>
            <a:endParaRPr/>
          </a:p>
        </p:txBody>
      </p:sp>
      <p:cxnSp>
        <p:nvCxnSpPr>
          <p:cNvPr id="466" name="Google Shape;466;g87cdafc045_0_32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graphicFrame>
        <p:nvGraphicFramePr>
          <p:cNvPr id="467" name="Google Shape;467;g87cdafc045_0_32"/>
          <p:cNvGraphicFramePr/>
          <p:nvPr>
            <p:extLst>
              <p:ext uri="{D42A27DB-BD31-4B8C-83A1-F6EECF244321}">
                <p14:modId xmlns:p14="http://schemas.microsoft.com/office/powerpoint/2010/main" val="3510536013"/>
              </p:ext>
            </p:extLst>
          </p:nvPr>
        </p:nvGraphicFramePr>
        <p:xfrm>
          <a:off x="525369" y="1378453"/>
          <a:ext cx="11141275" cy="4980650"/>
        </p:xfrm>
        <a:graphic>
          <a:graphicData uri="http://schemas.openxmlformats.org/drawingml/2006/table">
            <a:tbl>
              <a:tblPr firstRow="1" bandRow="1">
                <a:noFill/>
                <a:tableStyleId>{3F051200-FEDD-46D4-BB6A-7AD08157E447}</a:tableStyleId>
              </a:tblPr>
              <a:tblGrid>
                <a:gridCol w="13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FUNCTION #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/>
                        <a:t>단위 Test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Test1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GUI에는 START, END 버튼이 있어야 하고 사용자의 얼굴이 위치할 곳의 가이드라인을 제시해야한다.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START, END 버튼과 face guide line이 있으면 PASS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버튼이 없거나 face guide line이 보이지 않으면 FAIL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Test2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GUI의 START 버튼이 눌리면 eye tracking 기준이 될 시선정보를 입력받을 때까지 전체화면으로 eye tracking창을 띄운다.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ko-KR" sz="1800"/>
                        <a:t>START 버튼을 눌러 eye tracking이 시작되고, 전체화면으로 eye tracking창이 뜨면 PASS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시선정보가 모두 모였을 때, eye tracking 창을 작게 줄이면 PASS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ko-KR" sz="1800"/>
                        <a:t>START 버튼이 눌렸음에도 eye tracking이 시작되지 않으면 FAIL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ko-KR" sz="1800"/>
                        <a:t>전체 화면으로 eye tracking 창이 뜨지 않으면 FAIL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ko-KR" sz="1800"/>
                        <a:t>정보 수집 후, eye tracking 창이 줄어들지 않으면 FAIL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Test3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dirty="0" err="1"/>
                        <a:t>GUI의</a:t>
                      </a:r>
                      <a:r>
                        <a:rPr lang="ko-KR" sz="1800" dirty="0"/>
                        <a:t> END 버튼이 눌리면 시선 분석 그래프가 떠야 한다.</a:t>
                      </a:r>
                      <a:endParaRPr sz="1800" dirty="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ko-KR" sz="1800" dirty="0"/>
                        <a:t>END 버튼을 누르면 </a:t>
                      </a:r>
                      <a:r>
                        <a:rPr lang="ko-KR" sz="1800" dirty="0" err="1"/>
                        <a:t>eye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tracking창</a:t>
                      </a:r>
                      <a:r>
                        <a:rPr lang="ko-KR" sz="1800" dirty="0"/>
                        <a:t> 종료 및 </a:t>
                      </a:r>
                      <a:r>
                        <a:rPr lang="ko-KR" sz="1800" dirty="0" err="1"/>
                        <a:t>graph</a:t>
                      </a:r>
                      <a:r>
                        <a:rPr lang="ko-KR" sz="1800" dirty="0"/>
                        <a:t> 이미지 뜨면 PASS</a:t>
                      </a:r>
                      <a:endParaRPr sz="1800" dirty="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ko-KR" sz="1800" dirty="0"/>
                        <a:t>END 버튼을 눌러도 </a:t>
                      </a:r>
                      <a:r>
                        <a:rPr lang="ko-KR" sz="1800" dirty="0" err="1"/>
                        <a:t>eye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tracking창이</a:t>
                      </a:r>
                      <a:r>
                        <a:rPr lang="ko-KR" sz="1800" dirty="0"/>
                        <a:t> 종료되지 않으면 FAIL</a:t>
                      </a:r>
                      <a:endParaRPr sz="1800" dirty="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ko-KR" sz="1800" dirty="0" err="1"/>
                        <a:t>eye</a:t>
                      </a:r>
                      <a:r>
                        <a:rPr lang="ko-KR" sz="1800" dirty="0"/>
                        <a:t> </a:t>
                      </a:r>
                      <a:r>
                        <a:rPr lang="ko-KR" sz="1800" dirty="0" err="1"/>
                        <a:t>tracking이</a:t>
                      </a:r>
                      <a:r>
                        <a:rPr lang="ko-KR" sz="1800" dirty="0"/>
                        <a:t> 종료된 후 </a:t>
                      </a:r>
                      <a:r>
                        <a:rPr lang="ko-KR" sz="1800" dirty="0" err="1"/>
                        <a:t>graph가</a:t>
                      </a:r>
                      <a:r>
                        <a:rPr lang="ko-KR" sz="1800" dirty="0"/>
                        <a:t> 뜨지 않으면 FAIL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fe4bae876_3_0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7fe4bae876_3_0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asdfe</a:t>
            </a: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g7fe4bae876_3_0"/>
          <p:cNvSpPr/>
          <p:nvPr/>
        </p:nvSpPr>
        <p:spPr>
          <a:xfrm>
            <a:off x="1332171" y="490807"/>
            <a:ext cx="9527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자원 예측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g7fe4bae876_3_0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g7fe4bae876_3_0"/>
          <p:cNvSpPr/>
          <p:nvPr/>
        </p:nvSpPr>
        <p:spPr>
          <a:xfrm>
            <a:off x="2729946" y="36576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g7fe4bae876_3_0"/>
          <p:cNvSpPr txBox="1"/>
          <p:nvPr/>
        </p:nvSpPr>
        <p:spPr>
          <a:xfrm>
            <a:off x="3329184" y="3098978"/>
            <a:ext cx="8535236" cy="314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인력 : (팀원)  5명 </a:t>
            </a: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비용 : 미팅 장소 대관료 2만원 * 매주   </a:t>
            </a: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소프트웨어 : 오픈소스 사용 (OpenCV , PyCharm, MySQL)</a:t>
            </a: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8" name="Google Shape;478;g7fe4bae876_3_0"/>
          <p:cNvGrpSpPr/>
          <p:nvPr/>
        </p:nvGrpSpPr>
        <p:grpSpPr>
          <a:xfrm>
            <a:off x="1220984" y="2159002"/>
            <a:ext cx="1690706" cy="947708"/>
            <a:chOff x="988441" y="1525946"/>
            <a:chExt cx="1618618" cy="890125"/>
          </a:xfrm>
        </p:grpSpPr>
        <p:sp>
          <p:nvSpPr>
            <p:cNvPr id="479" name="Google Shape;479;g7fe4bae876_3_0"/>
            <p:cNvSpPr/>
            <p:nvPr/>
          </p:nvSpPr>
          <p:spPr>
            <a:xfrm flipH="1">
              <a:off x="988441" y="1525946"/>
              <a:ext cx="1618618" cy="890125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ko-KR" sz="3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자원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7fe4bae876_3_0"/>
            <p:cNvSpPr/>
            <p:nvPr/>
          </p:nvSpPr>
          <p:spPr>
            <a:xfrm rot="5400000">
              <a:off x="997967" y="1535472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g7fe4bae876_3_0"/>
            <p:cNvSpPr/>
            <p:nvPr/>
          </p:nvSpPr>
          <p:spPr>
            <a:xfrm>
              <a:off x="997968" y="1535472"/>
              <a:ext cx="328936" cy="289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</a:t>
              </a:r>
              <a:endParaRPr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2" name="Google Shape;482;g7fe4bae876_3_0"/>
          <p:cNvGrpSpPr/>
          <p:nvPr/>
        </p:nvGrpSpPr>
        <p:grpSpPr>
          <a:xfrm>
            <a:off x="7177052" y="2430490"/>
            <a:ext cx="3297788" cy="636587"/>
            <a:chOff x="5490612" y="2030923"/>
            <a:chExt cx="5095174" cy="981734"/>
          </a:xfrm>
        </p:grpSpPr>
        <p:grpSp>
          <p:nvGrpSpPr>
            <p:cNvPr id="483" name="Google Shape;483;g7fe4bae876_3_0"/>
            <p:cNvGrpSpPr/>
            <p:nvPr/>
          </p:nvGrpSpPr>
          <p:grpSpPr>
            <a:xfrm>
              <a:off x="8370445" y="2069292"/>
              <a:ext cx="678747" cy="943365"/>
              <a:chOff x="2371" y="2919"/>
              <a:chExt cx="513" cy="713"/>
            </a:xfrm>
          </p:grpSpPr>
          <p:sp>
            <p:nvSpPr>
              <p:cNvPr id="484" name="Google Shape;484;g7fe4bae876_3_0"/>
              <p:cNvSpPr/>
              <p:nvPr/>
            </p:nvSpPr>
            <p:spPr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" name="Google Shape;485;g7fe4bae876_3_0"/>
              <p:cNvSpPr/>
              <p:nvPr/>
            </p:nvSpPr>
            <p:spPr>
              <a:xfrm>
                <a:off x="2575" y="3451"/>
                <a:ext cx="105" cy="37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47" extrusionOk="0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" name="Google Shape;486;g7fe4bae876_3_0"/>
              <p:cNvSpPr/>
              <p:nvPr/>
            </p:nvSpPr>
            <p:spPr>
              <a:xfrm>
                <a:off x="2371" y="3209"/>
                <a:ext cx="103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69" extrusionOk="0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7" name="Google Shape;487;g7fe4bae876_3_0"/>
              <p:cNvSpPr/>
              <p:nvPr/>
            </p:nvSpPr>
            <p:spPr>
              <a:xfrm>
                <a:off x="2781" y="3209"/>
                <a:ext cx="103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69" extrusionOk="0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8" name="Google Shape;488;g7fe4bae876_3_0"/>
              <p:cNvSpPr/>
              <p:nvPr/>
            </p:nvSpPr>
            <p:spPr>
              <a:xfrm>
                <a:off x="2423" y="3006"/>
                <a:ext cx="409" cy="464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857" extrusionOk="0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g7fe4bae876_3_0"/>
              <p:cNvSpPr/>
              <p:nvPr/>
            </p:nvSpPr>
            <p:spPr>
              <a:xfrm>
                <a:off x="2506" y="3230"/>
                <a:ext cx="44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94" extrusionOk="0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g7fe4bae876_3_0"/>
              <p:cNvSpPr/>
              <p:nvPr/>
            </p:nvSpPr>
            <p:spPr>
              <a:xfrm>
                <a:off x="2512" y="3236"/>
                <a:ext cx="13" cy="14"/>
              </a:xfrm>
              <a:custGeom>
                <a:avLst/>
                <a:gdLst/>
                <a:ahLst/>
                <a:cxnLst/>
                <a:rect l="l" t="t" r="r" b="b"/>
                <a:pathLst>
                  <a:path w="53" h="54" extrusionOk="0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" name="Google Shape;491;g7fe4bae876_3_0"/>
              <p:cNvSpPr/>
              <p:nvPr/>
            </p:nvSpPr>
            <p:spPr>
              <a:xfrm>
                <a:off x="2490" y="3165"/>
                <a:ext cx="73" cy="31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26" extrusionOk="0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" name="Google Shape;492;g7fe4bae876_3_0"/>
              <p:cNvSpPr/>
              <p:nvPr/>
            </p:nvSpPr>
            <p:spPr>
              <a:xfrm>
                <a:off x="2708" y="3230"/>
                <a:ext cx="44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94" extrusionOk="0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3" name="Google Shape;493;g7fe4bae876_3_0"/>
              <p:cNvSpPr/>
              <p:nvPr/>
            </p:nvSpPr>
            <p:spPr>
              <a:xfrm>
                <a:off x="2714" y="3236"/>
                <a:ext cx="13" cy="14"/>
              </a:xfrm>
              <a:custGeom>
                <a:avLst/>
                <a:gdLst/>
                <a:ahLst/>
                <a:cxnLst/>
                <a:rect l="l" t="t" r="r" b="b"/>
                <a:pathLst>
                  <a:path w="54" h="54" extrusionOk="0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4" name="Google Shape;494;g7fe4bae876_3_0"/>
              <p:cNvSpPr/>
              <p:nvPr/>
            </p:nvSpPr>
            <p:spPr>
              <a:xfrm>
                <a:off x="2692" y="3165"/>
                <a:ext cx="73" cy="31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26" extrusionOk="0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5" name="Google Shape;495;g7fe4bae876_3_0"/>
              <p:cNvSpPr/>
              <p:nvPr/>
            </p:nvSpPr>
            <p:spPr>
              <a:xfrm>
                <a:off x="2592" y="3328"/>
                <a:ext cx="71" cy="26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01" extrusionOk="0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6" name="Google Shape;496;g7fe4bae876_3_0"/>
              <p:cNvSpPr/>
              <p:nvPr/>
            </p:nvSpPr>
            <p:spPr>
              <a:xfrm>
                <a:off x="2615" y="3408"/>
                <a:ext cx="25" cy="9"/>
              </a:xfrm>
              <a:custGeom>
                <a:avLst/>
                <a:gdLst/>
                <a:ahLst/>
                <a:cxnLst/>
                <a:rect l="l" t="t" r="r" b="b"/>
                <a:pathLst>
                  <a:path w="97" h="34" extrusionOk="0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7" name="Google Shape;497;g7fe4bae876_3_0"/>
              <p:cNvSpPr/>
              <p:nvPr/>
            </p:nvSpPr>
            <p:spPr>
              <a:xfrm>
                <a:off x="2572" y="3380"/>
                <a:ext cx="11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4" extrusionOk="0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g7fe4bae876_3_0"/>
              <p:cNvSpPr/>
              <p:nvPr/>
            </p:nvSpPr>
            <p:spPr>
              <a:xfrm>
                <a:off x="2371" y="3499"/>
                <a:ext cx="256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2" extrusionOk="0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g7fe4bae876_3_0"/>
              <p:cNvSpPr/>
              <p:nvPr/>
            </p:nvSpPr>
            <p:spPr>
              <a:xfrm>
                <a:off x="2627" y="3499"/>
                <a:ext cx="257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2" extrusionOk="0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g7fe4bae876_3_0"/>
              <p:cNvSpPr/>
              <p:nvPr/>
            </p:nvSpPr>
            <p:spPr>
              <a:xfrm>
                <a:off x="2550" y="3499"/>
                <a:ext cx="158" cy="4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86" extrusionOk="0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g7fe4bae876_3_0"/>
              <p:cNvSpPr/>
              <p:nvPr/>
            </p:nvSpPr>
            <p:spPr>
              <a:xfrm>
                <a:off x="2575" y="3494"/>
                <a:ext cx="105" cy="2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12" extrusionOk="0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g7fe4bae876_3_0"/>
              <p:cNvSpPr/>
              <p:nvPr/>
            </p:nvSpPr>
            <p:spPr>
              <a:xfrm>
                <a:off x="2396" y="2919"/>
                <a:ext cx="472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491" extrusionOk="0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3" name="Google Shape;503;g7fe4bae876_3_0"/>
            <p:cNvGrpSpPr/>
            <p:nvPr/>
          </p:nvGrpSpPr>
          <p:grpSpPr>
            <a:xfrm>
              <a:off x="5828255" y="2030923"/>
              <a:ext cx="860010" cy="981734"/>
              <a:chOff x="3722" y="2941"/>
              <a:chExt cx="650" cy="742"/>
            </a:xfrm>
          </p:grpSpPr>
          <p:sp>
            <p:nvSpPr>
              <p:cNvPr id="504" name="Google Shape;504;g7fe4bae876_3_0"/>
              <p:cNvSpPr/>
              <p:nvPr/>
            </p:nvSpPr>
            <p:spPr>
              <a:xfrm>
                <a:off x="3722" y="3095"/>
                <a:ext cx="326" cy="5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317" extrusionOk="0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" name="Google Shape;505;g7fe4bae876_3_0"/>
              <p:cNvSpPr/>
              <p:nvPr/>
            </p:nvSpPr>
            <p:spPr>
              <a:xfrm>
                <a:off x="4047" y="3095"/>
                <a:ext cx="325" cy="5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317" extrusionOk="0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6" name="Google Shape;506;g7fe4bae876_3_0"/>
              <p:cNvSpPr/>
              <p:nvPr/>
            </p:nvSpPr>
            <p:spPr>
              <a:xfrm>
                <a:off x="4053" y="3502"/>
                <a:ext cx="133" cy="84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35" extrusionOk="0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7" name="Google Shape;507;g7fe4bae876_3_0"/>
              <p:cNvSpPr/>
              <p:nvPr/>
            </p:nvSpPr>
            <p:spPr>
              <a:xfrm>
                <a:off x="3909" y="3502"/>
                <a:ext cx="133" cy="84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35" extrusionOk="0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8" name="Google Shape;508;g7fe4bae876_3_0"/>
              <p:cNvSpPr/>
              <p:nvPr/>
            </p:nvSpPr>
            <p:spPr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9" name="Google Shape;509;g7fe4bae876_3_0"/>
              <p:cNvSpPr/>
              <p:nvPr/>
            </p:nvSpPr>
            <p:spPr>
              <a:xfrm>
                <a:off x="3995" y="3502"/>
                <a:ext cx="105" cy="37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47" extrusionOk="0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0" name="Google Shape;510;g7fe4bae876_3_0"/>
              <p:cNvSpPr/>
              <p:nvPr/>
            </p:nvSpPr>
            <p:spPr>
              <a:xfrm>
                <a:off x="3792" y="3261"/>
                <a:ext cx="102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70" extrusionOk="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1" name="Google Shape;511;g7fe4bae876_3_0"/>
              <p:cNvSpPr/>
              <p:nvPr/>
            </p:nvSpPr>
            <p:spPr>
              <a:xfrm>
                <a:off x="4201" y="3261"/>
                <a:ext cx="103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70" extrusionOk="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" name="Google Shape;512;g7fe4bae876_3_0"/>
              <p:cNvSpPr/>
              <p:nvPr/>
            </p:nvSpPr>
            <p:spPr>
              <a:xfrm>
                <a:off x="3843" y="3057"/>
                <a:ext cx="409" cy="46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857" extrusionOk="0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" name="Google Shape;513;g7fe4bae876_3_0"/>
              <p:cNvSpPr/>
              <p:nvPr/>
            </p:nvSpPr>
            <p:spPr>
              <a:xfrm>
                <a:off x="3926" y="3281"/>
                <a:ext cx="44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5" extrusionOk="0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4" name="Google Shape;514;g7fe4bae876_3_0"/>
              <p:cNvSpPr/>
              <p:nvPr/>
            </p:nvSpPr>
            <p:spPr>
              <a:xfrm>
                <a:off x="3932" y="3288"/>
                <a:ext cx="13" cy="13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5" name="Google Shape;515;g7fe4bae876_3_0"/>
              <p:cNvSpPr/>
              <p:nvPr/>
            </p:nvSpPr>
            <p:spPr>
              <a:xfrm>
                <a:off x="3911" y="3231"/>
                <a:ext cx="72" cy="2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7" extrusionOk="0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6" name="Google Shape;516;g7fe4bae876_3_0"/>
              <p:cNvSpPr/>
              <p:nvPr/>
            </p:nvSpPr>
            <p:spPr>
              <a:xfrm>
                <a:off x="4128" y="3281"/>
                <a:ext cx="44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5" extrusionOk="0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7" name="Google Shape;517;g7fe4bae876_3_0"/>
              <p:cNvSpPr/>
              <p:nvPr/>
            </p:nvSpPr>
            <p:spPr>
              <a:xfrm>
                <a:off x="4134" y="3288"/>
                <a:ext cx="13" cy="13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8" name="Google Shape;518;g7fe4bae876_3_0"/>
              <p:cNvSpPr/>
              <p:nvPr/>
            </p:nvSpPr>
            <p:spPr>
              <a:xfrm>
                <a:off x="4112" y="3231"/>
                <a:ext cx="7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7" extrusionOk="0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9" name="Google Shape;519;g7fe4bae876_3_0"/>
              <p:cNvSpPr/>
              <p:nvPr/>
            </p:nvSpPr>
            <p:spPr>
              <a:xfrm>
                <a:off x="4013" y="3380"/>
                <a:ext cx="7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00" extrusionOk="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0" name="Google Shape;520;g7fe4bae876_3_0"/>
              <p:cNvSpPr/>
              <p:nvPr/>
            </p:nvSpPr>
            <p:spPr>
              <a:xfrm>
                <a:off x="4036" y="3460"/>
                <a:ext cx="24" cy="8"/>
              </a:xfrm>
              <a:custGeom>
                <a:avLst/>
                <a:gdLst/>
                <a:ahLst/>
                <a:cxnLst/>
                <a:rect l="l" t="t" r="r" b="b"/>
                <a:pathLst>
                  <a:path w="97" h="36" extrusionOk="0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1" name="Google Shape;521;g7fe4bae876_3_0"/>
              <p:cNvSpPr/>
              <p:nvPr/>
            </p:nvSpPr>
            <p:spPr>
              <a:xfrm>
                <a:off x="3992" y="3432"/>
                <a:ext cx="111" cy="1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3" extrusionOk="0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2" name="Google Shape;522;g7fe4bae876_3_0"/>
              <p:cNvSpPr/>
              <p:nvPr/>
            </p:nvSpPr>
            <p:spPr>
              <a:xfrm>
                <a:off x="3890" y="3353"/>
                <a:ext cx="6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" name="Google Shape;523;g7fe4bae876_3_0"/>
              <p:cNvSpPr/>
              <p:nvPr/>
            </p:nvSpPr>
            <p:spPr>
              <a:xfrm>
                <a:off x="4149" y="3353"/>
                <a:ext cx="61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4" name="Google Shape;524;g7fe4bae876_3_0"/>
              <p:cNvSpPr/>
              <p:nvPr/>
            </p:nvSpPr>
            <p:spPr>
              <a:xfrm>
                <a:off x="3817" y="3550"/>
                <a:ext cx="231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532" extrusionOk="0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5" name="Google Shape;525;g7fe4bae876_3_0"/>
              <p:cNvSpPr/>
              <p:nvPr/>
            </p:nvSpPr>
            <p:spPr>
              <a:xfrm>
                <a:off x="4048" y="3550"/>
                <a:ext cx="230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532" extrusionOk="0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6" name="Google Shape;526;g7fe4bae876_3_0"/>
              <p:cNvSpPr/>
              <p:nvPr/>
            </p:nvSpPr>
            <p:spPr>
              <a:xfrm>
                <a:off x="3951" y="3550"/>
                <a:ext cx="97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07" extrusionOk="0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" name="Google Shape;527;g7fe4bae876_3_0"/>
              <p:cNvSpPr/>
              <p:nvPr/>
            </p:nvSpPr>
            <p:spPr>
              <a:xfrm>
                <a:off x="4048" y="3550"/>
                <a:ext cx="96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07" extrusionOk="0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" name="Google Shape;528;g7fe4bae876_3_0"/>
              <p:cNvSpPr/>
              <p:nvPr/>
            </p:nvSpPr>
            <p:spPr>
              <a:xfrm>
                <a:off x="3976" y="3550"/>
                <a:ext cx="143" cy="69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7" extrusionOk="0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" name="Google Shape;529;g7fe4bae876_3_0"/>
              <p:cNvSpPr/>
              <p:nvPr/>
            </p:nvSpPr>
            <p:spPr>
              <a:xfrm>
                <a:off x="3995" y="3546"/>
                <a:ext cx="105" cy="56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25" extrusionOk="0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0" name="Google Shape;530;g7fe4bae876_3_0"/>
              <p:cNvSpPr/>
              <p:nvPr/>
            </p:nvSpPr>
            <p:spPr>
              <a:xfrm>
                <a:off x="3906" y="3555"/>
                <a:ext cx="14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11" extrusionOk="0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" name="Google Shape;531;g7fe4bae876_3_0"/>
              <p:cNvSpPr/>
              <p:nvPr/>
            </p:nvSpPr>
            <p:spPr>
              <a:xfrm>
                <a:off x="4047" y="3555"/>
                <a:ext cx="141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11" extrusionOk="0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2" name="Google Shape;532;g7fe4bae876_3_0"/>
              <p:cNvSpPr/>
              <p:nvPr/>
            </p:nvSpPr>
            <p:spPr>
              <a:xfrm>
                <a:off x="3779" y="2941"/>
                <a:ext cx="537" cy="626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505" extrusionOk="0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3" name="Google Shape;533;g7fe4bae876_3_0"/>
              <p:cNvSpPr/>
              <p:nvPr/>
            </p:nvSpPr>
            <p:spPr>
              <a:xfrm>
                <a:off x="3830" y="3051"/>
                <a:ext cx="459" cy="339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355" extrusionOk="0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4" name="Google Shape;534;g7fe4bae876_3_0"/>
            <p:cNvGrpSpPr/>
            <p:nvPr/>
          </p:nvGrpSpPr>
          <p:grpSpPr>
            <a:xfrm>
              <a:off x="9461353" y="2030923"/>
              <a:ext cx="681393" cy="967180"/>
              <a:chOff x="5320" y="2917"/>
              <a:chExt cx="515" cy="731"/>
            </a:xfrm>
          </p:grpSpPr>
          <p:sp>
            <p:nvSpPr>
              <p:cNvPr id="535" name="Google Shape;535;g7fe4bae876_3_0"/>
              <p:cNvSpPr/>
              <p:nvPr/>
            </p:nvSpPr>
            <p:spPr>
              <a:xfrm>
                <a:off x="5578" y="3154"/>
                <a:ext cx="255" cy="472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886" extrusionOk="0">
                    <a:moveTo>
                      <a:pt x="0" y="0"/>
                    </a:moveTo>
                    <a:lnTo>
                      <a:pt x="0" y="1886"/>
                    </a:lnTo>
                    <a:lnTo>
                      <a:pt x="863" y="1886"/>
                    </a:lnTo>
                    <a:lnTo>
                      <a:pt x="884" y="1779"/>
                    </a:lnTo>
                    <a:lnTo>
                      <a:pt x="960" y="1289"/>
                    </a:lnTo>
                    <a:lnTo>
                      <a:pt x="988" y="1064"/>
                    </a:lnTo>
                    <a:lnTo>
                      <a:pt x="1011" y="836"/>
                    </a:lnTo>
                    <a:lnTo>
                      <a:pt x="1022" y="620"/>
                    </a:lnTo>
                    <a:lnTo>
                      <a:pt x="1023" y="521"/>
                    </a:lnTo>
                    <a:lnTo>
                      <a:pt x="1022" y="497"/>
                    </a:lnTo>
                    <a:lnTo>
                      <a:pt x="1017" y="452"/>
                    </a:lnTo>
                    <a:lnTo>
                      <a:pt x="1005" y="409"/>
                    </a:lnTo>
                    <a:lnTo>
                      <a:pt x="989" y="370"/>
                    </a:lnTo>
                    <a:lnTo>
                      <a:pt x="956" y="315"/>
                    </a:lnTo>
                    <a:lnTo>
                      <a:pt x="897" y="251"/>
                    </a:lnTo>
                    <a:lnTo>
                      <a:pt x="825" y="196"/>
                    </a:lnTo>
                    <a:lnTo>
                      <a:pt x="742" y="151"/>
                    </a:lnTo>
                    <a:lnTo>
                      <a:pt x="653" y="112"/>
                    </a:lnTo>
                    <a:lnTo>
                      <a:pt x="558" y="81"/>
                    </a:lnTo>
                    <a:lnTo>
                      <a:pt x="414" y="45"/>
                    </a:lnTo>
                    <a:lnTo>
                      <a:pt x="235" y="17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6" name="Google Shape;536;g7fe4bae876_3_0"/>
              <p:cNvSpPr/>
              <p:nvPr/>
            </p:nvSpPr>
            <p:spPr>
              <a:xfrm>
                <a:off x="5322" y="3154"/>
                <a:ext cx="256" cy="472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886" extrusionOk="0">
                    <a:moveTo>
                      <a:pt x="1024" y="0"/>
                    </a:moveTo>
                    <a:lnTo>
                      <a:pt x="1024" y="1886"/>
                    </a:lnTo>
                    <a:lnTo>
                      <a:pt x="161" y="1886"/>
                    </a:lnTo>
                    <a:lnTo>
                      <a:pt x="140" y="1779"/>
                    </a:lnTo>
                    <a:lnTo>
                      <a:pt x="64" y="1289"/>
                    </a:lnTo>
                    <a:lnTo>
                      <a:pt x="36" y="1064"/>
                    </a:lnTo>
                    <a:lnTo>
                      <a:pt x="13" y="836"/>
                    </a:lnTo>
                    <a:lnTo>
                      <a:pt x="2" y="620"/>
                    </a:lnTo>
                    <a:lnTo>
                      <a:pt x="0" y="521"/>
                    </a:lnTo>
                    <a:lnTo>
                      <a:pt x="2" y="497"/>
                    </a:lnTo>
                    <a:lnTo>
                      <a:pt x="8" y="452"/>
                    </a:lnTo>
                    <a:lnTo>
                      <a:pt x="19" y="409"/>
                    </a:lnTo>
                    <a:lnTo>
                      <a:pt x="36" y="370"/>
                    </a:lnTo>
                    <a:lnTo>
                      <a:pt x="68" y="315"/>
                    </a:lnTo>
                    <a:lnTo>
                      <a:pt x="127" y="251"/>
                    </a:lnTo>
                    <a:lnTo>
                      <a:pt x="199" y="196"/>
                    </a:lnTo>
                    <a:lnTo>
                      <a:pt x="282" y="151"/>
                    </a:lnTo>
                    <a:lnTo>
                      <a:pt x="372" y="112"/>
                    </a:lnTo>
                    <a:lnTo>
                      <a:pt x="466" y="81"/>
                    </a:lnTo>
                    <a:lnTo>
                      <a:pt x="610" y="45"/>
                    </a:lnTo>
                    <a:lnTo>
                      <a:pt x="789" y="17"/>
                    </a:lnTo>
                    <a:lnTo>
                      <a:pt x="992" y="0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7" name="Google Shape;537;g7fe4bae876_3_0"/>
              <p:cNvSpPr/>
              <p:nvPr/>
            </p:nvSpPr>
            <p:spPr>
              <a:xfrm>
                <a:off x="5525" y="3467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8" name="Google Shape;538;g7fe4bae876_3_0"/>
              <p:cNvSpPr/>
              <p:nvPr/>
            </p:nvSpPr>
            <p:spPr>
              <a:xfrm>
                <a:off x="5525" y="3467"/>
                <a:ext cx="105" cy="37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46" extrusionOk="0">
                    <a:moveTo>
                      <a:pt x="0" y="56"/>
                    </a:moveTo>
                    <a:lnTo>
                      <a:pt x="5" y="59"/>
                    </a:lnTo>
                    <a:lnTo>
                      <a:pt x="66" y="90"/>
                    </a:lnTo>
                    <a:lnTo>
                      <a:pt x="147" y="118"/>
                    </a:lnTo>
                    <a:lnTo>
                      <a:pt x="215" y="134"/>
                    </a:lnTo>
                    <a:lnTo>
                      <a:pt x="291" y="145"/>
                    </a:lnTo>
                    <a:lnTo>
                      <a:pt x="376" y="146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9" name="Google Shape;539;g7fe4bae876_3_0"/>
              <p:cNvSpPr/>
              <p:nvPr/>
            </p:nvSpPr>
            <p:spPr>
              <a:xfrm>
                <a:off x="5322" y="3226"/>
                <a:ext cx="102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70" extrusionOk="0">
                    <a:moveTo>
                      <a:pt x="412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5" y="385"/>
                    </a:lnTo>
                    <a:lnTo>
                      <a:pt x="337" y="416"/>
                    </a:lnTo>
                    <a:lnTo>
                      <a:pt x="305" y="442"/>
                    </a:lnTo>
                    <a:lnTo>
                      <a:pt x="268" y="460"/>
                    </a:lnTo>
                    <a:lnTo>
                      <a:pt x="227" y="469"/>
                    </a:lnTo>
                    <a:lnTo>
                      <a:pt x="207" y="470"/>
                    </a:lnTo>
                    <a:lnTo>
                      <a:pt x="185" y="469"/>
                    </a:lnTo>
                    <a:lnTo>
                      <a:pt x="146" y="460"/>
                    </a:lnTo>
                    <a:lnTo>
                      <a:pt x="108" y="442"/>
                    </a:lnTo>
                    <a:lnTo>
                      <a:pt x="76" y="416"/>
                    </a:lnTo>
                    <a:lnTo>
                      <a:pt x="48" y="385"/>
                    </a:lnTo>
                    <a:lnTo>
                      <a:pt x="25" y="347"/>
                    </a:lnTo>
                    <a:lnTo>
                      <a:pt x="10" y="305"/>
                    </a:lnTo>
                    <a:lnTo>
                      <a:pt x="2" y="259"/>
                    </a:lnTo>
                    <a:lnTo>
                      <a:pt x="0" y="235"/>
                    </a:lnTo>
                    <a:lnTo>
                      <a:pt x="2" y="210"/>
                    </a:lnTo>
                    <a:lnTo>
                      <a:pt x="10" y="165"/>
                    </a:lnTo>
                    <a:lnTo>
                      <a:pt x="25" y="123"/>
                    </a:lnTo>
                    <a:lnTo>
                      <a:pt x="48" y="85"/>
                    </a:lnTo>
                    <a:lnTo>
                      <a:pt x="76" y="53"/>
                    </a:lnTo>
                    <a:lnTo>
                      <a:pt x="108" y="28"/>
                    </a:lnTo>
                    <a:lnTo>
                      <a:pt x="146" y="10"/>
                    </a:lnTo>
                    <a:lnTo>
                      <a:pt x="185" y="0"/>
                    </a:lnTo>
                    <a:lnTo>
                      <a:pt x="207" y="0"/>
                    </a:lnTo>
                    <a:lnTo>
                      <a:pt x="227" y="0"/>
                    </a:lnTo>
                    <a:lnTo>
                      <a:pt x="268" y="10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2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0" name="Google Shape;540;g7fe4bae876_3_0"/>
              <p:cNvSpPr/>
              <p:nvPr/>
            </p:nvSpPr>
            <p:spPr>
              <a:xfrm>
                <a:off x="5731" y="3226"/>
                <a:ext cx="102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70" extrusionOk="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60"/>
                    </a:lnTo>
                    <a:lnTo>
                      <a:pt x="226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60"/>
                    </a:lnTo>
                    <a:lnTo>
                      <a:pt x="106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9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9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6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6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1" name="Google Shape;541;g7fe4bae876_3_0"/>
              <p:cNvSpPr/>
              <p:nvPr/>
            </p:nvSpPr>
            <p:spPr>
              <a:xfrm>
                <a:off x="5373" y="3023"/>
                <a:ext cx="409" cy="46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855" extrusionOk="0">
                    <a:moveTo>
                      <a:pt x="1634" y="598"/>
                    </a:moveTo>
                    <a:lnTo>
                      <a:pt x="1634" y="566"/>
                    </a:lnTo>
                    <a:lnTo>
                      <a:pt x="1628" y="504"/>
                    </a:lnTo>
                    <a:lnTo>
                      <a:pt x="1616" y="443"/>
                    </a:lnTo>
                    <a:lnTo>
                      <a:pt x="1598" y="386"/>
                    </a:lnTo>
                    <a:lnTo>
                      <a:pt x="1573" y="332"/>
                    </a:lnTo>
                    <a:lnTo>
                      <a:pt x="1543" y="281"/>
                    </a:lnTo>
                    <a:lnTo>
                      <a:pt x="1505" y="233"/>
                    </a:lnTo>
                    <a:lnTo>
                      <a:pt x="1462" y="189"/>
                    </a:lnTo>
                    <a:lnTo>
                      <a:pt x="1412" y="150"/>
                    </a:lnTo>
                    <a:lnTo>
                      <a:pt x="1355" y="114"/>
                    </a:lnTo>
                    <a:lnTo>
                      <a:pt x="1291" y="83"/>
                    </a:lnTo>
                    <a:lnTo>
                      <a:pt x="1220" y="56"/>
                    </a:lnTo>
                    <a:lnTo>
                      <a:pt x="1144" y="34"/>
                    </a:lnTo>
                    <a:lnTo>
                      <a:pt x="1059" y="17"/>
                    </a:lnTo>
                    <a:lnTo>
                      <a:pt x="968" y="5"/>
                    </a:lnTo>
                    <a:lnTo>
                      <a:pt x="869" y="0"/>
                    </a:lnTo>
                    <a:lnTo>
                      <a:pt x="817" y="0"/>
                    </a:lnTo>
                    <a:lnTo>
                      <a:pt x="765" y="0"/>
                    </a:lnTo>
                    <a:lnTo>
                      <a:pt x="666" y="5"/>
                    </a:lnTo>
                    <a:lnTo>
                      <a:pt x="575" y="17"/>
                    </a:lnTo>
                    <a:lnTo>
                      <a:pt x="491" y="34"/>
                    </a:lnTo>
                    <a:lnTo>
                      <a:pt x="413" y="56"/>
                    </a:lnTo>
                    <a:lnTo>
                      <a:pt x="343" y="83"/>
                    </a:lnTo>
                    <a:lnTo>
                      <a:pt x="279" y="114"/>
                    </a:lnTo>
                    <a:lnTo>
                      <a:pt x="222" y="150"/>
                    </a:lnTo>
                    <a:lnTo>
                      <a:pt x="173" y="189"/>
                    </a:lnTo>
                    <a:lnTo>
                      <a:pt x="129" y="233"/>
                    </a:lnTo>
                    <a:lnTo>
                      <a:pt x="92" y="281"/>
                    </a:lnTo>
                    <a:lnTo>
                      <a:pt x="61" y="332"/>
                    </a:lnTo>
                    <a:lnTo>
                      <a:pt x="36" y="386"/>
                    </a:lnTo>
                    <a:lnTo>
                      <a:pt x="19" y="443"/>
                    </a:lnTo>
                    <a:lnTo>
                      <a:pt x="6" y="504"/>
                    </a:lnTo>
                    <a:lnTo>
                      <a:pt x="1" y="566"/>
                    </a:lnTo>
                    <a:lnTo>
                      <a:pt x="0" y="598"/>
                    </a:lnTo>
                    <a:lnTo>
                      <a:pt x="0" y="667"/>
                    </a:lnTo>
                    <a:lnTo>
                      <a:pt x="0" y="841"/>
                    </a:lnTo>
                    <a:lnTo>
                      <a:pt x="8" y="991"/>
                    </a:lnTo>
                    <a:lnTo>
                      <a:pt x="19" y="1095"/>
                    </a:lnTo>
                    <a:lnTo>
                      <a:pt x="37" y="1201"/>
                    </a:lnTo>
                    <a:lnTo>
                      <a:pt x="63" y="1305"/>
                    </a:lnTo>
                    <a:lnTo>
                      <a:pt x="99" y="1406"/>
                    </a:lnTo>
                    <a:lnTo>
                      <a:pt x="145" y="1503"/>
                    </a:lnTo>
                    <a:lnTo>
                      <a:pt x="204" y="1593"/>
                    </a:lnTo>
                    <a:lnTo>
                      <a:pt x="277" y="1672"/>
                    </a:lnTo>
                    <a:lnTo>
                      <a:pt x="343" y="1724"/>
                    </a:lnTo>
                    <a:lnTo>
                      <a:pt x="391" y="1755"/>
                    </a:lnTo>
                    <a:lnTo>
                      <a:pt x="444" y="1782"/>
                    </a:lnTo>
                    <a:lnTo>
                      <a:pt x="500" y="1806"/>
                    </a:lnTo>
                    <a:lnTo>
                      <a:pt x="562" y="1825"/>
                    </a:lnTo>
                    <a:lnTo>
                      <a:pt x="628" y="1839"/>
                    </a:lnTo>
                    <a:lnTo>
                      <a:pt x="699" y="1850"/>
                    </a:lnTo>
                    <a:lnTo>
                      <a:pt x="777" y="1855"/>
                    </a:lnTo>
                    <a:lnTo>
                      <a:pt x="817" y="1855"/>
                    </a:lnTo>
                    <a:lnTo>
                      <a:pt x="857" y="1855"/>
                    </a:lnTo>
                    <a:lnTo>
                      <a:pt x="935" y="1850"/>
                    </a:lnTo>
                    <a:lnTo>
                      <a:pt x="1006" y="1839"/>
                    </a:lnTo>
                    <a:lnTo>
                      <a:pt x="1072" y="1825"/>
                    </a:lnTo>
                    <a:lnTo>
                      <a:pt x="1134" y="1806"/>
                    </a:lnTo>
                    <a:lnTo>
                      <a:pt x="1191" y="1782"/>
                    </a:lnTo>
                    <a:lnTo>
                      <a:pt x="1244" y="1755"/>
                    </a:lnTo>
                    <a:lnTo>
                      <a:pt x="1292" y="1724"/>
                    </a:lnTo>
                    <a:lnTo>
                      <a:pt x="1357" y="1672"/>
                    </a:lnTo>
                    <a:lnTo>
                      <a:pt x="1430" y="1593"/>
                    </a:lnTo>
                    <a:lnTo>
                      <a:pt x="1489" y="1503"/>
                    </a:lnTo>
                    <a:lnTo>
                      <a:pt x="1535" y="1406"/>
                    </a:lnTo>
                    <a:lnTo>
                      <a:pt x="1571" y="1305"/>
                    </a:lnTo>
                    <a:lnTo>
                      <a:pt x="1597" y="1201"/>
                    </a:lnTo>
                    <a:lnTo>
                      <a:pt x="1615" y="1095"/>
                    </a:lnTo>
                    <a:lnTo>
                      <a:pt x="1627" y="991"/>
                    </a:lnTo>
                    <a:lnTo>
                      <a:pt x="1634" y="841"/>
                    </a:lnTo>
                    <a:lnTo>
                      <a:pt x="1634" y="667"/>
                    </a:lnTo>
                    <a:lnTo>
                      <a:pt x="1634" y="59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2" name="Google Shape;542;g7fe4bae876_3_0"/>
              <p:cNvSpPr/>
              <p:nvPr/>
            </p:nvSpPr>
            <p:spPr>
              <a:xfrm>
                <a:off x="5456" y="3246"/>
                <a:ext cx="44" cy="4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5" extrusionOk="0">
                    <a:moveTo>
                      <a:pt x="177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1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1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7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3" name="Google Shape;543;g7fe4bae876_3_0"/>
              <p:cNvSpPr/>
              <p:nvPr/>
            </p:nvSpPr>
            <p:spPr>
              <a:xfrm>
                <a:off x="5462" y="3253"/>
                <a:ext cx="13" cy="13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4" name="Google Shape;544;g7fe4bae876_3_0"/>
              <p:cNvSpPr/>
              <p:nvPr/>
            </p:nvSpPr>
            <p:spPr>
              <a:xfrm>
                <a:off x="5441" y="3196"/>
                <a:ext cx="72" cy="24"/>
              </a:xfrm>
              <a:custGeom>
                <a:avLst/>
                <a:gdLst/>
                <a:ahLst/>
                <a:cxnLst/>
                <a:rect l="l" t="t" r="r" b="b"/>
                <a:pathLst>
                  <a:path w="290" h="97" extrusionOk="0">
                    <a:moveTo>
                      <a:pt x="9" y="88"/>
                    </a:moveTo>
                    <a:lnTo>
                      <a:pt x="17" y="90"/>
                    </a:lnTo>
                    <a:lnTo>
                      <a:pt x="35" y="90"/>
                    </a:lnTo>
                    <a:lnTo>
                      <a:pt x="69" y="82"/>
                    </a:lnTo>
                    <a:lnTo>
                      <a:pt x="130" y="70"/>
                    </a:lnTo>
                    <a:lnTo>
                      <a:pt x="193" y="73"/>
                    </a:lnTo>
                    <a:lnTo>
                      <a:pt x="243" y="85"/>
                    </a:lnTo>
                    <a:lnTo>
                      <a:pt x="271" y="96"/>
                    </a:lnTo>
                    <a:lnTo>
                      <a:pt x="277" y="97"/>
                    </a:lnTo>
                    <a:lnTo>
                      <a:pt x="285" y="90"/>
                    </a:lnTo>
                    <a:lnTo>
                      <a:pt x="290" y="79"/>
                    </a:lnTo>
                    <a:lnTo>
                      <a:pt x="287" y="61"/>
                    </a:lnTo>
                    <a:lnTo>
                      <a:pt x="278" y="42"/>
                    </a:lnTo>
                    <a:lnTo>
                      <a:pt x="258" y="24"/>
                    </a:lnTo>
                    <a:lnTo>
                      <a:pt x="226" y="10"/>
                    </a:lnTo>
                    <a:lnTo>
                      <a:pt x="181" y="0"/>
                    </a:lnTo>
                    <a:lnTo>
                      <a:pt x="151" y="0"/>
                    </a:lnTo>
                    <a:lnTo>
                      <a:pt x="125" y="0"/>
                    </a:lnTo>
                    <a:lnTo>
                      <a:pt x="82" y="6"/>
                    </a:lnTo>
                    <a:lnTo>
                      <a:pt x="50" y="18"/>
                    </a:lnTo>
                    <a:lnTo>
                      <a:pt x="25" y="32"/>
                    </a:lnTo>
                    <a:lnTo>
                      <a:pt x="10" y="48"/>
                    </a:lnTo>
                    <a:lnTo>
                      <a:pt x="2" y="63"/>
                    </a:lnTo>
                    <a:lnTo>
                      <a:pt x="0" y="76"/>
                    </a:lnTo>
                    <a:lnTo>
                      <a:pt x="5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5" name="Google Shape;545;g7fe4bae876_3_0"/>
              <p:cNvSpPr/>
              <p:nvPr/>
            </p:nvSpPr>
            <p:spPr>
              <a:xfrm>
                <a:off x="5658" y="3246"/>
                <a:ext cx="44" cy="49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95" extrusionOk="0">
                    <a:moveTo>
                      <a:pt x="176" y="98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9"/>
                    </a:lnTo>
                    <a:lnTo>
                      <a:pt x="106" y="193"/>
                    </a:lnTo>
                    <a:lnTo>
                      <a:pt x="88" y="195"/>
                    </a:lnTo>
                    <a:lnTo>
                      <a:pt x="70" y="193"/>
                    </a:lnTo>
                    <a:lnTo>
                      <a:pt x="38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8"/>
                    </a:lnTo>
                    <a:lnTo>
                      <a:pt x="15" y="43"/>
                    </a:lnTo>
                    <a:lnTo>
                      <a:pt x="38" y="16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6" y="2"/>
                    </a:lnTo>
                    <a:lnTo>
                      <a:pt x="138" y="16"/>
                    </a:lnTo>
                    <a:lnTo>
                      <a:pt x="162" y="43"/>
                    </a:lnTo>
                    <a:lnTo>
                      <a:pt x="175" y="78"/>
                    </a:lnTo>
                    <a:lnTo>
                      <a:pt x="176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6" name="Google Shape;546;g7fe4bae876_3_0"/>
              <p:cNvSpPr/>
              <p:nvPr/>
            </p:nvSpPr>
            <p:spPr>
              <a:xfrm>
                <a:off x="5664" y="3253"/>
                <a:ext cx="13" cy="13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3" y="27"/>
                    </a:moveTo>
                    <a:lnTo>
                      <a:pt x="52" y="38"/>
                    </a:lnTo>
                    <a:lnTo>
                      <a:pt x="37" y="52"/>
                    </a:lnTo>
                    <a:lnTo>
                      <a:pt x="26" y="53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7" name="Google Shape;547;g7fe4bae876_3_0"/>
              <p:cNvSpPr/>
              <p:nvPr/>
            </p:nvSpPr>
            <p:spPr>
              <a:xfrm>
                <a:off x="5642" y="3196"/>
                <a:ext cx="7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290" h="97" extrusionOk="0">
                    <a:moveTo>
                      <a:pt x="282" y="88"/>
                    </a:moveTo>
                    <a:lnTo>
                      <a:pt x="273" y="90"/>
                    </a:lnTo>
                    <a:lnTo>
                      <a:pt x="255" y="90"/>
                    </a:lnTo>
                    <a:lnTo>
                      <a:pt x="222" y="82"/>
                    </a:lnTo>
                    <a:lnTo>
                      <a:pt x="159" y="70"/>
                    </a:lnTo>
                    <a:lnTo>
                      <a:pt x="97" y="73"/>
                    </a:lnTo>
                    <a:lnTo>
                      <a:pt x="47" y="85"/>
                    </a:lnTo>
                    <a:lnTo>
                      <a:pt x="19" y="96"/>
                    </a:lnTo>
                    <a:lnTo>
                      <a:pt x="13" y="97"/>
                    </a:lnTo>
                    <a:lnTo>
                      <a:pt x="6" y="90"/>
                    </a:lnTo>
                    <a:lnTo>
                      <a:pt x="0" y="79"/>
                    </a:lnTo>
                    <a:lnTo>
                      <a:pt x="3" y="61"/>
                    </a:lnTo>
                    <a:lnTo>
                      <a:pt x="12" y="42"/>
                    </a:lnTo>
                    <a:lnTo>
                      <a:pt x="32" y="24"/>
                    </a:lnTo>
                    <a:lnTo>
                      <a:pt x="64" y="10"/>
                    </a:lnTo>
                    <a:lnTo>
                      <a:pt x="110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6"/>
                    </a:lnTo>
                    <a:lnTo>
                      <a:pt x="241" y="18"/>
                    </a:lnTo>
                    <a:lnTo>
                      <a:pt x="265" y="32"/>
                    </a:lnTo>
                    <a:lnTo>
                      <a:pt x="281" y="48"/>
                    </a:lnTo>
                    <a:lnTo>
                      <a:pt x="288" y="63"/>
                    </a:lnTo>
                    <a:lnTo>
                      <a:pt x="290" y="76"/>
                    </a:lnTo>
                    <a:lnTo>
                      <a:pt x="286" y="86"/>
                    </a:lnTo>
                    <a:lnTo>
                      <a:pt x="282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8" name="Google Shape;548;g7fe4bae876_3_0"/>
              <p:cNvSpPr/>
              <p:nvPr/>
            </p:nvSpPr>
            <p:spPr>
              <a:xfrm>
                <a:off x="5542" y="3345"/>
                <a:ext cx="7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00" extrusionOk="0">
                    <a:moveTo>
                      <a:pt x="140" y="43"/>
                    </a:moveTo>
                    <a:lnTo>
                      <a:pt x="108" y="41"/>
                    </a:lnTo>
                    <a:lnTo>
                      <a:pt x="57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1" y="22"/>
                    </a:lnTo>
                    <a:lnTo>
                      <a:pt x="14" y="52"/>
                    </a:lnTo>
                    <a:lnTo>
                      <a:pt x="35" y="73"/>
                    </a:lnTo>
                    <a:lnTo>
                      <a:pt x="57" y="86"/>
                    </a:lnTo>
                    <a:lnTo>
                      <a:pt x="85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1" y="100"/>
                    </a:lnTo>
                    <a:lnTo>
                      <a:pt x="196" y="95"/>
                    </a:lnTo>
                    <a:lnTo>
                      <a:pt x="223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80" y="9"/>
                    </a:lnTo>
                    <a:lnTo>
                      <a:pt x="280" y="3"/>
                    </a:lnTo>
                    <a:lnTo>
                      <a:pt x="275" y="0"/>
                    </a:lnTo>
                    <a:lnTo>
                      <a:pt x="260" y="6"/>
                    </a:lnTo>
                    <a:lnTo>
                      <a:pt x="223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9" name="Google Shape;549;g7fe4bae876_3_0"/>
              <p:cNvSpPr/>
              <p:nvPr/>
            </p:nvSpPr>
            <p:spPr>
              <a:xfrm>
                <a:off x="5566" y="3425"/>
                <a:ext cx="24" cy="9"/>
              </a:xfrm>
              <a:custGeom>
                <a:avLst/>
                <a:gdLst/>
                <a:ahLst/>
                <a:cxnLst/>
                <a:rect l="l" t="t" r="r" b="b"/>
                <a:pathLst>
                  <a:path w="97" h="35" extrusionOk="0">
                    <a:moveTo>
                      <a:pt x="48" y="15"/>
                    </a:moveTo>
                    <a:lnTo>
                      <a:pt x="27" y="1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8" y="35"/>
                    </a:lnTo>
                    <a:lnTo>
                      <a:pt x="62" y="34"/>
                    </a:lnTo>
                    <a:lnTo>
                      <a:pt x="81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69" y="12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0" name="Google Shape;550;g7fe4bae876_3_0"/>
              <p:cNvSpPr/>
              <p:nvPr/>
            </p:nvSpPr>
            <p:spPr>
              <a:xfrm>
                <a:off x="5522" y="3397"/>
                <a:ext cx="111" cy="18"/>
              </a:xfrm>
              <a:custGeom>
                <a:avLst/>
                <a:gdLst/>
                <a:ahLst/>
                <a:cxnLst/>
                <a:rect l="l" t="t" r="r" b="b"/>
                <a:pathLst>
                  <a:path w="444" h="73" extrusionOk="0">
                    <a:moveTo>
                      <a:pt x="222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2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1"/>
                    </a:lnTo>
                    <a:lnTo>
                      <a:pt x="70" y="55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3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3" y="31"/>
                    </a:lnTo>
                    <a:lnTo>
                      <a:pt x="443" y="10"/>
                    </a:lnTo>
                    <a:lnTo>
                      <a:pt x="444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2" y="43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1" name="Google Shape;551;g7fe4bae876_3_0"/>
              <p:cNvSpPr/>
              <p:nvPr/>
            </p:nvSpPr>
            <p:spPr>
              <a:xfrm>
                <a:off x="5420" y="3318"/>
                <a:ext cx="6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19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19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2" name="Google Shape;552;g7fe4bae876_3_0"/>
              <p:cNvSpPr/>
              <p:nvPr/>
            </p:nvSpPr>
            <p:spPr>
              <a:xfrm>
                <a:off x="5679" y="3318"/>
                <a:ext cx="6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239" y="121"/>
                    </a:moveTo>
                    <a:lnTo>
                      <a:pt x="238" y="145"/>
                    </a:lnTo>
                    <a:lnTo>
                      <a:pt x="220" y="188"/>
                    </a:lnTo>
                    <a:lnTo>
                      <a:pt x="187" y="221"/>
                    </a:lnTo>
                    <a:lnTo>
                      <a:pt x="144" y="239"/>
                    </a:lnTo>
                    <a:lnTo>
                      <a:pt x="120" y="240"/>
                    </a:lnTo>
                    <a:lnTo>
                      <a:pt x="95" y="239"/>
                    </a:lnTo>
                    <a:lnTo>
                      <a:pt x="52" y="221"/>
                    </a:lnTo>
                    <a:lnTo>
                      <a:pt x="19" y="188"/>
                    </a:lnTo>
                    <a:lnTo>
                      <a:pt x="1" y="145"/>
                    </a:lnTo>
                    <a:lnTo>
                      <a:pt x="0" y="121"/>
                    </a:lnTo>
                    <a:lnTo>
                      <a:pt x="1" y="96"/>
                    </a:lnTo>
                    <a:lnTo>
                      <a:pt x="19" y="53"/>
                    </a:lnTo>
                    <a:lnTo>
                      <a:pt x="52" y="20"/>
                    </a:lnTo>
                    <a:lnTo>
                      <a:pt x="95" y="3"/>
                    </a:lnTo>
                    <a:lnTo>
                      <a:pt x="120" y="0"/>
                    </a:lnTo>
                    <a:lnTo>
                      <a:pt x="144" y="3"/>
                    </a:lnTo>
                    <a:lnTo>
                      <a:pt x="187" y="20"/>
                    </a:lnTo>
                    <a:lnTo>
                      <a:pt x="220" y="53"/>
                    </a:lnTo>
                    <a:lnTo>
                      <a:pt x="238" y="96"/>
                    </a:lnTo>
                    <a:lnTo>
                      <a:pt x="239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3" name="Google Shape;553;g7fe4bae876_3_0"/>
              <p:cNvSpPr/>
              <p:nvPr/>
            </p:nvSpPr>
            <p:spPr>
              <a:xfrm>
                <a:off x="5347" y="3515"/>
                <a:ext cx="231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532" extrusionOk="0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2" y="511"/>
                    </a:lnTo>
                    <a:lnTo>
                      <a:pt x="11" y="468"/>
                    </a:lnTo>
                    <a:lnTo>
                      <a:pt x="32" y="425"/>
                    </a:lnTo>
                    <a:lnTo>
                      <a:pt x="60" y="380"/>
                    </a:lnTo>
                    <a:lnTo>
                      <a:pt x="96" y="335"/>
                    </a:lnTo>
                    <a:lnTo>
                      <a:pt x="140" y="291"/>
                    </a:lnTo>
                    <a:lnTo>
                      <a:pt x="191" y="247"/>
                    </a:lnTo>
                    <a:lnTo>
                      <a:pt x="249" y="205"/>
                    </a:lnTo>
                    <a:lnTo>
                      <a:pt x="313" y="166"/>
                    </a:lnTo>
                    <a:lnTo>
                      <a:pt x="382" y="128"/>
                    </a:lnTo>
                    <a:lnTo>
                      <a:pt x="456" y="95"/>
                    </a:lnTo>
                    <a:lnTo>
                      <a:pt x="534" y="66"/>
                    </a:lnTo>
                    <a:lnTo>
                      <a:pt x="616" y="41"/>
                    </a:lnTo>
                    <a:lnTo>
                      <a:pt x="701" y="22"/>
                    </a:lnTo>
                    <a:lnTo>
                      <a:pt x="788" y="8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4" name="Google Shape;554;g7fe4bae876_3_0"/>
              <p:cNvSpPr/>
              <p:nvPr/>
            </p:nvSpPr>
            <p:spPr>
              <a:xfrm>
                <a:off x="5578" y="3515"/>
                <a:ext cx="230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532" extrusionOk="0">
                    <a:moveTo>
                      <a:pt x="0" y="0"/>
                    </a:moveTo>
                    <a:lnTo>
                      <a:pt x="0" y="532"/>
                    </a:lnTo>
                    <a:lnTo>
                      <a:pt x="922" y="532"/>
                    </a:lnTo>
                    <a:lnTo>
                      <a:pt x="921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7"/>
                    </a:lnTo>
                    <a:lnTo>
                      <a:pt x="674" y="205"/>
                    </a:lnTo>
                    <a:lnTo>
                      <a:pt x="611" y="166"/>
                    </a:lnTo>
                    <a:lnTo>
                      <a:pt x="541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8" y="41"/>
                    </a:lnTo>
                    <a:lnTo>
                      <a:pt x="222" y="22"/>
                    </a:lnTo>
                    <a:lnTo>
                      <a:pt x="135" y="8"/>
                    </a:lnTo>
                    <a:lnTo>
                      <a:pt x="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5" name="Google Shape;555;g7fe4bae876_3_0"/>
              <p:cNvSpPr/>
              <p:nvPr/>
            </p:nvSpPr>
            <p:spPr>
              <a:xfrm>
                <a:off x="5490" y="3518"/>
                <a:ext cx="88" cy="13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20" extrusionOk="0">
                    <a:moveTo>
                      <a:pt x="173" y="2"/>
                    </a:moveTo>
                    <a:lnTo>
                      <a:pt x="169" y="2"/>
                    </a:lnTo>
                    <a:lnTo>
                      <a:pt x="165" y="3"/>
                    </a:lnTo>
                    <a:lnTo>
                      <a:pt x="123" y="11"/>
                    </a:lnTo>
                    <a:lnTo>
                      <a:pt x="40" y="29"/>
                    </a:lnTo>
                    <a:lnTo>
                      <a:pt x="0" y="41"/>
                    </a:lnTo>
                    <a:lnTo>
                      <a:pt x="349" y="520"/>
                    </a:lnTo>
                    <a:lnTo>
                      <a:pt x="349" y="25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73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6" name="Google Shape;556;g7fe4bae876_3_0"/>
              <p:cNvSpPr/>
              <p:nvPr/>
            </p:nvSpPr>
            <p:spPr>
              <a:xfrm>
                <a:off x="5578" y="3518"/>
                <a:ext cx="87" cy="13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520" extrusionOk="0">
                    <a:moveTo>
                      <a:pt x="176" y="2"/>
                    </a:moveTo>
                    <a:lnTo>
                      <a:pt x="180" y="2"/>
                    </a:lnTo>
                    <a:lnTo>
                      <a:pt x="184" y="3"/>
                    </a:lnTo>
                    <a:lnTo>
                      <a:pt x="226" y="11"/>
                    </a:lnTo>
                    <a:lnTo>
                      <a:pt x="309" y="29"/>
                    </a:lnTo>
                    <a:lnTo>
                      <a:pt x="350" y="41"/>
                    </a:lnTo>
                    <a:lnTo>
                      <a:pt x="0" y="520"/>
                    </a:lnTo>
                    <a:lnTo>
                      <a:pt x="0" y="254"/>
                    </a:lnTo>
                    <a:lnTo>
                      <a:pt x="157" y="0"/>
                    </a:lnTo>
                    <a:lnTo>
                      <a:pt x="167" y="0"/>
                    </a:lnTo>
                    <a:lnTo>
                      <a:pt x="176" y="2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7" name="Google Shape;557;g7fe4bae876_3_0"/>
              <p:cNvSpPr/>
              <p:nvPr/>
            </p:nvSpPr>
            <p:spPr>
              <a:xfrm>
                <a:off x="5320" y="2917"/>
                <a:ext cx="515" cy="66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658" extrusionOk="0">
                    <a:moveTo>
                      <a:pt x="1030" y="0"/>
                    </a:moveTo>
                    <a:lnTo>
                      <a:pt x="942" y="1"/>
                    </a:lnTo>
                    <a:lnTo>
                      <a:pt x="783" y="17"/>
                    </a:lnTo>
                    <a:lnTo>
                      <a:pt x="643" y="47"/>
                    </a:lnTo>
                    <a:lnTo>
                      <a:pt x="518" y="90"/>
                    </a:lnTo>
                    <a:lnTo>
                      <a:pt x="410" y="147"/>
                    </a:lnTo>
                    <a:lnTo>
                      <a:pt x="318" y="216"/>
                    </a:lnTo>
                    <a:lnTo>
                      <a:pt x="240" y="297"/>
                    </a:lnTo>
                    <a:lnTo>
                      <a:pt x="174" y="387"/>
                    </a:lnTo>
                    <a:lnTo>
                      <a:pt x="121" y="487"/>
                    </a:lnTo>
                    <a:lnTo>
                      <a:pt x="78" y="597"/>
                    </a:lnTo>
                    <a:lnTo>
                      <a:pt x="47" y="715"/>
                    </a:lnTo>
                    <a:lnTo>
                      <a:pt x="24" y="839"/>
                    </a:lnTo>
                    <a:lnTo>
                      <a:pt x="10" y="971"/>
                    </a:lnTo>
                    <a:lnTo>
                      <a:pt x="1" y="1107"/>
                    </a:lnTo>
                    <a:lnTo>
                      <a:pt x="0" y="1321"/>
                    </a:lnTo>
                    <a:lnTo>
                      <a:pt x="6" y="1470"/>
                    </a:lnTo>
                    <a:lnTo>
                      <a:pt x="12" y="1543"/>
                    </a:lnTo>
                    <a:lnTo>
                      <a:pt x="33" y="1683"/>
                    </a:lnTo>
                    <a:lnTo>
                      <a:pt x="67" y="1813"/>
                    </a:lnTo>
                    <a:lnTo>
                      <a:pt x="110" y="1935"/>
                    </a:lnTo>
                    <a:lnTo>
                      <a:pt x="161" y="2046"/>
                    </a:lnTo>
                    <a:lnTo>
                      <a:pt x="219" y="2148"/>
                    </a:lnTo>
                    <a:lnTo>
                      <a:pt x="282" y="2241"/>
                    </a:lnTo>
                    <a:lnTo>
                      <a:pt x="346" y="2324"/>
                    </a:lnTo>
                    <a:lnTo>
                      <a:pt x="444" y="2433"/>
                    </a:lnTo>
                    <a:lnTo>
                      <a:pt x="564" y="2544"/>
                    </a:lnTo>
                    <a:lnTo>
                      <a:pt x="700" y="2645"/>
                    </a:lnTo>
                    <a:lnTo>
                      <a:pt x="721" y="2658"/>
                    </a:lnTo>
                    <a:lnTo>
                      <a:pt x="697" y="2624"/>
                    </a:lnTo>
                    <a:lnTo>
                      <a:pt x="589" y="2429"/>
                    </a:lnTo>
                    <a:lnTo>
                      <a:pt x="539" y="2324"/>
                    </a:lnTo>
                    <a:lnTo>
                      <a:pt x="490" y="2204"/>
                    </a:lnTo>
                    <a:lnTo>
                      <a:pt x="443" y="2070"/>
                    </a:lnTo>
                    <a:lnTo>
                      <a:pt x="402" y="1924"/>
                    </a:lnTo>
                    <a:lnTo>
                      <a:pt x="369" y="1768"/>
                    </a:lnTo>
                    <a:lnTo>
                      <a:pt x="349" y="1603"/>
                    </a:lnTo>
                    <a:lnTo>
                      <a:pt x="344" y="1432"/>
                    </a:lnTo>
                    <a:lnTo>
                      <a:pt x="352" y="1300"/>
                    </a:lnTo>
                    <a:lnTo>
                      <a:pt x="364" y="1211"/>
                    </a:lnTo>
                    <a:lnTo>
                      <a:pt x="381" y="1121"/>
                    </a:lnTo>
                    <a:lnTo>
                      <a:pt x="404" y="1031"/>
                    </a:lnTo>
                    <a:lnTo>
                      <a:pt x="434" y="942"/>
                    </a:lnTo>
                    <a:lnTo>
                      <a:pt x="471" y="851"/>
                    </a:lnTo>
                    <a:lnTo>
                      <a:pt x="514" y="761"/>
                    </a:lnTo>
                    <a:lnTo>
                      <a:pt x="565" y="672"/>
                    </a:lnTo>
                    <a:lnTo>
                      <a:pt x="593" y="626"/>
                    </a:lnTo>
                    <a:lnTo>
                      <a:pt x="579" y="652"/>
                    </a:lnTo>
                    <a:lnTo>
                      <a:pt x="514" y="806"/>
                    </a:lnTo>
                    <a:lnTo>
                      <a:pt x="490" y="902"/>
                    </a:lnTo>
                    <a:lnTo>
                      <a:pt x="481" y="967"/>
                    </a:lnTo>
                    <a:lnTo>
                      <a:pt x="482" y="1000"/>
                    </a:lnTo>
                    <a:lnTo>
                      <a:pt x="501" y="993"/>
                    </a:lnTo>
                    <a:lnTo>
                      <a:pt x="678" y="965"/>
                    </a:lnTo>
                    <a:lnTo>
                      <a:pt x="888" y="950"/>
                    </a:lnTo>
                    <a:lnTo>
                      <a:pt x="1030" y="949"/>
                    </a:lnTo>
                    <a:lnTo>
                      <a:pt x="1172" y="950"/>
                    </a:lnTo>
                    <a:lnTo>
                      <a:pt x="1383" y="965"/>
                    </a:lnTo>
                    <a:lnTo>
                      <a:pt x="1559" y="993"/>
                    </a:lnTo>
                    <a:lnTo>
                      <a:pt x="1578" y="1000"/>
                    </a:lnTo>
                    <a:lnTo>
                      <a:pt x="1578" y="967"/>
                    </a:lnTo>
                    <a:lnTo>
                      <a:pt x="1571" y="902"/>
                    </a:lnTo>
                    <a:lnTo>
                      <a:pt x="1546" y="806"/>
                    </a:lnTo>
                    <a:lnTo>
                      <a:pt x="1482" y="652"/>
                    </a:lnTo>
                    <a:lnTo>
                      <a:pt x="1467" y="626"/>
                    </a:lnTo>
                    <a:lnTo>
                      <a:pt x="1496" y="672"/>
                    </a:lnTo>
                    <a:lnTo>
                      <a:pt x="1546" y="761"/>
                    </a:lnTo>
                    <a:lnTo>
                      <a:pt x="1590" y="851"/>
                    </a:lnTo>
                    <a:lnTo>
                      <a:pt x="1626" y="942"/>
                    </a:lnTo>
                    <a:lnTo>
                      <a:pt x="1656" y="1031"/>
                    </a:lnTo>
                    <a:lnTo>
                      <a:pt x="1679" y="1121"/>
                    </a:lnTo>
                    <a:lnTo>
                      <a:pt x="1697" y="1211"/>
                    </a:lnTo>
                    <a:lnTo>
                      <a:pt x="1709" y="1300"/>
                    </a:lnTo>
                    <a:lnTo>
                      <a:pt x="1717" y="1432"/>
                    </a:lnTo>
                    <a:lnTo>
                      <a:pt x="1712" y="1603"/>
                    </a:lnTo>
                    <a:lnTo>
                      <a:pt x="1691" y="1768"/>
                    </a:lnTo>
                    <a:lnTo>
                      <a:pt x="1659" y="1924"/>
                    </a:lnTo>
                    <a:lnTo>
                      <a:pt x="1617" y="2070"/>
                    </a:lnTo>
                    <a:lnTo>
                      <a:pt x="1570" y="2204"/>
                    </a:lnTo>
                    <a:lnTo>
                      <a:pt x="1520" y="2324"/>
                    </a:lnTo>
                    <a:lnTo>
                      <a:pt x="1471" y="2429"/>
                    </a:lnTo>
                    <a:lnTo>
                      <a:pt x="1364" y="2624"/>
                    </a:lnTo>
                    <a:lnTo>
                      <a:pt x="1340" y="2658"/>
                    </a:lnTo>
                    <a:lnTo>
                      <a:pt x="1360" y="2645"/>
                    </a:lnTo>
                    <a:lnTo>
                      <a:pt x="1496" y="2544"/>
                    </a:lnTo>
                    <a:lnTo>
                      <a:pt x="1617" y="2433"/>
                    </a:lnTo>
                    <a:lnTo>
                      <a:pt x="1714" y="2324"/>
                    </a:lnTo>
                    <a:lnTo>
                      <a:pt x="1778" y="2241"/>
                    </a:lnTo>
                    <a:lnTo>
                      <a:pt x="1841" y="2148"/>
                    </a:lnTo>
                    <a:lnTo>
                      <a:pt x="1899" y="2046"/>
                    </a:lnTo>
                    <a:lnTo>
                      <a:pt x="1950" y="1935"/>
                    </a:lnTo>
                    <a:lnTo>
                      <a:pt x="1993" y="1813"/>
                    </a:lnTo>
                    <a:lnTo>
                      <a:pt x="2028" y="1683"/>
                    </a:lnTo>
                    <a:lnTo>
                      <a:pt x="2048" y="1543"/>
                    </a:lnTo>
                    <a:lnTo>
                      <a:pt x="2053" y="1470"/>
                    </a:lnTo>
                    <a:lnTo>
                      <a:pt x="2060" y="1321"/>
                    </a:lnTo>
                    <a:lnTo>
                      <a:pt x="2059" y="1107"/>
                    </a:lnTo>
                    <a:lnTo>
                      <a:pt x="2051" y="971"/>
                    </a:lnTo>
                    <a:lnTo>
                      <a:pt x="2036" y="839"/>
                    </a:lnTo>
                    <a:lnTo>
                      <a:pt x="2014" y="715"/>
                    </a:lnTo>
                    <a:lnTo>
                      <a:pt x="1981" y="597"/>
                    </a:lnTo>
                    <a:lnTo>
                      <a:pt x="1940" y="487"/>
                    </a:lnTo>
                    <a:lnTo>
                      <a:pt x="1886" y="387"/>
                    </a:lnTo>
                    <a:lnTo>
                      <a:pt x="1821" y="297"/>
                    </a:lnTo>
                    <a:lnTo>
                      <a:pt x="1742" y="216"/>
                    </a:lnTo>
                    <a:lnTo>
                      <a:pt x="1649" y="147"/>
                    </a:lnTo>
                    <a:lnTo>
                      <a:pt x="1542" y="90"/>
                    </a:lnTo>
                    <a:lnTo>
                      <a:pt x="1418" y="47"/>
                    </a:lnTo>
                    <a:lnTo>
                      <a:pt x="1277" y="17"/>
                    </a:lnTo>
                    <a:lnTo>
                      <a:pt x="1118" y="1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8" name="Google Shape;558;g7fe4bae876_3_0"/>
              <p:cNvSpPr/>
              <p:nvPr/>
            </p:nvSpPr>
            <p:spPr>
              <a:xfrm>
                <a:off x="5525" y="3511"/>
                <a:ext cx="105" cy="96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85" extrusionOk="0">
                    <a:moveTo>
                      <a:pt x="0" y="36"/>
                    </a:moveTo>
                    <a:lnTo>
                      <a:pt x="210" y="385"/>
                    </a:lnTo>
                    <a:lnTo>
                      <a:pt x="421" y="36"/>
                    </a:lnTo>
                    <a:lnTo>
                      <a:pt x="414" y="33"/>
                    </a:lnTo>
                    <a:lnTo>
                      <a:pt x="343" y="14"/>
                    </a:lnTo>
                    <a:lnTo>
                      <a:pt x="256" y="2"/>
                    </a:lnTo>
                    <a:lnTo>
                      <a:pt x="187" y="0"/>
                    </a:lnTo>
                    <a:lnTo>
                      <a:pt x="114" y="5"/>
                    </a:lnTo>
                    <a:lnTo>
                      <a:pt x="37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559" name="Google Shape;559;g7fe4bae876_3_0"/>
            <p:cNvCxnSpPr/>
            <p:nvPr/>
          </p:nvCxnSpPr>
          <p:spPr>
            <a:xfrm>
              <a:off x="5490612" y="3012657"/>
              <a:ext cx="5095174" cy="0"/>
            </a:xfrm>
            <a:prstGeom prst="straightConnector1">
              <a:avLst/>
            </a:prstGeom>
            <a:noFill/>
            <a:ln w="2857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60" name="Google Shape;560;g7fe4bae876_3_0"/>
            <p:cNvGrpSpPr/>
            <p:nvPr/>
          </p:nvGrpSpPr>
          <p:grpSpPr>
            <a:xfrm>
              <a:off x="7158232" y="2056040"/>
              <a:ext cx="678747" cy="943365"/>
              <a:chOff x="2371" y="2919"/>
              <a:chExt cx="513" cy="713"/>
            </a:xfrm>
          </p:grpSpPr>
          <p:sp>
            <p:nvSpPr>
              <p:cNvPr id="561" name="Google Shape;561;g7fe4bae876_3_0"/>
              <p:cNvSpPr/>
              <p:nvPr/>
            </p:nvSpPr>
            <p:spPr>
              <a:xfrm>
                <a:off x="2575" y="3451"/>
                <a:ext cx="105" cy="118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2" name="Google Shape;562;g7fe4bae876_3_0"/>
              <p:cNvSpPr/>
              <p:nvPr/>
            </p:nvSpPr>
            <p:spPr>
              <a:xfrm>
                <a:off x="2575" y="3451"/>
                <a:ext cx="105" cy="37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47" extrusionOk="0">
                    <a:moveTo>
                      <a:pt x="0" y="56"/>
                    </a:moveTo>
                    <a:lnTo>
                      <a:pt x="7" y="59"/>
                    </a:lnTo>
                    <a:lnTo>
                      <a:pt x="68" y="89"/>
                    </a:lnTo>
                    <a:lnTo>
                      <a:pt x="149" y="118"/>
                    </a:lnTo>
                    <a:lnTo>
                      <a:pt x="216" y="134"/>
                    </a:lnTo>
                    <a:lnTo>
                      <a:pt x="293" y="144"/>
                    </a:lnTo>
                    <a:lnTo>
                      <a:pt x="377" y="147"/>
                    </a:lnTo>
                    <a:lnTo>
                      <a:pt x="423" y="142"/>
                    </a:lnTo>
                    <a:lnTo>
                      <a:pt x="423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3" name="Google Shape;563;g7fe4bae876_3_0"/>
              <p:cNvSpPr/>
              <p:nvPr/>
            </p:nvSpPr>
            <p:spPr>
              <a:xfrm>
                <a:off x="2371" y="3209"/>
                <a:ext cx="103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69" extrusionOk="0">
                    <a:moveTo>
                      <a:pt x="412" y="234"/>
                    </a:moveTo>
                    <a:lnTo>
                      <a:pt x="412" y="259"/>
                    </a:lnTo>
                    <a:lnTo>
                      <a:pt x="403" y="304"/>
                    </a:lnTo>
                    <a:lnTo>
                      <a:pt x="388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5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6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8" y="441"/>
                    </a:lnTo>
                    <a:lnTo>
                      <a:pt x="74" y="416"/>
                    </a:lnTo>
                    <a:lnTo>
                      <a:pt x="46" y="384"/>
                    </a:lnTo>
                    <a:lnTo>
                      <a:pt x="25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5" y="122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8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6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5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8" y="122"/>
                    </a:lnTo>
                    <a:lnTo>
                      <a:pt x="403" y="164"/>
                    </a:lnTo>
                    <a:lnTo>
                      <a:pt x="412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4" name="Google Shape;564;g7fe4bae876_3_0"/>
              <p:cNvSpPr/>
              <p:nvPr/>
            </p:nvSpPr>
            <p:spPr>
              <a:xfrm>
                <a:off x="2781" y="3209"/>
                <a:ext cx="103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69" extrusionOk="0">
                    <a:moveTo>
                      <a:pt x="412" y="234"/>
                    </a:moveTo>
                    <a:lnTo>
                      <a:pt x="411" y="259"/>
                    </a:lnTo>
                    <a:lnTo>
                      <a:pt x="402" y="304"/>
                    </a:lnTo>
                    <a:lnTo>
                      <a:pt x="387" y="346"/>
                    </a:lnTo>
                    <a:lnTo>
                      <a:pt x="365" y="384"/>
                    </a:lnTo>
                    <a:lnTo>
                      <a:pt x="337" y="416"/>
                    </a:lnTo>
                    <a:lnTo>
                      <a:pt x="304" y="441"/>
                    </a:lnTo>
                    <a:lnTo>
                      <a:pt x="267" y="460"/>
                    </a:lnTo>
                    <a:lnTo>
                      <a:pt x="227" y="469"/>
                    </a:lnTo>
                    <a:lnTo>
                      <a:pt x="205" y="469"/>
                    </a:lnTo>
                    <a:lnTo>
                      <a:pt x="185" y="469"/>
                    </a:lnTo>
                    <a:lnTo>
                      <a:pt x="144" y="460"/>
                    </a:lnTo>
                    <a:lnTo>
                      <a:pt x="107" y="441"/>
                    </a:lnTo>
                    <a:lnTo>
                      <a:pt x="75" y="416"/>
                    </a:lnTo>
                    <a:lnTo>
                      <a:pt x="47" y="384"/>
                    </a:lnTo>
                    <a:lnTo>
                      <a:pt x="24" y="346"/>
                    </a:lnTo>
                    <a:lnTo>
                      <a:pt x="9" y="304"/>
                    </a:lnTo>
                    <a:lnTo>
                      <a:pt x="1" y="259"/>
                    </a:lnTo>
                    <a:lnTo>
                      <a:pt x="0" y="234"/>
                    </a:lnTo>
                    <a:lnTo>
                      <a:pt x="1" y="211"/>
                    </a:lnTo>
                    <a:lnTo>
                      <a:pt x="9" y="164"/>
                    </a:lnTo>
                    <a:lnTo>
                      <a:pt x="24" y="122"/>
                    </a:lnTo>
                    <a:lnTo>
                      <a:pt x="47" y="85"/>
                    </a:lnTo>
                    <a:lnTo>
                      <a:pt x="75" y="53"/>
                    </a:lnTo>
                    <a:lnTo>
                      <a:pt x="107" y="28"/>
                    </a:lnTo>
                    <a:lnTo>
                      <a:pt x="144" y="9"/>
                    </a:lnTo>
                    <a:lnTo>
                      <a:pt x="185" y="1"/>
                    </a:lnTo>
                    <a:lnTo>
                      <a:pt x="205" y="0"/>
                    </a:lnTo>
                    <a:lnTo>
                      <a:pt x="227" y="1"/>
                    </a:lnTo>
                    <a:lnTo>
                      <a:pt x="267" y="9"/>
                    </a:lnTo>
                    <a:lnTo>
                      <a:pt x="304" y="28"/>
                    </a:lnTo>
                    <a:lnTo>
                      <a:pt x="337" y="53"/>
                    </a:lnTo>
                    <a:lnTo>
                      <a:pt x="365" y="85"/>
                    </a:lnTo>
                    <a:lnTo>
                      <a:pt x="387" y="122"/>
                    </a:lnTo>
                    <a:lnTo>
                      <a:pt x="402" y="164"/>
                    </a:lnTo>
                    <a:lnTo>
                      <a:pt x="411" y="211"/>
                    </a:lnTo>
                    <a:lnTo>
                      <a:pt x="412" y="23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5" name="Google Shape;565;g7fe4bae876_3_0"/>
              <p:cNvSpPr/>
              <p:nvPr/>
            </p:nvSpPr>
            <p:spPr>
              <a:xfrm>
                <a:off x="2423" y="3006"/>
                <a:ext cx="409" cy="464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857" extrusionOk="0">
                    <a:moveTo>
                      <a:pt x="1638" y="599"/>
                    </a:moveTo>
                    <a:lnTo>
                      <a:pt x="1637" y="567"/>
                    </a:lnTo>
                    <a:lnTo>
                      <a:pt x="1632" y="504"/>
                    </a:lnTo>
                    <a:lnTo>
                      <a:pt x="1620" y="445"/>
                    </a:lnTo>
                    <a:lnTo>
                      <a:pt x="1602" y="387"/>
                    </a:lnTo>
                    <a:lnTo>
                      <a:pt x="1577" y="333"/>
                    </a:lnTo>
                    <a:lnTo>
                      <a:pt x="1546" y="281"/>
                    </a:lnTo>
                    <a:lnTo>
                      <a:pt x="1509" y="234"/>
                    </a:lnTo>
                    <a:lnTo>
                      <a:pt x="1465" y="190"/>
                    </a:lnTo>
                    <a:lnTo>
                      <a:pt x="1415" y="150"/>
                    </a:lnTo>
                    <a:lnTo>
                      <a:pt x="1358" y="114"/>
                    </a:lnTo>
                    <a:lnTo>
                      <a:pt x="1295" y="83"/>
                    </a:lnTo>
                    <a:lnTo>
                      <a:pt x="1224" y="56"/>
                    </a:lnTo>
                    <a:lnTo>
                      <a:pt x="1146" y="35"/>
                    </a:lnTo>
                    <a:lnTo>
                      <a:pt x="1062" y="17"/>
                    </a:lnTo>
                    <a:lnTo>
                      <a:pt x="970" y="7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7" y="0"/>
                    </a:lnTo>
                    <a:lnTo>
                      <a:pt x="668" y="7"/>
                    </a:lnTo>
                    <a:lnTo>
                      <a:pt x="576" y="17"/>
                    </a:lnTo>
                    <a:lnTo>
                      <a:pt x="491" y="35"/>
                    </a:lnTo>
                    <a:lnTo>
                      <a:pt x="415" y="56"/>
                    </a:lnTo>
                    <a:lnTo>
                      <a:pt x="343" y="83"/>
                    </a:lnTo>
                    <a:lnTo>
                      <a:pt x="280" y="114"/>
                    </a:lnTo>
                    <a:lnTo>
                      <a:pt x="223" y="150"/>
                    </a:lnTo>
                    <a:lnTo>
                      <a:pt x="172" y="190"/>
                    </a:lnTo>
                    <a:lnTo>
                      <a:pt x="129" y="234"/>
                    </a:lnTo>
                    <a:lnTo>
                      <a:pt x="91" y="281"/>
                    </a:lnTo>
                    <a:lnTo>
                      <a:pt x="61" y="333"/>
                    </a:lnTo>
                    <a:lnTo>
                      <a:pt x="36" y="387"/>
                    </a:lnTo>
                    <a:lnTo>
                      <a:pt x="18" y="445"/>
                    </a:lnTo>
                    <a:lnTo>
                      <a:pt x="6" y="504"/>
                    </a:lnTo>
                    <a:lnTo>
                      <a:pt x="0" y="567"/>
                    </a:lnTo>
                    <a:lnTo>
                      <a:pt x="0" y="599"/>
                    </a:lnTo>
                    <a:lnTo>
                      <a:pt x="0" y="669"/>
                    </a:lnTo>
                    <a:lnTo>
                      <a:pt x="0" y="843"/>
                    </a:lnTo>
                    <a:lnTo>
                      <a:pt x="7" y="993"/>
                    </a:lnTo>
                    <a:lnTo>
                      <a:pt x="19" y="1097"/>
                    </a:lnTo>
                    <a:lnTo>
                      <a:pt x="38" y="1202"/>
                    </a:lnTo>
                    <a:lnTo>
                      <a:pt x="63" y="1307"/>
                    </a:lnTo>
                    <a:lnTo>
                      <a:pt x="99" y="1409"/>
                    </a:lnTo>
                    <a:lnTo>
                      <a:pt x="145" y="1505"/>
                    </a:lnTo>
                    <a:lnTo>
                      <a:pt x="205" y="1595"/>
                    </a:lnTo>
                    <a:lnTo>
                      <a:pt x="278" y="1674"/>
                    </a:lnTo>
                    <a:lnTo>
                      <a:pt x="342" y="1727"/>
                    </a:lnTo>
                    <a:lnTo>
                      <a:pt x="391" y="1757"/>
                    </a:lnTo>
                    <a:lnTo>
                      <a:pt x="444" y="1784"/>
                    </a:lnTo>
                    <a:lnTo>
                      <a:pt x="501" y="1808"/>
                    </a:lnTo>
                    <a:lnTo>
                      <a:pt x="563" y="1827"/>
                    </a:lnTo>
                    <a:lnTo>
                      <a:pt x="630" y="1842"/>
                    </a:lnTo>
                    <a:lnTo>
                      <a:pt x="701" y="1852"/>
                    </a:lnTo>
                    <a:lnTo>
                      <a:pt x="779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7" y="1852"/>
                    </a:lnTo>
                    <a:lnTo>
                      <a:pt x="1008" y="1842"/>
                    </a:lnTo>
                    <a:lnTo>
                      <a:pt x="1075" y="1827"/>
                    </a:lnTo>
                    <a:lnTo>
                      <a:pt x="1136" y="1808"/>
                    </a:lnTo>
                    <a:lnTo>
                      <a:pt x="1193" y="1784"/>
                    </a:lnTo>
                    <a:lnTo>
                      <a:pt x="1246" y="1757"/>
                    </a:lnTo>
                    <a:lnTo>
                      <a:pt x="1295" y="1727"/>
                    </a:lnTo>
                    <a:lnTo>
                      <a:pt x="1360" y="1674"/>
                    </a:lnTo>
                    <a:lnTo>
                      <a:pt x="1434" y="1595"/>
                    </a:lnTo>
                    <a:lnTo>
                      <a:pt x="1493" y="1505"/>
                    </a:lnTo>
                    <a:lnTo>
                      <a:pt x="1539" y="1409"/>
                    </a:lnTo>
                    <a:lnTo>
                      <a:pt x="1575" y="1307"/>
                    </a:lnTo>
                    <a:lnTo>
                      <a:pt x="1601" y="1202"/>
                    </a:lnTo>
                    <a:lnTo>
                      <a:pt x="1619" y="1097"/>
                    </a:lnTo>
                    <a:lnTo>
                      <a:pt x="1630" y="993"/>
                    </a:lnTo>
                    <a:lnTo>
                      <a:pt x="1638" y="843"/>
                    </a:lnTo>
                    <a:lnTo>
                      <a:pt x="1638" y="669"/>
                    </a:lnTo>
                    <a:lnTo>
                      <a:pt x="1638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6" name="Google Shape;566;g7fe4bae876_3_0"/>
              <p:cNvSpPr/>
              <p:nvPr/>
            </p:nvSpPr>
            <p:spPr>
              <a:xfrm>
                <a:off x="2506" y="3230"/>
                <a:ext cx="44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94" extrusionOk="0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7" name="Google Shape;567;g7fe4bae876_3_0"/>
              <p:cNvSpPr/>
              <p:nvPr/>
            </p:nvSpPr>
            <p:spPr>
              <a:xfrm>
                <a:off x="2512" y="3236"/>
                <a:ext cx="13" cy="14"/>
              </a:xfrm>
              <a:custGeom>
                <a:avLst/>
                <a:gdLst/>
                <a:ahLst/>
                <a:cxnLst/>
                <a:rect l="l" t="t" r="r" b="b"/>
                <a:pathLst>
                  <a:path w="53" h="54" extrusionOk="0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6" y="54"/>
                    </a:lnTo>
                    <a:lnTo>
                      <a:pt x="15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5" y="2"/>
                    </a:lnTo>
                    <a:lnTo>
                      <a:pt x="26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8" name="Google Shape;568;g7fe4bae876_3_0"/>
              <p:cNvSpPr/>
              <p:nvPr/>
            </p:nvSpPr>
            <p:spPr>
              <a:xfrm>
                <a:off x="2490" y="3165"/>
                <a:ext cx="73" cy="31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26" extrusionOk="0">
                    <a:moveTo>
                      <a:pt x="9" y="115"/>
                    </a:moveTo>
                    <a:lnTo>
                      <a:pt x="17" y="118"/>
                    </a:lnTo>
                    <a:lnTo>
                      <a:pt x="36" y="117"/>
                    </a:lnTo>
                    <a:lnTo>
                      <a:pt x="69" y="106"/>
                    </a:lnTo>
                    <a:lnTo>
                      <a:pt x="114" y="95"/>
                    </a:lnTo>
                    <a:lnTo>
                      <a:pt x="151" y="90"/>
                    </a:lnTo>
                    <a:lnTo>
                      <a:pt x="194" y="96"/>
                    </a:lnTo>
                    <a:lnTo>
                      <a:pt x="245" y="111"/>
                    </a:lnTo>
                    <a:lnTo>
                      <a:pt x="273" y="125"/>
                    </a:lnTo>
                    <a:lnTo>
                      <a:pt x="278" y="126"/>
                    </a:lnTo>
                    <a:lnTo>
                      <a:pt x="286" y="118"/>
                    </a:lnTo>
                    <a:lnTo>
                      <a:pt x="291" y="102"/>
                    </a:lnTo>
                    <a:lnTo>
                      <a:pt x="289" y="79"/>
                    </a:lnTo>
                    <a:lnTo>
                      <a:pt x="279" y="55"/>
                    </a:lnTo>
                    <a:lnTo>
                      <a:pt x="260" y="31"/>
                    </a:lnTo>
                    <a:lnTo>
                      <a:pt x="227" y="12"/>
                    </a:lnTo>
                    <a:lnTo>
                      <a:pt x="182" y="1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8"/>
                    </a:lnTo>
                    <a:lnTo>
                      <a:pt x="50" y="23"/>
                    </a:lnTo>
                    <a:lnTo>
                      <a:pt x="26" y="43"/>
                    </a:lnTo>
                    <a:lnTo>
                      <a:pt x="10" y="63"/>
                    </a:lnTo>
                    <a:lnTo>
                      <a:pt x="2" y="83"/>
                    </a:lnTo>
                    <a:lnTo>
                      <a:pt x="0" y="100"/>
                    </a:lnTo>
                    <a:lnTo>
                      <a:pt x="4" y="113"/>
                    </a:lnTo>
                    <a:lnTo>
                      <a:pt x="9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9" name="Google Shape;569;g7fe4bae876_3_0"/>
              <p:cNvSpPr/>
              <p:nvPr/>
            </p:nvSpPr>
            <p:spPr>
              <a:xfrm>
                <a:off x="2708" y="3230"/>
                <a:ext cx="44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94" extrusionOk="0">
                    <a:moveTo>
                      <a:pt x="176" y="97"/>
                    </a:moveTo>
                    <a:lnTo>
                      <a:pt x="175" y="117"/>
                    </a:lnTo>
                    <a:lnTo>
                      <a:pt x="162" y="152"/>
                    </a:lnTo>
                    <a:lnTo>
                      <a:pt x="138" y="178"/>
                    </a:lnTo>
                    <a:lnTo>
                      <a:pt x="106" y="193"/>
                    </a:lnTo>
                    <a:lnTo>
                      <a:pt x="88" y="194"/>
                    </a:lnTo>
                    <a:lnTo>
                      <a:pt x="70" y="193"/>
                    </a:lnTo>
                    <a:lnTo>
                      <a:pt x="38" y="178"/>
                    </a:lnTo>
                    <a:lnTo>
                      <a:pt x="14" y="152"/>
                    </a:lnTo>
                    <a:lnTo>
                      <a:pt x="1" y="117"/>
                    </a:lnTo>
                    <a:lnTo>
                      <a:pt x="0" y="97"/>
                    </a:lnTo>
                    <a:lnTo>
                      <a:pt x="1" y="78"/>
                    </a:lnTo>
                    <a:lnTo>
                      <a:pt x="14" y="42"/>
                    </a:lnTo>
                    <a:lnTo>
                      <a:pt x="38" y="17"/>
                    </a:lnTo>
                    <a:lnTo>
                      <a:pt x="70" y="1"/>
                    </a:lnTo>
                    <a:lnTo>
                      <a:pt x="88" y="0"/>
                    </a:lnTo>
                    <a:lnTo>
                      <a:pt x="106" y="1"/>
                    </a:lnTo>
                    <a:lnTo>
                      <a:pt x="138" y="17"/>
                    </a:lnTo>
                    <a:lnTo>
                      <a:pt x="162" y="42"/>
                    </a:lnTo>
                    <a:lnTo>
                      <a:pt x="175" y="78"/>
                    </a:lnTo>
                    <a:lnTo>
                      <a:pt x="176" y="97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0" name="Google Shape;570;g7fe4bae876_3_0"/>
              <p:cNvSpPr/>
              <p:nvPr/>
            </p:nvSpPr>
            <p:spPr>
              <a:xfrm>
                <a:off x="2714" y="3236"/>
                <a:ext cx="13" cy="14"/>
              </a:xfrm>
              <a:custGeom>
                <a:avLst/>
                <a:gdLst/>
                <a:ahLst/>
                <a:cxnLst/>
                <a:rect l="l" t="t" r="r" b="b"/>
                <a:pathLst>
                  <a:path w="54" h="54" extrusionOk="0">
                    <a:moveTo>
                      <a:pt x="54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4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4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1" name="Google Shape;571;g7fe4bae876_3_0"/>
              <p:cNvSpPr/>
              <p:nvPr/>
            </p:nvSpPr>
            <p:spPr>
              <a:xfrm>
                <a:off x="2692" y="3165"/>
                <a:ext cx="73" cy="31"/>
              </a:xfrm>
              <a:custGeom>
                <a:avLst/>
                <a:gdLst/>
                <a:ahLst/>
                <a:cxnLst/>
                <a:rect l="l" t="t" r="r" b="b"/>
                <a:pathLst>
                  <a:path w="290" h="126" extrusionOk="0">
                    <a:moveTo>
                      <a:pt x="281" y="115"/>
                    </a:moveTo>
                    <a:lnTo>
                      <a:pt x="274" y="118"/>
                    </a:lnTo>
                    <a:lnTo>
                      <a:pt x="255" y="117"/>
                    </a:lnTo>
                    <a:lnTo>
                      <a:pt x="221" y="106"/>
                    </a:lnTo>
                    <a:lnTo>
                      <a:pt x="176" y="95"/>
                    </a:lnTo>
                    <a:lnTo>
                      <a:pt x="139" y="90"/>
                    </a:lnTo>
                    <a:lnTo>
                      <a:pt x="97" y="96"/>
                    </a:lnTo>
                    <a:lnTo>
                      <a:pt x="46" y="111"/>
                    </a:lnTo>
                    <a:lnTo>
                      <a:pt x="18" y="125"/>
                    </a:lnTo>
                    <a:lnTo>
                      <a:pt x="13" y="126"/>
                    </a:lnTo>
                    <a:lnTo>
                      <a:pt x="4" y="118"/>
                    </a:lnTo>
                    <a:lnTo>
                      <a:pt x="0" y="102"/>
                    </a:lnTo>
                    <a:lnTo>
                      <a:pt x="2" y="79"/>
                    </a:lnTo>
                    <a:lnTo>
                      <a:pt x="12" y="55"/>
                    </a:lnTo>
                    <a:lnTo>
                      <a:pt x="31" y="31"/>
                    </a:lnTo>
                    <a:lnTo>
                      <a:pt x="64" y="12"/>
                    </a:lnTo>
                    <a:lnTo>
                      <a:pt x="109" y="1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208" y="8"/>
                    </a:lnTo>
                    <a:lnTo>
                      <a:pt x="240" y="23"/>
                    </a:lnTo>
                    <a:lnTo>
                      <a:pt x="265" y="43"/>
                    </a:lnTo>
                    <a:lnTo>
                      <a:pt x="280" y="63"/>
                    </a:lnTo>
                    <a:lnTo>
                      <a:pt x="289" y="83"/>
                    </a:lnTo>
                    <a:lnTo>
                      <a:pt x="290" y="100"/>
                    </a:lnTo>
                    <a:lnTo>
                      <a:pt x="286" y="113"/>
                    </a:lnTo>
                    <a:lnTo>
                      <a:pt x="281" y="115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2" name="Google Shape;572;g7fe4bae876_3_0"/>
              <p:cNvSpPr/>
              <p:nvPr/>
            </p:nvSpPr>
            <p:spPr>
              <a:xfrm>
                <a:off x="2592" y="3328"/>
                <a:ext cx="71" cy="26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01" extrusionOk="0">
                    <a:moveTo>
                      <a:pt x="141" y="43"/>
                    </a:moveTo>
                    <a:lnTo>
                      <a:pt x="109" y="41"/>
                    </a:lnTo>
                    <a:lnTo>
                      <a:pt x="58" y="23"/>
                    </a:lnTo>
                    <a:lnTo>
                      <a:pt x="21" y="5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21"/>
                    </a:lnTo>
                    <a:lnTo>
                      <a:pt x="13" y="53"/>
                    </a:lnTo>
                    <a:lnTo>
                      <a:pt x="36" y="74"/>
                    </a:lnTo>
                    <a:lnTo>
                      <a:pt x="58" y="86"/>
                    </a:lnTo>
                    <a:lnTo>
                      <a:pt x="85" y="96"/>
                    </a:lnTo>
                    <a:lnTo>
                      <a:pt x="120" y="100"/>
                    </a:lnTo>
                    <a:lnTo>
                      <a:pt x="141" y="101"/>
                    </a:lnTo>
                    <a:lnTo>
                      <a:pt x="162" y="100"/>
                    </a:lnTo>
                    <a:lnTo>
                      <a:pt x="197" y="96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8" y="53"/>
                    </a:lnTo>
                    <a:lnTo>
                      <a:pt x="281" y="21"/>
                    </a:lnTo>
                    <a:lnTo>
                      <a:pt x="282" y="9"/>
                    </a:lnTo>
                    <a:lnTo>
                      <a:pt x="281" y="4"/>
                    </a:lnTo>
                    <a:lnTo>
                      <a:pt x="276" y="0"/>
                    </a:lnTo>
                    <a:lnTo>
                      <a:pt x="261" y="5"/>
                    </a:lnTo>
                    <a:lnTo>
                      <a:pt x="225" y="23"/>
                    </a:lnTo>
                    <a:lnTo>
                      <a:pt x="173" y="41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3" name="Google Shape;573;g7fe4bae876_3_0"/>
              <p:cNvSpPr/>
              <p:nvPr/>
            </p:nvSpPr>
            <p:spPr>
              <a:xfrm>
                <a:off x="2615" y="3408"/>
                <a:ext cx="25" cy="9"/>
              </a:xfrm>
              <a:custGeom>
                <a:avLst/>
                <a:gdLst/>
                <a:ahLst/>
                <a:cxnLst/>
                <a:rect l="l" t="t" r="r" b="b"/>
                <a:pathLst>
                  <a:path w="97" h="34" extrusionOk="0">
                    <a:moveTo>
                      <a:pt x="49" y="14"/>
                    </a:moveTo>
                    <a:lnTo>
                      <a:pt x="28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6" y="27"/>
                    </a:lnTo>
                    <a:lnTo>
                      <a:pt x="35" y="33"/>
                    </a:lnTo>
                    <a:lnTo>
                      <a:pt x="49" y="34"/>
                    </a:lnTo>
                    <a:lnTo>
                      <a:pt x="63" y="33"/>
                    </a:lnTo>
                    <a:lnTo>
                      <a:pt x="82" y="27"/>
                    </a:lnTo>
                    <a:lnTo>
                      <a:pt x="96" y="12"/>
                    </a:lnTo>
                    <a:lnTo>
                      <a:pt x="97" y="2"/>
                    </a:lnTo>
                    <a:lnTo>
                      <a:pt x="97" y="0"/>
                    </a:lnTo>
                    <a:lnTo>
                      <a:pt x="91" y="1"/>
                    </a:lnTo>
                    <a:lnTo>
                      <a:pt x="70" y="12"/>
                    </a:ln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4" name="Google Shape;574;g7fe4bae876_3_0"/>
              <p:cNvSpPr/>
              <p:nvPr/>
            </p:nvSpPr>
            <p:spPr>
              <a:xfrm>
                <a:off x="2572" y="3380"/>
                <a:ext cx="11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4" extrusionOk="0">
                    <a:moveTo>
                      <a:pt x="222" y="45"/>
                    </a:moveTo>
                    <a:lnTo>
                      <a:pt x="172" y="44"/>
                    </a:lnTo>
                    <a:lnTo>
                      <a:pt x="89" y="29"/>
                    </a:lnTo>
                    <a:lnTo>
                      <a:pt x="32" y="9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20" y="32"/>
                    </a:lnTo>
                    <a:lnTo>
                      <a:pt x="70" y="56"/>
                    </a:lnTo>
                    <a:lnTo>
                      <a:pt x="133" y="69"/>
                    </a:lnTo>
                    <a:lnTo>
                      <a:pt x="189" y="73"/>
                    </a:lnTo>
                    <a:lnTo>
                      <a:pt x="222" y="74"/>
                    </a:lnTo>
                    <a:lnTo>
                      <a:pt x="255" y="73"/>
                    </a:lnTo>
                    <a:lnTo>
                      <a:pt x="311" y="69"/>
                    </a:lnTo>
                    <a:lnTo>
                      <a:pt x="375" y="56"/>
                    </a:lnTo>
                    <a:lnTo>
                      <a:pt x="423" y="32"/>
                    </a:lnTo>
                    <a:lnTo>
                      <a:pt x="443" y="9"/>
                    </a:lnTo>
                    <a:lnTo>
                      <a:pt x="445" y="3"/>
                    </a:lnTo>
                    <a:lnTo>
                      <a:pt x="441" y="0"/>
                    </a:lnTo>
                    <a:lnTo>
                      <a:pt x="412" y="9"/>
                    </a:lnTo>
                    <a:lnTo>
                      <a:pt x="354" y="29"/>
                    </a:lnTo>
                    <a:lnTo>
                      <a:pt x="272" y="44"/>
                    </a:lnTo>
                    <a:lnTo>
                      <a:pt x="222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5" name="Google Shape;575;g7fe4bae876_3_0"/>
              <p:cNvSpPr/>
              <p:nvPr/>
            </p:nvSpPr>
            <p:spPr>
              <a:xfrm>
                <a:off x="2371" y="3499"/>
                <a:ext cx="256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2" extrusionOk="0">
                    <a:moveTo>
                      <a:pt x="1026" y="0"/>
                    </a:moveTo>
                    <a:lnTo>
                      <a:pt x="1026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3" y="469"/>
                    </a:lnTo>
                    <a:lnTo>
                      <a:pt x="37" y="425"/>
                    </a:lnTo>
                    <a:lnTo>
                      <a:pt x="71" y="380"/>
                    </a:lnTo>
                    <a:lnTo>
                      <a:pt x="114" y="336"/>
                    </a:lnTo>
                    <a:lnTo>
                      <a:pt x="167" y="290"/>
                    </a:lnTo>
                    <a:lnTo>
                      <a:pt x="227" y="247"/>
                    </a:lnTo>
                    <a:lnTo>
                      <a:pt x="295" y="205"/>
                    </a:lnTo>
                    <a:lnTo>
                      <a:pt x="406" y="146"/>
                    </a:lnTo>
                    <a:lnTo>
                      <a:pt x="530" y="94"/>
                    </a:lnTo>
                    <a:lnTo>
                      <a:pt x="616" y="65"/>
                    </a:lnTo>
                    <a:lnTo>
                      <a:pt x="706" y="41"/>
                    </a:lnTo>
                    <a:lnTo>
                      <a:pt x="796" y="21"/>
                    </a:lnTo>
                    <a:lnTo>
                      <a:pt x="889" y="7"/>
                    </a:lnTo>
                    <a:lnTo>
                      <a:pt x="980" y="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6" name="Google Shape;576;g7fe4bae876_3_0"/>
              <p:cNvSpPr/>
              <p:nvPr/>
            </p:nvSpPr>
            <p:spPr>
              <a:xfrm>
                <a:off x="2627" y="3499"/>
                <a:ext cx="257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32" extrusionOk="0">
                    <a:moveTo>
                      <a:pt x="0" y="0"/>
                    </a:moveTo>
                    <a:lnTo>
                      <a:pt x="0" y="532"/>
                    </a:lnTo>
                    <a:lnTo>
                      <a:pt x="1026" y="532"/>
                    </a:lnTo>
                    <a:lnTo>
                      <a:pt x="1025" y="511"/>
                    </a:lnTo>
                    <a:lnTo>
                      <a:pt x="1012" y="469"/>
                    </a:lnTo>
                    <a:lnTo>
                      <a:pt x="988" y="425"/>
                    </a:lnTo>
                    <a:lnTo>
                      <a:pt x="955" y="380"/>
                    </a:lnTo>
                    <a:lnTo>
                      <a:pt x="911" y="336"/>
                    </a:lnTo>
                    <a:lnTo>
                      <a:pt x="859" y="290"/>
                    </a:lnTo>
                    <a:lnTo>
                      <a:pt x="799" y="247"/>
                    </a:lnTo>
                    <a:lnTo>
                      <a:pt x="731" y="205"/>
                    </a:lnTo>
                    <a:lnTo>
                      <a:pt x="620" y="146"/>
                    </a:lnTo>
                    <a:lnTo>
                      <a:pt x="496" y="94"/>
                    </a:lnTo>
                    <a:lnTo>
                      <a:pt x="410" y="65"/>
                    </a:lnTo>
                    <a:lnTo>
                      <a:pt x="321" y="41"/>
                    </a:lnTo>
                    <a:lnTo>
                      <a:pt x="229" y="21"/>
                    </a:lnTo>
                    <a:lnTo>
                      <a:pt x="137" y="7"/>
                    </a:lnTo>
                    <a:lnTo>
                      <a:pt x="4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7" name="Google Shape;577;g7fe4bae876_3_0"/>
              <p:cNvSpPr/>
              <p:nvPr/>
            </p:nvSpPr>
            <p:spPr>
              <a:xfrm>
                <a:off x="2550" y="3499"/>
                <a:ext cx="158" cy="4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86" extrusionOk="0">
                    <a:moveTo>
                      <a:pt x="312" y="0"/>
                    </a:moveTo>
                    <a:lnTo>
                      <a:pt x="234" y="2"/>
                    </a:lnTo>
                    <a:lnTo>
                      <a:pt x="78" y="21"/>
                    </a:lnTo>
                    <a:lnTo>
                      <a:pt x="0" y="38"/>
                    </a:lnTo>
                    <a:lnTo>
                      <a:pt x="5" y="44"/>
                    </a:lnTo>
                    <a:lnTo>
                      <a:pt x="45" y="85"/>
                    </a:lnTo>
                    <a:lnTo>
                      <a:pt x="103" y="127"/>
                    </a:lnTo>
                    <a:lnTo>
                      <a:pt x="152" y="151"/>
                    </a:lnTo>
                    <a:lnTo>
                      <a:pt x="209" y="172"/>
                    </a:lnTo>
                    <a:lnTo>
                      <a:pt x="276" y="185"/>
                    </a:lnTo>
                    <a:lnTo>
                      <a:pt x="312" y="186"/>
                    </a:lnTo>
                    <a:lnTo>
                      <a:pt x="346" y="185"/>
                    </a:lnTo>
                    <a:lnTo>
                      <a:pt x="408" y="174"/>
                    </a:lnTo>
                    <a:lnTo>
                      <a:pt x="465" y="156"/>
                    </a:lnTo>
                    <a:lnTo>
                      <a:pt x="514" y="133"/>
                    </a:lnTo>
                    <a:lnTo>
                      <a:pt x="574" y="95"/>
                    </a:lnTo>
                    <a:lnTo>
                      <a:pt x="625" y="52"/>
                    </a:lnTo>
                    <a:lnTo>
                      <a:pt x="635" y="42"/>
                    </a:lnTo>
                    <a:lnTo>
                      <a:pt x="555" y="23"/>
                    </a:lnTo>
                    <a:lnTo>
                      <a:pt x="433" y="6"/>
                    </a:lnTo>
                    <a:lnTo>
                      <a:pt x="352" y="1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3785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8" name="Google Shape;578;g7fe4bae876_3_0"/>
              <p:cNvSpPr/>
              <p:nvPr/>
            </p:nvSpPr>
            <p:spPr>
              <a:xfrm>
                <a:off x="2575" y="3494"/>
                <a:ext cx="105" cy="2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12" extrusionOk="0">
                    <a:moveTo>
                      <a:pt x="0" y="36"/>
                    </a:moveTo>
                    <a:lnTo>
                      <a:pt x="9" y="46"/>
                    </a:lnTo>
                    <a:lnTo>
                      <a:pt x="78" y="89"/>
                    </a:lnTo>
                    <a:lnTo>
                      <a:pt x="136" y="106"/>
                    </a:lnTo>
                    <a:lnTo>
                      <a:pt x="185" y="112"/>
                    </a:lnTo>
                    <a:lnTo>
                      <a:pt x="212" y="112"/>
                    </a:lnTo>
                    <a:lnTo>
                      <a:pt x="240" y="112"/>
                    </a:lnTo>
                    <a:lnTo>
                      <a:pt x="287" y="106"/>
                    </a:lnTo>
                    <a:lnTo>
                      <a:pt x="345" y="89"/>
                    </a:lnTo>
                    <a:lnTo>
                      <a:pt x="415" y="46"/>
                    </a:lnTo>
                    <a:lnTo>
                      <a:pt x="423" y="36"/>
                    </a:lnTo>
                    <a:lnTo>
                      <a:pt x="416" y="34"/>
                    </a:lnTo>
                    <a:lnTo>
                      <a:pt x="345" y="15"/>
                    </a:lnTo>
                    <a:lnTo>
                      <a:pt x="257" y="3"/>
                    </a:lnTo>
                    <a:lnTo>
                      <a:pt x="189" y="0"/>
                    </a:lnTo>
                    <a:lnTo>
                      <a:pt x="116" y="6"/>
                    </a:lnTo>
                    <a:lnTo>
                      <a:pt x="39" y="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9" name="Google Shape;579;g7fe4bae876_3_0"/>
              <p:cNvSpPr/>
              <p:nvPr/>
            </p:nvSpPr>
            <p:spPr>
              <a:xfrm>
                <a:off x="2396" y="2919"/>
                <a:ext cx="472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491" extrusionOk="0">
                    <a:moveTo>
                      <a:pt x="1599" y="274"/>
                    </a:moveTo>
                    <a:lnTo>
                      <a:pt x="1590" y="262"/>
                    </a:lnTo>
                    <a:lnTo>
                      <a:pt x="1510" y="190"/>
                    </a:lnTo>
                    <a:lnTo>
                      <a:pt x="1424" y="130"/>
                    </a:lnTo>
                    <a:lnTo>
                      <a:pt x="1339" y="84"/>
                    </a:lnTo>
                    <a:lnTo>
                      <a:pt x="1273" y="57"/>
                    </a:lnTo>
                    <a:lnTo>
                      <a:pt x="1200" y="35"/>
                    </a:lnTo>
                    <a:lnTo>
                      <a:pt x="1119" y="16"/>
                    </a:lnTo>
                    <a:lnTo>
                      <a:pt x="1032" y="5"/>
                    </a:lnTo>
                    <a:lnTo>
                      <a:pt x="936" y="0"/>
                    </a:lnTo>
                    <a:lnTo>
                      <a:pt x="833" y="6"/>
                    </a:lnTo>
                    <a:lnTo>
                      <a:pt x="722" y="21"/>
                    </a:lnTo>
                    <a:lnTo>
                      <a:pt x="664" y="34"/>
                    </a:lnTo>
                    <a:lnTo>
                      <a:pt x="606" y="48"/>
                    </a:lnTo>
                    <a:lnTo>
                      <a:pt x="500" y="80"/>
                    </a:lnTo>
                    <a:lnTo>
                      <a:pt x="407" y="118"/>
                    </a:lnTo>
                    <a:lnTo>
                      <a:pt x="327" y="160"/>
                    </a:lnTo>
                    <a:lnTo>
                      <a:pt x="258" y="206"/>
                    </a:lnTo>
                    <a:lnTo>
                      <a:pt x="197" y="257"/>
                    </a:lnTo>
                    <a:lnTo>
                      <a:pt x="148" y="310"/>
                    </a:lnTo>
                    <a:lnTo>
                      <a:pt x="107" y="368"/>
                    </a:lnTo>
                    <a:lnTo>
                      <a:pt x="73" y="427"/>
                    </a:lnTo>
                    <a:lnTo>
                      <a:pt x="48" y="489"/>
                    </a:lnTo>
                    <a:lnTo>
                      <a:pt x="28" y="554"/>
                    </a:lnTo>
                    <a:lnTo>
                      <a:pt x="14" y="620"/>
                    </a:lnTo>
                    <a:lnTo>
                      <a:pt x="2" y="721"/>
                    </a:lnTo>
                    <a:lnTo>
                      <a:pt x="0" y="860"/>
                    </a:lnTo>
                    <a:lnTo>
                      <a:pt x="3" y="929"/>
                    </a:lnTo>
                    <a:lnTo>
                      <a:pt x="11" y="1062"/>
                    </a:lnTo>
                    <a:lnTo>
                      <a:pt x="37" y="1279"/>
                    </a:lnTo>
                    <a:lnTo>
                      <a:pt x="62" y="1392"/>
                    </a:lnTo>
                    <a:lnTo>
                      <a:pt x="80" y="1446"/>
                    </a:lnTo>
                    <a:lnTo>
                      <a:pt x="100" y="1479"/>
                    </a:lnTo>
                    <a:lnTo>
                      <a:pt x="117" y="1490"/>
                    </a:lnTo>
                    <a:lnTo>
                      <a:pt x="127" y="1491"/>
                    </a:lnTo>
                    <a:lnTo>
                      <a:pt x="133" y="1489"/>
                    </a:lnTo>
                    <a:lnTo>
                      <a:pt x="143" y="1481"/>
                    </a:lnTo>
                    <a:lnTo>
                      <a:pt x="159" y="1453"/>
                    </a:lnTo>
                    <a:lnTo>
                      <a:pt x="169" y="1389"/>
                    </a:lnTo>
                    <a:lnTo>
                      <a:pt x="168" y="1227"/>
                    </a:lnTo>
                    <a:lnTo>
                      <a:pt x="168" y="1162"/>
                    </a:lnTo>
                    <a:lnTo>
                      <a:pt x="171" y="1135"/>
                    </a:lnTo>
                    <a:lnTo>
                      <a:pt x="196" y="1066"/>
                    </a:lnTo>
                    <a:lnTo>
                      <a:pt x="227" y="1015"/>
                    </a:lnTo>
                    <a:lnTo>
                      <a:pt x="275" y="965"/>
                    </a:lnTo>
                    <a:lnTo>
                      <a:pt x="324" y="933"/>
                    </a:lnTo>
                    <a:lnTo>
                      <a:pt x="362" y="915"/>
                    </a:lnTo>
                    <a:lnTo>
                      <a:pt x="407" y="900"/>
                    </a:lnTo>
                    <a:lnTo>
                      <a:pt x="458" y="890"/>
                    </a:lnTo>
                    <a:lnTo>
                      <a:pt x="516" y="885"/>
                    </a:lnTo>
                    <a:lnTo>
                      <a:pt x="580" y="886"/>
                    </a:lnTo>
                    <a:lnTo>
                      <a:pt x="615" y="889"/>
                    </a:lnTo>
                    <a:lnTo>
                      <a:pt x="687" y="894"/>
                    </a:lnTo>
                    <a:lnTo>
                      <a:pt x="824" y="893"/>
                    </a:lnTo>
                    <a:lnTo>
                      <a:pt x="950" y="883"/>
                    </a:lnTo>
                    <a:lnTo>
                      <a:pt x="1063" y="863"/>
                    </a:lnTo>
                    <a:lnTo>
                      <a:pt x="1205" y="829"/>
                    </a:lnTo>
                    <a:lnTo>
                      <a:pt x="1313" y="792"/>
                    </a:lnTo>
                    <a:lnTo>
                      <a:pt x="1324" y="787"/>
                    </a:lnTo>
                    <a:lnTo>
                      <a:pt x="1340" y="808"/>
                    </a:lnTo>
                    <a:lnTo>
                      <a:pt x="1433" y="907"/>
                    </a:lnTo>
                    <a:lnTo>
                      <a:pt x="1488" y="954"/>
                    </a:lnTo>
                    <a:lnTo>
                      <a:pt x="1523" y="976"/>
                    </a:lnTo>
                    <a:lnTo>
                      <a:pt x="1540" y="984"/>
                    </a:lnTo>
                    <a:lnTo>
                      <a:pt x="1556" y="990"/>
                    </a:lnTo>
                    <a:lnTo>
                      <a:pt x="1583" y="1010"/>
                    </a:lnTo>
                    <a:lnTo>
                      <a:pt x="1605" y="1035"/>
                    </a:lnTo>
                    <a:lnTo>
                      <a:pt x="1624" y="1068"/>
                    </a:lnTo>
                    <a:lnTo>
                      <a:pt x="1645" y="1123"/>
                    </a:lnTo>
                    <a:lnTo>
                      <a:pt x="1663" y="1207"/>
                    </a:lnTo>
                    <a:lnTo>
                      <a:pt x="1681" y="1333"/>
                    </a:lnTo>
                    <a:lnTo>
                      <a:pt x="1695" y="1429"/>
                    </a:lnTo>
                    <a:lnTo>
                      <a:pt x="1707" y="1457"/>
                    </a:lnTo>
                    <a:lnTo>
                      <a:pt x="1716" y="1466"/>
                    </a:lnTo>
                    <a:lnTo>
                      <a:pt x="1723" y="1467"/>
                    </a:lnTo>
                    <a:lnTo>
                      <a:pt x="1729" y="1465"/>
                    </a:lnTo>
                    <a:lnTo>
                      <a:pt x="1746" y="1444"/>
                    </a:lnTo>
                    <a:lnTo>
                      <a:pt x="1780" y="1378"/>
                    </a:lnTo>
                    <a:lnTo>
                      <a:pt x="1828" y="1237"/>
                    </a:lnTo>
                    <a:lnTo>
                      <a:pt x="1860" y="1102"/>
                    </a:lnTo>
                    <a:lnTo>
                      <a:pt x="1876" y="1004"/>
                    </a:lnTo>
                    <a:lnTo>
                      <a:pt x="1885" y="903"/>
                    </a:lnTo>
                    <a:lnTo>
                      <a:pt x="1886" y="800"/>
                    </a:lnTo>
                    <a:lnTo>
                      <a:pt x="1880" y="698"/>
                    </a:lnTo>
                    <a:lnTo>
                      <a:pt x="1862" y="600"/>
                    </a:lnTo>
                    <a:lnTo>
                      <a:pt x="1830" y="509"/>
                    </a:lnTo>
                    <a:lnTo>
                      <a:pt x="1785" y="426"/>
                    </a:lnTo>
                    <a:lnTo>
                      <a:pt x="1741" y="372"/>
                    </a:lnTo>
                    <a:lnTo>
                      <a:pt x="1707" y="338"/>
                    </a:lnTo>
                    <a:lnTo>
                      <a:pt x="1667" y="309"/>
                    </a:lnTo>
                    <a:lnTo>
                      <a:pt x="1624" y="285"/>
                    </a:lnTo>
                    <a:lnTo>
                      <a:pt x="1599" y="274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asdfe</a:t>
            </a: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31"/>
          <p:cNvSpPr/>
          <p:nvPr/>
        </p:nvSpPr>
        <p:spPr>
          <a:xfrm>
            <a:off x="1332171" y="490807"/>
            <a:ext cx="9527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일정 예측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31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88" name="Google Shape;588;p31"/>
          <p:cNvSpPr/>
          <p:nvPr/>
        </p:nvSpPr>
        <p:spPr>
          <a:xfrm>
            <a:off x="2729946" y="36576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9" name="Google Shape;589;p31"/>
          <p:cNvPicPr preferRelativeResize="0"/>
          <p:nvPr/>
        </p:nvPicPr>
        <p:blipFill rotWithShape="1">
          <a:blip r:embed="rId3">
            <a:alphaModFix/>
          </a:blip>
          <a:srcRect t="16985"/>
          <a:stretch/>
        </p:blipFill>
        <p:spPr>
          <a:xfrm>
            <a:off x="723159" y="1341052"/>
            <a:ext cx="10716508" cy="502614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1"/>
          <p:cNvSpPr/>
          <p:nvPr/>
        </p:nvSpPr>
        <p:spPr>
          <a:xfrm>
            <a:off x="609310" y="1482553"/>
            <a:ext cx="2284966" cy="45848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663821" y="1819417"/>
            <a:ext cx="25121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주제 선정 및 개발환경 구축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1"/>
          <p:cNvSpPr txBox="1"/>
          <p:nvPr/>
        </p:nvSpPr>
        <p:spPr>
          <a:xfrm>
            <a:off x="752333" y="2211518"/>
            <a:ext cx="2423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홍채 frame 추출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(조수아)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1"/>
          <p:cNvSpPr txBox="1"/>
          <p:nvPr/>
        </p:nvSpPr>
        <p:spPr>
          <a:xfrm>
            <a:off x="708077" y="2731520"/>
            <a:ext cx="2423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Gaze Position 추출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(송민수)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1"/>
          <p:cNvSpPr txBox="1"/>
          <p:nvPr/>
        </p:nvSpPr>
        <p:spPr>
          <a:xfrm>
            <a:off x="708077" y="3303222"/>
            <a:ext cx="242367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Gaze Tracking result 분석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및 database 제작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(김성민)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708077" y="4108963"/>
            <a:ext cx="2423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디자인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(황겸신)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1"/>
          <p:cNvSpPr txBox="1"/>
          <p:nvPr/>
        </p:nvSpPr>
        <p:spPr>
          <a:xfrm>
            <a:off x="686709" y="4688519"/>
            <a:ext cx="2423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제작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(김진호)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p31"/>
          <p:cNvCxnSpPr/>
          <p:nvPr/>
        </p:nvCxnSpPr>
        <p:spPr>
          <a:xfrm>
            <a:off x="3071591" y="1973305"/>
            <a:ext cx="848403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98" name="Google Shape;598;p31"/>
          <p:cNvCxnSpPr/>
          <p:nvPr/>
        </p:nvCxnSpPr>
        <p:spPr>
          <a:xfrm>
            <a:off x="3888190" y="2380148"/>
            <a:ext cx="2494637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99" name="Google Shape;599;p31"/>
          <p:cNvCxnSpPr/>
          <p:nvPr/>
        </p:nvCxnSpPr>
        <p:spPr>
          <a:xfrm>
            <a:off x="4727051" y="2912883"/>
            <a:ext cx="2485437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00" name="Google Shape;600;p31"/>
          <p:cNvCxnSpPr/>
          <p:nvPr/>
        </p:nvCxnSpPr>
        <p:spPr>
          <a:xfrm>
            <a:off x="6340509" y="3526459"/>
            <a:ext cx="2485437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01" name="Google Shape;601;p31"/>
          <p:cNvCxnSpPr/>
          <p:nvPr/>
        </p:nvCxnSpPr>
        <p:spPr>
          <a:xfrm>
            <a:off x="6364085" y="4232800"/>
            <a:ext cx="1669041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02" name="Google Shape;602;p31"/>
          <p:cNvCxnSpPr/>
          <p:nvPr/>
        </p:nvCxnSpPr>
        <p:spPr>
          <a:xfrm>
            <a:off x="6364085" y="4774815"/>
            <a:ext cx="2526126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3" name="Google Shape;603;p31"/>
          <p:cNvSpPr/>
          <p:nvPr/>
        </p:nvSpPr>
        <p:spPr>
          <a:xfrm>
            <a:off x="3919994" y="2767674"/>
            <a:ext cx="782181" cy="2447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1"/>
          <p:cNvSpPr/>
          <p:nvPr/>
        </p:nvSpPr>
        <p:spPr>
          <a:xfrm>
            <a:off x="5565913" y="3419245"/>
            <a:ext cx="782181" cy="2447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1"/>
          <p:cNvSpPr/>
          <p:nvPr/>
        </p:nvSpPr>
        <p:spPr>
          <a:xfrm>
            <a:off x="7210055" y="3849116"/>
            <a:ext cx="782181" cy="2447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1"/>
          <p:cNvSpPr/>
          <p:nvPr/>
        </p:nvSpPr>
        <p:spPr>
          <a:xfrm>
            <a:off x="7210055" y="4418167"/>
            <a:ext cx="782181" cy="2447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1"/>
          <p:cNvSpPr/>
          <p:nvPr/>
        </p:nvSpPr>
        <p:spPr>
          <a:xfrm>
            <a:off x="8036348" y="4430943"/>
            <a:ext cx="782181" cy="2127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1"/>
          <p:cNvSpPr/>
          <p:nvPr/>
        </p:nvSpPr>
        <p:spPr>
          <a:xfrm>
            <a:off x="6382827" y="4933081"/>
            <a:ext cx="782181" cy="2447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1"/>
          <p:cNvSpPr/>
          <p:nvPr/>
        </p:nvSpPr>
        <p:spPr>
          <a:xfrm>
            <a:off x="7210657" y="4922624"/>
            <a:ext cx="782181" cy="2447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1"/>
          <p:cNvSpPr/>
          <p:nvPr/>
        </p:nvSpPr>
        <p:spPr>
          <a:xfrm>
            <a:off x="8033126" y="4926286"/>
            <a:ext cx="782181" cy="2447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1"/>
          <p:cNvSpPr txBox="1"/>
          <p:nvPr/>
        </p:nvSpPr>
        <p:spPr>
          <a:xfrm>
            <a:off x="723159" y="5353240"/>
            <a:ext cx="2423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및 보수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1"/>
          <p:cNvSpPr txBox="1"/>
          <p:nvPr/>
        </p:nvSpPr>
        <p:spPr>
          <a:xfrm>
            <a:off x="744526" y="5697644"/>
            <a:ext cx="2423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Google Shape;613;p31"/>
          <p:cNvCxnSpPr/>
          <p:nvPr/>
        </p:nvCxnSpPr>
        <p:spPr>
          <a:xfrm>
            <a:off x="8842687" y="5545092"/>
            <a:ext cx="883014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4" name="Google Shape;614;p31"/>
          <p:cNvCxnSpPr/>
          <p:nvPr/>
        </p:nvCxnSpPr>
        <p:spPr>
          <a:xfrm>
            <a:off x="9664670" y="5826177"/>
            <a:ext cx="824774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32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32"/>
          <p:cNvSpPr/>
          <p:nvPr/>
        </p:nvSpPr>
        <p:spPr>
          <a:xfrm>
            <a:off x="1332171" y="490807"/>
            <a:ext cx="9527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역할 및 세부 일정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32"/>
          <p:cNvCxnSpPr/>
          <p:nvPr/>
        </p:nvCxnSpPr>
        <p:spPr>
          <a:xfrm>
            <a:off x="631416" y="1256632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3" name="Google Shape;623;p32"/>
          <p:cNvSpPr txBox="1"/>
          <p:nvPr/>
        </p:nvSpPr>
        <p:spPr>
          <a:xfrm>
            <a:off x="856233" y="2424737"/>
            <a:ext cx="1855935" cy="150810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조수아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(cv2)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2"/>
          <p:cNvSpPr txBox="1"/>
          <p:nvPr/>
        </p:nvSpPr>
        <p:spPr>
          <a:xfrm>
            <a:off x="2712168" y="2447919"/>
            <a:ext cx="8744840" cy="3046988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~4.17	| 웹 캠 연동하고 trained data를 이용해 얼굴인식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~4.20	| trained data를 분석하여 사용자의 눈의 위치 추적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~4.27	| 사용자의 눈만 출력하여 threshold 수행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~5.5	| threshold 수행 결과를 통해 홍채 추적 및 contour    	  수행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~5.10	| contour결과에서 홍채의 중간 좌표 도출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~5.17	| 사용자 눈의 가로길이와 세로길이의 비율에 따른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눈 깜빡임 검출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1332171" y="490807"/>
            <a:ext cx="9527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역할 및 세부 일정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p33"/>
          <p:cNvCxnSpPr/>
          <p:nvPr/>
        </p:nvCxnSpPr>
        <p:spPr>
          <a:xfrm>
            <a:off x="631416" y="1256632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3" name="Google Shape;633;p33"/>
          <p:cNvSpPr txBox="1"/>
          <p:nvPr/>
        </p:nvSpPr>
        <p:spPr>
          <a:xfrm>
            <a:off x="2701894" y="1769826"/>
            <a:ext cx="8744840" cy="3785652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~4.30	| 현재 동공의 좌표와 홍채의 중간 좌표에 따른 수평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비율과 수직 비율 계산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~5.5	| 수평 비율에 따른 좌 우 시선 검출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~5.7	| 수직 비율에 따른 상 하 시선 검출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~5.17	| 화면을 6개의 영역으로 나누어 알맞은 수평, 수직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비율로 각 영역별 시선 검출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~5.20	| 시선 검출 전 각 영역별 테스트를 통해 사용자별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수평 수직 비율 도출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~5.27 | threading기능을 사용하여 1초마다 사용자가 현재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보고있는 영역 count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>
            <a:off x="845959" y="1746644"/>
            <a:ext cx="1855935" cy="150810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송민수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(cv2)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2541858" y="490807"/>
            <a:ext cx="71082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프로젝트 설계배경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4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24"/>
          <p:cNvSpPr/>
          <p:nvPr/>
        </p:nvSpPr>
        <p:spPr>
          <a:xfrm flipH="1">
            <a:off x="723159" y="1482462"/>
            <a:ext cx="3535934" cy="144048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lt1"/>
          </a:solidFill>
          <a:ln w="12700" cap="flat" cmpd="sng">
            <a:solidFill>
              <a:srgbClr val="7CCAC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중심 서비스 ↑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 rot="5400000">
            <a:off x="810949" y="1423397"/>
            <a:ext cx="422322" cy="578851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732685" y="1503015"/>
            <a:ext cx="406775" cy="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1123950" y="4132355"/>
            <a:ext cx="99441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좋은 서비스는 </a:t>
            </a:r>
            <a:r>
              <a:rPr lang="ko-KR" sz="2000" b="1" i="0" u="none" strike="noStrike" cap="none">
                <a:solidFill>
                  <a:srgbClr val="3F3F3F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사람들을 편하게 만들어 줍니다. </a:t>
            </a:r>
            <a:endParaRPr sz="14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개발자들은 이런 서비스를 만드는 것으로 끝내는 것이 아니라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지속적으로 수정, 보완 해주며 더 나은 서비스를 제공하려 노력합니다.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 서비스의 수정, 보완은 </a:t>
            </a:r>
            <a:r>
              <a:rPr lang="ko-KR" sz="2000" b="1" i="0" u="none" strike="noStrike" cap="none">
                <a:solidFill>
                  <a:srgbClr val="3F3F3F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사용자의 Needs 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 달라진다고 할 수 있습니다.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 descr="그리기, 표지판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8700" y="1933581"/>
            <a:ext cx="2514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34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4"/>
          <p:cNvSpPr/>
          <p:nvPr/>
        </p:nvSpPr>
        <p:spPr>
          <a:xfrm>
            <a:off x="1332171" y="490807"/>
            <a:ext cx="9527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역할 및 세부 일정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34"/>
          <p:cNvCxnSpPr/>
          <p:nvPr/>
        </p:nvCxnSpPr>
        <p:spPr>
          <a:xfrm>
            <a:off x="631416" y="1256632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3" name="Google Shape;643;p34"/>
          <p:cNvSpPr txBox="1"/>
          <p:nvPr/>
        </p:nvSpPr>
        <p:spPr>
          <a:xfrm>
            <a:off x="2701894" y="2211611"/>
            <a:ext cx="8744840" cy="2677656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~5.18	| 데이터베이스 테이블 생성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~5.23	| 위 아래 방향키 입력을 감지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~5.25	| 시간정보 추출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~5.30	| 데이터베이스에 영역별 count, 시간정보 등을 저장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~6.3	| 데이터베이스에 저장된 정보를 엑셀파일로 생성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~6.7	| 데이터베이스에 저장된 정보를 그래프화 하여 이미지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파일로 제작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845959" y="2188429"/>
            <a:ext cx="1855935" cy="150810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김성민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(database)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3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35"/>
          <p:cNvSpPr/>
          <p:nvPr/>
        </p:nvSpPr>
        <p:spPr>
          <a:xfrm>
            <a:off x="1332171" y="490807"/>
            <a:ext cx="9527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역할 및 세부 일정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35"/>
          <p:cNvCxnSpPr/>
          <p:nvPr/>
        </p:nvCxnSpPr>
        <p:spPr>
          <a:xfrm>
            <a:off x="631416" y="1256632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3" name="Google Shape;653;p35"/>
          <p:cNvSpPr txBox="1"/>
          <p:nvPr/>
        </p:nvSpPr>
        <p:spPr>
          <a:xfrm>
            <a:off x="2701894" y="2684225"/>
            <a:ext cx="8744840" cy="1938992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개발환경 구축 및 패키지 관리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및 이미지 등 파일 관리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~5.18	| GUI layout 디자인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~5.24	| Eye tracking  로고 디자인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~5.31	| GUI 전체 디자인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845959" y="2661043"/>
            <a:ext cx="1855935" cy="150810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황겸신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(GUI 디자인)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6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3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36"/>
          <p:cNvSpPr/>
          <p:nvPr/>
        </p:nvSpPr>
        <p:spPr>
          <a:xfrm>
            <a:off x="1332171" y="490807"/>
            <a:ext cx="9527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역할 및 세부 일정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36"/>
          <p:cNvCxnSpPr/>
          <p:nvPr/>
        </p:nvCxnSpPr>
        <p:spPr>
          <a:xfrm>
            <a:off x="631416" y="1256632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3" name="Google Shape;663;p36"/>
          <p:cNvSpPr txBox="1"/>
          <p:nvPr/>
        </p:nvSpPr>
        <p:spPr>
          <a:xfrm>
            <a:off x="2701894" y="2221887"/>
            <a:ext cx="8744840" cy="3046988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~5.18	| GUI layout 제작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~5.20	| 사용자를 위한 사용 가이드 제공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~5.25	| Eye tracking Start/End 버튼 연동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~6.1	| 정상적인 종료 및 종료 확인을 위한 종료 재확인 창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띄우기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~6.5	| End 버튼 클릭 시 Eye tracking 종료 및 결과 분석 		  그래프 띄우기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~6.7	| exe 실행 파일 제작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845959" y="2198705"/>
            <a:ext cx="1855935" cy="150810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김진호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(GUI 제작)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37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37"/>
          <p:cNvSpPr/>
          <p:nvPr/>
        </p:nvSpPr>
        <p:spPr>
          <a:xfrm>
            <a:off x="615950" y="3315628"/>
            <a:ext cx="109601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-KR"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6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7"/>
          <p:cNvSpPr/>
          <p:nvPr/>
        </p:nvSpPr>
        <p:spPr>
          <a:xfrm>
            <a:off x="3540462" y="1646346"/>
            <a:ext cx="53142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541858" y="490807"/>
            <a:ext cx="71082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프로젝트 설계배경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3"/>
          <p:cNvSpPr/>
          <p:nvPr/>
        </p:nvSpPr>
        <p:spPr>
          <a:xfrm>
            <a:off x="588536" y="4411690"/>
            <a:ext cx="1093462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Needs를 파악하는 방법에는 설문조사, 서비스의 이용 빈도수 등의 방법이 있습니다.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사용자가 서비스를 이용할 때의 </a:t>
            </a:r>
            <a:r>
              <a:rPr lang="ko-KR" sz="2000" b="1" i="0" u="none" strike="noStrike" cap="none">
                <a:solidFill>
                  <a:srgbClr val="3F3F3F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시선 정보를 갖을 수 있다면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방법들보다도 사용자의 Needs를 파악하는데 좋은 역할을 할 것입니다.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3"/>
          <p:cNvSpPr/>
          <p:nvPr/>
        </p:nvSpPr>
        <p:spPr>
          <a:xfrm flipH="1">
            <a:off x="723159" y="1482421"/>
            <a:ext cx="3535934" cy="144048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lt1"/>
          </a:solidFill>
          <a:ln w="12700" cap="flat" cmpd="sng">
            <a:solidFill>
              <a:srgbClr val="7CCAC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Needs</a:t>
            </a:r>
            <a:endParaRPr sz="2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3"/>
          <p:cNvSpPr/>
          <p:nvPr/>
        </p:nvSpPr>
        <p:spPr>
          <a:xfrm rot="5400000">
            <a:off x="810949" y="1423356"/>
            <a:ext cx="422322" cy="578851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732685" y="1502974"/>
            <a:ext cx="4067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3" name="Google Shape;213;p3" descr="조류, 꽃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234" y="1811754"/>
            <a:ext cx="3703850" cy="222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2541858" y="490807"/>
            <a:ext cx="71082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 Tracking</a:t>
            </a:r>
            <a:r>
              <a:rPr lang="ko-KR"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프로젝트 설계배경</a:t>
            </a:r>
            <a:endParaRPr sz="3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4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4"/>
          <p:cNvSpPr/>
          <p:nvPr/>
        </p:nvSpPr>
        <p:spPr>
          <a:xfrm flipH="1">
            <a:off x="723159" y="1482421"/>
            <a:ext cx="3535934" cy="144048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lt1"/>
          </a:solidFill>
          <a:ln w="12700" cap="flat" cmpd="sng">
            <a:solidFill>
              <a:srgbClr val="7CCAC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시선정보</a:t>
            </a:r>
            <a:endParaRPr sz="2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4"/>
          <p:cNvSpPr/>
          <p:nvPr/>
        </p:nvSpPr>
        <p:spPr>
          <a:xfrm rot="5400000">
            <a:off x="810949" y="1423356"/>
            <a:ext cx="422322" cy="578851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732685" y="1502974"/>
            <a:ext cx="406775" cy="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 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655254" y="4253166"/>
            <a:ext cx="1093580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기술이 많이 발전하면서 얼굴과 사물을 식별하여 이를 활용하는 사례가 많아지고 있습니다.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사용자가 보는 화면을 분할, 사람의 시선을 감지하여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분할된 화면 중 어느 구역을 바라보는지에 대한 정보를 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얻을 수 있을 것입니다.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정보를 이용하여 사용자의 Needs를 파악하는 등 서비스의 질을 향상시킬 수 있을 것입니다.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6" name="Google Shape;226;p4" descr="텍스트, 화이트보드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9187" y="1941834"/>
            <a:ext cx="2333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181529" y="490807"/>
            <a:ext cx="98289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lang="ko-KR" sz="3600" b="1" i="0" u="none" strike="noStrike" cap="none" dirty="0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ko-KR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프로젝트 산출물</a:t>
            </a:r>
            <a:endParaRPr sz="36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5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35" name="Google Shape;235;p5"/>
          <p:cNvGrpSpPr/>
          <p:nvPr/>
        </p:nvGrpSpPr>
        <p:grpSpPr>
          <a:xfrm>
            <a:off x="1683766" y="2202482"/>
            <a:ext cx="2812034" cy="989254"/>
            <a:chOff x="1950466" y="2338888"/>
            <a:chExt cx="2812034" cy="989254"/>
          </a:xfrm>
        </p:grpSpPr>
        <p:sp>
          <p:nvSpPr>
            <p:cNvPr id="236" name="Google Shape;236;p5"/>
            <p:cNvSpPr/>
            <p:nvPr/>
          </p:nvSpPr>
          <p:spPr>
            <a:xfrm flipH="1">
              <a:off x="1950466" y="2338888"/>
              <a:ext cx="2812034" cy="989254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사용자의 눈 식별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rot="5400000">
              <a:off x="1959992" y="2348413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959992" y="2348413"/>
              <a:ext cx="3289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</a:t>
              </a:r>
              <a:endParaRPr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9" name="Google Shape;239;p5"/>
          <p:cNvSpPr/>
          <p:nvPr/>
        </p:nvSpPr>
        <p:spPr>
          <a:xfrm>
            <a:off x="445632" y="3539088"/>
            <a:ext cx="583463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먼저, </a:t>
            </a:r>
            <a:r>
              <a:rPr lang="ko-KR" sz="2000" b="1" i="0" u="sng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노트북의 카메라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이용하여 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얼굴 사진을 일정시간마다 추출합니다.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추출한 사진에서 눈을 식별합니다.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5" descr="아이 트래킹 시장 2019 – 2024 동향, 분석, 시장 예측 | Eye tracking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7533" y="2387571"/>
            <a:ext cx="4150977" cy="230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2022229" y="490807"/>
            <a:ext cx="81475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lang="ko-KR" sz="3600" b="1" i="0" u="none" strike="noStrike" cap="none" dirty="0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ko-KR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프로젝트 산출물</a:t>
            </a:r>
            <a:endParaRPr sz="36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6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6"/>
          <p:cNvSpPr/>
          <p:nvPr/>
        </p:nvSpPr>
        <p:spPr>
          <a:xfrm>
            <a:off x="579317" y="3504765"/>
            <a:ext cx="530758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화면의 구간을 나누고, 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식별된 눈동자의 위치가 어느 구간에 있는지 </a:t>
            </a:r>
            <a:r>
              <a:rPr lang="ko-KR" sz="2000" b="1" i="0" u="sng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좌표 형식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표현합니다.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6" descr="아이 트래킹 아이콘 플랫 및 라인 스타일로 설정 가상현실에 대한 스톡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450" y="1847010"/>
            <a:ext cx="3694013" cy="3694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6"/>
          <p:cNvGrpSpPr/>
          <p:nvPr/>
        </p:nvGrpSpPr>
        <p:grpSpPr>
          <a:xfrm>
            <a:off x="1683766" y="2202482"/>
            <a:ext cx="2812034" cy="989254"/>
            <a:chOff x="1950466" y="2338888"/>
            <a:chExt cx="2812034" cy="989254"/>
          </a:xfrm>
        </p:grpSpPr>
        <p:sp>
          <p:nvSpPr>
            <p:cNvPr id="252" name="Google Shape;252;p6"/>
            <p:cNvSpPr/>
            <p:nvPr/>
          </p:nvSpPr>
          <p:spPr>
            <a:xfrm flipH="1">
              <a:off x="1950466" y="2338888"/>
              <a:ext cx="2812034" cy="989254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시선 감지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 rot="5400000">
              <a:off x="1959992" y="2348413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959992" y="2348413"/>
              <a:ext cx="3289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 </a:t>
              </a:r>
              <a:endParaRPr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2022229" y="490807"/>
            <a:ext cx="81475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lang="ko-KR" sz="3600" b="1" i="0" u="none" strike="noStrike" cap="none" dirty="0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ko-KR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프로젝트 산출물</a:t>
            </a:r>
            <a:endParaRPr sz="36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7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p7"/>
          <p:cNvSpPr/>
          <p:nvPr/>
        </p:nvSpPr>
        <p:spPr>
          <a:xfrm>
            <a:off x="256267" y="3498280"/>
            <a:ext cx="64534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계산된 값을 바라본 </a:t>
            </a:r>
            <a:r>
              <a:rPr lang="ko-KR" sz="2000" b="1" i="0" u="sng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화면의 정보, 시간 정보와 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데이터베이스에 저장합니다. 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저장된 값을 분석하여 사용자의 Needs를 파악하여 서비스의 질을 향상시킬 수 있을 것입니다.</a:t>
            </a:r>
            <a:endParaRPr sz="3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4" name="Google Shape;264;p7" descr="수영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9015" y="1847478"/>
            <a:ext cx="3463386" cy="19151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7"/>
          <p:cNvGrpSpPr/>
          <p:nvPr/>
        </p:nvGrpSpPr>
        <p:grpSpPr>
          <a:xfrm>
            <a:off x="1683766" y="2202482"/>
            <a:ext cx="2812034" cy="989254"/>
            <a:chOff x="1950466" y="2338888"/>
            <a:chExt cx="2812034" cy="989254"/>
          </a:xfrm>
        </p:grpSpPr>
        <p:sp>
          <p:nvSpPr>
            <p:cNvPr id="266" name="Google Shape;266;p7"/>
            <p:cNvSpPr/>
            <p:nvPr/>
          </p:nvSpPr>
          <p:spPr>
            <a:xfrm flipH="1">
              <a:off x="1950466" y="2338888"/>
              <a:ext cx="2812034" cy="989254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시선 정보 저장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 rot="5400000">
              <a:off x="1959992" y="2348413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959992" y="2348413"/>
              <a:ext cx="3289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 </a:t>
              </a:r>
              <a:endParaRPr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69" name="Google Shape;269;p7" descr="모니터, 컴퓨터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3530" y="4267322"/>
            <a:ext cx="1915184" cy="191518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>
            <a:off x="8204199" y="3870856"/>
            <a:ext cx="812800" cy="596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fe4bae876_0_1"/>
          <p:cNvSpPr/>
          <p:nvPr/>
        </p:nvSpPr>
        <p:spPr>
          <a:xfrm>
            <a:off x="327580" y="349300"/>
            <a:ext cx="11544300" cy="6192000"/>
          </a:xfrm>
          <a:prstGeom prst="roundRect">
            <a:avLst>
              <a:gd name="adj" fmla="val 3862"/>
            </a:avLst>
          </a:prstGeom>
          <a:noFill/>
          <a:ln w="31750" cap="flat" cmpd="sng">
            <a:solidFill>
              <a:srgbClr val="46AC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7fe4bae876_0_1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7fe4bae876_0_1"/>
          <p:cNvSpPr/>
          <p:nvPr/>
        </p:nvSpPr>
        <p:spPr>
          <a:xfrm>
            <a:off x="2161377" y="490807"/>
            <a:ext cx="786926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lang="ko-KR" sz="3600" b="1" i="0" u="none" strike="noStrike" cap="none" dirty="0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i="0" u="none" strike="noStrike" cap="none" dirty="0" err="1">
                <a:solidFill>
                  <a:srgbClr val="46ACA1"/>
                </a:solidFill>
                <a:latin typeface="Arial"/>
                <a:ea typeface="Arial"/>
                <a:cs typeface="Arial"/>
                <a:sym typeface="Arial"/>
              </a:rPr>
              <a:t>Tracking</a:t>
            </a:r>
            <a:r>
              <a:rPr lang="ko-KR" sz="3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프로젝트 산출물</a:t>
            </a:r>
            <a:endParaRPr sz="36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7fe4bae876_0_1"/>
          <p:cNvCxnSpPr/>
          <p:nvPr/>
        </p:nvCxnSpPr>
        <p:spPr>
          <a:xfrm>
            <a:off x="723159" y="1309779"/>
            <a:ext cx="10800000" cy="0"/>
          </a:xfrm>
          <a:prstGeom prst="straightConnector1">
            <a:avLst/>
          </a:prstGeom>
          <a:noFill/>
          <a:ln w="22225" cap="flat" cmpd="sng">
            <a:solidFill>
              <a:srgbClr val="59595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g7fe4bae876_0_1"/>
          <p:cNvSpPr/>
          <p:nvPr/>
        </p:nvSpPr>
        <p:spPr>
          <a:xfrm>
            <a:off x="507258" y="3751130"/>
            <a:ext cx="5588741" cy="178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 코드는 </a:t>
            </a:r>
            <a:r>
              <a:rPr lang="ko-KR" sz="2000" b="1" i="0" u="sng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.exe 파일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변환하여    실행자가 쉽게 실행할 수 있도록 하고,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실행결과, 눈의 좌표는 </a:t>
            </a:r>
            <a:r>
              <a:rPr lang="ko-KR" sz="2000" b="1" i="0" u="sng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.xlsx 파일</a:t>
            </a: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저장합니다.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0" name="Google Shape;280;g7fe4bae876_0_1"/>
          <p:cNvGrpSpPr/>
          <p:nvPr/>
        </p:nvGrpSpPr>
        <p:grpSpPr>
          <a:xfrm>
            <a:off x="1683766" y="2202482"/>
            <a:ext cx="2812034" cy="989254"/>
            <a:chOff x="1950466" y="2338888"/>
            <a:chExt cx="2812034" cy="989254"/>
          </a:xfrm>
        </p:grpSpPr>
        <p:sp>
          <p:nvSpPr>
            <p:cNvPr id="281" name="Google Shape;281;g7fe4bae876_0_1"/>
            <p:cNvSpPr/>
            <p:nvPr/>
          </p:nvSpPr>
          <p:spPr>
            <a:xfrm flipH="1">
              <a:off x="1950466" y="2338888"/>
              <a:ext cx="2812034" cy="989254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lt1"/>
            </a:solidFill>
            <a:ln w="12700" cap="flat" cmpd="sng">
              <a:solidFill>
                <a:srgbClr val="7CCAC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sz="24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최종 산출물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7fe4bae876_0_1"/>
            <p:cNvSpPr/>
            <p:nvPr/>
          </p:nvSpPr>
          <p:spPr>
            <a:xfrm rot="5400000">
              <a:off x="1959992" y="2348413"/>
              <a:ext cx="468085" cy="468085"/>
            </a:xfrm>
            <a:prstGeom prst="rtTriangle">
              <a:avLst/>
            </a:prstGeom>
            <a:solidFill>
              <a:srgbClr val="46A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g7fe4bae876_0_1"/>
            <p:cNvSpPr/>
            <p:nvPr/>
          </p:nvSpPr>
          <p:spPr>
            <a:xfrm>
              <a:off x="1959992" y="2348413"/>
              <a:ext cx="3289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 </a:t>
              </a:r>
              <a:endParaRPr sz="1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84" name="Google Shape;284;g7fe4bae876_0_1" descr="그리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l="1" r="1591" b="5849"/>
          <a:stretch/>
        </p:blipFill>
        <p:spPr>
          <a:xfrm>
            <a:off x="6674525" y="2097486"/>
            <a:ext cx="2145625" cy="208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7fe4bae876_0_1" descr="시계, 그리기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0368" y="3569333"/>
            <a:ext cx="2145625" cy="21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Microsoft Office PowerPoint</Application>
  <PresentationFormat>와이드스크린</PresentationFormat>
  <Paragraphs>336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Gulimche</vt:lpstr>
      <vt:lpstr>Dotum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김진호</cp:lastModifiedBy>
  <cp:revision>3</cp:revision>
  <dcterms:created xsi:type="dcterms:W3CDTF">2020-01-17T04:26:26Z</dcterms:created>
  <dcterms:modified xsi:type="dcterms:W3CDTF">2020-05-30T09:34:43Z</dcterms:modified>
</cp:coreProperties>
</file>