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92" r:id="rId8"/>
    <p:sldId id="263" r:id="rId9"/>
    <p:sldId id="304" r:id="rId10"/>
    <p:sldId id="305" r:id="rId11"/>
    <p:sldId id="309" r:id="rId12"/>
    <p:sldId id="302" r:id="rId13"/>
    <p:sldId id="296" r:id="rId14"/>
    <p:sldId id="267" r:id="rId15"/>
    <p:sldId id="293" r:id="rId16"/>
    <p:sldId id="294" r:id="rId17"/>
    <p:sldId id="297" r:id="rId18"/>
    <p:sldId id="298" r:id="rId19"/>
    <p:sldId id="295" r:id="rId20"/>
    <p:sldId id="299" r:id="rId21"/>
    <p:sldId id="300" r:id="rId22"/>
    <p:sldId id="301" r:id="rId23"/>
    <p:sldId id="306" r:id="rId24"/>
    <p:sldId id="308" r:id="rId25"/>
    <p:sldId id="303" r:id="rId26"/>
    <p:sldId id="29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7"/>
    <p:restoredTop sz="94660"/>
  </p:normalViewPr>
  <p:slideViewPr>
    <p:cSldViewPr snapToGrid="0">
      <p:cViewPr varScale="1">
        <p:scale>
          <a:sx n="78" d="100"/>
          <a:sy n="78" d="100"/>
        </p:scale>
        <p:origin x="-234" y="-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C1FCC9-42A9-4F9C-992E-976CCDC90ABE}" type="datetime1">
              <a:rPr lang="ko-KR" altLang="en-US"/>
              <a:pPr lvl="0">
                <a:defRPr/>
              </a:pPr>
              <a:t>2020-06-04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 altLang="ko-KR"/>
              <a:t>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2F9FB0E-DE89-4A6D-A257-2E2DEB2A21E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58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07BAA0A-ECF6-4B5B-AF9B-63F73BCF35A2}" type="slidenum">
              <a:rPr lang="ko-KR" altLang="en-US" smtClean="0"/>
              <a:pPr lvl="0"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4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608174" y="1919428"/>
            <a:ext cx="3913966" cy="3350995"/>
            <a:chOff x="4137073" y="1391075"/>
            <a:chExt cx="3327401" cy="3022601"/>
          </a:xfrm>
        </p:grpSpPr>
        <p:sp>
          <p:nvSpPr>
            <p:cNvPr id="8" name="이등변 삼각형 7"/>
            <p:cNvSpPr/>
            <p:nvPr/>
          </p:nvSpPr>
          <p:spPr>
            <a:xfrm rot="12300000">
              <a:off x="4137074" y="1391075"/>
              <a:ext cx="3327400" cy="3022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2600000">
              <a:off x="4137074" y="1391075"/>
              <a:ext cx="3327400" cy="30226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1940000">
              <a:off x="4137073" y="1391076"/>
              <a:ext cx="3327400" cy="302260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rgbClr val="FF6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61115" y="2074325"/>
              <a:ext cx="2636503" cy="66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200" b="1" i="1" dirty="0">
                  <a:solidFill>
                    <a:schemeClr val="bg1"/>
                  </a:solidFill>
                </a:rPr>
                <a:t>스마트 화분</a:t>
              </a:r>
              <a:endParaRPr lang="en-US" altLang="ko-KR" sz="32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부제목 2"/>
          <p:cNvSpPr txBox="1"/>
          <p:nvPr/>
        </p:nvSpPr>
        <p:spPr>
          <a:xfrm>
            <a:off x="10283293" y="6320995"/>
            <a:ext cx="2055341" cy="51261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28600" marR="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발표자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김경태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1194855" y="1233773"/>
            <a:ext cx="1802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화분 </a:t>
            </a:r>
            <a:r>
              <a:rPr lang="ko-KR" altLang="en-US" sz="2400" b="1" dirty="0" smtClean="0"/>
              <a:t>뒷면 </a:t>
            </a:r>
            <a:endParaRPr lang="ko-KR" altLang="en-US" sz="2400" b="1" dirty="0"/>
          </a:p>
        </p:txBody>
      </p:sp>
      <p:sp>
        <p:nvSpPr>
          <p:cNvPr id="29" name="타원 28"/>
          <p:cNvSpPr/>
          <p:nvPr/>
        </p:nvSpPr>
        <p:spPr>
          <a:xfrm>
            <a:off x="5840506" y="1284606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30502" y="3496044"/>
            <a:ext cx="4266666" cy="2874243"/>
            <a:chOff x="6579295" y="3355472"/>
            <a:chExt cx="2820261" cy="2112460"/>
          </a:xfrm>
        </p:grpSpPr>
        <p:sp>
          <p:nvSpPr>
            <p:cNvPr id="31" name="정육면체 30"/>
            <p:cNvSpPr/>
            <p:nvPr/>
          </p:nvSpPr>
          <p:spPr>
            <a:xfrm>
              <a:off x="6579295" y="4315675"/>
              <a:ext cx="1145062" cy="978482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순서도: 직접 액세스 저장소 31"/>
            <p:cNvSpPr/>
            <p:nvPr/>
          </p:nvSpPr>
          <p:spPr>
            <a:xfrm rot="16200000">
              <a:off x="7078455" y="4973049"/>
              <a:ext cx="274326" cy="157252"/>
            </a:xfrm>
            <a:prstGeom prst="flowChartMagneticDrum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정육면체 32"/>
            <p:cNvSpPr/>
            <p:nvPr/>
          </p:nvSpPr>
          <p:spPr>
            <a:xfrm>
              <a:off x="6671548" y="4336702"/>
              <a:ext cx="930888" cy="180673"/>
            </a:xfrm>
            <a:prstGeom prst="cub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7343132" y="3355472"/>
              <a:ext cx="2056424" cy="211246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7493478" y="3429000"/>
              <a:ext cx="1749937" cy="390058"/>
            </a:xfrm>
            <a:prstGeom prst="cub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938781" y="4306836"/>
              <a:ext cx="823831" cy="5574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C00000"/>
                  </a:solidFill>
                </a:rPr>
                <a:t>아두이노</a:t>
              </a:r>
            </a:p>
          </p:txBody>
        </p:sp>
        <p:grpSp>
          <p:nvGrpSpPr>
            <p:cNvPr id="37" name="그룹 36"/>
            <p:cNvGrpSpPr/>
            <p:nvPr/>
          </p:nvGrpSpPr>
          <p:grpSpPr>
            <a:xfrm flipH="1">
              <a:off x="7730891" y="4946669"/>
              <a:ext cx="307034" cy="151430"/>
              <a:chOff x="6293417" y="6162984"/>
              <a:chExt cx="458969" cy="212497"/>
            </a:xfrm>
          </p:grpSpPr>
          <p:cxnSp>
            <p:nvCxnSpPr>
              <p:cNvPr id="58" name="구부러진 연결선 57"/>
              <p:cNvCxnSpPr/>
              <p:nvPr/>
            </p:nvCxnSpPr>
            <p:spPr>
              <a:xfrm rot="10800000" flipV="1">
                <a:off x="6319451" y="6290507"/>
                <a:ext cx="432935" cy="84974"/>
              </a:xfrm>
              <a:prstGeom prst="curvedConnector4">
                <a:avLst>
                  <a:gd name="adj1" fmla="val 54858"/>
                  <a:gd name="adj2" fmla="val 39142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구부러진 연결선 58"/>
              <p:cNvCxnSpPr/>
              <p:nvPr/>
            </p:nvCxnSpPr>
            <p:spPr>
              <a:xfrm rot="10800000" flipV="1">
                <a:off x="6309896" y="6205534"/>
                <a:ext cx="432927" cy="84974"/>
              </a:xfrm>
              <a:prstGeom prst="curvedConnector4">
                <a:avLst>
                  <a:gd name="adj1" fmla="val 45790"/>
                  <a:gd name="adj2" fmla="val 40162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구부러진 연결선 61"/>
              <p:cNvCxnSpPr/>
              <p:nvPr/>
            </p:nvCxnSpPr>
            <p:spPr>
              <a:xfrm rot="10800000" flipV="1">
                <a:off x="6293417" y="6162984"/>
                <a:ext cx="432927" cy="84974"/>
              </a:xfrm>
              <a:prstGeom prst="curvedConnector4">
                <a:avLst>
                  <a:gd name="adj1" fmla="val 45790"/>
                  <a:gd name="adj2" fmla="val 40162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통 37"/>
            <p:cNvSpPr/>
            <p:nvPr/>
          </p:nvSpPr>
          <p:spPr>
            <a:xfrm>
              <a:off x="7729835" y="4085985"/>
              <a:ext cx="157866" cy="999203"/>
            </a:xfrm>
            <a:prstGeom prst="can">
              <a:avLst>
                <a:gd name="adj" fmla="val 25000"/>
              </a:avLst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C00000"/>
                  </a:solidFill>
                </a:rPr>
                <a:t>몰딩</a:t>
              </a:r>
            </a:p>
          </p:txBody>
        </p:sp>
        <p:grpSp>
          <p:nvGrpSpPr>
            <p:cNvPr id="40" name="그룹 39"/>
            <p:cNvGrpSpPr/>
            <p:nvPr/>
          </p:nvGrpSpPr>
          <p:grpSpPr>
            <a:xfrm rot="18855200">
              <a:off x="8055183" y="3666365"/>
              <a:ext cx="186514" cy="148618"/>
              <a:chOff x="5648960" y="3682338"/>
              <a:chExt cx="795654" cy="662940"/>
            </a:xfrm>
            <a:solidFill>
              <a:schemeClr val="accent3"/>
            </a:solidFill>
          </p:grpSpPr>
          <p:sp>
            <p:nvSpPr>
              <p:cNvPr id="53" name="원형 52"/>
              <p:cNvSpPr/>
              <p:nvPr/>
            </p:nvSpPr>
            <p:spPr>
              <a:xfrm flipV="1">
                <a:off x="6023609" y="3682338"/>
                <a:ext cx="421005" cy="662940"/>
              </a:xfrm>
              <a:prstGeom prst="pie">
                <a:avLst>
                  <a:gd name="adj1" fmla="val 5351356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원형 53"/>
              <p:cNvSpPr/>
              <p:nvPr/>
            </p:nvSpPr>
            <p:spPr>
              <a:xfrm rot="10800000" flipV="1">
                <a:off x="5648960" y="3682338"/>
                <a:ext cx="416560" cy="662940"/>
              </a:xfrm>
              <a:prstGeom prst="pie">
                <a:avLst>
                  <a:gd name="adj1" fmla="val 5351356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857239" y="3696341"/>
                <a:ext cx="378461" cy="294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8374708" y="4085985"/>
              <a:ext cx="256946" cy="2092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452517" y="4112669"/>
              <a:ext cx="150651" cy="1461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3" name="구부러진 연결선 42"/>
            <p:cNvCxnSpPr/>
            <p:nvPr/>
          </p:nvCxnSpPr>
          <p:spPr>
            <a:xfrm>
              <a:off x="7813482" y="4075952"/>
              <a:ext cx="555626" cy="127929"/>
            </a:xfrm>
            <a:prstGeom prst="curvedConnector3">
              <a:avLst>
                <a:gd name="adj1" fmla="val 4909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7957123" y="4868914"/>
              <a:ext cx="495394" cy="247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rgbClr val="C00000"/>
                  </a:solidFill>
                </a:rPr>
                <a:t>빵판</a:t>
              </a:r>
            </a:p>
          </p:txBody>
        </p:sp>
        <p:sp>
          <p:nvSpPr>
            <p:cNvPr id="45" name="순서도: 직접 액세스 저장소 44"/>
            <p:cNvSpPr/>
            <p:nvPr/>
          </p:nvSpPr>
          <p:spPr>
            <a:xfrm rot="16200000">
              <a:off x="7033204" y="4767249"/>
              <a:ext cx="349250" cy="184954"/>
            </a:xfrm>
            <a:prstGeom prst="flowChartMagneticDrum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14702" y="4203881"/>
              <a:ext cx="261357" cy="3720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C00000"/>
                  </a:solidFill>
                </a:rPr>
                <a:t>릴레이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45870" y="4912661"/>
              <a:ext cx="178099" cy="20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C00000"/>
                  </a:solidFill>
                </a:rPr>
                <a:t>배터리</a:t>
              </a:r>
            </a:p>
          </p:txBody>
        </p:sp>
        <p:sp>
          <p:nvSpPr>
            <p:cNvPr id="39" name="자유형 38"/>
            <p:cNvSpPr/>
            <p:nvPr/>
          </p:nvSpPr>
          <p:spPr>
            <a:xfrm rot="877752">
              <a:off x="7862544" y="3661167"/>
              <a:ext cx="189157" cy="447969"/>
            </a:xfrm>
            <a:custGeom>
              <a:avLst/>
              <a:gdLst>
                <a:gd name="connsiteX0" fmla="*/ 0 w 269507"/>
                <a:gd name="connsiteY0" fmla="*/ 539014 h 539014"/>
                <a:gd name="connsiteX1" fmla="*/ 134753 w 269507"/>
                <a:gd name="connsiteY1" fmla="*/ 77002 h 539014"/>
                <a:gd name="connsiteX2" fmla="*/ 269507 w 269507"/>
                <a:gd name="connsiteY2" fmla="*/ 0 h 539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507" h="539014">
                  <a:moveTo>
                    <a:pt x="0" y="539014"/>
                  </a:moveTo>
                  <a:cubicBezTo>
                    <a:pt x="44917" y="352925"/>
                    <a:pt x="89835" y="166837"/>
                    <a:pt x="134753" y="77002"/>
                  </a:cubicBezTo>
                  <a:cubicBezTo>
                    <a:pt x="179671" y="-12833"/>
                    <a:pt x="216568" y="17646"/>
                    <a:pt x="26950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670212" y="5420275"/>
            <a:ext cx="843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워터펌프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471190" y="3132856"/>
            <a:ext cx="128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토양습도센서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00505" y="1233773"/>
            <a:ext cx="1059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/>
              <a:t>구성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40216" y="4221088"/>
            <a:ext cx="245436" cy="12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36567" y="4268861"/>
            <a:ext cx="127609" cy="12098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8048304" y="4297070"/>
            <a:ext cx="43480" cy="74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125997" y="4138296"/>
            <a:ext cx="245436" cy="6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직접 액세스 저장소 81"/>
          <p:cNvSpPr/>
          <p:nvPr/>
        </p:nvSpPr>
        <p:spPr>
          <a:xfrm rot="16200000">
            <a:off x="6940349" y="5277450"/>
            <a:ext cx="149078" cy="66448"/>
          </a:xfrm>
          <a:prstGeom prst="flowChartMagneticDru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U자형 화살표 71"/>
          <p:cNvSpPr/>
          <p:nvPr/>
        </p:nvSpPr>
        <p:spPr>
          <a:xfrm flipH="1">
            <a:off x="6690272" y="4928013"/>
            <a:ext cx="354708" cy="358362"/>
          </a:xfrm>
          <a:prstGeom prst="uturnArrow">
            <a:avLst>
              <a:gd name="adj1" fmla="val 16686"/>
              <a:gd name="adj2" fmla="val 8343"/>
              <a:gd name="adj3" fmla="val 0"/>
              <a:gd name="adj4" fmla="val 43750"/>
              <a:gd name="adj5" fmla="val 415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순서도: 직접 액세스 저장소 82"/>
          <p:cNvSpPr/>
          <p:nvPr/>
        </p:nvSpPr>
        <p:spPr>
          <a:xfrm rot="16200000">
            <a:off x="7075443" y="5280793"/>
            <a:ext cx="149078" cy="66448"/>
          </a:xfrm>
          <a:prstGeom prst="flowChartMagneticDru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U자형 화살표 83"/>
          <p:cNvSpPr/>
          <p:nvPr/>
        </p:nvSpPr>
        <p:spPr>
          <a:xfrm>
            <a:off x="7116758" y="3937425"/>
            <a:ext cx="842332" cy="1354102"/>
          </a:xfrm>
          <a:prstGeom prst="uturnArrow">
            <a:avLst>
              <a:gd name="adj1" fmla="val 6735"/>
              <a:gd name="adj2" fmla="val 8343"/>
              <a:gd name="adj3" fmla="val 0"/>
              <a:gd name="adj4" fmla="val 22467"/>
              <a:gd name="adj5" fmla="val 1397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98313" y="4954816"/>
            <a:ext cx="110530" cy="122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918062" y="4414105"/>
            <a:ext cx="843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수위센서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87955" y="4193308"/>
            <a:ext cx="1448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온습도센서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652202" y="1371520"/>
            <a:ext cx="2162358" cy="215325"/>
          </a:xfrm>
          <a:prstGeom prst="rect">
            <a:avLst/>
          </a:prstGeom>
          <a:solidFill>
            <a:srgbClr val="C9A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0087294" y="1450248"/>
            <a:ext cx="147308" cy="451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537924" y="1233772"/>
            <a:ext cx="2696678" cy="21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9925426" y="2316480"/>
            <a:ext cx="161868" cy="1534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구부러진 연결선 93"/>
          <p:cNvCxnSpPr/>
          <p:nvPr/>
        </p:nvCxnSpPr>
        <p:spPr>
          <a:xfrm>
            <a:off x="9975187" y="3400823"/>
            <a:ext cx="689605" cy="3783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 rot="17660906" flipH="1">
            <a:off x="10626558" y="3687829"/>
            <a:ext cx="154016" cy="210296"/>
          </a:xfrm>
          <a:prstGeom prst="can">
            <a:avLst>
              <a:gd name="adj" fmla="val 795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703566" y="3757473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전등 전원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9688884" y="1137873"/>
            <a:ext cx="545718" cy="958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9688884" y="749587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C00000"/>
                </a:solidFill>
              </a:rPr>
              <a:t>조도센서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9596769" y="1003971"/>
            <a:ext cx="797827" cy="6702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9801035" y="1749910"/>
            <a:ext cx="286259" cy="3619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릴레이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832336" y="4790483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C00000"/>
                </a:solidFill>
              </a:rPr>
              <a:t>지지대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37807" y="3516387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C00000"/>
                </a:solidFill>
              </a:rPr>
              <a:t>호스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0" y="1993794"/>
            <a:ext cx="4445659" cy="41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34"/>
          <p:cNvSpPr/>
          <p:nvPr/>
        </p:nvSpPr>
        <p:spPr>
          <a:xfrm>
            <a:off x="436304" y="214288"/>
            <a:ext cx="442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내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용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화분 설</a:t>
            </a:r>
            <a:r>
              <a:rPr lang="ko-KR" altLang="en-US" sz="2400" b="1" i="1" dirty="0">
                <a:solidFill>
                  <a:prstClr val="white">
                    <a:lumMod val="50000"/>
                  </a:prstClr>
                </a:solidFill>
              </a:rPr>
              <a:t>계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96304" y="1298348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45">
            <a:extLst>
              <a:ext uri="{FF2B5EF4-FFF2-40B4-BE49-F238E27FC236}">
                <a16:creationId xmlns:a16="http://schemas.microsoft.com/office/drawing/2014/main" xmlns="" id="{C9AD16FE-8933-4D45-BC98-F2B2F8655626}"/>
              </a:ext>
            </a:extLst>
          </p:cNvPr>
          <p:cNvSpPr/>
          <p:nvPr/>
        </p:nvSpPr>
        <p:spPr>
          <a:xfrm>
            <a:off x="389650" y="974793"/>
            <a:ext cx="11459163" cy="5641026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" name="직사각형 34"/>
          <p:cNvSpPr/>
          <p:nvPr/>
        </p:nvSpPr>
        <p:spPr>
          <a:xfrm>
            <a:off x="436304" y="214288"/>
            <a:ext cx="442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내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용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FireBase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설</a:t>
            </a:r>
            <a:r>
              <a:rPr lang="ko-KR" altLang="en-US" sz="2400" b="1" i="1" dirty="0">
                <a:solidFill>
                  <a:prstClr val="white">
                    <a:lumMod val="50000"/>
                  </a:prstClr>
                </a:solidFill>
              </a:rPr>
              <a:t>계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411709" y="2823510"/>
            <a:ext cx="1208863" cy="394740"/>
          </a:xfrm>
          <a:prstGeom prst="roundRect">
            <a:avLst>
              <a:gd name="adj" fmla="val 16667"/>
            </a:avLst>
          </a:prstGeom>
          <a:solidFill>
            <a:srgbClr val="C03A2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 smtClean="0"/>
              <a:t>admin</a:t>
            </a:r>
            <a:endParaRPr lang="en-US" altLang="ko-KR" sz="16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018551" y="2823510"/>
            <a:ext cx="2174729" cy="3947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smtClean="0"/>
              <a:t>추가한 식물 이름</a:t>
            </a:r>
            <a:endParaRPr lang="en-US" altLang="ko-KR" sz="16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161551" y="3911748"/>
            <a:ext cx="1107762" cy="53055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/>
              <a:t>C</a:t>
            </a:r>
            <a:r>
              <a:rPr lang="en-US" altLang="ko-KR" sz="1400" b="1" dirty="0" smtClean="0"/>
              <a:t>ontrol</a:t>
            </a:r>
          </a:p>
          <a:p>
            <a:pPr algn="ctr">
              <a:defRPr/>
            </a:pPr>
            <a:r>
              <a:rPr lang="en-US" altLang="ko-KR" sz="1400" b="1" dirty="0" smtClean="0"/>
              <a:t>Switch</a:t>
            </a:r>
            <a:endParaRPr lang="en-US" altLang="ko-KR" sz="14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586988" y="1775232"/>
            <a:ext cx="1364647" cy="39474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 smtClean="0"/>
              <a:t>SmartPot</a:t>
            </a:r>
            <a:endParaRPr lang="en-US" altLang="ko-KR" b="1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707480" y="3911748"/>
            <a:ext cx="1107762" cy="53055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/>
              <a:t>Water</a:t>
            </a:r>
          </a:p>
          <a:p>
            <a:pPr algn="ctr">
              <a:defRPr/>
            </a:pPr>
            <a:r>
              <a:rPr lang="en-US" altLang="ko-KR" sz="1400" b="1" dirty="0"/>
              <a:t>Data</a:t>
            </a:r>
            <a:endParaRPr lang="en-US" altLang="ko-KR" sz="1400" b="1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822536" y="3911748"/>
            <a:ext cx="1107762" cy="53055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/>
              <a:t>Auto</a:t>
            </a:r>
          </a:p>
          <a:p>
            <a:pPr algn="ctr">
              <a:defRPr/>
            </a:pPr>
            <a:r>
              <a:rPr lang="en-US" altLang="ko-KR" sz="1400" b="1" dirty="0"/>
              <a:t>Control</a:t>
            </a:r>
            <a:endParaRPr lang="en-US" altLang="ko-KR" sz="1400" b="1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231480" y="3911748"/>
            <a:ext cx="1107762" cy="53055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/>
              <a:t>Manual</a:t>
            </a:r>
          </a:p>
          <a:p>
            <a:pPr algn="ctr">
              <a:defRPr/>
            </a:pPr>
            <a:r>
              <a:rPr lang="en-US" altLang="ko-KR" sz="1400" b="1" dirty="0" smtClean="0"/>
              <a:t>Control</a:t>
            </a:r>
            <a:endParaRPr lang="en-US" altLang="ko-KR" sz="1400" b="1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291672" y="3911748"/>
            <a:ext cx="1107762" cy="53055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/>
              <a:t>Pot</a:t>
            </a:r>
          </a:p>
          <a:p>
            <a:pPr algn="ctr">
              <a:defRPr/>
            </a:pPr>
            <a:r>
              <a:rPr lang="en-US" altLang="ko-KR" sz="1400" b="1" dirty="0" smtClean="0"/>
              <a:t>State</a:t>
            </a:r>
            <a:endParaRPr lang="en-US" altLang="ko-KR" sz="1400" b="1" dirty="0"/>
          </a:p>
        </p:txBody>
      </p:sp>
      <p:cxnSp>
        <p:nvCxnSpPr>
          <p:cNvPr id="6" name="꺾인 연결선 5"/>
          <p:cNvCxnSpPr>
            <a:stCxn id="96" idx="2"/>
            <a:endCxn id="79" idx="0"/>
          </p:cNvCxnSpPr>
          <p:nvPr/>
        </p:nvCxnSpPr>
        <p:spPr>
          <a:xfrm rot="5400000">
            <a:off x="2815958" y="1370156"/>
            <a:ext cx="653538" cy="225317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endCxn id="80" idx="0"/>
          </p:cNvCxnSpPr>
          <p:nvPr/>
        </p:nvCxnSpPr>
        <p:spPr>
          <a:xfrm>
            <a:off x="4269311" y="2496741"/>
            <a:ext cx="1836605" cy="32676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endCxn id="87" idx="0"/>
          </p:cNvCxnSpPr>
          <p:nvPr/>
        </p:nvCxnSpPr>
        <p:spPr>
          <a:xfrm rot="10800000" flipV="1">
            <a:off x="3715432" y="3545018"/>
            <a:ext cx="2188430" cy="36672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endCxn id="105" idx="0"/>
          </p:cNvCxnSpPr>
          <p:nvPr/>
        </p:nvCxnSpPr>
        <p:spPr>
          <a:xfrm>
            <a:off x="5903862" y="3545019"/>
            <a:ext cx="3941691" cy="36672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00" idx="0"/>
          </p:cNvCxnSpPr>
          <p:nvPr/>
        </p:nvCxnSpPr>
        <p:spPr>
          <a:xfrm>
            <a:off x="5261361" y="3545019"/>
            <a:ext cx="0" cy="366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03" idx="0"/>
          </p:cNvCxnSpPr>
          <p:nvPr/>
        </p:nvCxnSpPr>
        <p:spPr>
          <a:xfrm>
            <a:off x="6785361" y="3545019"/>
            <a:ext cx="0" cy="366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03864" y="3218250"/>
            <a:ext cx="0" cy="32676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endCxn id="101" idx="0"/>
          </p:cNvCxnSpPr>
          <p:nvPr/>
        </p:nvCxnSpPr>
        <p:spPr>
          <a:xfrm>
            <a:off x="8376417" y="3545019"/>
            <a:ext cx="0" cy="366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61551" y="4566134"/>
            <a:ext cx="107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제어모드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스위치</a:t>
            </a:r>
            <a:endParaRPr lang="ko-KR" altLang="en-US" sz="11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724913" y="4566134"/>
            <a:ext cx="107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수분 공급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 데이터</a:t>
            </a:r>
            <a:endParaRPr lang="ko-KR" altLang="en-US" sz="11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248913" y="4650772"/>
            <a:ext cx="107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직접 모드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데이</a:t>
            </a:r>
            <a:r>
              <a:rPr lang="ko-KR" altLang="en-US" sz="1100" b="1" dirty="0"/>
              <a:t>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839969" y="4659293"/>
            <a:ext cx="107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자동 모드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데이</a:t>
            </a:r>
            <a:r>
              <a:rPr lang="ko-KR" altLang="en-US" sz="1100" b="1" dirty="0"/>
              <a:t>터</a:t>
            </a:r>
            <a:endParaRPr lang="en-US" altLang="ko-KR" sz="11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9309105" y="4659293"/>
            <a:ext cx="107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스마트 화분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센서 값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6086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개발환경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1092" y="1497922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Arduino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 rot="5400000">
            <a:off x="4817002" y="2322306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3" name="Freeform 6"/>
          <p:cNvSpPr/>
          <p:nvPr/>
        </p:nvSpPr>
        <p:spPr>
          <a:xfrm>
            <a:off x="6780752" y="3576804"/>
            <a:ext cx="467430" cy="415493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55983" y="2510378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 rot="5400000">
            <a:off x="4817002" y="3521099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5982" y="367977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 rot="5400000">
            <a:off x="4817002" y="4420786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267653" y="4603384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6304" y="2808525"/>
            <a:ext cx="2302097" cy="18685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모서리가 둥근 직사각형 31"/>
          <p:cNvSpPr/>
          <p:nvPr/>
        </p:nvSpPr>
        <p:spPr>
          <a:xfrm>
            <a:off x="10014823" y="1497922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Android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 rot="5400000">
            <a:off x="8888731" y="360455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▲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162091" y="3784551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14"/>
          <p:cNvSpPr>
            <a:spLocks noEditPoints="1"/>
          </p:cNvSpPr>
          <p:nvPr/>
        </p:nvSpPr>
        <p:spPr>
          <a:xfrm>
            <a:off x="9771123" y="2195260"/>
            <a:ext cx="1760685" cy="3095117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6" name="_x240656312" descr="EMB00001fa8548c"/>
          <p:cNvPicPr>
            <a:picLocks noChangeAspect="1" noChangeArrowheads="1"/>
          </p:cNvPicPr>
          <p:nvPr/>
        </p:nvPicPr>
        <p:blipFill rotWithShape="1">
          <a:blip r:embed="rId3"/>
          <a:srcRect r="90"/>
          <a:stretch>
            <a:fillRect/>
          </a:stretch>
        </p:blipFill>
        <p:spPr>
          <a:xfrm>
            <a:off x="9931385" y="2533794"/>
            <a:ext cx="1440160" cy="2052228"/>
          </a:xfrm>
          <a:prstGeom prst="rect">
            <a:avLst/>
          </a:prstGeom>
          <a:noFill/>
        </p:spPr>
      </p:pic>
      <p:pic>
        <p:nvPicPr>
          <p:cNvPr id="37" name="_x240657752" descr="EMB00001fa8549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32389" y="2196268"/>
            <a:ext cx="969735" cy="784680"/>
          </a:xfrm>
          <a:prstGeom prst="rect">
            <a:avLst/>
          </a:prstGeom>
          <a:noFill/>
        </p:spPr>
      </p:pic>
      <p:pic>
        <p:nvPicPr>
          <p:cNvPr id="38" name="_x240657832" descr="EMB00001fa85499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332389" y="3310366"/>
            <a:ext cx="969735" cy="838714"/>
          </a:xfrm>
          <a:prstGeom prst="rect">
            <a:avLst/>
          </a:prstGeom>
          <a:noFill/>
        </p:spPr>
      </p:pic>
      <p:pic>
        <p:nvPicPr>
          <p:cNvPr id="39" name="_x240657832" descr="EMB00001fa8549c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32387" y="4385551"/>
            <a:ext cx="963413" cy="735637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511824" y="2654825"/>
            <a:ext cx="219298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haroni"/>
              </a:rPr>
              <a:t>토양수분센서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  <a:cs typeface="Aharon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11824" y="3775195"/>
            <a:ext cx="219298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/>
              </a:rPr>
              <a:t>워터펌프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haron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87769" y="4677110"/>
            <a:ext cx="219298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haroni"/>
              </a:rPr>
              <a:t>조도센서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  <a:cs typeface="Aharoni"/>
            </a:endParaRPr>
          </a:p>
        </p:txBody>
      </p:sp>
      <p:sp>
        <p:nvSpPr>
          <p:cNvPr id="43" name="타원 42"/>
          <p:cNvSpPr/>
          <p:nvPr/>
        </p:nvSpPr>
        <p:spPr>
          <a:xfrm rot="5400000">
            <a:off x="4817002" y="5523060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5290996" y="5703060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7057" y="5918566"/>
            <a:ext cx="21929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온ㆍ습도센서</a:t>
            </a:r>
          </a:p>
        </p:txBody>
      </p:sp>
      <p:pic>
        <p:nvPicPr>
          <p:cNvPr id="46" name="_x240653112" descr="EMB00001fa854a5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332388" y="5392033"/>
            <a:ext cx="969736" cy="665259"/>
          </a:xfrm>
          <a:prstGeom prst="rect">
            <a:avLst/>
          </a:prstGeom>
          <a:noFill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86" y="1080661"/>
            <a:ext cx="963413" cy="78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 rot="5400000">
            <a:off x="4817002" y="1104842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5255983" y="1282783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88480" y="1463283"/>
            <a:ext cx="219298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/>
              </a:rPr>
              <a:t>수위 센서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7222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기능 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77" y="2006077"/>
            <a:ext cx="2847976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6304" y="1247516"/>
            <a:ext cx="3691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로딩 후 시작화면</a:t>
            </a:r>
            <a:endParaRPr lang="ko-KR" altLang="en-US" sz="2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15" y="2006077"/>
            <a:ext cx="2847976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타원 14"/>
          <p:cNvSpPr/>
          <p:nvPr/>
        </p:nvSpPr>
        <p:spPr>
          <a:xfrm>
            <a:off x="796304" y="1298348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48" y="2003063"/>
            <a:ext cx="2429764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464155" y="1298348"/>
            <a:ext cx="3691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등록된 화분 </a:t>
            </a:r>
            <a:r>
              <a:rPr lang="ko-KR" altLang="en-US" sz="2400" b="1" dirty="0"/>
              <a:t>없을 </a:t>
            </a:r>
            <a:r>
              <a:rPr lang="ko-KR" altLang="en-US" sz="2400" b="1" dirty="0" smtClean="0"/>
              <a:t>시  </a:t>
            </a:r>
            <a:endParaRPr lang="ko-KR" altLang="en-US" sz="2400" b="1" dirty="0"/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4" y="2003063"/>
            <a:ext cx="2558013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직선 화살표 연결선 81"/>
          <p:cNvCxnSpPr/>
          <p:nvPr/>
        </p:nvCxnSpPr>
        <p:spPr>
          <a:xfrm>
            <a:off x="2707857" y="3844975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46" y="2003063"/>
            <a:ext cx="2558013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화살표 연결선 84"/>
          <p:cNvCxnSpPr/>
          <p:nvPr/>
        </p:nvCxnSpPr>
        <p:spPr>
          <a:xfrm>
            <a:off x="5865959" y="3877367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27" y="2003063"/>
            <a:ext cx="2558013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8" name="직선 화살표 연결선 87"/>
          <p:cNvCxnSpPr/>
          <p:nvPr/>
        </p:nvCxnSpPr>
        <p:spPr>
          <a:xfrm>
            <a:off x="8858139" y="3877367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284156" y="4338408"/>
            <a:ext cx="1049344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79676" y="2096852"/>
            <a:ext cx="1049344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466048" y="2592152"/>
            <a:ext cx="1214882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0164452" y="3753036"/>
            <a:ext cx="1214882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93" name="타원 92"/>
          <p:cNvSpPr/>
          <p:nvPr/>
        </p:nvSpPr>
        <p:spPr>
          <a:xfrm>
            <a:off x="149844" y="1349180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sp>
        <p:nvSpPr>
          <p:cNvPr id="94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기능 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3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14203" y="1186579"/>
            <a:ext cx="3691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등록 후 메인 화면</a:t>
            </a:r>
            <a:endParaRPr lang="ko-KR" altLang="en-US" sz="2400" b="1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4" y="2045774"/>
            <a:ext cx="3609975" cy="458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475" y="2062489"/>
            <a:ext cx="3583337" cy="460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0D5A540-7E09-4F63-B0DF-834798B5BBFA}"/>
              </a:ext>
            </a:extLst>
          </p:cNvPr>
          <p:cNvSpPr txBox="1"/>
          <p:nvPr/>
        </p:nvSpPr>
        <p:spPr>
          <a:xfrm>
            <a:off x="3514280" y="3193535"/>
            <a:ext cx="473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  <a:latin typeface="+mj-ea"/>
              </a:rPr>
              <a:t>◀◀</a:t>
            </a:r>
            <a:r>
              <a: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+mj-ea"/>
                <a:ea typeface="+mj-ea"/>
              </a:rPr>
              <a:t>화분 제어설정 버튼 </a:t>
            </a:r>
            <a:endParaRPr lang="ko-KR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15680" y="3212976"/>
            <a:ext cx="338439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0D5A540-7E09-4F63-B0DF-834798B5BBFA}"/>
              </a:ext>
            </a:extLst>
          </p:cNvPr>
          <p:cNvSpPr txBox="1"/>
          <p:nvPr/>
        </p:nvSpPr>
        <p:spPr>
          <a:xfrm>
            <a:off x="4568165" y="3841234"/>
            <a:ext cx="473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  <a:latin typeface="+mj-ea"/>
                <a:ea typeface="+mj-ea"/>
              </a:rPr>
              <a:t>등록된 다른 화분 상</a:t>
            </a:r>
            <a:r>
              <a:rPr lang="ko-KR" altLang="en-US" sz="1600" b="1" dirty="0" smtClean="0">
                <a:solidFill>
                  <a:srgbClr val="C00000"/>
                </a:solidFill>
                <a:latin typeface="+mj-ea"/>
                <a:ea typeface="+mj-ea"/>
              </a:rPr>
              <a:t>태</a:t>
            </a:r>
            <a:endParaRPr lang="ko-KR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25740" y="4168517"/>
            <a:ext cx="338439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68165" y="4349233"/>
            <a:ext cx="2362696" cy="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891904" y="123741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sp>
        <p:nvSpPr>
          <p:cNvPr id="41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4203" y="1186579"/>
            <a:ext cx="3691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화분 제어설정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수동모드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1" y="2022852"/>
            <a:ext cx="3075850" cy="445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789530" y="4624152"/>
            <a:ext cx="1420835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6703821" y="1237412"/>
            <a:ext cx="4207731" cy="5240880"/>
            <a:chOff x="6703821" y="1237412"/>
            <a:chExt cx="4207731" cy="5240880"/>
          </a:xfrm>
        </p:grpSpPr>
        <p:sp>
          <p:nvSpPr>
            <p:cNvPr id="18" name="TextBox 17"/>
            <p:cNvSpPr txBox="1"/>
            <p:nvPr/>
          </p:nvSpPr>
          <p:spPr>
            <a:xfrm>
              <a:off x="7219703" y="1237412"/>
              <a:ext cx="36918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1" dirty="0" smtClean="0"/>
                <a:t>수</a:t>
              </a:r>
              <a:r>
                <a:rPr lang="ko-KR" altLang="en-US" sz="2400" b="1" dirty="0"/>
                <a:t>동</a:t>
              </a:r>
              <a:r>
                <a:rPr lang="ko-KR" altLang="en-US" sz="2400" b="1" dirty="0" smtClean="0"/>
                <a:t>모드 </a:t>
              </a:r>
              <a:r>
                <a:rPr lang="en-US" altLang="ko-KR" sz="2400" b="1" dirty="0" smtClean="0"/>
                <a:t>- </a:t>
              </a:r>
              <a:r>
                <a:rPr lang="ko-KR" altLang="en-US" sz="2400" b="1" dirty="0" smtClean="0"/>
                <a:t>물주기</a:t>
              </a:r>
              <a:endParaRPr lang="ko-KR" altLang="en-US" sz="2400" b="1" dirty="0"/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821" y="2022852"/>
              <a:ext cx="2990079" cy="4455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1019436" y="5085184"/>
            <a:ext cx="1085619" cy="92378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413827" y="5747673"/>
            <a:ext cx="2656773" cy="1098417"/>
            <a:chOff x="3413827" y="5747673"/>
            <a:chExt cx="2656773" cy="109841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834" y="5936985"/>
              <a:ext cx="921228" cy="909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6052" y="5956473"/>
              <a:ext cx="946670" cy="829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948833" y="5936985"/>
              <a:ext cx="2121767" cy="90910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ㅍ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413827" y="5747673"/>
              <a:ext cx="535007" cy="1893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모서리가 둥근 직사각형 24"/>
          <p:cNvSpPr/>
          <p:nvPr/>
        </p:nvSpPr>
        <p:spPr>
          <a:xfrm>
            <a:off x="2328208" y="5091269"/>
            <a:ext cx="1085619" cy="92378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32" name="타원 31"/>
          <p:cNvSpPr/>
          <p:nvPr/>
        </p:nvSpPr>
        <p:spPr>
          <a:xfrm>
            <a:off x="946631" y="1237412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859703" y="123741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sp>
        <p:nvSpPr>
          <p:cNvPr id="34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39" y="2071512"/>
            <a:ext cx="2963862" cy="456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4" y="2045774"/>
            <a:ext cx="2982365" cy="458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 rot="1800000">
            <a:off x="3683732" y="2132856"/>
            <a:ext cx="351355" cy="39552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99694" y="1186579"/>
            <a:ext cx="361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추가기능 메뉴 리스트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83300" y="3468452"/>
            <a:ext cx="1612980" cy="161154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579050" y="4115951"/>
            <a:ext cx="72973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755114" y="123741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  <p:sp>
        <p:nvSpPr>
          <p:cNvPr id="41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2" y="2003064"/>
            <a:ext cx="2528355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99694" y="1186579"/>
            <a:ext cx="361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/>
              <a:t>화분 </a:t>
            </a:r>
            <a:r>
              <a:rPr lang="ko-KR" altLang="en-US" sz="2400" b="1" dirty="0" smtClean="0"/>
              <a:t>추가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48" y="2003063"/>
            <a:ext cx="2429764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2707857" y="3844975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46" y="2003063"/>
            <a:ext cx="2558013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화살표 연결선 35"/>
          <p:cNvCxnSpPr/>
          <p:nvPr/>
        </p:nvCxnSpPr>
        <p:spPr>
          <a:xfrm>
            <a:off x="5865959" y="3877367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27" y="2003063"/>
            <a:ext cx="2558013" cy="46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8858139" y="3877367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284156" y="4338408"/>
            <a:ext cx="1049344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79676" y="2096852"/>
            <a:ext cx="1049344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466048" y="2592152"/>
            <a:ext cx="1214882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164452" y="3753036"/>
            <a:ext cx="1214882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44" name="타원 43"/>
          <p:cNvSpPr/>
          <p:nvPr/>
        </p:nvSpPr>
        <p:spPr>
          <a:xfrm>
            <a:off x="739694" y="123741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6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9" y="2073288"/>
            <a:ext cx="2644884" cy="41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051" y="2073287"/>
            <a:ext cx="3204012" cy="41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>
            <a:off x="7500050" y="4115951"/>
            <a:ext cx="72973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723" y="1826083"/>
            <a:ext cx="3581400" cy="441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099694" y="1186579"/>
            <a:ext cx="361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/>
              <a:t>화분 </a:t>
            </a:r>
            <a:r>
              <a:rPr lang="ko-KR" altLang="en-US" sz="2400" b="1" dirty="0" smtClean="0"/>
              <a:t>삭</a:t>
            </a:r>
            <a:r>
              <a:rPr lang="ko-KR" altLang="en-US" sz="2400" b="1" dirty="0"/>
              <a:t>제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2245" y="3639103"/>
            <a:ext cx="631490" cy="26789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505289" y="3773051"/>
            <a:ext cx="371511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143950" y="4032368"/>
            <a:ext cx="72973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739694" y="123741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65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/>
          <p:nvPr/>
        </p:nvCxnSpPr>
        <p:spPr>
          <a:xfrm flipH="1">
            <a:off x="1012365" y="1342787"/>
            <a:ext cx="7439955" cy="5417446"/>
          </a:xfrm>
          <a:prstGeom prst="bentConnector4">
            <a:avLst>
              <a:gd name="adj1" fmla="val -3073"/>
              <a:gd name="adj2" fmla="val 5184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6931" y="676910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26">
            <a:extLst>
              <a:ext uri="{FF2B5EF4-FFF2-40B4-BE49-F238E27FC236}">
                <a16:creationId xmlns:a16="http://schemas.microsoft.com/office/drawing/2014/main" xmlns="" id="{2B8652CC-10AF-43B0-8A17-BECBC8BA1353}"/>
              </a:ext>
            </a:extLst>
          </p:cNvPr>
          <p:cNvSpPr/>
          <p:nvPr/>
        </p:nvSpPr>
        <p:spPr>
          <a:xfrm rot="18900000">
            <a:off x="8024403" y="837342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30">
            <a:extLst>
              <a:ext uri="{FF2B5EF4-FFF2-40B4-BE49-F238E27FC236}">
                <a16:creationId xmlns:a16="http://schemas.microsoft.com/office/drawing/2014/main" xmlns="" id="{C7A55D98-7ADB-42C2-84C6-520E31197159}"/>
              </a:ext>
            </a:extLst>
          </p:cNvPr>
          <p:cNvSpPr/>
          <p:nvPr/>
        </p:nvSpPr>
        <p:spPr>
          <a:xfrm>
            <a:off x="8180337" y="1094232"/>
            <a:ext cx="9405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PROJECT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xmlns="" id="{EFDB6ED1-9EEB-4F27-A830-3F824DDE7A6A}"/>
              </a:ext>
            </a:extLst>
          </p:cNvPr>
          <p:cNvSpPr/>
          <p:nvPr/>
        </p:nvSpPr>
        <p:spPr>
          <a:xfrm rot="18900000">
            <a:off x="5312437" y="3577526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31">
            <a:extLst>
              <a:ext uri="{FF2B5EF4-FFF2-40B4-BE49-F238E27FC236}">
                <a16:creationId xmlns:a16="http://schemas.microsoft.com/office/drawing/2014/main" xmlns="" id="{B292E4AC-E81B-4B93-8674-A32F1254A601}"/>
              </a:ext>
            </a:extLst>
          </p:cNvPr>
          <p:cNvSpPr/>
          <p:nvPr/>
        </p:nvSpPr>
        <p:spPr>
          <a:xfrm>
            <a:off x="5263646" y="3760376"/>
            <a:ext cx="108074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STEP. 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38">
            <a:extLst>
              <a:ext uri="{FF2B5EF4-FFF2-40B4-BE49-F238E27FC236}">
                <a16:creationId xmlns:a16="http://schemas.microsoft.com/office/drawing/2014/main" xmlns="" id="{B594C439-F12D-4118-A096-CC05A3AA68A8}"/>
              </a:ext>
            </a:extLst>
          </p:cNvPr>
          <p:cNvSpPr/>
          <p:nvPr/>
        </p:nvSpPr>
        <p:spPr>
          <a:xfrm>
            <a:off x="1895712" y="5234175"/>
            <a:ext cx="2028105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기존의 국내외 연구 내용▼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모서리가 둥근 직사각형 38">
            <a:extLst>
              <a:ext uri="{FF2B5EF4-FFF2-40B4-BE49-F238E27FC236}">
                <a16:creationId xmlns:a16="http://schemas.microsoft.com/office/drawing/2014/main" xmlns="" id="{334C86AA-0A45-48F4-A946-F7C9045FACD8}"/>
              </a:ext>
            </a:extLst>
          </p:cNvPr>
          <p:cNvSpPr/>
          <p:nvPr/>
        </p:nvSpPr>
        <p:spPr>
          <a:xfrm>
            <a:off x="4838957" y="523417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수행 배경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목적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307499" y="3590451"/>
            <a:ext cx="1080745" cy="983158"/>
            <a:chOff x="5263646" y="3108079"/>
            <a:chExt cx="1080745" cy="983158"/>
          </a:xfrm>
        </p:grpSpPr>
        <p:sp>
          <p:nvSpPr>
            <p:cNvPr id="41" name="모서리가 둥근 직사각형 27">
              <a:extLst>
                <a:ext uri="{FF2B5EF4-FFF2-40B4-BE49-F238E27FC236}">
                  <a16:creationId xmlns:a16="http://schemas.microsoft.com/office/drawing/2014/main" xmlns="" id="{EFDB6ED1-9EEB-4F27-A830-3F824DDE7A6A}"/>
                </a:ext>
              </a:extLst>
            </p:cNvPr>
            <p:cNvSpPr/>
            <p:nvPr/>
          </p:nvSpPr>
          <p:spPr>
            <a:xfrm rot="18900000">
              <a:off x="5312438" y="3108079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31">
              <a:extLst>
                <a:ext uri="{FF2B5EF4-FFF2-40B4-BE49-F238E27FC236}">
                  <a16:creationId xmlns:a16="http://schemas.microsoft.com/office/drawing/2014/main" xmlns="" id="{B292E4AC-E81B-4B93-8674-A32F1254A601}"/>
                </a:ext>
              </a:extLst>
            </p:cNvPr>
            <p:cNvSpPr/>
            <p:nvPr/>
          </p:nvSpPr>
          <p:spPr>
            <a:xfrm>
              <a:off x="5263646" y="3290929"/>
              <a:ext cx="108074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STEP.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모서리가 둥근 직사각형 27">
            <a:extLst>
              <a:ext uri="{FF2B5EF4-FFF2-40B4-BE49-F238E27FC236}">
                <a16:creationId xmlns:a16="http://schemas.microsoft.com/office/drawing/2014/main" xmlns="" id="{EFDB6ED1-9EEB-4F27-A830-3F824DDE7A6A}"/>
              </a:ext>
            </a:extLst>
          </p:cNvPr>
          <p:cNvSpPr/>
          <p:nvPr/>
        </p:nvSpPr>
        <p:spPr>
          <a:xfrm rot="18900000">
            <a:off x="8159872" y="3590451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31">
            <a:extLst>
              <a:ext uri="{FF2B5EF4-FFF2-40B4-BE49-F238E27FC236}">
                <a16:creationId xmlns:a16="http://schemas.microsoft.com/office/drawing/2014/main" xmlns="" id="{B292E4AC-E81B-4B93-8674-A32F1254A601}"/>
              </a:ext>
            </a:extLst>
          </p:cNvPr>
          <p:cNvSpPr/>
          <p:nvPr/>
        </p:nvSpPr>
        <p:spPr>
          <a:xfrm>
            <a:off x="8111080" y="3773301"/>
            <a:ext cx="108074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STEP. 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38">
            <a:extLst>
              <a:ext uri="{FF2B5EF4-FFF2-40B4-BE49-F238E27FC236}">
                <a16:creationId xmlns:a16="http://schemas.microsoft.com/office/drawing/2014/main" xmlns="" id="{334C86AA-0A45-48F4-A946-F7C9045FACD8}"/>
              </a:ext>
            </a:extLst>
          </p:cNvPr>
          <p:cNvSpPr/>
          <p:nvPr/>
        </p:nvSpPr>
        <p:spPr>
          <a:xfrm>
            <a:off x="7686392" y="5247100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작품 개요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21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9" y="2073288"/>
            <a:ext cx="2644884" cy="41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099694" y="1186579"/>
            <a:ext cx="361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와이파이 연동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67" y="2073285"/>
            <a:ext cx="2660733" cy="41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2073285"/>
            <a:ext cx="2558013" cy="416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454822" y="3933056"/>
            <a:ext cx="816642" cy="26670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52969" y="3856864"/>
            <a:ext cx="371511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415359" y="4000774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283650" y="3989225"/>
            <a:ext cx="72973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39694" y="123741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6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099694" y="1186579"/>
            <a:ext cx="361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식물 검색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98" y="2073288"/>
            <a:ext cx="2524125" cy="41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9" y="2073288"/>
            <a:ext cx="2644884" cy="41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454823" y="4221087"/>
            <a:ext cx="672626" cy="27778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109465" y="4170096"/>
            <a:ext cx="72973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079954" y="5342764"/>
            <a:ext cx="568411" cy="524636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122665" y="3979596"/>
            <a:ext cx="72973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077201" y="2073288"/>
            <a:ext cx="3136900" cy="4323130"/>
            <a:chOff x="8077201" y="2073288"/>
            <a:chExt cx="3136900" cy="4323130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689" y="2073288"/>
              <a:ext cx="2576512" cy="4165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8077201" y="4498870"/>
              <a:ext cx="3136900" cy="1897548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b="1" dirty="0"/>
            </a:p>
          </p:txBody>
        </p:sp>
      </p:grpSp>
      <p:sp>
        <p:nvSpPr>
          <p:cNvPr id="27" name="타원 26"/>
          <p:cNvSpPr/>
          <p:nvPr/>
        </p:nvSpPr>
        <p:spPr>
          <a:xfrm>
            <a:off x="739694" y="123741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9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099694" y="1186579"/>
            <a:ext cx="361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데이터 일지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52969" y="3856864"/>
            <a:ext cx="371511" cy="3429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19636" y="4185084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82" y="2073286"/>
            <a:ext cx="2159739" cy="420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8" y="2073285"/>
            <a:ext cx="2382512" cy="41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456382" y="4498870"/>
            <a:ext cx="672626" cy="27778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8659" y="3889423"/>
            <a:ext cx="336313" cy="27778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65" y="2073285"/>
            <a:ext cx="2495550" cy="420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>
            <a:off x="6410180" y="4028314"/>
            <a:ext cx="60008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39694" y="1237411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8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5" y="214288"/>
            <a:ext cx="460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모서리가 둥근 직사각형 45">
            <a:extLst>
              <a:ext uri="{FF2B5EF4-FFF2-40B4-BE49-F238E27FC236}">
                <a16:creationId xmlns:a16="http://schemas.microsoft.com/office/drawing/2014/main" xmlns="" id="{C9AD16FE-8933-4D45-BC98-F2B2F8655626}"/>
              </a:ext>
            </a:extLst>
          </p:cNvPr>
          <p:cNvSpPr/>
          <p:nvPr/>
        </p:nvSpPr>
        <p:spPr>
          <a:xfrm>
            <a:off x="256032" y="966394"/>
            <a:ext cx="11694442" cy="5641026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7" name="직사각형 34"/>
          <p:cNvSpPr/>
          <p:nvPr/>
        </p:nvSpPr>
        <p:spPr>
          <a:xfrm>
            <a:off x="436304" y="214288"/>
            <a:ext cx="4745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수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행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기대효</a:t>
            </a:r>
            <a:r>
              <a:rPr lang="ko-KR" altLang="en-US" sz="2400" b="1" i="1" dirty="0">
                <a:solidFill>
                  <a:prstClr val="white">
                    <a:lumMod val="50000"/>
                  </a:prstClr>
                </a:solidFill>
              </a:rPr>
              <a:t>과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와 응용분야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1319" y="3961817"/>
            <a:ext cx="4461298" cy="2319019"/>
            <a:chOff x="737286" y="1621746"/>
            <a:chExt cx="4461298" cy="2319019"/>
          </a:xfrm>
        </p:grpSpPr>
        <p:pic>
          <p:nvPicPr>
            <p:cNvPr id="179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86" y="2304165"/>
              <a:ext cx="2071666" cy="163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0" name="Picture 2" descr="C:\Users\pgy15\Desktop\thumb_3717694133_FNw1aD8h_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263" y="2304165"/>
              <a:ext cx="1986321" cy="16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타원 180"/>
            <p:cNvSpPr/>
            <p:nvPr/>
          </p:nvSpPr>
          <p:spPr>
            <a:xfrm>
              <a:off x="737286" y="1672579"/>
              <a:ext cx="360000" cy="360000"/>
            </a:xfrm>
            <a:prstGeom prst="ellipse">
              <a:avLst/>
            </a:prstGeom>
            <a:solidFill>
              <a:srgbClr val="FA4324"/>
            </a:solidFill>
            <a:ln>
              <a:solidFill>
                <a:srgbClr val="FA4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prstClr val="white"/>
                  </a:solidFill>
                </a:rPr>
                <a:t>▼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170139" y="1621746"/>
              <a:ext cx="36142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1" dirty="0" smtClean="0"/>
                <a:t>응용 분야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5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785628" y="1765846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1140834" y="1845784"/>
            <a:ext cx="6528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식물 육성의 전문성이 부족한 가정에서 식물 육성능력 상승</a:t>
            </a:r>
            <a:r>
              <a:rPr lang="en-US" altLang="ko-KR" sz="1600" b="1" dirty="0" smtClean="0"/>
              <a:t> </a:t>
            </a:r>
            <a:endParaRPr lang="ko-KR" altLang="en-US" sz="1600" b="1" dirty="0"/>
          </a:p>
        </p:txBody>
      </p:sp>
      <p:sp>
        <p:nvSpPr>
          <p:cNvPr id="197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785628" y="2256800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140834" y="2336738"/>
            <a:ext cx="550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부재가 잦은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인 가구에서 유용성</a:t>
            </a:r>
            <a:endParaRPr lang="ko-KR" altLang="en-US" sz="1600" b="1" dirty="0"/>
          </a:p>
        </p:txBody>
      </p:sp>
      <p:sp>
        <p:nvSpPr>
          <p:cNvPr id="201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785629" y="2720225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1140834" y="2800163"/>
            <a:ext cx="805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대규모 식물을 기르는 농장에서 </a:t>
            </a:r>
            <a:r>
              <a:rPr lang="ko-KR" altLang="en-US" sz="1600" b="1" dirty="0" smtClean="0"/>
              <a:t>스마트화분의 자동화 시스템으로 긍정적인 효과 기대 </a:t>
            </a:r>
            <a:endParaRPr lang="ko-KR" altLang="en-US" sz="1600" b="1" dirty="0"/>
          </a:p>
        </p:txBody>
      </p:sp>
      <p:sp>
        <p:nvSpPr>
          <p:cNvPr id="203" name="타원 202"/>
          <p:cNvSpPr/>
          <p:nvPr/>
        </p:nvSpPr>
        <p:spPr>
          <a:xfrm>
            <a:off x="573003" y="1202394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001823" y="1218468"/>
            <a:ext cx="361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기대효과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모서리가 둥근 직사각형 45">
            <a:extLst>
              <a:ext uri="{FF2B5EF4-FFF2-40B4-BE49-F238E27FC236}">
                <a16:creationId xmlns:a16="http://schemas.microsoft.com/office/drawing/2014/main" xmlns="" id="{C9AD16FE-8933-4D45-BC98-F2B2F8655626}"/>
              </a:ext>
            </a:extLst>
          </p:cNvPr>
          <p:cNvSpPr/>
          <p:nvPr/>
        </p:nvSpPr>
        <p:spPr>
          <a:xfrm>
            <a:off x="256032" y="966394"/>
            <a:ext cx="11694442" cy="5641026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4"/>
          <p:cNvSpPr/>
          <p:nvPr/>
        </p:nvSpPr>
        <p:spPr>
          <a:xfrm>
            <a:off x="436304" y="214288"/>
            <a:ext cx="442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수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행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프로젝트 수행일정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29502" y="1387263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741153" y="1381188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55281" y="1383180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775948" y="1385433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296616" y="1390892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817284" y="1390892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342191" y="1388978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862859" y="1389935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383527" y="1390892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875031" y="1388978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395699" y="1388978"/>
            <a:ext cx="520668" cy="50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916367" y="1385433"/>
            <a:ext cx="520668" cy="5101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69413" y="1490449"/>
            <a:ext cx="12708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앱</a:t>
            </a:r>
            <a:r>
              <a:rPr lang="en-US" altLang="ko-KR" sz="1100" b="1" dirty="0"/>
              <a:t>UI / </a:t>
            </a:r>
            <a:r>
              <a:rPr lang="ko-KR" altLang="en-US" sz="1100" b="1" dirty="0"/>
              <a:t>센서 개발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42189" y="1085790"/>
            <a:ext cx="9587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12/23</a:t>
            </a:r>
            <a:endParaRPr lang="ko-KR" alt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92272" y="1081875"/>
            <a:ext cx="4793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1/6</a:t>
            </a:r>
            <a:endParaRPr lang="ko-KR" alt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65789" y="1070130"/>
            <a:ext cx="5477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1/20</a:t>
            </a:r>
            <a:endParaRPr lang="ko-KR" alt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113535" y="1074045"/>
            <a:ext cx="6654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2/3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77618" y="1069168"/>
            <a:ext cx="509846" cy="2594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3/2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586310" y="1082698"/>
            <a:ext cx="60034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3/16</a:t>
            </a:r>
            <a:endParaRPr lang="ko-KR" altLang="en-US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123706" y="1074868"/>
            <a:ext cx="9587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3/30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658924" y="1106188"/>
            <a:ext cx="5590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4/13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212785" y="1086613"/>
            <a:ext cx="49187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4/27</a:t>
            </a:r>
            <a:endParaRPr lang="ko-KR" alt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666116" y="1098358"/>
            <a:ext cx="4793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5/8</a:t>
            </a:r>
            <a:endParaRPr lang="ko-KR" altLang="en-US" sz="1100" b="1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1628312" y="1884622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628311" y="2332130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628310" y="2779638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628309" y="3227146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628308" y="3674654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628307" y="4122162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628306" y="4569670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628305" y="5017178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628304" y="5464686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651742" y="6008811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749031" y="1512095"/>
            <a:ext cx="513619" cy="111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918922" y="1074868"/>
            <a:ext cx="81755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달성도</a:t>
            </a:r>
            <a:r>
              <a:rPr lang="en-US" altLang="ko-KR" sz="1100" b="1" dirty="0"/>
              <a:t>(%)</a:t>
            </a:r>
            <a:endParaRPr lang="ko-KR" altLang="en-US" sz="1100" b="1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68001"/>
              </p:ext>
            </p:extLst>
          </p:nvPr>
        </p:nvGraphicFramePr>
        <p:xfrm>
          <a:off x="8791893" y="1157424"/>
          <a:ext cx="3155317" cy="5470538"/>
        </p:xfrm>
        <a:graphic>
          <a:graphicData uri="http://schemas.openxmlformats.org/drawingml/2006/table">
            <a:tbl>
              <a:tblPr/>
              <a:tblGrid>
                <a:gridCol w="1291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79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일정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개발 내용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1~2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(12/23 ~ 1/3)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앱 </a:t>
                      </a: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UI </a:t>
                      </a: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+mn-lt"/>
                          <a:ea typeface="HY견고딕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 아두이노 센서 개발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3~4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(1/6 ~ 1/17)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앱과 아두이노 연동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5~6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(1/20 ~ 1/31)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화분과 앱 데이터 통신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7~8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(2/3 ~ 2/14)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화분의 워터펌프 제어 개발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9~10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(2/17 ~ 2/28)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조명</a:t>
                      </a: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개발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11~12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(3/2 ~ 3/13)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자동제어 개발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13~14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(3/16 ~ 3/27)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식물인식 개발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15~16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(3/30 ~ 4/10)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다중 </a:t>
                      </a: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H/W 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제어 개발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17~18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(4/13 ~ 4/24)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화분 디자인 제작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867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19~20</a:t>
                      </a: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900" kern="0" spc="0" dirty="0">
                        <a:solidFill>
                          <a:srgbClr val="0C0C0C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C0C0C"/>
                          </a:solidFill>
                          <a:effectLst/>
                          <a:latin typeface="HY견고딕"/>
                        </a:rPr>
                        <a:t>(4/27 ~ 5/8)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C0C0C"/>
                          </a:solidFill>
                          <a:effectLst/>
                          <a:ea typeface="HY견고딕"/>
                        </a:rPr>
                        <a:t>완성품 제작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HY견고딕"/>
                        </a:rPr>
                        <a:t>21~22</a:t>
                      </a: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800" kern="0" spc="0" dirty="0">
                        <a:solidFill>
                          <a:schemeClr val="tx1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HY견고딕"/>
                        </a:rPr>
                        <a:t>(5/11 ~ 5/22)</a:t>
                      </a:r>
                      <a:endParaRPr lang="ko-KR" altLang="en-US" sz="7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추가기능 및 디자인개선</a:t>
                      </a: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217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HY견고딕"/>
                        </a:rPr>
                        <a:t>23~24</a:t>
                      </a: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ea typeface="HY견고딕"/>
                        </a:rPr>
                        <a:t>주차</a:t>
                      </a:r>
                      <a:endParaRPr lang="en-US" altLang="ko-KR" sz="800" kern="0" spc="0" dirty="0">
                        <a:solidFill>
                          <a:schemeClr val="tx1"/>
                        </a:solidFill>
                        <a:effectLst/>
                        <a:ea typeface="HY견고딕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HY견고딕"/>
                        </a:rPr>
                        <a:t>(5/25 ~ 6/5)</a:t>
                      </a:r>
                      <a:endParaRPr lang="ko-KR" altLang="en-US" sz="8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보완점 충족 및 발표 준비</a:t>
                      </a:r>
                    </a:p>
                  </a:txBody>
                  <a:tcPr marL="14161" marR="14161" marT="14161" marB="141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1749033" y="1623824"/>
            <a:ext cx="506248" cy="1117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986042" y="1437154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100</a:t>
            </a:r>
            <a:endParaRPr lang="ko-KR" altLang="en-US" sz="1100" b="1" dirty="0"/>
          </a:p>
        </p:txBody>
      </p:sp>
      <p:sp>
        <p:nvSpPr>
          <p:cNvPr id="98" name="직사각형 97"/>
          <p:cNvSpPr/>
          <p:nvPr/>
        </p:nvSpPr>
        <p:spPr>
          <a:xfrm>
            <a:off x="2261821" y="1971072"/>
            <a:ext cx="521613" cy="139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2261821" y="2082801"/>
            <a:ext cx="514127" cy="139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78225" y="1957859"/>
            <a:ext cx="12708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앱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아두이노 연동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78225" y="2396528"/>
            <a:ext cx="12708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통신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42259" y="2858049"/>
            <a:ext cx="12708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워터펌프 개발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2258" y="3275276"/>
            <a:ext cx="12708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조명 개발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2257" y="3735252"/>
            <a:ext cx="12708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자동제어 개발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7103" y="4214823"/>
            <a:ext cx="12708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식물인식 개발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42256" y="4673662"/>
            <a:ext cx="12708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다중 </a:t>
            </a:r>
            <a:r>
              <a:rPr lang="en-US" altLang="ko-KR" sz="1100" b="1" dirty="0"/>
              <a:t>H/W </a:t>
            </a:r>
            <a:r>
              <a:rPr lang="ko-KR" altLang="en-US" sz="1100" b="1" dirty="0"/>
              <a:t>개발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42259" y="5103404"/>
            <a:ext cx="15121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화분 디자인 제작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1358" y="5619745"/>
            <a:ext cx="15121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완성품 제작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783434" y="2415604"/>
            <a:ext cx="520654" cy="128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783435" y="2527333"/>
            <a:ext cx="513182" cy="128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3296617" y="2874554"/>
            <a:ext cx="520668" cy="111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3296617" y="2986283"/>
            <a:ext cx="198786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3817645" y="3280299"/>
            <a:ext cx="547728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3817645" y="3392028"/>
            <a:ext cx="945810" cy="1448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4330694" y="3762521"/>
            <a:ext cx="547728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4330695" y="3874250"/>
            <a:ext cx="547728" cy="122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4878423" y="4214822"/>
            <a:ext cx="547728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4872398" y="4329122"/>
            <a:ext cx="510769" cy="122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383167" y="4625932"/>
            <a:ext cx="51966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5383167" y="4739591"/>
            <a:ext cx="520668" cy="1477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5902831" y="5103404"/>
            <a:ext cx="522032" cy="10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6379541" y="5591859"/>
            <a:ext cx="526258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986042" y="1982755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100</a:t>
            </a:r>
            <a:endParaRPr lang="ko-KR" altLang="en-US" sz="11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995667" y="2466363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100</a:t>
            </a:r>
            <a:endParaRPr lang="ko-KR" alt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012855" y="2912628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100</a:t>
            </a:r>
            <a:endParaRPr lang="ko-KR" altLang="en-US" sz="11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004467" y="3337449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100</a:t>
            </a:r>
            <a:endParaRPr lang="ko-KR" altLang="en-US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85796" y="4215368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50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050826" y="4661954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100</a:t>
            </a:r>
            <a:endParaRPr lang="ko-KR" altLang="en-US" sz="11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033224" y="5137809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100</a:t>
            </a:r>
            <a:endParaRPr lang="ko-KR" altLang="en-US" sz="11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8033224" y="5619745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100</a:t>
            </a:r>
            <a:endParaRPr lang="ko-KR" altLang="en-US" sz="1100" b="1" dirty="0"/>
          </a:p>
        </p:txBody>
      </p:sp>
      <p:sp>
        <p:nvSpPr>
          <p:cNvPr id="135" name="직사각형 134"/>
          <p:cNvSpPr/>
          <p:nvPr/>
        </p:nvSpPr>
        <p:spPr>
          <a:xfrm>
            <a:off x="3822927" y="2874554"/>
            <a:ext cx="1461556" cy="1117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4358622" y="3289234"/>
            <a:ext cx="404834" cy="102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>
          <a:xfrm>
            <a:off x="5383167" y="4210744"/>
            <a:ext cx="486917" cy="117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>
          <a:xfrm>
            <a:off x="5902830" y="5204844"/>
            <a:ext cx="522033" cy="101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/>
          <p:cNvSpPr/>
          <p:nvPr/>
        </p:nvSpPr>
        <p:spPr>
          <a:xfrm>
            <a:off x="6385131" y="5706159"/>
            <a:ext cx="520668" cy="1308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/>
          <p:cNvCxnSpPr/>
          <p:nvPr/>
        </p:nvCxnSpPr>
        <p:spPr>
          <a:xfrm>
            <a:off x="1652405" y="6478228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7805064" y="6478228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826989" y="1905079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826988" y="2352587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7826987" y="2800095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7826986" y="3247603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7826985" y="3695111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7826984" y="4142619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7826983" y="4590127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7826982" y="5037635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7826981" y="5485143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850419" y="6029268"/>
            <a:ext cx="223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190353" y="1086613"/>
            <a:ext cx="5319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5/22</a:t>
            </a:r>
            <a:endParaRPr lang="ko-KR" altLang="en-US" sz="11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74093" y="6139616"/>
            <a:ext cx="15121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추가기능 및 </a:t>
            </a:r>
            <a:r>
              <a:rPr lang="en-US" altLang="ko-KR" sz="1100" b="1" dirty="0"/>
              <a:t>UI</a:t>
            </a:r>
            <a:r>
              <a:rPr lang="ko-KR" altLang="en-US" sz="1100" b="1" dirty="0"/>
              <a:t>개선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012855" y="3791452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100</a:t>
            </a:r>
            <a:endParaRPr lang="ko-KR" alt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3613911" y="1067038"/>
            <a:ext cx="52813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2/14</a:t>
            </a:r>
            <a:endParaRPr lang="ko-KR" altLang="en-US" sz="11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6873494" y="171013"/>
            <a:ext cx="521613" cy="139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>
            <a:off x="6920423" y="6216615"/>
            <a:ext cx="509079" cy="110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6861254" y="463401"/>
            <a:ext cx="533853" cy="139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6861254" y="739667"/>
            <a:ext cx="533853" cy="15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501757" y="110027"/>
            <a:ext cx="9634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예상 일정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01757" y="380300"/>
            <a:ext cx="9634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진행도 </a:t>
            </a:r>
            <a:endParaRPr lang="ko-KR" altLang="en-US" sz="11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501757" y="680534"/>
            <a:ext cx="9634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추가 일정 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6728317" y="48577"/>
            <a:ext cx="1590993" cy="9141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>
          <a:xfrm>
            <a:off x="6916367" y="6327571"/>
            <a:ext cx="512849" cy="126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8033224" y="6129330"/>
            <a:ext cx="6296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100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049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45">
            <a:extLst>
              <a:ext uri="{FF2B5EF4-FFF2-40B4-BE49-F238E27FC236}">
                <a16:creationId xmlns:a16="http://schemas.microsoft.com/office/drawing/2014/main" xmlns="" id="{C9AD16FE-8933-4D45-BC98-F2B2F8655626}"/>
              </a:ext>
            </a:extLst>
          </p:cNvPr>
          <p:cNvSpPr/>
          <p:nvPr/>
        </p:nvSpPr>
        <p:spPr>
          <a:xfrm>
            <a:off x="256032" y="966394"/>
            <a:ext cx="11694442" cy="5641026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4"/>
          <p:cNvSpPr/>
          <p:nvPr/>
        </p:nvSpPr>
        <p:spPr>
          <a:xfrm>
            <a:off x="436304" y="214288"/>
            <a:ext cx="442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수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행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400" b="1" i="1" dirty="0">
                <a:solidFill>
                  <a:prstClr val="white">
                    <a:lumMod val="50000"/>
                  </a:prstClr>
                </a:solidFill>
              </a:rPr>
              <a:t>TEAM </a:t>
            </a:r>
            <a:r>
              <a:rPr lang="ko-KR" altLang="en-US" sz="2400" b="1" i="1" dirty="0">
                <a:solidFill>
                  <a:prstClr val="white">
                    <a:lumMod val="50000"/>
                  </a:prstClr>
                </a:solidFill>
              </a:rPr>
              <a:t>구성 </a:t>
            </a:r>
            <a:r>
              <a:rPr lang="en-US" altLang="ko-KR" sz="2400" b="1" i="1" dirty="0">
                <a:solidFill>
                  <a:prstClr val="white">
                    <a:lumMod val="50000"/>
                  </a:prstClr>
                </a:solidFill>
              </a:rPr>
              <a:t>&amp; </a:t>
            </a:r>
            <a:r>
              <a:rPr lang="ko-KR" altLang="en-US" sz="2400" b="1" i="1" dirty="0">
                <a:solidFill>
                  <a:prstClr val="white">
                    <a:lumMod val="50000"/>
                  </a:prstClr>
                </a:solidFill>
              </a:rPr>
              <a:t>역할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오른쪽 대괄호 60">
            <a:extLst>
              <a:ext uri="{FF2B5EF4-FFF2-40B4-BE49-F238E27FC236}">
                <a16:creationId xmlns:a16="http://schemas.microsoft.com/office/drawing/2014/main" xmlns="" id="{08E8749E-FC72-44A1-8E28-5C43E69CBECA}"/>
              </a:ext>
            </a:extLst>
          </p:cNvPr>
          <p:cNvSpPr/>
          <p:nvPr/>
        </p:nvSpPr>
        <p:spPr>
          <a:xfrm rot="16200000">
            <a:off x="5340733" y="-134759"/>
            <a:ext cx="1372509" cy="6302744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대괄호 67">
            <a:extLst>
              <a:ext uri="{FF2B5EF4-FFF2-40B4-BE49-F238E27FC236}">
                <a16:creationId xmlns:a16="http://schemas.microsoft.com/office/drawing/2014/main" xmlns="" id="{8523F786-CDE2-4AA2-B910-CC1236C273E2}"/>
              </a:ext>
            </a:extLst>
          </p:cNvPr>
          <p:cNvSpPr/>
          <p:nvPr/>
        </p:nvSpPr>
        <p:spPr>
          <a:xfrm rot="16200000">
            <a:off x="2665463" y="3090024"/>
            <a:ext cx="398917" cy="1624607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6" name="직선 화살표 연결선 69">
            <a:extLst>
              <a:ext uri="{FF2B5EF4-FFF2-40B4-BE49-F238E27FC236}">
                <a16:creationId xmlns:a16="http://schemas.microsoft.com/office/drawing/2014/main" xmlns="" id="{90ADF875-A166-4AA6-B3D8-9D20C7ABD094}"/>
              </a:ext>
            </a:extLst>
          </p:cNvPr>
          <p:cNvCxnSpPr/>
          <p:nvPr/>
        </p:nvCxnSpPr>
        <p:spPr>
          <a:xfrm flipH="1">
            <a:off x="2874516" y="3702868"/>
            <a:ext cx="0" cy="39600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 대괄호 81">
            <a:extLst>
              <a:ext uri="{FF2B5EF4-FFF2-40B4-BE49-F238E27FC236}">
                <a16:creationId xmlns:a16="http://schemas.microsoft.com/office/drawing/2014/main" xmlns="" id="{B8C1C184-0E9B-4A63-841F-1F7C3A3C1EA2}"/>
              </a:ext>
            </a:extLst>
          </p:cNvPr>
          <p:cNvSpPr/>
          <p:nvPr/>
        </p:nvSpPr>
        <p:spPr>
          <a:xfrm rot="16200000">
            <a:off x="8979106" y="3078920"/>
            <a:ext cx="398917" cy="1624607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2" name="직선 화살표 연결선 83">
            <a:extLst>
              <a:ext uri="{FF2B5EF4-FFF2-40B4-BE49-F238E27FC236}">
                <a16:creationId xmlns:a16="http://schemas.microsoft.com/office/drawing/2014/main" xmlns="" id="{26D3FAE7-310C-44C1-8D4E-E53B9448167F}"/>
              </a:ext>
            </a:extLst>
          </p:cNvPr>
          <p:cNvCxnSpPr/>
          <p:nvPr/>
        </p:nvCxnSpPr>
        <p:spPr>
          <a:xfrm flipH="1">
            <a:off x="9179921" y="3691764"/>
            <a:ext cx="0" cy="39600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4483821" y="1094866"/>
            <a:ext cx="2938930" cy="1038889"/>
            <a:chOff x="4889049" y="1028700"/>
            <a:chExt cx="2938930" cy="1038889"/>
          </a:xfrm>
        </p:grpSpPr>
        <p:grpSp>
          <p:nvGrpSpPr>
            <p:cNvPr id="30" name="그룹 43">
              <a:extLst>
                <a:ext uri="{FF2B5EF4-FFF2-40B4-BE49-F238E27FC236}">
                  <a16:creationId xmlns:a16="http://schemas.microsoft.com/office/drawing/2014/main" xmlns="" id="{9D695913-E95E-4047-9D90-06B884516974}"/>
                </a:ext>
              </a:extLst>
            </p:cNvPr>
            <p:cNvGrpSpPr/>
            <p:nvPr/>
          </p:nvGrpSpPr>
          <p:grpSpPr>
            <a:xfrm>
              <a:off x="4889049" y="1028700"/>
              <a:ext cx="2938930" cy="1038889"/>
              <a:chOff x="5041900" y="825500"/>
              <a:chExt cx="1758950" cy="574675"/>
            </a:xfrm>
            <a:solidFill>
              <a:srgbClr val="FA4324"/>
            </a:solidFill>
          </p:grpSpPr>
          <p:sp>
            <p:nvSpPr>
              <p:cNvPr id="31" name="모서리가 둥근 직사각형 46">
                <a:extLst>
                  <a:ext uri="{FF2B5EF4-FFF2-40B4-BE49-F238E27FC236}">
                    <a16:creationId xmlns:a16="http://schemas.microsoft.com/office/drawing/2014/main" xmlns="" id="{CA4F50F4-35C7-4654-94DD-00FFB2B41176}"/>
                  </a:ext>
                </a:extLst>
              </p:cNvPr>
              <p:cNvSpPr/>
              <p:nvPr/>
            </p:nvSpPr>
            <p:spPr>
              <a:xfrm>
                <a:off x="5041900" y="825500"/>
                <a:ext cx="1758950" cy="57467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0" tIns="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박 진호</a:t>
                </a:r>
                <a:r>
                  <a:rPr lang="ko-KR" altLang="en-US" sz="1600" dirty="0" smtClean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prstClr val="white"/>
                    </a:solidFill>
                  </a:rPr>
                  <a:t>팀장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prstClr val="white"/>
                    </a:solidFill>
                  </a:rPr>
                  <a:t>IT</a:t>
                </a:r>
                <a:r>
                  <a:rPr lang="ko-KR" altLang="en-US" sz="1200" dirty="0" smtClean="0">
                    <a:solidFill>
                      <a:prstClr val="white"/>
                    </a:solidFill>
                  </a:rPr>
                  <a:t>융합학부 </a:t>
                </a:r>
                <a:r>
                  <a:rPr lang="en-US" altLang="ko-KR" sz="1200" dirty="0" smtClean="0">
                    <a:solidFill>
                      <a:prstClr val="white"/>
                    </a:solidFill>
                  </a:rPr>
                  <a:t>20162141</a:t>
                </a:r>
                <a:endParaRPr lang="ko-KR" altLang="en-US" sz="3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타원 53">
                <a:extLst>
                  <a:ext uri="{FF2B5EF4-FFF2-40B4-BE49-F238E27FC236}">
                    <a16:creationId xmlns:a16="http://schemas.microsoft.com/office/drawing/2014/main" xmlns="" id="{7601D4AC-3EDC-40BB-BE1A-67789A0B46F9}"/>
                  </a:ext>
                </a:extLst>
              </p:cNvPr>
              <p:cNvSpPr/>
              <p:nvPr/>
            </p:nvSpPr>
            <p:spPr>
              <a:xfrm>
                <a:off x="5100955" y="878837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47" name="타원 46"/>
            <p:cNvSpPr/>
            <p:nvPr/>
          </p:nvSpPr>
          <p:spPr>
            <a:xfrm>
              <a:off x="4959178" y="1111546"/>
              <a:ext cx="802312" cy="859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사진 예정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1869989" y="2751437"/>
            <a:ext cx="576649" cy="617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8184292" y="2739080"/>
            <a:ext cx="576649" cy="617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883990" y="4087763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아두이노 코딩</a:t>
            </a:r>
            <a:endParaRPr lang="ko-KR" altLang="en-US" sz="1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88957" y="4101786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개발환경 구축</a:t>
            </a:r>
            <a:endParaRPr lang="ko-KR" altLang="en-US" sz="14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501261" y="4101786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릴레이 개발</a:t>
            </a:r>
            <a:endParaRPr lang="ko-KR" altLang="en-US" sz="14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197633" y="4101786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프로젝트 설계</a:t>
            </a:r>
            <a:endParaRPr lang="ko-KR" altLang="en-US" sz="1600" dirty="0">
              <a:latin typeface="+mj-lt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006904" y="4101785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화분 디자인</a:t>
            </a:r>
            <a:endParaRPr lang="ko-KR" altLang="en-US" sz="1600" dirty="0">
              <a:latin typeface="+mj-lt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14904" y="4101786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센서 개발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06150" y="2476957"/>
            <a:ext cx="2938930" cy="1038889"/>
            <a:chOff x="4889049" y="1028700"/>
            <a:chExt cx="2938930" cy="1038889"/>
          </a:xfrm>
        </p:grpSpPr>
        <p:grpSp>
          <p:nvGrpSpPr>
            <p:cNvPr id="63" name="그룹 43">
              <a:extLst>
                <a:ext uri="{FF2B5EF4-FFF2-40B4-BE49-F238E27FC236}">
                  <a16:creationId xmlns:a16="http://schemas.microsoft.com/office/drawing/2014/main" xmlns="" id="{9D695913-E95E-4047-9D90-06B884516974}"/>
                </a:ext>
              </a:extLst>
            </p:cNvPr>
            <p:cNvGrpSpPr/>
            <p:nvPr/>
          </p:nvGrpSpPr>
          <p:grpSpPr>
            <a:xfrm>
              <a:off x="4889049" y="1028700"/>
              <a:ext cx="2938930" cy="1038889"/>
              <a:chOff x="5041900" y="825500"/>
              <a:chExt cx="1758950" cy="574675"/>
            </a:xfrm>
            <a:solidFill>
              <a:srgbClr val="FA4324"/>
            </a:solidFill>
          </p:grpSpPr>
          <p:sp>
            <p:nvSpPr>
              <p:cNvPr id="65" name="모서리가 둥근 직사각형 46">
                <a:extLst>
                  <a:ext uri="{FF2B5EF4-FFF2-40B4-BE49-F238E27FC236}">
                    <a16:creationId xmlns:a16="http://schemas.microsoft.com/office/drawing/2014/main" xmlns="" id="{CA4F50F4-35C7-4654-94DD-00FFB2B41176}"/>
                  </a:ext>
                </a:extLst>
              </p:cNvPr>
              <p:cNvSpPr/>
              <p:nvPr/>
            </p:nvSpPr>
            <p:spPr>
              <a:xfrm>
                <a:off x="5041900" y="825500"/>
                <a:ext cx="1758950" cy="57467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0" tIns="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김 경태</a:t>
                </a:r>
                <a:r>
                  <a:rPr lang="ko-KR" altLang="en-US" sz="1600" dirty="0" smtClean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prstClr val="white"/>
                    </a:solidFill>
                  </a:rPr>
                  <a:t>팀원</a:t>
                </a:r>
                <a:endParaRPr lang="ko-KR" altLang="en-US" sz="1200" dirty="0" smtClean="0">
                  <a:solidFill>
                    <a:prstClr val="white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prstClr val="white"/>
                    </a:solidFill>
                  </a:rPr>
                  <a:t>IT</a:t>
                </a:r>
                <a:r>
                  <a:rPr lang="ko-KR" altLang="en-US" sz="1200" dirty="0">
                    <a:solidFill>
                      <a:prstClr val="white"/>
                    </a:solidFill>
                  </a:rPr>
                  <a:t>융합학부 </a:t>
                </a:r>
                <a:r>
                  <a:rPr lang="en-US" altLang="ko-KR" sz="1200" dirty="0">
                    <a:solidFill>
                      <a:prstClr val="white"/>
                    </a:solidFill>
                  </a:rPr>
                  <a:t>20174203</a:t>
                </a:r>
                <a:endParaRPr lang="ko-KR" altLang="en-US" sz="3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타원 53">
                <a:extLst>
                  <a:ext uri="{FF2B5EF4-FFF2-40B4-BE49-F238E27FC236}">
                    <a16:creationId xmlns:a16="http://schemas.microsoft.com/office/drawing/2014/main" xmlns="" id="{7601D4AC-3EDC-40BB-BE1A-67789A0B46F9}"/>
                  </a:ext>
                </a:extLst>
              </p:cNvPr>
              <p:cNvSpPr/>
              <p:nvPr/>
            </p:nvSpPr>
            <p:spPr>
              <a:xfrm>
                <a:off x="5100955" y="878837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64" name="타원 63"/>
            <p:cNvSpPr/>
            <p:nvPr/>
          </p:nvSpPr>
          <p:spPr>
            <a:xfrm>
              <a:off x="4959178" y="1111546"/>
              <a:ext cx="802312" cy="85962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708895" y="2476957"/>
            <a:ext cx="2938930" cy="1038889"/>
            <a:chOff x="4889049" y="1028700"/>
            <a:chExt cx="2938930" cy="1038889"/>
          </a:xfrm>
        </p:grpSpPr>
        <p:grpSp>
          <p:nvGrpSpPr>
            <p:cNvPr id="68" name="그룹 43">
              <a:extLst>
                <a:ext uri="{FF2B5EF4-FFF2-40B4-BE49-F238E27FC236}">
                  <a16:creationId xmlns:a16="http://schemas.microsoft.com/office/drawing/2014/main" xmlns="" id="{9D695913-E95E-4047-9D90-06B884516974}"/>
                </a:ext>
              </a:extLst>
            </p:cNvPr>
            <p:cNvGrpSpPr/>
            <p:nvPr/>
          </p:nvGrpSpPr>
          <p:grpSpPr>
            <a:xfrm>
              <a:off x="4889049" y="1028700"/>
              <a:ext cx="2938930" cy="1038889"/>
              <a:chOff x="5041900" y="825500"/>
              <a:chExt cx="1758950" cy="574675"/>
            </a:xfrm>
            <a:solidFill>
              <a:srgbClr val="FA4324"/>
            </a:solidFill>
          </p:grpSpPr>
          <p:sp>
            <p:nvSpPr>
              <p:cNvPr id="70" name="모서리가 둥근 직사각형 46">
                <a:extLst>
                  <a:ext uri="{FF2B5EF4-FFF2-40B4-BE49-F238E27FC236}">
                    <a16:creationId xmlns:a16="http://schemas.microsoft.com/office/drawing/2014/main" xmlns="" id="{CA4F50F4-35C7-4654-94DD-00FFB2B41176}"/>
                  </a:ext>
                </a:extLst>
              </p:cNvPr>
              <p:cNvSpPr/>
              <p:nvPr/>
            </p:nvSpPr>
            <p:spPr>
              <a:xfrm>
                <a:off x="5041900" y="825500"/>
                <a:ext cx="1758950" cy="57467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0" tIns="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박 기윤 </a:t>
                </a:r>
                <a:r>
                  <a:rPr lang="ko-KR" altLang="en-US" sz="1200" dirty="0" smtClean="0">
                    <a:solidFill>
                      <a:prstClr val="white"/>
                    </a:solidFill>
                  </a:rPr>
                  <a:t>팀원</a:t>
                </a:r>
                <a:endParaRPr lang="ko-KR" altLang="en-US" sz="1200" dirty="0" smtClean="0">
                  <a:solidFill>
                    <a:prstClr val="white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prstClr val="white"/>
                    </a:solidFill>
                  </a:rPr>
                  <a:t>IT</a:t>
                </a:r>
                <a:r>
                  <a:rPr lang="ko-KR" altLang="en-US" sz="1200" dirty="0" smtClean="0">
                    <a:solidFill>
                      <a:prstClr val="white"/>
                    </a:solidFill>
                  </a:rPr>
                  <a:t>융합학부 </a:t>
                </a:r>
                <a:r>
                  <a:rPr lang="en-US" altLang="ko-KR" sz="1200" dirty="0" smtClean="0">
                    <a:solidFill>
                      <a:prstClr val="white"/>
                    </a:solidFill>
                  </a:rPr>
                  <a:t>20174203</a:t>
                </a:r>
                <a:endParaRPr lang="ko-KR" altLang="en-US" sz="3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타원 53">
                <a:extLst>
                  <a:ext uri="{FF2B5EF4-FFF2-40B4-BE49-F238E27FC236}">
                    <a16:creationId xmlns:a16="http://schemas.microsoft.com/office/drawing/2014/main" xmlns="" id="{7601D4AC-3EDC-40BB-BE1A-67789A0B46F9}"/>
                  </a:ext>
                </a:extLst>
              </p:cNvPr>
              <p:cNvSpPr/>
              <p:nvPr/>
            </p:nvSpPr>
            <p:spPr>
              <a:xfrm>
                <a:off x="5100955" y="878837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69" name="타원 68"/>
            <p:cNvSpPr/>
            <p:nvPr/>
          </p:nvSpPr>
          <p:spPr>
            <a:xfrm>
              <a:off x="4959178" y="1111546"/>
              <a:ext cx="802312" cy="85962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78" name="직선 화살표 연결선 61">
            <a:extLst>
              <a:ext uri="{FF2B5EF4-FFF2-40B4-BE49-F238E27FC236}">
                <a16:creationId xmlns:a16="http://schemas.microsoft.com/office/drawing/2014/main" xmlns="" id="{139893EE-74E9-4FF9-BAD7-BAEA0B5298C5}"/>
              </a:ext>
            </a:extLst>
          </p:cNvPr>
          <p:cNvCxnSpPr>
            <a:stCxn id="31" idx="2"/>
            <a:endCxn id="106" idx="0"/>
          </p:cNvCxnSpPr>
          <p:nvPr/>
        </p:nvCxnSpPr>
        <p:spPr>
          <a:xfrm flipH="1">
            <a:off x="5945204" y="2133755"/>
            <a:ext cx="8082" cy="893961"/>
          </a:xfrm>
          <a:prstGeom prst="straightConnector1">
            <a:avLst/>
          </a:prstGeom>
          <a:ln>
            <a:solidFill>
              <a:srgbClr val="83969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오른쪽 대괄호 81">
            <a:extLst>
              <a:ext uri="{FF2B5EF4-FFF2-40B4-BE49-F238E27FC236}">
                <a16:creationId xmlns:a16="http://schemas.microsoft.com/office/drawing/2014/main" xmlns="" id="{B8C1C184-0E9B-4A63-841F-1F7C3A3C1EA2}"/>
              </a:ext>
            </a:extLst>
          </p:cNvPr>
          <p:cNvSpPr/>
          <p:nvPr/>
        </p:nvSpPr>
        <p:spPr>
          <a:xfrm rot="16200000">
            <a:off x="5741442" y="2004851"/>
            <a:ext cx="398917" cy="1624607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959969" y="3027717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프로젝트 총괄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9240" y="3027716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앱 </a:t>
            </a:r>
            <a:endParaRPr lang="en-US" altLang="ko-KR" sz="1600" dirty="0">
              <a:latin typeface="+mj-lt"/>
            </a:endParaRPr>
          </a:p>
          <a:p>
            <a:pPr algn="ctr"/>
            <a:r>
              <a:rPr lang="ko-KR" altLang="en-US" sz="1600" dirty="0" smtClean="0">
                <a:latin typeface="+mj-lt"/>
              </a:rPr>
              <a:t>개</a:t>
            </a:r>
            <a:r>
              <a:rPr lang="ko-KR" altLang="en-US" sz="1600" dirty="0">
                <a:latin typeface="+mj-lt"/>
              </a:rPr>
              <a:t>발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577240" y="3027717"/>
            <a:ext cx="351927" cy="225761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통신</a:t>
            </a:r>
            <a:endParaRPr lang="en-US" altLang="ko-KR" sz="1600" dirty="0" smtClean="0">
              <a:latin typeface="+mj-lt"/>
            </a:endParaRPr>
          </a:p>
          <a:p>
            <a:pPr algn="ctr"/>
            <a:endParaRPr lang="en-US" altLang="ko-KR" sz="1600" dirty="0">
              <a:latin typeface="+mj-lt"/>
            </a:endParaRPr>
          </a:p>
          <a:p>
            <a:pPr algn="ctr"/>
            <a:r>
              <a:rPr lang="ko-KR" altLang="en-US" sz="1600" dirty="0" smtClean="0">
                <a:latin typeface="+mj-lt"/>
              </a:rPr>
              <a:t>개발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91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608174" y="1919428"/>
            <a:ext cx="3913966" cy="3350995"/>
            <a:chOff x="4137073" y="1391075"/>
            <a:chExt cx="3327401" cy="3022601"/>
          </a:xfrm>
        </p:grpSpPr>
        <p:sp>
          <p:nvSpPr>
            <p:cNvPr id="6" name="이등변 삼각형 5"/>
            <p:cNvSpPr/>
            <p:nvPr/>
          </p:nvSpPr>
          <p:spPr>
            <a:xfrm rot="12300000">
              <a:off x="4137074" y="1391075"/>
              <a:ext cx="3327400" cy="3022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2600000">
              <a:off x="4137074" y="1391075"/>
              <a:ext cx="3327400" cy="30226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1940000">
              <a:off x="4137073" y="1391076"/>
              <a:ext cx="3327400" cy="302260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rgbClr val="FF6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61115" y="2074325"/>
              <a:ext cx="2636503" cy="66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200" b="1" i="1" dirty="0" smtClean="0">
                  <a:solidFill>
                    <a:schemeClr val="bg1"/>
                  </a:solidFill>
                </a:rPr>
                <a:t>감사합니다</a:t>
              </a:r>
              <a:endParaRPr lang="en-US" altLang="ko-KR" sz="3200" b="1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5" idx="2"/>
            <a:endCxn id="41" idx="0"/>
          </p:cNvCxnSpPr>
          <p:nvPr/>
        </p:nvCxnSpPr>
        <p:spPr>
          <a:xfrm rot="16200000" flipH="1">
            <a:off x="2572905" y="-1471639"/>
            <a:ext cx="6730488" cy="9851566"/>
          </a:xfrm>
          <a:prstGeom prst="bentConnector3">
            <a:avLst>
              <a:gd name="adj1" fmla="val 7681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101141" y="4891076"/>
            <a:ext cx="9633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PROCESS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30649" y="3157469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구성 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667208" y="3157212"/>
            <a:ext cx="2014426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사용법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85761" y="3157212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051923" y="4747255"/>
            <a:ext cx="1080745" cy="983158"/>
            <a:chOff x="4186242" y="4747255"/>
            <a:chExt cx="1080745" cy="983158"/>
          </a:xfrm>
        </p:grpSpPr>
        <p:sp>
          <p:nvSpPr>
            <p:cNvPr id="20" name="모서리가 둥근 직사각형 28">
              <a:extLst>
                <a:ext uri="{FF2B5EF4-FFF2-40B4-BE49-F238E27FC236}">
                  <a16:creationId xmlns:a16="http://schemas.microsoft.com/office/drawing/2014/main" xmlns="" id="{E9A8DC55-E042-48F4-A153-ABB84099319D}"/>
                </a:ext>
              </a:extLst>
            </p:cNvPr>
            <p:cNvSpPr/>
            <p:nvPr/>
          </p:nvSpPr>
          <p:spPr>
            <a:xfrm rot="18900000">
              <a:off x="4235035" y="4747255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32">
              <a:extLst>
                <a:ext uri="{FF2B5EF4-FFF2-40B4-BE49-F238E27FC236}">
                  <a16:creationId xmlns:a16="http://schemas.microsoft.com/office/drawing/2014/main" xmlns="" id="{077A6239-6182-4E7D-9E0A-FCD08F9539FA}"/>
                </a:ext>
              </a:extLst>
            </p:cNvPr>
            <p:cNvSpPr/>
            <p:nvPr/>
          </p:nvSpPr>
          <p:spPr>
            <a:xfrm>
              <a:off x="4186242" y="4931963"/>
              <a:ext cx="108074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STEP.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내용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97551" y="4768829"/>
            <a:ext cx="1080745" cy="983158"/>
            <a:chOff x="4186242" y="4747255"/>
            <a:chExt cx="1080745" cy="983158"/>
          </a:xfrm>
        </p:grpSpPr>
        <p:sp>
          <p:nvSpPr>
            <p:cNvPr id="24" name="모서리가 둥근 직사각형 28">
              <a:extLst>
                <a:ext uri="{FF2B5EF4-FFF2-40B4-BE49-F238E27FC236}">
                  <a16:creationId xmlns:a16="http://schemas.microsoft.com/office/drawing/2014/main" xmlns="" id="{E9A8DC55-E042-48F4-A153-ABB84099319D}"/>
                </a:ext>
              </a:extLst>
            </p:cNvPr>
            <p:cNvSpPr/>
            <p:nvPr/>
          </p:nvSpPr>
          <p:spPr>
            <a:xfrm rot="18900000">
              <a:off x="4235035" y="4747255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32">
              <a:extLst>
                <a:ext uri="{FF2B5EF4-FFF2-40B4-BE49-F238E27FC236}">
                  <a16:creationId xmlns:a16="http://schemas.microsoft.com/office/drawing/2014/main" xmlns="" id="{077A6239-6182-4E7D-9E0A-FCD08F9539FA}"/>
                </a:ext>
              </a:extLst>
            </p:cNvPr>
            <p:cNvSpPr/>
            <p:nvPr/>
          </p:nvSpPr>
          <p:spPr>
            <a:xfrm>
              <a:off x="4186242" y="4931963"/>
              <a:ext cx="108074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STEP.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내용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323558" y="4762040"/>
            <a:ext cx="1080745" cy="983158"/>
            <a:chOff x="4186242" y="4747255"/>
            <a:chExt cx="1080745" cy="983158"/>
          </a:xfrm>
        </p:grpSpPr>
        <p:sp>
          <p:nvSpPr>
            <p:cNvPr id="27" name="모서리가 둥근 직사각형 28">
              <a:extLst>
                <a:ext uri="{FF2B5EF4-FFF2-40B4-BE49-F238E27FC236}">
                  <a16:creationId xmlns:a16="http://schemas.microsoft.com/office/drawing/2014/main" xmlns="" id="{E9A8DC55-E042-48F4-A153-ABB84099319D}"/>
                </a:ext>
              </a:extLst>
            </p:cNvPr>
            <p:cNvSpPr/>
            <p:nvPr/>
          </p:nvSpPr>
          <p:spPr>
            <a:xfrm rot="18900000">
              <a:off x="4235035" y="4747255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xmlns="" id="{077A6239-6182-4E7D-9E0A-FCD08F9539FA}"/>
                </a:ext>
              </a:extLst>
            </p:cNvPr>
            <p:cNvSpPr/>
            <p:nvPr/>
          </p:nvSpPr>
          <p:spPr>
            <a:xfrm>
              <a:off x="4186242" y="4931963"/>
              <a:ext cx="108074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STEP.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내용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9498225" y="3519894"/>
            <a:ext cx="2371360" cy="364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앱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및 사용법</a:t>
            </a:r>
            <a:endParaRPr lang="en-US" altLang="ko-KR" sz="105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60265" y="3480420"/>
            <a:ext cx="146405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시스템 구성도</a:t>
            </a:r>
            <a:endParaRPr lang="en-US" altLang="ko-KR" sz="105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화분 설</a:t>
            </a:r>
            <a:r>
              <a:rPr lang="ko-KR" altLang="en-US" sz="1050" b="1" dirty="0">
                <a:solidFill>
                  <a:prstClr val="white">
                    <a:lumMod val="50000"/>
                  </a:prstClr>
                </a:solidFill>
              </a:rPr>
              <a:t>계</a:t>
            </a:r>
            <a:endParaRPr lang="en-US" altLang="ko-KR" sz="105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FireBase</a:t>
            </a: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 설계</a:t>
            </a:r>
            <a:endParaRPr lang="en-US" altLang="ko-KR" sz="105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7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>
            <a:stCxn id="18" idx="2"/>
          </p:cNvCxnSpPr>
          <p:nvPr/>
        </p:nvCxnSpPr>
        <p:spPr>
          <a:xfrm rot="5400000">
            <a:off x="4010067" y="-1615027"/>
            <a:ext cx="5205998" cy="850173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201552" y="4747256"/>
            <a:ext cx="1080744" cy="983158"/>
            <a:chOff x="7297239" y="4747256"/>
            <a:chExt cx="1080744" cy="983158"/>
          </a:xfrm>
        </p:grpSpPr>
        <p:sp>
          <p:nvSpPr>
            <p:cNvPr id="29" name="모서리가 둥근 직사각형 28"/>
            <p:cNvSpPr/>
            <p:nvPr/>
          </p:nvSpPr>
          <p:spPr>
            <a:xfrm rot="18900000">
              <a:off x="7332272" y="4747256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97239" y="4849365"/>
              <a:ext cx="1080744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STEP. </a:t>
              </a:r>
              <a:r>
                <a:rPr lang="en-US" altLang="ko-KR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</a:t>
              </a:r>
              <a:r>
                <a:rPr lang="ko-KR" altLang="en-US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수행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3089243" y="3554500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TEAM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구성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역할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591547" y="4747256"/>
            <a:ext cx="1130438" cy="983158"/>
            <a:chOff x="7272393" y="4747256"/>
            <a:chExt cx="1130438" cy="983158"/>
          </a:xfrm>
        </p:grpSpPr>
        <p:sp>
          <p:nvSpPr>
            <p:cNvPr id="42" name="모서리가 둥근 직사각형 41"/>
            <p:cNvSpPr/>
            <p:nvPr/>
          </p:nvSpPr>
          <p:spPr>
            <a:xfrm rot="18900000">
              <a:off x="7332272" y="4747256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272393" y="4849365"/>
              <a:ext cx="1130438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STEP. </a:t>
              </a:r>
              <a:r>
                <a:rPr lang="en-US" altLang="ko-KR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수행 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738337" y="4747256"/>
            <a:ext cx="1080744" cy="983158"/>
            <a:chOff x="7297239" y="4747256"/>
            <a:chExt cx="1080744" cy="983158"/>
          </a:xfrm>
        </p:grpSpPr>
        <p:sp>
          <p:nvSpPr>
            <p:cNvPr id="45" name="모서리가 둥근 직사각형 44"/>
            <p:cNvSpPr/>
            <p:nvPr/>
          </p:nvSpPr>
          <p:spPr>
            <a:xfrm rot="18900000">
              <a:off x="7332272" y="4747256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297239" y="4849365"/>
              <a:ext cx="1080744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STEP. </a:t>
              </a:r>
              <a:r>
                <a:rPr lang="en-US" altLang="ko-KR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</a:t>
              </a:r>
              <a:r>
                <a:rPr lang="ko-KR" altLang="en-US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수행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 rot="18900000">
            <a:off x="944944" y="4612612"/>
            <a:ext cx="1252444" cy="1252444"/>
          </a:xfrm>
          <a:prstGeom prst="roundRect">
            <a:avLst>
              <a:gd name="adj" fmla="val 16667"/>
            </a:avLst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4681" y="5024618"/>
            <a:ext cx="7729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FINISH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99801" y="3554500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트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수행 일정▼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12787" y="3554500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 연구와 기대효과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xmlns="" id="{C9AD16FE-8933-4D45-BC98-F2B2F8655626}"/>
              </a:ext>
            </a:extLst>
          </p:cNvPr>
          <p:cNvSpPr/>
          <p:nvPr/>
        </p:nvSpPr>
        <p:spPr>
          <a:xfrm>
            <a:off x="256032" y="966394"/>
            <a:ext cx="11694442" cy="5641026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4"/>
          <p:cNvSpPr/>
          <p:nvPr/>
        </p:nvSpPr>
        <p:spPr>
          <a:xfrm>
            <a:off x="436304" y="214288"/>
            <a:ext cx="442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소개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작품 개요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17"/>
          <p:cNvSpPr/>
          <p:nvPr/>
        </p:nvSpPr>
        <p:spPr>
          <a:xfrm>
            <a:off x="4362163" y="5833434"/>
            <a:ext cx="123161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화분</a:t>
            </a:r>
          </a:p>
        </p:txBody>
      </p:sp>
      <p:sp>
        <p:nvSpPr>
          <p:cNvPr id="6" name="직사각형 11"/>
          <p:cNvSpPr/>
          <p:nvPr/>
        </p:nvSpPr>
        <p:spPr>
          <a:xfrm>
            <a:off x="4349177" y="1849911"/>
            <a:ext cx="28698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00" b="1" i="1" dirty="0">
                <a:solidFill>
                  <a:srgbClr val="FA4324"/>
                </a:solidFill>
              </a:rPr>
              <a:t>SMART POT</a:t>
            </a:r>
            <a:endParaRPr lang="ko-KR" altLang="en-US" sz="2800" b="1" i="1" dirty="0">
              <a:solidFill>
                <a:srgbClr val="FA4324"/>
              </a:solidFill>
            </a:endParaRPr>
          </a:p>
        </p:txBody>
      </p:sp>
      <p:sp>
        <p:nvSpPr>
          <p:cNvPr id="7" name="모서리가 둥근 직사각형 12"/>
          <p:cNvSpPr/>
          <p:nvPr/>
        </p:nvSpPr>
        <p:spPr>
          <a:xfrm>
            <a:off x="4185603" y="1273619"/>
            <a:ext cx="3158620" cy="48555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800" b="1" i="1" dirty="0">
                <a:solidFill>
                  <a:schemeClr val="bg1"/>
                </a:solidFill>
              </a:rPr>
              <a:t> </a:t>
            </a:r>
            <a:r>
              <a:rPr lang="ko-KR" altLang="en-US" sz="2800" b="1" i="1" dirty="0">
                <a:solidFill>
                  <a:schemeClr val="bg1"/>
                </a:solidFill>
              </a:rPr>
              <a:t>스마트 화분 </a:t>
            </a:r>
            <a:r>
              <a:rPr lang="en-US" altLang="ko-KR" sz="2800" b="1" i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모서리가 둥근 직사각형 14"/>
          <p:cNvSpPr/>
          <p:nvPr/>
        </p:nvSpPr>
        <p:spPr>
          <a:xfrm>
            <a:off x="580070" y="3358084"/>
            <a:ext cx="1923345" cy="481263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prstClr val="white"/>
                </a:solidFill>
              </a:rPr>
              <a:t>#Arduino</a:t>
            </a:r>
          </a:p>
        </p:txBody>
      </p:sp>
      <p:sp>
        <p:nvSpPr>
          <p:cNvPr id="9" name="모서리가 둥근 직사각형 21"/>
          <p:cNvSpPr/>
          <p:nvPr/>
        </p:nvSpPr>
        <p:spPr>
          <a:xfrm>
            <a:off x="584360" y="4144334"/>
            <a:ext cx="1084390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FA4324"/>
                </a:solidFill>
              </a:rPr>
              <a:t>#IoT</a:t>
            </a:r>
          </a:p>
        </p:txBody>
      </p:sp>
      <p:sp>
        <p:nvSpPr>
          <p:cNvPr id="10" name="모서리가 둥근 직사각형 22"/>
          <p:cNvSpPr/>
          <p:nvPr/>
        </p:nvSpPr>
        <p:spPr>
          <a:xfrm>
            <a:off x="2673340" y="3354527"/>
            <a:ext cx="96154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센서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23"/>
          <p:cNvSpPr/>
          <p:nvPr/>
        </p:nvSpPr>
        <p:spPr>
          <a:xfrm>
            <a:off x="1987266" y="4945529"/>
            <a:ext cx="1803419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A4324"/>
                </a:solidFill>
              </a:rPr>
              <a:t>#</a:t>
            </a:r>
            <a:r>
              <a:rPr lang="ko-KR" altLang="en-US" b="1" dirty="0">
                <a:solidFill>
                  <a:srgbClr val="FA4324"/>
                </a:solidFill>
              </a:rPr>
              <a:t>식물육성 </a:t>
            </a:r>
            <a:endParaRPr lang="en-US" altLang="ko-KR" b="1" dirty="0">
              <a:solidFill>
                <a:srgbClr val="FA4324"/>
              </a:solidFill>
            </a:endParaRPr>
          </a:p>
        </p:txBody>
      </p:sp>
      <p:sp>
        <p:nvSpPr>
          <p:cNvPr id="12" name="모서리가 둥근 직사각형 24"/>
          <p:cNvSpPr/>
          <p:nvPr/>
        </p:nvSpPr>
        <p:spPr>
          <a:xfrm>
            <a:off x="1831468" y="4144333"/>
            <a:ext cx="1959218" cy="4812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#</a:t>
            </a:r>
            <a:r>
              <a:rPr lang="ko-KR" altLang="en-US" b="1" dirty="0">
                <a:solidFill>
                  <a:schemeClr val="bg1"/>
                </a:solidFill>
              </a:rPr>
              <a:t>일상 속 가치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25"/>
          <p:cNvSpPr/>
          <p:nvPr/>
        </p:nvSpPr>
        <p:spPr>
          <a:xfrm>
            <a:off x="8866051" y="4047523"/>
            <a:ext cx="2731469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화분 데이터 일지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26"/>
          <p:cNvSpPr/>
          <p:nvPr/>
        </p:nvSpPr>
        <p:spPr>
          <a:xfrm>
            <a:off x="10043036" y="3354527"/>
            <a:ext cx="143986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편의성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25"/>
          <p:cNvSpPr/>
          <p:nvPr/>
        </p:nvSpPr>
        <p:spPr>
          <a:xfrm>
            <a:off x="8593328" y="5374033"/>
            <a:ext cx="289941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#Real Time</a:t>
            </a:r>
          </a:p>
        </p:txBody>
      </p:sp>
      <p:sp>
        <p:nvSpPr>
          <p:cNvPr id="18" name="모서리가 둥근 직사각형 22"/>
          <p:cNvSpPr/>
          <p:nvPr/>
        </p:nvSpPr>
        <p:spPr>
          <a:xfrm>
            <a:off x="10271214" y="4710779"/>
            <a:ext cx="1523073" cy="481263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#</a:t>
            </a:r>
            <a:r>
              <a:rPr lang="ko-KR" altLang="en-US" b="1" dirty="0" smtClean="0">
                <a:solidFill>
                  <a:schemeClr val="bg1"/>
                </a:solidFill>
              </a:rPr>
              <a:t>원격 제어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73348" y="1273619"/>
            <a:ext cx="241526" cy="473297"/>
          </a:xfrm>
          <a:prstGeom prst="rect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모서리가 둥근 직사각형 22"/>
          <p:cNvSpPr/>
          <p:nvPr/>
        </p:nvSpPr>
        <p:spPr>
          <a:xfrm>
            <a:off x="436304" y="4945530"/>
            <a:ext cx="1475654" cy="481263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#</a:t>
            </a:r>
            <a:r>
              <a:rPr lang="ko-KR" altLang="en-US" b="1" dirty="0" smtClean="0">
                <a:solidFill>
                  <a:schemeClr val="bg1"/>
                </a:solidFill>
              </a:rPr>
              <a:t>자동 관리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28" y="3008638"/>
            <a:ext cx="1929485" cy="271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17"/>
          <p:cNvSpPr/>
          <p:nvPr/>
        </p:nvSpPr>
        <p:spPr>
          <a:xfrm>
            <a:off x="6347783" y="5833434"/>
            <a:ext cx="150069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▶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애플리케이션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83" y="3008638"/>
            <a:ext cx="16287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모서리가 둥근 직사각형 14"/>
          <p:cNvSpPr/>
          <p:nvPr/>
        </p:nvSpPr>
        <p:spPr>
          <a:xfrm>
            <a:off x="7917143" y="4710778"/>
            <a:ext cx="2221879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FA4324"/>
                </a:solidFill>
              </a:rPr>
              <a:t>#</a:t>
            </a:r>
            <a:r>
              <a:rPr lang="ko-KR" altLang="en-US" b="1" dirty="0" smtClean="0">
                <a:solidFill>
                  <a:srgbClr val="FA4324"/>
                </a:solidFill>
              </a:rPr>
              <a:t>식물검색</a:t>
            </a:r>
            <a:endParaRPr lang="en-US" altLang="ko-KR" b="1" dirty="0">
              <a:solidFill>
                <a:srgbClr val="FA4324"/>
              </a:solidFill>
            </a:endParaRPr>
          </a:p>
        </p:txBody>
      </p:sp>
      <p:sp>
        <p:nvSpPr>
          <p:cNvPr id="19" name="모서리가 둥근 직사각형 22"/>
          <p:cNvSpPr/>
          <p:nvPr/>
        </p:nvSpPr>
        <p:spPr>
          <a:xfrm>
            <a:off x="8143810" y="3384268"/>
            <a:ext cx="1754801" cy="481263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#Android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45">
            <a:extLst>
              <a:ext uri="{FF2B5EF4-FFF2-40B4-BE49-F238E27FC236}">
                <a16:creationId xmlns:a16="http://schemas.microsoft.com/office/drawing/2014/main" xmlns="" id="{C9AD16FE-8933-4D45-BC98-F2B2F8655626}"/>
              </a:ext>
            </a:extLst>
          </p:cNvPr>
          <p:cNvSpPr/>
          <p:nvPr/>
        </p:nvSpPr>
        <p:spPr>
          <a:xfrm>
            <a:off x="256032" y="966394"/>
            <a:ext cx="11694442" cy="5641026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5400000" flipV="1">
            <a:off x="6382310" y="2686969"/>
            <a:ext cx="1663709" cy="3326272"/>
          </a:xfrm>
          <a:custGeom>
            <a:avLst/>
            <a:gdLst>
              <a:gd name="connsiteX0" fmla="*/ 0 w 1663709"/>
              <a:gd name="connsiteY0" fmla="*/ 0 h 4051300"/>
              <a:gd name="connsiteX1" fmla="*/ 1203671 w 1663709"/>
              <a:gd name="connsiteY1" fmla="*/ 0 h 4051300"/>
              <a:gd name="connsiteX2" fmla="*/ 1663709 w 1663709"/>
              <a:gd name="connsiteY2" fmla="*/ 460038 h 4051300"/>
              <a:gd name="connsiteX3" fmla="*/ 1663709 w 1663709"/>
              <a:gd name="connsiteY3" fmla="*/ 4051300 h 4051300"/>
              <a:gd name="connsiteX4" fmla="*/ 457209 w 1663709"/>
              <a:gd name="connsiteY4" fmla="*/ 4051300 h 4051300"/>
              <a:gd name="connsiteX5" fmla="*/ 457209 w 1663709"/>
              <a:gd name="connsiteY5" fmla="*/ 457209 h 4051300"/>
              <a:gd name="connsiteX6" fmla="*/ 0 w 1663709"/>
              <a:gd name="connsiteY6" fmla="*/ 0 h 40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709" h="4051300">
                <a:moveTo>
                  <a:pt x="0" y="0"/>
                </a:moveTo>
                <a:lnTo>
                  <a:pt x="1203671" y="0"/>
                </a:lnTo>
                <a:cubicBezTo>
                  <a:pt x="1457743" y="0"/>
                  <a:pt x="1663709" y="205966"/>
                  <a:pt x="1663709" y="460038"/>
                </a:cubicBezTo>
                <a:lnTo>
                  <a:pt x="1663709" y="4051300"/>
                </a:lnTo>
                <a:lnTo>
                  <a:pt x="457209" y="4051300"/>
                </a:lnTo>
                <a:lnTo>
                  <a:pt x="457209" y="457209"/>
                </a:lnTo>
                <a:cubicBezTo>
                  <a:pt x="457209" y="204699"/>
                  <a:pt x="252510" y="0"/>
                  <a:pt x="0" y="0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양쪽 모서리가 둥근 사각형 35"/>
          <p:cNvSpPr/>
          <p:nvPr/>
        </p:nvSpPr>
        <p:spPr>
          <a:xfrm rot="5400000" flipV="1">
            <a:off x="5601827" y="3061057"/>
            <a:ext cx="863600" cy="9652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03210"/>
          </a:solidFill>
          <a:ln>
            <a:solidFill>
              <a:srgbClr val="A032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5400000">
            <a:off x="8426451" y="4267556"/>
            <a:ext cx="1524000" cy="622300"/>
          </a:xfrm>
          <a:prstGeom prst="triangl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5400000">
            <a:off x="3937902" y="880849"/>
            <a:ext cx="1663709" cy="3492941"/>
          </a:xfrm>
          <a:custGeom>
            <a:avLst/>
            <a:gdLst>
              <a:gd name="connsiteX0" fmla="*/ 0 w 1663709"/>
              <a:gd name="connsiteY0" fmla="*/ 0 h 4051300"/>
              <a:gd name="connsiteX1" fmla="*/ 1203671 w 1663709"/>
              <a:gd name="connsiteY1" fmla="*/ 0 h 4051300"/>
              <a:gd name="connsiteX2" fmla="*/ 1663709 w 1663709"/>
              <a:gd name="connsiteY2" fmla="*/ 460038 h 4051300"/>
              <a:gd name="connsiteX3" fmla="*/ 1663709 w 1663709"/>
              <a:gd name="connsiteY3" fmla="*/ 4051300 h 4051300"/>
              <a:gd name="connsiteX4" fmla="*/ 457209 w 1663709"/>
              <a:gd name="connsiteY4" fmla="*/ 4051300 h 4051300"/>
              <a:gd name="connsiteX5" fmla="*/ 457209 w 1663709"/>
              <a:gd name="connsiteY5" fmla="*/ 457209 h 4051300"/>
              <a:gd name="connsiteX6" fmla="*/ 0 w 1663709"/>
              <a:gd name="connsiteY6" fmla="*/ 0 h 40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709" h="4051300">
                <a:moveTo>
                  <a:pt x="0" y="0"/>
                </a:moveTo>
                <a:lnTo>
                  <a:pt x="1203671" y="0"/>
                </a:lnTo>
                <a:cubicBezTo>
                  <a:pt x="1457743" y="0"/>
                  <a:pt x="1663709" y="205966"/>
                  <a:pt x="1663709" y="460038"/>
                </a:cubicBezTo>
                <a:lnTo>
                  <a:pt x="1663709" y="4051300"/>
                </a:lnTo>
                <a:lnTo>
                  <a:pt x="457209" y="4051300"/>
                </a:lnTo>
                <a:lnTo>
                  <a:pt x="457209" y="457209"/>
                </a:lnTo>
                <a:cubicBezTo>
                  <a:pt x="457209" y="204699"/>
                  <a:pt x="252510" y="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양쪽 모서리가 둥근 사각형 27"/>
          <p:cNvSpPr/>
          <p:nvPr/>
        </p:nvSpPr>
        <p:spPr>
          <a:xfrm rot="5400000">
            <a:off x="5601827" y="1338272"/>
            <a:ext cx="863600" cy="965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5400000" flipV="1">
            <a:off x="1950137" y="2544772"/>
            <a:ext cx="1524000" cy="6223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149704" y="2532757"/>
            <a:ext cx="370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식물 육성 목적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51025" y="4186209"/>
            <a:ext cx="370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13398" y="3965497"/>
            <a:ext cx="314231" cy="314231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613398" y="4406373"/>
            <a:ext cx="314231" cy="314231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2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76977" y="3873421"/>
            <a:ext cx="21929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무관심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82015" y="2194724"/>
            <a:ext cx="314231" cy="3142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97570" y="4310458"/>
            <a:ext cx="21929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전문성 부족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6721" y="2084202"/>
            <a:ext cx="21929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인테리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어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2015" y="2669375"/>
            <a:ext cx="314231" cy="3142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2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6722" y="2595657"/>
            <a:ext cx="132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공기 정화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82015" y="3213460"/>
            <a:ext cx="314231" cy="3142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6721" y="3139742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실내 온도 조절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39844" y="5568692"/>
            <a:ext cx="8697928" cy="82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598139" y="5387549"/>
            <a:ext cx="8765059" cy="1013256"/>
            <a:chOff x="5909926" y="3335013"/>
            <a:chExt cx="4926949" cy="2287315"/>
          </a:xfrm>
        </p:grpSpPr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6438868" y="3335013"/>
              <a:ext cx="272151" cy="87400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10447" y="4255193"/>
              <a:ext cx="4585873" cy="833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식물 육성 환경 관리에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지속적인 관심</a:t>
              </a:r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을 유지시키고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편리성</a:t>
              </a:r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제공 목적</a:t>
              </a:r>
              <a:endPara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909926" y="3733004"/>
              <a:ext cx="4926949" cy="1889324"/>
            </a:xfrm>
            <a:custGeom>
              <a:avLst/>
              <a:gdLst>
                <a:gd name="connsiteX0" fmla="*/ 0 w 3610635"/>
                <a:gd name="connsiteY0" fmla="*/ 0 h 1523999"/>
                <a:gd name="connsiteX1" fmla="*/ 298866 w 3610635"/>
                <a:gd name="connsiteY1" fmla="*/ 0 h 1523999"/>
                <a:gd name="connsiteX2" fmla="*/ 298866 w 3610635"/>
                <a:gd name="connsiteY2" fmla="*/ 17800 h 1523999"/>
                <a:gd name="connsiteX3" fmla="*/ 17800 w 3610635"/>
                <a:gd name="connsiteY3" fmla="*/ 17800 h 1523999"/>
                <a:gd name="connsiteX4" fmla="*/ 17800 w 3610635"/>
                <a:gd name="connsiteY4" fmla="*/ 1506199 h 1523999"/>
                <a:gd name="connsiteX5" fmla="*/ 3592835 w 3610635"/>
                <a:gd name="connsiteY5" fmla="*/ 1506199 h 1523999"/>
                <a:gd name="connsiteX6" fmla="*/ 3592835 w 3610635"/>
                <a:gd name="connsiteY6" fmla="*/ 17800 h 1523999"/>
                <a:gd name="connsiteX7" fmla="*/ 685727 w 3610635"/>
                <a:gd name="connsiteY7" fmla="*/ 17800 h 1523999"/>
                <a:gd name="connsiteX8" fmla="*/ 685727 w 3610635"/>
                <a:gd name="connsiteY8" fmla="*/ 0 h 1523999"/>
                <a:gd name="connsiteX9" fmla="*/ 3610635 w 3610635"/>
                <a:gd name="connsiteY9" fmla="*/ 0 h 1523999"/>
                <a:gd name="connsiteX10" fmla="*/ 3610635 w 3610635"/>
                <a:gd name="connsiteY10" fmla="*/ 1523999 h 1523999"/>
                <a:gd name="connsiteX11" fmla="*/ 0 w 3610635"/>
                <a:gd name="connsiteY11" fmla="*/ 1523999 h 152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0635" h="1523999">
                  <a:moveTo>
                    <a:pt x="0" y="0"/>
                  </a:moveTo>
                  <a:lnTo>
                    <a:pt x="298866" y="0"/>
                  </a:lnTo>
                  <a:lnTo>
                    <a:pt x="298866" y="17800"/>
                  </a:lnTo>
                  <a:lnTo>
                    <a:pt x="17800" y="17800"/>
                  </a:lnTo>
                  <a:lnTo>
                    <a:pt x="17800" y="1506199"/>
                  </a:lnTo>
                  <a:lnTo>
                    <a:pt x="3592835" y="1506199"/>
                  </a:lnTo>
                  <a:lnTo>
                    <a:pt x="3592835" y="17800"/>
                  </a:lnTo>
                  <a:lnTo>
                    <a:pt x="685727" y="17800"/>
                  </a:lnTo>
                  <a:lnTo>
                    <a:pt x="685727" y="0"/>
                  </a:lnTo>
                  <a:lnTo>
                    <a:pt x="3610635" y="0"/>
                  </a:lnTo>
                  <a:lnTo>
                    <a:pt x="3610635" y="1523999"/>
                  </a:lnTo>
                  <a:lnTo>
                    <a:pt x="0" y="152399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4" y="214288"/>
            <a:ext cx="442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소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개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수행 배경 </a:t>
            </a: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&amp;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목적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31023" y="4255541"/>
            <a:ext cx="370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식물이 죽는 원인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13398" y="4888809"/>
            <a:ext cx="314231" cy="314231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97570" y="4792894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물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양분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빛 부족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2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45">
            <a:extLst>
              <a:ext uri="{FF2B5EF4-FFF2-40B4-BE49-F238E27FC236}">
                <a16:creationId xmlns:a16="http://schemas.microsoft.com/office/drawing/2014/main" xmlns="" id="{C9AD16FE-8933-4D45-BC98-F2B2F8655626}"/>
              </a:ext>
            </a:extLst>
          </p:cNvPr>
          <p:cNvSpPr/>
          <p:nvPr/>
        </p:nvSpPr>
        <p:spPr>
          <a:xfrm>
            <a:off x="256032" y="966394"/>
            <a:ext cx="11694442" cy="5641026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6">
            <a:extLst>
              <a:ext uri="{FF2B5EF4-FFF2-40B4-BE49-F238E27FC236}">
                <a16:creationId xmlns:a16="http://schemas.microsoft.com/office/drawing/2014/main" xmlns="" id="{686F5FA3-F202-4F17-ACD9-672604641213}"/>
              </a:ext>
            </a:extLst>
          </p:cNvPr>
          <p:cNvSpPr/>
          <p:nvPr/>
        </p:nvSpPr>
        <p:spPr>
          <a:xfrm>
            <a:off x="620652" y="1544108"/>
            <a:ext cx="469726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스마트 화분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34">
            <a:extLst>
              <a:ext uri="{FF2B5EF4-FFF2-40B4-BE49-F238E27FC236}">
                <a16:creationId xmlns:a16="http://schemas.microsoft.com/office/drawing/2014/main" xmlns="" id="{9558B07F-FA5E-4482-BCA8-36751322290E}"/>
              </a:ext>
            </a:extLst>
          </p:cNvPr>
          <p:cNvSpPr/>
          <p:nvPr/>
        </p:nvSpPr>
        <p:spPr>
          <a:xfrm>
            <a:off x="436304" y="214288"/>
            <a:ext cx="6684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소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개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기존 국내외 연구 내용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및 비교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29474"/>
              </p:ext>
            </p:extLst>
          </p:nvPr>
        </p:nvGraphicFramePr>
        <p:xfrm>
          <a:off x="551067" y="2148218"/>
          <a:ext cx="3866086" cy="901192"/>
        </p:xfrm>
        <a:graphic>
          <a:graphicData uri="http://schemas.openxmlformats.org/drawingml/2006/table">
            <a:tbl>
              <a:tblPr/>
              <a:tblGrid>
                <a:gridCol w="1150619"/>
                <a:gridCol w="2715467"/>
              </a:tblGrid>
              <a:tr h="161722">
                <a:tc>
                  <a:txBody>
                    <a:bodyPr/>
                    <a:lstStyle/>
                    <a:p>
                      <a:pPr marL="254000" marR="25400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출원번호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3810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10-2017-0113219 (2017.09.05)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22">
                <a:tc>
                  <a:txBody>
                    <a:bodyPr/>
                    <a:lstStyle/>
                    <a:p>
                      <a:pPr marL="254000" marR="25400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공개번호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3810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22">
                <a:tc>
                  <a:txBody>
                    <a:bodyPr/>
                    <a:lstStyle/>
                    <a:p>
                      <a:pPr marL="254000" marR="25400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등록번호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3810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10-1870882 (2018.06.19)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83">
                <a:tc>
                  <a:txBody>
                    <a:bodyPr/>
                    <a:lstStyle/>
                    <a:p>
                      <a:pPr marL="254000" marR="25400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출원인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3810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주식회사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플레이블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_x238157496" descr="EMB000011842c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02" y="3352800"/>
            <a:ext cx="260449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12187" y="3399583"/>
            <a:ext cx="12808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</a:rPr>
              <a:t>VS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24" name="모서리가 둥근 직사각형 12"/>
          <p:cNvSpPr/>
          <p:nvPr/>
        </p:nvSpPr>
        <p:spPr>
          <a:xfrm>
            <a:off x="6166955" y="1752496"/>
            <a:ext cx="3158620" cy="48555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800" b="1" i="1" dirty="0">
                <a:solidFill>
                  <a:schemeClr val="bg1"/>
                </a:solidFill>
              </a:rPr>
              <a:t> </a:t>
            </a:r>
            <a:r>
              <a:rPr lang="ko-KR" altLang="en-US" sz="2800" b="1" i="1" dirty="0">
                <a:solidFill>
                  <a:schemeClr val="bg1"/>
                </a:solidFill>
              </a:rPr>
              <a:t>스마트 화분 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5" name="Rectangle 20"/>
          <p:cNvSpPr/>
          <p:nvPr/>
        </p:nvSpPr>
        <p:spPr>
          <a:xfrm>
            <a:off x="6409615" y="1752496"/>
            <a:ext cx="241526" cy="479425"/>
          </a:xfrm>
          <a:prstGeom prst="rect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740541" y="5207291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38160" y="5340128"/>
            <a:ext cx="842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온도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습도 제어 가능</a:t>
            </a:r>
            <a:endParaRPr lang="ko-KR" altLang="en-US" sz="1600" b="1" dirty="0"/>
          </a:p>
        </p:txBody>
      </p:sp>
      <p:sp>
        <p:nvSpPr>
          <p:cNvPr id="28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5751295" y="2653757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06502" y="2733695"/>
            <a:ext cx="608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온도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습도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조도량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토양습도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제어</a:t>
            </a:r>
            <a:r>
              <a:rPr lang="ko-KR" altLang="en-US" sz="1600" b="1" dirty="0"/>
              <a:t>를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원격</a:t>
            </a:r>
            <a:r>
              <a:rPr lang="ko-KR" altLang="en-US" sz="1600" b="1" dirty="0" smtClean="0"/>
              <a:t>으로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/>
              <a:t>조절 가능</a:t>
            </a:r>
            <a:endParaRPr lang="ko-KR" altLang="en-US" sz="1600" b="1" dirty="0"/>
          </a:p>
        </p:txBody>
      </p:sp>
      <p:sp>
        <p:nvSpPr>
          <p:cNvPr id="37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5751295" y="3144711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06501" y="3224649"/>
            <a:ext cx="550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앱을 통해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실시간 원격</a:t>
            </a:r>
            <a:r>
              <a:rPr lang="ko-KR" altLang="en-US" sz="1600" b="1" dirty="0" smtClean="0"/>
              <a:t> 관리가 가능</a:t>
            </a:r>
            <a:endParaRPr lang="ko-KR" altLang="en-US" sz="1600" b="1" dirty="0"/>
          </a:p>
        </p:txBody>
      </p:sp>
      <p:sp>
        <p:nvSpPr>
          <p:cNvPr id="39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5751294" y="3673588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06500" y="3753526"/>
            <a:ext cx="584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앱과 스마트화분을 통해 식물의 필요 영양분을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자동</a:t>
            </a:r>
            <a:r>
              <a:rPr lang="ko-KR" altLang="en-US" sz="1600" b="1" dirty="0" smtClean="0"/>
              <a:t>으로 공급</a:t>
            </a:r>
            <a:endParaRPr lang="ko-KR" altLang="en-US" sz="1600" b="1" dirty="0"/>
          </a:p>
        </p:txBody>
      </p:sp>
      <p:sp>
        <p:nvSpPr>
          <p:cNvPr id="42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5751296" y="4206446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06502" y="4286384"/>
            <a:ext cx="544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>
                <a:solidFill>
                  <a:srgbClr val="C00000"/>
                </a:solidFill>
              </a:rPr>
              <a:t>화분 데이터 일지</a:t>
            </a:r>
            <a:r>
              <a:rPr lang="ko-KR" altLang="en-US" sz="1600" b="1" dirty="0" smtClean="0"/>
              <a:t>를 통해 식물 성장 데이터  </a:t>
            </a:r>
            <a:endParaRPr lang="ko-KR" altLang="en-US" sz="1600" b="1" dirty="0"/>
          </a:p>
        </p:txBody>
      </p:sp>
      <p:sp>
        <p:nvSpPr>
          <p:cNvPr id="44" name="자유형 47">
            <a:extLst>
              <a:ext uri="{FF2B5EF4-FFF2-40B4-BE49-F238E27FC236}">
                <a16:creationId xmlns:a16="http://schemas.microsoft.com/office/drawing/2014/main" xmlns="" id="{2566644B-03C8-408D-920D-BEDF505A6D1A}"/>
              </a:ext>
            </a:extLst>
          </p:cNvPr>
          <p:cNvSpPr/>
          <p:nvPr/>
        </p:nvSpPr>
        <p:spPr>
          <a:xfrm rot="1800000">
            <a:off x="5751296" y="4738699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106502" y="4818637"/>
            <a:ext cx="58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식물의 이미지를 촬영해 </a:t>
            </a:r>
            <a:r>
              <a:rPr lang="ko-KR" altLang="en-US" sz="1600" b="1" dirty="0" smtClean="0"/>
              <a:t>정보를 </a:t>
            </a:r>
            <a:r>
              <a:rPr lang="ko-KR" altLang="en-US" sz="1600" b="1" dirty="0" smtClean="0"/>
              <a:t>검색할 수 있는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식물검색</a:t>
            </a:r>
            <a:r>
              <a:rPr lang="ko-KR" altLang="en-US" sz="1600" b="1" dirty="0" smtClean="0"/>
              <a:t> 기능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27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모서리가 둥근 직사각형 45">
            <a:extLst>
              <a:ext uri="{FF2B5EF4-FFF2-40B4-BE49-F238E27FC236}">
                <a16:creationId xmlns:a16="http://schemas.microsoft.com/office/drawing/2014/main" xmlns="" id="{C9AD16FE-8933-4D45-BC98-F2B2F8655626}"/>
              </a:ext>
            </a:extLst>
          </p:cNvPr>
          <p:cNvSpPr/>
          <p:nvPr/>
        </p:nvSpPr>
        <p:spPr>
          <a:xfrm>
            <a:off x="364074" y="974793"/>
            <a:ext cx="11459163" cy="5641026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33400" y="5581626"/>
            <a:ext cx="2514600" cy="898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34"/>
          <p:cNvSpPr/>
          <p:nvPr/>
        </p:nvSpPr>
        <p:spPr>
          <a:xfrm>
            <a:off x="436304" y="214288"/>
            <a:ext cx="442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내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용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시스템 구성도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39482" y="1037969"/>
            <a:ext cx="1546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3839737" y="1795223"/>
            <a:ext cx="1714535" cy="1264359"/>
          </a:xfrm>
          <a:prstGeom prst="roundRect">
            <a:avLst>
              <a:gd name="adj" fmla="val 16667"/>
            </a:avLst>
          </a:prstGeom>
          <a:solidFill>
            <a:srgbClr val="C03A2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/>
              <a:t>FireBase</a:t>
            </a:r>
            <a:endParaRPr lang="en-US" altLang="ko-KR" b="1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079803" y="1795223"/>
            <a:ext cx="1598547" cy="126435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/>
              <a:t>Application</a:t>
            </a:r>
          </a:p>
        </p:txBody>
      </p:sp>
      <p:cxnSp>
        <p:nvCxnSpPr>
          <p:cNvPr id="226" name="직선 화살표 연결선 225"/>
          <p:cNvCxnSpPr/>
          <p:nvPr/>
        </p:nvCxnSpPr>
        <p:spPr>
          <a:xfrm>
            <a:off x="2809009" y="2604209"/>
            <a:ext cx="914448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8351607" y="1711886"/>
            <a:ext cx="120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데이터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측정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036134" y="4219116"/>
            <a:ext cx="1714535" cy="126435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/>
              <a:t>아두이노 </a:t>
            </a:r>
          </a:p>
          <a:p>
            <a:pPr algn="ctr">
              <a:defRPr/>
            </a:pPr>
            <a:r>
              <a:rPr lang="ko-KR" altLang="en-US" b="1" dirty="0"/>
              <a:t>릴레이 </a:t>
            </a:r>
          </a:p>
          <a:p>
            <a:pPr algn="ctr">
              <a:defRPr/>
            </a:pPr>
            <a:r>
              <a:rPr lang="en-US" altLang="ko-KR" b="1" dirty="0"/>
              <a:t>(</a:t>
            </a:r>
            <a:r>
              <a:rPr lang="ko-KR" altLang="en-US" b="1" dirty="0"/>
              <a:t>워터펌프</a:t>
            </a:r>
            <a:r>
              <a:rPr lang="en-US" altLang="ko-KR" b="1" dirty="0"/>
              <a:t>)</a:t>
            </a: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7961284" y="4217067"/>
            <a:ext cx="1714535" cy="126435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/>
              <a:t>아두이노 </a:t>
            </a:r>
          </a:p>
          <a:p>
            <a:pPr algn="ctr">
              <a:defRPr/>
            </a:pPr>
            <a:r>
              <a:rPr lang="ko-KR" altLang="en-US" b="1" dirty="0"/>
              <a:t>릴레이</a:t>
            </a:r>
          </a:p>
          <a:p>
            <a:pPr algn="ctr">
              <a:defRPr/>
            </a:pPr>
            <a:r>
              <a:rPr lang="en-US" altLang="ko-KR" b="1" dirty="0"/>
              <a:t>(</a:t>
            </a:r>
            <a:r>
              <a:rPr lang="ko-KR" altLang="en-US" b="1" dirty="0"/>
              <a:t>전등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cxnSp>
        <p:nvCxnSpPr>
          <p:cNvPr id="230" name="직선 화살표 연결선 229"/>
          <p:cNvCxnSpPr/>
          <p:nvPr/>
        </p:nvCxnSpPr>
        <p:spPr>
          <a:xfrm>
            <a:off x="5735971" y="2604209"/>
            <a:ext cx="914448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624036" y="1712305"/>
            <a:ext cx="1284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atin typeface="+mn-ea"/>
              </a:rPr>
              <a:t>데</a:t>
            </a:r>
            <a:r>
              <a:rPr lang="ko-KR" altLang="en-US" sz="1400" b="1" dirty="0" smtClean="0">
                <a:latin typeface="+mn-ea"/>
              </a:rPr>
              <a:t>이터 </a:t>
            </a:r>
            <a:r>
              <a:rPr lang="ko-KR" altLang="en-US" sz="1400" b="1" dirty="0">
                <a:latin typeface="+mn-ea"/>
              </a:rPr>
              <a:t>출력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H="1">
            <a:off x="8502112" y="2235525"/>
            <a:ext cx="951930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248096" y="2695561"/>
            <a:ext cx="196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명령 </a:t>
            </a:r>
            <a:r>
              <a:rPr lang="en-US" altLang="ko-KR" sz="1400" b="1" dirty="0" smtClean="0">
                <a:latin typeface="+mn-ea"/>
              </a:rPr>
              <a:t>set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235" name="직선 화살표 연결선 234"/>
          <p:cNvCxnSpPr/>
          <p:nvPr/>
        </p:nvCxnSpPr>
        <p:spPr>
          <a:xfrm>
            <a:off x="6648671" y="3270504"/>
            <a:ext cx="0" cy="747186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617692" y="3382488"/>
            <a:ext cx="984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atin typeface="+mn-ea"/>
              </a:rPr>
              <a:t>펌프 작동 명령</a:t>
            </a:r>
          </a:p>
        </p:txBody>
      </p:sp>
      <p:cxnSp>
        <p:nvCxnSpPr>
          <p:cNvPr id="237" name="직선 화살표 연결선 236"/>
          <p:cNvCxnSpPr/>
          <p:nvPr/>
        </p:nvCxnSpPr>
        <p:spPr>
          <a:xfrm flipV="1">
            <a:off x="7014014" y="3270505"/>
            <a:ext cx="0" cy="74718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28558" y="6369438"/>
            <a:ext cx="1295400" cy="22076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39" name="그룹 238"/>
          <p:cNvGrpSpPr/>
          <p:nvPr/>
        </p:nvGrpSpPr>
        <p:grpSpPr>
          <a:xfrm flipH="1">
            <a:off x="8489410" y="3270505"/>
            <a:ext cx="329141" cy="747186"/>
            <a:chOff x="5940940" y="3470252"/>
            <a:chExt cx="365343" cy="747186"/>
          </a:xfrm>
        </p:grpSpPr>
        <p:cxnSp>
          <p:nvCxnSpPr>
            <p:cNvPr id="240" name="직선 화살표 연결선 239"/>
            <p:cNvCxnSpPr/>
            <p:nvPr/>
          </p:nvCxnSpPr>
          <p:spPr>
            <a:xfrm>
              <a:off x="5940940" y="3470252"/>
              <a:ext cx="0" cy="747186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/>
            <p:cNvCxnSpPr/>
            <p:nvPr/>
          </p:nvCxnSpPr>
          <p:spPr>
            <a:xfrm flipV="1">
              <a:off x="6306283" y="3470253"/>
              <a:ext cx="0" cy="747185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/>
          <p:cNvSpPr txBox="1"/>
          <p:nvPr/>
        </p:nvSpPr>
        <p:spPr>
          <a:xfrm>
            <a:off x="8895315" y="3394524"/>
            <a:ext cx="984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+mn-ea"/>
              </a:rPr>
              <a:t>전등 작동</a:t>
            </a:r>
          </a:p>
          <a:p>
            <a:pPr algn="ctr">
              <a:defRPr/>
            </a:pPr>
            <a:r>
              <a:rPr lang="ko-KR" altLang="en-US" sz="1400" b="1">
                <a:latin typeface="+mn-ea"/>
              </a:rPr>
              <a:t>명령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036134" y="5952338"/>
            <a:ext cx="1714535" cy="42119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워터펌프</a:t>
            </a:r>
            <a:endParaRPr lang="en-US" altLang="ko-KR" b="1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967651" y="5948241"/>
            <a:ext cx="1714535" cy="42119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전등</a:t>
            </a:r>
            <a:endParaRPr lang="en-US" altLang="ko-KR" b="1"/>
          </a:p>
        </p:txBody>
      </p:sp>
      <p:cxnSp>
        <p:nvCxnSpPr>
          <p:cNvPr id="245" name="직선 화살표 연결선 244"/>
          <p:cNvCxnSpPr/>
          <p:nvPr/>
        </p:nvCxnSpPr>
        <p:spPr>
          <a:xfrm>
            <a:off x="6976258" y="5483475"/>
            <a:ext cx="0" cy="466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/>
          <p:nvPr/>
        </p:nvCxnSpPr>
        <p:spPr>
          <a:xfrm>
            <a:off x="8824918" y="5483475"/>
            <a:ext cx="0" cy="466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5855873" y="5562993"/>
            <a:ext cx="984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atin typeface="+mn-ea"/>
              </a:rPr>
              <a:t>펌프 작동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9088773" y="5581626"/>
            <a:ext cx="984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+mn-ea"/>
              </a:rPr>
              <a:t>전등 작동</a:t>
            </a:r>
          </a:p>
        </p:txBody>
      </p:sp>
      <p:cxnSp>
        <p:nvCxnSpPr>
          <p:cNvPr id="249" name="직선 연결선 248"/>
          <p:cNvCxnSpPr/>
          <p:nvPr/>
        </p:nvCxnSpPr>
        <p:spPr>
          <a:xfrm>
            <a:off x="7122775" y="3735798"/>
            <a:ext cx="31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8023818" y="3735798"/>
            <a:ext cx="31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모서리가 둥근 직사각형 250"/>
          <p:cNvSpPr/>
          <p:nvPr/>
        </p:nvSpPr>
        <p:spPr>
          <a:xfrm>
            <a:off x="9554343" y="1795223"/>
            <a:ext cx="1714535" cy="1264359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6679599" y="1783205"/>
            <a:ext cx="1714535" cy="1264358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Aduino </a:t>
            </a:r>
          </a:p>
        </p:txBody>
      </p:sp>
      <p:cxnSp>
        <p:nvCxnSpPr>
          <p:cNvPr id="253" name="직선 화살표 연결선 252"/>
          <p:cNvCxnSpPr/>
          <p:nvPr/>
        </p:nvCxnSpPr>
        <p:spPr>
          <a:xfrm flipH="1">
            <a:off x="2771526" y="2322785"/>
            <a:ext cx="951930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74386" y="2695562"/>
            <a:ext cx="133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명령 </a:t>
            </a:r>
            <a:r>
              <a:rPr lang="en-US" altLang="ko-KR" sz="1400" b="1" dirty="0" smtClean="0">
                <a:latin typeface="+mn-ea"/>
              </a:rPr>
              <a:t>get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7258291" y="3413392"/>
            <a:ext cx="984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+mn-ea"/>
              </a:rPr>
              <a:t>센서 값</a:t>
            </a:r>
          </a:p>
          <a:p>
            <a:pPr algn="ctr">
              <a:defRPr/>
            </a:pPr>
            <a:r>
              <a:rPr lang="ko-KR" altLang="en-US" sz="1400" b="1">
                <a:latin typeface="+mn-ea"/>
              </a:rPr>
              <a:t>전달</a:t>
            </a: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952500" y="4170087"/>
            <a:ext cx="1819025" cy="1002177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/>
              <a:t>식물검색</a:t>
            </a:r>
            <a:endParaRPr lang="en-US" altLang="ko-KR" b="1" dirty="0"/>
          </a:p>
          <a:p>
            <a:pPr algn="ctr">
              <a:defRPr/>
            </a:pPr>
            <a:r>
              <a:rPr lang="en-US" altLang="ko-KR" sz="1400" b="1" dirty="0" smtClean="0"/>
              <a:t>(Bing </a:t>
            </a:r>
            <a:r>
              <a:rPr lang="ko-KR" altLang="en-US" sz="1400" b="1" dirty="0" smtClean="0"/>
              <a:t>이미지 검색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cxnSp>
        <p:nvCxnSpPr>
          <p:cNvPr id="257" name="직선 화살표 연결선 256"/>
          <p:cNvCxnSpPr/>
          <p:nvPr/>
        </p:nvCxnSpPr>
        <p:spPr>
          <a:xfrm>
            <a:off x="1849625" y="3223526"/>
            <a:ext cx="0" cy="747186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769637" y="3352660"/>
            <a:ext cx="9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atin typeface="+mn-ea"/>
              </a:rPr>
              <a:t>식물 사진</a:t>
            </a:r>
          </a:p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촬영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259" name="직선 화살표 연결선 258"/>
          <p:cNvCxnSpPr/>
          <p:nvPr/>
        </p:nvCxnSpPr>
        <p:spPr>
          <a:xfrm flipV="1">
            <a:off x="2248096" y="3175708"/>
            <a:ext cx="0" cy="74718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2301149" y="3358457"/>
            <a:ext cx="101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이미지 </a:t>
            </a:r>
            <a:endParaRPr lang="en-US" altLang="ko-KR" sz="1400" b="1" dirty="0" smtClean="0">
              <a:latin typeface="+mn-ea"/>
            </a:endParaRPr>
          </a:p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검</a:t>
            </a:r>
            <a:r>
              <a:rPr lang="ko-KR" altLang="en-US" sz="1400" b="1" dirty="0">
                <a:latin typeface="+mn-ea"/>
              </a:rPr>
              <a:t>색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26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86327" y="3795306"/>
            <a:ext cx="1076325" cy="333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30603" y="3331342"/>
            <a:ext cx="1438275" cy="504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5" name="모서리가 둥근 직사각형 264"/>
          <p:cNvSpPr/>
          <p:nvPr/>
        </p:nvSpPr>
        <p:spPr>
          <a:xfrm>
            <a:off x="769637" y="1191857"/>
            <a:ext cx="4848055" cy="416754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5691188" y="1239675"/>
            <a:ext cx="5751512" cy="53525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dirty="0"/>
          </a:p>
        </p:txBody>
      </p:sp>
      <p:cxnSp>
        <p:nvCxnSpPr>
          <p:cNvPr id="234" name="직선 화살표 연결선 233"/>
          <p:cNvCxnSpPr/>
          <p:nvPr/>
        </p:nvCxnSpPr>
        <p:spPr>
          <a:xfrm flipH="1">
            <a:off x="5617691" y="2235525"/>
            <a:ext cx="951930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266792" y="5701014"/>
            <a:ext cx="1781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스마트 화분 </a:t>
            </a:r>
            <a:r>
              <a:rPr lang="en-US" altLang="ko-KR" sz="1400" b="1" dirty="0" smtClean="0">
                <a:latin typeface="+mn-ea"/>
              </a:rPr>
              <a:t>(H/W)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28650" y="5854902"/>
            <a:ext cx="638143" cy="0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>
            <a:off x="628649" y="6250106"/>
            <a:ext cx="638143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5474386" y="1712305"/>
            <a:ext cx="133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데이터 </a:t>
            </a:r>
            <a:r>
              <a:rPr lang="en-US" altLang="ko-KR" sz="1400" b="1" dirty="0">
                <a:latin typeface="+mn-ea"/>
              </a:rPr>
              <a:t>s</a:t>
            </a:r>
            <a:r>
              <a:rPr lang="en-US" altLang="ko-KR" sz="1400" b="1" dirty="0" smtClean="0">
                <a:latin typeface="+mn-ea"/>
              </a:rPr>
              <a:t>et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266792" y="6048092"/>
            <a:ext cx="1781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latin typeface="+mn-ea"/>
              </a:rPr>
              <a:t>애플리케이션 </a:t>
            </a:r>
            <a:r>
              <a:rPr lang="en-US" altLang="ko-KR" sz="1400" b="1" dirty="0" smtClean="0">
                <a:latin typeface="+mn-ea"/>
              </a:rPr>
              <a:t>(S/W)</a:t>
            </a:r>
            <a:endParaRPr lang="en-US" altLang="ko-KR" sz="1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1194854" y="1288245"/>
            <a:ext cx="2705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/>
              <a:t>화분 앞면 </a:t>
            </a:r>
            <a:endParaRPr lang="ko-KR" altLang="en-US" sz="2400" b="1" dirty="0"/>
          </a:p>
        </p:txBody>
      </p:sp>
      <p:grpSp>
        <p:nvGrpSpPr>
          <p:cNvPr id="22" name="그룹 21"/>
          <p:cNvGrpSpPr/>
          <p:nvPr/>
        </p:nvGrpSpPr>
        <p:grpSpPr>
          <a:xfrm flipH="1">
            <a:off x="7179029" y="2519250"/>
            <a:ext cx="3095256" cy="3378404"/>
            <a:chOff x="6430408" y="2089528"/>
            <a:chExt cx="3282935" cy="3378404"/>
          </a:xfrm>
        </p:grpSpPr>
        <p:sp>
          <p:nvSpPr>
            <p:cNvPr id="23" name="정육면체 22"/>
            <p:cNvSpPr/>
            <p:nvPr/>
          </p:nvSpPr>
          <p:spPr>
            <a:xfrm>
              <a:off x="6430408" y="4480509"/>
              <a:ext cx="1145062" cy="97848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6537496" y="4522639"/>
              <a:ext cx="930888" cy="180673"/>
            </a:xfrm>
            <a:prstGeom prst="cub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7341079" y="3355472"/>
              <a:ext cx="2372264" cy="211246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3478" y="3429000"/>
              <a:ext cx="2055963" cy="390058"/>
            </a:xfrm>
            <a:prstGeom prst="cub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468385" y="2139974"/>
              <a:ext cx="1790276" cy="215325"/>
            </a:xfrm>
            <a:prstGeom prst="rect">
              <a:avLst/>
            </a:prstGeom>
            <a:solidFill>
              <a:srgbClr val="C9A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288657" y="2089528"/>
              <a:ext cx="2271728" cy="3047276"/>
              <a:chOff x="8045434" y="802241"/>
              <a:chExt cx="2271728" cy="304727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0190426" y="960350"/>
                <a:ext cx="126736" cy="28891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045434" y="802241"/>
                <a:ext cx="2208361" cy="1581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607719" y="1339960"/>
            <a:ext cx="1289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/>
              <a:t>구성 </a:t>
            </a:r>
          </a:p>
        </p:txBody>
      </p:sp>
      <p:sp>
        <p:nvSpPr>
          <p:cNvPr id="32" name="타원 31"/>
          <p:cNvSpPr/>
          <p:nvPr/>
        </p:nvSpPr>
        <p:spPr>
          <a:xfrm>
            <a:off x="7247720" y="1390793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flipH="1">
            <a:off x="7442734" y="3387657"/>
            <a:ext cx="119082" cy="666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442734" y="3105108"/>
            <a:ext cx="97225" cy="1809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2988" y="2423351"/>
            <a:ext cx="272859" cy="958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78197" y="1986291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조도센서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67636" y="2735776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LED </a:t>
            </a:r>
            <a:r>
              <a:rPr lang="ko-KR" altLang="en-US" b="1" dirty="0">
                <a:solidFill>
                  <a:srgbClr val="C00000"/>
                </a:solidFill>
              </a:rPr>
              <a:t>조명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20767" y="3010935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릴레이</a:t>
            </a:r>
          </a:p>
        </p:txBody>
      </p:sp>
      <p:sp>
        <p:nvSpPr>
          <p:cNvPr id="39" name="U자형 화살표 38"/>
          <p:cNvSpPr/>
          <p:nvPr/>
        </p:nvSpPr>
        <p:spPr>
          <a:xfrm flipH="1">
            <a:off x="9415675" y="4740682"/>
            <a:ext cx="354708" cy="358362"/>
          </a:xfrm>
          <a:prstGeom prst="uturnArrow">
            <a:avLst>
              <a:gd name="adj1" fmla="val 16686"/>
              <a:gd name="adj2" fmla="val 8343"/>
              <a:gd name="adj3" fmla="val 0"/>
              <a:gd name="adj4" fmla="val 43750"/>
              <a:gd name="adj5" fmla="val 4495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65101" y="4371350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C00000"/>
                </a:solidFill>
              </a:rPr>
              <a:t>호스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U자형 화살표 41"/>
          <p:cNvSpPr/>
          <p:nvPr/>
        </p:nvSpPr>
        <p:spPr>
          <a:xfrm flipH="1">
            <a:off x="8479986" y="3670287"/>
            <a:ext cx="714698" cy="358362"/>
          </a:xfrm>
          <a:prstGeom prst="uturnArrow">
            <a:avLst>
              <a:gd name="adj1" fmla="val 16686"/>
              <a:gd name="adj2" fmla="val 8343"/>
              <a:gd name="adj3" fmla="val 0"/>
              <a:gd name="adj4" fmla="val 98184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37335" y="3380267"/>
            <a:ext cx="1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C00000"/>
                </a:solidFill>
              </a:rPr>
              <a:t>호스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6" y="2251725"/>
            <a:ext cx="4766988" cy="374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34"/>
          <p:cNvSpPr/>
          <p:nvPr/>
        </p:nvSpPr>
        <p:spPr>
          <a:xfrm>
            <a:off x="436304" y="214288"/>
            <a:ext cx="442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프로젝트 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내</a:t>
            </a:r>
            <a:r>
              <a:rPr lang="ko-KR" altLang="en-US" i="1" dirty="0">
                <a:solidFill>
                  <a:prstClr val="white">
                    <a:lumMod val="50000"/>
                  </a:prstClr>
                </a:solidFill>
              </a:rPr>
              <a:t>용</a:t>
            </a:r>
            <a:r>
              <a:rPr lang="ko-KR" altLang="en-US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prstClr val="white">
                    <a:lumMod val="50000"/>
                  </a:prstClr>
                </a:solidFill>
              </a:rPr>
              <a:t>화분 설계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96304" y="1298348"/>
            <a:ext cx="360000" cy="360000"/>
          </a:xfrm>
          <a:prstGeom prst="ellipse">
            <a:avLst/>
          </a:prstGeom>
          <a:solidFill>
            <a:srgbClr val="FA4324"/>
          </a:solidFill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</a:rPr>
              <a:t>▼</a:t>
            </a:r>
            <a:endParaRPr lang="en-US" altLang="ko-KR" sz="11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798</Words>
  <Application>Microsoft Office PowerPoint</Application>
  <PresentationFormat>사용자 지정</PresentationFormat>
  <Paragraphs>330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giyoon park</cp:lastModifiedBy>
  <cp:revision>518</cp:revision>
  <dcterms:created xsi:type="dcterms:W3CDTF">2018-08-02T07:05:36Z</dcterms:created>
  <dcterms:modified xsi:type="dcterms:W3CDTF">2020-06-04T13:36:12Z</dcterms:modified>
  <cp:version>0906.0100.01</cp:version>
</cp:coreProperties>
</file>