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"/>
  </p:notesMasterIdLst>
  <p:sldIdLst>
    <p:sldId id="257" r:id="rId2"/>
  </p:sldIdLst>
  <p:sldSz cx="21386800" cy="30279975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31D"/>
    <a:srgbClr val="51682D"/>
    <a:srgbClr val="ED7C2F"/>
    <a:srgbClr val="458337"/>
    <a:srgbClr val="E26714"/>
    <a:srgbClr val="747A2C"/>
    <a:srgbClr val="537940"/>
    <a:srgbClr val="537844"/>
    <a:srgbClr val="3CB212"/>
    <a:srgbClr val="E7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>
        <p:scale>
          <a:sx n="33" d="100"/>
          <a:sy n="33" d="100"/>
        </p:scale>
        <p:origin x="-2988" y="124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4ACC6-D983-4A3D-BDBD-EA569CE5545B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FB5C9-35AA-4D40-84B8-3D6AFD2A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2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60AB6C-9136-4E7D-BFA1-FBE07D086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645C5BE-84D1-41CC-80D6-88BB6E12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8D1D76-AA82-4837-84A5-FEDD819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041AEC-E07D-4A28-B88F-0767EC35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6E2B24-4EA1-47AA-A93E-1935686C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0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D327DC-ADB8-4993-884D-3114C0BF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2D1B59-7F9A-4910-B07C-36E3F2A9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11032E-F390-4567-B10E-0F7A0D4D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6EEA13-B954-455E-AEAB-8EBE2140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96A393-1777-48FE-9A44-90724E7A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B38ECF6-187C-455C-8188-36CF1B045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DDDF3B6-BB29-4144-AC4C-4BF53617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918682-9CBB-4719-840E-B106E55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404917-BCCF-4583-8FD8-C99A12D8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4A990B-235C-4083-8032-6BB05D0A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0DFEE9-F902-47F2-9745-728E9A37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6814CC9-355C-4359-B278-BD863BA7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420630-6F17-4493-9D0D-787691B0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A65143-DA86-46EE-938C-E3B5A124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CCD9ED-1ACE-4CE6-90A0-A0AF96C4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7C08A7-EB2C-4227-9C96-F9A21B49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1F4632A-1DAE-4FDE-A180-F7131AB7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671825-FFD7-45D7-8B2B-E2083365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71D509E-4F27-46B9-821A-7635EA41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1B334D8-EA46-48B4-982B-9E2DD36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6A1774-6A50-4795-AD02-AA73A433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001503A-0F81-4425-BC0F-D46D21823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DD58CAE-6755-4151-84B3-EF21121D9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959298-D9C4-4A83-902F-62F1082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780780-3878-4718-BC50-1AD84E11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3255249-8A90-4077-9BB3-0A7B7513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8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E2249F-4391-4CFD-93D7-99C51F2E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F1AD400-21BB-4FBA-87E0-87157197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B24A61-CF0A-4A28-851B-03970AA47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839E009-7C04-488D-90AA-3D1F2A66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605A022-2E8F-4AE3-BCB5-C12908123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C22E935-F8CF-4993-A3C8-39B1F2B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97BDA1E-BC8D-4052-9729-B1C5CE2B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ADD4DE5-FD27-4978-855C-C609B9AF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5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20D51E-0E3F-4E74-9126-D8E84940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E97A03C-3D49-427E-B635-1C8BC693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E6288AE-6782-424F-89F5-D1908AA1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339410C-E781-483C-9574-895ABF7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4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391502-BAE5-4863-AEAD-FCF754CD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6D016B5-00BE-4D6F-9722-F01D7A36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D17D3CF-A448-4A21-A6CB-3CE13623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CA0EF9-6F60-45F0-88EE-1F70D2B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142767B-45F2-421A-BFD9-27DF7236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A904BCE-75E3-41B1-9C49-D9C3B6F4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FBE7A4-969A-4A09-9B6E-017017D0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C5F1AB4-7E11-4AA7-B3A4-B94383CA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F87B41A-B9DE-4145-8015-4D651176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7C5A2B-F380-4DD7-8795-565CAE6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55B2D76-2311-48A1-8244-7EB8F646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EDAB772-652B-4B17-B692-2B6629B1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16B901-363A-4F30-9B54-55F4FC5B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76278D5-0D07-4A1F-8733-53BBE584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FF12A02-CA54-48A8-A205-62CF57B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9103E32-C271-4EA9-B687-4B1B36E5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716CB3-430A-44D4-A8D1-BBB223C9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574DC8C-27F7-4DDF-A5DB-CABCD142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93FA-64A5-47EF-8914-1971434E848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626FA0-E8C8-438B-AFD7-F89D4213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1F729-873C-44CA-969A-73138B50A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1604040" rtl="0" eaLnBrk="1" latinLnBrk="1" hangingPunct="1">
        <a:lnSpc>
          <a:spcPct val="90000"/>
        </a:lnSpc>
        <a:spcBef>
          <a:spcPct val="0"/>
        </a:spcBef>
        <a:buNone/>
        <a:defRPr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4B462BB-2F39-4AD9-9061-5BDD6F2BC5B0}"/>
              </a:ext>
            </a:extLst>
          </p:cNvPr>
          <p:cNvGrpSpPr/>
          <p:nvPr/>
        </p:nvGrpSpPr>
        <p:grpSpPr>
          <a:xfrm>
            <a:off x="262258" y="228600"/>
            <a:ext cx="20890084" cy="4344717"/>
            <a:chOff x="-87132" y="-18717"/>
            <a:chExt cx="21512474" cy="7931374"/>
          </a:xfrm>
        </p:grpSpPr>
        <p:sp>
          <p:nvSpPr>
            <p:cNvPr id="24" name="순서도: 문서 23">
              <a:extLst>
                <a:ext uri="{FF2B5EF4-FFF2-40B4-BE49-F238E27FC236}">
                  <a16:creationId xmlns="" xmlns:a16="http://schemas.microsoft.com/office/drawing/2014/main" id="{33F30266-7F9C-4601-8C82-1772D897726C}"/>
                </a:ext>
              </a:extLst>
            </p:cNvPr>
            <p:cNvSpPr/>
            <p:nvPr/>
          </p:nvSpPr>
          <p:spPr>
            <a:xfrm>
              <a:off x="-43566" y="0"/>
              <a:ext cx="21430366" cy="791265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132 w 21732"/>
                <a:gd name="connsiteY0" fmla="*/ 0 h 24405"/>
                <a:gd name="connsiteX1" fmla="*/ 21732 w 21732"/>
                <a:gd name="connsiteY1" fmla="*/ 0 h 24405"/>
                <a:gd name="connsiteX2" fmla="*/ 21732 w 21732"/>
                <a:gd name="connsiteY2" fmla="*/ 17322 h 24405"/>
                <a:gd name="connsiteX3" fmla="*/ 0 w 21732"/>
                <a:gd name="connsiteY3" fmla="*/ 23564 h 24405"/>
                <a:gd name="connsiteX4" fmla="*/ 132 w 21732"/>
                <a:gd name="connsiteY4" fmla="*/ 0 h 24405"/>
                <a:gd name="connsiteX0" fmla="*/ 44 w 21644"/>
                <a:gd name="connsiteY0" fmla="*/ 0 h 24279"/>
                <a:gd name="connsiteX1" fmla="*/ 21644 w 21644"/>
                <a:gd name="connsiteY1" fmla="*/ 0 h 24279"/>
                <a:gd name="connsiteX2" fmla="*/ 21644 w 21644"/>
                <a:gd name="connsiteY2" fmla="*/ 17322 h 24279"/>
                <a:gd name="connsiteX3" fmla="*/ 0 w 21644"/>
                <a:gd name="connsiteY3" fmla="*/ 23428 h 24279"/>
                <a:gd name="connsiteX4" fmla="*/ 44 w 21644"/>
                <a:gd name="connsiteY4" fmla="*/ 0 h 24279"/>
                <a:gd name="connsiteX0" fmla="*/ 44 w 21644"/>
                <a:gd name="connsiteY0" fmla="*/ 0 h 24659"/>
                <a:gd name="connsiteX1" fmla="*/ 21644 w 21644"/>
                <a:gd name="connsiteY1" fmla="*/ 0 h 24659"/>
                <a:gd name="connsiteX2" fmla="*/ 21644 w 21644"/>
                <a:gd name="connsiteY2" fmla="*/ 17322 h 24659"/>
                <a:gd name="connsiteX3" fmla="*/ 0 w 21644"/>
                <a:gd name="connsiteY3" fmla="*/ 23835 h 24659"/>
                <a:gd name="connsiteX4" fmla="*/ 44 w 21644"/>
                <a:gd name="connsiteY4" fmla="*/ 0 h 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4" h="24659">
                  <a:moveTo>
                    <a:pt x="44" y="0"/>
                  </a:moveTo>
                  <a:lnTo>
                    <a:pt x="21644" y="0"/>
                  </a:lnTo>
                  <a:lnTo>
                    <a:pt x="21644" y="17322"/>
                  </a:lnTo>
                  <a:cubicBezTo>
                    <a:pt x="10844" y="17322"/>
                    <a:pt x="10800" y="27585"/>
                    <a:pt x="0" y="23835"/>
                  </a:cubicBezTo>
                  <a:cubicBezTo>
                    <a:pt x="15" y="16026"/>
                    <a:pt x="29" y="7809"/>
                    <a:pt x="44" y="0"/>
                  </a:cubicBezTo>
                  <a:close/>
                </a:path>
              </a:pathLst>
            </a:custGeom>
            <a:solidFill>
              <a:srgbClr val="458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문서 23">
              <a:extLst>
                <a:ext uri="{FF2B5EF4-FFF2-40B4-BE49-F238E27FC236}">
                  <a16:creationId xmlns="" xmlns:a16="http://schemas.microsoft.com/office/drawing/2014/main" id="{54793397-0EDB-4F29-BBEB-27A8EE628A98}"/>
                </a:ext>
              </a:extLst>
            </p:cNvPr>
            <p:cNvSpPr/>
            <p:nvPr/>
          </p:nvSpPr>
          <p:spPr>
            <a:xfrm>
              <a:off x="-48590" y="0"/>
              <a:ext cx="21473932" cy="7435541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132 w 21732"/>
                <a:gd name="connsiteY0" fmla="*/ 0 h 24405"/>
                <a:gd name="connsiteX1" fmla="*/ 21732 w 21732"/>
                <a:gd name="connsiteY1" fmla="*/ 0 h 24405"/>
                <a:gd name="connsiteX2" fmla="*/ 21732 w 21732"/>
                <a:gd name="connsiteY2" fmla="*/ 17322 h 24405"/>
                <a:gd name="connsiteX3" fmla="*/ 0 w 21732"/>
                <a:gd name="connsiteY3" fmla="*/ 23564 h 24405"/>
                <a:gd name="connsiteX4" fmla="*/ 132 w 21732"/>
                <a:gd name="connsiteY4" fmla="*/ 0 h 24405"/>
                <a:gd name="connsiteX0" fmla="*/ 44 w 21644"/>
                <a:gd name="connsiteY0" fmla="*/ 0 h 24279"/>
                <a:gd name="connsiteX1" fmla="*/ 21644 w 21644"/>
                <a:gd name="connsiteY1" fmla="*/ 0 h 24279"/>
                <a:gd name="connsiteX2" fmla="*/ 21644 w 21644"/>
                <a:gd name="connsiteY2" fmla="*/ 17322 h 24279"/>
                <a:gd name="connsiteX3" fmla="*/ 0 w 21644"/>
                <a:gd name="connsiteY3" fmla="*/ 23428 h 24279"/>
                <a:gd name="connsiteX4" fmla="*/ 44 w 21644"/>
                <a:gd name="connsiteY4" fmla="*/ 0 h 24279"/>
                <a:gd name="connsiteX0" fmla="*/ 44 w 21644"/>
                <a:gd name="connsiteY0" fmla="*/ 0 h 24659"/>
                <a:gd name="connsiteX1" fmla="*/ 21644 w 21644"/>
                <a:gd name="connsiteY1" fmla="*/ 0 h 24659"/>
                <a:gd name="connsiteX2" fmla="*/ 21644 w 21644"/>
                <a:gd name="connsiteY2" fmla="*/ 17322 h 24659"/>
                <a:gd name="connsiteX3" fmla="*/ 0 w 21644"/>
                <a:gd name="connsiteY3" fmla="*/ 23835 h 24659"/>
                <a:gd name="connsiteX4" fmla="*/ 44 w 21644"/>
                <a:gd name="connsiteY4" fmla="*/ 0 h 24659"/>
                <a:gd name="connsiteX0" fmla="*/ 44 w 21864"/>
                <a:gd name="connsiteY0" fmla="*/ 0 h 24533"/>
                <a:gd name="connsiteX1" fmla="*/ 21644 w 21864"/>
                <a:gd name="connsiteY1" fmla="*/ 0 h 24533"/>
                <a:gd name="connsiteX2" fmla="*/ 21864 w 21864"/>
                <a:gd name="connsiteY2" fmla="*/ 15023 h 24533"/>
                <a:gd name="connsiteX3" fmla="*/ 0 w 21864"/>
                <a:gd name="connsiteY3" fmla="*/ 23835 h 24533"/>
                <a:gd name="connsiteX4" fmla="*/ 44 w 21864"/>
                <a:gd name="connsiteY4" fmla="*/ 0 h 24533"/>
                <a:gd name="connsiteX0" fmla="*/ 44 w 21665"/>
                <a:gd name="connsiteY0" fmla="*/ 0 h 24527"/>
                <a:gd name="connsiteX1" fmla="*/ 21644 w 21665"/>
                <a:gd name="connsiteY1" fmla="*/ 0 h 24527"/>
                <a:gd name="connsiteX2" fmla="*/ 21644 w 21665"/>
                <a:gd name="connsiteY2" fmla="*/ 14879 h 24527"/>
                <a:gd name="connsiteX3" fmla="*/ 0 w 21665"/>
                <a:gd name="connsiteY3" fmla="*/ 23835 h 24527"/>
                <a:gd name="connsiteX4" fmla="*/ 44 w 21665"/>
                <a:gd name="connsiteY4" fmla="*/ 0 h 24527"/>
                <a:gd name="connsiteX0" fmla="*/ 44 w 21665"/>
                <a:gd name="connsiteY0" fmla="*/ 0 h 24533"/>
                <a:gd name="connsiteX1" fmla="*/ 21644 w 21665"/>
                <a:gd name="connsiteY1" fmla="*/ 0 h 24533"/>
                <a:gd name="connsiteX2" fmla="*/ 21644 w 21665"/>
                <a:gd name="connsiteY2" fmla="*/ 15023 h 24533"/>
                <a:gd name="connsiteX3" fmla="*/ 0 w 21665"/>
                <a:gd name="connsiteY3" fmla="*/ 23835 h 24533"/>
                <a:gd name="connsiteX4" fmla="*/ 44 w 21665"/>
                <a:gd name="connsiteY4" fmla="*/ 0 h 24533"/>
                <a:gd name="connsiteX0" fmla="*/ 44 w 21688"/>
                <a:gd name="connsiteY0" fmla="*/ 0 h 24540"/>
                <a:gd name="connsiteX1" fmla="*/ 21644 w 21688"/>
                <a:gd name="connsiteY1" fmla="*/ 0 h 24540"/>
                <a:gd name="connsiteX2" fmla="*/ 21688 w 21688"/>
                <a:gd name="connsiteY2" fmla="*/ 15167 h 24540"/>
                <a:gd name="connsiteX3" fmla="*/ 0 w 21688"/>
                <a:gd name="connsiteY3" fmla="*/ 23835 h 24540"/>
                <a:gd name="connsiteX4" fmla="*/ 44 w 21688"/>
                <a:gd name="connsiteY4" fmla="*/ 0 h 2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8" h="24540">
                  <a:moveTo>
                    <a:pt x="44" y="0"/>
                  </a:moveTo>
                  <a:lnTo>
                    <a:pt x="21644" y="0"/>
                  </a:lnTo>
                  <a:cubicBezTo>
                    <a:pt x="21717" y="5008"/>
                    <a:pt x="21615" y="10159"/>
                    <a:pt x="21688" y="15167"/>
                  </a:cubicBezTo>
                  <a:cubicBezTo>
                    <a:pt x="10888" y="15167"/>
                    <a:pt x="10800" y="27585"/>
                    <a:pt x="0" y="23835"/>
                  </a:cubicBezTo>
                  <a:cubicBezTo>
                    <a:pt x="15" y="16026"/>
                    <a:pt x="29" y="7809"/>
                    <a:pt x="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문서 23">
              <a:extLst>
                <a:ext uri="{FF2B5EF4-FFF2-40B4-BE49-F238E27FC236}">
                  <a16:creationId xmlns="" xmlns:a16="http://schemas.microsoft.com/office/drawing/2014/main" id="{FF9B5D99-BEA7-42E6-B9F8-C623BE1C9C02}"/>
                </a:ext>
              </a:extLst>
            </p:cNvPr>
            <p:cNvSpPr/>
            <p:nvPr/>
          </p:nvSpPr>
          <p:spPr>
            <a:xfrm>
              <a:off x="-87132" y="-18717"/>
              <a:ext cx="21473932" cy="723782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132 w 21732"/>
                <a:gd name="connsiteY0" fmla="*/ 0 h 24405"/>
                <a:gd name="connsiteX1" fmla="*/ 21732 w 21732"/>
                <a:gd name="connsiteY1" fmla="*/ 0 h 24405"/>
                <a:gd name="connsiteX2" fmla="*/ 21732 w 21732"/>
                <a:gd name="connsiteY2" fmla="*/ 17322 h 24405"/>
                <a:gd name="connsiteX3" fmla="*/ 0 w 21732"/>
                <a:gd name="connsiteY3" fmla="*/ 23564 h 24405"/>
                <a:gd name="connsiteX4" fmla="*/ 132 w 21732"/>
                <a:gd name="connsiteY4" fmla="*/ 0 h 24405"/>
                <a:gd name="connsiteX0" fmla="*/ 44 w 21644"/>
                <a:gd name="connsiteY0" fmla="*/ 0 h 24279"/>
                <a:gd name="connsiteX1" fmla="*/ 21644 w 21644"/>
                <a:gd name="connsiteY1" fmla="*/ 0 h 24279"/>
                <a:gd name="connsiteX2" fmla="*/ 21644 w 21644"/>
                <a:gd name="connsiteY2" fmla="*/ 17322 h 24279"/>
                <a:gd name="connsiteX3" fmla="*/ 0 w 21644"/>
                <a:gd name="connsiteY3" fmla="*/ 23428 h 24279"/>
                <a:gd name="connsiteX4" fmla="*/ 44 w 21644"/>
                <a:gd name="connsiteY4" fmla="*/ 0 h 24279"/>
                <a:gd name="connsiteX0" fmla="*/ 44 w 21644"/>
                <a:gd name="connsiteY0" fmla="*/ 0 h 24659"/>
                <a:gd name="connsiteX1" fmla="*/ 21644 w 21644"/>
                <a:gd name="connsiteY1" fmla="*/ 0 h 24659"/>
                <a:gd name="connsiteX2" fmla="*/ 21644 w 21644"/>
                <a:gd name="connsiteY2" fmla="*/ 17322 h 24659"/>
                <a:gd name="connsiteX3" fmla="*/ 0 w 21644"/>
                <a:gd name="connsiteY3" fmla="*/ 23835 h 24659"/>
                <a:gd name="connsiteX4" fmla="*/ 44 w 21644"/>
                <a:gd name="connsiteY4" fmla="*/ 0 h 24659"/>
                <a:gd name="connsiteX0" fmla="*/ 44 w 21864"/>
                <a:gd name="connsiteY0" fmla="*/ 0 h 24533"/>
                <a:gd name="connsiteX1" fmla="*/ 21644 w 21864"/>
                <a:gd name="connsiteY1" fmla="*/ 0 h 24533"/>
                <a:gd name="connsiteX2" fmla="*/ 21864 w 21864"/>
                <a:gd name="connsiteY2" fmla="*/ 15023 h 24533"/>
                <a:gd name="connsiteX3" fmla="*/ 0 w 21864"/>
                <a:gd name="connsiteY3" fmla="*/ 23835 h 24533"/>
                <a:gd name="connsiteX4" fmla="*/ 44 w 21864"/>
                <a:gd name="connsiteY4" fmla="*/ 0 h 24533"/>
                <a:gd name="connsiteX0" fmla="*/ 44 w 21665"/>
                <a:gd name="connsiteY0" fmla="*/ 0 h 24527"/>
                <a:gd name="connsiteX1" fmla="*/ 21644 w 21665"/>
                <a:gd name="connsiteY1" fmla="*/ 0 h 24527"/>
                <a:gd name="connsiteX2" fmla="*/ 21644 w 21665"/>
                <a:gd name="connsiteY2" fmla="*/ 14879 h 24527"/>
                <a:gd name="connsiteX3" fmla="*/ 0 w 21665"/>
                <a:gd name="connsiteY3" fmla="*/ 23835 h 24527"/>
                <a:gd name="connsiteX4" fmla="*/ 44 w 21665"/>
                <a:gd name="connsiteY4" fmla="*/ 0 h 24527"/>
                <a:gd name="connsiteX0" fmla="*/ 44 w 21665"/>
                <a:gd name="connsiteY0" fmla="*/ 0 h 24533"/>
                <a:gd name="connsiteX1" fmla="*/ 21644 w 21665"/>
                <a:gd name="connsiteY1" fmla="*/ 0 h 24533"/>
                <a:gd name="connsiteX2" fmla="*/ 21644 w 21665"/>
                <a:gd name="connsiteY2" fmla="*/ 15023 h 24533"/>
                <a:gd name="connsiteX3" fmla="*/ 0 w 21665"/>
                <a:gd name="connsiteY3" fmla="*/ 23835 h 24533"/>
                <a:gd name="connsiteX4" fmla="*/ 44 w 21665"/>
                <a:gd name="connsiteY4" fmla="*/ 0 h 24533"/>
                <a:gd name="connsiteX0" fmla="*/ 44 w 21688"/>
                <a:gd name="connsiteY0" fmla="*/ 0 h 24540"/>
                <a:gd name="connsiteX1" fmla="*/ 21644 w 21688"/>
                <a:gd name="connsiteY1" fmla="*/ 0 h 24540"/>
                <a:gd name="connsiteX2" fmla="*/ 21688 w 21688"/>
                <a:gd name="connsiteY2" fmla="*/ 15167 h 24540"/>
                <a:gd name="connsiteX3" fmla="*/ 0 w 21688"/>
                <a:gd name="connsiteY3" fmla="*/ 23835 h 24540"/>
                <a:gd name="connsiteX4" fmla="*/ 44 w 21688"/>
                <a:gd name="connsiteY4" fmla="*/ 0 h 2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8" h="24540">
                  <a:moveTo>
                    <a:pt x="44" y="0"/>
                  </a:moveTo>
                  <a:lnTo>
                    <a:pt x="21644" y="0"/>
                  </a:lnTo>
                  <a:cubicBezTo>
                    <a:pt x="21717" y="5008"/>
                    <a:pt x="21615" y="10159"/>
                    <a:pt x="21688" y="15167"/>
                  </a:cubicBezTo>
                  <a:cubicBezTo>
                    <a:pt x="10888" y="15167"/>
                    <a:pt x="10800" y="27585"/>
                    <a:pt x="0" y="23835"/>
                  </a:cubicBezTo>
                  <a:cubicBezTo>
                    <a:pt x="15" y="16026"/>
                    <a:pt x="29" y="7809"/>
                    <a:pt x="44" y="0"/>
                  </a:cubicBezTo>
                  <a:close/>
                </a:path>
              </a:pathLst>
            </a:cu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문서 23">
              <a:extLst>
                <a:ext uri="{FF2B5EF4-FFF2-40B4-BE49-F238E27FC236}">
                  <a16:creationId xmlns="" xmlns:a16="http://schemas.microsoft.com/office/drawing/2014/main" id="{1BFA4159-F99B-4F96-AE85-CDDA148D41E4}"/>
                </a:ext>
              </a:extLst>
            </p:cNvPr>
            <p:cNvSpPr/>
            <p:nvPr/>
          </p:nvSpPr>
          <p:spPr>
            <a:xfrm>
              <a:off x="-87132" y="-18715"/>
              <a:ext cx="21473932" cy="615770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132 w 21732"/>
                <a:gd name="connsiteY0" fmla="*/ 0 h 24405"/>
                <a:gd name="connsiteX1" fmla="*/ 21732 w 21732"/>
                <a:gd name="connsiteY1" fmla="*/ 0 h 24405"/>
                <a:gd name="connsiteX2" fmla="*/ 21732 w 21732"/>
                <a:gd name="connsiteY2" fmla="*/ 17322 h 24405"/>
                <a:gd name="connsiteX3" fmla="*/ 0 w 21732"/>
                <a:gd name="connsiteY3" fmla="*/ 23564 h 24405"/>
                <a:gd name="connsiteX4" fmla="*/ 132 w 21732"/>
                <a:gd name="connsiteY4" fmla="*/ 0 h 24405"/>
                <a:gd name="connsiteX0" fmla="*/ 44 w 21644"/>
                <a:gd name="connsiteY0" fmla="*/ 0 h 24279"/>
                <a:gd name="connsiteX1" fmla="*/ 21644 w 21644"/>
                <a:gd name="connsiteY1" fmla="*/ 0 h 24279"/>
                <a:gd name="connsiteX2" fmla="*/ 21644 w 21644"/>
                <a:gd name="connsiteY2" fmla="*/ 17322 h 24279"/>
                <a:gd name="connsiteX3" fmla="*/ 0 w 21644"/>
                <a:gd name="connsiteY3" fmla="*/ 23428 h 24279"/>
                <a:gd name="connsiteX4" fmla="*/ 44 w 21644"/>
                <a:gd name="connsiteY4" fmla="*/ 0 h 24279"/>
                <a:gd name="connsiteX0" fmla="*/ 44 w 21644"/>
                <a:gd name="connsiteY0" fmla="*/ 0 h 24659"/>
                <a:gd name="connsiteX1" fmla="*/ 21644 w 21644"/>
                <a:gd name="connsiteY1" fmla="*/ 0 h 24659"/>
                <a:gd name="connsiteX2" fmla="*/ 21644 w 21644"/>
                <a:gd name="connsiteY2" fmla="*/ 17322 h 24659"/>
                <a:gd name="connsiteX3" fmla="*/ 0 w 21644"/>
                <a:gd name="connsiteY3" fmla="*/ 23835 h 24659"/>
                <a:gd name="connsiteX4" fmla="*/ 44 w 21644"/>
                <a:gd name="connsiteY4" fmla="*/ 0 h 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4" h="24659">
                  <a:moveTo>
                    <a:pt x="44" y="0"/>
                  </a:moveTo>
                  <a:lnTo>
                    <a:pt x="21644" y="0"/>
                  </a:lnTo>
                  <a:lnTo>
                    <a:pt x="21644" y="17322"/>
                  </a:lnTo>
                  <a:cubicBezTo>
                    <a:pt x="10844" y="17322"/>
                    <a:pt x="10800" y="27585"/>
                    <a:pt x="0" y="23835"/>
                  </a:cubicBezTo>
                  <a:cubicBezTo>
                    <a:pt x="15" y="16026"/>
                    <a:pt x="29" y="7809"/>
                    <a:pt x="44" y="0"/>
                  </a:cubicBezTo>
                  <a:close/>
                </a:path>
              </a:pathLst>
            </a:custGeom>
            <a:solidFill>
              <a:srgbClr val="458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순서도: 문서 40">
            <a:extLst>
              <a:ext uri="{FF2B5EF4-FFF2-40B4-BE49-F238E27FC236}">
                <a16:creationId xmlns="" xmlns:a16="http://schemas.microsoft.com/office/drawing/2014/main" id="{48499125-9918-4061-907D-C2F8C81600F2}"/>
              </a:ext>
            </a:extLst>
          </p:cNvPr>
          <p:cNvSpPr/>
          <p:nvPr/>
        </p:nvSpPr>
        <p:spPr>
          <a:xfrm rot="10800000">
            <a:off x="262256" y="28748937"/>
            <a:ext cx="20852660" cy="102069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88 w 21688"/>
              <a:gd name="connsiteY0" fmla="*/ 0 h 26633"/>
              <a:gd name="connsiteX1" fmla="*/ 21688 w 21688"/>
              <a:gd name="connsiteY1" fmla="*/ 0 h 26633"/>
              <a:gd name="connsiteX2" fmla="*/ 21688 w 21688"/>
              <a:gd name="connsiteY2" fmla="*/ 17322 h 26633"/>
              <a:gd name="connsiteX3" fmla="*/ 0 w 21688"/>
              <a:gd name="connsiteY3" fmla="*/ 25925 h 26633"/>
              <a:gd name="connsiteX4" fmla="*/ 88 w 21688"/>
              <a:gd name="connsiteY4" fmla="*/ 0 h 26633"/>
              <a:gd name="connsiteX0" fmla="*/ 88 w 21688"/>
              <a:gd name="connsiteY0" fmla="*/ 0 h 26633"/>
              <a:gd name="connsiteX1" fmla="*/ 21688 w 21688"/>
              <a:gd name="connsiteY1" fmla="*/ 0 h 26633"/>
              <a:gd name="connsiteX2" fmla="*/ 21688 w 21688"/>
              <a:gd name="connsiteY2" fmla="*/ 17322 h 26633"/>
              <a:gd name="connsiteX3" fmla="*/ 0 w 21688"/>
              <a:gd name="connsiteY3" fmla="*/ 25925 h 26633"/>
              <a:gd name="connsiteX4" fmla="*/ 88 w 21688"/>
              <a:gd name="connsiteY4" fmla="*/ 0 h 26633"/>
              <a:gd name="connsiteX0" fmla="*/ 6 w 21606"/>
              <a:gd name="connsiteY0" fmla="*/ 0 h 23926"/>
              <a:gd name="connsiteX1" fmla="*/ 21606 w 21606"/>
              <a:gd name="connsiteY1" fmla="*/ 0 h 23926"/>
              <a:gd name="connsiteX2" fmla="*/ 21606 w 21606"/>
              <a:gd name="connsiteY2" fmla="*/ 17322 h 23926"/>
              <a:gd name="connsiteX3" fmla="*/ 50 w 21606"/>
              <a:gd name="connsiteY3" fmla="*/ 23049 h 23926"/>
              <a:gd name="connsiteX4" fmla="*/ 6 w 21606"/>
              <a:gd name="connsiteY4" fmla="*/ 0 h 23926"/>
              <a:gd name="connsiteX0" fmla="*/ 3 w 21603"/>
              <a:gd name="connsiteY0" fmla="*/ 0 h 35003"/>
              <a:gd name="connsiteX1" fmla="*/ 21603 w 21603"/>
              <a:gd name="connsiteY1" fmla="*/ 0 h 35003"/>
              <a:gd name="connsiteX2" fmla="*/ 21603 w 21603"/>
              <a:gd name="connsiteY2" fmla="*/ 17322 h 35003"/>
              <a:gd name="connsiteX3" fmla="*/ 179 w 21603"/>
              <a:gd name="connsiteY3" fmla="*/ 34555 h 35003"/>
              <a:gd name="connsiteX4" fmla="*/ 3 w 21603"/>
              <a:gd name="connsiteY4" fmla="*/ 0 h 35003"/>
              <a:gd name="connsiteX0" fmla="*/ 176 w 21776"/>
              <a:gd name="connsiteY0" fmla="*/ 0 h 36887"/>
              <a:gd name="connsiteX1" fmla="*/ 21776 w 21776"/>
              <a:gd name="connsiteY1" fmla="*/ 0 h 36887"/>
              <a:gd name="connsiteX2" fmla="*/ 21776 w 21776"/>
              <a:gd name="connsiteY2" fmla="*/ 17322 h 36887"/>
              <a:gd name="connsiteX3" fmla="*/ 0 w 21776"/>
              <a:gd name="connsiteY3" fmla="*/ 36473 h 36887"/>
              <a:gd name="connsiteX4" fmla="*/ 176 w 21776"/>
              <a:gd name="connsiteY4" fmla="*/ 0 h 36887"/>
              <a:gd name="connsiteX0" fmla="*/ 44 w 21644"/>
              <a:gd name="connsiteY0" fmla="*/ 0 h 38776"/>
              <a:gd name="connsiteX1" fmla="*/ 21644 w 21644"/>
              <a:gd name="connsiteY1" fmla="*/ 0 h 38776"/>
              <a:gd name="connsiteX2" fmla="*/ 21644 w 21644"/>
              <a:gd name="connsiteY2" fmla="*/ 17322 h 38776"/>
              <a:gd name="connsiteX3" fmla="*/ 0 w 21644"/>
              <a:gd name="connsiteY3" fmla="*/ 38391 h 38776"/>
              <a:gd name="connsiteX4" fmla="*/ 44 w 21644"/>
              <a:gd name="connsiteY4" fmla="*/ 0 h 38776"/>
              <a:gd name="connsiteX0" fmla="*/ 3 w 21603"/>
              <a:gd name="connsiteY0" fmla="*/ 0 h 38776"/>
              <a:gd name="connsiteX1" fmla="*/ 21603 w 21603"/>
              <a:gd name="connsiteY1" fmla="*/ 0 h 38776"/>
              <a:gd name="connsiteX2" fmla="*/ 21603 w 21603"/>
              <a:gd name="connsiteY2" fmla="*/ 17322 h 38776"/>
              <a:gd name="connsiteX3" fmla="*/ 179 w 21603"/>
              <a:gd name="connsiteY3" fmla="*/ 38391 h 38776"/>
              <a:gd name="connsiteX4" fmla="*/ 3 w 21603"/>
              <a:gd name="connsiteY4" fmla="*/ 0 h 38776"/>
              <a:gd name="connsiteX0" fmla="*/ 3 w 21603"/>
              <a:gd name="connsiteY0" fmla="*/ 0 h 48998"/>
              <a:gd name="connsiteX1" fmla="*/ 21603 w 21603"/>
              <a:gd name="connsiteY1" fmla="*/ 0 h 48998"/>
              <a:gd name="connsiteX2" fmla="*/ 21603 w 21603"/>
              <a:gd name="connsiteY2" fmla="*/ 17322 h 48998"/>
              <a:gd name="connsiteX3" fmla="*/ 179 w 21603"/>
              <a:gd name="connsiteY3" fmla="*/ 48718 h 48998"/>
              <a:gd name="connsiteX4" fmla="*/ 3 w 21603"/>
              <a:gd name="connsiteY4" fmla="*/ 0 h 48998"/>
              <a:gd name="connsiteX0" fmla="*/ 88 w 21688"/>
              <a:gd name="connsiteY0" fmla="*/ 0 h 40475"/>
              <a:gd name="connsiteX1" fmla="*/ 21688 w 21688"/>
              <a:gd name="connsiteY1" fmla="*/ 0 h 40475"/>
              <a:gd name="connsiteX2" fmla="*/ 21688 w 21688"/>
              <a:gd name="connsiteY2" fmla="*/ 17322 h 40475"/>
              <a:gd name="connsiteX3" fmla="*/ 0 w 21688"/>
              <a:gd name="connsiteY3" fmla="*/ 40112 h 40475"/>
              <a:gd name="connsiteX4" fmla="*/ 88 w 21688"/>
              <a:gd name="connsiteY4" fmla="*/ 0 h 40475"/>
              <a:gd name="connsiteX0" fmla="*/ 264 w 21864"/>
              <a:gd name="connsiteY0" fmla="*/ 0 h 45584"/>
              <a:gd name="connsiteX1" fmla="*/ 21864 w 21864"/>
              <a:gd name="connsiteY1" fmla="*/ 0 h 45584"/>
              <a:gd name="connsiteX2" fmla="*/ 21864 w 21864"/>
              <a:gd name="connsiteY2" fmla="*/ 17322 h 45584"/>
              <a:gd name="connsiteX3" fmla="*/ 0 w 21864"/>
              <a:gd name="connsiteY3" fmla="*/ 45276 h 45584"/>
              <a:gd name="connsiteX4" fmla="*/ 264 w 21864"/>
              <a:gd name="connsiteY4" fmla="*/ 0 h 45584"/>
              <a:gd name="connsiteX0" fmla="*/ 132 w 21732"/>
              <a:gd name="connsiteY0" fmla="*/ 0 h 47290"/>
              <a:gd name="connsiteX1" fmla="*/ 21732 w 21732"/>
              <a:gd name="connsiteY1" fmla="*/ 0 h 47290"/>
              <a:gd name="connsiteX2" fmla="*/ 21732 w 21732"/>
              <a:gd name="connsiteY2" fmla="*/ 17322 h 47290"/>
              <a:gd name="connsiteX3" fmla="*/ 0 w 21732"/>
              <a:gd name="connsiteY3" fmla="*/ 46997 h 47290"/>
              <a:gd name="connsiteX4" fmla="*/ 132 w 21732"/>
              <a:gd name="connsiteY4" fmla="*/ 0 h 47290"/>
              <a:gd name="connsiteX0" fmla="*/ 6 w 21606"/>
              <a:gd name="connsiteY0" fmla="*/ 0 h 45584"/>
              <a:gd name="connsiteX1" fmla="*/ 21606 w 21606"/>
              <a:gd name="connsiteY1" fmla="*/ 0 h 45584"/>
              <a:gd name="connsiteX2" fmla="*/ 21606 w 21606"/>
              <a:gd name="connsiteY2" fmla="*/ 17322 h 45584"/>
              <a:gd name="connsiteX3" fmla="*/ 50 w 21606"/>
              <a:gd name="connsiteY3" fmla="*/ 45276 h 45584"/>
              <a:gd name="connsiteX4" fmla="*/ 6 w 21606"/>
              <a:gd name="connsiteY4" fmla="*/ 0 h 45584"/>
              <a:gd name="connsiteX0" fmla="*/ 0 w 21600"/>
              <a:gd name="connsiteY0" fmla="*/ 0 h 45584"/>
              <a:gd name="connsiteX1" fmla="*/ 21600 w 21600"/>
              <a:gd name="connsiteY1" fmla="*/ 0 h 45584"/>
              <a:gd name="connsiteX2" fmla="*/ 21600 w 21600"/>
              <a:gd name="connsiteY2" fmla="*/ 17322 h 45584"/>
              <a:gd name="connsiteX3" fmla="*/ 44 w 21600"/>
              <a:gd name="connsiteY3" fmla="*/ 45276 h 45584"/>
              <a:gd name="connsiteX4" fmla="*/ 0 w 21600"/>
              <a:gd name="connsiteY4" fmla="*/ 0 h 45584"/>
              <a:gd name="connsiteX0" fmla="*/ 0 w 21600"/>
              <a:gd name="connsiteY0" fmla="*/ 0 h 45584"/>
              <a:gd name="connsiteX1" fmla="*/ 21600 w 21600"/>
              <a:gd name="connsiteY1" fmla="*/ 0 h 45584"/>
              <a:gd name="connsiteX2" fmla="*/ 21600 w 21600"/>
              <a:gd name="connsiteY2" fmla="*/ 17322 h 45584"/>
              <a:gd name="connsiteX3" fmla="*/ 44 w 21600"/>
              <a:gd name="connsiteY3" fmla="*/ 45276 h 45584"/>
              <a:gd name="connsiteX4" fmla="*/ 0 w 21600"/>
              <a:gd name="connsiteY4" fmla="*/ 0 h 45584"/>
              <a:gd name="connsiteX0" fmla="*/ 0 w 21600"/>
              <a:gd name="connsiteY0" fmla="*/ 0 h 46153"/>
              <a:gd name="connsiteX1" fmla="*/ 21600 w 21600"/>
              <a:gd name="connsiteY1" fmla="*/ 0 h 46153"/>
              <a:gd name="connsiteX2" fmla="*/ 21600 w 21600"/>
              <a:gd name="connsiteY2" fmla="*/ 17322 h 46153"/>
              <a:gd name="connsiteX3" fmla="*/ 6 w 21600"/>
              <a:gd name="connsiteY3" fmla="*/ 45850 h 46153"/>
              <a:gd name="connsiteX4" fmla="*/ 0 w 21600"/>
              <a:gd name="connsiteY4" fmla="*/ 0 h 4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46153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806" y="49600"/>
                  <a:pt x="6" y="45850"/>
                </a:cubicBezTo>
                <a:cubicBezTo>
                  <a:pt x="35" y="37208"/>
                  <a:pt x="-3" y="8068"/>
                  <a:pt x="0" y="0"/>
                </a:cubicBezTo>
                <a:close/>
              </a:path>
            </a:pathLst>
          </a:custGeom>
          <a:solidFill>
            <a:srgbClr val="458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FAF520E7-5041-4F47-ABC4-C7B6517D3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4" r="30306" b="26183"/>
          <a:stretch/>
        </p:blipFill>
        <p:spPr>
          <a:xfrm>
            <a:off x="6106654" y="27649271"/>
            <a:ext cx="7685387" cy="10206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8264" y="538609"/>
            <a:ext cx="1018740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아두이노 기반 스마트 화분과</a:t>
            </a:r>
            <a:endParaRPr lang="en-US" altLang="ko-KR" sz="6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애플리케이션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452514" y="342500"/>
            <a:ext cx="66624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지도교수 </a:t>
            </a:r>
            <a:r>
              <a:rPr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이명재 </a:t>
            </a:r>
            <a:endParaRPr lang="en-US" altLang="ko-KR" sz="32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r"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참여학생 </a:t>
            </a:r>
            <a:r>
              <a:rPr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박진호</a:t>
            </a:r>
            <a:r>
              <a:rPr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김경태</a:t>
            </a:r>
            <a:r>
              <a:rPr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박기윤</a:t>
            </a:r>
            <a:endParaRPr lang="ko-KR" altLang="en-US" sz="3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3531" y="6549344"/>
            <a:ext cx="19590989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4000"/>
              </a:lnSpc>
            </a:pP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가정 내에서 식물을 육성할 때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 지속적인 관심과 필요한 영양분들이 요구 되지만 충족되지 못해서 식물이 죽는 </a:t>
            </a:r>
            <a:endParaRPr lang="en-US" altLang="ko-KR" sz="3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fontAlgn="base">
              <a:lnSpc>
                <a:spcPct val="114000"/>
              </a:lnSpc>
            </a:pP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문제가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빈번히 발생하고 있다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이러한 식물 육성의 어려움을 해결하고 식물 성장 환경에 도움이 되고자 </a:t>
            </a:r>
            <a:endParaRPr lang="en-US" altLang="ko-KR" sz="3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fontAlgn="base">
              <a:lnSpc>
                <a:spcPct val="114000"/>
              </a:lnSpc>
            </a:pP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센서로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데이터를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측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정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해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디바이스에 전달하는 스마트 화분과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실시간으로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식물의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성장을 관리할 수 있는 </a:t>
            </a:r>
            <a:endParaRPr lang="en-US" altLang="ko-KR" sz="3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fontAlgn="base">
              <a:lnSpc>
                <a:spcPct val="114000"/>
              </a:lnSpc>
            </a:pP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애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플리케이션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개발을 통해 식물 육성 환경에 지속적인 관심을 유지시키고 편리성을 제공하고자 한다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828304" y="5346899"/>
            <a:ext cx="8048497" cy="889632"/>
            <a:chOff x="0" y="8731275"/>
            <a:chExt cx="10923436" cy="1058184"/>
          </a:xfrm>
        </p:grpSpPr>
        <p:sp>
          <p:nvSpPr>
            <p:cNvPr id="285" name="직사각형 284"/>
            <p:cNvSpPr/>
            <p:nvPr/>
          </p:nvSpPr>
          <p:spPr>
            <a:xfrm>
              <a:off x="0" y="8731275"/>
              <a:ext cx="10923436" cy="1058183"/>
            </a:xfrm>
            <a:prstGeom prst="rect">
              <a:avLst/>
            </a:prstGeom>
            <a:solidFill>
              <a:srgbClr val="E7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5000" b="1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0" y="8731276"/>
              <a:ext cx="10165976" cy="10581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4400" b="1"/>
                <a:t>과제 개요</a:t>
              </a:r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844036" y="9163323"/>
            <a:ext cx="8048497" cy="889632"/>
            <a:chOff x="0" y="8731275"/>
            <a:chExt cx="10923436" cy="1058184"/>
          </a:xfrm>
          <a:solidFill>
            <a:schemeClr val="accent6"/>
          </a:solidFill>
        </p:grpSpPr>
        <p:sp>
          <p:nvSpPr>
            <p:cNvPr id="288" name="직사각형 287"/>
            <p:cNvSpPr/>
            <p:nvPr/>
          </p:nvSpPr>
          <p:spPr>
            <a:xfrm>
              <a:off x="0" y="8731275"/>
              <a:ext cx="10923436" cy="10581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4400" b="1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0" y="8731276"/>
              <a:ext cx="10165976" cy="10581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4400" b="1" dirty="0"/>
                <a:t>작품구성 및 상세내용</a:t>
              </a: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983193" y="20550915"/>
            <a:ext cx="8048497" cy="910570"/>
            <a:chOff x="0" y="5366003"/>
            <a:chExt cx="10923436" cy="1083090"/>
          </a:xfrm>
        </p:grpSpPr>
        <p:sp>
          <p:nvSpPr>
            <p:cNvPr id="291" name="직사각형 290"/>
            <p:cNvSpPr/>
            <p:nvPr/>
          </p:nvSpPr>
          <p:spPr>
            <a:xfrm>
              <a:off x="0" y="5366003"/>
              <a:ext cx="10923436" cy="1083090"/>
            </a:xfrm>
            <a:prstGeom prst="rect">
              <a:avLst/>
            </a:prstGeom>
            <a:solidFill>
              <a:srgbClr val="E7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5000" b="1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0" y="5390909"/>
              <a:ext cx="10165976" cy="1058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4400" b="1" dirty="0"/>
                <a:t>기대효과 및 활용방안</a:t>
              </a: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863709" y="10747498"/>
            <a:ext cx="16166395" cy="5616626"/>
            <a:chOff x="-4442358" y="-1389204"/>
            <a:chExt cx="17978552" cy="7925039"/>
          </a:xfrm>
        </p:grpSpPr>
        <p:sp>
          <p:nvSpPr>
            <p:cNvPr id="294" name="TextBox 293"/>
            <p:cNvSpPr txBox="1"/>
            <p:nvPr/>
          </p:nvSpPr>
          <p:spPr>
            <a:xfrm>
              <a:off x="-4442358" y="1437510"/>
              <a:ext cx="17189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1" dirty="0">
                  <a:latin typeface="+mn-ea"/>
                </a:rPr>
                <a:t>식물 사진</a:t>
              </a:r>
            </a:p>
            <a:p>
              <a:pPr algn="ctr">
                <a:defRPr/>
              </a:pPr>
              <a:r>
                <a:rPr lang="ko-KR" altLang="en-US" sz="2400" b="1" dirty="0">
                  <a:latin typeface="+mn-ea"/>
                </a:rPr>
                <a:t>촬영</a:t>
              </a:r>
              <a:endParaRPr lang="en-US" altLang="ko-KR" sz="2400" b="1" dirty="0">
                <a:latin typeface="+mn-ea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-4086686" y="-1389204"/>
              <a:ext cx="17622880" cy="7925039"/>
              <a:chOff x="43460" y="1662654"/>
              <a:chExt cx="10606999" cy="4779457"/>
            </a:xfrm>
          </p:grpSpPr>
          <p:pic>
            <p:nvPicPr>
              <p:cNvPr id="296" name="Picture 3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9267908" y="3779467"/>
                <a:ext cx="1080055" cy="3345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97" name="모서리가 둥근 직사각형 296"/>
              <p:cNvSpPr/>
              <p:nvPr/>
            </p:nvSpPr>
            <p:spPr>
              <a:xfrm>
                <a:off x="2978392" y="1865847"/>
                <a:ext cx="1714535" cy="126435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/>
                  <a:t>FireBase</a:t>
                </a:r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>
                <a:off x="43460" y="1865847"/>
                <a:ext cx="1773545" cy="126435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/>
                  <a:t>Application</a:t>
                </a:r>
              </a:p>
            </p:txBody>
          </p:sp>
          <p:cxnSp>
            <p:nvCxnSpPr>
              <p:cNvPr id="299" name="직선 화살표 연결선 298"/>
              <p:cNvCxnSpPr/>
              <p:nvPr/>
            </p:nvCxnSpPr>
            <p:spPr>
              <a:xfrm>
                <a:off x="1947664" y="2674833"/>
                <a:ext cx="914448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7295640" y="1731343"/>
                <a:ext cx="1642185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 smtClean="0">
                    <a:latin typeface="+mn-ea"/>
                  </a:rPr>
                  <a:t>데이터 측정</a:t>
                </a:r>
                <a:endParaRPr lang="en-US" altLang="ko-KR" sz="2400" b="1" dirty="0">
                  <a:latin typeface="+mn-ea"/>
                </a:endParaRPr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>
                <a:off x="4847202" y="4287692"/>
                <a:ext cx="1714535" cy="126435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 dirty="0"/>
                  <a:t>아두이노 </a:t>
                </a:r>
              </a:p>
              <a:p>
                <a:pPr algn="ctr">
                  <a:defRPr/>
                </a:pPr>
                <a:r>
                  <a:rPr lang="ko-KR" altLang="en-US" sz="2800" b="1" dirty="0"/>
                  <a:t>릴레이 </a:t>
                </a:r>
              </a:p>
              <a:p>
                <a:pPr algn="ctr">
                  <a:defRPr/>
                </a:pP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워터펌프</a:t>
                </a:r>
                <a:r>
                  <a:rPr lang="en-US" altLang="ko-KR" sz="3200" b="1" dirty="0"/>
                  <a:t>)</a:t>
                </a:r>
              </a:p>
            </p:txBody>
          </p:sp>
          <p:sp>
            <p:nvSpPr>
              <p:cNvPr id="302" name="모서리가 둥근 직사각형 301"/>
              <p:cNvSpPr/>
              <p:nvPr/>
            </p:nvSpPr>
            <p:spPr>
              <a:xfrm>
                <a:off x="7099939" y="4287691"/>
                <a:ext cx="1714535" cy="126435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 dirty="0"/>
                  <a:t>아두이노 </a:t>
                </a:r>
              </a:p>
              <a:p>
                <a:pPr algn="ctr">
                  <a:defRPr/>
                </a:pPr>
                <a:r>
                  <a:rPr lang="ko-KR" altLang="en-US" sz="2800" b="1" dirty="0"/>
                  <a:t>릴레이</a:t>
                </a:r>
              </a:p>
              <a:p>
                <a:pPr algn="ctr">
                  <a:defRPr/>
                </a:pP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전등</a:t>
                </a:r>
                <a:r>
                  <a:rPr lang="en-US" altLang="ko-KR" sz="2800" b="1" dirty="0"/>
                  <a:t>)</a:t>
                </a:r>
                <a:r>
                  <a:rPr lang="ko-KR" altLang="en-US" sz="2800" b="1" dirty="0"/>
                  <a:t> </a:t>
                </a:r>
                <a:endParaRPr lang="en-US" altLang="ko-KR" sz="2800" b="1" dirty="0"/>
              </a:p>
            </p:txBody>
          </p:sp>
          <p:cxnSp>
            <p:nvCxnSpPr>
              <p:cNvPr id="303" name="직선 화살표 연결선 302"/>
              <p:cNvCxnSpPr/>
              <p:nvPr/>
            </p:nvCxnSpPr>
            <p:spPr>
              <a:xfrm>
                <a:off x="4874626" y="2674833"/>
                <a:ext cx="914448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TextBox 303"/>
              <p:cNvSpPr txBox="1"/>
              <p:nvPr/>
            </p:nvSpPr>
            <p:spPr>
              <a:xfrm>
                <a:off x="4459225" y="1819795"/>
                <a:ext cx="1546172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 smtClean="0">
                    <a:latin typeface="+mn-ea"/>
                  </a:rPr>
                  <a:t>데이터 </a:t>
                </a:r>
                <a:r>
                  <a:rPr lang="en-US" altLang="ko-KR" sz="2400" b="1" dirty="0" smtClean="0">
                    <a:latin typeface="+mn-ea"/>
                  </a:rPr>
                  <a:t>set</a:t>
                </a:r>
                <a:endParaRPr lang="en-US" altLang="ko-KR" sz="2400" b="1" dirty="0">
                  <a:latin typeface="+mn-ea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762691" y="1662654"/>
                <a:ext cx="1284394" cy="70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 smtClean="0">
                    <a:latin typeface="+mn-ea"/>
                  </a:rPr>
                  <a:t> </a:t>
                </a:r>
                <a:endParaRPr lang="ko-KR" altLang="en-US" sz="2400" b="1" dirty="0"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데이터 출력</a:t>
                </a:r>
                <a:endParaRPr lang="en-US" altLang="ko-KR" sz="2400" b="1" dirty="0">
                  <a:latin typeface="+mn-ea"/>
                </a:endParaRPr>
              </a:p>
            </p:txBody>
          </p:sp>
          <p:cxnSp>
            <p:nvCxnSpPr>
              <p:cNvPr id="306" name="직선 화살표 연결선 305"/>
              <p:cNvCxnSpPr/>
              <p:nvPr/>
            </p:nvCxnSpPr>
            <p:spPr>
              <a:xfrm flipH="1">
                <a:off x="7640767" y="2306149"/>
                <a:ext cx="95193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TextBox 306"/>
              <p:cNvSpPr txBox="1"/>
              <p:nvPr/>
            </p:nvSpPr>
            <p:spPr>
              <a:xfrm>
                <a:off x="1401239" y="2917713"/>
                <a:ext cx="1969815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 smtClean="0">
                    <a:latin typeface="+mn-ea"/>
                  </a:rPr>
                  <a:t>데이터 저장</a:t>
                </a:r>
                <a:endParaRPr lang="en-US" altLang="ko-KR" sz="2400" b="1" dirty="0">
                  <a:latin typeface="+mn-ea"/>
                </a:endParaRPr>
              </a:p>
            </p:txBody>
          </p:sp>
          <p:cxnSp>
            <p:nvCxnSpPr>
              <p:cNvPr id="308" name="직선 화살표 연결선 307"/>
              <p:cNvCxnSpPr/>
              <p:nvPr/>
            </p:nvCxnSpPr>
            <p:spPr>
              <a:xfrm flipH="1">
                <a:off x="4756346" y="2306149"/>
                <a:ext cx="95193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화살표 연결선 308"/>
              <p:cNvCxnSpPr/>
              <p:nvPr/>
            </p:nvCxnSpPr>
            <p:spPr>
              <a:xfrm>
                <a:off x="6005397" y="3341128"/>
                <a:ext cx="0" cy="747186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/>
              <p:cNvSpPr txBox="1"/>
              <p:nvPr/>
            </p:nvSpPr>
            <p:spPr>
              <a:xfrm>
                <a:off x="4766968" y="3381178"/>
                <a:ext cx="1020358" cy="70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펌프 작동 명령</a:t>
                </a:r>
              </a:p>
            </p:txBody>
          </p:sp>
          <p:cxnSp>
            <p:nvCxnSpPr>
              <p:cNvPr id="332" name="직선 화살표 연결선 331"/>
              <p:cNvCxnSpPr/>
              <p:nvPr/>
            </p:nvCxnSpPr>
            <p:spPr>
              <a:xfrm flipH="1">
                <a:off x="7368516" y="3341129"/>
                <a:ext cx="0" cy="747186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7532789" y="3341129"/>
                <a:ext cx="1049665" cy="70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전등 작동</a:t>
                </a:r>
              </a:p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명령</a:t>
                </a:r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>
                <a:off x="4847202" y="6020914"/>
                <a:ext cx="1714535" cy="42119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 dirty="0"/>
                  <a:t>워터펌프</a:t>
                </a:r>
                <a:endParaRPr lang="en-US" altLang="ko-KR" sz="2800" b="1" dirty="0"/>
              </a:p>
            </p:txBody>
          </p:sp>
          <p:sp>
            <p:nvSpPr>
              <p:cNvPr id="315" name="모서리가 둥근 직사각형 314"/>
              <p:cNvSpPr/>
              <p:nvPr/>
            </p:nvSpPr>
            <p:spPr>
              <a:xfrm>
                <a:off x="7106306" y="6018865"/>
                <a:ext cx="1714535" cy="42119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 dirty="0"/>
                  <a:t>전등</a:t>
                </a:r>
                <a:endParaRPr lang="en-US" altLang="ko-KR" sz="2800" b="1" dirty="0"/>
              </a:p>
            </p:txBody>
          </p:sp>
          <p:cxnSp>
            <p:nvCxnSpPr>
              <p:cNvPr id="316" name="직선 화살표 연결선 315"/>
              <p:cNvCxnSpPr/>
              <p:nvPr/>
            </p:nvCxnSpPr>
            <p:spPr>
              <a:xfrm>
                <a:off x="5787326" y="5552051"/>
                <a:ext cx="0" cy="466815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화살표 연결선 316"/>
              <p:cNvCxnSpPr/>
              <p:nvPr/>
            </p:nvCxnSpPr>
            <p:spPr>
              <a:xfrm>
                <a:off x="7963573" y="5554099"/>
                <a:ext cx="0" cy="466815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/>
              <p:cNvSpPr txBox="1"/>
              <p:nvPr/>
            </p:nvSpPr>
            <p:spPr>
              <a:xfrm>
                <a:off x="4666941" y="5631569"/>
                <a:ext cx="1041331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펌프 작동</a:t>
                </a: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227428" y="5652250"/>
                <a:ext cx="1137973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전등 작동</a:t>
                </a:r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>
                <a:off x="8692998" y="1865847"/>
                <a:ext cx="1714535" cy="126435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bg1"/>
                    </a:solidFill>
                  </a:rPr>
                  <a:t>Sensor</a:t>
                </a:r>
              </a:p>
            </p:txBody>
          </p:sp>
          <p:pic>
            <p:nvPicPr>
              <p:cNvPr id="323" name="Picture 2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9212184" y="3209897"/>
                <a:ext cx="1438275" cy="596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324" name="모서리가 둥근 직사각형 323"/>
              <p:cNvSpPr/>
              <p:nvPr/>
            </p:nvSpPr>
            <p:spPr>
              <a:xfrm>
                <a:off x="5818254" y="1853829"/>
                <a:ext cx="1714535" cy="126435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err="1"/>
                  <a:t>Aduino</a:t>
                </a:r>
                <a:r>
                  <a:rPr lang="en-US" altLang="ko-KR" sz="3200" b="1" dirty="0"/>
                  <a:t> </a:t>
                </a:r>
              </a:p>
            </p:txBody>
          </p:sp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1910181" y="2393409"/>
                <a:ext cx="95193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/>
              <p:cNvSpPr txBox="1"/>
              <p:nvPr/>
            </p:nvSpPr>
            <p:spPr>
              <a:xfrm>
                <a:off x="4613041" y="2704331"/>
                <a:ext cx="1335750" cy="3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 smtClean="0">
                    <a:latin typeface="+mn-ea"/>
                  </a:rPr>
                  <a:t>데이터 </a:t>
                </a:r>
                <a:r>
                  <a:rPr lang="en-US" altLang="ko-KR" sz="2400" b="1" dirty="0" smtClean="0">
                    <a:latin typeface="+mn-ea"/>
                  </a:rPr>
                  <a:t>get</a:t>
                </a:r>
                <a:endParaRPr lang="ko-KR" altLang="en-US" sz="2400" b="1" dirty="0">
                  <a:latin typeface="+mn-ea"/>
                </a:endParaRPr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>
                <a:off x="218458" y="4240711"/>
                <a:ext cx="1714535" cy="100217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3200" b="1" dirty="0"/>
                  <a:t>식물검색</a:t>
                </a:r>
                <a:endParaRPr lang="en-US" altLang="ko-KR" sz="3200" b="1" dirty="0"/>
              </a:p>
              <a:p>
                <a:pPr algn="ctr">
                  <a:defRPr/>
                </a:pPr>
                <a:r>
                  <a:rPr lang="en-US" altLang="ko-KR" sz="2000" dirty="0">
                    <a:latin typeface="HY견고딕" pitchFamily="18" charset="-127"/>
                    <a:ea typeface="HY견고딕" pitchFamily="18" charset="-127"/>
                  </a:rPr>
                  <a:t>(Bing </a:t>
                </a:r>
                <a:r>
                  <a:rPr lang="ko-KR" altLang="en-US" sz="2000" dirty="0">
                    <a:latin typeface="HY견고딕" pitchFamily="18" charset="-127"/>
                    <a:ea typeface="HY견고딕" pitchFamily="18" charset="-127"/>
                  </a:rPr>
                  <a:t>이미지 검색</a:t>
                </a:r>
                <a:r>
                  <a:rPr lang="en-US" altLang="ko-KR" sz="2000" b="1" dirty="0"/>
                  <a:t>)</a:t>
                </a:r>
                <a:endParaRPr lang="en-US" altLang="ko-KR" sz="3200" b="1" dirty="0"/>
              </a:p>
            </p:txBody>
          </p:sp>
          <p:cxnSp>
            <p:nvCxnSpPr>
              <p:cNvPr id="329" name="직선 화살표 연결선 328"/>
              <p:cNvCxnSpPr/>
              <p:nvPr/>
            </p:nvCxnSpPr>
            <p:spPr>
              <a:xfrm>
                <a:off x="988280" y="3294150"/>
                <a:ext cx="0" cy="747186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화살표 연결선 329"/>
              <p:cNvCxnSpPr/>
              <p:nvPr/>
            </p:nvCxnSpPr>
            <p:spPr>
              <a:xfrm flipV="1">
                <a:off x="1386751" y="3246332"/>
                <a:ext cx="0" cy="747185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/>
              <p:cNvSpPr txBox="1"/>
              <p:nvPr/>
            </p:nvSpPr>
            <p:spPr>
              <a:xfrm>
                <a:off x="1345970" y="3378356"/>
                <a:ext cx="10157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이미지 </a:t>
                </a:r>
                <a:endParaRPr lang="en-US" altLang="ko-KR" sz="2400" b="1" dirty="0"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2400" b="1" dirty="0">
                    <a:latin typeface="+mn-ea"/>
                  </a:rPr>
                  <a:t>검색</a:t>
                </a:r>
                <a:endParaRPr lang="en-US" altLang="ko-KR" sz="2400" b="1" dirty="0">
                  <a:latin typeface="+mn-ea"/>
                </a:endParaRPr>
              </a:p>
            </p:txBody>
          </p:sp>
        </p:grpSp>
      </p:grpSp>
      <p:pic>
        <p:nvPicPr>
          <p:cNvPr id="10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317" y="16091595"/>
            <a:ext cx="2335641" cy="200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072" y="18326838"/>
            <a:ext cx="2449710" cy="170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401" y="22340788"/>
            <a:ext cx="3693952" cy="519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2" y="22427402"/>
            <a:ext cx="4667980" cy="43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2" name="직사각형 1051"/>
          <p:cNvSpPr/>
          <p:nvPr/>
        </p:nvSpPr>
        <p:spPr>
          <a:xfrm>
            <a:off x="6154867" y="22364062"/>
            <a:ext cx="5186606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4000"/>
              </a:lnSpc>
            </a:pPr>
            <a:r>
              <a:rPr lang="ko-KR" altLang="en-US" sz="3000" b="1" dirty="0" smtClean="0">
                <a:latin typeface="+mn-ea"/>
              </a:rPr>
              <a:t>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대규모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식물을 기르는 농장에서 많은 식물을 실시간으로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직접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관리해야 하는 어려움을 겪고 있지만 스마트 화분의 자동제어 시스템과 실시간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애플리케이션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알림 기능을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응용한다면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농장의 식물들의 관리에 보다 긍정적인 </a:t>
            </a:r>
            <a:r>
              <a:rPr lang="ko-KR" altLang="en-US" sz="3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효율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얻을 수 있을 것이다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2E6CBBE4-EA50-4640-84EB-AB14F5971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36968"/>
              </p:ext>
            </p:extLst>
          </p:nvPr>
        </p:nvGraphicFramePr>
        <p:xfrm>
          <a:off x="891571" y="17093059"/>
          <a:ext cx="1407501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773">
                  <a:extLst>
                    <a:ext uri="{9D8B030D-6E8A-4147-A177-3AD203B41FA5}">
                      <a16:colId xmlns="" xmlns:a16="http://schemas.microsoft.com/office/drawing/2014/main" val="177233773"/>
                    </a:ext>
                  </a:extLst>
                </a:gridCol>
                <a:gridCol w="11440241">
                  <a:extLst>
                    <a:ext uri="{9D8B030D-6E8A-4147-A177-3AD203B41FA5}">
                      <a16:colId xmlns="" xmlns:a16="http://schemas.microsoft.com/office/drawing/2014/main" val="126896742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marL="0" marR="0" lvl="0" indent="0" algn="ctr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 화분</a:t>
                      </a: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① 토양수분 센서로 수분량 측정 후 워터 펌프로 수분 공급 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48834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② 조도센서를 통해 데이터 분석 후 일조량 관리 후 전등 작동 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7223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③ 사용자가 제어한 설정 값을 유지하도록 자동으로 제어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36029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애플리케이션</a:t>
                      </a: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① 화분의 센서로부터 받은 측량 값 실시간으로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9723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② 원격제어로 워터펌프와 전등을 작동시켜 영양분 보충할 수 있는 자동제어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6980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③ 식물 이미지를 기반으로 식물의 정보를 검색하는 식물검색 기능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186482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040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④ 식물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주위 환경 데이터 수집한 화분 데이터 일지 기능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BC1BCBE-0023-456F-B486-22CF662A5B0C}"/>
              </a:ext>
            </a:extLst>
          </p:cNvPr>
          <p:cNvSpPr txBox="1"/>
          <p:nvPr/>
        </p:nvSpPr>
        <p:spPr>
          <a:xfrm>
            <a:off x="941617" y="10243443"/>
            <a:ext cx="456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5431D"/>
                </a:solidFill>
              </a:rPr>
              <a:t>▶ 시스템 구성도</a:t>
            </a:r>
            <a:endParaRPr lang="ko-KR" altLang="en-US" sz="3200" b="1" dirty="0">
              <a:solidFill>
                <a:srgbClr val="35431D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D7861203-5560-4F1A-A4A5-298B84A7AD6F}"/>
              </a:ext>
            </a:extLst>
          </p:cNvPr>
          <p:cNvSpPr txBox="1"/>
          <p:nvPr/>
        </p:nvSpPr>
        <p:spPr>
          <a:xfrm>
            <a:off x="941617" y="21611996"/>
            <a:ext cx="456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5431D"/>
                </a:solidFill>
              </a:rPr>
              <a:t>▶ 응용 </a:t>
            </a:r>
            <a:r>
              <a:rPr lang="ko-KR" altLang="en-US" sz="3200" b="1" dirty="0">
                <a:solidFill>
                  <a:srgbClr val="35431D"/>
                </a:solidFill>
              </a:rPr>
              <a:t>분야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8F04EFB-771D-4D0A-90E5-BA1B658064B6}"/>
              </a:ext>
            </a:extLst>
          </p:cNvPr>
          <p:cNvSpPr txBox="1"/>
          <p:nvPr/>
        </p:nvSpPr>
        <p:spPr>
          <a:xfrm>
            <a:off x="12221700" y="21611996"/>
            <a:ext cx="456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5431D"/>
                </a:solidFill>
              </a:rPr>
              <a:t>▶ 출품작 </a:t>
            </a:r>
            <a:r>
              <a:rPr lang="ko-KR" altLang="en-US" sz="3200" b="1" dirty="0">
                <a:solidFill>
                  <a:srgbClr val="35431D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BB96AE7-8CB9-4B33-B33E-2EA4EC3D22E7}"/>
              </a:ext>
            </a:extLst>
          </p:cNvPr>
          <p:cNvSpPr txBox="1"/>
          <p:nvPr/>
        </p:nvSpPr>
        <p:spPr>
          <a:xfrm>
            <a:off x="16667179" y="15297212"/>
            <a:ext cx="2853658" cy="590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5431D"/>
                </a:solidFill>
              </a:rPr>
              <a:t>▶ 개발 </a:t>
            </a:r>
            <a:r>
              <a:rPr lang="ko-KR" altLang="en-US" sz="3200" b="1" dirty="0">
                <a:solidFill>
                  <a:srgbClr val="35431D"/>
                </a:solidFill>
              </a:rPr>
              <a:t>환경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B483055B-B3C0-4789-9E4F-DEA3D5C97791}"/>
              </a:ext>
            </a:extLst>
          </p:cNvPr>
          <p:cNvSpPr txBox="1"/>
          <p:nvPr/>
        </p:nvSpPr>
        <p:spPr>
          <a:xfrm>
            <a:off x="845842" y="16380940"/>
            <a:ext cx="456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5431D"/>
                </a:solidFill>
              </a:rPr>
              <a:t>▶ 시스템 기능 </a:t>
            </a:r>
            <a:endParaRPr lang="ko-KR" altLang="en-US" sz="3200" b="1" dirty="0">
              <a:solidFill>
                <a:srgbClr val="35431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B1C53E-E3A5-4B01-A6B4-2FEC07ED36F9}"/>
              </a:ext>
            </a:extLst>
          </p:cNvPr>
          <p:cNvSpPr/>
          <p:nvPr/>
        </p:nvSpPr>
        <p:spPr>
          <a:xfrm>
            <a:off x="5882997" y="2234078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▷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059968" y="22180965"/>
            <a:ext cx="2850456" cy="5468306"/>
            <a:chOff x="6043216" y="5634931"/>
            <a:chExt cx="8445083" cy="16390554"/>
          </a:xfrm>
        </p:grpSpPr>
        <p:pic>
          <p:nvPicPr>
            <p:cNvPr id="71" name="그림 70" descr="모니터, 전자기기, 전화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33A5B0E9-4FAE-40C6-9150-21B59D1B2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6"/>
            <a:stretch/>
          </p:blipFill>
          <p:spPr>
            <a:xfrm>
              <a:off x="6043216" y="5634931"/>
              <a:ext cx="8445083" cy="16390554"/>
            </a:xfrm>
            <a:prstGeom prst="rect">
              <a:avLst/>
            </a:prstGeom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928" y="7147099"/>
              <a:ext cx="7326032" cy="12889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502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249</Words>
  <Application>Microsoft Office PowerPoint</Application>
  <PresentationFormat>사용자 지정</PresentationFormat>
  <Paragraphs>56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jdonam</dc:creator>
  <cp:lastModifiedBy>giyoon park</cp:lastModifiedBy>
  <cp:revision>41</cp:revision>
  <cp:lastPrinted>2014-05-14T01:23:16Z</cp:lastPrinted>
  <dcterms:created xsi:type="dcterms:W3CDTF">2014-05-14T01:20:27Z</dcterms:created>
  <dcterms:modified xsi:type="dcterms:W3CDTF">2020-06-01T16:19:29Z</dcterms:modified>
</cp:coreProperties>
</file>