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aveat"/>
      <p:regular r:id="rId20"/>
      <p:bold r:id="rId21"/>
    </p:embeddedFont>
    <p:embeddedFont>
      <p:font typeface="Caveat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79813F-2481-46E8-B804-D7EBE12BF987}">
  <a:tblStyle styleId="{5879813F-2481-46E8-B804-D7EBE12BF9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5.xml"/><Relationship Id="rId22" Type="http://schemas.openxmlformats.org/officeDocument/2006/relationships/font" Target="fonts/CaveatMedium-regular.fntdata"/><Relationship Id="rId10" Type="http://schemas.openxmlformats.org/officeDocument/2006/relationships/slide" Target="slides/slide4.xml"/><Relationship Id="rId21" Type="http://schemas.openxmlformats.org/officeDocument/2006/relationships/font" Target="fonts/Caveat-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ave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d664746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d664746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d6647468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d6647468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66474681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66474681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66474681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66474681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d646d1f0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d646d1f0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d646d1f0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d646d1f0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d646d1f0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d646d1f0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d646d1f0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d646d1f0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d646d1f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d646d1f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d646d1f0a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d646d1f0a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d646d1f0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d646d1f0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d646d1f0a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d646d1f0a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ubc.ca/MDS-CL-2022-23/COLX_585_GPT-5uperpowered_Sea_Urchi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286250" y="744325"/>
            <a:ext cx="6654300" cy="13479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 sz="3377">
                <a:solidFill>
                  <a:srgbClr val="4A86E8"/>
                </a:solidFill>
                <a:latin typeface="Times New Roman"/>
                <a:ea typeface="Times New Roman"/>
                <a:cs typeface="Times New Roman"/>
                <a:sym typeface="Times New Roman"/>
              </a:rPr>
              <a:t>Distilled LLM-based Skill Extraction from LinkedIn Job Descriptions</a:t>
            </a:r>
            <a:endParaRPr sz="3377">
              <a:solidFill>
                <a:srgbClr val="4A86E8"/>
              </a:solidFill>
              <a:latin typeface="Times New Roman"/>
              <a:ea typeface="Times New Roman"/>
              <a:cs typeface="Times New Roman"/>
              <a:sym typeface="Times New Roman"/>
            </a:endParaRPr>
          </a:p>
        </p:txBody>
      </p:sp>
      <p:sp>
        <p:nvSpPr>
          <p:cNvPr id="55" name="Google Shape;55;p13"/>
          <p:cNvSpPr txBox="1"/>
          <p:nvPr/>
        </p:nvSpPr>
        <p:spPr>
          <a:xfrm>
            <a:off x="5912550" y="2495550"/>
            <a:ext cx="20628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Caveat Medium"/>
                <a:ea typeface="Caveat Medium"/>
                <a:cs typeface="Caveat Medium"/>
                <a:sym typeface="Caveat Medium"/>
              </a:rPr>
              <a:t>Ashwin Shankar </a:t>
            </a:r>
            <a:endParaRPr sz="1900">
              <a:solidFill>
                <a:schemeClr val="dk1"/>
              </a:solidFill>
              <a:latin typeface="Caveat Medium"/>
              <a:ea typeface="Caveat Medium"/>
              <a:cs typeface="Caveat Medium"/>
              <a:sym typeface="Caveat Medium"/>
            </a:endParaRPr>
          </a:p>
          <a:p>
            <a:pPr indent="0" lvl="0" marL="0" rtl="0" algn="l">
              <a:lnSpc>
                <a:spcPct val="115000"/>
              </a:lnSpc>
              <a:spcBef>
                <a:spcPts val="0"/>
              </a:spcBef>
              <a:spcAft>
                <a:spcPts val="0"/>
              </a:spcAft>
              <a:buNone/>
            </a:pPr>
            <a:r>
              <a:rPr lang="en" sz="1900">
                <a:solidFill>
                  <a:schemeClr val="dk1"/>
                </a:solidFill>
                <a:latin typeface="Caveat Medium"/>
                <a:ea typeface="Caveat Medium"/>
                <a:cs typeface="Caveat Medium"/>
                <a:sym typeface="Caveat Medium"/>
              </a:rPr>
              <a:t>Jaskirat Benipal 	</a:t>
            </a:r>
            <a:endParaRPr sz="1900">
              <a:solidFill>
                <a:schemeClr val="dk1"/>
              </a:solidFill>
              <a:latin typeface="Caveat Medium"/>
              <a:ea typeface="Caveat Medium"/>
              <a:cs typeface="Caveat Medium"/>
              <a:sym typeface="Caveat Medium"/>
            </a:endParaRPr>
          </a:p>
          <a:p>
            <a:pPr indent="0" lvl="0" marL="0" rtl="0" algn="l">
              <a:lnSpc>
                <a:spcPct val="115000"/>
              </a:lnSpc>
              <a:spcBef>
                <a:spcPts val="0"/>
              </a:spcBef>
              <a:spcAft>
                <a:spcPts val="0"/>
              </a:spcAft>
              <a:buNone/>
            </a:pPr>
            <a:r>
              <a:rPr lang="en" sz="1900">
                <a:solidFill>
                  <a:schemeClr val="dk1"/>
                </a:solidFill>
                <a:latin typeface="Caveat Medium"/>
                <a:ea typeface="Caveat Medium"/>
                <a:cs typeface="Caveat Medium"/>
                <a:sym typeface="Caveat Medium"/>
              </a:rPr>
              <a:t>Jinhong Liu	 </a:t>
            </a:r>
            <a:endParaRPr sz="1900">
              <a:solidFill>
                <a:schemeClr val="dk1"/>
              </a:solidFill>
              <a:latin typeface="Caveat Medium"/>
              <a:ea typeface="Caveat Medium"/>
              <a:cs typeface="Caveat Medium"/>
              <a:sym typeface="Caveat Medium"/>
            </a:endParaRPr>
          </a:p>
          <a:p>
            <a:pPr indent="0" lvl="0" marL="0" rtl="0" algn="l">
              <a:lnSpc>
                <a:spcPct val="115000"/>
              </a:lnSpc>
              <a:spcBef>
                <a:spcPts val="0"/>
              </a:spcBef>
              <a:spcAft>
                <a:spcPts val="0"/>
              </a:spcAft>
              <a:buNone/>
            </a:pPr>
            <a:r>
              <a:rPr lang="en" sz="1900">
                <a:solidFill>
                  <a:schemeClr val="dk1"/>
                </a:solidFill>
                <a:latin typeface="Caveat Medium"/>
                <a:ea typeface="Caveat Medium"/>
                <a:cs typeface="Caveat Medium"/>
                <a:sym typeface="Caveat Medium"/>
              </a:rPr>
              <a:t>Rakesh Kumar</a:t>
            </a:r>
            <a:endParaRPr sz="1900">
              <a:solidFill>
                <a:schemeClr val="dk1"/>
              </a:solidFill>
              <a:latin typeface="Caveat Medium"/>
              <a:ea typeface="Caveat Medium"/>
              <a:cs typeface="Caveat Medium"/>
              <a:sym typeface="Caveat Medium"/>
            </a:endParaRPr>
          </a:p>
          <a:p>
            <a:pPr indent="0" lvl="0" marL="0" rtl="0" algn="l">
              <a:lnSpc>
                <a:spcPct val="115000"/>
              </a:lnSpc>
              <a:spcBef>
                <a:spcPts val="0"/>
              </a:spcBef>
              <a:spcAft>
                <a:spcPts val="0"/>
              </a:spcAft>
              <a:buNone/>
            </a:pPr>
            <a:r>
              <a:rPr lang="en" sz="1900">
                <a:solidFill>
                  <a:schemeClr val="dk1"/>
                </a:solidFill>
                <a:latin typeface="Caveat Medium"/>
                <a:ea typeface="Caveat Medium"/>
                <a:cs typeface="Caveat Medium"/>
                <a:sym typeface="Caveat Medium"/>
              </a:rPr>
              <a:t>Sai Charan</a:t>
            </a:r>
            <a:endParaRPr sz="2300">
              <a:solidFill>
                <a:schemeClr val="dk1"/>
              </a:solidFill>
              <a:latin typeface="Caveat Medium"/>
              <a:ea typeface="Caveat Medium"/>
              <a:cs typeface="Caveat Medium"/>
              <a:sym typeface="Caveat Medium"/>
            </a:endParaRPr>
          </a:p>
        </p:txBody>
      </p:sp>
      <p:sp>
        <p:nvSpPr>
          <p:cNvPr id="56" name="Google Shape;56;p13"/>
          <p:cNvSpPr txBox="1"/>
          <p:nvPr/>
        </p:nvSpPr>
        <p:spPr>
          <a:xfrm>
            <a:off x="864300" y="2954500"/>
            <a:ext cx="3860100" cy="57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566">
                <a:solidFill>
                  <a:schemeClr val="dk1"/>
                </a:solidFill>
                <a:uFill>
                  <a:noFill/>
                </a:uFill>
                <a:latin typeface="Caveat"/>
                <a:ea typeface="Caveat"/>
                <a:cs typeface="Caveat"/>
                <a:sym typeface="Caveat"/>
                <a:hlinkClick r:id="rId3">
                  <a:extLst>
                    <a:ext uri="{A12FA001-AC4F-418D-AE19-62706E023703}">
                      <ahyp:hlinkClr val="tx"/>
                    </a:ext>
                  </a:extLst>
                </a:hlinkClick>
              </a:rPr>
              <a:t>GPT-5uperpowered Sea Urchins</a:t>
            </a:r>
            <a:endParaRPr sz="700">
              <a:solidFill>
                <a:schemeClr val="dk1"/>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4" name="Shape 114"/>
        <p:cNvGrpSpPr/>
        <p:nvPr/>
      </p:nvGrpSpPr>
      <p:grpSpPr>
        <a:xfrm>
          <a:off x="0" y="0"/>
          <a:ext cx="0" cy="0"/>
          <a:chOff x="0" y="0"/>
          <a:chExt cx="0" cy="0"/>
        </a:xfrm>
      </p:grpSpPr>
      <p:sp>
        <p:nvSpPr>
          <p:cNvPr id="115" name="Google Shape;115;p22"/>
          <p:cNvSpPr txBox="1"/>
          <p:nvPr/>
        </p:nvSpPr>
        <p:spPr>
          <a:xfrm>
            <a:off x="247650" y="161925"/>
            <a:ext cx="6819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rPr>
              <a:t>Methods (models used)</a:t>
            </a:r>
            <a:endParaRPr sz="2500">
              <a:solidFill>
                <a:schemeClr val="accent1"/>
              </a:solidFill>
            </a:endParaRPr>
          </a:p>
        </p:txBody>
      </p:sp>
      <p:sp>
        <p:nvSpPr>
          <p:cNvPr id="116" name="Google Shape;116;p22"/>
          <p:cNvSpPr txBox="1"/>
          <p:nvPr/>
        </p:nvSpPr>
        <p:spPr>
          <a:xfrm>
            <a:off x="247650" y="731325"/>
            <a:ext cx="4019700" cy="1416000"/>
          </a:xfrm>
          <a:prstGeom prst="rect">
            <a:avLst/>
          </a:prstGeom>
          <a:noFill/>
          <a:ln>
            <a:noFill/>
          </a:ln>
        </p:spPr>
        <p:txBody>
          <a:bodyPr anchorCtr="0" anchor="t" bIns="91425" lIns="91425" spcFirstLastPara="1" rIns="91425" wrap="square" tIns="91425">
            <a:spAutoFit/>
          </a:bodyPr>
          <a:lstStyle/>
          <a:p>
            <a:pPr indent="-330200" lvl="0" marL="457200" rtl="0" algn="l">
              <a:lnSpc>
                <a:spcPct val="90000"/>
              </a:lnSpc>
              <a:spcBef>
                <a:spcPts val="1000"/>
              </a:spcBef>
              <a:spcAft>
                <a:spcPts val="0"/>
              </a:spcAft>
              <a:buClr>
                <a:schemeClr val="dk1"/>
              </a:buClr>
              <a:buSzPts val="1600"/>
              <a:buChar char="●"/>
            </a:pPr>
            <a:r>
              <a:rPr lang="en" sz="1600">
                <a:solidFill>
                  <a:schemeClr val="dk1"/>
                </a:solidFill>
              </a:rPr>
              <a:t>LSTM (bidirectional)</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 sz="1600">
                <a:solidFill>
                  <a:schemeClr val="dk1"/>
                </a:solidFill>
              </a:rPr>
              <a:t>BERT</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 sz="1600">
                <a:solidFill>
                  <a:schemeClr val="dk1"/>
                </a:solidFill>
              </a:rPr>
              <a:t>DistilBERT</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 sz="1600">
                <a:solidFill>
                  <a:schemeClr val="dk1"/>
                </a:solidFill>
              </a:rPr>
              <a:t>RoBERTa</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 sz="1600">
                <a:solidFill>
                  <a:schemeClr val="dk1"/>
                </a:solidFill>
              </a:rPr>
              <a:t>FlanT5</a:t>
            </a:r>
            <a:endParaRPr sz="1600">
              <a:solidFill>
                <a:schemeClr val="dk1"/>
              </a:solidFill>
            </a:endParaRPr>
          </a:p>
        </p:txBody>
      </p:sp>
      <p:sp>
        <p:nvSpPr>
          <p:cNvPr id="117" name="Google Shape;117;p22"/>
          <p:cNvSpPr txBox="1"/>
          <p:nvPr/>
        </p:nvSpPr>
        <p:spPr>
          <a:xfrm>
            <a:off x="4619625" y="731325"/>
            <a:ext cx="42387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1. Token classification (BIO tagging)</a:t>
            </a:r>
            <a:endParaRPr b="1" sz="1600">
              <a:solidFill>
                <a:schemeClr val="dk1"/>
              </a:solidFill>
            </a:endParaRPr>
          </a:p>
          <a:p>
            <a:pPr indent="0" lvl="0" marL="0" rtl="0" algn="l">
              <a:lnSpc>
                <a:spcPct val="115000"/>
              </a:lnSpc>
              <a:spcBef>
                <a:spcPts val="0"/>
              </a:spcBef>
              <a:spcAft>
                <a:spcPts val="0"/>
              </a:spcAft>
              <a:buNone/>
            </a:pPr>
            <a:r>
              <a:rPr lang="en">
                <a:solidFill>
                  <a:schemeClr val="dk1"/>
                </a:solidFill>
              </a:rPr>
              <a:t>(We used this task for LSTM and BERT)</a:t>
            </a:r>
            <a:endParaRPr>
              <a:solidFill>
                <a:schemeClr val="dk1"/>
              </a:solidFill>
            </a:endParaRPr>
          </a:p>
        </p:txBody>
      </p:sp>
      <p:sp>
        <p:nvSpPr>
          <p:cNvPr id="118" name="Google Shape;118;p22"/>
          <p:cNvSpPr txBox="1"/>
          <p:nvPr/>
        </p:nvSpPr>
        <p:spPr>
          <a:xfrm>
            <a:off x="4572000" y="161925"/>
            <a:ext cx="3505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accent1"/>
                </a:solidFill>
              </a:rPr>
              <a:t>Training tasks</a:t>
            </a:r>
            <a:endParaRPr sz="2500">
              <a:solidFill>
                <a:schemeClr val="accent1"/>
              </a:solidFill>
            </a:endParaRPr>
          </a:p>
        </p:txBody>
      </p:sp>
      <p:pic>
        <p:nvPicPr>
          <p:cNvPr id="119" name="Google Shape;119;p22"/>
          <p:cNvPicPr preferRelativeResize="0"/>
          <p:nvPr/>
        </p:nvPicPr>
        <p:blipFill>
          <a:blip r:embed="rId3">
            <a:alphaModFix/>
          </a:blip>
          <a:stretch>
            <a:fillRect/>
          </a:stretch>
        </p:blipFill>
        <p:spPr>
          <a:xfrm>
            <a:off x="4805875" y="1414725"/>
            <a:ext cx="2109275" cy="1938075"/>
          </a:xfrm>
          <a:prstGeom prst="rect">
            <a:avLst/>
          </a:prstGeom>
          <a:noFill/>
          <a:ln>
            <a:noFill/>
          </a:ln>
        </p:spPr>
      </p:pic>
      <p:sp>
        <p:nvSpPr>
          <p:cNvPr id="120" name="Google Shape;120;p22"/>
          <p:cNvSpPr txBox="1"/>
          <p:nvPr/>
        </p:nvSpPr>
        <p:spPr>
          <a:xfrm>
            <a:off x="4619625" y="3452700"/>
            <a:ext cx="4429200" cy="14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2. Seq2seq</a:t>
            </a:r>
            <a:endParaRPr b="1" sz="1600">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a:solidFill>
                  <a:schemeClr val="dk1"/>
                </a:solidFill>
              </a:rPr>
              <a:t>We used this training method for FlanT5)</a:t>
            </a:r>
            <a:endParaRPr>
              <a:solidFill>
                <a:schemeClr val="dk1"/>
              </a:solidFill>
            </a:endParaRPr>
          </a:p>
          <a:p>
            <a:pPr indent="0" lvl="0" marL="0" rtl="0" algn="l">
              <a:lnSpc>
                <a:spcPct val="115000"/>
              </a:lnSpc>
              <a:spcBef>
                <a:spcPts val="0"/>
              </a:spcBef>
              <a:spcAft>
                <a:spcPts val="0"/>
              </a:spcAft>
              <a:buNone/>
            </a:pPr>
            <a:r>
              <a:rPr lang="en">
                <a:solidFill>
                  <a:schemeClr val="dk1"/>
                </a:solidFill>
              </a:rPr>
              <a:t>Input: We want someone with knowledge of Python and machine learning</a:t>
            </a:r>
            <a:endParaRPr>
              <a:solidFill>
                <a:schemeClr val="dk1"/>
              </a:solidFill>
            </a:endParaRPr>
          </a:p>
          <a:p>
            <a:pPr indent="0" lvl="0" marL="0" rtl="0" algn="l">
              <a:lnSpc>
                <a:spcPct val="115000"/>
              </a:lnSpc>
              <a:spcBef>
                <a:spcPts val="0"/>
              </a:spcBef>
              <a:spcAft>
                <a:spcPts val="0"/>
              </a:spcAft>
              <a:buNone/>
            </a:pPr>
            <a:r>
              <a:rPr lang="en">
                <a:solidFill>
                  <a:schemeClr val="dk1"/>
                </a:solidFill>
              </a:rPr>
              <a:t>output: Python, machine learning</a:t>
            </a:r>
            <a:endParaRPr>
              <a:solidFill>
                <a:schemeClr val="dk1"/>
              </a:solidFill>
            </a:endParaRPr>
          </a:p>
        </p:txBody>
      </p:sp>
      <p:sp>
        <p:nvSpPr>
          <p:cNvPr id="121" name="Google Shape;121;p22"/>
          <p:cNvSpPr txBox="1"/>
          <p:nvPr/>
        </p:nvSpPr>
        <p:spPr>
          <a:xfrm>
            <a:off x="181050" y="3295650"/>
            <a:ext cx="423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Input: We want someone with knowledge of Python and machine learning.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Target: Python, machine learning</a:t>
            </a:r>
            <a:endParaRPr>
              <a:solidFill>
                <a:schemeClr val="dk1"/>
              </a:solidFill>
            </a:endParaRPr>
          </a:p>
        </p:txBody>
      </p:sp>
      <p:sp>
        <p:nvSpPr>
          <p:cNvPr id="122" name="Google Shape;122;p22"/>
          <p:cNvSpPr txBox="1"/>
          <p:nvPr/>
        </p:nvSpPr>
        <p:spPr>
          <a:xfrm>
            <a:off x="181050" y="2783400"/>
            <a:ext cx="4152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rPr>
              <a:t>Available data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6" name="Shape 126"/>
        <p:cNvGrpSpPr/>
        <p:nvPr/>
      </p:nvGrpSpPr>
      <p:grpSpPr>
        <a:xfrm>
          <a:off x="0" y="0"/>
          <a:ext cx="0" cy="0"/>
          <a:chOff x="0" y="0"/>
          <a:chExt cx="0" cy="0"/>
        </a:xfrm>
      </p:grpSpPr>
      <p:sp>
        <p:nvSpPr>
          <p:cNvPr id="127" name="Google Shape;127;p23"/>
          <p:cNvSpPr txBox="1"/>
          <p:nvPr/>
        </p:nvSpPr>
        <p:spPr>
          <a:xfrm>
            <a:off x="69275" y="814100"/>
            <a:ext cx="3000000" cy="56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500">
                <a:solidFill>
                  <a:schemeClr val="accent1"/>
                </a:solidFill>
              </a:rPr>
              <a:t>Result</a:t>
            </a:r>
            <a:endParaRPr/>
          </a:p>
        </p:txBody>
      </p:sp>
      <p:sp>
        <p:nvSpPr>
          <p:cNvPr id="128" name="Google Shape;128;p23"/>
          <p:cNvSpPr txBox="1"/>
          <p:nvPr/>
        </p:nvSpPr>
        <p:spPr>
          <a:xfrm>
            <a:off x="69275" y="1433100"/>
            <a:ext cx="4132800" cy="2586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Char char="●"/>
            </a:pPr>
            <a:r>
              <a:rPr lang="en" sz="1200"/>
              <a:t>We used Precision, Recall, and F1 score to measure how accurately the model can identify relevant skills from job descriptions. This helps us to see how well the model performs and identify areas for improvement.</a:t>
            </a:r>
            <a:endParaRPr sz="1200"/>
          </a:p>
          <a:p>
            <a:pPr indent="0" lvl="0" marL="457200" rtl="0" algn="just">
              <a:spcBef>
                <a:spcPts val="0"/>
              </a:spcBef>
              <a:spcAft>
                <a:spcPts val="0"/>
              </a:spcAft>
              <a:buNone/>
            </a:pPr>
            <a:r>
              <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 sz="1200"/>
              <a:t>We have identified a potential issue in the tokenization for the BERT-based models. We believe this could be the cause of the unexpectedly poor performance of the BERT-based models compared to the LSTM (though this may not be the case!)</a:t>
            </a:r>
            <a:endParaRPr sz="1200"/>
          </a:p>
        </p:txBody>
      </p:sp>
      <p:graphicFrame>
        <p:nvGraphicFramePr>
          <p:cNvPr id="129" name="Google Shape;129;p23"/>
          <p:cNvGraphicFramePr/>
          <p:nvPr/>
        </p:nvGraphicFramePr>
        <p:xfrm>
          <a:off x="4776350" y="1206275"/>
          <a:ext cx="3000000" cy="3000000"/>
        </p:xfrm>
        <a:graphic>
          <a:graphicData uri="http://schemas.openxmlformats.org/drawingml/2006/table">
            <a:tbl>
              <a:tblPr>
                <a:noFill/>
                <a:tableStyleId>{5879813F-2481-46E8-B804-D7EBE12BF987}</a:tableStyleId>
              </a:tblPr>
              <a:tblGrid>
                <a:gridCol w="962600"/>
                <a:gridCol w="1066550"/>
                <a:gridCol w="835775"/>
                <a:gridCol w="1089450"/>
              </a:tblGrid>
              <a:tr h="396200">
                <a:tc>
                  <a:txBody>
                    <a:bodyPr/>
                    <a:lstStyle/>
                    <a:p>
                      <a:pPr indent="0" lvl="0" marL="0" rtl="0" algn="l">
                        <a:spcBef>
                          <a:spcPts val="0"/>
                        </a:spcBef>
                        <a:spcAft>
                          <a:spcPts val="0"/>
                        </a:spcAft>
                        <a:buNone/>
                      </a:pPr>
                      <a:r>
                        <a:rPr b="1" lang="en" sz="1000"/>
                        <a:t>Model</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Precision</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Recall</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F1 Score</a:t>
                      </a:r>
                      <a:endParaRPr b="1" sz="1000"/>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000"/>
                        <a:t>LSTM</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0.411</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0.489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0.447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000"/>
                        <a:t>RoBERTa</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0.452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0.317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0.373</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000"/>
                        <a:t>Flan-t5-base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0.39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0.28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0.32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000"/>
                        <a:t>BERT</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0.229</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0.176</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0.199</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000"/>
                        <a:t>DistilBERT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0.221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0.128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0.162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24"/>
          <p:cNvSpPr txBox="1"/>
          <p:nvPr/>
        </p:nvSpPr>
        <p:spPr>
          <a:xfrm>
            <a:off x="4842200" y="569400"/>
            <a:ext cx="3921600" cy="390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t>Future scope of this project involves:</a:t>
            </a:r>
            <a:endParaRPr b="1" sz="1100"/>
          </a:p>
          <a:p>
            <a:pPr indent="0" lvl="0" marL="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Categorizing the extracted skills into different categories such as programming languages, tools, frameworks, and other relevant categories.</a:t>
            </a:r>
            <a:endParaRPr sz="1100"/>
          </a:p>
          <a:p>
            <a:pPr indent="0" lvl="0" marL="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Expanding the scope beyond recruitment industry to other industries and domains, including healthcare, technology, law, and more. For example, extracting legal terms from law documents can help law firms in their search for legal talent.</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Improving the accuracy of the model by fine-tuning and incorporating additional language models versions such as BERT large, RoBERTa, and GPT-3, and exploring other advanced NLP techniques.</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Creating an interactive user interface to allow users to search and browse extracted skills and explore job opportunities based on their skillset, experience, and preferences.</a:t>
            </a:r>
            <a:endParaRPr sz="1100"/>
          </a:p>
          <a:p>
            <a:pPr indent="0" lvl="0" marL="457200" rtl="0" algn="just">
              <a:spcBef>
                <a:spcPts val="0"/>
              </a:spcBef>
              <a:spcAft>
                <a:spcPts val="0"/>
              </a:spcAft>
              <a:buNone/>
            </a:pPr>
            <a:r>
              <a:t/>
            </a:r>
            <a:endParaRPr sz="1100"/>
          </a:p>
        </p:txBody>
      </p:sp>
      <p:sp>
        <p:nvSpPr>
          <p:cNvPr id="135" name="Google Shape;135;p24"/>
          <p:cNvSpPr txBox="1"/>
          <p:nvPr/>
        </p:nvSpPr>
        <p:spPr>
          <a:xfrm>
            <a:off x="135075" y="1324950"/>
            <a:ext cx="42540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500">
                <a:solidFill>
                  <a:schemeClr val="accent1"/>
                </a:solidFill>
              </a:rPr>
              <a:t>Future scope</a:t>
            </a:r>
            <a:endParaRPr sz="2500">
              <a:solidFill>
                <a:schemeClr val="accent1"/>
              </a:solidFill>
            </a:endParaRPr>
          </a:p>
          <a:p>
            <a:pPr indent="0" lvl="0" marL="0" rtl="0" algn="just">
              <a:spcBef>
                <a:spcPts val="0"/>
              </a:spcBef>
              <a:spcAft>
                <a:spcPts val="0"/>
              </a:spcAft>
              <a:buNone/>
            </a:pPr>
            <a:r>
              <a:t/>
            </a:r>
            <a:endParaRPr sz="800">
              <a:solidFill>
                <a:schemeClr val="dk1"/>
              </a:solidFill>
            </a:endParaRPr>
          </a:p>
          <a:p>
            <a:pPr indent="0" lvl="0" marL="0" rtl="0" algn="just">
              <a:spcBef>
                <a:spcPts val="0"/>
              </a:spcBef>
              <a:spcAft>
                <a:spcPts val="0"/>
              </a:spcAft>
              <a:buNone/>
            </a:pPr>
            <a:r>
              <a:rPr lang="en" sz="1100">
                <a:solidFill>
                  <a:schemeClr val="dk1"/>
                </a:solidFill>
              </a:rPr>
              <a:t>The current project has focused on extracting skills from job descriptions, but the future scope is vast and can benefit the recruitment industry in many ways. Due to time availability, the current project is limited to extracting skills from job descriptions only.</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 name="Shape 139"/>
        <p:cNvGrpSpPr/>
        <p:nvPr/>
      </p:nvGrpSpPr>
      <p:grpSpPr>
        <a:xfrm>
          <a:off x="0" y="0"/>
          <a:ext cx="0" cy="0"/>
          <a:chOff x="0" y="0"/>
          <a:chExt cx="0" cy="0"/>
        </a:xfrm>
      </p:grpSpPr>
      <p:sp>
        <p:nvSpPr>
          <p:cNvPr id="140" name="Google Shape;140;p25"/>
          <p:cNvSpPr txBox="1"/>
          <p:nvPr>
            <p:ph type="ctrTitle"/>
          </p:nvPr>
        </p:nvSpPr>
        <p:spPr>
          <a:xfrm>
            <a:off x="311708" y="973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1"/>
                </a:solidFill>
                <a:latin typeface="Caveat"/>
                <a:ea typeface="Caveat"/>
                <a:cs typeface="Caveat"/>
                <a:sym typeface="Caveat"/>
              </a:rPr>
              <a:t>Thank You!</a:t>
            </a:r>
            <a:endParaRPr>
              <a:solidFill>
                <a:schemeClr val="accen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1"/>
                </a:solidFill>
              </a:rPr>
              <a:t>Previous Works</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80"/>
              <a:t>Skill Extraction from Job Postings Using Pre-trained Language Models</a:t>
            </a:r>
            <a:endParaRPr sz="2480"/>
          </a:p>
        </p:txBody>
      </p:sp>
      <p:sp>
        <p:nvSpPr>
          <p:cNvPr id="67" name="Google Shape;67;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Zhang et al.</a:t>
            </a:r>
            <a:endParaRPr/>
          </a:p>
          <a:p>
            <a:pPr indent="0" lvl="0" marL="0" rtl="0" algn="ctr">
              <a:spcBef>
                <a:spcPts val="0"/>
              </a:spcBef>
              <a:spcAft>
                <a:spcPts val="0"/>
              </a:spcAft>
              <a:buNone/>
            </a:pPr>
            <a:r>
              <a:rPr lang="en"/>
              <a:t>(2022)</a:t>
            </a:r>
            <a:endParaRPr/>
          </a:p>
        </p:txBody>
      </p:sp>
      <p:sp>
        <p:nvSpPr>
          <p:cNvPr id="68" name="Google Shape;68;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P</a:t>
            </a:r>
            <a:r>
              <a:rPr lang="en" sz="1500"/>
              <a:t>roposes a method for extracting job skills using Weak Supervision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143500" y="1233175"/>
            <a:ext cx="4271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180"/>
              <a:t>Retrieving Skills from Job Descriptions: A Language Model Based Extreme Multi-label Classification Framework</a:t>
            </a:r>
            <a:endParaRPr sz="2180"/>
          </a:p>
        </p:txBody>
      </p:sp>
      <p:sp>
        <p:nvSpPr>
          <p:cNvPr id="74" name="Google Shape;74;p1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Bhola et al.</a:t>
            </a:r>
            <a:endParaRPr/>
          </a:p>
          <a:p>
            <a:pPr indent="0" lvl="0" marL="0" rtl="0" algn="ctr">
              <a:spcBef>
                <a:spcPts val="0"/>
              </a:spcBef>
              <a:spcAft>
                <a:spcPts val="0"/>
              </a:spcAft>
              <a:buNone/>
            </a:pPr>
            <a:r>
              <a:rPr lang="en"/>
              <a:t>(2020)</a:t>
            </a:r>
            <a:endParaRPr/>
          </a:p>
        </p:txBody>
      </p:sp>
      <p:sp>
        <p:nvSpPr>
          <p:cNvPr id="75" name="Google Shape;75;p1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l</a:t>
            </a:r>
            <a:r>
              <a:rPr lang="en" sz="1500"/>
              <a:t>anguage model-based approach for extracting skills from job descriptions using extreme multi-label classification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50"/>
              <a:t>Occupational skills extraction with FinBERT</a:t>
            </a:r>
            <a:endParaRPr sz="2850"/>
          </a:p>
        </p:txBody>
      </p:sp>
      <p:sp>
        <p:nvSpPr>
          <p:cNvPr id="81" name="Google Shape;81;p1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Mariia Chernova</a:t>
            </a:r>
            <a:endParaRPr/>
          </a:p>
          <a:p>
            <a:pPr indent="0" lvl="0" marL="0" rtl="0" algn="ctr">
              <a:spcBef>
                <a:spcPts val="0"/>
              </a:spcBef>
              <a:spcAft>
                <a:spcPts val="0"/>
              </a:spcAft>
              <a:buNone/>
            </a:pPr>
            <a:r>
              <a:rPr lang="en"/>
              <a:t>(2020)</a:t>
            </a:r>
            <a:endParaRPr/>
          </a:p>
        </p:txBody>
      </p:sp>
      <p:sp>
        <p:nvSpPr>
          <p:cNvPr id="82" name="Google Shape;82;p1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t>Method for extracting occupational skills from financial job postings using the FinBERT language model</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9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Data</a:t>
            </a:r>
            <a:endParaRPr>
              <a:solidFill>
                <a:schemeClr val="accent1"/>
              </a:solidFill>
            </a:endParaRPr>
          </a:p>
        </p:txBody>
      </p:sp>
      <p:sp>
        <p:nvSpPr>
          <p:cNvPr id="88" name="Google Shape;88;p18"/>
          <p:cNvSpPr txBox="1"/>
          <p:nvPr>
            <p:ph idx="1" type="body"/>
          </p:nvPr>
        </p:nvSpPr>
        <p:spPr>
          <a:xfrm>
            <a:off x="311700" y="665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Data from previous 523 project:</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868925" y="1195848"/>
            <a:ext cx="7406152" cy="355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95075" y="-5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Sample Job Description</a:t>
            </a:r>
            <a:endParaRPr>
              <a:solidFill>
                <a:schemeClr val="accent1"/>
              </a:solidFill>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000" y="464392"/>
            <a:ext cx="9144003" cy="46434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6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Data</a:t>
            </a:r>
            <a:endParaRPr>
              <a:solidFill>
                <a:schemeClr val="accent1"/>
              </a:solidFill>
            </a:endParaRPr>
          </a:p>
        </p:txBody>
      </p:sp>
      <p:sp>
        <p:nvSpPr>
          <p:cNvPr id="102" name="Google Shape;102;p20"/>
          <p:cNvSpPr txBox="1"/>
          <p:nvPr>
            <p:ph idx="1" type="body"/>
          </p:nvPr>
        </p:nvSpPr>
        <p:spPr>
          <a:xfrm>
            <a:off x="311700" y="738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Job skills extracted by GPT-3 text-curie-001 model</a:t>
            </a:r>
            <a:endParaRPr>
              <a:solidFill>
                <a:schemeClr val="dk1"/>
              </a:solidFill>
            </a:endParaRPr>
          </a:p>
        </p:txBody>
      </p:sp>
      <p:pic>
        <p:nvPicPr>
          <p:cNvPr id="103" name="Google Shape;103;p20"/>
          <p:cNvPicPr preferRelativeResize="0"/>
          <p:nvPr/>
        </p:nvPicPr>
        <p:blipFill>
          <a:blip r:embed="rId3">
            <a:alphaModFix/>
          </a:blip>
          <a:stretch>
            <a:fillRect/>
          </a:stretch>
        </p:blipFill>
        <p:spPr>
          <a:xfrm>
            <a:off x="719750" y="1198952"/>
            <a:ext cx="7497499" cy="3359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4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Data cleaning</a:t>
            </a:r>
            <a:endParaRPr>
              <a:solidFill>
                <a:schemeClr val="accent1"/>
              </a:solidFill>
            </a:endParaRPr>
          </a:p>
        </p:txBody>
      </p:sp>
      <p:sp>
        <p:nvSpPr>
          <p:cNvPr id="109" name="Google Shape;109;p21"/>
          <p:cNvSpPr txBox="1"/>
          <p:nvPr>
            <p:ph idx="1" type="body"/>
          </p:nvPr>
        </p:nvSpPr>
        <p:spPr>
          <a:xfrm>
            <a:off x="311700" y="787350"/>
            <a:ext cx="8520600" cy="402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Around 3750 unique skills </a:t>
            </a:r>
            <a:r>
              <a:rPr lang="en">
                <a:solidFill>
                  <a:schemeClr val="dk1"/>
                </a:solidFill>
              </a:rPr>
              <a:t>extracted</a:t>
            </a:r>
            <a:r>
              <a:rPr lang="en">
                <a:solidFill>
                  <a:schemeClr val="dk1"/>
                </a:solidFill>
              </a:rPr>
              <a:t> by GPT-3 model.</a:t>
            </a:r>
            <a:endParaRPr>
              <a:solidFill>
                <a:schemeClr val="dk1"/>
              </a:solidFill>
            </a:endParaRPr>
          </a:p>
          <a:p>
            <a:pPr indent="0" lvl="0" marL="0" rtl="0" algn="l">
              <a:spcBef>
                <a:spcPts val="1200"/>
              </a:spcBef>
              <a:spcAft>
                <a:spcPts val="0"/>
              </a:spcAft>
              <a:buNone/>
            </a:pPr>
            <a:r>
              <a:rPr lang="en">
                <a:solidFill>
                  <a:schemeClr val="dk1"/>
                </a:solidFill>
              </a:rPr>
              <a:t>Each team member filtered valid skills from </a:t>
            </a:r>
            <a:r>
              <a:rPr lang="en">
                <a:solidFill>
                  <a:schemeClr val="dk1"/>
                </a:solidFill>
              </a:rPr>
              <a:t>around </a:t>
            </a:r>
            <a:r>
              <a:rPr lang="en">
                <a:solidFill>
                  <a:schemeClr val="dk1"/>
                </a:solidFill>
              </a:rPr>
              <a:t>750 skills.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[“full-time”, “Java”, “Python”, “C++”, “Pandas / Pytorch /”, “100”,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[“Java”, “Python”, “C++”, “Pandas”, “Pytorch”]</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Totally 1933 unique skills remaining after filtering.</a:t>
            </a:r>
            <a:endParaRPr>
              <a:solidFill>
                <a:schemeClr val="dk1"/>
              </a:solidFill>
            </a:endParaRPr>
          </a:p>
        </p:txBody>
      </p:sp>
      <p:cxnSp>
        <p:nvCxnSpPr>
          <p:cNvPr id="110" name="Google Shape;110;p21"/>
          <p:cNvCxnSpPr/>
          <p:nvPr/>
        </p:nvCxnSpPr>
        <p:spPr>
          <a:xfrm>
            <a:off x="2909100" y="2757575"/>
            <a:ext cx="4500" cy="538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