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62" r:id="rId2"/>
    <p:sldId id="363" r:id="rId3"/>
    <p:sldId id="369" r:id="rId4"/>
    <p:sldId id="387" r:id="rId5"/>
    <p:sldId id="403" r:id="rId6"/>
    <p:sldId id="388" r:id="rId7"/>
    <p:sldId id="404" r:id="rId8"/>
    <p:sldId id="389" r:id="rId9"/>
    <p:sldId id="405" r:id="rId10"/>
    <p:sldId id="406" r:id="rId11"/>
    <p:sldId id="407" r:id="rId12"/>
    <p:sldId id="390" r:id="rId13"/>
    <p:sldId id="408" r:id="rId14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7"/>
    <p:restoredTop sz="96271"/>
  </p:normalViewPr>
  <p:slideViewPr>
    <p:cSldViewPr snapToGrid="0" snapToObjects="1">
      <p:cViewPr varScale="1">
        <p:scale>
          <a:sx n="112" d="100"/>
          <a:sy n="112" d="100"/>
        </p:scale>
        <p:origin x="69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6" d="100"/>
        <a:sy n="196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25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  <a:t>2024/5/10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030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  <a:t>2024/5/10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63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43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435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634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7159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490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985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964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289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876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299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895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254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68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9404D8C-53E5-5E48-A91F-A1211EFB8E57}"/>
              </a:ext>
            </a:extLst>
          </p:cNvPr>
          <p:cNvSpPr txBox="1"/>
          <p:nvPr userDrawn="1"/>
        </p:nvSpPr>
        <p:spPr>
          <a:xfrm>
            <a:off x="965647" y="205559"/>
            <a:ext cx="2550426" cy="32004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ko-KO" altLang="ko-KO" sz="150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제목 텍스트를 입력하세요.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961E8F-B628-5541-92F9-4F57BF22DD37}"/>
              </a:ext>
            </a:extLst>
          </p:cNvPr>
          <p:cNvSpPr txBox="1"/>
          <p:nvPr userDrawn="1"/>
        </p:nvSpPr>
        <p:spPr>
          <a:xfrm>
            <a:off x="975467" y="541547"/>
            <a:ext cx="1935594" cy="215494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ko-KO" altLang="ko-KO" sz="800">
                <a:solidFill>
                  <a:schemeClr val="tx1">
                    <a:lumMod val="50000"/>
                    <a:lumOff val="50000"/>
                  </a:schemeClr>
                </a:solidFill>
                <a:latin typeface="NanumGothic"/>
                <a:ea typeface="NanumGothic"/>
              </a:rPr>
              <a:t>여기에 문서 제목의 텍스트를 입력하세요.</a:t>
            </a:r>
          </a:p>
        </p:txBody>
      </p:sp>
      <p:sp>
        <p:nvSpPr>
          <p:cNvPr id="4" name="框架 3">
            <a:extLst>
              <a:ext uri="{FF2B5EF4-FFF2-40B4-BE49-F238E27FC236}">
                <a16:creationId xmlns:a16="http://schemas.microsoft.com/office/drawing/2014/main" id="{5A700489-9AA8-D64D-B861-928C4D98FAC9}"/>
              </a:ext>
            </a:extLst>
          </p:cNvPr>
          <p:cNvSpPr/>
          <p:nvPr userDrawn="1"/>
        </p:nvSpPr>
        <p:spPr>
          <a:xfrm>
            <a:off x="-378990" y="-242590"/>
            <a:ext cx="877753" cy="597334"/>
          </a:xfrm>
          <a:prstGeom prst="frame">
            <a:avLst>
              <a:gd name="adj1" fmla="val 863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82682B-2EAF-3B43-862E-BAA86ECA86B0}"/>
              </a:ext>
            </a:extLst>
          </p:cNvPr>
          <p:cNvSpPr/>
          <p:nvPr userDrawn="1"/>
        </p:nvSpPr>
        <p:spPr>
          <a:xfrm>
            <a:off x="225941" y="163852"/>
            <a:ext cx="545644" cy="5456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同心圆 5">
            <a:extLst>
              <a:ext uri="{FF2B5EF4-FFF2-40B4-BE49-F238E27FC236}">
                <a16:creationId xmlns:a16="http://schemas.microsoft.com/office/drawing/2014/main" id="{6AC0EFE4-3A27-CC4D-9ADB-58CE07ABBA80}"/>
              </a:ext>
            </a:extLst>
          </p:cNvPr>
          <p:cNvSpPr/>
          <p:nvPr userDrawn="1"/>
        </p:nvSpPr>
        <p:spPr>
          <a:xfrm>
            <a:off x="71526" y="559991"/>
            <a:ext cx="299010" cy="299010"/>
          </a:xfrm>
          <a:prstGeom prst="donut">
            <a:avLst>
              <a:gd name="adj" fmla="val 118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3852BB-2185-C34D-ABA3-360D46C63317}"/>
              </a:ext>
            </a:extLst>
          </p:cNvPr>
          <p:cNvSpPr/>
          <p:nvPr userDrawn="1"/>
        </p:nvSpPr>
        <p:spPr>
          <a:xfrm>
            <a:off x="582593" y="760224"/>
            <a:ext cx="446107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3656F9-6190-FF49-94D1-703676B9AF8E}"/>
              </a:ext>
            </a:extLst>
          </p:cNvPr>
          <p:cNvSpPr/>
          <p:nvPr userDrawn="1"/>
        </p:nvSpPr>
        <p:spPr>
          <a:xfrm>
            <a:off x="582593" y="598700"/>
            <a:ext cx="315593" cy="609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243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4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22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8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80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45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60" r:id="rId4"/>
    <p:sldLayoutId id="2147483655" r:id="rId5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框架 2">
            <a:extLst>
              <a:ext uri="{FF2B5EF4-FFF2-40B4-BE49-F238E27FC236}">
                <a16:creationId xmlns:a16="http://schemas.microsoft.com/office/drawing/2014/main" id="{88662699-11AC-8246-836B-11B9A20622F6}"/>
              </a:ext>
            </a:extLst>
          </p:cNvPr>
          <p:cNvSpPr/>
          <p:nvPr/>
        </p:nvSpPr>
        <p:spPr>
          <a:xfrm>
            <a:off x="9347200" y="1930400"/>
            <a:ext cx="3220720" cy="3220720"/>
          </a:xfrm>
          <a:prstGeom prst="frame">
            <a:avLst>
              <a:gd name="adj1" fmla="val 1775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弦形 3">
            <a:extLst>
              <a:ext uri="{FF2B5EF4-FFF2-40B4-BE49-F238E27FC236}">
                <a16:creationId xmlns:a16="http://schemas.microsoft.com/office/drawing/2014/main" id="{6E141515-7F21-FA4F-83A9-CA3C34BA37D4}"/>
              </a:ext>
            </a:extLst>
          </p:cNvPr>
          <p:cNvSpPr/>
          <p:nvPr/>
        </p:nvSpPr>
        <p:spPr>
          <a:xfrm>
            <a:off x="7904480" y="-416560"/>
            <a:ext cx="1320800" cy="1320800"/>
          </a:xfrm>
          <a:prstGeom prst="chord">
            <a:avLst>
              <a:gd name="adj1" fmla="val 20261942"/>
              <a:gd name="adj2" fmla="val 12132917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034FB81-47F9-CB40-A6FD-5AAC9DC3D686}"/>
              </a:ext>
            </a:extLst>
          </p:cNvPr>
          <p:cNvSpPr/>
          <p:nvPr/>
        </p:nvSpPr>
        <p:spPr>
          <a:xfrm>
            <a:off x="10393680" y="904240"/>
            <a:ext cx="426720" cy="4267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F2A549-376E-1F46-9C70-21F17BD15B5F}"/>
              </a:ext>
            </a:extLst>
          </p:cNvPr>
          <p:cNvSpPr/>
          <p:nvPr/>
        </p:nvSpPr>
        <p:spPr>
          <a:xfrm>
            <a:off x="9895840" y="4744720"/>
            <a:ext cx="660400" cy="66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id="{055E7E97-B9E1-444D-9766-08233C108D8A}"/>
              </a:ext>
            </a:extLst>
          </p:cNvPr>
          <p:cNvSpPr/>
          <p:nvPr/>
        </p:nvSpPr>
        <p:spPr>
          <a:xfrm>
            <a:off x="332280" y="4471509"/>
            <a:ext cx="680720" cy="68072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饼形 7">
            <a:extLst>
              <a:ext uri="{FF2B5EF4-FFF2-40B4-BE49-F238E27FC236}">
                <a16:creationId xmlns:a16="http://schemas.microsoft.com/office/drawing/2014/main" id="{D89BA896-30FE-5948-BFF0-A6280064FCD8}"/>
              </a:ext>
            </a:extLst>
          </p:cNvPr>
          <p:cNvSpPr/>
          <p:nvPr/>
        </p:nvSpPr>
        <p:spPr>
          <a:xfrm>
            <a:off x="277215" y="829200"/>
            <a:ext cx="1336040" cy="1336040"/>
          </a:xfrm>
          <a:prstGeom prst="pie">
            <a:avLst>
              <a:gd name="adj1" fmla="val 10807632"/>
              <a:gd name="adj2" fmla="val 26087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同心圆 8">
            <a:extLst>
              <a:ext uri="{FF2B5EF4-FFF2-40B4-BE49-F238E27FC236}">
                <a16:creationId xmlns:a16="http://schemas.microsoft.com/office/drawing/2014/main" id="{2E7C038E-5A7F-8047-9C45-0C8A5DEEA192}"/>
              </a:ext>
            </a:extLst>
          </p:cNvPr>
          <p:cNvSpPr/>
          <p:nvPr/>
        </p:nvSpPr>
        <p:spPr>
          <a:xfrm>
            <a:off x="852332" y="4895850"/>
            <a:ext cx="2611120" cy="2611120"/>
          </a:xfrm>
          <a:prstGeom prst="donut">
            <a:avLst>
              <a:gd name="adj" fmla="val 232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框架 9">
            <a:extLst>
              <a:ext uri="{FF2B5EF4-FFF2-40B4-BE49-F238E27FC236}">
                <a16:creationId xmlns:a16="http://schemas.microsoft.com/office/drawing/2014/main" id="{892CCE35-273A-484E-9CA5-7DECFA905AC5}"/>
              </a:ext>
            </a:extLst>
          </p:cNvPr>
          <p:cNvSpPr/>
          <p:nvPr/>
        </p:nvSpPr>
        <p:spPr>
          <a:xfrm rot="2700000">
            <a:off x="8151544" y="4015803"/>
            <a:ext cx="796926" cy="796926"/>
          </a:xfrm>
          <a:prstGeom prst="frame">
            <a:avLst>
              <a:gd name="adj1" fmla="val 4387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乘 10">
            <a:extLst>
              <a:ext uri="{FF2B5EF4-FFF2-40B4-BE49-F238E27FC236}">
                <a16:creationId xmlns:a16="http://schemas.microsoft.com/office/drawing/2014/main" id="{0A5CC708-F263-D64D-BEA4-D676BDF35F2C}"/>
              </a:ext>
            </a:extLst>
          </p:cNvPr>
          <p:cNvSpPr/>
          <p:nvPr/>
        </p:nvSpPr>
        <p:spPr>
          <a:xfrm>
            <a:off x="6416951" y="807720"/>
            <a:ext cx="619760" cy="619760"/>
          </a:xfrm>
          <a:prstGeom prst="mathMultiply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同心圆 11">
            <a:extLst>
              <a:ext uri="{FF2B5EF4-FFF2-40B4-BE49-F238E27FC236}">
                <a16:creationId xmlns:a16="http://schemas.microsoft.com/office/drawing/2014/main" id="{EDDB75BF-FA55-BB4A-B02F-50CC64A2C33B}"/>
              </a:ext>
            </a:extLst>
          </p:cNvPr>
          <p:cNvSpPr/>
          <p:nvPr/>
        </p:nvSpPr>
        <p:spPr>
          <a:xfrm>
            <a:off x="4693287" y="5871845"/>
            <a:ext cx="329565" cy="329565"/>
          </a:xfrm>
          <a:prstGeom prst="donut">
            <a:avLst>
              <a:gd name="adj" fmla="val 214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CC4A0AB-1C53-3046-B7EC-5B5AEDE5220F}"/>
              </a:ext>
            </a:extLst>
          </p:cNvPr>
          <p:cNvSpPr/>
          <p:nvPr/>
        </p:nvSpPr>
        <p:spPr>
          <a:xfrm>
            <a:off x="4124327" y="6471920"/>
            <a:ext cx="315593" cy="609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0D3C8CC-6E0B-F74D-858D-9EB8845CA725}"/>
              </a:ext>
            </a:extLst>
          </p:cNvPr>
          <p:cNvSpPr/>
          <p:nvPr/>
        </p:nvSpPr>
        <p:spPr>
          <a:xfrm>
            <a:off x="3707134" y="5598160"/>
            <a:ext cx="417193" cy="60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023B493-E82F-BB41-95EC-3184BB262473}"/>
              </a:ext>
            </a:extLst>
          </p:cNvPr>
          <p:cNvSpPr/>
          <p:nvPr/>
        </p:nvSpPr>
        <p:spPr>
          <a:xfrm>
            <a:off x="7802880" y="6329680"/>
            <a:ext cx="1320800" cy="60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E4A31D4-B69A-FA48-A167-E76E3C5C736D}"/>
              </a:ext>
            </a:extLst>
          </p:cNvPr>
          <p:cNvSpPr/>
          <p:nvPr/>
        </p:nvSpPr>
        <p:spPr>
          <a:xfrm>
            <a:off x="8955723" y="6116320"/>
            <a:ext cx="315593" cy="609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乘 16">
            <a:extLst>
              <a:ext uri="{FF2B5EF4-FFF2-40B4-BE49-F238E27FC236}">
                <a16:creationId xmlns:a16="http://schemas.microsoft.com/office/drawing/2014/main" id="{E07FB99A-569A-A144-B1FB-E4E521EC8397}"/>
              </a:ext>
            </a:extLst>
          </p:cNvPr>
          <p:cNvSpPr/>
          <p:nvPr/>
        </p:nvSpPr>
        <p:spPr>
          <a:xfrm>
            <a:off x="10820400" y="5527040"/>
            <a:ext cx="619760" cy="619760"/>
          </a:xfrm>
          <a:prstGeom prst="mathMultiply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52E2BAD-09AC-864C-AE92-88FF7727D5E6}"/>
              </a:ext>
            </a:extLst>
          </p:cNvPr>
          <p:cNvSpPr/>
          <p:nvPr/>
        </p:nvSpPr>
        <p:spPr>
          <a:xfrm>
            <a:off x="8987815" y="3373120"/>
            <a:ext cx="718769" cy="60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FCF9CE8-31BD-6649-9240-8E3F6BFE5C37}"/>
              </a:ext>
            </a:extLst>
          </p:cNvPr>
          <p:cNvSpPr txBox="1"/>
          <p:nvPr/>
        </p:nvSpPr>
        <p:spPr>
          <a:xfrm>
            <a:off x="1220085" y="2577267"/>
            <a:ext cx="6914074" cy="754228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kumimoji="1" lang="en-US" altLang="ko-KO" sz="4300" dirty="0">
                <a:solidFill>
                  <a:schemeClr val="tx2">
                    <a:lumMod val="75000"/>
                  </a:schemeClr>
                </a:solidFill>
                <a:latin typeface="NanumGothic"/>
                <a:ea typeface="NanumGothic"/>
              </a:rPr>
              <a:t>Machine Learning </a:t>
            </a:r>
            <a:r>
              <a:rPr kumimoji="1" lang="ko-KR" altLang="en-US" sz="4300" dirty="0">
                <a:solidFill>
                  <a:schemeClr val="tx2">
                    <a:lumMod val="75000"/>
                  </a:schemeClr>
                </a:solidFill>
                <a:latin typeface="NanumGothic"/>
                <a:ea typeface="NanumGothic"/>
              </a:rPr>
              <a:t>모델 개발</a:t>
            </a:r>
            <a:endParaRPr kumimoji="1" lang="ko-KO" altLang="ko-KO" sz="4300" dirty="0">
              <a:solidFill>
                <a:schemeClr val="tx2">
                  <a:lumMod val="75000"/>
                </a:schemeClr>
              </a:solidFill>
              <a:latin typeface="NanumGothic"/>
              <a:ea typeface="NanumGothic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76B9F75-6BA4-BA45-86F3-AE9E9C41BFAB}"/>
              </a:ext>
            </a:extLst>
          </p:cNvPr>
          <p:cNvSpPr txBox="1"/>
          <p:nvPr/>
        </p:nvSpPr>
        <p:spPr>
          <a:xfrm>
            <a:off x="1246225" y="2000049"/>
            <a:ext cx="4209180" cy="52334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kumimoji="1" lang="en-US" altLang="zh-CN" sz="2800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Miniproject</a:t>
            </a:r>
            <a:r>
              <a:rPr kumimoji="1" lang="en-US" altLang="zh-CN" sz="28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2</a:t>
            </a:r>
            <a:endParaRPr kumimoji="1" lang="zh-CN" altLang="en-US" sz="28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DBEDFBD-9385-6D43-922E-104F6F7D3440}"/>
              </a:ext>
            </a:extLst>
          </p:cNvPr>
          <p:cNvSpPr txBox="1"/>
          <p:nvPr/>
        </p:nvSpPr>
        <p:spPr>
          <a:xfrm>
            <a:off x="1244217" y="4189770"/>
            <a:ext cx="3230880" cy="2743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ko-KR" altLang="en-US" sz="1200" dirty="0">
                <a:solidFill>
                  <a:schemeClr val="tx2">
                    <a:lumMod val="75000"/>
                  </a:schemeClr>
                </a:solidFill>
                <a:latin typeface="NanumGothic"/>
                <a:ea typeface="NanumGothic"/>
              </a:rPr>
              <a:t>학번</a:t>
            </a:r>
            <a:r>
              <a:rPr kumimoji="1" lang="ko-KO" altLang="ko-KO" sz="1200" dirty="0">
                <a:solidFill>
                  <a:schemeClr val="tx2">
                    <a:lumMod val="75000"/>
                  </a:schemeClr>
                </a:solidFill>
                <a:latin typeface="NanumGothic"/>
                <a:ea typeface="NanumGothic"/>
              </a:rPr>
              <a:t>: </a:t>
            </a:r>
            <a:r>
              <a:rPr kumimoji="1" lang="en-US" altLang="ko-KO" sz="1200" dirty="0">
                <a:solidFill>
                  <a:schemeClr val="tx2">
                    <a:lumMod val="75000"/>
                  </a:schemeClr>
                </a:solidFill>
                <a:latin typeface="NanumGothic"/>
                <a:ea typeface="NanumGothic"/>
              </a:rPr>
              <a:t>2024250419</a:t>
            </a:r>
            <a:r>
              <a:rPr kumimoji="1" lang="ko-KO" altLang="ko-KO" sz="1200" dirty="0">
                <a:solidFill>
                  <a:schemeClr val="tx2">
                    <a:lumMod val="75000"/>
                  </a:schemeClr>
                </a:solidFill>
                <a:latin typeface="NanumGothic"/>
                <a:ea typeface="NanumGothic"/>
              </a:rPr>
              <a:t> </a:t>
            </a:r>
            <a:r>
              <a:rPr kumimoji="1" lang="ko-KR" altLang="en-US" sz="1200">
                <a:solidFill>
                  <a:schemeClr val="tx2">
                    <a:lumMod val="75000"/>
                  </a:schemeClr>
                </a:solidFill>
                <a:latin typeface="NanumGothic"/>
                <a:ea typeface="NanumGothic"/>
              </a:rPr>
              <a:t>이름</a:t>
            </a:r>
            <a:r>
              <a:rPr kumimoji="1" lang="ko-KO" altLang="ko-KO" sz="1200" dirty="0">
                <a:solidFill>
                  <a:schemeClr val="tx2">
                    <a:lumMod val="75000"/>
                  </a:schemeClr>
                </a:solidFill>
                <a:latin typeface="NanumGothic"/>
                <a:ea typeface="NanumGothic"/>
              </a:rPr>
              <a:t>: </a:t>
            </a:r>
            <a:r>
              <a:rPr kumimoji="1" lang="ko-KR" altLang="en-US" sz="1200">
                <a:solidFill>
                  <a:schemeClr val="tx2">
                    <a:lumMod val="75000"/>
                  </a:schemeClr>
                </a:solidFill>
                <a:latin typeface="NanumGothic"/>
                <a:ea typeface="NanumGothic"/>
              </a:rPr>
              <a:t>유 진 호</a:t>
            </a:r>
            <a:endParaRPr kumimoji="1" lang="zh-CN" altLang="en-US" sz="14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750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FD9C021-E64F-A149-9E21-BD801DD80ED2}"/>
              </a:ext>
            </a:extLst>
          </p:cNvPr>
          <p:cNvSpPr txBox="1"/>
          <p:nvPr/>
        </p:nvSpPr>
        <p:spPr>
          <a:xfrm>
            <a:off x="709301" y="4422119"/>
            <a:ext cx="10773398" cy="16636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핸들 </a:t>
            </a:r>
            <a:r>
              <a:rPr kumimoji="1"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조향각</a:t>
            </a:r>
            <a:r>
              <a:rPr kumimoji="1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가속도</a:t>
            </a:r>
            <a:r>
              <a:rPr kumimoji="1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속도 각각의 값을 이용한 </a:t>
            </a:r>
            <a:r>
              <a:rPr kumimoji="1"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출력값을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구분하는 그래프</a:t>
            </a:r>
            <a:endParaRPr kumimoji="1"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37116F-8485-44A6-1DEE-22E9CCF89803}"/>
              </a:ext>
            </a:extLst>
          </p:cNvPr>
          <p:cNvSpPr/>
          <p:nvPr/>
        </p:nvSpPr>
        <p:spPr>
          <a:xfrm>
            <a:off x="0" y="17089"/>
            <a:ext cx="3962400" cy="1227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F9682E-36F2-788C-16D9-3BD0B97E0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01" y="482182"/>
            <a:ext cx="10773398" cy="360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4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37116F-8485-44A6-1DEE-22E9CCF89803}"/>
              </a:ext>
            </a:extLst>
          </p:cNvPr>
          <p:cNvSpPr/>
          <p:nvPr/>
        </p:nvSpPr>
        <p:spPr>
          <a:xfrm>
            <a:off x="0" y="17089"/>
            <a:ext cx="3962400" cy="1227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4EA82F-5484-EF5C-0079-4283AD0A8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02" y="412094"/>
            <a:ext cx="3802878" cy="53306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9563B29-6216-855F-A546-4E5FD6CB7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485" y="412094"/>
            <a:ext cx="5858893" cy="533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0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EBE0331-A95A-1B47-9146-69401457EC6F}"/>
              </a:ext>
            </a:extLst>
          </p:cNvPr>
          <p:cNvSpPr txBox="1"/>
          <p:nvPr/>
        </p:nvSpPr>
        <p:spPr>
          <a:xfrm>
            <a:off x="2949662" y="2927018"/>
            <a:ext cx="6500961" cy="7315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수행경험</a:t>
            </a:r>
            <a:endParaRPr kumimoji="1" lang="ko-KO" altLang="ko-KO" sz="4200" dirty="0">
              <a:solidFill>
                <a:schemeClr val="tx1">
                  <a:lumMod val="75000"/>
                  <a:lumOff val="25000"/>
                </a:schemeClr>
              </a:solidFill>
              <a:latin typeface="NanumGothic"/>
              <a:ea typeface="NanumGothic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530273-A753-1B47-AF11-E509F0EDA5B7}"/>
              </a:ext>
            </a:extLst>
          </p:cNvPr>
          <p:cNvSpPr txBox="1"/>
          <p:nvPr/>
        </p:nvSpPr>
        <p:spPr>
          <a:xfrm>
            <a:off x="5385656" y="2161626"/>
            <a:ext cx="1398464" cy="52334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kumimoji="1" lang="ko-KO" altLang="ko-KO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파트 04</a:t>
            </a:r>
            <a:endParaRPr kumimoji="1"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框架 4">
            <a:extLst>
              <a:ext uri="{FF2B5EF4-FFF2-40B4-BE49-F238E27FC236}">
                <a16:creationId xmlns:a16="http://schemas.microsoft.com/office/drawing/2014/main" id="{8AF738F8-262B-834F-828C-68C36FDFDCAA}"/>
              </a:ext>
            </a:extLst>
          </p:cNvPr>
          <p:cNvSpPr/>
          <p:nvPr/>
        </p:nvSpPr>
        <p:spPr>
          <a:xfrm>
            <a:off x="-465799" y="5825786"/>
            <a:ext cx="2631065" cy="1297292"/>
          </a:xfrm>
          <a:prstGeom prst="frame">
            <a:avLst>
              <a:gd name="adj1" fmla="val 3411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弦形 5">
            <a:extLst>
              <a:ext uri="{FF2B5EF4-FFF2-40B4-BE49-F238E27FC236}">
                <a16:creationId xmlns:a16="http://schemas.microsoft.com/office/drawing/2014/main" id="{220BCCFD-553F-434D-95B8-B2DE66F08413}"/>
              </a:ext>
            </a:extLst>
          </p:cNvPr>
          <p:cNvSpPr/>
          <p:nvPr/>
        </p:nvSpPr>
        <p:spPr>
          <a:xfrm>
            <a:off x="10284673" y="-443270"/>
            <a:ext cx="1320800" cy="1320800"/>
          </a:xfrm>
          <a:prstGeom prst="chord">
            <a:avLst>
              <a:gd name="adj1" fmla="val 20261942"/>
              <a:gd name="adj2" fmla="val 12132917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257CCB0-37D2-CE4B-AFFB-047D02A539B9}"/>
              </a:ext>
            </a:extLst>
          </p:cNvPr>
          <p:cNvSpPr/>
          <p:nvPr/>
        </p:nvSpPr>
        <p:spPr>
          <a:xfrm>
            <a:off x="10679160" y="5963920"/>
            <a:ext cx="426720" cy="4267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9C312A9-EE5B-5742-8EC8-2B4B7D25AC09}"/>
              </a:ext>
            </a:extLst>
          </p:cNvPr>
          <p:cNvSpPr/>
          <p:nvPr/>
        </p:nvSpPr>
        <p:spPr>
          <a:xfrm>
            <a:off x="1688731" y="5495586"/>
            <a:ext cx="660400" cy="66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饼形 8">
            <a:extLst>
              <a:ext uri="{FF2B5EF4-FFF2-40B4-BE49-F238E27FC236}">
                <a16:creationId xmlns:a16="http://schemas.microsoft.com/office/drawing/2014/main" id="{91B6E3EE-3EE4-134D-A8B9-FB72F7D099D3}"/>
              </a:ext>
            </a:extLst>
          </p:cNvPr>
          <p:cNvSpPr/>
          <p:nvPr/>
        </p:nvSpPr>
        <p:spPr>
          <a:xfrm>
            <a:off x="108546" y="5009815"/>
            <a:ext cx="1336040" cy="1336040"/>
          </a:xfrm>
          <a:prstGeom prst="pie">
            <a:avLst>
              <a:gd name="adj1" fmla="val 10807632"/>
              <a:gd name="adj2" fmla="val 26087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同心圆 9">
            <a:extLst>
              <a:ext uri="{FF2B5EF4-FFF2-40B4-BE49-F238E27FC236}">
                <a16:creationId xmlns:a16="http://schemas.microsoft.com/office/drawing/2014/main" id="{EDD46E32-5D37-864B-B5D6-5F7FE46D5511}"/>
              </a:ext>
            </a:extLst>
          </p:cNvPr>
          <p:cNvSpPr/>
          <p:nvPr/>
        </p:nvSpPr>
        <p:spPr>
          <a:xfrm>
            <a:off x="7351840" y="-1544783"/>
            <a:ext cx="2611120" cy="2611120"/>
          </a:xfrm>
          <a:prstGeom prst="donut">
            <a:avLst>
              <a:gd name="adj" fmla="val 232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乘 10">
            <a:extLst>
              <a:ext uri="{FF2B5EF4-FFF2-40B4-BE49-F238E27FC236}">
                <a16:creationId xmlns:a16="http://schemas.microsoft.com/office/drawing/2014/main" id="{E9071E86-158D-B54F-BB9B-D348B5034416}"/>
              </a:ext>
            </a:extLst>
          </p:cNvPr>
          <p:cNvSpPr/>
          <p:nvPr/>
        </p:nvSpPr>
        <p:spPr>
          <a:xfrm>
            <a:off x="11295593" y="5867400"/>
            <a:ext cx="619760" cy="619760"/>
          </a:xfrm>
          <a:prstGeom prst="mathMultiply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同心圆 11">
            <a:extLst>
              <a:ext uri="{FF2B5EF4-FFF2-40B4-BE49-F238E27FC236}">
                <a16:creationId xmlns:a16="http://schemas.microsoft.com/office/drawing/2014/main" id="{F138A332-A5B3-8E49-A329-FD67E81596E4}"/>
              </a:ext>
            </a:extLst>
          </p:cNvPr>
          <p:cNvSpPr/>
          <p:nvPr/>
        </p:nvSpPr>
        <p:spPr>
          <a:xfrm>
            <a:off x="1187730" y="901555"/>
            <a:ext cx="329565" cy="329565"/>
          </a:xfrm>
          <a:prstGeom prst="donut">
            <a:avLst>
              <a:gd name="adj" fmla="val 214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DB83480-8B00-C841-8F3F-888915F0205D}"/>
              </a:ext>
            </a:extLst>
          </p:cNvPr>
          <p:cNvSpPr/>
          <p:nvPr/>
        </p:nvSpPr>
        <p:spPr>
          <a:xfrm>
            <a:off x="618770" y="1501630"/>
            <a:ext cx="315593" cy="609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4E380CB-7CBF-EA48-B0A2-915CE2949DA9}"/>
              </a:ext>
            </a:extLst>
          </p:cNvPr>
          <p:cNvSpPr/>
          <p:nvPr/>
        </p:nvSpPr>
        <p:spPr>
          <a:xfrm>
            <a:off x="201577" y="627870"/>
            <a:ext cx="417193" cy="60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940F089-43CD-2E44-A361-3BF025291E94}"/>
              </a:ext>
            </a:extLst>
          </p:cNvPr>
          <p:cNvSpPr/>
          <p:nvPr/>
        </p:nvSpPr>
        <p:spPr>
          <a:xfrm>
            <a:off x="7802880" y="6329680"/>
            <a:ext cx="1320800" cy="60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AD79559-51FA-6644-8892-5EFB4B5932CE}"/>
              </a:ext>
            </a:extLst>
          </p:cNvPr>
          <p:cNvSpPr/>
          <p:nvPr/>
        </p:nvSpPr>
        <p:spPr>
          <a:xfrm>
            <a:off x="8955723" y="6116320"/>
            <a:ext cx="315593" cy="609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B830CB7-709F-EB42-BE81-B9A401F8D24D}"/>
              </a:ext>
            </a:extLst>
          </p:cNvPr>
          <p:cNvSpPr/>
          <p:nvPr/>
        </p:nvSpPr>
        <p:spPr>
          <a:xfrm>
            <a:off x="1871299" y="816570"/>
            <a:ext cx="718769" cy="60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990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FD9C021-E64F-A149-9E21-BD801DD80ED2}"/>
              </a:ext>
            </a:extLst>
          </p:cNvPr>
          <p:cNvSpPr txBox="1"/>
          <p:nvPr/>
        </p:nvSpPr>
        <p:spPr>
          <a:xfrm>
            <a:off x="1095687" y="1350236"/>
            <a:ext cx="9911296" cy="323885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최초 원격주행에 있어 차량의 속도와 주차가이드라인으로 좌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우회전만 표시되었던 화면에서 해당 모델을 적용하면서 화면에 현재 차량의 상태와 우회전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좌회전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긴급제동 등의 상태를 관제센터에서 확인할 수 있도록 만들려고 계획</a:t>
            </a:r>
            <a:endParaRPr kumimoji="1"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실제 적용한 모델인 선형 회귀 모델이 적합한지에 대한 생각</a:t>
            </a:r>
            <a:endParaRPr kumimoji="1"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해당 모델을 개선하기 위한 특성 엔지니어링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모델 파라미터 튜닝 등 다른 방법과 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Ros Topic</a:t>
            </a: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을 이용해 실시간으로 받는 데이터를 테스트용 데이터로 전송하여 예측하는 모델 구축</a:t>
            </a:r>
            <a:endParaRPr kumimoji="1"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원격주행에 적용하긴 했지만 이번 과제의 경험으로 인해 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AI</a:t>
            </a: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에 대한 이해도와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이후에 자율주행에 대해 여러 인공지능을 적용시키고 연구해보려는 의지</a:t>
            </a:r>
            <a:endParaRPr kumimoji="1"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37116F-8485-44A6-1DEE-22E9CCF89803}"/>
              </a:ext>
            </a:extLst>
          </p:cNvPr>
          <p:cNvSpPr/>
          <p:nvPr/>
        </p:nvSpPr>
        <p:spPr>
          <a:xfrm>
            <a:off x="0" y="17089"/>
            <a:ext cx="3962400" cy="1227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9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CB097CB-90AC-E64D-BDC8-120645DD820A}"/>
              </a:ext>
            </a:extLst>
          </p:cNvPr>
          <p:cNvSpPr txBox="1"/>
          <p:nvPr/>
        </p:nvSpPr>
        <p:spPr>
          <a:xfrm>
            <a:off x="6408601" y="2430350"/>
            <a:ext cx="1667765" cy="3657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Contents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31F1AC1-ED17-0841-B471-B73DC148BE85}"/>
              </a:ext>
            </a:extLst>
          </p:cNvPr>
          <p:cNvSpPr txBox="1"/>
          <p:nvPr/>
        </p:nvSpPr>
        <p:spPr>
          <a:xfrm>
            <a:off x="4326025" y="1857148"/>
            <a:ext cx="1976611" cy="100584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ko-KO" altLang="ko-KO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목차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1135EE-A7D5-B942-975C-4AC2D589E5F8}"/>
              </a:ext>
            </a:extLst>
          </p:cNvPr>
          <p:cNvSpPr txBox="1"/>
          <p:nvPr/>
        </p:nvSpPr>
        <p:spPr>
          <a:xfrm>
            <a:off x="1354986" y="3831106"/>
            <a:ext cx="2286733" cy="32324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ctr"/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데이터 설명</a:t>
            </a:r>
            <a:endParaRPr kumimoji="1" lang="ko-KO" altLang="ko-KO" sz="1500" dirty="0">
              <a:solidFill>
                <a:schemeClr val="tx1">
                  <a:lumMod val="75000"/>
                  <a:lumOff val="25000"/>
                </a:schemeClr>
              </a:solidFill>
              <a:latin typeface="NanumGothic"/>
              <a:ea typeface="NanumGothic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696D8A-A2A7-D54C-B7BD-CBA5AA1D20E5}"/>
              </a:ext>
            </a:extLst>
          </p:cNvPr>
          <p:cNvSpPr txBox="1"/>
          <p:nvPr/>
        </p:nvSpPr>
        <p:spPr>
          <a:xfrm>
            <a:off x="1813445" y="3269056"/>
            <a:ext cx="1220489" cy="46177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kumimoji="1" lang="ko-KO" altLang="ko-K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파트 01</a:t>
            </a:r>
            <a:endParaRPr kumimoji="1"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1A87AFC-7F10-FF4D-8FFA-F4CB8F8ED116}"/>
              </a:ext>
            </a:extLst>
          </p:cNvPr>
          <p:cNvSpPr txBox="1"/>
          <p:nvPr/>
        </p:nvSpPr>
        <p:spPr>
          <a:xfrm>
            <a:off x="3912397" y="3831106"/>
            <a:ext cx="2286733" cy="32324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ctr"/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사용한 모델</a:t>
            </a:r>
            <a:endParaRPr kumimoji="1" lang="ko-KO" altLang="ko-KO" sz="1500" dirty="0">
              <a:solidFill>
                <a:schemeClr val="tx1">
                  <a:lumMod val="75000"/>
                  <a:lumOff val="25000"/>
                </a:schemeClr>
              </a:solidFill>
              <a:latin typeface="NanumGothic"/>
              <a:ea typeface="NanumGothic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8F537B-3708-9946-BFD1-59B9ECD649D0}"/>
              </a:ext>
            </a:extLst>
          </p:cNvPr>
          <p:cNvSpPr txBox="1"/>
          <p:nvPr/>
        </p:nvSpPr>
        <p:spPr>
          <a:xfrm>
            <a:off x="4370856" y="3269056"/>
            <a:ext cx="1220489" cy="46177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kumimoji="1" lang="ko-KO" altLang="ko-KO" sz="240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파트 02</a:t>
            </a:r>
            <a:endParaRPr kumimoji="1"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9116E3-E8C7-E54C-83A5-98206C080E1B}"/>
              </a:ext>
            </a:extLst>
          </p:cNvPr>
          <p:cNvSpPr txBox="1"/>
          <p:nvPr/>
        </p:nvSpPr>
        <p:spPr>
          <a:xfrm>
            <a:off x="6346254" y="3831106"/>
            <a:ext cx="2286733" cy="32324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ctr"/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학습과정 및 성능</a:t>
            </a:r>
            <a:endParaRPr kumimoji="1" lang="ko-KO" altLang="ko-KO" sz="1500" dirty="0">
              <a:solidFill>
                <a:schemeClr val="tx1">
                  <a:lumMod val="75000"/>
                  <a:lumOff val="25000"/>
                </a:schemeClr>
              </a:solidFill>
              <a:latin typeface="NanumGothic"/>
              <a:ea typeface="NanumGothic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7DAAC34-A061-1644-8995-B4A9835B3494}"/>
              </a:ext>
            </a:extLst>
          </p:cNvPr>
          <p:cNvSpPr txBox="1"/>
          <p:nvPr/>
        </p:nvSpPr>
        <p:spPr>
          <a:xfrm>
            <a:off x="6804715" y="3269056"/>
            <a:ext cx="1220489" cy="46177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kumimoji="1" lang="ko-KO" altLang="ko-KO" sz="240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파트 03</a:t>
            </a:r>
            <a:endParaRPr kumimoji="1"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B88C1F0-5384-4740-9DB7-B13B6D6770BE}"/>
              </a:ext>
            </a:extLst>
          </p:cNvPr>
          <p:cNvSpPr txBox="1"/>
          <p:nvPr/>
        </p:nvSpPr>
        <p:spPr>
          <a:xfrm>
            <a:off x="8903664" y="3831106"/>
            <a:ext cx="2286733" cy="32324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ctr"/>
            <a:r>
              <a:rPr kumimoji="1"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수행 경험</a:t>
            </a:r>
            <a:endParaRPr kumimoji="1" lang="ko-KO" altLang="ko-KO" sz="1500" dirty="0">
              <a:solidFill>
                <a:schemeClr val="tx1">
                  <a:lumMod val="75000"/>
                  <a:lumOff val="25000"/>
                </a:schemeClr>
              </a:solidFill>
              <a:latin typeface="NanumGothic"/>
              <a:ea typeface="NanumGothic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858698E-95C2-1C45-A52C-C3510654DE8B}"/>
              </a:ext>
            </a:extLst>
          </p:cNvPr>
          <p:cNvSpPr txBox="1"/>
          <p:nvPr/>
        </p:nvSpPr>
        <p:spPr>
          <a:xfrm>
            <a:off x="9362124" y="3269056"/>
            <a:ext cx="1220489" cy="46177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kumimoji="1" lang="ko-KO" altLang="ko-KO" sz="240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파트 04</a:t>
            </a:r>
            <a:endParaRPr kumimoji="1"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框架 21">
            <a:extLst>
              <a:ext uri="{FF2B5EF4-FFF2-40B4-BE49-F238E27FC236}">
                <a16:creationId xmlns:a16="http://schemas.microsoft.com/office/drawing/2014/main" id="{2F228BB3-DB30-1C4E-96AF-D2545B55382C}"/>
              </a:ext>
            </a:extLst>
          </p:cNvPr>
          <p:cNvSpPr/>
          <p:nvPr/>
        </p:nvSpPr>
        <p:spPr>
          <a:xfrm>
            <a:off x="-265812" y="-117814"/>
            <a:ext cx="2631065" cy="1297292"/>
          </a:xfrm>
          <a:prstGeom prst="frame">
            <a:avLst>
              <a:gd name="adj1" fmla="val 3411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3" name="弦形 22">
            <a:extLst>
              <a:ext uri="{FF2B5EF4-FFF2-40B4-BE49-F238E27FC236}">
                <a16:creationId xmlns:a16="http://schemas.microsoft.com/office/drawing/2014/main" id="{B5778B11-E3F0-8A4A-80E8-19D81A1738BB}"/>
              </a:ext>
            </a:extLst>
          </p:cNvPr>
          <p:cNvSpPr/>
          <p:nvPr/>
        </p:nvSpPr>
        <p:spPr>
          <a:xfrm>
            <a:off x="10284673" y="-443270"/>
            <a:ext cx="1320800" cy="1320800"/>
          </a:xfrm>
          <a:prstGeom prst="chord">
            <a:avLst>
              <a:gd name="adj1" fmla="val 20261942"/>
              <a:gd name="adj2" fmla="val 12132917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8D62D80-A493-C141-AA81-CEA63139E7E8}"/>
              </a:ext>
            </a:extLst>
          </p:cNvPr>
          <p:cNvSpPr/>
          <p:nvPr/>
        </p:nvSpPr>
        <p:spPr>
          <a:xfrm>
            <a:off x="11418610" y="1460511"/>
            <a:ext cx="426720" cy="4267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6310ABB-9A72-E94D-B95B-6468D6716CA4}"/>
              </a:ext>
            </a:extLst>
          </p:cNvPr>
          <p:cNvSpPr/>
          <p:nvPr/>
        </p:nvSpPr>
        <p:spPr>
          <a:xfrm>
            <a:off x="518744" y="849278"/>
            <a:ext cx="660400" cy="66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饼形 26">
            <a:extLst>
              <a:ext uri="{FF2B5EF4-FFF2-40B4-BE49-F238E27FC236}">
                <a16:creationId xmlns:a16="http://schemas.microsoft.com/office/drawing/2014/main" id="{3D78AD98-5B10-3E47-8875-EF331E267825}"/>
              </a:ext>
            </a:extLst>
          </p:cNvPr>
          <p:cNvSpPr/>
          <p:nvPr/>
        </p:nvSpPr>
        <p:spPr>
          <a:xfrm>
            <a:off x="1769018" y="5883592"/>
            <a:ext cx="1336040" cy="1336040"/>
          </a:xfrm>
          <a:prstGeom prst="pie">
            <a:avLst>
              <a:gd name="adj1" fmla="val 10807632"/>
              <a:gd name="adj2" fmla="val 26087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8" name="同心圆 27">
            <a:extLst>
              <a:ext uri="{FF2B5EF4-FFF2-40B4-BE49-F238E27FC236}">
                <a16:creationId xmlns:a16="http://schemas.microsoft.com/office/drawing/2014/main" id="{4DA0B17F-3952-EE4E-8D1C-AEF39AC33B43}"/>
              </a:ext>
            </a:extLst>
          </p:cNvPr>
          <p:cNvSpPr/>
          <p:nvPr/>
        </p:nvSpPr>
        <p:spPr>
          <a:xfrm>
            <a:off x="10531457" y="5269797"/>
            <a:ext cx="2611120" cy="2611120"/>
          </a:xfrm>
          <a:prstGeom prst="donut">
            <a:avLst>
              <a:gd name="adj" fmla="val 232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0" name="乘 29">
            <a:extLst>
              <a:ext uri="{FF2B5EF4-FFF2-40B4-BE49-F238E27FC236}">
                <a16:creationId xmlns:a16="http://schemas.microsoft.com/office/drawing/2014/main" id="{817F9B2C-4339-A143-AFC9-89E9C2FA37D9}"/>
              </a:ext>
            </a:extLst>
          </p:cNvPr>
          <p:cNvSpPr/>
          <p:nvPr/>
        </p:nvSpPr>
        <p:spPr>
          <a:xfrm>
            <a:off x="11322090" y="2022692"/>
            <a:ext cx="619760" cy="619760"/>
          </a:xfrm>
          <a:prstGeom prst="mathMultiply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同心圆 30">
            <a:extLst>
              <a:ext uri="{FF2B5EF4-FFF2-40B4-BE49-F238E27FC236}">
                <a16:creationId xmlns:a16="http://schemas.microsoft.com/office/drawing/2014/main" id="{5F435B42-B4A2-E045-A166-3628A046B849}"/>
              </a:ext>
            </a:extLst>
          </p:cNvPr>
          <p:cNvSpPr/>
          <p:nvPr/>
        </p:nvSpPr>
        <p:spPr>
          <a:xfrm>
            <a:off x="1204680" y="5951537"/>
            <a:ext cx="329565" cy="329565"/>
          </a:xfrm>
          <a:prstGeom prst="donut">
            <a:avLst>
              <a:gd name="adj" fmla="val 214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D615935-9C5C-7B4E-B4BF-10B654211EED}"/>
              </a:ext>
            </a:extLst>
          </p:cNvPr>
          <p:cNvSpPr/>
          <p:nvPr/>
        </p:nvSpPr>
        <p:spPr>
          <a:xfrm>
            <a:off x="635720" y="6551612"/>
            <a:ext cx="315593" cy="609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CAC3383-55E7-664D-A366-1231C1C95895}"/>
              </a:ext>
            </a:extLst>
          </p:cNvPr>
          <p:cNvSpPr/>
          <p:nvPr/>
        </p:nvSpPr>
        <p:spPr>
          <a:xfrm>
            <a:off x="218527" y="5677852"/>
            <a:ext cx="417193" cy="60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2794809-9C89-4A47-9DF2-C833B288248C}"/>
              </a:ext>
            </a:extLst>
          </p:cNvPr>
          <p:cNvSpPr/>
          <p:nvPr/>
        </p:nvSpPr>
        <p:spPr>
          <a:xfrm>
            <a:off x="7802880" y="6329680"/>
            <a:ext cx="1320800" cy="60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4765AAF-F016-AB42-9DAA-B7032B115A7C}"/>
              </a:ext>
            </a:extLst>
          </p:cNvPr>
          <p:cNvSpPr/>
          <p:nvPr/>
        </p:nvSpPr>
        <p:spPr>
          <a:xfrm>
            <a:off x="8955723" y="6116320"/>
            <a:ext cx="315593" cy="609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13617B7-30E9-B845-A9FD-AA2DDEF9C5EC}"/>
              </a:ext>
            </a:extLst>
          </p:cNvPr>
          <p:cNvSpPr/>
          <p:nvPr/>
        </p:nvSpPr>
        <p:spPr>
          <a:xfrm>
            <a:off x="1871299" y="816570"/>
            <a:ext cx="718769" cy="60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811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10" grpId="0"/>
      <p:bldP spid="11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EBE0331-A95A-1B47-9146-69401457EC6F}"/>
              </a:ext>
            </a:extLst>
          </p:cNvPr>
          <p:cNvSpPr txBox="1"/>
          <p:nvPr/>
        </p:nvSpPr>
        <p:spPr>
          <a:xfrm>
            <a:off x="2949662" y="2927018"/>
            <a:ext cx="6500961" cy="7315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데이터</a:t>
            </a:r>
            <a:r>
              <a:rPr kumimoji="1" lang="en-US" altLang="ko-KO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 </a:t>
            </a:r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설명</a:t>
            </a:r>
            <a:endParaRPr kumimoji="1" lang="ko-KO" altLang="ko-KO" sz="4200" dirty="0">
              <a:solidFill>
                <a:schemeClr val="tx1">
                  <a:lumMod val="75000"/>
                  <a:lumOff val="25000"/>
                </a:schemeClr>
              </a:solidFill>
              <a:latin typeface="NanumGothic"/>
              <a:ea typeface="NanumGothic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530273-A753-1B47-AF11-E509F0EDA5B7}"/>
              </a:ext>
            </a:extLst>
          </p:cNvPr>
          <p:cNvSpPr txBox="1"/>
          <p:nvPr/>
        </p:nvSpPr>
        <p:spPr>
          <a:xfrm>
            <a:off x="5385656" y="2161626"/>
            <a:ext cx="1398464" cy="52334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kumimoji="1" lang="ko-KO" altLang="ko-KO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파트 01</a:t>
            </a:r>
            <a:endParaRPr kumimoji="1"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框架 4">
            <a:extLst>
              <a:ext uri="{FF2B5EF4-FFF2-40B4-BE49-F238E27FC236}">
                <a16:creationId xmlns:a16="http://schemas.microsoft.com/office/drawing/2014/main" id="{8AF738F8-262B-834F-828C-68C36FDFDCAA}"/>
              </a:ext>
            </a:extLst>
          </p:cNvPr>
          <p:cNvSpPr/>
          <p:nvPr/>
        </p:nvSpPr>
        <p:spPr>
          <a:xfrm>
            <a:off x="-465799" y="5825786"/>
            <a:ext cx="2631065" cy="1297292"/>
          </a:xfrm>
          <a:prstGeom prst="frame">
            <a:avLst>
              <a:gd name="adj1" fmla="val 3411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弦形 5">
            <a:extLst>
              <a:ext uri="{FF2B5EF4-FFF2-40B4-BE49-F238E27FC236}">
                <a16:creationId xmlns:a16="http://schemas.microsoft.com/office/drawing/2014/main" id="{220BCCFD-553F-434D-95B8-B2DE66F08413}"/>
              </a:ext>
            </a:extLst>
          </p:cNvPr>
          <p:cNvSpPr/>
          <p:nvPr/>
        </p:nvSpPr>
        <p:spPr>
          <a:xfrm>
            <a:off x="10284673" y="-443270"/>
            <a:ext cx="1320800" cy="1320800"/>
          </a:xfrm>
          <a:prstGeom prst="chord">
            <a:avLst>
              <a:gd name="adj1" fmla="val 20261942"/>
              <a:gd name="adj2" fmla="val 12132917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257CCB0-37D2-CE4B-AFFB-047D02A539B9}"/>
              </a:ext>
            </a:extLst>
          </p:cNvPr>
          <p:cNvSpPr/>
          <p:nvPr/>
        </p:nvSpPr>
        <p:spPr>
          <a:xfrm>
            <a:off x="10679160" y="5963920"/>
            <a:ext cx="426720" cy="4267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9C312A9-EE5B-5742-8EC8-2B4B7D25AC09}"/>
              </a:ext>
            </a:extLst>
          </p:cNvPr>
          <p:cNvSpPr/>
          <p:nvPr/>
        </p:nvSpPr>
        <p:spPr>
          <a:xfrm>
            <a:off x="1688731" y="5495586"/>
            <a:ext cx="660400" cy="66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饼形 8">
            <a:extLst>
              <a:ext uri="{FF2B5EF4-FFF2-40B4-BE49-F238E27FC236}">
                <a16:creationId xmlns:a16="http://schemas.microsoft.com/office/drawing/2014/main" id="{91B6E3EE-3EE4-134D-A8B9-FB72F7D099D3}"/>
              </a:ext>
            </a:extLst>
          </p:cNvPr>
          <p:cNvSpPr/>
          <p:nvPr/>
        </p:nvSpPr>
        <p:spPr>
          <a:xfrm>
            <a:off x="108546" y="5009815"/>
            <a:ext cx="1336040" cy="1336040"/>
          </a:xfrm>
          <a:prstGeom prst="pie">
            <a:avLst>
              <a:gd name="adj1" fmla="val 10807632"/>
              <a:gd name="adj2" fmla="val 26087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同心圆 9">
            <a:extLst>
              <a:ext uri="{FF2B5EF4-FFF2-40B4-BE49-F238E27FC236}">
                <a16:creationId xmlns:a16="http://schemas.microsoft.com/office/drawing/2014/main" id="{EDD46E32-5D37-864B-B5D6-5F7FE46D5511}"/>
              </a:ext>
            </a:extLst>
          </p:cNvPr>
          <p:cNvSpPr/>
          <p:nvPr/>
        </p:nvSpPr>
        <p:spPr>
          <a:xfrm>
            <a:off x="7351840" y="-1544783"/>
            <a:ext cx="2611120" cy="2611120"/>
          </a:xfrm>
          <a:prstGeom prst="donut">
            <a:avLst>
              <a:gd name="adj" fmla="val 232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乘 10">
            <a:extLst>
              <a:ext uri="{FF2B5EF4-FFF2-40B4-BE49-F238E27FC236}">
                <a16:creationId xmlns:a16="http://schemas.microsoft.com/office/drawing/2014/main" id="{E9071E86-158D-B54F-BB9B-D348B5034416}"/>
              </a:ext>
            </a:extLst>
          </p:cNvPr>
          <p:cNvSpPr/>
          <p:nvPr/>
        </p:nvSpPr>
        <p:spPr>
          <a:xfrm>
            <a:off x="11295593" y="5867400"/>
            <a:ext cx="619760" cy="619760"/>
          </a:xfrm>
          <a:prstGeom prst="mathMultiply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同心圆 11">
            <a:extLst>
              <a:ext uri="{FF2B5EF4-FFF2-40B4-BE49-F238E27FC236}">
                <a16:creationId xmlns:a16="http://schemas.microsoft.com/office/drawing/2014/main" id="{F138A332-A5B3-8E49-A329-FD67E81596E4}"/>
              </a:ext>
            </a:extLst>
          </p:cNvPr>
          <p:cNvSpPr/>
          <p:nvPr/>
        </p:nvSpPr>
        <p:spPr>
          <a:xfrm>
            <a:off x="1187730" y="901555"/>
            <a:ext cx="329565" cy="329565"/>
          </a:xfrm>
          <a:prstGeom prst="donut">
            <a:avLst>
              <a:gd name="adj" fmla="val 214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DB83480-8B00-C841-8F3F-888915F0205D}"/>
              </a:ext>
            </a:extLst>
          </p:cNvPr>
          <p:cNvSpPr/>
          <p:nvPr/>
        </p:nvSpPr>
        <p:spPr>
          <a:xfrm>
            <a:off x="618770" y="1501630"/>
            <a:ext cx="315593" cy="609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4E380CB-7CBF-EA48-B0A2-915CE2949DA9}"/>
              </a:ext>
            </a:extLst>
          </p:cNvPr>
          <p:cNvSpPr/>
          <p:nvPr/>
        </p:nvSpPr>
        <p:spPr>
          <a:xfrm>
            <a:off x="201577" y="627870"/>
            <a:ext cx="417193" cy="60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940F089-43CD-2E44-A361-3BF025291E94}"/>
              </a:ext>
            </a:extLst>
          </p:cNvPr>
          <p:cNvSpPr/>
          <p:nvPr/>
        </p:nvSpPr>
        <p:spPr>
          <a:xfrm>
            <a:off x="7802880" y="6329680"/>
            <a:ext cx="1320800" cy="60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AD79559-51FA-6644-8892-5EFB4B5932CE}"/>
              </a:ext>
            </a:extLst>
          </p:cNvPr>
          <p:cNvSpPr/>
          <p:nvPr/>
        </p:nvSpPr>
        <p:spPr>
          <a:xfrm>
            <a:off x="8955723" y="6116320"/>
            <a:ext cx="315593" cy="609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B830CB7-709F-EB42-BE81-B9A401F8D24D}"/>
              </a:ext>
            </a:extLst>
          </p:cNvPr>
          <p:cNvSpPr/>
          <p:nvPr/>
        </p:nvSpPr>
        <p:spPr>
          <a:xfrm>
            <a:off x="1871299" y="816570"/>
            <a:ext cx="718769" cy="60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646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FD9C021-E64F-A149-9E21-BD801DD80ED2}"/>
              </a:ext>
            </a:extLst>
          </p:cNvPr>
          <p:cNvSpPr txBox="1"/>
          <p:nvPr/>
        </p:nvSpPr>
        <p:spPr>
          <a:xfrm>
            <a:off x="5436950" y="948907"/>
            <a:ext cx="5378454" cy="16636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원격주행으로 실제 차량의 속도</a:t>
            </a:r>
            <a:r>
              <a:rPr kumimoji="1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가속도</a:t>
            </a:r>
            <a:r>
              <a:rPr kumimoji="1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핸들 </a:t>
            </a:r>
            <a:r>
              <a:rPr kumimoji="1"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조향각을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데이터로 받아와 실제 차량이 움직이고 있는 상태</a:t>
            </a:r>
            <a:r>
              <a:rPr kumimoji="1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전</a:t>
            </a:r>
            <a:r>
              <a:rPr kumimoji="1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후진</a:t>
            </a:r>
            <a:r>
              <a:rPr kumimoji="1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감</a:t>
            </a:r>
            <a:r>
              <a:rPr kumimoji="1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가속</a:t>
            </a:r>
            <a:r>
              <a:rPr kumimoji="1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좌</a:t>
            </a:r>
            <a:r>
              <a:rPr kumimoji="1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우회전</a:t>
            </a:r>
            <a:r>
              <a:rPr kumimoji="1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판단하는 모델 구현</a:t>
            </a:r>
            <a:endParaRPr kumimoji="1"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최초 차량의 상태 정보를 </a:t>
            </a:r>
            <a:r>
              <a:rPr kumimoji="1"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ros</a:t>
            </a:r>
            <a:r>
              <a:rPr kumimoji="1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topic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을 이용하여 데이터를 구축할 계획이었지만</a:t>
            </a:r>
            <a:r>
              <a:rPr kumimoji="1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</a:t>
            </a:r>
            <a:br>
              <a:rPr kumimoji="1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실제 차량의 데이터를 받아오는 과정 복잡 및 실시간이여야 가능</a:t>
            </a:r>
            <a:endParaRPr kumimoji="1"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속도</a:t>
            </a:r>
            <a:r>
              <a:rPr kumimoji="1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가속도</a:t>
            </a:r>
            <a:r>
              <a:rPr kumimoji="1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핸들 </a:t>
            </a:r>
            <a:r>
              <a:rPr kumimoji="1"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조향각을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임의로 생성하는 코드를 이용하여 데이터 생성</a:t>
            </a:r>
            <a:endParaRPr kumimoji="1"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37116F-8485-44A6-1DEE-22E9CCF89803}"/>
              </a:ext>
            </a:extLst>
          </p:cNvPr>
          <p:cNvSpPr/>
          <p:nvPr/>
        </p:nvSpPr>
        <p:spPr>
          <a:xfrm>
            <a:off x="0" y="17089"/>
            <a:ext cx="3962400" cy="1227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0BB8E68-B63B-EEA2-163F-49E658248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53" y="931489"/>
            <a:ext cx="4317495" cy="533413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693E9E9-DB6A-9AB8-A5D0-FD04C17E3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950" y="2778034"/>
            <a:ext cx="6232888" cy="348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1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FD9C021-E64F-A149-9E21-BD801DD80ED2}"/>
              </a:ext>
            </a:extLst>
          </p:cNvPr>
          <p:cNvSpPr txBox="1"/>
          <p:nvPr/>
        </p:nvSpPr>
        <p:spPr>
          <a:xfrm>
            <a:off x="5436950" y="948907"/>
            <a:ext cx="5378454" cy="16636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속도</a:t>
            </a:r>
            <a:r>
              <a:rPr kumimoji="1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가속</a:t>
            </a:r>
            <a:r>
              <a:rPr kumimoji="1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핸들 </a:t>
            </a:r>
            <a:r>
              <a:rPr kumimoji="1"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조향각에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따른 차량 상태를 </a:t>
            </a:r>
            <a:r>
              <a:rPr kumimoji="1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100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 출력</a:t>
            </a:r>
            <a:endParaRPr kumimoji="1"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37116F-8485-44A6-1DEE-22E9CCF89803}"/>
              </a:ext>
            </a:extLst>
          </p:cNvPr>
          <p:cNvSpPr/>
          <p:nvPr/>
        </p:nvSpPr>
        <p:spPr>
          <a:xfrm>
            <a:off x="0" y="17089"/>
            <a:ext cx="3962400" cy="1227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2CA41F-0350-587D-85CA-2631976C8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3" y="346980"/>
            <a:ext cx="4939937" cy="602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5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EBE0331-A95A-1B47-9146-69401457EC6F}"/>
              </a:ext>
            </a:extLst>
          </p:cNvPr>
          <p:cNvSpPr txBox="1"/>
          <p:nvPr/>
        </p:nvSpPr>
        <p:spPr>
          <a:xfrm>
            <a:off x="2949662" y="2927018"/>
            <a:ext cx="6500961" cy="7315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사용한 모델</a:t>
            </a:r>
            <a:endParaRPr kumimoji="1" lang="ko-KO" altLang="ko-KO" sz="4200" dirty="0">
              <a:solidFill>
                <a:schemeClr val="tx1">
                  <a:lumMod val="75000"/>
                  <a:lumOff val="25000"/>
                </a:schemeClr>
              </a:solidFill>
              <a:latin typeface="NanumGothic"/>
              <a:ea typeface="NanumGothic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530273-A753-1B47-AF11-E509F0EDA5B7}"/>
              </a:ext>
            </a:extLst>
          </p:cNvPr>
          <p:cNvSpPr txBox="1"/>
          <p:nvPr/>
        </p:nvSpPr>
        <p:spPr>
          <a:xfrm>
            <a:off x="5385656" y="2161626"/>
            <a:ext cx="1398464" cy="52334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kumimoji="1" lang="ko-KO" altLang="ko-KO" sz="280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파트 02</a:t>
            </a:r>
            <a:endParaRPr kumimoji="1"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框架 4">
            <a:extLst>
              <a:ext uri="{FF2B5EF4-FFF2-40B4-BE49-F238E27FC236}">
                <a16:creationId xmlns:a16="http://schemas.microsoft.com/office/drawing/2014/main" id="{8AF738F8-262B-834F-828C-68C36FDFDCAA}"/>
              </a:ext>
            </a:extLst>
          </p:cNvPr>
          <p:cNvSpPr/>
          <p:nvPr/>
        </p:nvSpPr>
        <p:spPr>
          <a:xfrm>
            <a:off x="-465799" y="5825786"/>
            <a:ext cx="2631065" cy="1297292"/>
          </a:xfrm>
          <a:prstGeom prst="frame">
            <a:avLst>
              <a:gd name="adj1" fmla="val 3411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弦形 5">
            <a:extLst>
              <a:ext uri="{FF2B5EF4-FFF2-40B4-BE49-F238E27FC236}">
                <a16:creationId xmlns:a16="http://schemas.microsoft.com/office/drawing/2014/main" id="{220BCCFD-553F-434D-95B8-B2DE66F08413}"/>
              </a:ext>
            </a:extLst>
          </p:cNvPr>
          <p:cNvSpPr/>
          <p:nvPr/>
        </p:nvSpPr>
        <p:spPr>
          <a:xfrm>
            <a:off x="10284673" y="-443270"/>
            <a:ext cx="1320800" cy="1320800"/>
          </a:xfrm>
          <a:prstGeom prst="chord">
            <a:avLst>
              <a:gd name="adj1" fmla="val 20261942"/>
              <a:gd name="adj2" fmla="val 12132917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257CCB0-37D2-CE4B-AFFB-047D02A539B9}"/>
              </a:ext>
            </a:extLst>
          </p:cNvPr>
          <p:cNvSpPr/>
          <p:nvPr/>
        </p:nvSpPr>
        <p:spPr>
          <a:xfrm>
            <a:off x="10679160" y="5963920"/>
            <a:ext cx="426720" cy="4267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9C312A9-EE5B-5742-8EC8-2B4B7D25AC09}"/>
              </a:ext>
            </a:extLst>
          </p:cNvPr>
          <p:cNvSpPr/>
          <p:nvPr/>
        </p:nvSpPr>
        <p:spPr>
          <a:xfrm>
            <a:off x="1688731" y="5495586"/>
            <a:ext cx="660400" cy="66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饼形 8">
            <a:extLst>
              <a:ext uri="{FF2B5EF4-FFF2-40B4-BE49-F238E27FC236}">
                <a16:creationId xmlns:a16="http://schemas.microsoft.com/office/drawing/2014/main" id="{91B6E3EE-3EE4-134D-A8B9-FB72F7D099D3}"/>
              </a:ext>
            </a:extLst>
          </p:cNvPr>
          <p:cNvSpPr/>
          <p:nvPr/>
        </p:nvSpPr>
        <p:spPr>
          <a:xfrm>
            <a:off x="108546" y="5009815"/>
            <a:ext cx="1336040" cy="1336040"/>
          </a:xfrm>
          <a:prstGeom prst="pie">
            <a:avLst>
              <a:gd name="adj1" fmla="val 10807632"/>
              <a:gd name="adj2" fmla="val 26087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同心圆 9">
            <a:extLst>
              <a:ext uri="{FF2B5EF4-FFF2-40B4-BE49-F238E27FC236}">
                <a16:creationId xmlns:a16="http://schemas.microsoft.com/office/drawing/2014/main" id="{EDD46E32-5D37-864B-B5D6-5F7FE46D5511}"/>
              </a:ext>
            </a:extLst>
          </p:cNvPr>
          <p:cNvSpPr/>
          <p:nvPr/>
        </p:nvSpPr>
        <p:spPr>
          <a:xfrm>
            <a:off x="7351840" y="-1544783"/>
            <a:ext cx="2611120" cy="2611120"/>
          </a:xfrm>
          <a:prstGeom prst="donut">
            <a:avLst>
              <a:gd name="adj" fmla="val 232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乘 10">
            <a:extLst>
              <a:ext uri="{FF2B5EF4-FFF2-40B4-BE49-F238E27FC236}">
                <a16:creationId xmlns:a16="http://schemas.microsoft.com/office/drawing/2014/main" id="{E9071E86-158D-B54F-BB9B-D348B5034416}"/>
              </a:ext>
            </a:extLst>
          </p:cNvPr>
          <p:cNvSpPr/>
          <p:nvPr/>
        </p:nvSpPr>
        <p:spPr>
          <a:xfrm>
            <a:off x="11295593" y="5867400"/>
            <a:ext cx="619760" cy="619760"/>
          </a:xfrm>
          <a:prstGeom prst="mathMultiply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同心圆 11">
            <a:extLst>
              <a:ext uri="{FF2B5EF4-FFF2-40B4-BE49-F238E27FC236}">
                <a16:creationId xmlns:a16="http://schemas.microsoft.com/office/drawing/2014/main" id="{F138A332-A5B3-8E49-A329-FD67E81596E4}"/>
              </a:ext>
            </a:extLst>
          </p:cNvPr>
          <p:cNvSpPr/>
          <p:nvPr/>
        </p:nvSpPr>
        <p:spPr>
          <a:xfrm>
            <a:off x="1187730" y="901555"/>
            <a:ext cx="329565" cy="329565"/>
          </a:xfrm>
          <a:prstGeom prst="donut">
            <a:avLst>
              <a:gd name="adj" fmla="val 214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DB83480-8B00-C841-8F3F-888915F0205D}"/>
              </a:ext>
            </a:extLst>
          </p:cNvPr>
          <p:cNvSpPr/>
          <p:nvPr/>
        </p:nvSpPr>
        <p:spPr>
          <a:xfrm>
            <a:off x="618770" y="1501630"/>
            <a:ext cx="315593" cy="609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4E380CB-7CBF-EA48-B0A2-915CE2949DA9}"/>
              </a:ext>
            </a:extLst>
          </p:cNvPr>
          <p:cNvSpPr/>
          <p:nvPr/>
        </p:nvSpPr>
        <p:spPr>
          <a:xfrm>
            <a:off x="201577" y="627870"/>
            <a:ext cx="417193" cy="60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940F089-43CD-2E44-A361-3BF025291E94}"/>
              </a:ext>
            </a:extLst>
          </p:cNvPr>
          <p:cNvSpPr/>
          <p:nvPr/>
        </p:nvSpPr>
        <p:spPr>
          <a:xfrm>
            <a:off x="7802880" y="6329680"/>
            <a:ext cx="1320800" cy="60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AD79559-51FA-6644-8892-5EFB4B5932CE}"/>
              </a:ext>
            </a:extLst>
          </p:cNvPr>
          <p:cNvSpPr/>
          <p:nvPr/>
        </p:nvSpPr>
        <p:spPr>
          <a:xfrm>
            <a:off x="8955723" y="6116320"/>
            <a:ext cx="315593" cy="609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B830CB7-709F-EB42-BE81-B9A401F8D24D}"/>
              </a:ext>
            </a:extLst>
          </p:cNvPr>
          <p:cNvSpPr/>
          <p:nvPr/>
        </p:nvSpPr>
        <p:spPr>
          <a:xfrm>
            <a:off x="1871299" y="816570"/>
            <a:ext cx="718769" cy="60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88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FD9C021-E64F-A149-9E21-BD801DD80ED2}"/>
              </a:ext>
            </a:extLst>
          </p:cNvPr>
          <p:cNvSpPr txBox="1"/>
          <p:nvPr/>
        </p:nvSpPr>
        <p:spPr>
          <a:xfrm>
            <a:off x="5795874" y="915048"/>
            <a:ext cx="5378454" cy="16636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4-3 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회귀</a:t>
            </a:r>
            <a:r>
              <a:rPr kumimoji="1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추천 중 선형회귀 모델 적용</a:t>
            </a:r>
            <a:br>
              <a:rPr kumimoji="1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kumimoji="1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입력 특성과 출력 레이블 간의 선형 관계를 가정하고</a:t>
            </a:r>
            <a:r>
              <a:rPr kumimoji="1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이를 이용하여 주어진 입력에 대한 출력을 예측</a:t>
            </a:r>
            <a:r>
              <a:rPr kumimoji="1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데이터를 이용하여 주행 상태를 예측할 수 있게 됨</a:t>
            </a:r>
            <a:endParaRPr kumimoji="1"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37116F-8485-44A6-1DEE-22E9CCF89803}"/>
              </a:ext>
            </a:extLst>
          </p:cNvPr>
          <p:cNvSpPr/>
          <p:nvPr/>
        </p:nvSpPr>
        <p:spPr>
          <a:xfrm>
            <a:off x="0" y="17089"/>
            <a:ext cx="3962400" cy="1227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0205C2-123D-55FE-2559-D00791725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64" y="611561"/>
            <a:ext cx="4730186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33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EBE0331-A95A-1B47-9146-69401457EC6F}"/>
              </a:ext>
            </a:extLst>
          </p:cNvPr>
          <p:cNvSpPr txBox="1"/>
          <p:nvPr/>
        </p:nvSpPr>
        <p:spPr>
          <a:xfrm>
            <a:off x="2949662" y="2927018"/>
            <a:ext cx="6500961" cy="7315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학습과정 및 성능</a:t>
            </a:r>
            <a:endParaRPr kumimoji="1" lang="ko-KO" altLang="ko-KO" sz="4200" dirty="0">
              <a:solidFill>
                <a:schemeClr val="tx1">
                  <a:lumMod val="75000"/>
                  <a:lumOff val="25000"/>
                </a:schemeClr>
              </a:solidFill>
              <a:latin typeface="NanumGothic"/>
              <a:ea typeface="NanumGothic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530273-A753-1B47-AF11-E509F0EDA5B7}"/>
              </a:ext>
            </a:extLst>
          </p:cNvPr>
          <p:cNvSpPr txBox="1"/>
          <p:nvPr/>
        </p:nvSpPr>
        <p:spPr>
          <a:xfrm>
            <a:off x="5385656" y="2161626"/>
            <a:ext cx="1398464" cy="52334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kumimoji="1" lang="ko-KO" altLang="ko-KO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rPr>
              <a:t>파트 03</a:t>
            </a:r>
            <a:endParaRPr kumimoji="1"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框架 4">
            <a:extLst>
              <a:ext uri="{FF2B5EF4-FFF2-40B4-BE49-F238E27FC236}">
                <a16:creationId xmlns:a16="http://schemas.microsoft.com/office/drawing/2014/main" id="{8AF738F8-262B-834F-828C-68C36FDFDCAA}"/>
              </a:ext>
            </a:extLst>
          </p:cNvPr>
          <p:cNvSpPr/>
          <p:nvPr/>
        </p:nvSpPr>
        <p:spPr>
          <a:xfrm>
            <a:off x="-465799" y="5825786"/>
            <a:ext cx="2631065" cy="1297292"/>
          </a:xfrm>
          <a:prstGeom prst="frame">
            <a:avLst>
              <a:gd name="adj1" fmla="val 3411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弦形 5">
            <a:extLst>
              <a:ext uri="{FF2B5EF4-FFF2-40B4-BE49-F238E27FC236}">
                <a16:creationId xmlns:a16="http://schemas.microsoft.com/office/drawing/2014/main" id="{220BCCFD-553F-434D-95B8-B2DE66F08413}"/>
              </a:ext>
            </a:extLst>
          </p:cNvPr>
          <p:cNvSpPr/>
          <p:nvPr/>
        </p:nvSpPr>
        <p:spPr>
          <a:xfrm>
            <a:off x="10284673" y="-443270"/>
            <a:ext cx="1320800" cy="1320800"/>
          </a:xfrm>
          <a:prstGeom prst="chord">
            <a:avLst>
              <a:gd name="adj1" fmla="val 20261942"/>
              <a:gd name="adj2" fmla="val 12132917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257CCB0-37D2-CE4B-AFFB-047D02A539B9}"/>
              </a:ext>
            </a:extLst>
          </p:cNvPr>
          <p:cNvSpPr/>
          <p:nvPr/>
        </p:nvSpPr>
        <p:spPr>
          <a:xfrm>
            <a:off x="10679160" y="5963920"/>
            <a:ext cx="426720" cy="4267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9C312A9-EE5B-5742-8EC8-2B4B7D25AC09}"/>
              </a:ext>
            </a:extLst>
          </p:cNvPr>
          <p:cNvSpPr/>
          <p:nvPr/>
        </p:nvSpPr>
        <p:spPr>
          <a:xfrm>
            <a:off x="1688731" y="5495586"/>
            <a:ext cx="660400" cy="66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饼形 8">
            <a:extLst>
              <a:ext uri="{FF2B5EF4-FFF2-40B4-BE49-F238E27FC236}">
                <a16:creationId xmlns:a16="http://schemas.microsoft.com/office/drawing/2014/main" id="{91B6E3EE-3EE4-134D-A8B9-FB72F7D099D3}"/>
              </a:ext>
            </a:extLst>
          </p:cNvPr>
          <p:cNvSpPr/>
          <p:nvPr/>
        </p:nvSpPr>
        <p:spPr>
          <a:xfrm>
            <a:off x="108546" y="5009815"/>
            <a:ext cx="1336040" cy="1336040"/>
          </a:xfrm>
          <a:prstGeom prst="pie">
            <a:avLst>
              <a:gd name="adj1" fmla="val 10807632"/>
              <a:gd name="adj2" fmla="val 26087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同心圆 9">
            <a:extLst>
              <a:ext uri="{FF2B5EF4-FFF2-40B4-BE49-F238E27FC236}">
                <a16:creationId xmlns:a16="http://schemas.microsoft.com/office/drawing/2014/main" id="{EDD46E32-5D37-864B-B5D6-5F7FE46D5511}"/>
              </a:ext>
            </a:extLst>
          </p:cNvPr>
          <p:cNvSpPr/>
          <p:nvPr/>
        </p:nvSpPr>
        <p:spPr>
          <a:xfrm>
            <a:off x="7351840" y="-1544783"/>
            <a:ext cx="2611120" cy="2611120"/>
          </a:xfrm>
          <a:prstGeom prst="donut">
            <a:avLst>
              <a:gd name="adj" fmla="val 232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乘 10">
            <a:extLst>
              <a:ext uri="{FF2B5EF4-FFF2-40B4-BE49-F238E27FC236}">
                <a16:creationId xmlns:a16="http://schemas.microsoft.com/office/drawing/2014/main" id="{E9071E86-158D-B54F-BB9B-D348B5034416}"/>
              </a:ext>
            </a:extLst>
          </p:cNvPr>
          <p:cNvSpPr/>
          <p:nvPr/>
        </p:nvSpPr>
        <p:spPr>
          <a:xfrm>
            <a:off x="11295593" y="5867400"/>
            <a:ext cx="619760" cy="619760"/>
          </a:xfrm>
          <a:prstGeom prst="mathMultiply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同心圆 11">
            <a:extLst>
              <a:ext uri="{FF2B5EF4-FFF2-40B4-BE49-F238E27FC236}">
                <a16:creationId xmlns:a16="http://schemas.microsoft.com/office/drawing/2014/main" id="{F138A332-A5B3-8E49-A329-FD67E81596E4}"/>
              </a:ext>
            </a:extLst>
          </p:cNvPr>
          <p:cNvSpPr/>
          <p:nvPr/>
        </p:nvSpPr>
        <p:spPr>
          <a:xfrm>
            <a:off x="1187730" y="901555"/>
            <a:ext cx="329565" cy="329565"/>
          </a:xfrm>
          <a:prstGeom prst="donut">
            <a:avLst>
              <a:gd name="adj" fmla="val 214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DB83480-8B00-C841-8F3F-888915F0205D}"/>
              </a:ext>
            </a:extLst>
          </p:cNvPr>
          <p:cNvSpPr/>
          <p:nvPr/>
        </p:nvSpPr>
        <p:spPr>
          <a:xfrm>
            <a:off x="618770" y="1501630"/>
            <a:ext cx="315593" cy="609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4E380CB-7CBF-EA48-B0A2-915CE2949DA9}"/>
              </a:ext>
            </a:extLst>
          </p:cNvPr>
          <p:cNvSpPr/>
          <p:nvPr/>
        </p:nvSpPr>
        <p:spPr>
          <a:xfrm>
            <a:off x="201577" y="627870"/>
            <a:ext cx="417193" cy="60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940F089-43CD-2E44-A361-3BF025291E94}"/>
              </a:ext>
            </a:extLst>
          </p:cNvPr>
          <p:cNvSpPr/>
          <p:nvPr/>
        </p:nvSpPr>
        <p:spPr>
          <a:xfrm>
            <a:off x="7802880" y="6329680"/>
            <a:ext cx="1320800" cy="60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AD79559-51FA-6644-8892-5EFB4B5932CE}"/>
              </a:ext>
            </a:extLst>
          </p:cNvPr>
          <p:cNvSpPr/>
          <p:nvPr/>
        </p:nvSpPr>
        <p:spPr>
          <a:xfrm>
            <a:off x="8955723" y="6116320"/>
            <a:ext cx="315593" cy="609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B830CB7-709F-EB42-BE81-B9A401F8D24D}"/>
              </a:ext>
            </a:extLst>
          </p:cNvPr>
          <p:cNvSpPr/>
          <p:nvPr/>
        </p:nvSpPr>
        <p:spPr>
          <a:xfrm>
            <a:off x="1871299" y="816570"/>
            <a:ext cx="718769" cy="60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853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FD9C021-E64F-A149-9E21-BD801DD80ED2}"/>
              </a:ext>
            </a:extLst>
          </p:cNvPr>
          <p:cNvSpPr txBox="1"/>
          <p:nvPr/>
        </p:nvSpPr>
        <p:spPr>
          <a:xfrm>
            <a:off x="5436950" y="948907"/>
            <a:ext cx="5378454" cy="166366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Driving State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인 전진</a:t>
            </a:r>
            <a:r>
              <a:rPr kumimoji="1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후진</a:t>
            </a:r>
            <a:r>
              <a:rPr kumimoji="1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정지를 수치로 변환하여 회귀 모델이 이해할 수 있도록 변경</a:t>
            </a:r>
            <a:endParaRPr kumimoji="1"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데이터를 학습용과 테스트용으로 분할 </a:t>
            </a:r>
            <a:r>
              <a:rPr kumimoji="1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kumimoji="1"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과적합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방지</a:t>
            </a:r>
            <a:r>
              <a:rPr kumimoji="1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br>
              <a:rPr kumimoji="1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kumimoji="1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kumimoji="1"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train_test_split</a:t>
            </a:r>
            <a:r>
              <a:rPr kumimoji="1"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() 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함수 이용 학습용과 테스트용으로 분할</a:t>
            </a:r>
            <a:br>
              <a:rPr kumimoji="1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kumimoji="1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선형회귀모델 초기화 및 학습용데이터로 학습</a:t>
            </a:r>
            <a:endParaRPr kumimoji="1"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평균 제곱 오차</a:t>
            </a:r>
            <a:r>
              <a:rPr kumimoji="1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성능</a:t>
            </a:r>
            <a:r>
              <a:rPr kumimoji="1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 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계산하여 출력</a:t>
            </a:r>
            <a:endParaRPr kumimoji="1"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37116F-8485-44A6-1DEE-22E9CCF89803}"/>
              </a:ext>
            </a:extLst>
          </p:cNvPr>
          <p:cNvSpPr/>
          <p:nvPr/>
        </p:nvSpPr>
        <p:spPr>
          <a:xfrm>
            <a:off x="0" y="17089"/>
            <a:ext cx="3962400" cy="1227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F56FD5-C96B-15D5-3F75-FDAA5E788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62" y="741123"/>
            <a:ext cx="4380121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7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2.6 unknown"/>
  <p:tag name="AS_RELEASE_DATE" val="2021.11.30"/>
  <p:tag name="AS_TITLE" val="Aspose.Slides for Java"/>
  <p:tag name="AS_VERSION" val="21.11"/>
  <p:tag name="ISPRING_FIRST_PUBLISH" val="1"/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Arial"/>
      </a:majorFont>
      <a:minorFont>
        <a:latin typeface="Arial"/>
        <a:ea typeface="思源黑体 CN Regular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DengXian Light" panose="020F0302020204030204"/>
        <a:cs typeface="Arial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DengXian" panose="020F0502020204030204"/>
        <a:cs typeface="Arial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DengXian Light" panose="020F0302020204030204"/>
        <a:cs typeface="Arial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DengXian" panose="020F0502020204030204"/>
        <a:cs typeface="Arial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4731</TotalTime>
  <Words>325</Words>
  <Application>Microsoft Office PowerPoint</Application>
  <PresentationFormat>와이드스크린</PresentationFormat>
  <Paragraphs>55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DengXian</vt:lpstr>
      <vt:lpstr>NanumGothic</vt:lpstr>
      <vt:lpstr>思源黑体 CN Bold</vt:lpstr>
      <vt:lpstr>思源黑体 CN Regular</vt:lpstr>
      <vt:lpstr>Arial</vt:lpstr>
      <vt:lpstr>Office 主题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진호 유</cp:lastModifiedBy>
  <cp:revision>656</cp:revision>
  <dcterms:created xsi:type="dcterms:W3CDTF">2018-06-17T04:53:58Z</dcterms:created>
  <dcterms:modified xsi:type="dcterms:W3CDTF">2024-05-10T09:49:14Z</dcterms:modified>
</cp:coreProperties>
</file>