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3"/>
  </p:notesMasterIdLst>
  <p:handoutMasterIdLst>
    <p:handoutMasterId r:id="rId24"/>
  </p:handoutMasterIdLst>
  <p:sldIdLst>
    <p:sldId id="342" r:id="rId2"/>
    <p:sldId id="287" r:id="rId3"/>
    <p:sldId id="362" r:id="rId4"/>
    <p:sldId id="366" r:id="rId5"/>
    <p:sldId id="367" r:id="rId6"/>
    <p:sldId id="368" r:id="rId7"/>
    <p:sldId id="380" r:id="rId8"/>
    <p:sldId id="370" r:id="rId9"/>
    <p:sldId id="371" r:id="rId10"/>
    <p:sldId id="372" r:id="rId11"/>
    <p:sldId id="373" r:id="rId12"/>
    <p:sldId id="381" r:id="rId13"/>
    <p:sldId id="374" r:id="rId14"/>
    <p:sldId id="376" r:id="rId15"/>
    <p:sldId id="375" r:id="rId16"/>
    <p:sldId id="377" r:id="rId17"/>
    <p:sldId id="383" r:id="rId18"/>
    <p:sldId id="382" r:id="rId19"/>
    <p:sldId id="379" r:id="rId20"/>
    <p:sldId id="378" r:id="rId21"/>
    <p:sldId id="305" r:id="rId2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368" userDrawn="1">
          <p15:clr>
            <a:srgbClr val="A4A3A4"/>
          </p15:clr>
        </p15:guide>
        <p15:guide id="6" orient="horz" pos="881" userDrawn="1">
          <p15:clr>
            <a:srgbClr val="A4A3A4"/>
          </p15:clr>
        </p15:guide>
        <p15:guide id="7" pos="405" userDrawn="1">
          <p15:clr>
            <a:srgbClr val="A4A3A4"/>
          </p15:clr>
        </p15:guide>
        <p15:guide id="9" pos="3069" userDrawn="1">
          <p15:clr>
            <a:srgbClr val="A4A3A4"/>
          </p15:clr>
        </p15:guide>
        <p15:guide id="10" pos="3666" userDrawn="1">
          <p15:clr>
            <a:srgbClr val="A4A3A4"/>
          </p15:clr>
        </p15:guide>
        <p15:guide id="11" pos="6312" userDrawn="1">
          <p15:clr>
            <a:srgbClr val="A4A3A4"/>
          </p15:clr>
        </p15:guide>
        <p15:guide id="12" orient="horz" pos="7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293"/>
    <a:srgbClr val="0E2A47"/>
    <a:srgbClr val="F2F2F2"/>
    <a:srgbClr val="262626"/>
    <a:srgbClr val="F5F5F5"/>
    <a:srgbClr val="CD0F41"/>
    <a:srgbClr val="115445"/>
    <a:srgbClr val="FFFFFF"/>
    <a:srgbClr val="F2F7F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72" autoAdjust="0"/>
    <p:restoredTop sz="88240" autoAdjust="0"/>
  </p:normalViewPr>
  <p:slideViewPr>
    <p:cSldViewPr snapToGrid="0" showGuides="1">
      <p:cViewPr varScale="1">
        <p:scale>
          <a:sx n="100" d="100"/>
          <a:sy n="100" d="100"/>
        </p:scale>
        <p:origin x="2434" y="62"/>
      </p:cViewPr>
      <p:guideLst>
        <p:guide pos="3368"/>
        <p:guide orient="horz" pos="881"/>
        <p:guide pos="405"/>
        <p:guide pos="3069"/>
        <p:guide pos="3666"/>
        <p:guide pos="6312"/>
        <p:guide orient="horz" pos="73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2371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7775" y="1143000"/>
            <a:ext cx="43624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54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318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778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673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207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75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7775" y="1143000"/>
            <a:ext cx="43624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F9538-8CD2-4CC7-96CA-009EE2393D6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547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62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95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7775" y="1143000"/>
            <a:ext cx="43624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5E244-8D2F-4A0E-80FD-A6EEF0073CA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507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7775" y="1143000"/>
            <a:ext cx="43624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F9538-8CD2-4CC7-96CA-009EE2393D6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547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7775" y="1143000"/>
            <a:ext cx="43624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F9538-8CD2-4CC7-96CA-009EE2393D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547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702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363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755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41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7775" y="1143000"/>
            <a:ext cx="43624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F9538-8CD2-4CC7-96CA-009EE2393D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54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5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5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69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4FF424-0293-4928-B07A-817D3140C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87" y="0"/>
            <a:ext cx="10413826" cy="75596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28D0B4E-9D55-4A60-8582-F9ABB2EE92C2}"/>
              </a:ext>
            </a:extLst>
          </p:cNvPr>
          <p:cNvSpPr/>
          <p:nvPr userDrawn="1"/>
        </p:nvSpPr>
        <p:spPr>
          <a:xfrm>
            <a:off x="277987" y="6897304"/>
            <a:ext cx="2288048" cy="518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53"/>
          </a:p>
        </p:txBody>
      </p:sp>
    </p:spTree>
    <p:extLst>
      <p:ext uri="{BB962C8B-B14F-4D97-AF65-F5344CB8AC3E}">
        <p14:creationId xmlns:p14="http://schemas.microsoft.com/office/powerpoint/2010/main" val="3835968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161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9964877" y="7036445"/>
            <a:ext cx="54458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825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135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0126675" y="7293322"/>
            <a:ext cx="220992" cy="0"/>
          </a:xfrm>
          <a:prstGeom prst="line">
            <a:avLst/>
          </a:prstGeom>
          <a:ln w="6350">
            <a:solidFill>
              <a:srgbClr val="024A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"/>
            <a:ext cx="4441283" cy="8351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800" spc="-113">
                <a:solidFill>
                  <a:srgbClr val="000000"/>
                </a:solidFill>
                <a:effectLst/>
                <a:latin typeface="+mj-ea"/>
                <a:ea typeface="+mj-ea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F1363E-4F12-4BCD-812C-4F78B1612AEF}"/>
              </a:ext>
            </a:extLst>
          </p:cNvPr>
          <p:cNvCxnSpPr>
            <a:cxnSpLocks/>
          </p:cNvCxnSpPr>
          <p:nvPr userDrawn="1"/>
        </p:nvCxnSpPr>
        <p:spPr>
          <a:xfrm>
            <a:off x="0" y="835164"/>
            <a:ext cx="1069181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4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1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93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2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4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6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4B68E53-37F7-4DEC-A2E4-8962022C78D9}"/>
              </a:ext>
            </a:extLst>
          </p:cNvPr>
          <p:cNvSpPr txBox="1"/>
          <p:nvPr/>
        </p:nvSpPr>
        <p:spPr>
          <a:xfrm>
            <a:off x="3693050" y="2932321"/>
            <a:ext cx="622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13" dirty="0">
                <a:solidFill>
                  <a:schemeClr val="bg1"/>
                </a:solidFill>
                <a:latin typeface="+mj-ea"/>
                <a:ea typeface="+mj-ea"/>
                <a:cs typeface="KoPubWorld바탕체 Bold" panose="00000800000000000000" pitchFamily="2" charset="-127"/>
              </a:rPr>
              <a:t>딥러닝 앙상블 기법을 이용한 해상 객체 검출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674A66-4415-428D-ACDB-AA6254499ACF}"/>
              </a:ext>
            </a:extLst>
          </p:cNvPr>
          <p:cNvSpPr txBox="1"/>
          <p:nvPr/>
        </p:nvSpPr>
        <p:spPr>
          <a:xfrm>
            <a:off x="3725477" y="3393985"/>
            <a:ext cx="57834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spc="-113" dirty="0">
                <a:solidFill>
                  <a:schemeClr val="bg1"/>
                </a:solidFill>
                <a:latin typeface="+mj-ea"/>
                <a:ea typeface="+mj-ea"/>
                <a:cs typeface="KoPubWorld바탕체 Light" panose="00000300000000000000" pitchFamily="2" charset="-127"/>
              </a:rPr>
              <a:t>Sea surface object detection using deep learning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ensemble technique</a:t>
            </a:r>
            <a:endParaRPr lang="ko-KR" altLang="en-US" sz="1350" spc="-113" dirty="0">
              <a:solidFill>
                <a:schemeClr val="bg1"/>
              </a:solidFill>
              <a:latin typeface="+mj-ea"/>
              <a:ea typeface="+mj-ea"/>
              <a:cs typeface="KoPubWorld바탕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91D2D-5FF1-4871-BF31-7C389CA694F5}"/>
              </a:ext>
            </a:extLst>
          </p:cNvPr>
          <p:cNvSpPr txBox="1"/>
          <p:nvPr/>
        </p:nvSpPr>
        <p:spPr>
          <a:xfrm>
            <a:off x="5689447" y="4262354"/>
            <a:ext cx="3707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  <a:cs typeface="KoPubWorld바탕체 Medium" panose="00000600000000000000" pitchFamily="2" charset="-127"/>
              </a:rPr>
              <a:t>학과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  <a:cs typeface="KoPubWorld바탕체 Medium" panose="00000600000000000000" pitchFamily="2" charset="-127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  <a:cs typeface="KoPubWorld바탕체 Medium" panose="00000600000000000000" pitchFamily="2" charset="-127"/>
              </a:rPr>
              <a:t>산업인공지능학과</a:t>
            </a:r>
            <a:endParaRPr lang="en-US" altLang="ko-KR" sz="1400" dirty="0">
              <a:solidFill>
                <a:schemeClr val="bg1"/>
              </a:solidFill>
              <a:latin typeface="+mj-ea"/>
              <a:ea typeface="+mj-ea"/>
              <a:cs typeface="KoPubWorld바탕체 Medium" panose="00000600000000000000" pitchFamily="2" charset="-127"/>
            </a:endParaRPr>
          </a:p>
          <a:p>
            <a:pPr algn="r"/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  <a:cs typeface="KoPubWorld바탕체 Bold" panose="00000800000000000000" pitchFamily="2" charset="-127"/>
              </a:rPr>
              <a:t>학번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  <a:cs typeface="KoPubWorld바탕체 Bold" panose="00000800000000000000" pitchFamily="2" charset="-127"/>
              </a:rPr>
              <a:t>: 2021254001</a:t>
            </a:r>
            <a:endParaRPr lang="en-US" altLang="ko-KR" sz="1350" dirty="0">
              <a:solidFill>
                <a:schemeClr val="bg1"/>
              </a:solidFill>
              <a:latin typeface="+mj-ea"/>
              <a:ea typeface="+mj-ea"/>
              <a:cs typeface="KoPubWorld바탕체 Bold" panose="00000800000000000000" pitchFamily="2" charset="-127"/>
            </a:endParaRPr>
          </a:p>
          <a:p>
            <a:pPr algn="r"/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  <a:cs typeface="KoPubWorld바탕체 Bold" panose="00000800000000000000" pitchFamily="2" charset="-127"/>
              </a:rPr>
              <a:t>성명 </a:t>
            </a:r>
            <a:r>
              <a:rPr lang="en-US" altLang="ko-KR" sz="1400" dirty="0">
                <a:solidFill>
                  <a:schemeClr val="bg1"/>
                </a:solidFill>
                <a:latin typeface="+mj-ea"/>
                <a:ea typeface="+mj-ea"/>
                <a:cs typeface="KoPubWorld바탕체 Bold" panose="00000800000000000000" pitchFamily="2" charset="-127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+mj-ea"/>
                <a:ea typeface="+mj-ea"/>
                <a:cs typeface="KoPubWorld바탕체 Bold" panose="00000800000000000000" pitchFamily="2" charset="-127"/>
              </a:rPr>
              <a:t>이용규</a:t>
            </a:r>
            <a:endParaRPr lang="ko-KR" altLang="en-US" sz="1400" dirty="0">
              <a:solidFill>
                <a:schemeClr val="bg1"/>
              </a:solidFill>
              <a:latin typeface="+mj-ea"/>
              <a:ea typeface="+mj-ea"/>
              <a:cs typeface="KoPubWorld바탕체 Medium" panose="000006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8F3127D-9AF5-4AA5-A260-A119480BE8FD}"/>
              </a:ext>
            </a:extLst>
          </p:cNvPr>
          <p:cNvCxnSpPr>
            <a:cxnSpLocks/>
          </p:cNvCxnSpPr>
          <p:nvPr/>
        </p:nvCxnSpPr>
        <p:spPr>
          <a:xfrm rot="5400000">
            <a:off x="3144445" y="3299593"/>
            <a:ext cx="945000" cy="0"/>
          </a:xfrm>
          <a:prstGeom prst="line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230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14" y="67443"/>
            <a:ext cx="3798335" cy="7576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02.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 연구 개발 프로세스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5871AD-6914-3F40-D9DD-338067FBD3F2}"/>
              </a:ext>
            </a:extLst>
          </p:cNvPr>
          <p:cNvGrpSpPr/>
          <p:nvPr/>
        </p:nvGrpSpPr>
        <p:grpSpPr>
          <a:xfrm>
            <a:off x="599644" y="1053005"/>
            <a:ext cx="6253325" cy="381458"/>
            <a:chOff x="430306" y="1408458"/>
            <a:chExt cx="625332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7F799519-DE02-69E4-FE01-8570F0FA840D}"/>
                </a:ext>
              </a:extLst>
            </p:cNvPr>
            <p:cNvSpPr txBox="1"/>
            <p:nvPr/>
          </p:nvSpPr>
          <p:spPr>
            <a:xfrm>
              <a:off x="1304365" y="1443791"/>
              <a:ext cx="537926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 레이블링 및 데이터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증강</a:t>
              </a:r>
              <a:r>
                <a:rPr lang="en-US" altLang="ko-KR" sz="14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400" b="1" dirty="0"/>
                <a:t>Data Augmentation)</a:t>
              </a:r>
              <a:endParaRPr lang="ko-KR" altLang="en-US" sz="14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2DF3A7-4C8E-C276-E9CB-57C9195E6A52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4181746C-38A5-3202-7E60-F8F1F62ACB8D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A2F3C-6606-A323-12A9-D031FA6E153D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872F963-4E9D-4B2C-AB05-7E0FA11B0C75}"/>
              </a:ext>
            </a:extLst>
          </p:cNvPr>
          <p:cNvSpPr txBox="1"/>
          <p:nvPr/>
        </p:nvSpPr>
        <p:spPr>
          <a:xfrm>
            <a:off x="964635" y="1623788"/>
            <a:ext cx="7569422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클래스 수정 및 레이블링 오류 수정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Flip, Noise</a:t>
            </a:r>
            <a:r>
              <a:rPr lang="ko-KR" altLang="en-US" sz="1400" dirty="0">
                <a:latin typeface="+mn-ea"/>
              </a:rPr>
              <a:t> 추가 등을 이용한 데이터 증강 </a:t>
            </a:r>
            <a:r>
              <a:rPr lang="en-US" altLang="ko-KR" sz="1400" dirty="0">
                <a:latin typeface="+mn-ea"/>
              </a:rPr>
              <a:t>(8250</a:t>
            </a:r>
            <a:r>
              <a:rPr lang="ko-KR" altLang="en-US" sz="1400" dirty="0">
                <a:latin typeface="+mn-ea"/>
              </a:rPr>
              <a:t>장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70:23:7</a:t>
            </a:r>
            <a:r>
              <a:rPr lang="ko-KR" altLang="en-US" sz="1400" dirty="0">
                <a:latin typeface="+mn-ea"/>
              </a:rPr>
              <a:t>의 비율로 이미지 분할</a:t>
            </a:r>
            <a:r>
              <a:rPr lang="en-US" altLang="ko-KR" sz="1400" dirty="0">
                <a:latin typeface="+mn-ea"/>
              </a:rPr>
              <a:t>(Train : Validation : Test)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6A77F51-05D6-4B48-A967-2916572FD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16" y="3171140"/>
            <a:ext cx="1421808" cy="72084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55789BD-6528-44E8-BBE9-DBB677FAE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797" y="3972051"/>
            <a:ext cx="1845794" cy="1816999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69560B4-15E8-4250-86BB-EF915ADDC25A}"/>
              </a:ext>
            </a:extLst>
          </p:cNvPr>
          <p:cNvSpPr/>
          <p:nvPr/>
        </p:nvSpPr>
        <p:spPr>
          <a:xfrm>
            <a:off x="4361294" y="3007750"/>
            <a:ext cx="2076450" cy="3130550"/>
          </a:xfrm>
          <a:prstGeom prst="roundRect">
            <a:avLst>
              <a:gd name="adj" fmla="val 29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설명선: 굽은 선 25">
            <a:extLst>
              <a:ext uri="{FF2B5EF4-FFF2-40B4-BE49-F238E27FC236}">
                <a16:creationId xmlns:a16="http://schemas.microsoft.com/office/drawing/2014/main" id="{2B1B948A-22A3-478F-9A35-A30B5D46758F}"/>
              </a:ext>
            </a:extLst>
          </p:cNvPr>
          <p:cNvSpPr/>
          <p:nvPr/>
        </p:nvSpPr>
        <p:spPr>
          <a:xfrm>
            <a:off x="5399519" y="3465011"/>
            <a:ext cx="1030228" cy="378844"/>
          </a:xfrm>
          <a:prstGeom prst="borderCallout2">
            <a:avLst>
              <a:gd name="adj1" fmla="val 266359"/>
              <a:gd name="adj2" fmla="val -62473"/>
              <a:gd name="adj3" fmla="val 54044"/>
              <a:gd name="adj4" fmla="val -7030"/>
              <a:gd name="adj5" fmla="val 45441"/>
              <a:gd name="adj6" fmla="val 2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Boat</a:t>
            </a:r>
            <a:r>
              <a:rPr lang="ko-KR" altLang="en-US" sz="1200" dirty="0"/>
              <a:t>로 수정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A040C1-4197-4997-AD11-2B321A374150}"/>
              </a:ext>
            </a:extLst>
          </p:cNvPr>
          <p:cNvSpPr txBox="1"/>
          <p:nvPr/>
        </p:nvSpPr>
        <p:spPr>
          <a:xfrm>
            <a:off x="4657909" y="6232492"/>
            <a:ext cx="152157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잘못된 클래스 지정</a:t>
            </a:r>
            <a:endParaRPr lang="en-US" altLang="ko-KR" sz="12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22E3D3D-E7CB-4641-90BC-92F6E7DA1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1171" y="3972051"/>
            <a:ext cx="1840046" cy="1825534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E8BD8FE-52D0-49A3-9298-89C15DB677D3}"/>
              </a:ext>
            </a:extLst>
          </p:cNvPr>
          <p:cNvSpPr/>
          <p:nvPr/>
        </p:nvSpPr>
        <p:spPr>
          <a:xfrm>
            <a:off x="6852969" y="3007750"/>
            <a:ext cx="2076450" cy="3130550"/>
          </a:xfrm>
          <a:prstGeom prst="roundRect">
            <a:avLst>
              <a:gd name="adj" fmla="val 29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D2BF4D6-A8DC-4DCC-8562-9334C124BD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8003" y="3171140"/>
            <a:ext cx="1526381" cy="6137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41B8033-B665-4D63-BB28-26F9B54D5810}"/>
              </a:ext>
            </a:extLst>
          </p:cNvPr>
          <p:cNvSpPr txBox="1"/>
          <p:nvPr/>
        </p:nvSpPr>
        <p:spPr>
          <a:xfrm>
            <a:off x="7224985" y="6232492"/>
            <a:ext cx="1332416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중복된 레이블링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7B0187-89E0-4829-ABC7-5ADB9E326CC3}"/>
              </a:ext>
            </a:extLst>
          </p:cNvPr>
          <p:cNvSpPr txBox="1"/>
          <p:nvPr/>
        </p:nvSpPr>
        <p:spPr>
          <a:xfrm>
            <a:off x="2413157" y="6232492"/>
            <a:ext cx="989373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클래스 수정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A4DC56E-65C8-4404-9E37-D8733F7ED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271447"/>
              </p:ext>
            </p:extLst>
          </p:nvPr>
        </p:nvGraphicFramePr>
        <p:xfrm>
          <a:off x="2054901" y="3063884"/>
          <a:ext cx="1705884" cy="3018282"/>
        </p:xfrm>
        <a:graphic>
          <a:graphicData uri="http://schemas.openxmlformats.org/drawingml/2006/table">
            <a:tbl>
              <a:tblPr/>
              <a:tblGrid>
                <a:gridCol w="852993">
                  <a:extLst>
                    <a:ext uri="{9D8B030D-6E8A-4147-A177-3AD203B41FA5}">
                      <a16:colId xmlns:a16="http://schemas.microsoft.com/office/drawing/2014/main" val="2427724510"/>
                    </a:ext>
                  </a:extLst>
                </a:gridCol>
                <a:gridCol w="852891">
                  <a:extLst>
                    <a:ext uri="{9D8B030D-6E8A-4147-A177-3AD203B41FA5}">
                      <a16:colId xmlns:a16="http://schemas.microsoft.com/office/drawing/2014/main" val="2029393428"/>
                    </a:ext>
                  </a:extLst>
                </a:gridCol>
              </a:tblGrid>
              <a:tr h="2449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Before Class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</a:rPr>
                        <a:t>After Class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778873"/>
                  </a:ext>
                </a:extLst>
              </a:tr>
              <a:tr h="2449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Boat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boat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231586"/>
                  </a:ext>
                </a:extLst>
              </a:tr>
              <a:tr h="2449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Speed Boat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53092"/>
                  </a:ext>
                </a:extLst>
              </a:tr>
              <a:tr h="2449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Vessel/Ship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642568"/>
                  </a:ext>
                </a:extLst>
              </a:tr>
              <a:tr h="2449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Ferry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407741"/>
                  </a:ext>
                </a:extLst>
              </a:tr>
              <a:tr h="2449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Sail Boat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546757"/>
                  </a:ext>
                </a:extLst>
              </a:tr>
              <a:tr h="2449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Buoy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other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309679"/>
                  </a:ext>
                </a:extLst>
              </a:tr>
              <a:tr h="2449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Kayak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137871"/>
                  </a:ext>
                </a:extLst>
              </a:tr>
              <a:tr h="4818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Swimming Person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426404"/>
                  </a:ext>
                </a:extLst>
              </a:tr>
              <a:tr h="2460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bird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410480"/>
                  </a:ext>
                </a:extLst>
              </a:tr>
              <a:tr h="2449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Others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669751"/>
                  </a:ext>
                </a:extLst>
              </a:tr>
            </a:tbl>
          </a:graphicData>
        </a:graphic>
      </p:graphicFrame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FFD64C7-EBD2-49B3-9CF6-FD114F7EDDDF}"/>
              </a:ext>
            </a:extLst>
          </p:cNvPr>
          <p:cNvSpPr/>
          <p:nvPr/>
        </p:nvSpPr>
        <p:spPr>
          <a:xfrm>
            <a:off x="1869619" y="3007750"/>
            <a:ext cx="2076450" cy="3130550"/>
          </a:xfrm>
          <a:prstGeom prst="roundRect">
            <a:avLst>
              <a:gd name="adj" fmla="val 29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설명선: 굽은 선 7">
            <a:extLst>
              <a:ext uri="{FF2B5EF4-FFF2-40B4-BE49-F238E27FC236}">
                <a16:creationId xmlns:a16="http://schemas.microsoft.com/office/drawing/2014/main" id="{27C6E43D-B985-7435-167F-FFAD7533602B}"/>
              </a:ext>
            </a:extLst>
          </p:cNvPr>
          <p:cNvSpPr/>
          <p:nvPr/>
        </p:nvSpPr>
        <p:spPr>
          <a:xfrm>
            <a:off x="8296103" y="3590415"/>
            <a:ext cx="1030228" cy="378844"/>
          </a:xfrm>
          <a:prstGeom prst="borderCallout2">
            <a:avLst>
              <a:gd name="adj1" fmla="val 321845"/>
              <a:gd name="adj2" fmla="val 8941"/>
              <a:gd name="adj3" fmla="val 103982"/>
              <a:gd name="adj4" fmla="val 41939"/>
              <a:gd name="adj5" fmla="val 109251"/>
              <a:gd name="adj6" fmla="val 5028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중복된 객체</a:t>
            </a:r>
          </a:p>
        </p:txBody>
      </p:sp>
    </p:spTree>
    <p:extLst>
      <p:ext uri="{BB962C8B-B14F-4D97-AF65-F5344CB8AC3E}">
        <p14:creationId xmlns:p14="http://schemas.microsoft.com/office/powerpoint/2010/main" val="343649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14" y="67443"/>
            <a:ext cx="3798335" cy="7576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02.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 연구 개발 프로세스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5871AD-6914-3F40-D9DD-338067FBD3F2}"/>
              </a:ext>
            </a:extLst>
          </p:cNvPr>
          <p:cNvGrpSpPr/>
          <p:nvPr/>
        </p:nvGrpSpPr>
        <p:grpSpPr>
          <a:xfrm>
            <a:off x="599644" y="1053005"/>
            <a:ext cx="6253325" cy="381458"/>
            <a:chOff x="430306" y="1408458"/>
            <a:chExt cx="625332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7F799519-DE02-69E4-FE01-8570F0FA840D}"/>
                </a:ext>
              </a:extLst>
            </p:cNvPr>
            <p:cNvSpPr txBox="1"/>
            <p:nvPr/>
          </p:nvSpPr>
          <p:spPr>
            <a:xfrm>
              <a:off x="1304365" y="1443791"/>
              <a:ext cx="537926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객체 검출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2DF3A7-4C8E-C276-E9CB-57C9195E6A52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4181746C-38A5-3202-7E60-F8F1F62ACB8D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A2F3C-6606-A323-12A9-D031FA6E153D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0D54B1C-070F-4665-85A2-F33F4EAB086B}"/>
              </a:ext>
            </a:extLst>
          </p:cNvPr>
          <p:cNvSpPr txBox="1"/>
          <p:nvPr/>
        </p:nvSpPr>
        <p:spPr>
          <a:xfrm>
            <a:off x="1072109" y="1623788"/>
            <a:ext cx="9068022" cy="231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본 연구에서는 </a:t>
            </a:r>
            <a:r>
              <a:rPr lang="en-US" altLang="ko-KR" sz="1400" dirty="0">
                <a:latin typeface="+mn-ea"/>
              </a:rPr>
              <a:t>YOLOv5 Ensemble</a:t>
            </a:r>
            <a:r>
              <a:rPr lang="ko-KR" altLang="en-US" sz="1400" dirty="0">
                <a:latin typeface="+mn-ea"/>
              </a:rPr>
              <a:t>을 이용하여 객체 검출 진행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성능 비교군으로는 </a:t>
            </a:r>
            <a:r>
              <a:rPr lang="en-US" altLang="ko-KR" sz="1400" dirty="0">
                <a:latin typeface="+mn-ea"/>
              </a:rPr>
              <a:t>YOLOv5n </a:t>
            </a:r>
            <a:r>
              <a:rPr lang="ko-KR" altLang="en-US" sz="1400" dirty="0">
                <a:latin typeface="+mn-ea"/>
              </a:rPr>
              <a:t>모델</a:t>
            </a:r>
            <a:r>
              <a:rPr lang="en-US" altLang="ko-KR" sz="1400" dirty="0">
                <a:latin typeface="+mn-ea"/>
              </a:rPr>
              <a:t>, YOLOv5s </a:t>
            </a:r>
            <a:r>
              <a:rPr lang="ko-KR" altLang="en-US" sz="1400" dirty="0">
                <a:latin typeface="+mn-ea"/>
              </a:rPr>
              <a:t>모델</a:t>
            </a:r>
            <a:r>
              <a:rPr lang="en-US" altLang="ko-KR" sz="1400" dirty="0">
                <a:latin typeface="+mn-ea"/>
              </a:rPr>
              <a:t>, YOLOv5m </a:t>
            </a:r>
            <a:r>
              <a:rPr lang="ko-KR" altLang="en-US" sz="1400" dirty="0">
                <a:latin typeface="+mn-ea"/>
              </a:rPr>
              <a:t>모델</a:t>
            </a:r>
            <a:r>
              <a:rPr lang="en-US" altLang="ko-KR" sz="1400" dirty="0">
                <a:latin typeface="+mn-ea"/>
              </a:rPr>
              <a:t>, YOLOv5l </a:t>
            </a:r>
            <a:r>
              <a:rPr lang="ko-KR" altLang="en-US" sz="1400" dirty="0">
                <a:latin typeface="+mn-ea"/>
              </a:rPr>
              <a:t>모델</a:t>
            </a:r>
            <a:r>
              <a:rPr lang="en-US" altLang="ko-KR" sz="1400" dirty="0">
                <a:latin typeface="+mn-ea"/>
              </a:rPr>
              <a:t>, YOLOv5n6 </a:t>
            </a:r>
            <a:r>
              <a:rPr lang="ko-KR" altLang="en-US" sz="1400" dirty="0">
                <a:latin typeface="+mn-ea"/>
              </a:rPr>
              <a:t>모델</a:t>
            </a:r>
            <a:r>
              <a:rPr lang="en-US" altLang="ko-KR" sz="1400" dirty="0">
                <a:latin typeface="+mn-ea"/>
              </a:rPr>
              <a:t>, YOLOv5s6 </a:t>
            </a:r>
            <a:r>
              <a:rPr lang="ko-KR" altLang="en-US" sz="1400" dirty="0">
                <a:latin typeface="+mn-ea"/>
              </a:rPr>
              <a:t>모델</a:t>
            </a:r>
            <a:r>
              <a:rPr lang="en-US" altLang="ko-KR" sz="1400" dirty="0">
                <a:latin typeface="+mn-ea"/>
              </a:rPr>
              <a:t>, YOLOv5m6 </a:t>
            </a:r>
            <a:r>
              <a:rPr lang="ko-KR" altLang="en-US" sz="1400" dirty="0">
                <a:latin typeface="+mn-ea"/>
              </a:rPr>
              <a:t>모델</a:t>
            </a:r>
            <a:r>
              <a:rPr lang="en-US" altLang="ko-KR" sz="1400" dirty="0">
                <a:latin typeface="+mn-ea"/>
              </a:rPr>
              <a:t>, YOLOv5l6 </a:t>
            </a:r>
            <a:r>
              <a:rPr lang="ko-KR" altLang="en-US" sz="1400" dirty="0">
                <a:latin typeface="+mn-ea"/>
              </a:rPr>
              <a:t>모델을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사용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YOLOv5 Model Structure(v6.0/6.1)</a:t>
            </a:r>
          </a:p>
          <a:p>
            <a:pPr marL="432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+mn-ea"/>
              </a:rPr>
              <a:t>Backbone : New CSP-Darknet53</a:t>
            </a:r>
          </a:p>
          <a:p>
            <a:pPr marL="432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+mn-ea"/>
              </a:rPr>
              <a:t>Neck : SPPF, New CSP-PAN</a:t>
            </a:r>
          </a:p>
          <a:p>
            <a:pPr marL="432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+mn-ea"/>
              </a:rPr>
              <a:t>Head : YOLOv3 Head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8D84C6C-1C39-EE14-F396-099D903F717C}"/>
              </a:ext>
            </a:extLst>
          </p:cNvPr>
          <p:cNvGrpSpPr/>
          <p:nvPr/>
        </p:nvGrpSpPr>
        <p:grpSpPr>
          <a:xfrm>
            <a:off x="599644" y="4125989"/>
            <a:ext cx="6253325" cy="381458"/>
            <a:chOff x="430306" y="1408458"/>
            <a:chExt cx="6253325" cy="381458"/>
          </a:xfrm>
        </p:grpSpPr>
        <p:sp>
          <p:nvSpPr>
            <p:cNvPr id="10" name="TextBox 36">
              <a:extLst>
                <a:ext uri="{FF2B5EF4-FFF2-40B4-BE49-F238E27FC236}">
                  <a16:creationId xmlns:a16="http://schemas.microsoft.com/office/drawing/2014/main" id="{7E6CE61D-1966-4F12-84E9-5923D4B50378}"/>
                </a:ext>
              </a:extLst>
            </p:cNvPr>
            <p:cNvSpPr txBox="1"/>
            <p:nvPr/>
          </p:nvSpPr>
          <p:spPr>
            <a:xfrm>
              <a:off x="1304365" y="1443791"/>
              <a:ext cx="537926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 환경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04CFC5A-272C-BF8E-BFC3-FD11175FF986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2" name="사각형: 둥근 위쪽 모서리 24">
                <a:extLst>
                  <a:ext uri="{FF2B5EF4-FFF2-40B4-BE49-F238E27FC236}">
                    <a16:creationId xmlns:a16="http://schemas.microsoft.com/office/drawing/2014/main" id="{EE0AE83E-5CFF-00B5-A2DF-403E7280DC80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121002-6DAC-DF26-9BCC-2C2D40D641CA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E9CA598-5C45-A4BB-4859-1E4E93C9C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797560"/>
              </p:ext>
            </p:extLst>
          </p:nvPr>
        </p:nvGraphicFramePr>
        <p:xfrm>
          <a:off x="1329626" y="4735366"/>
          <a:ext cx="8119173" cy="1970232"/>
        </p:xfrm>
        <a:graphic>
          <a:graphicData uri="http://schemas.openxmlformats.org/drawingml/2006/table">
            <a:tbl>
              <a:tblPr/>
              <a:tblGrid>
                <a:gridCol w="965071">
                  <a:extLst>
                    <a:ext uri="{9D8B030D-6E8A-4147-A177-3AD203B41FA5}">
                      <a16:colId xmlns:a16="http://schemas.microsoft.com/office/drawing/2014/main" val="2387614961"/>
                    </a:ext>
                  </a:extLst>
                </a:gridCol>
                <a:gridCol w="1552089">
                  <a:extLst>
                    <a:ext uri="{9D8B030D-6E8A-4147-A177-3AD203B41FA5}">
                      <a16:colId xmlns:a16="http://schemas.microsoft.com/office/drawing/2014/main" val="3893187178"/>
                    </a:ext>
                  </a:extLst>
                </a:gridCol>
                <a:gridCol w="5602013">
                  <a:extLst>
                    <a:ext uri="{9D8B030D-6E8A-4147-A177-3AD203B41FA5}">
                      <a16:colId xmlns:a16="http://schemas.microsoft.com/office/drawing/2014/main" val="2079341903"/>
                    </a:ext>
                  </a:extLst>
                </a:gridCol>
              </a:tblGrid>
              <a:tr h="32784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항목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한양신명조"/>
                        </a:rPr>
                        <a:t>상세 내역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102109"/>
                  </a:ext>
                </a:extLst>
              </a:tr>
              <a:tr h="327847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H/W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CPU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Intel I7-10870H CPU @ 2.20GHz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070600"/>
                  </a:ext>
                </a:extLst>
              </a:tr>
              <a:tr h="3278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Memory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32G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771939"/>
                  </a:ext>
                </a:extLst>
              </a:tr>
              <a:tr h="3278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GPU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NVIDIA GeForce RTX 3070 Laptop GPU(8G)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865022"/>
                  </a:ext>
                </a:extLst>
              </a:tr>
              <a:tr h="32942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OS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Linux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Ubuntu 20.04.4 LTS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693328"/>
                  </a:ext>
                </a:extLst>
              </a:tr>
              <a:tr h="32942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YOLOv5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Version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6.1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496460"/>
                  </a:ext>
                </a:extLst>
              </a:tr>
            </a:tbl>
          </a:graphicData>
        </a:graphic>
      </p:graphicFrame>
      <p:sp>
        <p:nvSpPr>
          <p:cNvPr id="15" name="Rectangle 1">
            <a:extLst>
              <a:ext uri="{FF2B5EF4-FFF2-40B4-BE49-F238E27FC236}">
                <a16:creationId xmlns:a16="http://schemas.microsoft.com/office/drawing/2014/main" id="{D0967C31-B16B-60D1-9568-67AE4DE61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063" y="5010892"/>
            <a:ext cx="10691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50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9E6312-BF10-43E0-8B09-C3C74EEF0B20}"/>
              </a:ext>
            </a:extLst>
          </p:cNvPr>
          <p:cNvSpPr/>
          <p:nvPr/>
        </p:nvSpPr>
        <p:spPr>
          <a:xfrm>
            <a:off x="306123" y="944959"/>
            <a:ext cx="10079567" cy="5669756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84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608B5-29D5-45AB-9CDF-F2814B3B5C58}"/>
              </a:ext>
            </a:extLst>
          </p:cNvPr>
          <p:cNvSpPr txBox="1"/>
          <p:nvPr/>
        </p:nvSpPr>
        <p:spPr>
          <a:xfrm>
            <a:off x="1899230" y="3425894"/>
            <a:ext cx="6893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13" dirty="0">
                <a:solidFill>
                  <a:schemeClr val="bg1"/>
                </a:solidFill>
                <a:latin typeface="+mj-ea"/>
                <a:ea typeface="+mj-ea"/>
                <a:cs typeface="KoPubWorld바탕체 Bold" panose="00000800000000000000" pitchFamily="2" charset="-127"/>
              </a:rPr>
              <a:t>03. </a:t>
            </a:r>
            <a:r>
              <a:rPr lang="ko-KR" altLang="en-US" sz="4000" b="1" spc="-113" dirty="0">
                <a:solidFill>
                  <a:schemeClr val="bg1"/>
                </a:solidFill>
                <a:latin typeface="+mj-ea"/>
                <a:ea typeface="+mj-ea"/>
                <a:cs typeface="KoPubWorld바탕체 Bold" panose="00000800000000000000" pitchFamily="2" charset="-127"/>
              </a:rPr>
              <a:t>연구 결과</a:t>
            </a:r>
          </a:p>
        </p:txBody>
      </p:sp>
    </p:spTree>
    <p:extLst>
      <p:ext uri="{BB962C8B-B14F-4D97-AF65-F5344CB8AC3E}">
        <p14:creationId xmlns:p14="http://schemas.microsoft.com/office/powerpoint/2010/main" val="202647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14" y="67443"/>
            <a:ext cx="3798335" cy="7576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03.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 연구 결과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5871AD-6914-3F40-D9DD-338067FBD3F2}"/>
              </a:ext>
            </a:extLst>
          </p:cNvPr>
          <p:cNvGrpSpPr/>
          <p:nvPr/>
        </p:nvGrpSpPr>
        <p:grpSpPr>
          <a:xfrm>
            <a:off x="599644" y="1053005"/>
            <a:ext cx="6253325" cy="381458"/>
            <a:chOff x="430306" y="1408458"/>
            <a:chExt cx="625332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7F799519-DE02-69E4-FE01-8570F0FA840D}"/>
                </a:ext>
              </a:extLst>
            </p:cNvPr>
            <p:cNvSpPr txBox="1"/>
            <p:nvPr/>
          </p:nvSpPr>
          <p:spPr>
            <a:xfrm>
              <a:off x="1304365" y="1443791"/>
              <a:ext cx="537926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YOLOv5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Train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Detect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결과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(P5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2DF3A7-4C8E-C276-E9CB-57C9195E6A52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4181746C-38A5-3202-7E60-F8F1F62ACB8D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A2F3C-6606-A323-12A9-D031FA6E153D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BA02EFF-A5C1-4FAB-BFBB-18CD5BE744E0}"/>
              </a:ext>
            </a:extLst>
          </p:cNvPr>
          <p:cNvSpPr txBox="1"/>
          <p:nvPr/>
        </p:nvSpPr>
        <p:spPr>
          <a:xfrm>
            <a:off x="964635" y="1623788"/>
            <a:ext cx="9068022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Train </a:t>
            </a:r>
            <a:r>
              <a:rPr lang="ko-KR" altLang="en-US" sz="1400" dirty="0">
                <a:latin typeface="+mn-ea"/>
              </a:rPr>
              <a:t>설정</a:t>
            </a:r>
            <a:endParaRPr lang="en-US" altLang="ko-KR" sz="1400" dirty="0">
              <a:latin typeface="+mn-ea"/>
            </a:endParaRPr>
          </a:p>
          <a:p>
            <a:pPr marL="432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+mn-ea"/>
              </a:rPr>
              <a:t>Yolov5 P5</a:t>
            </a:r>
            <a:r>
              <a:rPr lang="ko-KR" altLang="en-US" sz="1400" dirty="0">
                <a:latin typeface="+mn-ea"/>
              </a:rPr>
              <a:t>모델 사용 </a:t>
            </a:r>
            <a:r>
              <a:rPr lang="en-US" altLang="ko-KR" sz="1400" dirty="0">
                <a:latin typeface="+mn-ea"/>
              </a:rPr>
              <a:t>: YOLOv5n, YOLOv5s, YOLOv5m, YOLOv5l </a:t>
            </a:r>
            <a:r>
              <a:rPr lang="ko-KR" altLang="en-US" sz="1400" dirty="0">
                <a:latin typeface="+mn-ea"/>
              </a:rPr>
              <a:t>모델 사용</a:t>
            </a:r>
            <a:endParaRPr lang="en-US" altLang="ko-KR" sz="1400" dirty="0">
              <a:latin typeface="+mn-ea"/>
            </a:endParaRPr>
          </a:p>
          <a:p>
            <a:pPr marL="432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+mn-ea"/>
              </a:rPr>
              <a:t>모든 모델은 </a:t>
            </a:r>
            <a:r>
              <a:rPr lang="en-US" altLang="ko-KR" sz="1400" dirty="0">
                <a:latin typeface="+mn-ea"/>
              </a:rPr>
              <a:t>Epoch: 300</a:t>
            </a:r>
            <a:r>
              <a:rPr lang="ko-KR" altLang="en-US" sz="1400" dirty="0">
                <a:latin typeface="+mn-ea"/>
              </a:rPr>
              <a:t>회</a:t>
            </a:r>
            <a:r>
              <a:rPr lang="en-US" altLang="ko-KR" sz="1400" dirty="0">
                <a:latin typeface="+mn-ea"/>
              </a:rPr>
              <a:t>, Image Size 640</a:t>
            </a:r>
            <a:r>
              <a:rPr lang="ko-KR" altLang="en-US" sz="1400" dirty="0">
                <a:latin typeface="+mn-ea"/>
              </a:rPr>
              <a:t>으로 </a:t>
            </a:r>
            <a:r>
              <a:rPr lang="en-US" altLang="ko-KR" sz="1400" dirty="0">
                <a:latin typeface="+mn-ea"/>
              </a:rPr>
              <a:t>Training </a:t>
            </a:r>
            <a:r>
              <a:rPr lang="ko-KR" altLang="en-US" sz="1400" dirty="0">
                <a:latin typeface="+mn-ea"/>
              </a:rPr>
              <a:t>함</a:t>
            </a:r>
            <a:endParaRPr lang="en-US" altLang="ko-KR" sz="1400" dirty="0">
              <a:latin typeface="+mn-ea"/>
            </a:endParaRPr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4F193F4B-0FE6-4BF3-B27F-427818AFC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26933"/>
              </p:ext>
            </p:extLst>
          </p:nvPr>
        </p:nvGraphicFramePr>
        <p:xfrm>
          <a:off x="1197767" y="2833328"/>
          <a:ext cx="8296278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713">
                  <a:extLst>
                    <a:ext uri="{9D8B030D-6E8A-4147-A177-3AD203B41FA5}">
                      <a16:colId xmlns:a16="http://schemas.microsoft.com/office/drawing/2014/main" val="337559608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1019154656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368430794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159360517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3671706055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101594336"/>
                    </a:ext>
                  </a:extLst>
                </a:gridCol>
              </a:tblGrid>
              <a:tr h="260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Model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Class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mAP50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mAP50-90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22568"/>
                  </a:ext>
                </a:extLst>
              </a:tr>
              <a:tr h="23683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YOLOv5n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0.993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0.867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0.932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0.758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60973"/>
                  </a:ext>
                </a:extLst>
              </a:tr>
              <a:tr h="23683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Boat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0.857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38622"/>
                  </a:ext>
                </a:extLst>
              </a:tr>
              <a:tr h="23683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Other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0.996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0.819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0.909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0.659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002758"/>
                  </a:ext>
                </a:extLst>
              </a:tr>
              <a:tr h="23683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YOLOv5s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0.992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0.893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0.945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0.79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201314"/>
                  </a:ext>
                </a:extLst>
              </a:tr>
              <a:tr h="23683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Boat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0.926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0.961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0.884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63127"/>
                  </a:ext>
                </a:extLst>
              </a:tr>
              <a:tr h="23683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Other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0.995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0.86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0.929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0.696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536748"/>
                  </a:ext>
                </a:extLst>
              </a:tr>
              <a:tr h="23683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YOLOv5m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0.991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0.938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0.967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0.818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948790"/>
                  </a:ext>
                </a:extLst>
              </a:tr>
              <a:tr h="23683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Boat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0.988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0.965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0.901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958768"/>
                  </a:ext>
                </a:extLst>
              </a:tr>
              <a:tr h="23683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Other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0.995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0.942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0.735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54490"/>
                  </a:ext>
                </a:extLst>
              </a:tr>
              <a:tr h="23683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YOLOv5l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0.989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0.948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0.972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0.824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29821"/>
                  </a:ext>
                </a:extLst>
              </a:tr>
              <a:tr h="236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Boat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0.986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0.941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0.969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0.909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496060"/>
                  </a:ext>
                </a:extLst>
              </a:tr>
              <a:tr h="236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Other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0.992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0.954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0.975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0.739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732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574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14" y="67443"/>
            <a:ext cx="3798335" cy="7576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03.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 연구 결과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5871AD-6914-3F40-D9DD-338067FBD3F2}"/>
              </a:ext>
            </a:extLst>
          </p:cNvPr>
          <p:cNvGrpSpPr/>
          <p:nvPr/>
        </p:nvGrpSpPr>
        <p:grpSpPr>
          <a:xfrm>
            <a:off x="599644" y="1053005"/>
            <a:ext cx="6253325" cy="381458"/>
            <a:chOff x="430306" y="1408458"/>
            <a:chExt cx="625332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7F799519-DE02-69E4-FE01-8570F0FA840D}"/>
                </a:ext>
              </a:extLst>
            </p:cNvPr>
            <p:cNvSpPr txBox="1"/>
            <p:nvPr/>
          </p:nvSpPr>
          <p:spPr>
            <a:xfrm>
              <a:off x="1304365" y="1443791"/>
              <a:ext cx="537926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YOLOv5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Train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Detect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결과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(P6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2DF3A7-4C8E-C276-E9CB-57C9195E6A52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4181746C-38A5-3202-7E60-F8F1F62ACB8D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A2F3C-6606-A323-12A9-D031FA6E153D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BA02EFF-A5C1-4FAB-BFBB-18CD5BE744E0}"/>
              </a:ext>
            </a:extLst>
          </p:cNvPr>
          <p:cNvSpPr txBox="1"/>
          <p:nvPr/>
        </p:nvSpPr>
        <p:spPr>
          <a:xfrm>
            <a:off x="964635" y="1623788"/>
            <a:ext cx="9068022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Train </a:t>
            </a:r>
            <a:r>
              <a:rPr lang="ko-KR" altLang="en-US" sz="1400" dirty="0">
                <a:latin typeface="+mn-ea"/>
              </a:rPr>
              <a:t>설정</a:t>
            </a:r>
            <a:endParaRPr lang="en-US" altLang="ko-KR" sz="1400" dirty="0">
              <a:latin typeface="+mn-ea"/>
            </a:endParaRPr>
          </a:p>
          <a:p>
            <a:pPr marL="432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+mn-ea"/>
              </a:rPr>
              <a:t>Yolov5 P6 </a:t>
            </a:r>
            <a:r>
              <a:rPr lang="ko-KR" altLang="en-US" sz="1400" dirty="0">
                <a:latin typeface="+mn-ea"/>
              </a:rPr>
              <a:t>사용 모델 </a:t>
            </a:r>
            <a:r>
              <a:rPr lang="en-US" altLang="ko-KR" sz="1400" dirty="0">
                <a:latin typeface="+mn-ea"/>
              </a:rPr>
              <a:t>: YOLOv5n6, YOLOv5s6, YOLOv5m6, YOLOv5l6 </a:t>
            </a:r>
            <a:r>
              <a:rPr lang="ko-KR" altLang="en-US" sz="1400" dirty="0">
                <a:latin typeface="+mn-ea"/>
              </a:rPr>
              <a:t>모델 사용</a:t>
            </a:r>
            <a:endParaRPr lang="en-US" altLang="ko-KR" sz="1400" dirty="0">
              <a:latin typeface="+mn-ea"/>
            </a:endParaRPr>
          </a:p>
          <a:p>
            <a:pPr marL="432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+mn-ea"/>
              </a:rPr>
              <a:t>모든 모델은 </a:t>
            </a:r>
            <a:r>
              <a:rPr lang="en-US" altLang="ko-KR" sz="1400" dirty="0">
                <a:latin typeface="+mn-ea"/>
              </a:rPr>
              <a:t>Epoch: 300</a:t>
            </a:r>
            <a:r>
              <a:rPr lang="ko-KR" altLang="en-US" sz="1400" dirty="0">
                <a:latin typeface="+mn-ea"/>
              </a:rPr>
              <a:t>회</a:t>
            </a:r>
            <a:r>
              <a:rPr lang="en-US" altLang="ko-KR" sz="1400" dirty="0">
                <a:latin typeface="+mn-ea"/>
              </a:rPr>
              <a:t>, Image Size 640</a:t>
            </a:r>
            <a:r>
              <a:rPr lang="ko-KR" altLang="en-US" sz="1400" dirty="0">
                <a:latin typeface="+mn-ea"/>
              </a:rPr>
              <a:t>으로 </a:t>
            </a:r>
            <a:r>
              <a:rPr lang="en-US" altLang="ko-KR" sz="1400" dirty="0">
                <a:latin typeface="+mn-ea"/>
              </a:rPr>
              <a:t>Training </a:t>
            </a:r>
            <a:r>
              <a:rPr lang="ko-KR" altLang="en-US" sz="1400" dirty="0">
                <a:latin typeface="+mn-ea"/>
              </a:rPr>
              <a:t>함</a:t>
            </a:r>
            <a:endParaRPr lang="en-US" altLang="ko-KR" sz="1400" dirty="0">
              <a:latin typeface="+mn-ea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2ABD67D3-C926-27C4-E3E5-7F4AB5F53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00769"/>
              </p:ext>
            </p:extLst>
          </p:nvPr>
        </p:nvGraphicFramePr>
        <p:xfrm>
          <a:off x="1197767" y="2833328"/>
          <a:ext cx="8296278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713">
                  <a:extLst>
                    <a:ext uri="{9D8B030D-6E8A-4147-A177-3AD203B41FA5}">
                      <a16:colId xmlns:a16="http://schemas.microsoft.com/office/drawing/2014/main" val="337559608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1019154656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368430794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159360517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3671706055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101594336"/>
                    </a:ext>
                  </a:extLst>
                </a:gridCol>
              </a:tblGrid>
              <a:tr h="260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Model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Class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mAP50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mAP50-90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22568"/>
                  </a:ext>
                </a:extLst>
              </a:tr>
              <a:tr h="23683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YOLOv5n6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0.993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0.801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0.899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0.732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60973"/>
                  </a:ext>
                </a:extLst>
              </a:tr>
              <a:tr h="23683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Boat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0.898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0.845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38622"/>
                  </a:ext>
                </a:extLst>
              </a:tr>
              <a:tr h="23683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Other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0.996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0.704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0.851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/>
                        <a:t>0.619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002758"/>
                  </a:ext>
                </a:extLst>
              </a:tr>
              <a:tr h="23683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YOLOv5s6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0.995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0.85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0.924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0.769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201314"/>
                  </a:ext>
                </a:extLst>
              </a:tr>
              <a:tr h="23683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Boat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0.992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0.955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0.873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63127"/>
                  </a:ext>
                </a:extLst>
              </a:tr>
              <a:tr h="23683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Other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0.998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0.788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0.893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0.665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536748"/>
                  </a:ext>
                </a:extLst>
              </a:tr>
              <a:tr h="23683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YOLOv5m6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0.993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0.909 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0.953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0.797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948790"/>
                  </a:ext>
                </a:extLst>
              </a:tr>
              <a:tr h="23683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Boat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0.924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0.96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0.89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958768"/>
                  </a:ext>
                </a:extLst>
              </a:tr>
              <a:tr h="23683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Other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0.997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0.895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0.946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0.703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54490"/>
                  </a:ext>
                </a:extLst>
              </a:tr>
              <a:tr h="23683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YOLOv5l6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0.994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0.931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0.964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0.809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29821"/>
                  </a:ext>
                </a:extLst>
              </a:tr>
              <a:tr h="236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Boat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0.989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0.929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0.963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496060"/>
                  </a:ext>
                </a:extLst>
              </a:tr>
              <a:tr h="236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Other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0.998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0.933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0.965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0.719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732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425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14" y="67443"/>
            <a:ext cx="3798335" cy="7576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03.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 연구 결과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5871AD-6914-3F40-D9DD-338067FBD3F2}"/>
              </a:ext>
            </a:extLst>
          </p:cNvPr>
          <p:cNvGrpSpPr/>
          <p:nvPr/>
        </p:nvGrpSpPr>
        <p:grpSpPr>
          <a:xfrm>
            <a:off x="599644" y="1053005"/>
            <a:ext cx="6253325" cy="381458"/>
            <a:chOff x="430306" y="1408458"/>
            <a:chExt cx="625332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7F799519-DE02-69E4-FE01-8570F0FA840D}"/>
                </a:ext>
              </a:extLst>
            </p:cNvPr>
            <p:cNvSpPr txBox="1"/>
            <p:nvPr/>
          </p:nvSpPr>
          <p:spPr>
            <a:xfrm>
              <a:off x="1304365" y="1443791"/>
              <a:ext cx="537926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YOLOv5 Ensemble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</a:t>
              </a:r>
              <a:endParaRPr lang="ko-KR" altLang="en-US" sz="14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2DF3A7-4C8E-C276-E9CB-57C9195E6A52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4181746C-38A5-3202-7E60-F8F1F62ACB8D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A2F3C-6606-A323-12A9-D031FA6E153D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B2242BAD-B14E-1D90-D2AF-ABCEFDA76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01310"/>
              </p:ext>
            </p:extLst>
          </p:nvPr>
        </p:nvGraphicFramePr>
        <p:xfrm>
          <a:off x="1216866" y="1783397"/>
          <a:ext cx="8296278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713">
                  <a:extLst>
                    <a:ext uri="{9D8B030D-6E8A-4147-A177-3AD203B41FA5}">
                      <a16:colId xmlns:a16="http://schemas.microsoft.com/office/drawing/2014/main" val="337559608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1019154656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368430794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2159360517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3671706055"/>
                    </a:ext>
                  </a:extLst>
                </a:gridCol>
                <a:gridCol w="1382713">
                  <a:extLst>
                    <a:ext uri="{9D8B030D-6E8A-4147-A177-3AD203B41FA5}">
                      <a16:colId xmlns:a16="http://schemas.microsoft.com/office/drawing/2014/main" val="101594336"/>
                    </a:ext>
                  </a:extLst>
                </a:gridCol>
              </a:tblGrid>
              <a:tr h="260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Model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Class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mAP50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mAP50-90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22568"/>
                  </a:ext>
                </a:extLst>
              </a:tr>
              <a:tr h="23683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YOLOv5n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YOLOv5n6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0.989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0.871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0.76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60973"/>
                  </a:ext>
                </a:extLst>
              </a:tr>
              <a:tr h="23683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Boat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 0.988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0.959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0.858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338622"/>
                  </a:ext>
                </a:extLst>
              </a:tr>
              <a:tr h="23683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Other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0.989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0.822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0.91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0.663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002758"/>
                  </a:ext>
                </a:extLst>
              </a:tr>
              <a:tr h="23683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YOLOv5s</a:t>
                      </a:r>
                    </a:p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YOLOv5s6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 0.99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0.948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0.793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201314"/>
                  </a:ext>
                </a:extLst>
              </a:tr>
              <a:tr h="23683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Boat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0.987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0.932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0.964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0.886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63127"/>
                  </a:ext>
                </a:extLst>
              </a:tr>
              <a:tr h="23683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Other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 0.993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0.868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0.932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536748"/>
                  </a:ext>
                </a:extLst>
              </a:tr>
              <a:tr h="23683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YOLOv5m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YOLOv5m6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0.993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0.946 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0.972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0.819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948790"/>
                  </a:ext>
                </a:extLst>
              </a:tr>
              <a:tr h="23683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Boat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0.987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0.968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0.902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958768"/>
                  </a:ext>
                </a:extLst>
              </a:tr>
              <a:tr h="23683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Other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0.998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0.953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0.975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0.736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54490"/>
                  </a:ext>
                </a:extLst>
              </a:tr>
              <a:tr h="23683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YOLOv5l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YOLOv5l6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0.956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0.976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0.827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329821"/>
                  </a:ext>
                </a:extLst>
              </a:tr>
              <a:tr h="236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Boat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0.984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0.948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0.972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0.911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496060"/>
                  </a:ext>
                </a:extLst>
              </a:tr>
              <a:tr h="2368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Other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0.995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0.964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0.743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732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601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14" y="67443"/>
            <a:ext cx="3798335" cy="7576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03.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 연구 결과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5871AD-6914-3F40-D9DD-338067FBD3F2}"/>
              </a:ext>
            </a:extLst>
          </p:cNvPr>
          <p:cNvGrpSpPr/>
          <p:nvPr/>
        </p:nvGrpSpPr>
        <p:grpSpPr>
          <a:xfrm>
            <a:off x="599644" y="1053005"/>
            <a:ext cx="6253325" cy="381458"/>
            <a:chOff x="430306" y="1408458"/>
            <a:chExt cx="625332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7F799519-DE02-69E4-FE01-8570F0FA840D}"/>
                </a:ext>
              </a:extLst>
            </p:cNvPr>
            <p:cNvSpPr txBox="1"/>
            <p:nvPr/>
          </p:nvSpPr>
          <p:spPr>
            <a:xfrm>
              <a:off x="1304365" y="1443791"/>
              <a:ext cx="537926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 비교</a:t>
              </a:r>
              <a:endParaRPr lang="ko-KR" altLang="en-US" sz="14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2DF3A7-4C8E-C276-E9CB-57C9195E6A52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4181746C-38A5-3202-7E60-F8F1F62ACB8D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A2F3C-6606-A323-12A9-D031FA6E153D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22B7CEAB-4418-8F64-9C02-077737975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79279"/>
              </p:ext>
            </p:extLst>
          </p:nvPr>
        </p:nvGraphicFramePr>
        <p:xfrm>
          <a:off x="1714913" y="1578723"/>
          <a:ext cx="7127876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969">
                  <a:extLst>
                    <a:ext uri="{9D8B030D-6E8A-4147-A177-3AD203B41FA5}">
                      <a16:colId xmlns:a16="http://schemas.microsoft.com/office/drawing/2014/main" val="3481444844"/>
                    </a:ext>
                  </a:extLst>
                </a:gridCol>
                <a:gridCol w="1781969">
                  <a:extLst>
                    <a:ext uri="{9D8B030D-6E8A-4147-A177-3AD203B41FA5}">
                      <a16:colId xmlns:a16="http://schemas.microsoft.com/office/drawing/2014/main" val="25772853"/>
                    </a:ext>
                  </a:extLst>
                </a:gridCol>
                <a:gridCol w="1781969">
                  <a:extLst>
                    <a:ext uri="{9D8B030D-6E8A-4147-A177-3AD203B41FA5}">
                      <a16:colId xmlns:a16="http://schemas.microsoft.com/office/drawing/2014/main" val="835184091"/>
                    </a:ext>
                  </a:extLst>
                </a:gridCol>
                <a:gridCol w="1781969">
                  <a:extLst>
                    <a:ext uri="{9D8B030D-6E8A-4147-A177-3AD203B41FA5}">
                      <a16:colId xmlns:a16="http://schemas.microsoft.com/office/drawing/2014/main" val="3778613445"/>
                    </a:ext>
                  </a:extLst>
                </a:gridCol>
              </a:tblGrid>
              <a:tr h="465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YOLOv5n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YOLOv5n6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YOLOv5n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YOLOv5n6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980987"/>
                  </a:ext>
                </a:extLst>
              </a:tr>
              <a:tr h="273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mAP50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0.932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0.899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0.934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965427"/>
                  </a:ext>
                </a:extLst>
              </a:tr>
              <a:tr h="273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mAP50-90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0.758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0.732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60747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176062F-2EEA-1238-F30E-1A03EE67D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16793"/>
              </p:ext>
            </p:extLst>
          </p:nvPr>
        </p:nvGraphicFramePr>
        <p:xfrm>
          <a:off x="1714681" y="2850742"/>
          <a:ext cx="7127876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969">
                  <a:extLst>
                    <a:ext uri="{9D8B030D-6E8A-4147-A177-3AD203B41FA5}">
                      <a16:colId xmlns:a16="http://schemas.microsoft.com/office/drawing/2014/main" val="3481444844"/>
                    </a:ext>
                  </a:extLst>
                </a:gridCol>
                <a:gridCol w="1781969">
                  <a:extLst>
                    <a:ext uri="{9D8B030D-6E8A-4147-A177-3AD203B41FA5}">
                      <a16:colId xmlns:a16="http://schemas.microsoft.com/office/drawing/2014/main" val="25772853"/>
                    </a:ext>
                  </a:extLst>
                </a:gridCol>
                <a:gridCol w="1781969">
                  <a:extLst>
                    <a:ext uri="{9D8B030D-6E8A-4147-A177-3AD203B41FA5}">
                      <a16:colId xmlns:a16="http://schemas.microsoft.com/office/drawing/2014/main" val="835184091"/>
                    </a:ext>
                  </a:extLst>
                </a:gridCol>
                <a:gridCol w="1781969">
                  <a:extLst>
                    <a:ext uri="{9D8B030D-6E8A-4147-A177-3AD203B41FA5}">
                      <a16:colId xmlns:a16="http://schemas.microsoft.com/office/drawing/2014/main" val="3778613445"/>
                    </a:ext>
                  </a:extLst>
                </a:gridCol>
              </a:tblGrid>
              <a:tr h="365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YOLOv5s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YOLOv5s6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YOLOv5s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YOLOv5s6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980987"/>
                  </a:ext>
                </a:extLst>
              </a:tr>
              <a:tr h="21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mAP50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0.945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0.948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965427"/>
                  </a:ext>
                </a:extLst>
              </a:tr>
              <a:tr h="214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mAP50-90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0.769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0.793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607476"/>
                  </a:ext>
                </a:extLst>
              </a:tr>
            </a:tbl>
          </a:graphicData>
        </a:graphic>
      </p:graphicFrame>
      <p:graphicFrame>
        <p:nvGraphicFramePr>
          <p:cNvPr id="14" name="표 12">
            <a:extLst>
              <a:ext uri="{FF2B5EF4-FFF2-40B4-BE49-F238E27FC236}">
                <a16:creationId xmlns:a16="http://schemas.microsoft.com/office/drawing/2014/main" id="{68452A17-843B-361D-8CC0-EE4D051A3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3004"/>
              </p:ext>
            </p:extLst>
          </p:nvPr>
        </p:nvGraphicFramePr>
        <p:xfrm>
          <a:off x="1714681" y="4122761"/>
          <a:ext cx="7127876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969">
                  <a:extLst>
                    <a:ext uri="{9D8B030D-6E8A-4147-A177-3AD203B41FA5}">
                      <a16:colId xmlns:a16="http://schemas.microsoft.com/office/drawing/2014/main" val="3481444844"/>
                    </a:ext>
                  </a:extLst>
                </a:gridCol>
                <a:gridCol w="1781969">
                  <a:extLst>
                    <a:ext uri="{9D8B030D-6E8A-4147-A177-3AD203B41FA5}">
                      <a16:colId xmlns:a16="http://schemas.microsoft.com/office/drawing/2014/main" val="25772853"/>
                    </a:ext>
                  </a:extLst>
                </a:gridCol>
                <a:gridCol w="1781969">
                  <a:extLst>
                    <a:ext uri="{9D8B030D-6E8A-4147-A177-3AD203B41FA5}">
                      <a16:colId xmlns:a16="http://schemas.microsoft.com/office/drawing/2014/main" val="835184091"/>
                    </a:ext>
                  </a:extLst>
                </a:gridCol>
                <a:gridCol w="1781969">
                  <a:extLst>
                    <a:ext uri="{9D8B030D-6E8A-4147-A177-3AD203B41FA5}">
                      <a16:colId xmlns:a16="http://schemas.microsoft.com/office/drawing/2014/main" val="3778613445"/>
                    </a:ext>
                  </a:extLst>
                </a:gridCol>
              </a:tblGrid>
              <a:tr h="332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YOLOv5m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YOLOv5m6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YOLOv5m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YOLOv5m6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980987"/>
                  </a:ext>
                </a:extLst>
              </a:tr>
              <a:tr h="238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mAP50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0.967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0.953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0.972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965427"/>
                  </a:ext>
                </a:extLst>
              </a:tr>
              <a:tr h="238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mAP50-90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0.818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0.797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0.819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607476"/>
                  </a:ext>
                </a:extLst>
              </a:tr>
            </a:tbl>
          </a:graphicData>
        </a:graphic>
      </p:graphicFrame>
      <p:graphicFrame>
        <p:nvGraphicFramePr>
          <p:cNvPr id="15" name="표 12">
            <a:extLst>
              <a:ext uri="{FF2B5EF4-FFF2-40B4-BE49-F238E27FC236}">
                <a16:creationId xmlns:a16="http://schemas.microsoft.com/office/drawing/2014/main" id="{E919FF3A-6052-F517-6C98-EA68DBB08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966992"/>
              </p:ext>
            </p:extLst>
          </p:nvPr>
        </p:nvGraphicFramePr>
        <p:xfrm>
          <a:off x="1714681" y="5394780"/>
          <a:ext cx="7127876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969">
                  <a:extLst>
                    <a:ext uri="{9D8B030D-6E8A-4147-A177-3AD203B41FA5}">
                      <a16:colId xmlns:a16="http://schemas.microsoft.com/office/drawing/2014/main" val="3481444844"/>
                    </a:ext>
                  </a:extLst>
                </a:gridCol>
                <a:gridCol w="1781969">
                  <a:extLst>
                    <a:ext uri="{9D8B030D-6E8A-4147-A177-3AD203B41FA5}">
                      <a16:colId xmlns:a16="http://schemas.microsoft.com/office/drawing/2014/main" val="25772853"/>
                    </a:ext>
                  </a:extLst>
                </a:gridCol>
                <a:gridCol w="1781969">
                  <a:extLst>
                    <a:ext uri="{9D8B030D-6E8A-4147-A177-3AD203B41FA5}">
                      <a16:colId xmlns:a16="http://schemas.microsoft.com/office/drawing/2014/main" val="835184091"/>
                    </a:ext>
                  </a:extLst>
                </a:gridCol>
                <a:gridCol w="1781969">
                  <a:extLst>
                    <a:ext uri="{9D8B030D-6E8A-4147-A177-3AD203B41FA5}">
                      <a16:colId xmlns:a16="http://schemas.microsoft.com/office/drawing/2014/main" val="3778613445"/>
                    </a:ext>
                  </a:extLst>
                </a:gridCol>
              </a:tblGrid>
              <a:tr h="378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YOLOv5l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YOLOv5l6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YOLOv5l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YOLOv5l6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980987"/>
                  </a:ext>
                </a:extLst>
              </a:tr>
              <a:tr h="2224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mAP50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0.972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0.964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0.976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65427"/>
                  </a:ext>
                </a:extLst>
              </a:tr>
              <a:tr h="2224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mAP50-90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0.824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0.809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0.827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07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518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14" y="67443"/>
            <a:ext cx="3798335" cy="7576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03.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 연구 결과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5871AD-6914-3F40-D9DD-338067FBD3F2}"/>
              </a:ext>
            </a:extLst>
          </p:cNvPr>
          <p:cNvGrpSpPr/>
          <p:nvPr/>
        </p:nvGrpSpPr>
        <p:grpSpPr>
          <a:xfrm>
            <a:off x="599644" y="1053005"/>
            <a:ext cx="6253325" cy="381458"/>
            <a:chOff x="430306" y="1408458"/>
            <a:chExt cx="625332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7F799519-DE02-69E4-FE01-8570F0FA840D}"/>
                </a:ext>
              </a:extLst>
            </p:cNvPr>
            <p:cNvSpPr txBox="1"/>
            <p:nvPr/>
          </p:nvSpPr>
          <p:spPr>
            <a:xfrm>
              <a:off x="1304365" y="1443791"/>
              <a:ext cx="537926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결론</a:t>
              </a:r>
              <a:endParaRPr lang="ko-KR" altLang="en-US" sz="14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2DF3A7-4C8E-C276-E9CB-57C9195E6A52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4181746C-38A5-3202-7E60-F8F1F62ACB8D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A2F3C-6606-A323-12A9-D031FA6E153D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16F0B9B7-3CD6-5248-47E5-2970365E8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732826"/>
              </p:ext>
            </p:extLst>
          </p:nvPr>
        </p:nvGraphicFramePr>
        <p:xfrm>
          <a:off x="1072109" y="3040667"/>
          <a:ext cx="8287520" cy="4024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504">
                  <a:extLst>
                    <a:ext uri="{9D8B030D-6E8A-4147-A177-3AD203B41FA5}">
                      <a16:colId xmlns:a16="http://schemas.microsoft.com/office/drawing/2014/main" val="3546282167"/>
                    </a:ext>
                  </a:extLst>
                </a:gridCol>
                <a:gridCol w="1822042">
                  <a:extLst>
                    <a:ext uri="{9D8B030D-6E8A-4147-A177-3AD203B41FA5}">
                      <a16:colId xmlns:a16="http://schemas.microsoft.com/office/drawing/2014/main" val="798406081"/>
                    </a:ext>
                  </a:extLst>
                </a:gridCol>
                <a:gridCol w="1769806">
                  <a:extLst>
                    <a:ext uri="{9D8B030D-6E8A-4147-A177-3AD203B41FA5}">
                      <a16:colId xmlns:a16="http://schemas.microsoft.com/office/drawing/2014/main" val="3141417935"/>
                    </a:ext>
                  </a:extLst>
                </a:gridCol>
                <a:gridCol w="1750142">
                  <a:extLst>
                    <a:ext uri="{9D8B030D-6E8A-4147-A177-3AD203B41FA5}">
                      <a16:colId xmlns:a16="http://schemas.microsoft.com/office/drawing/2014/main" val="641993559"/>
                    </a:ext>
                  </a:extLst>
                </a:gridCol>
                <a:gridCol w="1288026">
                  <a:extLst>
                    <a:ext uri="{9D8B030D-6E8A-4147-A177-3AD203B41FA5}">
                      <a16:colId xmlns:a16="http://schemas.microsoft.com/office/drawing/2014/main" val="1976051117"/>
                    </a:ext>
                  </a:extLst>
                </a:gridCol>
              </a:tblGrid>
              <a:tr h="309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Dataset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Network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mAP</a:t>
                      </a:r>
                      <a:r>
                        <a:rPr lang="en-US" altLang="ko-KR" sz="1400" dirty="0"/>
                        <a:t>(0.5)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mAP</a:t>
                      </a:r>
                      <a:r>
                        <a:rPr lang="en-US" altLang="ko-KR" sz="1400" dirty="0"/>
                        <a:t>(0.5:0.95)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757500"/>
                  </a:ext>
                </a:extLst>
              </a:tr>
              <a:tr h="30958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SMD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YOLOv5s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0.772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0.386</a:t>
                      </a:r>
                      <a:endParaRPr lang="ko-KR" altLang="en-US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 연구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474763"/>
                  </a:ext>
                </a:extLst>
              </a:tr>
              <a:tr h="3095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YOLOv5m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0.750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0.403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748934"/>
                  </a:ext>
                </a:extLst>
              </a:tr>
              <a:tr h="3095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YOLOv5l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0.766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0.407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52675"/>
                  </a:ext>
                </a:extLst>
              </a:tr>
              <a:tr h="30958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SMD-Plus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YOLOv5s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0.898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0.522</a:t>
                      </a:r>
                      <a:endParaRPr lang="ko-KR" altLang="en-US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기존 연구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6325297"/>
                  </a:ext>
                </a:extLst>
              </a:tr>
              <a:tr h="3095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YOLOv5m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0.867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0.528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440308"/>
                  </a:ext>
                </a:extLst>
              </a:tr>
              <a:tr h="3095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YOLOv5l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0.878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0.527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707053"/>
                  </a:ext>
                </a:extLst>
              </a:tr>
              <a:tr h="309589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SMD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재 레이블링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YOLOv5s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0.945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0.79</a:t>
                      </a:r>
                      <a:endParaRPr lang="ko-KR" altLang="en-US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신규 연구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890703"/>
                  </a:ext>
                </a:extLst>
              </a:tr>
              <a:tr h="3095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YOLOv5m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0.953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0.797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86564"/>
                  </a:ext>
                </a:extLst>
              </a:tr>
              <a:tr h="3095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YOLOv5l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0.972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0.824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385336"/>
                  </a:ext>
                </a:extLst>
              </a:tr>
              <a:tr h="3095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YOLOv5s+YOLOv5s6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0.948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0.793</a:t>
                      </a:r>
                      <a:endParaRPr lang="ko-KR" altLang="en-US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신규 연구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846723"/>
                  </a:ext>
                </a:extLst>
              </a:tr>
              <a:tr h="3095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YOLOv5m+YOLOv5m6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0.972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0.819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10976"/>
                  </a:ext>
                </a:extLst>
              </a:tr>
              <a:tr h="3095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YOLOv5l+YOLOv5l6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0.976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0.827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00131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797433E-55D9-B4E4-3434-66D863D8CD08}"/>
              </a:ext>
            </a:extLst>
          </p:cNvPr>
          <p:cNvSpPr txBox="1"/>
          <p:nvPr/>
        </p:nvSpPr>
        <p:spPr>
          <a:xfrm>
            <a:off x="964635" y="1623788"/>
            <a:ext cx="9068022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기존 연구 대비 인식률 향상</a:t>
            </a:r>
            <a:endParaRPr lang="en-US" altLang="ko-KR" sz="1400" dirty="0">
              <a:latin typeface="+mn-ea"/>
            </a:endParaRPr>
          </a:p>
          <a:p>
            <a:pPr marL="432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+mn-ea"/>
              </a:rPr>
              <a:t>Class </a:t>
            </a:r>
            <a:r>
              <a:rPr lang="ko-KR" altLang="en-US" sz="1400" dirty="0">
                <a:latin typeface="+mn-ea"/>
              </a:rPr>
              <a:t>단순화와 재 레이블링을 통한 인식률 상승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모델 사이의 앙상블을 통한 인식률 향상</a:t>
            </a:r>
            <a:endParaRPr lang="en-US" altLang="ko-KR" sz="1400" dirty="0">
              <a:latin typeface="+mn-ea"/>
            </a:endParaRPr>
          </a:p>
          <a:p>
            <a:pPr marL="432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+mn-ea"/>
              </a:rPr>
              <a:t>큰 폭의 인식률 향상은 아니지만 전 모델에 대하여 인식률 향상으로 유의미한 결과 도출</a:t>
            </a:r>
            <a:endParaRPr lang="en-US" altLang="ko-KR" sz="1400" dirty="0">
              <a:latin typeface="+mn-ea"/>
            </a:endParaRPr>
          </a:p>
          <a:p>
            <a:pPr marL="432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0841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9E6312-BF10-43E0-8B09-C3C74EEF0B20}"/>
              </a:ext>
            </a:extLst>
          </p:cNvPr>
          <p:cNvSpPr/>
          <p:nvPr/>
        </p:nvSpPr>
        <p:spPr>
          <a:xfrm>
            <a:off x="306123" y="944959"/>
            <a:ext cx="10079567" cy="5669756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84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9DD88-26D9-499F-B936-0792D7E5D9A5}"/>
              </a:ext>
            </a:extLst>
          </p:cNvPr>
          <p:cNvSpPr txBox="1"/>
          <p:nvPr/>
        </p:nvSpPr>
        <p:spPr>
          <a:xfrm>
            <a:off x="1899230" y="3425894"/>
            <a:ext cx="6893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13" dirty="0">
                <a:solidFill>
                  <a:schemeClr val="bg1"/>
                </a:solidFill>
                <a:latin typeface="+mj-ea"/>
                <a:ea typeface="+mj-ea"/>
                <a:cs typeface="KoPubWorld바탕체 Bold" panose="00000800000000000000" pitchFamily="2" charset="-127"/>
              </a:rPr>
              <a:t>04. </a:t>
            </a:r>
            <a:r>
              <a:rPr lang="ko-KR" altLang="en-US" sz="4000" b="1" spc="-113" dirty="0">
                <a:solidFill>
                  <a:schemeClr val="bg1"/>
                </a:solidFill>
                <a:latin typeface="+mj-ea"/>
                <a:ea typeface="+mj-ea"/>
                <a:cs typeface="KoPubWorld바탕체 Bold" panose="00000800000000000000" pitchFamily="2" charset="-127"/>
              </a:rPr>
              <a:t>한계점 및 발전 방향</a:t>
            </a:r>
          </a:p>
        </p:txBody>
      </p:sp>
    </p:spTree>
    <p:extLst>
      <p:ext uri="{BB962C8B-B14F-4D97-AF65-F5344CB8AC3E}">
        <p14:creationId xmlns:p14="http://schemas.microsoft.com/office/powerpoint/2010/main" val="13250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14" y="67443"/>
            <a:ext cx="3798335" cy="7576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04.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 한계점 및 발전 방향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5871AD-6914-3F40-D9DD-338067FBD3F2}"/>
              </a:ext>
            </a:extLst>
          </p:cNvPr>
          <p:cNvGrpSpPr/>
          <p:nvPr/>
        </p:nvGrpSpPr>
        <p:grpSpPr>
          <a:xfrm>
            <a:off x="599644" y="1053005"/>
            <a:ext cx="6253325" cy="381458"/>
            <a:chOff x="430306" y="1408458"/>
            <a:chExt cx="625332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7F799519-DE02-69E4-FE01-8570F0FA840D}"/>
                </a:ext>
              </a:extLst>
            </p:cNvPr>
            <p:cNvSpPr txBox="1"/>
            <p:nvPr/>
          </p:nvSpPr>
          <p:spPr>
            <a:xfrm>
              <a:off x="1304365" y="1443791"/>
              <a:ext cx="537926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한계점</a:t>
              </a:r>
              <a:endParaRPr lang="ko-KR" altLang="en-US" sz="14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2DF3A7-4C8E-C276-E9CB-57C9195E6A52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4181746C-38A5-3202-7E60-F8F1F62ACB8D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A2F3C-6606-A323-12A9-D031FA6E153D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1" name="Rectangle 3">
            <a:extLst>
              <a:ext uri="{FF2B5EF4-FFF2-40B4-BE49-F238E27FC236}">
                <a16:creationId xmlns:a16="http://schemas.microsoft.com/office/drawing/2014/main" id="{456BE8A4-A8E9-41B3-9D38-9C83DF9CB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4344988"/>
            <a:ext cx="1069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71899-0A43-438E-B5EA-A65CFB5A196A}"/>
              </a:ext>
            </a:extLst>
          </p:cNvPr>
          <p:cNvSpPr txBox="1"/>
          <p:nvPr/>
        </p:nvSpPr>
        <p:spPr>
          <a:xfrm>
            <a:off x="927352" y="1537012"/>
            <a:ext cx="9294899" cy="2359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1) Dataset</a:t>
            </a:r>
            <a:r>
              <a:rPr lang="ko-KR" altLang="en-US" sz="1400" b="1" dirty="0">
                <a:latin typeface="+mn-ea"/>
              </a:rPr>
              <a:t>의 문제점</a:t>
            </a:r>
            <a:endParaRPr lang="en-US" altLang="ko-KR" sz="1400" b="1" dirty="0">
              <a:latin typeface="+mn-ea"/>
            </a:endParaRPr>
          </a:p>
          <a:p>
            <a:pPr marL="432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다양한 선박 데이터가 없음</a:t>
            </a:r>
            <a:endParaRPr lang="en-US" altLang="ko-KR" sz="1200" dirty="0">
              <a:latin typeface="+mn-ea"/>
            </a:endParaRPr>
          </a:p>
          <a:p>
            <a:pPr marL="54000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데이터셋의 이미지 개수 대비 다양한 데이터가 존재하지 않음</a:t>
            </a:r>
            <a:endParaRPr lang="en-US" altLang="ko-KR" sz="1200" dirty="0">
              <a:latin typeface="+mn-ea"/>
            </a:endParaRPr>
          </a:p>
          <a:p>
            <a:pPr marL="54000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latin typeface="+mn-ea"/>
              </a:rPr>
              <a:t>타 해상 객체 검출 관련 </a:t>
            </a:r>
            <a:r>
              <a:rPr lang="en-US" altLang="ko-KR" sz="1200" dirty="0">
                <a:latin typeface="+mn-ea"/>
              </a:rPr>
              <a:t>Dataset </a:t>
            </a:r>
            <a:r>
              <a:rPr lang="ko-KR" altLang="en-US" sz="1200" dirty="0">
                <a:latin typeface="+mn-ea"/>
              </a:rPr>
              <a:t>추가 필요 </a:t>
            </a:r>
            <a:r>
              <a:rPr lang="en-US" altLang="ko-KR" sz="1200" dirty="0">
                <a:latin typeface="+mn-ea"/>
              </a:rPr>
              <a:t>- DOTA, </a:t>
            </a:r>
            <a:r>
              <a:rPr lang="en-US" altLang="ko-KR" sz="1200" dirty="0" err="1">
                <a:latin typeface="+mn-ea"/>
              </a:rPr>
              <a:t>Seaships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등의 공공 </a:t>
            </a:r>
            <a:r>
              <a:rPr lang="en-US" altLang="ko-KR" sz="1200" dirty="0">
                <a:latin typeface="+mn-ea"/>
              </a:rPr>
              <a:t>Dataset </a:t>
            </a:r>
            <a:r>
              <a:rPr lang="ko-KR" altLang="en-US" sz="1200" dirty="0">
                <a:latin typeface="+mn-ea"/>
              </a:rPr>
              <a:t>이용 </a:t>
            </a:r>
            <a:endParaRPr lang="en-US" altLang="ko-KR" sz="1200" dirty="0">
              <a:latin typeface="+mn-ea"/>
            </a:endParaRPr>
          </a:p>
          <a:p>
            <a:pPr marL="432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Buoy </a:t>
            </a:r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등의 </a:t>
            </a: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Other Class </a:t>
            </a:r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부족 </a:t>
            </a: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48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불균형으로 인한 </a:t>
            </a:r>
            <a:r>
              <a:rPr lang="en-US" altLang="ko-KR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overfitting </a:t>
            </a:r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완화</a:t>
            </a:r>
            <a:endParaRPr lang="en-US" altLang="ko-KR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480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이미지 수집 및  학습 필요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B6BD470-4009-4FA4-97C5-2BBB00831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731" y="4067731"/>
            <a:ext cx="1828800" cy="1828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B4D70A8-9BC8-4E37-96B6-1E2B9F5B0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703" y="4067731"/>
            <a:ext cx="1828800" cy="1828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45BF6F4-6F3D-4D30-A9B3-185D113E80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379" y="4067731"/>
            <a:ext cx="1828800" cy="1828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D0F1249-4A6C-4BB9-A3EA-99A1C12E0C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055" y="4067731"/>
            <a:ext cx="1828800" cy="1828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DB6BDE-6DFA-4762-AFBE-0F90EA100007}"/>
              </a:ext>
            </a:extLst>
          </p:cNvPr>
          <p:cNvSpPr txBox="1"/>
          <p:nvPr/>
        </p:nvSpPr>
        <p:spPr>
          <a:xfrm>
            <a:off x="4974512" y="6068206"/>
            <a:ext cx="1006109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Dataset </a:t>
            </a:r>
            <a:r>
              <a:rPr lang="ko-KR" altLang="en-US" sz="1200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428520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04779F7-F0C0-42D3-96E9-60A117311082}"/>
              </a:ext>
            </a:extLst>
          </p:cNvPr>
          <p:cNvSpPr txBox="1"/>
          <p:nvPr/>
        </p:nvSpPr>
        <p:spPr>
          <a:xfrm>
            <a:off x="1208399" y="293687"/>
            <a:ext cx="2438597" cy="59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30000"/>
              </a:lnSpc>
              <a:defRPr sz="2400">
                <a:solidFill>
                  <a:srgbClr val="354463"/>
                </a:solidFill>
                <a:latin typeface="Spoqa Han Sans Neo Bold" panose="020B0800000000000000" pitchFamily="34" charset="0"/>
                <a:ea typeface="Spoqa Han Sans Neo Bold" panose="020B0800000000000000" pitchFamily="34" charset="0"/>
              </a:defRPr>
            </a:lvl1pPr>
          </a:lstStyle>
          <a:p>
            <a:r>
              <a:rPr lang="en-US" altLang="ko-KR" sz="28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345C8A-3DB3-4B9D-89CF-0209B9D3BF5A}"/>
              </a:ext>
            </a:extLst>
          </p:cNvPr>
          <p:cNvSpPr/>
          <p:nvPr/>
        </p:nvSpPr>
        <p:spPr>
          <a:xfrm>
            <a:off x="933078" y="1057632"/>
            <a:ext cx="275321" cy="55218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ea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18744F-5ECE-F9AF-D3C2-519B007F1757}"/>
              </a:ext>
            </a:extLst>
          </p:cNvPr>
          <p:cNvSpPr txBox="1"/>
          <p:nvPr/>
        </p:nvSpPr>
        <p:spPr>
          <a:xfrm>
            <a:off x="1322238" y="1057632"/>
            <a:ext cx="3818917" cy="5976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algn="ctr">
              <a:defRPr sz="2200" spc="-60">
                <a:solidFill>
                  <a:srgbClr val="981B45"/>
                </a:solidFill>
                <a:latin typeface="Rix모던고딕 B" pitchFamily="18" charset="-127"/>
                <a:ea typeface="Rix모던고딕 B" pitchFamily="18" charset="-127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개요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2.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목적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3.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기대효과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4.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동향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5.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기술 한계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02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연구 개발 프로세스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1" spc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1. </a:t>
            </a:r>
            <a:r>
              <a:rPr lang="ko-KR" altLang="en-US" sz="1800" b="1" spc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방법론</a:t>
            </a:r>
            <a:endParaRPr lang="en-US" altLang="ko-KR" sz="1800" b="1" spc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2. SMD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추출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1" spc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3. </a:t>
            </a:r>
            <a:r>
              <a:rPr lang="ko-KR" altLang="en-US" sz="1800" b="1" spc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 레이블링 및 데이터 증강</a:t>
            </a:r>
            <a:endParaRPr lang="en-US" altLang="ko-KR" sz="1800" b="1" spc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4. </a:t>
            </a:r>
            <a:r>
              <a:rPr lang="ko-KR" altLang="en-US" sz="1800" b="1" spc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및 객체 검출</a:t>
            </a:r>
            <a:endParaRPr lang="en-US" altLang="ko-KR" sz="1800" b="1" spc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5.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학습 환경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l">
              <a:lnSpc>
                <a:spcPct val="150000"/>
              </a:lnSpc>
            </a:pPr>
            <a:endParaRPr lang="en-US" altLang="ko-KR" sz="2400" b="1" spc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EA639-0594-401C-8DC4-27922EEA8515}"/>
              </a:ext>
            </a:extLst>
          </p:cNvPr>
          <p:cNvSpPr txBox="1"/>
          <p:nvPr/>
        </p:nvSpPr>
        <p:spPr>
          <a:xfrm>
            <a:off x="5550659" y="1057632"/>
            <a:ext cx="4208077" cy="4286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algn="ctr">
              <a:defRPr sz="2200" spc="-60">
                <a:solidFill>
                  <a:srgbClr val="981B45"/>
                </a:solidFill>
                <a:latin typeface="Rix모던고딕 B" pitchFamily="18" charset="-127"/>
                <a:ea typeface="Rix모던고딕 B" pitchFamily="18" charset="-127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</a:t>
            </a:r>
            <a:endParaRPr lang="en-US" altLang="ko-KR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YOLOv5</a:t>
            </a:r>
            <a:r>
              <a: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 </a:t>
            </a:r>
            <a:r>
              <a: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Detect</a:t>
            </a:r>
            <a:r>
              <a: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결과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2. </a:t>
            </a:r>
            <a:r>
              <a:rPr lang="en-US" altLang="ko-KR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YOLOv5 Ensemble </a:t>
            </a:r>
            <a:r>
              <a: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3.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비교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4.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b="1" spc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l">
              <a:lnSpc>
                <a:spcPct val="150000"/>
              </a:lnSpc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04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한계점 및 발전 방향</a:t>
            </a:r>
            <a:r>
              <a:rPr lang="en-US" altLang="ko-KR" sz="2000" b="1" spc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spc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b="1" spc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800" b="1" spc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한계점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</a:t>
            </a:r>
          </a:p>
          <a:p>
            <a:pPr algn="l">
              <a:lnSpc>
                <a:spcPct val="150000"/>
              </a:lnSpc>
            </a:pPr>
            <a:r>
              <a:rPr lang="en-US" altLang="ko-KR" sz="1800" b="1" spc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발전 방향</a:t>
            </a:r>
            <a:endParaRPr lang="en-US" altLang="ko-KR" sz="1800" b="1" spc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432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14" y="67443"/>
            <a:ext cx="3798335" cy="7576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04.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 한계점 및 발전 방향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5871AD-6914-3F40-D9DD-338067FBD3F2}"/>
              </a:ext>
            </a:extLst>
          </p:cNvPr>
          <p:cNvGrpSpPr/>
          <p:nvPr/>
        </p:nvGrpSpPr>
        <p:grpSpPr>
          <a:xfrm>
            <a:off x="599644" y="1053005"/>
            <a:ext cx="6253325" cy="381458"/>
            <a:chOff x="430306" y="1408458"/>
            <a:chExt cx="625332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7F799519-DE02-69E4-FE01-8570F0FA840D}"/>
                </a:ext>
              </a:extLst>
            </p:cNvPr>
            <p:cNvSpPr txBox="1"/>
            <p:nvPr/>
          </p:nvSpPr>
          <p:spPr>
            <a:xfrm>
              <a:off x="1304365" y="1443791"/>
              <a:ext cx="537926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발전 방향</a:t>
              </a:r>
              <a:endParaRPr lang="ko-KR" altLang="en-US" sz="14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2DF3A7-4C8E-C276-E9CB-57C9195E6A52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4181746C-38A5-3202-7E60-F8F1F62ACB8D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A2F3C-6606-A323-12A9-D031FA6E153D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1" name="Rectangle 3">
            <a:extLst>
              <a:ext uri="{FF2B5EF4-FFF2-40B4-BE49-F238E27FC236}">
                <a16:creationId xmlns:a16="http://schemas.microsoft.com/office/drawing/2014/main" id="{456BE8A4-A8E9-41B3-9D38-9C83DF9CB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4344988"/>
            <a:ext cx="1069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  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71899-0A43-438E-B5EA-A65CFB5A196A}"/>
              </a:ext>
            </a:extLst>
          </p:cNvPr>
          <p:cNvSpPr txBox="1"/>
          <p:nvPr/>
        </p:nvSpPr>
        <p:spPr>
          <a:xfrm>
            <a:off x="927352" y="1550888"/>
            <a:ext cx="9294899" cy="2128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다양한 </a:t>
            </a:r>
            <a:r>
              <a:rPr lang="ko-KR" altLang="en-US" sz="1400" b="1" dirty="0" err="1">
                <a:latin typeface="+mn-ea"/>
              </a:rPr>
              <a:t>딥러닝</a:t>
            </a:r>
            <a:r>
              <a:rPr lang="ko-KR" altLang="en-US" sz="1400" b="1" dirty="0">
                <a:latin typeface="+mn-ea"/>
              </a:rPr>
              <a:t> 방법 적용 및 검증</a:t>
            </a:r>
            <a:endParaRPr lang="en-US" altLang="ko-KR" sz="1400" b="1" dirty="0">
              <a:latin typeface="+mn-ea"/>
            </a:endParaRPr>
          </a:p>
          <a:p>
            <a:pPr marL="432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최신 객체 인식 알고리즘 적용</a:t>
            </a:r>
            <a:endParaRPr lang="en-US" altLang="ko-KR" sz="1200" dirty="0">
              <a:latin typeface="+mn-ea"/>
            </a:endParaRPr>
          </a:p>
          <a:p>
            <a:pPr marL="43200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n-ea"/>
              </a:rPr>
              <a:t>YOLOX,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YOLOv7</a:t>
            </a:r>
            <a:r>
              <a:rPr lang="ko-KR" altLang="en-US" sz="1200" dirty="0">
                <a:latin typeface="+mn-ea"/>
              </a:rPr>
              <a:t>등을 이용하여 속도 및 인식률 개선</a:t>
            </a:r>
            <a:endParaRPr lang="en-US" altLang="ko-KR" sz="1400" dirty="0">
              <a:latin typeface="+mn-ea"/>
            </a:endParaRPr>
          </a:p>
          <a:p>
            <a:pPr marL="4320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Two-Stage </a:t>
            </a:r>
            <a:r>
              <a:rPr lang="ko-KR" altLang="en-US" sz="1200" dirty="0">
                <a:latin typeface="+mn-ea"/>
              </a:rPr>
              <a:t>객체 인식 알고리즘과 </a:t>
            </a:r>
            <a:r>
              <a:rPr lang="en-US" altLang="ko-KR" sz="1200" dirty="0">
                <a:latin typeface="+mn-ea"/>
              </a:rPr>
              <a:t>Ensemble</a:t>
            </a:r>
            <a:r>
              <a:rPr lang="ko-KR" altLang="en-US" sz="1200" dirty="0">
                <a:latin typeface="+mn-ea"/>
              </a:rPr>
              <a:t>을 통한 인식률 개선</a:t>
            </a:r>
            <a:endParaRPr lang="en-US" altLang="ko-KR" sz="1200" dirty="0">
              <a:latin typeface="+mn-ea"/>
            </a:endParaRPr>
          </a:p>
          <a:p>
            <a:pPr marL="146250">
              <a:lnSpc>
                <a:spcPct val="15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>
                <a:latin typeface="+mn-ea"/>
              </a:rPr>
              <a:t>기존 </a:t>
            </a:r>
            <a:r>
              <a:rPr lang="en-US" altLang="ko-KR" sz="1400" b="1" dirty="0">
                <a:latin typeface="+mn-ea"/>
              </a:rPr>
              <a:t>Dataset</a:t>
            </a:r>
            <a:r>
              <a:rPr lang="ko-KR" altLang="en-US" sz="1400" b="1" dirty="0">
                <a:latin typeface="+mn-ea"/>
              </a:rPr>
              <a:t>을 이용한 앙상블 </a:t>
            </a:r>
            <a:r>
              <a:rPr lang="ko-KR" altLang="en-US" sz="1400" b="1" dirty="0" err="1">
                <a:latin typeface="+mn-ea"/>
              </a:rPr>
              <a:t>재검증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C83D8F-AC0B-4687-A57A-7BC1CFF3D66E}"/>
              </a:ext>
            </a:extLst>
          </p:cNvPr>
          <p:cNvSpPr txBox="1"/>
          <p:nvPr/>
        </p:nvSpPr>
        <p:spPr>
          <a:xfrm>
            <a:off x="1473703" y="3587651"/>
            <a:ext cx="7410091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Average Precision  (AP) @[ </a:t>
            </a:r>
            <a:r>
              <a:rPr lang="en-US" altLang="ko-KR" sz="1200" dirty="0" err="1"/>
              <a:t>IoU</a:t>
            </a:r>
            <a:r>
              <a:rPr lang="en-US" altLang="ko-KR" sz="1200" dirty="0"/>
              <a:t>=0.50:0.95 | area=   all | </a:t>
            </a:r>
            <a:r>
              <a:rPr lang="en-US" altLang="ko-KR" sz="1200" dirty="0" err="1"/>
              <a:t>maxDets</a:t>
            </a:r>
            <a:r>
              <a:rPr lang="en-US" altLang="ko-KR" sz="1200" dirty="0"/>
              <a:t>=100 ] = 0.780 </a:t>
            </a:r>
          </a:p>
          <a:p>
            <a:r>
              <a:rPr lang="en-US" altLang="ko-KR" sz="1200" dirty="0"/>
              <a:t>Average Precision  (AP) @[ </a:t>
            </a:r>
            <a:r>
              <a:rPr lang="en-US" altLang="ko-KR" sz="1200" dirty="0" err="1"/>
              <a:t>IoU</a:t>
            </a:r>
            <a:r>
              <a:rPr lang="en-US" altLang="ko-KR" sz="1200" dirty="0"/>
              <a:t>=0.50      | area=   all | </a:t>
            </a:r>
            <a:r>
              <a:rPr lang="en-US" altLang="ko-KR" sz="1200" dirty="0" err="1"/>
              <a:t>maxDets</a:t>
            </a:r>
            <a:r>
              <a:rPr lang="en-US" altLang="ko-KR" sz="1200" dirty="0"/>
              <a:t>=100 ] = 0.989 </a:t>
            </a:r>
          </a:p>
          <a:p>
            <a:r>
              <a:rPr lang="en-US" altLang="ko-KR" sz="1200" dirty="0"/>
              <a:t>Average Precision  (AP) @[ </a:t>
            </a:r>
            <a:r>
              <a:rPr lang="en-US" altLang="ko-KR" sz="1200" dirty="0" err="1"/>
              <a:t>IoU</a:t>
            </a:r>
            <a:r>
              <a:rPr lang="en-US" altLang="ko-KR" sz="1200" dirty="0"/>
              <a:t>=0.75      | area=   all | </a:t>
            </a:r>
            <a:r>
              <a:rPr lang="en-US" altLang="ko-KR" sz="1200" dirty="0" err="1"/>
              <a:t>maxDets</a:t>
            </a:r>
            <a:r>
              <a:rPr lang="en-US" altLang="ko-KR" sz="1200" dirty="0"/>
              <a:t>=100 ] = 0.865 </a:t>
            </a:r>
          </a:p>
          <a:p>
            <a:r>
              <a:rPr lang="en-US" altLang="ko-KR" sz="1200" dirty="0"/>
              <a:t>Average Precision  (AP) @[ </a:t>
            </a:r>
            <a:r>
              <a:rPr lang="en-US" altLang="ko-KR" sz="1200" dirty="0" err="1"/>
              <a:t>IoU</a:t>
            </a:r>
            <a:r>
              <a:rPr lang="en-US" altLang="ko-KR" sz="1200" dirty="0"/>
              <a:t>=0.50:0.95 | area= small | </a:t>
            </a:r>
            <a:r>
              <a:rPr lang="en-US" altLang="ko-KR" sz="1200" dirty="0" err="1"/>
              <a:t>maxDets</a:t>
            </a:r>
            <a:r>
              <a:rPr lang="en-US" altLang="ko-KR" sz="1200" dirty="0"/>
              <a:t>=100 ] = 0.703 </a:t>
            </a:r>
          </a:p>
          <a:p>
            <a:r>
              <a:rPr lang="en-US" altLang="ko-KR" sz="1200" dirty="0"/>
              <a:t>Average Precision  (AP) @[ </a:t>
            </a:r>
            <a:r>
              <a:rPr lang="en-US" altLang="ko-KR" sz="1200" dirty="0" err="1"/>
              <a:t>IoU</a:t>
            </a:r>
            <a:r>
              <a:rPr lang="en-US" altLang="ko-KR" sz="1200" dirty="0"/>
              <a:t>=0.50:0.95 | area=medium | </a:t>
            </a:r>
            <a:r>
              <a:rPr lang="en-US" altLang="ko-KR" sz="1200" dirty="0" err="1"/>
              <a:t>maxDets</a:t>
            </a:r>
            <a:r>
              <a:rPr lang="en-US" altLang="ko-KR" sz="1200" dirty="0"/>
              <a:t>=100 ] = 0.866 </a:t>
            </a:r>
          </a:p>
          <a:p>
            <a:r>
              <a:rPr lang="en-US" altLang="ko-KR" sz="1200" dirty="0"/>
              <a:t>Average Precision  (AP) @[ </a:t>
            </a:r>
            <a:r>
              <a:rPr lang="en-US" altLang="ko-KR" sz="1200" dirty="0" err="1"/>
              <a:t>IoU</a:t>
            </a:r>
            <a:r>
              <a:rPr lang="en-US" altLang="ko-KR" sz="1200" dirty="0"/>
              <a:t>=0.50:0.95 | area= large | </a:t>
            </a:r>
            <a:r>
              <a:rPr lang="en-US" altLang="ko-KR" sz="1200" dirty="0" err="1"/>
              <a:t>maxDets</a:t>
            </a:r>
            <a:r>
              <a:rPr lang="en-US" altLang="ko-KR" sz="1200" dirty="0"/>
              <a:t>=100 ] = 0.974 </a:t>
            </a:r>
          </a:p>
          <a:p>
            <a:r>
              <a:rPr lang="en-US" altLang="ko-KR" sz="1200" dirty="0"/>
              <a:t>Average Recall     (AR) @[ </a:t>
            </a:r>
            <a:r>
              <a:rPr lang="en-US" altLang="ko-KR" sz="1200" dirty="0" err="1"/>
              <a:t>IoU</a:t>
            </a:r>
            <a:r>
              <a:rPr lang="en-US" altLang="ko-KR" sz="1200" dirty="0"/>
              <a:t>=0.50:0.95 | area=   all | </a:t>
            </a:r>
            <a:r>
              <a:rPr lang="en-US" altLang="ko-KR" sz="1200" dirty="0" err="1"/>
              <a:t>maxDets</a:t>
            </a:r>
            <a:r>
              <a:rPr lang="en-US" altLang="ko-KR" sz="1200" dirty="0"/>
              <a:t>=  1 ] = 0.272 </a:t>
            </a:r>
          </a:p>
          <a:p>
            <a:r>
              <a:rPr lang="en-US" altLang="ko-KR" sz="1200" dirty="0"/>
              <a:t>Average Recall     (AR) @[ </a:t>
            </a:r>
            <a:r>
              <a:rPr lang="en-US" altLang="ko-KR" sz="1200" dirty="0" err="1"/>
              <a:t>IoU</a:t>
            </a:r>
            <a:r>
              <a:rPr lang="en-US" altLang="ko-KR" sz="1200" dirty="0"/>
              <a:t>=0.50:0.95 | area=   all | </a:t>
            </a:r>
            <a:r>
              <a:rPr lang="en-US" altLang="ko-KR" sz="1200" dirty="0" err="1"/>
              <a:t>maxDets</a:t>
            </a:r>
            <a:r>
              <a:rPr lang="en-US" altLang="ko-KR" sz="1200" dirty="0"/>
              <a:t>= 10 ] = 0.789</a:t>
            </a:r>
          </a:p>
          <a:p>
            <a:r>
              <a:rPr lang="en-US" altLang="ko-KR" sz="1200"/>
              <a:t>Average </a:t>
            </a:r>
            <a:r>
              <a:rPr lang="en-US" altLang="ko-KR" sz="1200" dirty="0"/>
              <a:t>Recall     (AR) @[ </a:t>
            </a:r>
            <a:r>
              <a:rPr lang="en-US" altLang="ko-KR" sz="1200" dirty="0" err="1"/>
              <a:t>IoU</a:t>
            </a:r>
            <a:r>
              <a:rPr lang="en-US" altLang="ko-KR" sz="1200" dirty="0"/>
              <a:t>=0.50:0.95 | area=   all | </a:t>
            </a:r>
            <a:r>
              <a:rPr lang="en-US" altLang="ko-KR" sz="1200" dirty="0" err="1"/>
              <a:t>maxDets</a:t>
            </a:r>
            <a:r>
              <a:rPr lang="en-US" altLang="ko-KR" sz="1200" dirty="0"/>
              <a:t>=100 ] = 0.808 </a:t>
            </a:r>
          </a:p>
          <a:p>
            <a:r>
              <a:rPr lang="en-US" altLang="ko-KR" sz="1200" dirty="0"/>
              <a:t>Average Recall     (AR) @[ </a:t>
            </a:r>
            <a:r>
              <a:rPr lang="en-US" altLang="ko-KR" sz="1200" dirty="0" err="1"/>
              <a:t>IoU</a:t>
            </a:r>
            <a:r>
              <a:rPr lang="en-US" altLang="ko-KR" sz="1200" dirty="0"/>
              <a:t>=0.50:0.95 | area= small | </a:t>
            </a:r>
            <a:r>
              <a:rPr lang="en-US" altLang="ko-KR" sz="1200" dirty="0" err="1"/>
              <a:t>maxDets</a:t>
            </a:r>
            <a:r>
              <a:rPr lang="en-US" altLang="ko-KR" sz="1200" dirty="0"/>
              <a:t>=100 ] = 0.747 </a:t>
            </a:r>
          </a:p>
          <a:p>
            <a:r>
              <a:rPr lang="en-US" altLang="ko-KR" sz="1200" dirty="0"/>
              <a:t>Average Recall     (AR) @[ </a:t>
            </a:r>
            <a:r>
              <a:rPr lang="en-US" altLang="ko-KR" sz="1200" dirty="0" err="1"/>
              <a:t>IoU</a:t>
            </a:r>
            <a:r>
              <a:rPr lang="en-US" altLang="ko-KR" sz="1200" dirty="0"/>
              <a:t>=0.50:0.95 | area=medium | </a:t>
            </a:r>
            <a:r>
              <a:rPr lang="en-US" altLang="ko-KR" sz="1200" dirty="0" err="1"/>
              <a:t>maxDets</a:t>
            </a:r>
            <a:r>
              <a:rPr lang="en-US" altLang="ko-KR" sz="1200" dirty="0"/>
              <a:t>=100 ] = 0.886</a:t>
            </a:r>
          </a:p>
          <a:p>
            <a:r>
              <a:rPr lang="en-US" altLang="ko-KR" sz="1200" dirty="0"/>
              <a:t> Average Recall     (AR) @[ </a:t>
            </a:r>
            <a:r>
              <a:rPr lang="en-US" altLang="ko-KR" sz="1200" dirty="0" err="1"/>
              <a:t>IoU</a:t>
            </a:r>
            <a:r>
              <a:rPr lang="en-US" altLang="ko-KR" sz="1200" dirty="0"/>
              <a:t>=0.50:0.95 | area= large | </a:t>
            </a:r>
            <a:r>
              <a:rPr lang="en-US" altLang="ko-KR" sz="1200" dirty="0" err="1"/>
              <a:t>maxDets</a:t>
            </a:r>
            <a:r>
              <a:rPr lang="en-US" altLang="ko-KR" sz="1200" dirty="0"/>
              <a:t>=100 ] = 0.978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683B09-12AC-48FF-9730-47D0CBF33866}"/>
              </a:ext>
            </a:extLst>
          </p:cNvPr>
          <p:cNvSpPr txBox="1"/>
          <p:nvPr/>
        </p:nvSpPr>
        <p:spPr>
          <a:xfrm>
            <a:off x="4270500" y="5968699"/>
            <a:ext cx="2337178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YOLOX s</a:t>
            </a:r>
            <a:r>
              <a:rPr lang="ko-KR" altLang="en-US" sz="1200" dirty="0"/>
              <a:t>모델을 이용한 학습 결과</a:t>
            </a:r>
          </a:p>
        </p:txBody>
      </p:sp>
    </p:spTree>
    <p:extLst>
      <p:ext uri="{BB962C8B-B14F-4D97-AF65-F5344CB8AC3E}">
        <p14:creationId xmlns:p14="http://schemas.microsoft.com/office/powerpoint/2010/main" val="662509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18B2DC5-0FDB-41AF-A6FA-D2B1954D3696}"/>
              </a:ext>
            </a:extLst>
          </p:cNvPr>
          <p:cNvGrpSpPr/>
          <p:nvPr/>
        </p:nvGrpSpPr>
        <p:grpSpPr>
          <a:xfrm>
            <a:off x="773906" y="1208087"/>
            <a:ext cx="9144000" cy="5143500"/>
            <a:chOff x="0" y="857250"/>
            <a:chExt cx="9144000" cy="51435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3A4B24F-523C-4EBF-806F-C5BCFDA55AE9}"/>
                </a:ext>
              </a:extLst>
            </p:cNvPr>
            <p:cNvSpPr/>
            <p:nvPr/>
          </p:nvSpPr>
          <p:spPr>
            <a:xfrm>
              <a:off x="0" y="857250"/>
              <a:ext cx="9144000" cy="4526600"/>
            </a:xfrm>
            <a:prstGeom prst="rect">
              <a:avLst/>
            </a:prstGeom>
            <a:solidFill>
              <a:srgbClr val="0E2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/>
                <a:t>감사합니다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BBDF8C9-F133-48BD-8A52-A9C99704914C}"/>
                </a:ext>
              </a:extLst>
            </p:cNvPr>
            <p:cNvSpPr/>
            <p:nvPr/>
          </p:nvSpPr>
          <p:spPr>
            <a:xfrm>
              <a:off x="0" y="5338451"/>
              <a:ext cx="9144000" cy="662299"/>
            </a:xfrm>
            <a:prstGeom prst="rect">
              <a:avLst/>
            </a:prstGeom>
            <a:solidFill>
              <a:srgbClr val="718293"/>
            </a:solidFill>
            <a:ln>
              <a:solidFill>
                <a:srgbClr val="7182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125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9E6312-BF10-43E0-8B09-C3C74EEF0B20}"/>
              </a:ext>
            </a:extLst>
          </p:cNvPr>
          <p:cNvSpPr/>
          <p:nvPr/>
        </p:nvSpPr>
        <p:spPr>
          <a:xfrm>
            <a:off x="306123" y="944959"/>
            <a:ext cx="10079567" cy="5669756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84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2C886-A7B7-41B4-BB8B-B440CC2057A3}"/>
              </a:ext>
            </a:extLst>
          </p:cNvPr>
          <p:cNvSpPr txBox="1"/>
          <p:nvPr/>
        </p:nvSpPr>
        <p:spPr>
          <a:xfrm>
            <a:off x="1899230" y="3425894"/>
            <a:ext cx="6893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13" dirty="0">
                <a:solidFill>
                  <a:schemeClr val="bg1"/>
                </a:solidFill>
                <a:latin typeface="+mj-ea"/>
                <a:ea typeface="+mj-ea"/>
                <a:cs typeface="KoPubWorld바탕체 Bold" panose="00000800000000000000" pitchFamily="2" charset="-127"/>
              </a:rPr>
              <a:t>01. </a:t>
            </a:r>
            <a:r>
              <a:rPr lang="ko-KR" altLang="en-US" sz="4000" b="1" spc="-113" dirty="0">
                <a:solidFill>
                  <a:schemeClr val="bg1"/>
                </a:solidFill>
                <a:latin typeface="+mj-ea"/>
                <a:ea typeface="+mj-ea"/>
                <a:cs typeface="KoPubWorld바탕체 Bold" panose="00000800000000000000" pitchFamily="2" charset="-127"/>
              </a:rPr>
              <a:t>연구 개발 개요 </a:t>
            </a:r>
          </a:p>
        </p:txBody>
      </p:sp>
    </p:spTree>
    <p:extLst>
      <p:ext uri="{BB962C8B-B14F-4D97-AF65-F5344CB8AC3E}">
        <p14:creationId xmlns:p14="http://schemas.microsoft.com/office/powerpoint/2010/main" val="27371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14" y="67443"/>
            <a:ext cx="3798335" cy="7576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01.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 연구 개발 개요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5871AD-6914-3F40-D9DD-338067FBD3F2}"/>
              </a:ext>
            </a:extLst>
          </p:cNvPr>
          <p:cNvGrpSpPr/>
          <p:nvPr/>
        </p:nvGrpSpPr>
        <p:grpSpPr>
          <a:xfrm>
            <a:off x="599644" y="1053005"/>
            <a:ext cx="3895805" cy="381458"/>
            <a:chOff x="430306" y="1408458"/>
            <a:chExt cx="389580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7F799519-DE02-69E4-FE01-8570F0FA840D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배경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2DF3A7-4C8E-C276-E9CB-57C9195E6A52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4181746C-38A5-3202-7E60-F8F1F62ACB8D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A2F3C-6606-A323-12A9-D031FA6E153D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20653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27DE71-FDEB-3F0D-5E05-CA6F3C852241}"/>
              </a:ext>
            </a:extLst>
          </p:cNvPr>
          <p:cNvSpPr txBox="1"/>
          <p:nvPr/>
        </p:nvSpPr>
        <p:spPr>
          <a:xfrm>
            <a:off x="780066" y="1532445"/>
            <a:ext cx="9011634" cy="2272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무역량의 급속한 증가로 인한 해상 교통량의 증가</a:t>
            </a:r>
            <a:endParaRPr lang="en-US" altLang="ko-KR" sz="1200" dirty="0">
              <a:latin typeface="+mn-ea"/>
            </a:endParaRPr>
          </a:p>
          <a:p>
            <a:pPr marL="36000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선박 사고 위험성 증가</a:t>
            </a:r>
            <a:endParaRPr lang="en-US" altLang="ko-KR" sz="12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해상 사고로 인한 인적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물적 피해 심각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환경 오염 등의 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차  피해 발생</a:t>
            </a:r>
            <a:endParaRPr lang="en-US" altLang="ko-KR" sz="12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2021</a:t>
            </a:r>
            <a:r>
              <a:rPr lang="ko-KR" altLang="en-US" sz="1200" dirty="0">
                <a:latin typeface="+mn-ea"/>
              </a:rPr>
              <a:t>년 해상 사고 중 해상 감시 소홀로 인한 선박 충돌 사고가 전체 해상 사고의 많은 부분을 차지</a:t>
            </a:r>
            <a:endParaRPr lang="en-US" altLang="ko-KR" sz="1200" dirty="0">
              <a:latin typeface="+mn-ea"/>
            </a:endParaRPr>
          </a:p>
          <a:p>
            <a:pPr marL="36000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전체 사고 중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위</a:t>
            </a:r>
            <a:r>
              <a:rPr lang="en-US" altLang="ko-KR" sz="1200" dirty="0">
                <a:latin typeface="+mn-ea"/>
              </a:rPr>
              <a:t> (</a:t>
            </a:r>
            <a:r>
              <a:rPr lang="ko-KR" altLang="en-US" sz="1200" dirty="0">
                <a:latin typeface="+mn-ea"/>
              </a:rPr>
              <a:t>총 </a:t>
            </a:r>
            <a:r>
              <a:rPr lang="en-US" altLang="ko-KR" sz="1200" dirty="0">
                <a:latin typeface="+mn-ea"/>
              </a:rPr>
              <a:t>2720</a:t>
            </a:r>
            <a:r>
              <a:rPr lang="ko-KR" altLang="en-US" sz="1200" dirty="0">
                <a:latin typeface="+mn-ea"/>
              </a:rPr>
              <a:t>건 중 </a:t>
            </a:r>
            <a:r>
              <a:rPr lang="en-US" altLang="ko-KR" sz="1200" dirty="0">
                <a:latin typeface="+mn-ea"/>
              </a:rPr>
              <a:t>246</a:t>
            </a:r>
            <a:r>
              <a:rPr lang="ko-KR" altLang="en-US" sz="1200" dirty="0">
                <a:latin typeface="+mn-ea"/>
              </a:rPr>
              <a:t>건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여러가지 충돌 방지를 위한 시스템이 있으나 가장 많이 쓰이는 방법은 사람이 직접 해상 관측을 진행 </a:t>
            </a:r>
            <a:endParaRPr lang="en-US" altLang="ko-KR" sz="12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해상 관측 업무 강도를 낮추기 위한 경제적 부담이 적은 방법이 필요 </a:t>
            </a:r>
            <a:endParaRPr lang="en-US" altLang="ko-KR" sz="1200" dirty="0">
              <a:latin typeface="+mn-ea"/>
            </a:endParaRPr>
          </a:p>
          <a:p>
            <a:pPr marL="360000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선박 간의 충돌을 막기 위한 보조 수단으로 영상을 이용한 해상 객체 검출을 제안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25" name="_x244378760">
            <a:extLst>
              <a:ext uri="{FF2B5EF4-FFF2-40B4-BE49-F238E27FC236}">
                <a16:creationId xmlns:a16="http://schemas.microsoft.com/office/drawing/2014/main" id="{414D3C12-8484-5541-A9CB-F7C188D5A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290" y="3903036"/>
            <a:ext cx="4877232" cy="298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9F59C3-6293-5BA4-9EFC-AB210E072381}"/>
              </a:ext>
            </a:extLst>
          </p:cNvPr>
          <p:cNvSpPr txBox="1"/>
          <p:nvPr/>
        </p:nvSpPr>
        <p:spPr>
          <a:xfrm>
            <a:off x="4120250" y="6983302"/>
            <a:ext cx="2451312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2021</a:t>
            </a:r>
            <a:r>
              <a:rPr lang="ko-KR" altLang="en-US" sz="1200" dirty="0"/>
              <a:t>년 사고종류별 해양사고 현황</a:t>
            </a:r>
          </a:p>
        </p:txBody>
      </p:sp>
      <p:sp>
        <p:nvSpPr>
          <p:cNvPr id="8" name="설명선: 선 7">
            <a:extLst>
              <a:ext uri="{FF2B5EF4-FFF2-40B4-BE49-F238E27FC236}">
                <a16:creationId xmlns:a16="http://schemas.microsoft.com/office/drawing/2014/main" id="{5D13DAA4-D61D-1BA5-A531-1E744D4B4AB2}"/>
              </a:ext>
            </a:extLst>
          </p:cNvPr>
          <p:cNvSpPr/>
          <p:nvPr/>
        </p:nvSpPr>
        <p:spPr>
          <a:xfrm>
            <a:off x="6103620" y="4312920"/>
            <a:ext cx="1165860" cy="373380"/>
          </a:xfrm>
          <a:prstGeom prst="borderCallout1">
            <a:avLst>
              <a:gd name="adj1" fmla="val 49362"/>
              <a:gd name="adj2" fmla="val 1471"/>
              <a:gd name="adj3" fmla="val 108571"/>
              <a:gd name="adj4" fmla="val -48339"/>
            </a:avLst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충돌사고</a:t>
            </a:r>
          </a:p>
        </p:txBody>
      </p:sp>
    </p:spTree>
    <p:extLst>
      <p:ext uri="{BB962C8B-B14F-4D97-AF65-F5344CB8AC3E}">
        <p14:creationId xmlns:p14="http://schemas.microsoft.com/office/powerpoint/2010/main" val="208007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14" y="67443"/>
            <a:ext cx="3798335" cy="7576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01.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 연구 개발 개요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5871AD-6914-3F40-D9DD-338067FBD3F2}"/>
              </a:ext>
            </a:extLst>
          </p:cNvPr>
          <p:cNvGrpSpPr/>
          <p:nvPr/>
        </p:nvGrpSpPr>
        <p:grpSpPr>
          <a:xfrm>
            <a:off x="599644" y="1053005"/>
            <a:ext cx="3895805" cy="381458"/>
            <a:chOff x="430306" y="1408458"/>
            <a:chExt cx="389580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7F799519-DE02-69E4-FE01-8570F0FA840D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목적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2DF3A7-4C8E-C276-E9CB-57C9195E6A52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4181746C-38A5-3202-7E60-F8F1F62ACB8D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A2F3C-6606-A323-12A9-D031FA6E153D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108864B-9586-7CC4-7F45-D6428F77D383}"/>
              </a:ext>
            </a:extLst>
          </p:cNvPr>
          <p:cNvSpPr txBox="1"/>
          <p:nvPr/>
        </p:nvSpPr>
        <p:spPr>
          <a:xfrm>
            <a:off x="797270" y="1509739"/>
            <a:ext cx="4483389" cy="2272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타 도메인에서 많이 쓰이고 있는 딥러닝 기법을 이용하여 영상에서 안전 운행에 위협이 되는 객체 검출</a:t>
            </a:r>
            <a:endParaRPr lang="en-US" altLang="ko-KR" sz="12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해상 객체 검출 연구에 많이 쓰이는 공공 데이터 셋을 이용하여 같은 데이터 셋을 사용한 타 연구와 비교 분석</a:t>
            </a:r>
            <a:endParaRPr lang="en-US" altLang="ko-KR" sz="12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공공 데이터셋의 클래스를 단순화하고 데이터 증강을 통해 객체 검출성능 향상 </a:t>
            </a:r>
            <a:endParaRPr lang="en-US" altLang="ko-KR" sz="12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실시간으로 분석을 해야 하는 현장 상황을 고려하여 객체 검출 프로세스 시간에 대한 검토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9" name="_x244379800">
            <a:extLst>
              <a:ext uri="{FF2B5EF4-FFF2-40B4-BE49-F238E27FC236}">
                <a16:creationId xmlns:a16="http://schemas.microsoft.com/office/drawing/2014/main" id="{92D25B02-353E-DD2C-2F97-7D259F714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983" y="1594974"/>
            <a:ext cx="2784158" cy="137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789B29-680F-D27C-44EC-A6621D9411CE}"/>
              </a:ext>
            </a:extLst>
          </p:cNvPr>
          <p:cNvSpPr txBox="1"/>
          <p:nvPr/>
        </p:nvSpPr>
        <p:spPr>
          <a:xfrm>
            <a:off x="7122910" y="3068730"/>
            <a:ext cx="1486304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클래스 단순화 예시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4D2F249-3697-E636-7CF6-CB29DC1515FB}"/>
              </a:ext>
            </a:extLst>
          </p:cNvPr>
          <p:cNvGrpSpPr/>
          <p:nvPr/>
        </p:nvGrpSpPr>
        <p:grpSpPr>
          <a:xfrm>
            <a:off x="599642" y="3926751"/>
            <a:ext cx="3895805" cy="381458"/>
            <a:chOff x="430306" y="1408458"/>
            <a:chExt cx="3895805" cy="381458"/>
          </a:xfrm>
        </p:grpSpPr>
        <p:sp>
          <p:nvSpPr>
            <p:cNvPr id="12" name="TextBox 36">
              <a:extLst>
                <a:ext uri="{FF2B5EF4-FFF2-40B4-BE49-F238E27FC236}">
                  <a16:creationId xmlns:a16="http://schemas.microsoft.com/office/drawing/2014/main" id="{722D133B-AA93-1777-C4AF-5D95DBC6AC18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기대효과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6F2FD0B-2B2E-48D0-5793-845CFCF4F47C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4" name="사각형: 둥근 위쪽 모서리 24">
                <a:extLst>
                  <a:ext uri="{FF2B5EF4-FFF2-40B4-BE49-F238E27FC236}">
                    <a16:creationId xmlns:a16="http://schemas.microsoft.com/office/drawing/2014/main" id="{93F37D5C-454A-4C54-1000-06A25E7371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4365A2-F0A2-9599-C6D0-1B6CDF1CFA6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A93D0E4-B22E-9B5A-F7FE-2E77E3CAD615}"/>
              </a:ext>
            </a:extLst>
          </p:cNvPr>
          <p:cNvSpPr txBox="1"/>
          <p:nvPr/>
        </p:nvSpPr>
        <p:spPr>
          <a:xfrm>
            <a:off x="797270" y="4380973"/>
            <a:ext cx="4483389" cy="2272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해양 관측 업무에 대한 선원들의 부담 경감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관측 업무 보조 수단으로 선박의 안전 운항에 도움</a:t>
            </a:r>
            <a:endParaRPr lang="en-US" altLang="ko-KR" sz="12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안개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우천 등의 기상 상태가 좋지 않은 경우에도 관측업무 진행 가능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선원이 하는 것 보다 외부 환경에 강인</a:t>
            </a:r>
            <a:endParaRPr lang="en-US" altLang="ko-KR" sz="12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향후 해상</a:t>
            </a:r>
            <a:r>
              <a:rPr lang="en-US" altLang="ko-KR" sz="1200" dirty="0">
                <a:latin typeface="+mn-ea"/>
              </a:rPr>
              <a:t> GPS, AIS, RADAR</a:t>
            </a:r>
            <a:r>
              <a:rPr lang="ko-KR" altLang="en-US" sz="1200" dirty="0">
                <a:latin typeface="+mn-ea"/>
              </a:rPr>
              <a:t>등과 같은 관측 업무에 도움을 줄 수 있는 시스템과 연계하여 더 정확한 관측 업무 수행</a:t>
            </a:r>
            <a:endParaRPr lang="en-US" altLang="ko-KR" sz="12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차후 무인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수상정</a:t>
            </a:r>
            <a:r>
              <a:rPr lang="en-US" altLang="ko-KR" sz="1200" dirty="0">
                <a:latin typeface="+mn-ea"/>
              </a:rPr>
              <a:t>(USV)</a:t>
            </a:r>
            <a:r>
              <a:rPr lang="ko-KR" altLang="en-US" sz="1200" dirty="0">
                <a:latin typeface="+mn-ea"/>
              </a:rPr>
              <a:t>에 사용되는 요소 기술 중 하나인 장애물 인식에 관한 기반 기술로 확장 가능 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17" name="_x244377640">
            <a:extLst>
              <a:ext uri="{FF2B5EF4-FFF2-40B4-BE49-F238E27FC236}">
                <a16:creationId xmlns:a16="http://schemas.microsoft.com/office/drawing/2014/main" id="{710A7BB9-17F6-C07F-9D77-975FD9AF8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906" y="3926751"/>
            <a:ext cx="5040313" cy="28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19AF17-F4C9-64AB-2232-D2CAA94BD0D3}"/>
              </a:ext>
            </a:extLst>
          </p:cNvPr>
          <p:cNvSpPr txBox="1"/>
          <p:nvPr/>
        </p:nvSpPr>
        <p:spPr>
          <a:xfrm>
            <a:off x="6682597" y="6821825"/>
            <a:ext cx="2366930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무인 </a:t>
            </a:r>
            <a:r>
              <a:rPr lang="ko-KR" altLang="en-US" sz="1200" dirty="0" err="1"/>
              <a:t>수상정</a:t>
            </a:r>
            <a:r>
              <a:rPr lang="en-US" altLang="ko-KR" sz="1200" dirty="0"/>
              <a:t>(USV) </a:t>
            </a:r>
            <a:r>
              <a:rPr lang="ko-KR" altLang="en-US" sz="1200" dirty="0"/>
              <a:t>개발</a:t>
            </a:r>
            <a:r>
              <a:rPr lang="en-US" altLang="ko-KR" sz="1200" dirty="0"/>
              <a:t> </a:t>
            </a:r>
            <a:r>
              <a:rPr lang="ko-KR" altLang="en-US" sz="1200" dirty="0"/>
              <a:t>요소 기술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919A1C-E712-EEEA-C583-DC48CC5ABE67}"/>
              </a:ext>
            </a:extLst>
          </p:cNvPr>
          <p:cNvSpPr/>
          <p:nvPr/>
        </p:nvSpPr>
        <p:spPr>
          <a:xfrm>
            <a:off x="8382000" y="5646420"/>
            <a:ext cx="1005840" cy="373380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4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14" y="67443"/>
            <a:ext cx="3798335" cy="7576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01.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 연구 개발 개요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5871AD-6914-3F40-D9DD-338067FBD3F2}"/>
              </a:ext>
            </a:extLst>
          </p:cNvPr>
          <p:cNvGrpSpPr/>
          <p:nvPr/>
        </p:nvGrpSpPr>
        <p:grpSpPr>
          <a:xfrm>
            <a:off x="599644" y="1053005"/>
            <a:ext cx="3895805" cy="381458"/>
            <a:chOff x="430306" y="1408458"/>
            <a:chExt cx="389580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7F799519-DE02-69E4-FE01-8570F0FA840D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관련 연구 동향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2DF3A7-4C8E-C276-E9CB-57C9195E6A52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4181746C-38A5-3202-7E60-F8F1F62ACB8D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A2F3C-6606-A323-12A9-D031FA6E153D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108864B-9586-7CC4-7F45-D6428F77D383}"/>
              </a:ext>
            </a:extLst>
          </p:cNvPr>
          <p:cNvSpPr txBox="1"/>
          <p:nvPr/>
        </p:nvSpPr>
        <p:spPr>
          <a:xfrm>
            <a:off x="797270" y="1509739"/>
            <a:ext cx="5123470" cy="17241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effectLst/>
                <a:latin typeface="Noto Sans KR"/>
              </a:rPr>
              <a:t>다른 객체 인식 도메인에 비해 연구수가 많지 않음</a:t>
            </a:r>
            <a:endParaRPr lang="en-US" altLang="ko-KR" sz="1200" b="0" i="0" dirty="0">
              <a:effectLst/>
              <a:latin typeface="Noto Sans KR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effectLst/>
                <a:latin typeface="Noto Sans KR"/>
              </a:rPr>
              <a:t>최근 들어 해상 객체 검출 분야의 연구 증가세</a:t>
            </a:r>
            <a:endParaRPr lang="en-US" altLang="ko-KR" sz="1200" dirty="0">
              <a:latin typeface="Noto Sans KR"/>
            </a:endParaRPr>
          </a:p>
          <a:p>
            <a:pPr marL="43200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>
                <a:latin typeface="Noto Sans KR"/>
              </a:rPr>
              <a:t>자율 주행 선박</a:t>
            </a:r>
            <a:r>
              <a:rPr lang="en-US" altLang="ko-KR" sz="1200" dirty="0">
                <a:latin typeface="Noto Sans KR"/>
              </a:rPr>
              <a:t>(USV)</a:t>
            </a:r>
            <a:r>
              <a:rPr lang="ko-KR" altLang="en-US" sz="1200" dirty="0">
                <a:latin typeface="Noto Sans KR"/>
              </a:rPr>
              <a:t>에 대한 수요로 인해 해당 분야의 연구가 활성화 되기 시작함</a:t>
            </a:r>
            <a:endParaRPr lang="en-US" altLang="ko-KR" sz="1200" dirty="0">
              <a:latin typeface="Noto Sans K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effectLst/>
                <a:latin typeface="Noto Sans KR"/>
              </a:rPr>
              <a:t>공공 데이터 </a:t>
            </a:r>
            <a:r>
              <a:rPr lang="ko-KR" altLang="en-US" sz="1200" dirty="0">
                <a:latin typeface="Noto Sans KR"/>
              </a:rPr>
              <a:t>셋이 많지 않아 대부분의 해양 객체 인식 분야에서는 </a:t>
            </a:r>
            <a:r>
              <a:rPr lang="en-US" altLang="ko-KR" sz="1200" dirty="0">
                <a:latin typeface="Noto Sans KR"/>
              </a:rPr>
              <a:t>SMD(Singapore Maritime Dataset)</a:t>
            </a:r>
            <a:r>
              <a:rPr lang="ko-KR" altLang="en-US" sz="1200" dirty="0">
                <a:latin typeface="Noto Sans KR"/>
              </a:rPr>
              <a:t>을 이용하여 연구를 진행</a:t>
            </a:r>
            <a:endParaRPr lang="en-US" altLang="ko-KR" sz="1200" dirty="0"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4D2F249-3697-E636-7CF6-CB29DC1515FB}"/>
              </a:ext>
            </a:extLst>
          </p:cNvPr>
          <p:cNvGrpSpPr/>
          <p:nvPr/>
        </p:nvGrpSpPr>
        <p:grpSpPr>
          <a:xfrm>
            <a:off x="599642" y="3926751"/>
            <a:ext cx="3895805" cy="381458"/>
            <a:chOff x="430306" y="1408458"/>
            <a:chExt cx="3895805" cy="381458"/>
          </a:xfrm>
        </p:grpSpPr>
        <p:sp>
          <p:nvSpPr>
            <p:cNvPr id="12" name="TextBox 36">
              <a:extLst>
                <a:ext uri="{FF2B5EF4-FFF2-40B4-BE49-F238E27FC236}">
                  <a16:creationId xmlns:a16="http://schemas.microsoft.com/office/drawing/2014/main" id="{722D133B-AA93-1777-C4AF-5D95DBC6AC18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기술의 한계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6F2FD0B-2B2E-48D0-5793-845CFCF4F47C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4" name="사각형: 둥근 위쪽 모서리 24">
                <a:extLst>
                  <a:ext uri="{FF2B5EF4-FFF2-40B4-BE49-F238E27FC236}">
                    <a16:creationId xmlns:a16="http://schemas.microsoft.com/office/drawing/2014/main" id="{93F37D5C-454A-4C54-1000-06A25E7371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4365A2-F0A2-9599-C6D0-1B6CDF1CFA6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A93D0E4-B22E-9B5A-F7FE-2E77E3CAD615}"/>
              </a:ext>
            </a:extLst>
          </p:cNvPr>
          <p:cNvSpPr txBox="1"/>
          <p:nvPr/>
        </p:nvSpPr>
        <p:spPr>
          <a:xfrm>
            <a:off x="797270" y="4380973"/>
            <a:ext cx="5123470" cy="254960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사람의 육안을 이용한 관측이 주된 관측 방법</a:t>
            </a:r>
            <a:endParaRPr lang="en-US" altLang="ko-KR" sz="1200" dirty="0">
              <a:latin typeface="+mn-ea"/>
            </a:endParaRPr>
          </a:p>
          <a:p>
            <a:pPr marL="54000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이로 인한 휴먼 에러 발생 가능성 높음</a:t>
            </a:r>
            <a:endParaRPr lang="en-US" altLang="ko-KR" sz="12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공공 데이터셋이 범용적 구성이라 선박의 종류까지 클래스화 함</a:t>
            </a:r>
            <a:endParaRPr lang="en-US" altLang="ko-KR" sz="1200" dirty="0">
              <a:latin typeface="+mn-ea"/>
            </a:endParaRPr>
          </a:p>
          <a:p>
            <a:pPr marL="54000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데이터셋의 단순화 필요</a:t>
            </a:r>
            <a:endParaRPr lang="en-US" altLang="ko-KR" sz="12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데이터 셋의 레이블링이 정확하지 않고 클래스간 데이터 불균형 존재</a:t>
            </a:r>
            <a:endParaRPr lang="en-US" altLang="ko-KR" sz="1200" dirty="0">
              <a:latin typeface="+mn-ea"/>
            </a:endParaRPr>
          </a:p>
          <a:p>
            <a:pPr marL="54000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재 레이블링 및 데이터 증강 필요</a:t>
            </a:r>
            <a:endParaRPr lang="en-US" altLang="ko-KR" sz="12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딥러닝 앙상블 기법을 사용한 연구의 부재</a:t>
            </a:r>
            <a:endParaRPr lang="en-US" altLang="ko-KR" sz="1200" dirty="0">
              <a:latin typeface="+mn-ea"/>
            </a:endParaRPr>
          </a:p>
          <a:p>
            <a:pPr marL="54000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>
                <a:latin typeface="+mn-ea"/>
              </a:rPr>
              <a:t>타 도메인에 사용되는 기법을 도입하여 해상 객체 관련 분야 적용 가능성 타진 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19" name="_x244377640">
            <a:extLst>
              <a:ext uri="{FF2B5EF4-FFF2-40B4-BE49-F238E27FC236}">
                <a16:creationId xmlns:a16="http://schemas.microsoft.com/office/drawing/2014/main" id="{8C7D38A7-5659-5A2F-04B9-6C809C040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365" y="1243734"/>
            <a:ext cx="3881821" cy="246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F72177-5089-51AB-267C-5EA928223F37}"/>
              </a:ext>
            </a:extLst>
          </p:cNvPr>
          <p:cNvSpPr txBox="1"/>
          <p:nvPr/>
        </p:nvSpPr>
        <p:spPr>
          <a:xfrm>
            <a:off x="6390864" y="3621713"/>
            <a:ext cx="3606575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2012</a:t>
            </a:r>
            <a:r>
              <a:rPr lang="ko-KR" altLang="en-US" sz="1000" dirty="0"/>
              <a:t>년 부터 </a:t>
            </a:r>
            <a:r>
              <a:rPr lang="en-US" altLang="ko-KR" sz="1000" dirty="0"/>
              <a:t>2021</a:t>
            </a:r>
            <a:r>
              <a:rPr lang="ko-KR" altLang="en-US" sz="1000" dirty="0"/>
              <a:t>년 </a:t>
            </a:r>
            <a:r>
              <a:rPr lang="en-US" altLang="ko-KR" sz="1000" dirty="0"/>
              <a:t>7</a:t>
            </a:r>
            <a:r>
              <a:rPr lang="ko-KR" altLang="en-US" sz="1000" dirty="0"/>
              <a:t>월 까지 해양 객체 검출에 대한 출판물 수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3A48808B-A935-CAF6-0CA7-D4EF50A22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074164"/>
              </p:ext>
            </p:extLst>
          </p:nvPr>
        </p:nvGraphicFramePr>
        <p:xfrm>
          <a:off x="6146918" y="4308210"/>
          <a:ext cx="3945254" cy="2349187"/>
        </p:xfrm>
        <a:graphic>
          <a:graphicData uri="http://schemas.openxmlformats.org/drawingml/2006/table">
            <a:tbl>
              <a:tblPr/>
              <a:tblGrid>
                <a:gridCol w="1123149">
                  <a:extLst>
                    <a:ext uri="{9D8B030D-6E8A-4147-A177-3AD203B41FA5}">
                      <a16:colId xmlns:a16="http://schemas.microsoft.com/office/drawing/2014/main" val="1523609541"/>
                    </a:ext>
                  </a:extLst>
                </a:gridCol>
                <a:gridCol w="1101090">
                  <a:extLst>
                    <a:ext uri="{9D8B030D-6E8A-4147-A177-3AD203B41FA5}">
                      <a16:colId xmlns:a16="http://schemas.microsoft.com/office/drawing/2014/main" val="1082576036"/>
                    </a:ext>
                  </a:extLst>
                </a:gridCol>
                <a:gridCol w="1721015">
                  <a:extLst>
                    <a:ext uri="{9D8B030D-6E8A-4147-A177-3AD203B41FA5}">
                      <a16:colId xmlns:a16="http://schemas.microsoft.com/office/drawing/2014/main" val="1503701627"/>
                    </a:ext>
                  </a:extLst>
                </a:gridCol>
              </a:tblGrid>
              <a:tr h="444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Datasets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Resolution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Data sources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853990"/>
                  </a:ext>
                </a:extLst>
              </a:tr>
              <a:tr h="6327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SMD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1080 × 1920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Onboard and onshore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333320"/>
                  </a:ext>
                </a:extLst>
              </a:tr>
              <a:tr h="5074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DOTA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4000 × 4000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Aerial images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808829"/>
                  </a:ext>
                </a:extLst>
              </a:tr>
              <a:tr h="3821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SeaShips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1920 × 1080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Onshore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022018"/>
                  </a:ext>
                </a:extLst>
              </a:tr>
              <a:tr h="38216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AIR-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SARShip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3000 × 3000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GF-3 satellite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61130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268721D-141B-1001-4F5F-F893EB593C56}"/>
              </a:ext>
            </a:extLst>
          </p:cNvPr>
          <p:cNvSpPr txBox="1"/>
          <p:nvPr/>
        </p:nvSpPr>
        <p:spPr>
          <a:xfrm>
            <a:off x="7053455" y="6742277"/>
            <a:ext cx="2281394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해상 객체 검출을 위한 공공 데이터 셋</a:t>
            </a:r>
          </a:p>
        </p:txBody>
      </p:sp>
    </p:spTree>
    <p:extLst>
      <p:ext uri="{BB962C8B-B14F-4D97-AF65-F5344CB8AC3E}">
        <p14:creationId xmlns:p14="http://schemas.microsoft.com/office/powerpoint/2010/main" val="262582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9E6312-BF10-43E0-8B09-C3C74EEF0B20}"/>
              </a:ext>
            </a:extLst>
          </p:cNvPr>
          <p:cNvSpPr/>
          <p:nvPr/>
        </p:nvSpPr>
        <p:spPr>
          <a:xfrm>
            <a:off x="306123" y="944959"/>
            <a:ext cx="10079567" cy="5669756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84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78E00-33E8-4159-BCA3-275368641B96}"/>
              </a:ext>
            </a:extLst>
          </p:cNvPr>
          <p:cNvSpPr txBox="1"/>
          <p:nvPr/>
        </p:nvSpPr>
        <p:spPr>
          <a:xfrm>
            <a:off x="1899230" y="3425894"/>
            <a:ext cx="6893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13" dirty="0">
                <a:solidFill>
                  <a:schemeClr val="bg1"/>
                </a:solidFill>
                <a:latin typeface="+mj-ea"/>
                <a:ea typeface="+mj-ea"/>
                <a:cs typeface="KoPubWorld바탕체 Bold" panose="00000800000000000000" pitchFamily="2" charset="-127"/>
              </a:rPr>
              <a:t>02. </a:t>
            </a:r>
            <a:r>
              <a:rPr lang="ko-KR" altLang="en-US" sz="4000" b="1" spc="-113" dirty="0">
                <a:solidFill>
                  <a:schemeClr val="bg1"/>
                </a:solidFill>
                <a:latin typeface="+mj-ea"/>
                <a:ea typeface="+mj-ea"/>
                <a:cs typeface="KoPubWorld바탕체 Bold" panose="00000800000000000000" pitchFamily="2" charset="-127"/>
              </a:rPr>
              <a:t>연구 개발 프로세스 </a:t>
            </a:r>
          </a:p>
        </p:txBody>
      </p:sp>
    </p:spTree>
    <p:extLst>
      <p:ext uri="{BB962C8B-B14F-4D97-AF65-F5344CB8AC3E}">
        <p14:creationId xmlns:p14="http://schemas.microsoft.com/office/powerpoint/2010/main" val="225650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14" y="67443"/>
            <a:ext cx="3798335" cy="7576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02.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 연구 개발 프로세스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5871AD-6914-3F40-D9DD-338067FBD3F2}"/>
              </a:ext>
            </a:extLst>
          </p:cNvPr>
          <p:cNvGrpSpPr/>
          <p:nvPr/>
        </p:nvGrpSpPr>
        <p:grpSpPr>
          <a:xfrm>
            <a:off x="599644" y="1053005"/>
            <a:ext cx="3895805" cy="381458"/>
            <a:chOff x="430306" y="1408458"/>
            <a:chExt cx="389580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7F799519-DE02-69E4-FE01-8570F0FA840D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방법론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2DF3A7-4C8E-C276-E9CB-57C9195E6A52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4181746C-38A5-3202-7E60-F8F1F62ACB8D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A2F3C-6606-A323-12A9-D031FA6E153D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20653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BFB7BD7-4864-4826-9675-01B59DF2EB38}"/>
              </a:ext>
            </a:extLst>
          </p:cNvPr>
          <p:cNvSpPr txBox="1"/>
          <p:nvPr/>
        </p:nvSpPr>
        <p:spPr>
          <a:xfrm>
            <a:off x="927352" y="1628589"/>
            <a:ext cx="4135931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공공 데이터 셋을 이용하여 데이터 수집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필요한 객체에 대한 클래스명 정의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데이터 셋의 재 레이블링 및 데이터 증강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딥러닝 앙상블 방법에 대한 연구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9D0044-848B-4D64-4ED6-E7C7914EB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52" y="5125958"/>
            <a:ext cx="9183601" cy="16292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76599B-6A60-6BA7-5541-0E2BA11A43F6}"/>
              </a:ext>
            </a:extLst>
          </p:cNvPr>
          <p:cNvSpPr txBox="1"/>
          <p:nvPr/>
        </p:nvSpPr>
        <p:spPr>
          <a:xfrm>
            <a:off x="4620223" y="6865241"/>
            <a:ext cx="2155208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단일 모델 학습 및 검출 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9715F-3D36-B6CE-E45E-F70BE8D15A38}"/>
              </a:ext>
            </a:extLst>
          </p:cNvPr>
          <p:cNvSpPr txBox="1"/>
          <p:nvPr/>
        </p:nvSpPr>
        <p:spPr>
          <a:xfrm>
            <a:off x="4593021" y="4527774"/>
            <a:ext cx="2155208" cy="2462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연구 순서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FB9C4EA-9CE2-EF89-41E3-AA803424D6F0}"/>
              </a:ext>
            </a:extLst>
          </p:cNvPr>
          <p:cNvSpPr/>
          <p:nvPr/>
        </p:nvSpPr>
        <p:spPr>
          <a:xfrm>
            <a:off x="882349" y="3257694"/>
            <a:ext cx="1577978" cy="1160060"/>
          </a:xfrm>
          <a:prstGeom prst="roundRect">
            <a:avLst>
              <a:gd name="adj" fmla="val 1240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/>
              <a:t>1.SMD Data </a:t>
            </a:r>
            <a:r>
              <a:rPr lang="ko-KR" altLang="en-US" sz="1200" b="1" dirty="0"/>
              <a:t>추출</a:t>
            </a:r>
            <a:endParaRPr lang="en-US" altLang="ko-KR" sz="1200" b="1" dirty="0"/>
          </a:p>
          <a:p>
            <a:pPr algn="ctr"/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동영상</a:t>
            </a:r>
            <a:r>
              <a:rPr lang="en-US" altLang="ko-KR" sz="1000" b="1" dirty="0"/>
              <a:t>-&gt;</a:t>
            </a:r>
            <a:r>
              <a:rPr lang="ko-KR" altLang="en-US" sz="1000" b="1" dirty="0"/>
              <a:t>이미지 </a:t>
            </a:r>
            <a:endParaRPr lang="en-US" altLang="ko-KR" sz="1000" b="1" dirty="0"/>
          </a:p>
          <a:p>
            <a:r>
              <a:rPr lang="en-US" altLang="ko-KR" sz="1000" b="1" dirty="0"/>
              <a:t>      </a:t>
            </a:r>
            <a:r>
              <a:rPr lang="ko-KR" altLang="en-US" sz="1000" b="1" dirty="0"/>
              <a:t>추출</a:t>
            </a:r>
            <a:endParaRPr lang="en-US" altLang="ko-KR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주석 파일 추출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568BFE4-0AB9-35BD-AAE6-70040A4736EC}"/>
              </a:ext>
            </a:extLst>
          </p:cNvPr>
          <p:cNvSpPr/>
          <p:nvPr/>
        </p:nvSpPr>
        <p:spPr>
          <a:xfrm>
            <a:off x="2850427" y="3257694"/>
            <a:ext cx="1576800" cy="1160060"/>
          </a:xfrm>
          <a:prstGeom prst="roundRect">
            <a:avLst>
              <a:gd name="adj" fmla="val 1240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/>
              <a:t>2.</a:t>
            </a:r>
            <a:r>
              <a:rPr lang="ko-KR" altLang="en-US" sz="1200" b="1" dirty="0"/>
              <a:t>재 레이블링</a:t>
            </a:r>
            <a:endParaRPr lang="en-US" altLang="ko-KR" sz="1200" b="1" dirty="0"/>
          </a:p>
          <a:p>
            <a:pPr algn="ctr"/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Class </a:t>
            </a:r>
            <a:r>
              <a:rPr lang="ko-KR" altLang="en-US" sz="1000" b="1" dirty="0"/>
              <a:t>축소</a:t>
            </a:r>
            <a:endParaRPr lang="en-US" altLang="ko-KR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레이블 수정</a:t>
            </a:r>
            <a:endParaRPr lang="en-US" altLang="ko-KR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/>
              <a:t>데이터 증강</a:t>
            </a:r>
            <a:endParaRPr lang="ko-KR" altLang="en-US" sz="1000" b="1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3DC69C3-BD15-6E37-45D9-697818A29ED1}"/>
              </a:ext>
            </a:extLst>
          </p:cNvPr>
          <p:cNvSpPr/>
          <p:nvPr/>
        </p:nvSpPr>
        <p:spPr>
          <a:xfrm>
            <a:off x="2509805" y="3680175"/>
            <a:ext cx="290384" cy="315097"/>
          </a:xfrm>
          <a:prstGeom prst="rightArrow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0998526-8CB0-73F7-8BC2-E61A1DAA9157}"/>
              </a:ext>
            </a:extLst>
          </p:cNvPr>
          <p:cNvSpPr/>
          <p:nvPr/>
        </p:nvSpPr>
        <p:spPr>
          <a:xfrm>
            <a:off x="4812929" y="3257693"/>
            <a:ext cx="1576800" cy="1160060"/>
          </a:xfrm>
          <a:prstGeom prst="roundRect">
            <a:avLst>
              <a:gd name="adj" fmla="val 1240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/>
              <a:t>3.</a:t>
            </a:r>
            <a:r>
              <a:rPr lang="ko-KR" altLang="en-US" sz="1200" b="1" dirty="0"/>
              <a:t>학습 및 객체검출</a:t>
            </a:r>
            <a:endParaRPr lang="en-US" altLang="ko-KR" sz="1200" b="1" dirty="0"/>
          </a:p>
          <a:p>
            <a:pPr algn="ctr"/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YOLOv5</a:t>
            </a:r>
            <a:r>
              <a:rPr lang="ko-KR" altLang="en-US" sz="1000" b="1" dirty="0"/>
              <a:t>를 이용한 </a:t>
            </a:r>
            <a:endParaRPr lang="en-US" altLang="ko-KR" sz="1000" b="1" dirty="0"/>
          </a:p>
          <a:p>
            <a:r>
              <a:rPr lang="en-US" altLang="ko-KR" sz="1000" b="1" dirty="0"/>
              <a:t>      </a:t>
            </a:r>
            <a:r>
              <a:rPr lang="ko-KR" altLang="en-US" sz="1000" b="1" dirty="0"/>
              <a:t>객체 검출</a:t>
            </a:r>
            <a:endParaRPr lang="en-US" altLang="ko-KR" sz="1000" b="1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DA5200B8-5867-B82E-F1EE-F2ADE7B470A7}"/>
              </a:ext>
            </a:extLst>
          </p:cNvPr>
          <p:cNvSpPr/>
          <p:nvPr/>
        </p:nvSpPr>
        <p:spPr>
          <a:xfrm>
            <a:off x="4474886" y="3680175"/>
            <a:ext cx="290384" cy="315097"/>
          </a:xfrm>
          <a:prstGeom prst="rightArrow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DE42C3C-BF3D-64E9-CB2F-E76F08A72C32}"/>
              </a:ext>
            </a:extLst>
          </p:cNvPr>
          <p:cNvSpPr/>
          <p:nvPr/>
        </p:nvSpPr>
        <p:spPr>
          <a:xfrm>
            <a:off x="6775431" y="3257693"/>
            <a:ext cx="1576800" cy="1160060"/>
          </a:xfrm>
          <a:prstGeom prst="roundRect">
            <a:avLst>
              <a:gd name="adj" fmla="val 1240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/>
              <a:t>4.</a:t>
            </a:r>
            <a:r>
              <a:rPr lang="ko-KR" altLang="en-US" sz="1200" b="1" dirty="0"/>
              <a:t>앙상블 기법 사용</a:t>
            </a:r>
            <a:endParaRPr lang="en-US" altLang="ko-KR" sz="1200" b="1" dirty="0"/>
          </a:p>
          <a:p>
            <a:pPr algn="ctr"/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YOLOv5 </a:t>
            </a:r>
            <a:r>
              <a:rPr lang="ko-KR" altLang="en-US" sz="1000" b="1" dirty="0"/>
              <a:t>앙상블을 </a:t>
            </a:r>
            <a:endParaRPr lang="en-US" altLang="ko-KR" sz="1000" b="1" dirty="0"/>
          </a:p>
          <a:p>
            <a:r>
              <a:rPr lang="en-US" altLang="ko-KR" sz="1000" b="1" dirty="0"/>
              <a:t>      </a:t>
            </a:r>
            <a:r>
              <a:rPr lang="ko-KR" altLang="en-US" sz="1000" b="1" dirty="0"/>
              <a:t>이용한 객체 검출</a:t>
            </a:r>
            <a:endParaRPr lang="en-US" altLang="ko-KR" sz="1000" b="1" dirty="0"/>
          </a:p>
          <a:p>
            <a:endParaRPr lang="en-US" altLang="ko-KR" sz="1100" b="1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2F104CFC-1876-F8AA-20EE-756DD4400CCC}"/>
              </a:ext>
            </a:extLst>
          </p:cNvPr>
          <p:cNvSpPr/>
          <p:nvPr/>
        </p:nvSpPr>
        <p:spPr>
          <a:xfrm>
            <a:off x="6437388" y="3680175"/>
            <a:ext cx="290384" cy="315097"/>
          </a:xfrm>
          <a:prstGeom prst="rightArrow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30BBE9F-F414-F1E3-A2FC-B3CE05741EAB}"/>
              </a:ext>
            </a:extLst>
          </p:cNvPr>
          <p:cNvSpPr/>
          <p:nvPr/>
        </p:nvSpPr>
        <p:spPr>
          <a:xfrm>
            <a:off x="8737933" y="3257693"/>
            <a:ext cx="1576800" cy="1160060"/>
          </a:xfrm>
          <a:prstGeom prst="roundRect">
            <a:avLst>
              <a:gd name="adj" fmla="val 1240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/>
              <a:t>5.</a:t>
            </a:r>
            <a:r>
              <a:rPr lang="ko-KR" altLang="en-US" sz="1200" b="1" dirty="0"/>
              <a:t>모델 평가</a:t>
            </a:r>
            <a:endParaRPr lang="en-US" altLang="ko-KR" sz="1200" b="1" dirty="0"/>
          </a:p>
          <a:p>
            <a:pPr algn="ctr"/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각 모델에 대한 </a:t>
            </a:r>
            <a:endParaRPr lang="en-US" altLang="ko-KR" sz="1000" b="1" dirty="0"/>
          </a:p>
          <a:p>
            <a:r>
              <a:rPr lang="en-US" altLang="ko-KR" sz="1000" b="1" dirty="0"/>
              <a:t>      </a:t>
            </a:r>
            <a:r>
              <a:rPr lang="ko-KR" altLang="en-US" sz="1000" b="1" dirty="0"/>
              <a:t>모델 평가</a:t>
            </a:r>
            <a:endParaRPr lang="en-US" altLang="ko-KR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모델 간의 비교 </a:t>
            </a:r>
            <a:endParaRPr lang="en-US" altLang="ko-KR" sz="1000" b="1" dirty="0"/>
          </a:p>
          <a:p>
            <a:r>
              <a:rPr lang="en-US" altLang="ko-KR" sz="1000" b="1" dirty="0"/>
              <a:t>      </a:t>
            </a:r>
            <a:r>
              <a:rPr lang="ko-KR" altLang="en-US" sz="1000" b="1" dirty="0"/>
              <a:t>평가</a:t>
            </a:r>
            <a:endParaRPr lang="en-US" altLang="ko-KR" sz="1000" b="1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30E2EF6F-D9C7-626F-C1E5-E6C139982DDB}"/>
              </a:ext>
            </a:extLst>
          </p:cNvPr>
          <p:cNvSpPr/>
          <p:nvPr/>
        </p:nvSpPr>
        <p:spPr>
          <a:xfrm>
            <a:off x="8399890" y="3680174"/>
            <a:ext cx="290384" cy="315097"/>
          </a:xfrm>
          <a:prstGeom prst="rightArrow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07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E696EA-A7B7-4C94-85D7-3091132E46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14" y="67443"/>
            <a:ext cx="3798335" cy="75764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02.</a:t>
            </a:r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</a:rPr>
              <a:t> 연구 개발 프로세스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5871AD-6914-3F40-D9DD-338067FBD3F2}"/>
              </a:ext>
            </a:extLst>
          </p:cNvPr>
          <p:cNvGrpSpPr/>
          <p:nvPr/>
        </p:nvGrpSpPr>
        <p:grpSpPr>
          <a:xfrm>
            <a:off x="599644" y="1053005"/>
            <a:ext cx="3895805" cy="381458"/>
            <a:chOff x="430306" y="1408458"/>
            <a:chExt cx="389580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7F799519-DE02-69E4-FE01-8570F0FA840D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SMD Data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추출</a:t>
              </a: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2DF3A7-4C8E-C276-E9CB-57C9195E6A52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4181746C-38A5-3202-7E60-F8F1F62ACB8D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A2F3C-6606-A323-12A9-D031FA6E153D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872F963-4E9D-4B2C-AB05-7E0FA11B0C75}"/>
              </a:ext>
            </a:extLst>
          </p:cNvPr>
          <p:cNvSpPr txBox="1"/>
          <p:nvPr/>
        </p:nvSpPr>
        <p:spPr>
          <a:xfrm>
            <a:off x="964635" y="1623788"/>
            <a:ext cx="7569422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SMD (Singapore Maritime Dataset)</a:t>
            </a:r>
            <a:r>
              <a:rPr lang="ko-KR" altLang="en-US" sz="1400" dirty="0">
                <a:latin typeface="+mn-ea"/>
              </a:rPr>
              <a:t>은 동영상과 주석파일</a:t>
            </a:r>
            <a:r>
              <a:rPr lang="en-US" altLang="ko-KR" sz="1400" dirty="0">
                <a:latin typeface="+mn-ea"/>
              </a:rPr>
              <a:t>(.mat)</a:t>
            </a:r>
            <a:r>
              <a:rPr lang="ko-KR" altLang="en-US" sz="1400" dirty="0">
                <a:latin typeface="+mn-ea"/>
              </a:rPr>
              <a:t>로 구성됨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10</a:t>
            </a:r>
            <a:r>
              <a:rPr lang="ko-KR" altLang="en-US" sz="1400" dirty="0">
                <a:latin typeface="+mn-ea"/>
              </a:rPr>
              <a:t>초 간격으로 이미지와 주석 추출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Python</a:t>
            </a:r>
            <a:r>
              <a:rPr lang="ko-KR" altLang="en-US" sz="1400" dirty="0">
                <a:latin typeface="+mn-ea"/>
              </a:rPr>
              <a:t>을 이용하여 이미지 파일</a:t>
            </a:r>
            <a:r>
              <a:rPr lang="en-US" altLang="ko-KR" sz="1400" dirty="0">
                <a:latin typeface="+mn-ea"/>
              </a:rPr>
              <a:t>(.jpg)</a:t>
            </a:r>
            <a:r>
              <a:rPr lang="ko-KR" altLang="en-US" sz="1400" dirty="0">
                <a:latin typeface="+mn-ea"/>
              </a:rPr>
              <a:t>과 </a:t>
            </a:r>
            <a:r>
              <a:rPr lang="en-US" altLang="ko-KR" sz="1400" dirty="0">
                <a:latin typeface="+mn-ea"/>
              </a:rPr>
              <a:t>coco </a:t>
            </a:r>
            <a:r>
              <a:rPr lang="ko-KR" altLang="en-US" sz="1400" dirty="0">
                <a:latin typeface="+mn-ea"/>
              </a:rPr>
              <a:t>주석으로 변환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6530</a:t>
            </a:r>
            <a:r>
              <a:rPr lang="ko-KR" altLang="en-US" sz="1400" dirty="0">
                <a:latin typeface="+mn-ea"/>
              </a:rPr>
              <a:t>장 변환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912E232-C5EB-4F68-9FD6-E9F3810563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395" t="-2283" r="2395" b="18190"/>
          <a:stretch/>
        </p:blipFill>
        <p:spPr>
          <a:xfrm>
            <a:off x="1634370" y="3156494"/>
            <a:ext cx="2698750" cy="17001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EA713B9-DB9E-472D-A33B-AED844F9D5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387"/>
          <a:stretch/>
        </p:blipFill>
        <p:spPr>
          <a:xfrm>
            <a:off x="1549953" y="5421173"/>
            <a:ext cx="2867584" cy="13149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532A19-3670-4247-B07B-14395347DE96}"/>
              </a:ext>
            </a:extLst>
          </p:cNvPr>
          <p:cNvSpPr txBox="1"/>
          <p:nvPr/>
        </p:nvSpPr>
        <p:spPr>
          <a:xfrm>
            <a:off x="2489058" y="4924804"/>
            <a:ext cx="989373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동영상 파일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7D1E6C-310C-4E8E-8BC7-E801559C3C09}"/>
              </a:ext>
            </a:extLst>
          </p:cNvPr>
          <p:cNvSpPr txBox="1"/>
          <p:nvPr/>
        </p:nvSpPr>
        <p:spPr>
          <a:xfrm>
            <a:off x="2489058" y="6774406"/>
            <a:ext cx="1129027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.Mat</a:t>
            </a:r>
            <a:r>
              <a:rPr lang="ko-KR" altLang="en-US" sz="1200" dirty="0"/>
              <a:t> 주석파일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68DB722-972E-44BB-A159-F9AD71D43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184" y="3156493"/>
            <a:ext cx="2599767" cy="17001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0A4379-1C86-42A3-B948-C4D23E073A42}"/>
              </a:ext>
            </a:extLst>
          </p:cNvPr>
          <p:cNvSpPr txBox="1"/>
          <p:nvPr/>
        </p:nvSpPr>
        <p:spPr>
          <a:xfrm>
            <a:off x="7097380" y="4924804"/>
            <a:ext cx="989373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이미지 파일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EE8FA7-66CD-44ED-AC28-4252038A9DEF}"/>
              </a:ext>
            </a:extLst>
          </p:cNvPr>
          <p:cNvSpPr txBox="1"/>
          <p:nvPr/>
        </p:nvSpPr>
        <p:spPr>
          <a:xfrm>
            <a:off x="7027552" y="6736136"/>
            <a:ext cx="1133644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.</a:t>
            </a:r>
            <a:r>
              <a:rPr lang="en-US" altLang="ko-KR" sz="1200" dirty="0" err="1"/>
              <a:t>json</a:t>
            </a:r>
            <a:r>
              <a:rPr lang="ko-KR" altLang="en-US" sz="1200" dirty="0"/>
              <a:t> 주석파일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345D8F2-1B87-4F8C-8B4C-6115B4065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6562" y="5411517"/>
            <a:ext cx="1754142" cy="1314963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6D4EADB-88B0-8870-95C4-6FA2DD6C7EC0}"/>
              </a:ext>
            </a:extLst>
          </p:cNvPr>
          <p:cNvSpPr/>
          <p:nvPr/>
        </p:nvSpPr>
        <p:spPr>
          <a:xfrm>
            <a:off x="5163272" y="4602446"/>
            <a:ext cx="548445" cy="644715"/>
          </a:xfrm>
          <a:prstGeom prst="rightArrow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05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10957</TotalTime>
  <Words>1826</Words>
  <Application>Microsoft Office PowerPoint</Application>
  <PresentationFormat>사용자 지정</PresentationFormat>
  <Paragraphs>632</Paragraphs>
  <Slides>21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KoPubWorld돋움체 Light</vt:lpstr>
      <vt:lpstr>Noto Sans KR</vt:lpstr>
      <vt:lpstr>Rix모던고딕 EB</vt:lpstr>
      <vt:lpstr>맑은 고딕</vt:lpstr>
      <vt:lpstr>한양신명조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이용규</cp:lastModifiedBy>
  <cp:revision>820</cp:revision>
  <dcterms:created xsi:type="dcterms:W3CDTF">2022-02-02T04:32:22Z</dcterms:created>
  <dcterms:modified xsi:type="dcterms:W3CDTF">2022-12-12T15:55:15Z</dcterms:modified>
</cp:coreProperties>
</file>