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59" r:id="rId6"/>
    <p:sldId id="263" r:id="rId7"/>
    <p:sldId id="287" r:id="rId8"/>
    <p:sldId id="266" r:id="rId9"/>
    <p:sldId id="267" r:id="rId10"/>
    <p:sldId id="268" r:id="rId11"/>
    <p:sldId id="269" r:id="rId12"/>
    <p:sldId id="270" r:id="rId13"/>
    <p:sldId id="271" r:id="rId14"/>
    <p:sldId id="289" r:id="rId15"/>
    <p:sldId id="288" r:id="rId16"/>
    <p:sldId id="276" r:id="rId17"/>
    <p:sldId id="279" r:id="rId18"/>
    <p:sldId id="290" r:id="rId19"/>
    <p:sldId id="280" r:id="rId20"/>
    <p:sldId id="281" r:id="rId21"/>
    <p:sldId id="282" r:id="rId22"/>
    <p:sldId id="283" r:id="rId23"/>
    <p:sldId id="291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CEA"/>
    <a:srgbClr val="2F5597"/>
    <a:srgbClr val="0E4194"/>
    <a:srgbClr val="1111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619" autoAdjust="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F4C67-09C7-4E8E-B2DA-E992C67F3397}" type="doc">
      <dgm:prSet loTypeId="urn:microsoft.com/office/officeart/2005/8/layout/chevron1" loCatId="process" qsTypeId="urn:microsoft.com/office/officeart/2005/8/quickstyle/simple4" qsCatId="simple" csTypeId="urn:microsoft.com/office/officeart/2005/8/colors/accent5_2" csCatId="accent5" phldr="1"/>
      <dgm:spPr/>
    </dgm:pt>
    <dgm:pt modelId="{045604CB-D804-4F2C-8C88-78AA8CAB612D}">
      <dgm:prSet phldrT="[텍스트]" custT="1"/>
      <dgm:spPr/>
      <dgm:t>
        <a:bodyPr/>
        <a:lstStyle/>
        <a:p>
          <a:pPr latinLnBrk="1"/>
          <a:r>
            <a:rPr lang="ko-KR" altLang="en-US" sz="1800"/>
            <a:t>전통적 추세 분석법</a:t>
          </a:r>
        </a:p>
      </dgm:t>
    </dgm:pt>
    <dgm:pt modelId="{7A98EB83-45BB-4860-AB1E-BDBC8155D3D2}" type="parTrans" cxnId="{9ED9CA13-34BB-40DA-A6E8-DBFC6280423C}">
      <dgm:prSet/>
      <dgm:spPr/>
      <dgm:t>
        <a:bodyPr/>
        <a:lstStyle/>
        <a:p>
          <a:pPr latinLnBrk="1"/>
          <a:endParaRPr lang="ko-KR" altLang="en-US"/>
        </a:p>
      </dgm:t>
    </dgm:pt>
    <dgm:pt modelId="{C2787822-F170-40E2-8A53-85564FE16AAE}" type="sibTrans" cxnId="{9ED9CA13-34BB-40DA-A6E8-DBFC6280423C}">
      <dgm:prSet/>
      <dgm:spPr/>
      <dgm:t>
        <a:bodyPr/>
        <a:lstStyle/>
        <a:p>
          <a:pPr latinLnBrk="1"/>
          <a:endParaRPr lang="ko-KR" altLang="en-US"/>
        </a:p>
      </dgm:t>
    </dgm:pt>
    <dgm:pt modelId="{7BD93F43-D95D-4814-8E83-6FBE1CFD5C08}">
      <dgm:prSet phldrT="[텍스트]" custT="1"/>
      <dgm:spPr/>
      <dgm:t>
        <a:bodyPr/>
        <a:lstStyle/>
        <a:p>
          <a:pPr latinLnBrk="1">
            <a:lnSpc>
              <a:spcPct val="50000"/>
            </a:lnSpc>
          </a:pPr>
          <a:r>
            <a:rPr lang="ko-KR" altLang="en-US" sz="1800"/>
            <a:t>시계열 분석 연구</a:t>
          </a:r>
          <a:r>
            <a:rPr lang="en-US" altLang="ko-KR" sz="1800"/>
            <a:t> </a:t>
          </a:r>
        </a:p>
        <a:p>
          <a:pPr latinLnBrk="1">
            <a:lnSpc>
              <a:spcPct val="50000"/>
            </a:lnSpc>
          </a:pPr>
          <a:r>
            <a:rPr lang="ko-KR" altLang="en-US" sz="1800"/>
            <a:t>통계적 연구</a:t>
          </a:r>
        </a:p>
      </dgm:t>
    </dgm:pt>
    <dgm:pt modelId="{E9D1DAE2-EC52-4B3B-9B5B-2CAA486BB890}" type="parTrans" cxnId="{F609F07E-3905-4BCC-943C-9312FA05AE0D}">
      <dgm:prSet/>
      <dgm:spPr/>
      <dgm:t>
        <a:bodyPr/>
        <a:lstStyle/>
        <a:p>
          <a:pPr latinLnBrk="1"/>
          <a:endParaRPr lang="ko-KR" altLang="en-US"/>
        </a:p>
      </dgm:t>
    </dgm:pt>
    <dgm:pt modelId="{8BD79FEF-6955-4414-A666-71FDDA308937}" type="sibTrans" cxnId="{F609F07E-3905-4BCC-943C-9312FA05AE0D}">
      <dgm:prSet/>
      <dgm:spPr/>
      <dgm:t>
        <a:bodyPr/>
        <a:lstStyle/>
        <a:p>
          <a:pPr latinLnBrk="1"/>
          <a:endParaRPr lang="ko-KR" altLang="en-US"/>
        </a:p>
      </dgm:t>
    </dgm:pt>
    <dgm:pt modelId="{10F0C5EE-B100-4674-8F23-461B6947BBF6}">
      <dgm:prSet phldrT="[텍스트]" custT="1"/>
      <dgm:spPr/>
      <dgm:t>
        <a:bodyPr/>
        <a:lstStyle/>
        <a:p>
          <a:pPr latinLnBrk="1"/>
          <a:r>
            <a:rPr lang="ko-KR" altLang="en-US" sz="1800"/>
            <a:t>인공지능 연구</a:t>
          </a:r>
        </a:p>
      </dgm:t>
    </dgm:pt>
    <dgm:pt modelId="{4D279186-A742-4344-9A7C-5E029CFC65BA}" type="parTrans" cxnId="{48526721-095F-4BC5-8D72-08F179E6932F}">
      <dgm:prSet/>
      <dgm:spPr/>
      <dgm:t>
        <a:bodyPr/>
        <a:lstStyle/>
        <a:p>
          <a:pPr latinLnBrk="1"/>
          <a:endParaRPr lang="ko-KR" altLang="en-US"/>
        </a:p>
      </dgm:t>
    </dgm:pt>
    <dgm:pt modelId="{EA352A6F-0271-4F55-9464-A0195BDFEE61}" type="sibTrans" cxnId="{48526721-095F-4BC5-8D72-08F179E6932F}">
      <dgm:prSet/>
      <dgm:spPr/>
      <dgm:t>
        <a:bodyPr/>
        <a:lstStyle/>
        <a:p>
          <a:pPr latinLnBrk="1"/>
          <a:endParaRPr lang="ko-KR" altLang="en-US"/>
        </a:p>
      </dgm:t>
    </dgm:pt>
    <dgm:pt modelId="{88C44D82-EA3C-4CD6-912F-DA29D2C9F2DC}" type="pres">
      <dgm:prSet presAssocID="{B05F4C67-09C7-4E8E-B2DA-E992C67F3397}" presName="Name0" presStyleCnt="0">
        <dgm:presLayoutVars>
          <dgm:dir/>
          <dgm:animLvl val="lvl"/>
          <dgm:resizeHandles val="exact"/>
        </dgm:presLayoutVars>
      </dgm:prSet>
      <dgm:spPr/>
    </dgm:pt>
    <dgm:pt modelId="{C788DC97-A660-4FDC-97D2-DBA956BA7310}" type="pres">
      <dgm:prSet presAssocID="{045604CB-D804-4F2C-8C88-78AA8CAB612D}" presName="parTxOnly" presStyleLbl="node1" presStyleIdx="0" presStyleCnt="3" custLinFactNeighborY="17491">
        <dgm:presLayoutVars>
          <dgm:chMax val="0"/>
          <dgm:chPref val="0"/>
          <dgm:bulletEnabled val="1"/>
        </dgm:presLayoutVars>
      </dgm:prSet>
      <dgm:spPr/>
    </dgm:pt>
    <dgm:pt modelId="{F824E38D-4164-4314-AF01-3FA71FBAF821}" type="pres">
      <dgm:prSet presAssocID="{C2787822-F170-40E2-8A53-85564FE16AAE}" presName="parTxOnlySpace" presStyleCnt="0"/>
      <dgm:spPr/>
    </dgm:pt>
    <dgm:pt modelId="{5C4E79DB-C3BF-49B0-A5C1-DCAFA0C3CE9E}" type="pres">
      <dgm:prSet presAssocID="{7BD93F43-D95D-4814-8E83-6FBE1CFD5C0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65F14E3-CACE-4FA2-A5C1-A0407ABF2ADE}" type="pres">
      <dgm:prSet presAssocID="{8BD79FEF-6955-4414-A666-71FDDA308937}" presName="parTxOnlySpace" presStyleCnt="0"/>
      <dgm:spPr/>
    </dgm:pt>
    <dgm:pt modelId="{B8FC11A4-B316-4257-B3A8-CA16AEA25057}" type="pres">
      <dgm:prSet presAssocID="{10F0C5EE-B100-4674-8F23-461B6947BBF6}" presName="parTxOnly" presStyleLbl="node1" presStyleIdx="2" presStyleCnt="3" custLinFactNeighborX="3433">
        <dgm:presLayoutVars>
          <dgm:chMax val="0"/>
          <dgm:chPref val="0"/>
          <dgm:bulletEnabled val="1"/>
        </dgm:presLayoutVars>
      </dgm:prSet>
      <dgm:spPr/>
    </dgm:pt>
  </dgm:ptLst>
  <dgm:cxnLst>
    <dgm:cxn modelId="{9ED9CA13-34BB-40DA-A6E8-DBFC6280423C}" srcId="{B05F4C67-09C7-4E8E-B2DA-E992C67F3397}" destId="{045604CB-D804-4F2C-8C88-78AA8CAB612D}" srcOrd="0" destOrd="0" parTransId="{7A98EB83-45BB-4860-AB1E-BDBC8155D3D2}" sibTransId="{C2787822-F170-40E2-8A53-85564FE16AAE}"/>
    <dgm:cxn modelId="{48526721-095F-4BC5-8D72-08F179E6932F}" srcId="{B05F4C67-09C7-4E8E-B2DA-E992C67F3397}" destId="{10F0C5EE-B100-4674-8F23-461B6947BBF6}" srcOrd="2" destOrd="0" parTransId="{4D279186-A742-4344-9A7C-5E029CFC65BA}" sibTransId="{EA352A6F-0271-4F55-9464-A0195BDFEE61}"/>
    <dgm:cxn modelId="{661EB538-D84B-493C-B87F-21D1489D817F}" type="presOf" srcId="{7BD93F43-D95D-4814-8E83-6FBE1CFD5C08}" destId="{5C4E79DB-C3BF-49B0-A5C1-DCAFA0C3CE9E}" srcOrd="0" destOrd="0" presId="urn:microsoft.com/office/officeart/2005/8/layout/chevron1"/>
    <dgm:cxn modelId="{E7130D64-E508-4963-A33D-743F6FC988A2}" type="presOf" srcId="{10F0C5EE-B100-4674-8F23-461B6947BBF6}" destId="{B8FC11A4-B316-4257-B3A8-CA16AEA25057}" srcOrd="0" destOrd="0" presId="urn:microsoft.com/office/officeart/2005/8/layout/chevron1"/>
    <dgm:cxn modelId="{45F6C678-50E5-488E-B35B-A5DA69E716F0}" type="presOf" srcId="{B05F4C67-09C7-4E8E-B2DA-E992C67F3397}" destId="{88C44D82-EA3C-4CD6-912F-DA29D2C9F2DC}" srcOrd="0" destOrd="0" presId="urn:microsoft.com/office/officeart/2005/8/layout/chevron1"/>
    <dgm:cxn modelId="{F609F07E-3905-4BCC-943C-9312FA05AE0D}" srcId="{B05F4C67-09C7-4E8E-B2DA-E992C67F3397}" destId="{7BD93F43-D95D-4814-8E83-6FBE1CFD5C08}" srcOrd="1" destOrd="0" parTransId="{E9D1DAE2-EC52-4B3B-9B5B-2CAA486BB890}" sibTransId="{8BD79FEF-6955-4414-A666-71FDDA308937}"/>
    <dgm:cxn modelId="{FFB31CE7-18E2-4D4D-A28D-22E8985CFFC7}" type="presOf" srcId="{045604CB-D804-4F2C-8C88-78AA8CAB612D}" destId="{C788DC97-A660-4FDC-97D2-DBA956BA7310}" srcOrd="0" destOrd="0" presId="urn:microsoft.com/office/officeart/2005/8/layout/chevron1"/>
    <dgm:cxn modelId="{A049710D-4666-42D7-A27B-2A777A8B3189}" type="presParOf" srcId="{88C44D82-EA3C-4CD6-912F-DA29D2C9F2DC}" destId="{C788DC97-A660-4FDC-97D2-DBA956BA7310}" srcOrd="0" destOrd="0" presId="urn:microsoft.com/office/officeart/2005/8/layout/chevron1"/>
    <dgm:cxn modelId="{6DD0E56B-D6F2-4346-BDE5-3B03F2D1D1DD}" type="presParOf" srcId="{88C44D82-EA3C-4CD6-912F-DA29D2C9F2DC}" destId="{F824E38D-4164-4314-AF01-3FA71FBAF821}" srcOrd="1" destOrd="0" presId="urn:microsoft.com/office/officeart/2005/8/layout/chevron1"/>
    <dgm:cxn modelId="{CD72C8BD-8586-476B-98E9-8953EE383BD4}" type="presParOf" srcId="{88C44D82-EA3C-4CD6-912F-DA29D2C9F2DC}" destId="{5C4E79DB-C3BF-49B0-A5C1-DCAFA0C3CE9E}" srcOrd="2" destOrd="0" presId="urn:microsoft.com/office/officeart/2005/8/layout/chevron1"/>
    <dgm:cxn modelId="{9FE8F1C2-FE90-48C7-9092-137638A4E7A5}" type="presParOf" srcId="{88C44D82-EA3C-4CD6-912F-DA29D2C9F2DC}" destId="{A65F14E3-CACE-4FA2-A5C1-A0407ABF2ADE}" srcOrd="3" destOrd="0" presId="urn:microsoft.com/office/officeart/2005/8/layout/chevron1"/>
    <dgm:cxn modelId="{B2CE6BC8-A4B1-44FD-928D-2CF0B73BA0E9}" type="presParOf" srcId="{88C44D82-EA3C-4CD6-912F-DA29D2C9F2DC}" destId="{B8FC11A4-B316-4257-B3A8-CA16AEA2505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8DC97-A660-4FDC-97D2-DBA956BA7310}">
      <dsp:nvSpPr>
        <dsp:cNvPr id="0" name=""/>
        <dsp:cNvSpPr/>
      </dsp:nvSpPr>
      <dsp:spPr>
        <a:xfrm>
          <a:off x="2901" y="0"/>
          <a:ext cx="3535041" cy="8178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전통적 추세 분석법</a:t>
          </a:r>
        </a:p>
      </dsp:txBody>
      <dsp:txXfrm>
        <a:off x="411826" y="0"/>
        <a:ext cx="2717191" cy="817850"/>
      </dsp:txXfrm>
    </dsp:sp>
    <dsp:sp modelId="{5C4E79DB-C3BF-49B0-A5C1-DCAFA0C3CE9E}">
      <dsp:nvSpPr>
        <dsp:cNvPr id="0" name=""/>
        <dsp:cNvSpPr/>
      </dsp:nvSpPr>
      <dsp:spPr>
        <a:xfrm>
          <a:off x="3184439" y="0"/>
          <a:ext cx="3535041" cy="8178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시계열 분석 연구</a:t>
          </a:r>
          <a:r>
            <a:rPr lang="en-US" altLang="ko-KR" sz="1800" kern="1200"/>
            <a:t> </a:t>
          </a:r>
        </a:p>
        <a:p>
          <a:pPr marL="0" lvl="0" indent="0" algn="ctr" defTabSz="800100" latinLnBrk="1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통계적 연구</a:t>
          </a:r>
        </a:p>
      </dsp:txBody>
      <dsp:txXfrm>
        <a:off x="3593364" y="0"/>
        <a:ext cx="2717191" cy="817850"/>
      </dsp:txXfrm>
    </dsp:sp>
    <dsp:sp modelId="{B8FC11A4-B316-4257-B3A8-CA16AEA25057}">
      <dsp:nvSpPr>
        <dsp:cNvPr id="0" name=""/>
        <dsp:cNvSpPr/>
      </dsp:nvSpPr>
      <dsp:spPr>
        <a:xfrm>
          <a:off x="6368878" y="0"/>
          <a:ext cx="3535041" cy="817850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/>
            <a:t>인공지능 연구</a:t>
          </a:r>
        </a:p>
      </dsp:txBody>
      <dsp:txXfrm>
        <a:off x="6777803" y="0"/>
        <a:ext cx="2717191" cy="817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2C02-233D-4C03-A990-CFC1C344CA73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8726A-C40B-463B-8A26-B1538CC78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3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8726A-C40B-463B-8A26-B1538CC78A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8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9F869-B91E-6406-69FD-64F04D8E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F83D8-D80F-4406-D48C-180639E40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50E49-E9FF-91B4-0AD8-27D4FA1F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63DD1-72D7-2912-9478-7502F26F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67546" y="6356350"/>
            <a:ext cx="2743200" cy="365125"/>
          </a:xfrm>
        </p:spPr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28FDF6-2660-48EC-807A-26EFEAAD92B3}"/>
              </a:ext>
            </a:extLst>
          </p:cNvPr>
          <p:cNvGrpSpPr/>
          <p:nvPr userDrawn="1"/>
        </p:nvGrpSpPr>
        <p:grpSpPr>
          <a:xfrm>
            <a:off x="10122639" y="6356350"/>
            <a:ext cx="1866163" cy="453970"/>
            <a:chOff x="516820" y="6356350"/>
            <a:chExt cx="1866163" cy="4539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225A01-A9A4-F4FF-503C-4210F51494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20" y="6365586"/>
              <a:ext cx="358324" cy="4322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7CCEE8-12FB-BFC5-16DD-38D74DFA9C21}"/>
                </a:ext>
              </a:extLst>
            </p:cNvPr>
            <p:cNvSpPr txBox="1"/>
            <p:nvPr userDrawn="1"/>
          </p:nvSpPr>
          <p:spPr>
            <a:xfrm>
              <a:off x="838201" y="6356350"/>
              <a:ext cx="1544782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>
                  <a:solidFill>
                    <a:srgbClr val="0E4194"/>
                  </a:solidFill>
                </a:rPr>
                <a:t>충북대학교</a:t>
              </a:r>
              <a:endParaRPr lang="en-US" altLang="ko-KR" sz="1800" b="1">
                <a:solidFill>
                  <a:srgbClr val="0E4194"/>
                </a:solidFill>
              </a:endParaRPr>
            </a:p>
            <a:p>
              <a:r>
                <a:rPr lang="en-US" altLang="ko-KR" sz="550">
                  <a:solidFill>
                    <a:srgbClr val="0E4194"/>
                  </a:solidFill>
                </a:rPr>
                <a:t>CHUNGBUK NATIONAL UNIVERSITY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1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3E4E-FF08-ABBE-DC95-CECD7322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39FD3-F8A6-6646-7B6E-0B0C8535C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C2ED9-5C69-9DFA-7921-29493AC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6CE6-B4B5-4395-6586-301CFA61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D7C30-17F5-DC3D-81BC-B8FC14F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D505E2-19BB-9053-FE29-219A7815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DB8E3-DA5E-21D3-FEB7-126228B9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6BBF8-D59E-A9BF-D85A-47315046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27B33-729B-FF0E-0112-EA9E3EF6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38C5-667E-9E44-2B5C-7BE14EDA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6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D5A816-5BBF-1AEC-E520-605673A4FDD4}"/>
              </a:ext>
            </a:extLst>
          </p:cNvPr>
          <p:cNvCxnSpPr/>
          <p:nvPr userDrawn="1"/>
        </p:nvCxnSpPr>
        <p:spPr>
          <a:xfrm>
            <a:off x="120689" y="781346"/>
            <a:ext cx="1207985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446367-5FAE-49CF-0021-5FCDDCF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842C6-39BA-1A59-56C4-D730A217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0F1FA-4DC3-1DED-1AE8-46B483E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93D6-DD69-618E-1A2F-94E663D9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91A47-11D2-6AF3-C117-6C91FBFA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69145" y="6356350"/>
            <a:ext cx="2743200" cy="365125"/>
          </a:xfrm>
        </p:spPr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BDB2EA-4539-0D88-9AC2-4761DB554C88}"/>
              </a:ext>
            </a:extLst>
          </p:cNvPr>
          <p:cNvGrpSpPr/>
          <p:nvPr userDrawn="1"/>
        </p:nvGrpSpPr>
        <p:grpSpPr>
          <a:xfrm>
            <a:off x="10122639" y="6356350"/>
            <a:ext cx="1866163" cy="453970"/>
            <a:chOff x="516820" y="6356350"/>
            <a:chExt cx="1866163" cy="45397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C1FB9D3-408C-617F-20B2-6AA73D2BE9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20" y="6365586"/>
              <a:ext cx="358324" cy="4322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A759F1-A539-8073-3313-B87E1797966F}"/>
                </a:ext>
              </a:extLst>
            </p:cNvPr>
            <p:cNvSpPr txBox="1"/>
            <p:nvPr userDrawn="1"/>
          </p:nvSpPr>
          <p:spPr>
            <a:xfrm>
              <a:off x="838201" y="6356350"/>
              <a:ext cx="1544782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>
                  <a:solidFill>
                    <a:srgbClr val="0E4194"/>
                  </a:solidFill>
                </a:rPr>
                <a:t>충북대학교</a:t>
              </a:r>
              <a:endParaRPr lang="en-US" altLang="ko-KR" sz="1800" b="1">
                <a:solidFill>
                  <a:srgbClr val="0E4194"/>
                </a:solidFill>
              </a:endParaRPr>
            </a:p>
            <a:p>
              <a:r>
                <a:rPr lang="en-US" altLang="ko-KR" sz="550">
                  <a:solidFill>
                    <a:srgbClr val="0E4194"/>
                  </a:solidFill>
                </a:rPr>
                <a:t>CHUNGBUK NATIONAL UNIVERSITY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37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9F8BE-72D7-E162-716C-D064DD9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E1BA0-C417-7345-511A-DB0763FE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C487A-D9DE-C090-3C33-426460CD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4A987-E1CD-BA3A-848E-6E7D985E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776E8-2848-B879-6775-A39E674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1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BCA4F-69FC-F906-E9E7-9ECE15BC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5E34-2B73-E253-7034-7539645F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E713A-18F4-45EA-5B58-1FCA920E6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68E0E-B230-BE1B-8A20-05C2CAB9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05AB5-6723-4DC6-E406-0511729E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C1F9A-E9AC-CF9B-19A9-FC49B27D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2A782-B984-86F5-B4A1-9334DBC8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B6796-63D9-67DF-EE71-53692F61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DFA3E-B069-0663-E1AB-FB0E1AD47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3D463-C516-224C-17D7-CA23C5B8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9879F2-9CAF-42D1-D5CB-CA3EC24A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F0721A-0FBC-3EBA-D941-B33548F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BBFE45-0980-9C0D-11E7-E9D5CAF5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5630B-6F46-B22A-4E08-29CE92D7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DB02-A55E-6FE1-EFAF-8766CDCD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23E39-E703-D66C-E433-7AF562DC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7B5368-0712-AD41-E95A-9A2B0711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3025B-4E35-42B0-B6E9-4955576C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705761-375D-5E85-FF49-42DCC2B1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92748E-3ABA-31AD-ED3B-75106D6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19FB3-6CF1-74EE-B5DE-6683BDBD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A01D4-57E2-3BB6-8432-6457D7AD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22D1E-9593-5057-2A0A-C925F5FD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011A4-FA11-B50A-256D-D42B7FC7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C1D0B-EA9F-ECB4-B634-E74ABBA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3DF7E-64AC-DF34-771F-F0A79CDE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C033A-C77F-2EB4-8A4F-1B8DF16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9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31D59-C190-680B-19A0-F2A78F05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C7AF9-FF2E-6F2A-AE1C-11F24986C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559BB-30D2-F21F-E90E-78FD972D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B88FE-DE90-0037-30C4-F614E05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D058E-6432-3BE1-A05E-63A5F01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911D3-C37E-1E08-5C5D-4D9875CF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CDF73-CB1E-9A8C-2818-9E22A037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A9459-57B6-05BE-CFAF-33FE5F25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6C91B-09EB-8261-40AB-F693F83F3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B9ABD-4980-E69A-BA2C-501385D2E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840C9-0EFA-3480-C0FC-6841E0F4D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C36A-3FF8-49D0-8D16-207DC0151C6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4152D0-FEE6-A753-D9E3-A6A87A80459E}"/>
              </a:ext>
            </a:extLst>
          </p:cNvPr>
          <p:cNvSpPr/>
          <p:nvPr userDrawn="1"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6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2460204" y="2303253"/>
            <a:ext cx="8148384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atin typeface="+mj-ea"/>
                <a:ea typeface="+mj-ea"/>
              </a:rPr>
              <a:t>해상기상부이 데이터를 이용한 딥러닝 기반</a:t>
            </a:r>
            <a:endParaRPr lang="en-US" altLang="ko-KR" sz="3200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b="1">
                <a:latin typeface="+mj-ea"/>
                <a:ea typeface="+mj-ea"/>
              </a:rPr>
              <a:t>해상풍력단지 풍력 발전량 예측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9A695-8021-9722-83A1-42A07D6CCA17}"/>
              </a:ext>
            </a:extLst>
          </p:cNvPr>
          <p:cNvSpPr txBox="1"/>
          <p:nvPr/>
        </p:nvSpPr>
        <p:spPr>
          <a:xfrm>
            <a:off x="5219238" y="5256450"/>
            <a:ext cx="211307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충북대학교 대학원</a:t>
            </a:r>
            <a:endParaRPr lang="en-US" altLang="ko-KR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산업인공지능학과</a:t>
            </a:r>
            <a:endParaRPr lang="en-US" altLang="ko-KR" b="1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이지연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6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en-US" altLang="ko-KR" sz="2600" b="1">
                <a:solidFill>
                  <a:srgbClr val="2F5597"/>
                </a:solidFill>
              </a:rPr>
              <a:t>LSTM </a:t>
            </a:r>
            <a:endParaRPr lang="ko-KR" altLang="en-US" sz="2600" b="1">
              <a:solidFill>
                <a:srgbClr val="2F559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C06F13-4D92-EBD0-3021-5F66B9939266}"/>
              </a:ext>
            </a:extLst>
          </p:cNvPr>
          <p:cNvSpPr/>
          <p:nvPr/>
        </p:nvSpPr>
        <p:spPr>
          <a:xfrm>
            <a:off x="1243641" y="1224951"/>
            <a:ext cx="9704717" cy="1630393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장단기 기억</a:t>
            </a:r>
            <a:r>
              <a:rPr lang="en-US" altLang="ko-KR">
                <a:solidFill>
                  <a:schemeClr val="tx1"/>
                </a:solidFill>
              </a:rPr>
              <a:t>(Long Short Term Memory, LSTM)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순환신경망의 기울기 소실 문제를 해결하기 위해 제안된 모델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내용 개체 틀 11">
            <a:extLst>
              <a:ext uri="{FF2B5EF4-FFF2-40B4-BE49-F238E27FC236}">
                <a16:creationId xmlns:a16="http://schemas.microsoft.com/office/drawing/2014/main" id="{652CBE53-FA0C-C9D7-0D0E-3598BBA4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705" y="3313997"/>
            <a:ext cx="6064370" cy="30695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순환 신경망과 마찬가지로 재귀적 연산을 거치는 구조는 동일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순환신경망은 왼쪽 그림처럼 정보전이 및 전파가 하나의 게이트로 제어하는 반면 </a:t>
            </a:r>
            <a:r>
              <a:rPr lang="en-US" altLang="ko-KR" sz="1600"/>
              <a:t>LSTM</a:t>
            </a:r>
            <a:r>
              <a:rPr lang="ko-KR" altLang="en-US" sz="1600"/>
              <a:t>은 네가지 게이트와 </a:t>
            </a:r>
            <a:r>
              <a:rPr lang="en-US" altLang="ko-KR" sz="1600"/>
              <a:t>6</a:t>
            </a:r>
            <a:r>
              <a:rPr lang="ko-KR" altLang="en-US" sz="1600"/>
              <a:t>가지 파라미터가 순환 반복하여 제어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순환 반복이 많아지면 기울기가 소실되는 문제가 해결되어 시퀀스가 긴 시계열 데이터도 학습이 가능하게 됨</a:t>
            </a:r>
            <a:r>
              <a:rPr lang="en-US" altLang="ko-KR" sz="160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2F540-60FD-C422-43A4-199A30F76EF7}"/>
              </a:ext>
            </a:extLst>
          </p:cNvPr>
          <p:cNvGrpSpPr/>
          <p:nvPr/>
        </p:nvGrpSpPr>
        <p:grpSpPr>
          <a:xfrm>
            <a:off x="1381458" y="3118469"/>
            <a:ext cx="3498797" cy="2919587"/>
            <a:chOff x="1346952" y="3256492"/>
            <a:chExt cx="3498797" cy="2919587"/>
          </a:xfrm>
        </p:grpSpPr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45B3840E-6CEB-342D-0C9C-80597301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952" y="3256492"/>
              <a:ext cx="3498797" cy="144097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8B3733-69EB-EF38-4A69-25A3BC48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760" y="4848772"/>
              <a:ext cx="3468989" cy="132730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EB2DC4E6-59D5-0334-A655-78F3DDCF20E3}"/>
              </a:ext>
            </a:extLst>
          </p:cNvPr>
          <p:cNvSpPr/>
          <p:nvPr/>
        </p:nvSpPr>
        <p:spPr>
          <a:xfrm>
            <a:off x="2794958" y="3743864"/>
            <a:ext cx="638355" cy="362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34E2206-C8DE-E2C3-4732-908320667230}"/>
              </a:ext>
            </a:extLst>
          </p:cNvPr>
          <p:cNvSpPr/>
          <p:nvPr/>
        </p:nvSpPr>
        <p:spPr>
          <a:xfrm>
            <a:off x="2654060" y="5013003"/>
            <a:ext cx="934529" cy="7753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F7421-C768-BC48-07C2-5E46DA07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844142-8195-376A-2299-5097BB86963B}"/>
              </a:ext>
            </a:extLst>
          </p:cNvPr>
          <p:cNvSpPr txBox="1">
            <a:spLocks/>
          </p:cNvSpPr>
          <p:nvPr/>
        </p:nvSpPr>
        <p:spPr>
          <a:xfrm>
            <a:off x="9670474" y="474453"/>
            <a:ext cx="238925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Ⅲ.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예측을 위한 딥러닝 기법 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02195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양방향 </a:t>
            </a:r>
            <a:r>
              <a:rPr lang="en-US" altLang="ko-KR" sz="2600" b="1">
                <a:solidFill>
                  <a:srgbClr val="2F5597"/>
                </a:solidFill>
              </a:rPr>
              <a:t>LSTM </a:t>
            </a:r>
            <a:endParaRPr lang="ko-KR" altLang="en-US" sz="2600" b="1">
              <a:solidFill>
                <a:srgbClr val="2F5597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C06F13-4D92-EBD0-3021-5F66B9939266}"/>
              </a:ext>
            </a:extLst>
          </p:cNvPr>
          <p:cNvSpPr/>
          <p:nvPr/>
        </p:nvSpPr>
        <p:spPr>
          <a:xfrm>
            <a:off x="1243641" y="1224951"/>
            <a:ext cx="9704717" cy="1630393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양방향 </a:t>
            </a:r>
            <a:r>
              <a:rPr lang="en-US" altLang="ko-KR">
                <a:solidFill>
                  <a:schemeClr val="tx1"/>
                </a:solidFill>
              </a:rPr>
              <a:t>LSTM(Bidirectional Long Short Term Memory, LSTM)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LSTM</a:t>
            </a:r>
            <a:r>
              <a:rPr lang="ko-KR" altLang="en-US">
                <a:solidFill>
                  <a:schemeClr val="tx1"/>
                </a:solidFill>
              </a:rPr>
              <a:t>의 입력 순서가 시간 순차로 처리하기 때문에 직전 패턴 기반으로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결과가 수렴하는 경향을 해결하기 위해 제안된 모델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내용 개체 틀 11">
            <a:extLst>
              <a:ext uri="{FF2B5EF4-FFF2-40B4-BE49-F238E27FC236}">
                <a16:creationId xmlns:a16="http://schemas.microsoft.com/office/drawing/2014/main" id="{652CBE53-FA0C-C9D7-0D0E-3598BBA4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705" y="3842327"/>
            <a:ext cx="5884653" cy="25412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입력과 출력 계층에 전방향</a:t>
            </a:r>
            <a:r>
              <a:rPr lang="en-US" altLang="ko-KR" sz="1600"/>
              <a:t>(forward)</a:t>
            </a:r>
            <a:r>
              <a:rPr lang="ko-KR" altLang="en-US" sz="1600"/>
              <a:t>와 역방향</a:t>
            </a:r>
            <a:r>
              <a:rPr lang="en-US" altLang="ko-KR" sz="1600"/>
              <a:t>(backward)  </a:t>
            </a:r>
            <a:r>
              <a:rPr lang="ko-KR" altLang="en-US" sz="1600"/>
              <a:t>레이어가 연결된 구조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기존 한 방향으로만 진행되던 </a:t>
            </a:r>
            <a:r>
              <a:rPr lang="en-US" altLang="ko-KR" sz="1600"/>
              <a:t>LSTM</a:t>
            </a:r>
            <a:r>
              <a:rPr lang="ko-KR" altLang="en-US" sz="1600"/>
              <a:t>에 비해 일반적으로는 더 좋은 예측 성능이 나타남</a:t>
            </a:r>
            <a:r>
              <a:rPr lang="en-US" altLang="ko-KR" sz="1600"/>
              <a:t>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27F5463E-0ECB-6E23-4309-8788DD56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2" y="3429000"/>
            <a:ext cx="4585843" cy="2327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F41E4-A886-47D9-CBE8-DCA2357B40DD}"/>
              </a:ext>
            </a:extLst>
          </p:cNvPr>
          <p:cNvSpPr txBox="1"/>
          <p:nvPr/>
        </p:nvSpPr>
        <p:spPr>
          <a:xfrm>
            <a:off x="2312383" y="5756910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[</a:t>
            </a:r>
            <a:r>
              <a:rPr lang="ko-KR" altLang="en-US" sz="1200"/>
              <a:t>양방향 </a:t>
            </a:r>
            <a:r>
              <a:rPr lang="en-US" altLang="ko-KR" sz="1200"/>
              <a:t>LSTM</a:t>
            </a:r>
            <a:r>
              <a:rPr lang="ko-KR" altLang="en-US" sz="1200"/>
              <a:t> 구조도</a:t>
            </a:r>
            <a:r>
              <a:rPr lang="en-US" altLang="ko-KR" sz="1200"/>
              <a:t>]</a:t>
            </a:r>
            <a:endParaRPr lang="ko-KR" altLang="en-US" sz="12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D3CA10-D33D-8741-BC01-8271E32D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ECDED5-C2F0-2A30-54D5-650E3BFBD76C}"/>
              </a:ext>
            </a:extLst>
          </p:cNvPr>
          <p:cNvSpPr txBox="1">
            <a:spLocks/>
          </p:cNvSpPr>
          <p:nvPr/>
        </p:nvSpPr>
        <p:spPr>
          <a:xfrm>
            <a:off x="9670474" y="474453"/>
            <a:ext cx="238925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Ⅲ.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예측을 위한 딥러닝 기법 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38338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3085166" y="3136612"/>
            <a:ext cx="6410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제안하는 풍력발전량 예측 기법</a:t>
            </a:r>
            <a:endParaRPr lang="ko-KR" altLang="en-US" sz="36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8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전체 처리 과정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9051636" y="474453"/>
            <a:ext cx="3008092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제안하는 풍력발전량 예측 기법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CC64AF-53FD-21C5-4D9F-4DB31438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535362-9270-C35F-B2B7-BBED689BAD79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제안하는 풍력발전량 예측 기법 구조</a:t>
            </a:r>
          </a:p>
        </p:txBody>
      </p:sp>
      <p:pic>
        <p:nvPicPr>
          <p:cNvPr id="1025" name="_x288971736">
            <a:extLst>
              <a:ext uri="{FF2B5EF4-FFF2-40B4-BE49-F238E27FC236}">
                <a16:creationId xmlns:a16="http://schemas.microsoft.com/office/drawing/2014/main" id="{C2BA3A36-5F31-34CA-3670-49350697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1" y="1870943"/>
            <a:ext cx="6976354" cy="38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E2BCAF49-19CE-AE40-6350-FF40B149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55" y="1533236"/>
            <a:ext cx="4283580" cy="450095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데이터 측면에서 기상 데이터</a:t>
            </a:r>
            <a:r>
              <a:rPr lang="en-US" altLang="ko-KR" sz="1600"/>
              <a:t>, </a:t>
            </a:r>
            <a:r>
              <a:rPr lang="ko-KR" altLang="en-US" sz="1600"/>
              <a:t>해상기상부이데이터</a:t>
            </a:r>
            <a:r>
              <a:rPr lang="en-US" altLang="ko-KR" sz="1600"/>
              <a:t>, </a:t>
            </a:r>
            <a:r>
              <a:rPr lang="ko-KR" altLang="en-US" sz="1600"/>
              <a:t>발전량데이터를 수집하고 시간순으로 나열하여 병합 진행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데이터 결측치 치환</a:t>
            </a:r>
            <a:r>
              <a:rPr lang="en-US" altLang="ko-KR" sz="1600"/>
              <a:t>, </a:t>
            </a:r>
            <a:r>
              <a:rPr lang="ko-KR" altLang="en-US" sz="1600"/>
              <a:t>스케일링</a:t>
            </a:r>
            <a:r>
              <a:rPr lang="en-US" altLang="ko-KR" sz="1600"/>
              <a:t>, </a:t>
            </a:r>
            <a:r>
              <a:rPr lang="ko-KR" altLang="en-US" sz="1600"/>
              <a:t>학습 검증 테스트 데이터 분할 진행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모델에서 사용할 </a:t>
            </a:r>
            <a:r>
              <a:rPr lang="en-US" altLang="ko-KR" sz="1600"/>
              <a:t>3</a:t>
            </a:r>
            <a:r>
              <a:rPr lang="ko-KR" altLang="en-US" sz="1600"/>
              <a:t>차원 데이터 생성 후 </a:t>
            </a:r>
            <a:r>
              <a:rPr lang="en-US" altLang="ko-KR" sz="1600"/>
              <a:t>LSTM </a:t>
            </a:r>
            <a:r>
              <a:rPr lang="ko-KR" altLang="en-US" sz="1600"/>
              <a:t>모델학습 진행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여러 관점에서 비교를 진행해 </a:t>
            </a:r>
            <a:r>
              <a:rPr lang="en-US" altLang="ko-KR" sz="1600"/>
              <a:t>RMSE </a:t>
            </a:r>
            <a:r>
              <a:rPr lang="ko-KR" altLang="en-US" sz="1600"/>
              <a:t>성능이 가장 높은 최적 모델을 선정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73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데이터셋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9051636" y="474453"/>
            <a:ext cx="3008092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제안하는 풍력발전량 예측 기법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CC64AF-53FD-21C5-4D9F-4DB31438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6C90BEC-51D1-B305-71A1-468A0D58EC97}"/>
              </a:ext>
            </a:extLst>
          </p:cNvPr>
          <p:cNvSpPr txBox="1">
            <a:spLocks/>
          </p:cNvSpPr>
          <p:nvPr/>
        </p:nvSpPr>
        <p:spPr>
          <a:xfrm>
            <a:off x="357649" y="90910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사용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C08AE-0199-3159-A59A-6296EE80BC21}"/>
              </a:ext>
            </a:extLst>
          </p:cNvPr>
          <p:cNvSpPr txBox="1"/>
          <p:nvPr/>
        </p:nvSpPr>
        <p:spPr>
          <a:xfrm>
            <a:off x="824345" y="3728438"/>
            <a:ext cx="786707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아래 그림을 통해 알 수 있듯이 풍력 발전량은 매우 변화가 심하고 변동 폭이 큰 특징이 있음</a:t>
            </a:r>
            <a:r>
              <a:rPr lang="en-US" altLang="ko-KR" sz="1400"/>
              <a:t>.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B7683C76-CF0F-FC08-DB20-975BBAD2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42"/>
          <a:stretch/>
        </p:blipFill>
        <p:spPr>
          <a:xfrm>
            <a:off x="2593321" y="4216601"/>
            <a:ext cx="7005357" cy="157883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E2BBDF-5A40-34E3-DE99-24055CE06FC1}"/>
              </a:ext>
            </a:extLst>
          </p:cNvPr>
          <p:cNvSpPr txBox="1"/>
          <p:nvPr/>
        </p:nvSpPr>
        <p:spPr>
          <a:xfrm>
            <a:off x="4931257" y="5909718"/>
            <a:ext cx="2329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[2019</a:t>
            </a:r>
            <a:r>
              <a:rPr lang="ko-KR" altLang="en-US" sz="1100"/>
              <a:t>년 일별 풍력 발전량 그래프</a:t>
            </a:r>
            <a:r>
              <a:rPr lang="en-US" altLang="ko-KR" sz="1100"/>
              <a:t>]</a:t>
            </a:r>
            <a:endParaRPr lang="ko-KR" altLang="en-US" sz="110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DFCD3E7-A04E-4814-1316-F5A0E533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2228"/>
              </p:ext>
            </p:extLst>
          </p:nvPr>
        </p:nvGraphicFramePr>
        <p:xfrm>
          <a:off x="899913" y="1661905"/>
          <a:ext cx="10054413" cy="18391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3960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4186882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  <a:gridCol w="3663571">
                  <a:extLst>
                    <a:ext uri="{9D8B030D-6E8A-4147-A177-3AD203B41FA5}">
                      <a16:colId xmlns:a16="http://schemas.microsoft.com/office/drawing/2014/main" val="3628075679"/>
                    </a:ext>
                  </a:extLst>
                </a:gridCol>
              </a:tblGrid>
              <a:tr h="331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데이터 종류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일별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시간대별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37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기상데이터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2019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~ 2021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09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~ 2020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37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해상기상부이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37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발전량데이터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2395028"/>
                  </a:ext>
                </a:extLst>
              </a:tr>
              <a:tr h="376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</a:rPr>
                        <a:t>데이터 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1000 row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17000 row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00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01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데이터셋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CC64AF-53FD-21C5-4D9F-4DB31438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6535362-9270-C35F-B2B7-BBED689BAD79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2. </a:t>
            </a:r>
            <a:r>
              <a:rPr lang="ko-KR" altLang="en-US" sz="2000" b="1">
                <a:solidFill>
                  <a:srgbClr val="2F5597"/>
                </a:solidFill>
              </a:rPr>
              <a:t>데이터 스케일링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12CE0-9E30-99B9-51E4-304BFB90C259}"/>
              </a:ext>
            </a:extLst>
          </p:cNvPr>
          <p:cNvSpPr txBox="1"/>
          <p:nvPr/>
        </p:nvSpPr>
        <p:spPr>
          <a:xfrm>
            <a:off x="780797" y="1695559"/>
            <a:ext cx="775304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>
                <a:solidFill>
                  <a:srgbClr val="000000"/>
                </a:solidFill>
                <a:effectLst/>
                <a:latin typeface="한양신명조"/>
              </a:rPr>
              <a:t>MinMaxScaler</a:t>
            </a:r>
            <a:r>
              <a:rPr lang="ko-KR" altLang="en-US" sz="1600" b="1" kern="0" spc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</a:rPr>
              <a:t>: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양신명조"/>
              </a:rPr>
              <a:t> </a:t>
            </a:r>
            <a:r>
              <a:rPr lang="ko-KR" altLang="en-US" sz="1400"/>
              <a:t>데이터 속성들의 최소값과 최대값을 기준으로 </a:t>
            </a:r>
            <a:r>
              <a:rPr lang="en-US" altLang="ko-KR" sz="1400"/>
              <a:t>0~1</a:t>
            </a:r>
            <a:r>
              <a:rPr lang="ko-KR" altLang="en-US" sz="1400"/>
              <a:t>구간 스케일링 진행</a:t>
            </a:r>
            <a:endParaRPr lang="en-US" altLang="ko-KR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BD2CBA-3529-41EF-1233-99F27E5A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844" y="1526636"/>
            <a:ext cx="2332974" cy="565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6432FC-75F0-D03C-FEDC-79D3622ADB78}"/>
              </a:ext>
            </a:extLst>
          </p:cNvPr>
          <p:cNvSpPr txBox="1"/>
          <p:nvPr/>
        </p:nvSpPr>
        <p:spPr>
          <a:xfrm>
            <a:off x="9051636" y="2146040"/>
            <a:ext cx="1439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[MinMaxScaler </a:t>
            </a:r>
            <a:r>
              <a:rPr lang="ko-KR" altLang="en-US" sz="1050"/>
              <a:t>공식</a:t>
            </a:r>
            <a:r>
              <a:rPr lang="en-US" altLang="ko-KR" sz="1050"/>
              <a:t>]</a:t>
            </a:r>
            <a:endParaRPr lang="ko-KR" altLang="en-US" sz="1050"/>
          </a:p>
        </p:txBody>
      </p:sp>
      <p:pic>
        <p:nvPicPr>
          <p:cNvPr id="18" name="_x227966280">
            <a:extLst>
              <a:ext uri="{FF2B5EF4-FFF2-40B4-BE49-F238E27FC236}">
                <a16:creationId xmlns:a16="http://schemas.microsoft.com/office/drawing/2014/main" id="{1F67671A-B92C-1758-3CDF-E19C03E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58" y="3995543"/>
            <a:ext cx="3016280" cy="210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1AF893-02C2-56E2-A78C-2B47B95B5DA0}"/>
              </a:ext>
            </a:extLst>
          </p:cNvPr>
          <p:cNvSpPr txBox="1"/>
          <p:nvPr/>
        </p:nvSpPr>
        <p:spPr>
          <a:xfrm>
            <a:off x="8863980" y="6042364"/>
            <a:ext cx="212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[MinMaxScaler </a:t>
            </a:r>
            <a:r>
              <a:rPr lang="ko-KR" altLang="en-US" sz="1200"/>
              <a:t>스케일링 후</a:t>
            </a:r>
            <a:r>
              <a:rPr lang="en-US" altLang="ko-KR" sz="1200"/>
              <a:t>]</a:t>
            </a:r>
            <a:endParaRPr lang="ko-KR" altLang="en-US" sz="1200"/>
          </a:p>
        </p:txBody>
      </p:sp>
      <p:pic>
        <p:nvPicPr>
          <p:cNvPr id="20" name="_x227966280">
            <a:extLst>
              <a:ext uri="{FF2B5EF4-FFF2-40B4-BE49-F238E27FC236}">
                <a16:creationId xmlns:a16="http://schemas.microsoft.com/office/drawing/2014/main" id="{6DE60286-A17C-3B9A-A0A1-C3B011CF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12" y="4079149"/>
            <a:ext cx="3335257" cy="20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58C654-F918-514A-0F2D-B40D6A1B8DFE}"/>
              </a:ext>
            </a:extLst>
          </p:cNvPr>
          <p:cNvSpPr txBox="1"/>
          <p:nvPr/>
        </p:nvSpPr>
        <p:spPr>
          <a:xfrm>
            <a:off x="5861553" y="603519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[</a:t>
            </a:r>
            <a:r>
              <a:rPr lang="ko-KR" altLang="en-US" sz="1200"/>
              <a:t>스케일링 전</a:t>
            </a:r>
            <a:r>
              <a:rPr lang="en-US" altLang="ko-KR" sz="1200"/>
              <a:t>]</a:t>
            </a:r>
            <a:endParaRPr lang="ko-KR" altLang="en-US" sz="120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E7A470-657C-42AD-C45E-7FD6C784C970}"/>
              </a:ext>
            </a:extLst>
          </p:cNvPr>
          <p:cNvSpPr txBox="1">
            <a:spLocks/>
          </p:cNvSpPr>
          <p:nvPr/>
        </p:nvSpPr>
        <p:spPr>
          <a:xfrm>
            <a:off x="9051636" y="474453"/>
            <a:ext cx="3008092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제안하는 풍력발전량 예측 기법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0A4E5B1D-276A-F0A0-9E43-57019CB53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80182"/>
              </p:ext>
            </p:extLst>
          </p:nvPr>
        </p:nvGraphicFramePr>
        <p:xfrm>
          <a:off x="1000814" y="2550201"/>
          <a:ext cx="10190370" cy="1371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168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1383367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  <a:gridCol w="1383367">
                  <a:extLst>
                    <a:ext uri="{9D8B030D-6E8A-4147-A177-3AD203B41FA5}">
                      <a16:colId xmlns:a16="http://schemas.microsoft.com/office/drawing/2014/main" val="3777967896"/>
                    </a:ext>
                  </a:extLst>
                </a:gridCol>
                <a:gridCol w="1383367">
                  <a:extLst>
                    <a:ext uri="{9D8B030D-6E8A-4147-A177-3AD203B41FA5}">
                      <a16:colId xmlns:a16="http://schemas.microsoft.com/office/drawing/2014/main" val="2141244544"/>
                    </a:ext>
                  </a:extLst>
                </a:gridCol>
                <a:gridCol w="1383367">
                  <a:extLst>
                    <a:ext uri="{9D8B030D-6E8A-4147-A177-3AD203B41FA5}">
                      <a16:colId xmlns:a16="http://schemas.microsoft.com/office/drawing/2014/main" val="2653214002"/>
                    </a:ext>
                  </a:extLst>
                </a:gridCol>
                <a:gridCol w="1541586">
                  <a:extLst>
                    <a:ext uri="{9D8B030D-6E8A-4147-A177-3AD203B41FA5}">
                      <a16:colId xmlns:a16="http://schemas.microsoft.com/office/drawing/2014/main" val="3303180852"/>
                    </a:ext>
                  </a:extLst>
                </a:gridCol>
                <a:gridCol w="1225148">
                  <a:extLst>
                    <a:ext uri="{9D8B030D-6E8A-4147-A177-3AD203B41FA5}">
                      <a16:colId xmlns:a16="http://schemas.microsoft.com/office/drawing/2014/main" val="1657695671"/>
                    </a:ext>
                  </a:extLst>
                </a:gridCol>
              </a:tblGrid>
              <a:tr h="1402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평균풍속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평균기온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최대순간풍속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부이평균풍속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부이평균최대파고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발전량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14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스케일링 전 최대값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29.4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23.1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14.1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55594.72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140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스케일링 전 최소값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-12.4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140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스케일링 후 최대값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75790110"/>
                  </a:ext>
                </a:extLst>
              </a:tr>
              <a:tr h="140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스케일링 후 최소값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3908352"/>
                  </a:ext>
                </a:extLst>
              </a:tr>
            </a:tbl>
          </a:graphicData>
        </a:graphic>
      </p:graphicFrame>
      <p:sp>
        <p:nvSpPr>
          <p:cNvPr id="24" name="내용 개체 틀 11">
            <a:extLst>
              <a:ext uri="{FF2B5EF4-FFF2-40B4-BE49-F238E27FC236}">
                <a16:creationId xmlns:a16="http://schemas.microsoft.com/office/drawing/2014/main" id="{89ED3EE9-27C9-F23B-198F-40DA7666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797" y="4215544"/>
            <a:ext cx="3839041" cy="22162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스케일링 전 다양한 최대 최소 범위를 가지고 있지만 스케일링 후에는 균등하게 </a:t>
            </a:r>
            <a:r>
              <a:rPr lang="en-US" altLang="ko-KR" sz="1600"/>
              <a:t>0.0 </a:t>
            </a:r>
            <a:r>
              <a:rPr lang="ko-KR" altLang="en-US" sz="1600"/>
              <a:t>부터 </a:t>
            </a:r>
            <a:r>
              <a:rPr lang="en-US" altLang="ko-KR" sz="1600"/>
              <a:t>1.0</a:t>
            </a:r>
            <a:r>
              <a:rPr lang="ko-KR" altLang="en-US" sz="1600"/>
              <a:t>까지 분포</a:t>
            </a:r>
            <a:r>
              <a:rPr lang="en-US" altLang="ko-KR" sz="160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데이터 편향성을 줄일 수 있음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6134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en-US" altLang="ko-KR" sz="2600" b="1">
                <a:solidFill>
                  <a:srgbClr val="2F5597"/>
                </a:solidFill>
              </a:rPr>
              <a:t>LSTM </a:t>
            </a:r>
            <a:r>
              <a:rPr lang="ko-KR" altLang="en-US" sz="2600" b="1">
                <a:solidFill>
                  <a:srgbClr val="2F5597"/>
                </a:solidFill>
              </a:rPr>
              <a:t>예측 모델 개발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7C8997-9F3A-9ABE-0313-6E003BDD708A}"/>
              </a:ext>
            </a:extLst>
          </p:cNvPr>
          <p:cNvSpPr txBox="1"/>
          <p:nvPr/>
        </p:nvSpPr>
        <p:spPr>
          <a:xfrm>
            <a:off x="1996981" y="6294558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[</a:t>
            </a:r>
            <a:r>
              <a:rPr lang="ko-KR" altLang="en-US" sz="1200"/>
              <a:t>모델 구성 순서도</a:t>
            </a:r>
            <a:r>
              <a:rPr lang="en-US" altLang="ko-KR" sz="1200"/>
              <a:t>]</a:t>
            </a:r>
            <a:endParaRPr lang="ko-KR" altLang="en-US" sz="120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25E75E4-978D-AA32-0230-5E4F720B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097" name="_x209524568">
            <a:extLst>
              <a:ext uri="{FF2B5EF4-FFF2-40B4-BE49-F238E27FC236}">
                <a16:creationId xmlns:a16="http://schemas.microsoft.com/office/drawing/2014/main" id="{620ECA3A-1205-2402-D3BD-924ABDFC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0" y="1660010"/>
            <a:ext cx="3957003" cy="463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E2ABCBCA-FF22-282D-DA52-3E0852BC91C6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모델 구성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93905DC-C08C-F432-DB3B-F8BE437B678F}"/>
              </a:ext>
            </a:extLst>
          </p:cNvPr>
          <p:cNvSpPr txBox="1">
            <a:spLocks/>
          </p:cNvSpPr>
          <p:nvPr/>
        </p:nvSpPr>
        <p:spPr>
          <a:xfrm>
            <a:off x="62052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2. </a:t>
            </a:r>
            <a:r>
              <a:rPr lang="ko-KR" altLang="en-US" sz="2000" b="1">
                <a:solidFill>
                  <a:srgbClr val="2F5597"/>
                </a:solidFill>
              </a:rPr>
              <a:t>파라미터 지정</a:t>
            </a:r>
          </a:p>
        </p:txBody>
      </p:sp>
      <p:sp>
        <p:nvSpPr>
          <p:cNvPr id="17" name="내용 개체 틀 11">
            <a:extLst>
              <a:ext uri="{FF2B5EF4-FFF2-40B4-BE49-F238E27FC236}">
                <a16:creationId xmlns:a16="http://schemas.microsoft.com/office/drawing/2014/main" id="{888F7ECF-B8A9-7807-7F8F-D39C4181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268" y="1870944"/>
            <a:ext cx="5597560" cy="24239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/>
              <a:t>활성화 함수 </a:t>
            </a:r>
            <a:r>
              <a:rPr lang="en-US" altLang="ko-KR" sz="1400"/>
              <a:t>: </a:t>
            </a:r>
            <a:r>
              <a:rPr lang="ko-KR" altLang="en-US" sz="1400"/>
              <a:t>출력이 무한으로 발산 되는 문제를 막기 위해 하이퍼볼릭 탄젠트 함수 사용</a:t>
            </a:r>
            <a:endParaRPr lang="en-US" altLang="ko-KR" sz="140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/>
              <a:t>손실함수</a:t>
            </a:r>
            <a:r>
              <a:rPr lang="en-US" altLang="ko-KR" sz="1400"/>
              <a:t>(loss function) : </a:t>
            </a:r>
            <a:r>
              <a:rPr lang="ko-KR" altLang="en-US" sz="1400"/>
              <a:t>회귀모델에서 주로 사용하는 평균제곱오차</a:t>
            </a:r>
            <a:r>
              <a:rPr lang="en-US" altLang="ko-KR" sz="1400"/>
              <a:t>(Mean Squared Error, MSE)</a:t>
            </a:r>
            <a:r>
              <a:rPr lang="ko-KR" altLang="en-US" sz="1400"/>
              <a:t> 사용</a:t>
            </a:r>
            <a:endParaRPr lang="en-US" altLang="ko-KR" sz="140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/>
              <a:t>최적화</a:t>
            </a:r>
            <a:r>
              <a:rPr lang="en-US" altLang="ko-KR" sz="1400"/>
              <a:t>(Optimizer) : Adam </a:t>
            </a:r>
            <a:r>
              <a:rPr lang="ko-KR" altLang="en-US" sz="1400"/>
              <a:t>사용</a:t>
            </a:r>
            <a:endParaRPr lang="en-US" altLang="ko-KR" sz="140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/>
              <a:t>반복 횟수</a:t>
            </a:r>
            <a:r>
              <a:rPr lang="en-US" altLang="ko-KR" sz="1400"/>
              <a:t>(epoch) : 30 </a:t>
            </a:r>
            <a:r>
              <a:rPr lang="ko-KR" altLang="en-US" sz="1400"/>
              <a:t>지정 후 학습 손실에 따라 조기종료</a:t>
            </a:r>
            <a:endParaRPr lang="en-US" altLang="ko-KR" sz="140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ko-KR" sz="140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D50C39C-533B-3ABF-ECA5-584F778279AE}"/>
              </a:ext>
            </a:extLst>
          </p:cNvPr>
          <p:cNvSpPr txBox="1">
            <a:spLocks/>
          </p:cNvSpPr>
          <p:nvPr/>
        </p:nvSpPr>
        <p:spPr>
          <a:xfrm>
            <a:off x="9051636" y="474453"/>
            <a:ext cx="3008092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제안하는 풍력발전량 예측 기법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50714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3869688" y="3136612"/>
            <a:ext cx="476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36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6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BA81ED81-0AE1-7541-7E33-5774F134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224" y="13820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7547560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성능평가 환경 및 지표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46F86-6A9D-51FF-DABC-58336BA5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528BE-2F3D-A779-D3D0-175AA36349CD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성능 평가 환경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69FCBE8-6304-A9F9-7D8F-15A54FC40635}"/>
              </a:ext>
            </a:extLst>
          </p:cNvPr>
          <p:cNvSpPr txBox="1">
            <a:spLocks/>
          </p:cNvSpPr>
          <p:nvPr/>
        </p:nvSpPr>
        <p:spPr>
          <a:xfrm>
            <a:off x="6424631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2. </a:t>
            </a:r>
            <a:r>
              <a:rPr lang="ko-KR" altLang="en-US" sz="2000" b="1">
                <a:solidFill>
                  <a:srgbClr val="2F5597"/>
                </a:solidFill>
              </a:rPr>
              <a:t>성능 평가 지표</a:t>
            </a: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C1CE7CF-F8B1-900E-75A0-190A2BEE4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5171"/>
              </p:ext>
            </p:extLst>
          </p:nvPr>
        </p:nvGraphicFramePr>
        <p:xfrm>
          <a:off x="621391" y="1662225"/>
          <a:ext cx="5095186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47593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2547593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</a:tblGrid>
              <a:tr h="18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18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환경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Google Colab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189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프로세서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CPU @ 2.20GHz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18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12GB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5790110"/>
                  </a:ext>
                </a:extLst>
              </a:tr>
              <a:tr h="18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사용언어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3908352"/>
                  </a:ext>
                </a:extLst>
              </a:tr>
              <a:tr h="189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라이브러리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Keras 2.9.0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3507997"/>
                  </a:ext>
                </a:extLst>
              </a:tr>
            </a:tbl>
          </a:graphicData>
        </a:graphic>
      </p:graphicFrame>
      <p:sp>
        <p:nvSpPr>
          <p:cNvPr id="19" name="내용 개체 틀 11">
            <a:extLst>
              <a:ext uri="{FF2B5EF4-FFF2-40B4-BE49-F238E27FC236}">
                <a16:creationId xmlns:a16="http://schemas.microsoft.com/office/drawing/2014/main" id="{1CCE75D2-6AB5-B6E0-ED03-C4209B3A7EE0}"/>
              </a:ext>
            </a:extLst>
          </p:cNvPr>
          <p:cNvSpPr txBox="1">
            <a:spLocks/>
          </p:cNvSpPr>
          <p:nvPr/>
        </p:nvSpPr>
        <p:spPr>
          <a:xfrm>
            <a:off x="6338662" y="1737892"/>
            <a:ext cx="5234501" cy="922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400"/>
              <a:t>평균 제곱근 편</a:t>
            </a:r>
            <a:r>
              <a:rPr lang="ko-KR" altLang="en-US" sz="1200"/>
              <a:t>차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</a:rPr>
              <a:t>(Root Mean Squared Error, RMSE)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</a:rPr>
              <a:t>  :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예측 값과 실제 값 차이를 제곱해 평균한 값에 루트를 적용</a:t>
            </a: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.</a:t>
            </a:r>
            <a:endParaRPr lang="en-US" altLang="ko-KR" sz="12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ko-KR" sz="1400"/>
          </a:p>
        </p:txBody>
      </p:sp>
      <p:pic>
        <p:nvPicPr>
          <p:cNvPr id="20" name="_x208118072">
            <a:extLst>
              <a:ext uri="{FF2B5EF4-FFF2-40B4-BE49-F238E27FC236}">
                <a16:creationId xmlns:a16="http://schemas.microsoft.com/office/drawing/2014/main" id="{556690D8-FD72-C3E2-839E-C5C0D936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29" y="2660072"/>
            <a:ext cx="2682875" cy="69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5093FA4-DDF7-1A22-3395-464E462E3CF6}"/>
              </a:ext>
            </a:extLst>
          </p:cNvPr>
          <p:cNvSpPr txBox="1">
            <a:spLocks/>
          </p:cNvSpPr>
          <p:nvPr/>
        </p:nvSpPr>
        <p:spPr>
          <a:xfrm>
            <a:off x="337868" y="3314317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3. </a:t>
            </a:r>
            <a:r>
              <a:rPr lang="ko-KR" altLang="en-US" sz="2000" b="1">
                <a:solidFill>
                  <a:srgbClr val="2F5597"/>
                </a:solidFill>
              </a:rPr>
              <a:t>성능 평가 비교</a:t>
            </a:r>
            <a:r>
              <a:rPr lang="en-US" altLang="ko-KR" sz="2000" b="1">
                <a:solidFill>
                  <a:srgbClr val="2F5597"/>
                </a:solidFill>
              </a:rPr>
              <a:t> </a:t>
            </a:r>
            <a:r>
              <a:rPr lang="ko-KR" altLang="en-US" sz="2000" b="1">
                <a:solidFill>
                  <a:srgbClr val="2F5597"/>
                </a:solidFill>
              </a:rPr>
              <a:t>관점</a:t>
            </a:r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45EED1B3-24AD-168B-2E5D-1067F3DF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415349"/>
              </p:ext>
            </p:extLst>
          </p:nvPr>
        </p:nvGraphicFramePr>
        <p:xfrm>
          <a:off x="621391" y="4010762"/>
          <a:ext cx="5271408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3632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3757776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</a:tblGrid>
              <a:tr h="21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2155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데이터 종류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기상데이터만 사용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2155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기상데이터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해상기상부이데이터 사용</a:t>
                      </a:r>
                      <a:endParaRPr lang="pt-BR" altLang="ko-KR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2155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데이터 종류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일별 데이터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5790110"/>
                  </a:ext>
                </a:extLst>
              </a:tr>
              <a:tr h="2155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시간대별 데이터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3908352"/>
                  </a:ext>
                </a:extLst>
              </a:tr>
              <a:tr h="2155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예측기간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단기</a:t>
                      </a:r>
                      <a:r>
                        <a:rPr lang="en-US" altLang="ko-KR" sz="1100"/>
                        <a:t>(7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3507997"/>
                  </a:ext>
                </a:extLst>
              </a:tr>
              <a:tr h="2155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중기</a:t>
                      </a:r>
                      <a:r>
                        <a:rPr lang="en-US" altLang="ko-KR" sz="1100"/>
                        <a:t>(30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54957"/>
                  </a:ext>
                </a:extLst>
              </a:tr>
              <a:tr h="2155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장기</a:t>
                      </a:r>
                      <a:r>
                        <a:rPr lang="en-US" altLang="ko-KR" sz="1100"/>
                        <a:t>(180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2009704"/>
                  </a:ext>
                </a:extLst>
              </a:tr>
              <a:tr h="2155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LSTM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레이어 방향성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단방향 </a:t>
                      </a:r>
                      <a:r>
                        <a:rPr lang="en-US" altLang="ko-KR" sz="110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8759012"/>
                  </a:ext>
                </a:extLst>
              </a:tr>
              <a:tr h="2155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양방향 </a:t>
                      </a:r>
                      <a:r>
                        <a:rPr lang="en-US" altLang="ko-KR" sz="110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840048"/>
                  </a:ext>
                </a:extLst>
              </a:tr>
            </a:tbl>
          </a:graphicData>
        </a:graphic>
      </p:graphicFrame>
      <p:sp>
        <p:nvSpPr>
          <p:cNvPr id="23" name="제목 1">
            <a:extLst>
              <a:ext uri="{FF2B5EF4-FFF2-40B4-BE49-F238E27FC236}">
                <a16:creationId xmlns:a16="http://schemas.microsoft.com/office/drawing/2014/main" id="{2D5786BB-D127-C5E1-3D5F-E0ADBDB1CC99}"/>
              </a:ext>
            </a:extLst>
          </p:cNvPr>
          <p:cNvSpPr txBox="1">
            <a:spLocks/>
          </p:cNvSpPr>
          <p:nvPr/>
        </p:nvSpPr>
        <p:spPr>
          <a:xfrm>
            <a:off x="6382327" y="3314317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4. </a:t>
            </a:r>
            <a:r>
              <a:rPr lang="ko-KR" altLang="en-US" sz="2000" b="1">
                <a:solidFill>
                  <a:srgbClr val="2F5597"/>
                </a:solidFill>
              </a:rPr>
              <a:t>모델 학습 조건</a:t>
            </a: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28041B1C-9E86-DA2E-FAB3-E4050D859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85120"/>
              </p:ext>
            </p:extLst>
          </p:nvPr>
        </p:nvGraphicFramePr>
        <p:xfrm>
          <a:off x="6665850" y="4010762"/>
          <a:ext cx="5271408" cy="2758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3632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3757776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</a:tblGrid>
              <a:tr h="21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순환 창 크기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Units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pt-BR" altLang="ko-KR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활성화함수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탄젠트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790110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Dense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레이어 활성화함수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8352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손실함수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07997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옵티마이저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Adam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4957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배치크기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009704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반복횟수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59012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조기종료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검증 손실 </a:t>
                      </a:r>
                      <a:r>
                        <a:rPr lang="en-US" altLang="ko-KR" sz="1100"/>
                        <a:t>5</a:t>
                      </a:r>
                      <a:r>
                        <a:rPr lang="ko-KR" altLang="en-US" sz="1100"/>
                        <a:t>회 무의미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840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5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20289328">
            <a:extLst>
              <a:ext uri="{FF2B5EF4-FFF2-40B4-BE49-F238E27FC236}">
                <a16:creationId xmlns:a16="http://schemas.microsoft.com/office/drawing/2014/main" id="{B4250383-0190-0610-B6F5-3526201C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23" y="3102905"/>
            <a:ext cx="6098778" cy="25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20287648">
            <a:extLst>
              <a:ext uri="{FF2B5EF4-FFF2-40B4-BE49-F238E27FC236}">
                <a16:creationId xmlns:a16="http://schemas.microsoft.com/office/drawing/2014/main" id="{7CE23DA5-E629-5DD4-C6B2-1B9868E86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4387"/>
          <a:stretch/>
        </p:blipFill>
        <p:spPr bwMode="auto">
          <a:xfrm>
            <a:off x="337868" y="3188015"/>
            <a:ext cx="5653755" cy="22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7547560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데이터 종류에 따른 비교</a:t>
            </a:r>
            <a:r>
              <a:rPr lang="en-US" altLang="ko-KR" sz="2600" b="1">
                <a:solidFill>
                  <a:srgbClr val="2F5597"/>
                </a:solidFill>
              </a:rPr>
              <a:t>(</a:t>
            </a:r>
            <a:r>
              <a:rPr lang="ko-KR" altLang="en-US" sz="2600" b="1">
                <a:solidFill>
                  <a:srgbClr val="2F5597"/>
                </a:solidFill>
              </a:rPr>
              <a:t>기상</a:t>
            </a:r>
            <a:r>
              <a:rPr lang="en-US" altLang="ko-KR" sz="2600" b="1">
                <a:solidFill>
                  <a:srgbClr val="2F5597"/>
                </a:solidFill>
              </a:rPr>
              <a:t>, </a:t>
            </a:r>
            <a:r>
              <a:rPr lang="ko-KR" altLang="en-US" sz="2600" b="1">
                <a:solidFill>
                  <a:srgbClr val="2F5597"/>
                </a:solidFill>
              </a:rPr>
              <a:t>해상기상부이</a:t>
            </a:r>
            <a:r>
              <a:rPr lang="en-US" altLang="ko-KR" sz="2600" b="1">
                <a:solidFill>
                  <a:srgbClr val="2F5597"/>
                </a:solidFill>
              </a:rPr>
              <a:t>)</a:t>
            </a:r>
            <a:endParaRPr lang="ko-KR" altLang="en-US" sz="2600" b="1">
              <a:solidFill>
                <a:srgbClr val="2F5597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FFD-FB2F-3B1F-94A1-5F106E9CCD88}"/>
              </a:ext>
            </a:extLst>
          </p:cNvPr>
          <p:cNvSpPr/>
          <p:nvPr/>
        </p:nvSpPr>
        <p:spPr>
          <a:xfrm>
            <a:off x="1243641" y="1224952"/>
            <a:ext cx="9704717" cy="1133309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일반 기상데이터만 사용한 모델보다 해상기상부이 데이터를 함께 사용해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학습한 모델의 </a:t>
            </a:r>
            <a:r>
              <a:rPr lang="en-US" altLang="ko-KR" sz="1600">
                <a:solidFill>
                  <a:schemeClr val="tx1"/>
                </a:solidFill>
              </a:rPr>
              <a:t>RMSE</a:t>
            </a:r>
            <a:r>
              <a:rPr lang="ko-KR" altLang="en-US" sz="1600">
                <a:solidFill>
                  <a:schemeClr val="tx1"/>
                </a:solidFill>
              </a:rPr>
              <a:t>가 </a:t>
            </a:r>
            <a:r>
              <a:rPr lang="en-US" altLang="ko-KR" sz="1600">
                <a:solidFill>
                  <a:schemeClr val="tx1"/>
                </a:solidFill>
              </a:rPr>
              <a:t>0.03 </a:t>
            </a:r>
            <a:r>
              <a:rPr lang="ko-KR" altLang="en-US" sz="1600">
                <a:solidFill>
                  <a:schemeClr val="tx1"/>
                </a:solidFill>
              </a:rPr>
              <a:t>만큼 감소하였고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학습의 </a:t>
            </a:r>
            <a:r>
              <a:rPr lang="en-US" altLang="ko-KR" sz="1600">
                <a:solidFill>
                  <a:schemeClr val="tx1"/>
                </a:solidFill>
              </a:rPr>
              <a:t>loss</a:t>
            </a:r>
            <a:r>
              <a:rPr lang="ko-KR" altLang="en-US" sz="1600">
                <a:solidFill>
                  <a:schemeClr val="tx1"/>
                </a:solidFill>
              </a:rPr>
              <a:t>와 오차가 감소되는 추세가 더 명확함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56944-AB91-7054-AAAD-3CE72F30EEE0}"/>
              </a:ext>
            </a:extLst>
          </p:cNvPr>
          <p:cNvSpPr txBox="1"/>
          <p:nvPr/>
        </p:nvSpPr>
        <p:spPr>
          <a:xfrm>
            <a:off x="1712434" y="2646692"/>
            <a:ext cx="2603598" cy="36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일반 기상데이터 학습그래프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2D027-98A5-B935-26C3-0C758B1E90DA}"/>
              </a:ext>
            </a:extLst>
          </p:cNvPr>
          <p:cNvSpPr txBox="1"/>
          <p:nvPr/>
        </p:nvSpPr>
        <p:spPr>
          <a:xfrm>
            <a:off x="7198848" y="2632537"/>
            <a:ext cx="4055919" cy="36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해상기상부이 데이터를 함께 사용한 학습그래프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BD34-5F96-B260-EB4B-A2E2320FA031}"/>
              </a:ext>
            </a:extLst>
          </p:cNvPr>
          <p:cNvSpPr txBox="1"/>
          <p:nvPr/>
        </p:nvSpPr>
        <p:spPr>
          <a:xfrm>
            <a:off x="3797874" y="549626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0.204439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8B16E0-8E94-51E1-5798-457722BC8577}"/>
              </a:ext>
            </a:extLst>
          </p:cNvPr>
          <p:cNvSpPr txBox="1"/>
          <p:nvPr/>
        </p:nvSpPr>
        <p:spPr>
          <a:xfrm>
            <a:off x="9642764" y="5496775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0.172222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46F86-6A9D-51FF-DABC-58336BA5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6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10515600" cy="687209"/>
          </a:xfrm>
        </p:spPr>
        <p:txBody>
          <a:bodyPr>
            <a:normAutofit/>
          </a:bodyPr>
          <a:lstStyle/>
          <a:p>
            <a:r>
              <a:rPr lang="ko-KR" altLang="en-US" sz="3000" b="1">
                <a:solidFill>
                  <a:srgbClr val="2F5597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D2BD1-FEC0-2492-24A8-FF757BE5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258" y="1566611"/>
            <a:ext cx="3044406" cy="2021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Ⅰ.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 론</a:t>
            </a:r>
            <a:endParaRPr lang="ko-KR" altLang="en-US" sz="18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1.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프로젝트 구성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None/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</a:rPr>
              <a:t>   2.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연구의 배경</a:t>
            </a:r>
            <a:endParaRPr lang="ko-KR" altLang="en-US" sz="14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>
              <a:buNone/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양신명조"/>
              </a:rPr>
              <a:t>   3.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양신명조"/>
              </a:rPr>
              <a:t>프로젝트의 목적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9A88F2-1D60-3FB1-CA1C-9B7D07FADD3A}"/>
              </a:ext>
            </a:extLst>
          </p:cNvPr>
          <p:cNvSpPr txBox="1">
            <a:spLocks/>
          </p:cNvSpPr>
          <p:nvPr/>
        </p:nvSpPr>
        <p:spPr>
          <a:xfrm>
            <a:off x="4467278" y="1566611"/>
            <a:ext cx="3044406" cy="202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Ⅱ.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관련연구</a:t>
            </a:r>
            <a:endParaRPr lang="ko-KR" altLang="en-US" sz="20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1.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시계열 데이터 분석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2.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신재생 에너지 발전량 예측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549A4C8-4DBD-50EA-F15A-E18694F758E3}"/>
              </a:ext>
            </a:extLst>
          </p:cNvPr>
          <p:cNvSpPr txBox="1">
            <a:spLocks/>
          </p:cNvSpPr>
          <p:nvPr/>
        </p:nvSpPr>
        <p:spPr>
          <a:xfrm>
            <a:off x="1295258" y="3930249"/>
            <a:ext cx="3044406" cy="2110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Ⅳ.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제안하는 풍력발전량 </a:t>
            </a:r>
            <a:endParaRPr lang="en-US" altLang="ko-KR" sz="1800" b="1" kern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indent="0">
              <a:buNone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     예측 기법</a:t>
            </a:r>
            <a:endParaRPr lang="ko-KR" altLang="en-US" sz="20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1.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전체 처리 과정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2.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데이터셋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3. LSTM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예측모델 생성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CBA70B-F1E7-28E2-9B29-60A6746E91C7}"/>
              </a:ext>
            </a:extLst>
          </p:cNvPr>
          <p:cNvSpPr txBox="1">
            <a:spLocks/>
          </p:cNvSpPr>
          <p:nvPr/>
        </p:nvSpPr>
        <p:spPr>
          <a:xfrm>
            <a:off x="4435252" y="3930249"/>
            <a:ext cx="3044406" cy="202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20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1.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성능평가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2.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데이터 종류에 따른 비교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3.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예측 기간에 따른 비교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4. LSTM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방향성에 따른 비교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5.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결과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7B58FC-E267-5F8B-5170-C25409D3D4D4}"/>
              </a:ext>
            </a:extLst>
          </p:cNvPr>
          <p:cNvSpPr txBox="1">
            <a:spLocks/>
          </p:cNvSpPr>
          <p:nvPr/>
        </p:nvSpPr>
        <p:spPr>
          <a:xfrm>
            <a:off x="7933469" y="3930249"/>
            <a:ext cx="3044406" cy="202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Ⅵ.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 론</a:t>
            </a:r>
            <a:endParaRPr lang="ko-KR" altLang="en-US" sz="14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B53B9E0-4F3C-581C-61D4-CCF9A3E59AD1}"/>
              </a:ext>
            </a:extLst>
          </p:cNvPr>
          <p:cNvSpPr txBox="1">
            <a:spLocks/>
          </p:cNvSpPr>
          <p:nvPr/>
        </p:nvSpPr>
        <p:spPr>
          <a:xfrm>
            <a:off x="7933469" y="1566611"/>
            <a:ext cx="3243702" cy="202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Ⅲ.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예측을 위한 딥러닝 기법</a:t>
            </a: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    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    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1.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순환신경망</a:t>
            </a:r>
            <a:endParaRPr lang="en-US" altLang="ko-KR" sz="1400" kern="0">
              <a:solidFill>
                <a:srgbClr val="000000"/>
              </a:solidFill>
              <a:latin typeface="한양신명조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2. LSTM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   3. </a:t>
            </a:r>
            <a:r>
              <a:rPr lang="ko-KR" altLang="en-US" sz="1400" kern="0">
                <a:solidFill>
                  <a:srgbClr val="000000"/>
                </a:solidFill>
                <a:latin typeface="한양신명조"/>
              </a:rPr>
              <a:t>양방향 </a:t>
            </a:r>
            <a:r>
              <a:rPr lang="en-US" altLang="ko-KR" sz="1400" kern="0">
                <a:solidFill>
                  <a:srgbClr val="000000"/>
                </a:solidFill>
                <a:latin typeface="한양신명조"/>
              </a:rPr>
              <a:t>LSTM</a:t>
            </a:r>
            <a:endParaRPr lang="ko-KR" altLang="en-US" sz="14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13EDD-E926-8D64-84AA-67EC3DF5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1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156622688">
            <a:extLst>
              <a:ext uri="{FF2B5EF4-FFF2-40B4-BE49-F238E27FC236}">
                <a16:creationId xmlns:a16="http://schemas.microsoft.com/office/drawing/2014/main" id="{DBB3FDF6-86A4-5386-CB9C-C7E9C05E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36" y="3205864"/>
            <a:ext cx="6098778" cy="24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56622368">
            <a:extLst>
              <a:ext uri="{FF2B5EF4-FFF2-40B4-BE49-F238E27FC236}">
                <a16:creationId xmlns:a16="http://schemas.microsoft.com/office/drawing/2014/main" id="{3C30E8F3-5416-B174-AE08-5E34BE318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r="3688"/>
          <a:stretch/>
        </p:blipFill>
        <p:spPr bwMode="auto">
          <a:xfrm>
            <a:off x="291736" y="2993376"/>
            <a:ext cx="5653276" cy="269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FFD-FB2F-3B1F-94A1-5F106E9CCD88}"/>
              </a:ext>
            </a:extLst>
          </p:cNvPr>
          <p:cNvSpPr/>
          <p:nvPr/>
        </p:nvSpPr>
        <p:spPr>
          <a:xfrm>
            <a:off x="1243641" y="1224952"/>
            <a:ext cx="9704717" cy="1264176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일별 데이터를 사용한 모델보다 시간대별 데이터를 사용해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학습한 모델의 </a:t>
            </a:r>
            <a:r>
              <a:rPr lang="en-US" altLang="ko-KR" sz="1600">
                <a:solidFill>
                  <a:schemeClr val="tx1"/>
                </a:solidFill>
              </a:rPr>
              <a:t>RMSE</a:t>
            </a:r>
            <a:r>
              <a:rPr lang="ko-KR" altLang="en-US" sz="1600">
                <a:solidFill>
                  <a:schemeClr val="tx1"/>
                </a:solidFill>
              </a:rPr>
              <a:t>가 </a:t>
            </a:r>
            <a:r>
              <a:rPr lang="en-US" altLang="ko-KR" sz="1600">
                <a:solidFill>
                  <a:schemeClr val="tx1"/>
                </a:solidFill>
              </a:rPr>
              <a:t>0.07 </a:t>
            </a:r>
            <a:r>
              <a:rPr lang="ko-KR" altLang="en-US" sz="1600">
                <a:solidFill>
                  <a:schemeClr val="tx1"/>
                </a:solidFill>
              </a:rPr>
              <a:t>만큼 감소하였고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학습 그래프 추이 모두 안정적으로 </a:t>
            </a:r>
            <a:r>
              <a:rPr lang="en-US" altLang="ko-KR" sz="1600">
                <a:solidFill>
                  <a:schemeClr val="tx1"/>
                </a:solidFill>
              </a:rPr>
              <a:t>loss </a:t>
            </a:r>
            <a:r>
              <a:rPr lang="ko-KR" altLang="en-US" sz="1600">
                <a:solidFill>
                  <a:schemeClr val="tx1"/>
                </a:solidFill>
              </a:rPr>
              <a:t>와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오차가 감소하는 추세 관측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56944-AB91-7054-AAAD-3CE72F30EEE0}"/>
              </a:ext>
            </a:extLst>
          </p:cNvPr>
          <p:cNvSpPr txBox="1"/>
          <p:nvPr/>
        </p:nvSpPr>
        <p:spPr>
          <a:xfrm>
            <a:off x="1983288" y="2736699"/>
            <a:ext cx="2270173" cy="36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일별 데이터 학습 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72B4D82-2ECA-EC7B-8597-849E50DA3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2D027-98A5-B935-26C3-0C758B1E90DA}"/>
              </a:ext>
            </a:extLst>
          </p:cNvPr>
          <p:cNvSpPr txBox="1"/>
          <p:nvPr/>
        </p:nvSpPr>
        <p:spPr>
          <a:xfrm>
            <a:off x="7731826" y="2712388"/>
            <a:ext cx="2603598" cy="368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시간대별 데이터 학습 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409E1-DA2D-2FF4-5E24-C63D56F1051A}"/>
              </a:ext>
            </a:extLst>
          </p:cNvPr>
          <p:cNvSpPr txBox="1"/>
          <p:nvPr/>
        </p:nvSpPr>
        <p:spPr>
          <a:xfrm>
            <a:off x="9670253" y="561017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0.092950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167BD-B0EF-A985-F2E5-D4415927CF9D}"/>
              </a:ext>
            </a:extLst>
          </p:cNvPr>
          <p:cNvSpPr txBox="1"/>
          <p:nvPr/>
        </p:nvSpPr>
        <p:spPr>
          <a:xfrm>
            <a:off x="3669145" y="562864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0.170006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C177EC-43CE-A81E-A230-E9B4EEEB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651229DE-6573-2FAF-383A-E9E2C2B6E042}"/>
              </a:ext>
            </a:extLst>
          </p:cNvPr>
          <p:cNvSpPr txBox="1">
            <a:spLocks/>
          </p:cNvSpPr>
          <p:nvPr/>
        </p:nvSpPr>
        <p:spPr>
          <a:xfrm>
            <a:off x="337868" y="79089"/>
            <a:ext cx="7547560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>
                <a:solidFill>
                  <a:srgbClr val="2F5597"/>
                </a:solidFill>
              </a:rPr>
              <a:t>데이터 종류에 따른 비교</a:t>
            </a:r>
            <a:r>
              <a:rPr lang="en-US" altLang="ko-KR" sz="2600" b="1">
                <a:solidFill>
                  <a:srgbClr val="2F5597"/>
                </a:solidFill>
              </a:rPr>
              <a:t>(</a:t>
            </a:r>
            <a:r>
              <a:rPr lang="ko-KR" altLang="en-US" sz="2600" b="1">
                <a:solidFill>
                  <a:srgbClr val="2F5597"/>
                </a:solidFill>
              </a:rPr>
              <a:t>일별</a:t>
            </a:r>
            <a:r>
              <a:rPr lang="en-US" altLang="ko-KR" sz="2600" b="1">
                <a:solidFill>
                  <a:srgbClr val="2F5597"/>
                </a:solidFill>
              </a:rPr>
              <a:t>, </a:t>
            </a:r>
            <a:r>
              <a:rPr lang="ko-KR" altLang="en-US" sz="2600" b="1">
                <a:solidFill>
                  <a:srgbClr val="2F5597"/>
                </a:solidFill>
              </a:rPr>
              <a:t>시간대별</a:t>
            </a:r>
            <a:r>
              <a:rPr lang="en-US" altLang="ko-KR" sz="2600" b="1">
                <a:solidFill>
                  <a:srgbClr val="2F5597"/>
                </a:solidFill>
              </a:rPr>
              <a:t>)</a:t>
            </a:r>
            <a:endParaRPr lang="ko-KR" altLang="en-US" sz="2600" b="1">
              <a:solidFill>
                <a:srgbClr val="2F5597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E6FD37-BD3E-6F34-8EC6-C949D1D65616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406768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92FC527D-2B05-941C-BCFC-258EF5F2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070" y="3967842"/>
            <a:ext cx="12192000" cy="37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21700608">
            <a:extLst>
              <a:ext uri="{FF2B5EF4-FFF2-40B4-BE49-F238E27FC236}">
                <a16:creationId xmlns:a16="http://schemas.microsoft.com/office/drawing/2014/main" id="{1163017B-0D2B-4AA6-2567-8E215CCAF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0"/>
          <a:stretch/>
        </p:blipFill>
        <p:spPr bwMode="auto">
          <a:xfrm>
            <a:off x="8194426" y="3077410"/>
            <a:ext cx="3959746" cy="16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21702768">
            <a:extLst>
              <a:ext uri="{FF2B5EF4-FFF2-40B4-BE49-F238E27FC236}">
                <a16:creationId xmlns:a16="http://schemas.microsoft.com/office/drawing/2014/main" id="{BF5338AE-70CF-EA2A-BF5B-564012C0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81" y="3069140"/>
            <a:ext cx="4085537" cy="16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156623968">
            <a:extLst>
              <a:ext uri="{FF2B5EF4-FFF2-40B4-BE49-F238E27FC236}">
                <a16:creationId xmlns:a16="http://schemas.microsoft.com/office/drawing/2014/main" id="{F9D43A28-F7C8-EC09-1BDD-7125BBD2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5" y="3077411"/>
            <a:ext cx="4229118" cy="16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예측기간에 따른 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FFD-FB2F-3B1F-94A1-5F106E9CCD88}"/>
              </a:ext>
            </a:extLst>
          </p:cNvPr>
          <p:cNvSpPr/>
          <p:nvPr/>
        </p:nvSpPr>
        <p:spPr>
          <a:xfrm>
            <a:off x="1243641" y="1224952"/>
            <a:ext cx="9704717" cy="1261262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풍력발전량 예측 기간을 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단기</a:t>
            </a:r>
            <a:r>
              <a:rPr lang="en-US" altLang="ko-KR" sz="1600">
                <a:solidFill>
                  <a:schemeClr val="tx1"/>
                </a:solidFill>
              </a:rPr>
              <a:t>(7</a:t>
            </a:r>
            <a:r>
              <a:rPr lang="ko-KR" altLang="en-US" sz="1600">
                <a:solidFill>
                  <a:schemeClr val="tx1"/>
                </a:solidFill>
              </a:rPr>
              <a:t>일</a:t>
            </a:r>
            <a:r>
              <a:rPr lang="en-US" altLang="ko-KR" sz="1600">
                <a:solidFill>
                  <a:schemeClr val="tx1"/>
                </a:solidFill>
              </a:rPr>
              <a:t>), </a:t>
            </a:r>
            <a:r>
              <a:rPr lang="ko-KR" altLang="en-US" sz="1600">
                <a:solidFill>
                  <a:schemeClr val="tx1"/>
                </a:solidFill>
              </a:rPr>
              <a:t>중기</a:t>
            </a:r>
            <a:r>
              <a:rPr lang="en-US" altLang="ko-KR" sz="1600">
                <a:solidFill>
                  <a:schemeClr val="tx1"/>
                </a:solidFill>
              </a:rPr>
              <a:t>(30</a:t>
            </a:r>
            <a:r>
              <a:rPr lang="ko-KR" altLang="en-US" sz="1600">
                <a:solidFill>
                  <a:schemeClr val="tx1"/>
                </a:solidFill>
              </a:rPr>
              <a:t>일</a:t>
            </a:r>
            <a:r>
              <a:rPr lang="en-US" altLang="ko-KR" sz="1600">
                <a:solidFill>
                  <a:schemeClr val="tx1"/>
                </a:solidFill>
              </a:rPr>
              <a:t>), </a:t>
            </a:r>
            <a:r>
              <a:rPr lang="ko-KR" altLang="en-US" sz="1600">
                <a:solidFill>
                  <a:schemeClr val="tx1"/>
                </a:solidFill>
              </a:rPr>
              <a:t>장기</a:t>
            </a:r>
            <a:r>
              <a:rPr lang="en-US" altLang="ko-KR" sz="1600">
                <a:solidFill>
                  <a:schemeClr val="tx1"/>
                </a:solidFill>
              </a:rPr>
              <a:t>(180</a:t>
            </a:r>
            <a:r>
              <a:rPr lang="ko-KR" altLang="en-US" sz="1600">
                <a:solidFill>
                  <a:schemeClr val="tx1"/>
                </a:solidFill>
              </a:rPr>
              <a:t>일</a:t>
            </a:r>
            <a:r>
              <a:rPr lang="en-US" altLang="ko-KR" sz="1600">
                <a:solidFill>
                  <a:schemeClr val="tx1"/>
                </a:solidFill>
              </a:rPr>
              <a:t>)</a:t>
            </a:r>
            <a:r>
              <a:rPr lang="ko-KR" altLang="en-US" sz="1600">
                <a:solidFill>
                  <a:schemeClr val="tx1"/>
                </a:solidFill>
              </a:rPr>
              <a:t>로 다르게 해 비교해본 결과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중기 예측 모델의 </a:t>
            </a:r>
            <a:r>
              <a:rPr lang="en-US" altLang="ko-KR" sz="1600">
                <a:solidFill>
                  <a:schemeClr val="tx1"/>
                </a:solidFill>
              </a:rPr>
              <a:t>RMSE</a:t>
            </a:r>
            <a:r>
              <a:rPr lang="ko-KR" altLang="en-US" sz="1600">
                <a:solidFill>
                  <a:schemeClr val="tx1"/>
                </a:solidFill>
              </a:rPr>
              <a:t>가 가장 적음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56944-AB91-7054-AAAD-3CE72F30EEE0}"/>
              </a:ext>
            </a:extLst>
          </p:cNvPr>
          <p:cNvSpPr txBox="1"/>
          <p:nvPr/>
        </p:nvSpPr>
        <p:spPr>
          <a:xfrm>
            <a:off x="420338" y="2660073"/>
            <a:ext cx="3713085" cy="34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2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200" b="1" kern="0" spc="0">
                <a:solidFill>
                  <a:srgbClr val="000000"/>
                </a:solidFill>
                <a:effectLst/>
                <a:ea typeface="한양신명조"/>
              </a:rPr>
              <a:t>단기 학습 그래프 </a:t>
            </a:r>
            <a:r>
              <a:rPr lang="en-US" altLang="ko-KR" sz="1200" b="1">
                <a:solidFill>
                  <a:srgbClr val="1111F7"/>
                </a:solidFill>
              </a:rPr>
              <a:t>RMSE : 0.108424</a:t>
            </a:r>
            <a:r>
              <a:rPr lang="en-US" altLang="ko-KR" sz="12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2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4EF07A8-C38D-D926-D036-F6F6CB8C4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754" y="40216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87EBD2-905B-60F9-B9D0-CD8E33F4E87F}"/>
              </a:ext>
            </a:extLst>
          </p:cNvPr>
          <p:cNvSpPr txBox="1"/>
          <p:nvPr/>
        </p:nvSpPr>
        <p:spPr>
          <a:xfrm>
            <a:off x="4559545" y="2656946"/>
            <a:ext cx="3683190" cy="34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2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200" b="1" kern="0" spc="0">
                <a:solidFill>
                  <a:srgbClr val="000000"/>
                </a:solidFill>
                <a:effectLst/>
                <a:ea typeface="한양신명조"/>
              </a:rPr>
              <a:t>중기 학습 그래프 </a:t>
            </a:r>
            <a:r>
              <a:rPr lang="en-US" altLang="ko-KR" sz="1200" b="1">
                <a:solidFill>
                  <a:srgbClr val="1111F7"/>
                </a:solidFill>
              </a:rPr>
              <a:t>RMSE : 0.08856</a:t>
            </a:r>
            <a:r>
              <a:rPr lang="en-US" altLang="ko-KR" sz="12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2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0A167-6115-ADE2-B25E-31310BD7B421}"/>
              </a:ext>
            </a:extLst>
          </p:cNvPr>
          <p:cNvSpPr txBox="1"/>
          <p:nvPr/>
        </p:nvSpPr>
        <p:spPr>
          <a:xfrm>
            <a:off x="8759011" y="2647710"/>
            <a:ext cx="2884123" cy="347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2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200" b="1" kern="0" spc="0">
                <a:solidFill>
                  <a:srgbClr val="000000"/>
                </a:solidFill>
                <a:effectLst/>
                <a:ea typeface="한양신명조"/>
              </a:rPr>
              <a:t>장기 학습 그래프 </a:t>
            </a:r>
            <a:r>
              <a:rPr lang="en-US" altLang="ko-KR" sz="1200" b="1">
                <a:solidFill>
                  <a:srgbClr val="1111F7"/>
                </a:solidFill>
              </a:rPr>
              <a:t>RMSE : 0.092226</a:t>
            </a:r>
            <a:r>
              <a:rPr lang="en-US" altLang="ko-KR" sz="1200" b="1" kern="0">
                <a:solidFill>
                  <a:srgbClr val="000000"/>
                </a:solidFill>
              </a:rPr>
              <a:t>&gt;</a:t>
            </a:r>
            <a:endParaRPr lang="ko-KR" altLang="en-US" sz="1200" b="1">
              <a:solidFill>
                <a:srgbClr val="1111F7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5C38B3-3BA3-86CD-5EE2-9CA38476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CF04585-9ABD-9EC8-75D1-4022DAF3CDE2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pic>
        <p:nvPicPr>
          <p:cNvPr id="2049" name="_x288971736">
            <a:extLst>
              <a:ext uri="{FF2B5EF4-FFF2-40B4-BE49-F238E27FC236}">
                <a16:creationId xmlns:a16="http://schemas.microsoft.com/office/drawing/2014/main" id="{4C1A175F-0DDC-B6CD-4221-DDE0A022D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50098" b="5405"/>
          <a:stretch/>
        </p:blipFill>
        <p:spPr bwMode="auto">
          <a:xfrm>
            <a:off x="296628" y="4744303"/>
            <a:ext cx="4084272" cy="136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3715CA-3951-7D8B-4D43-F0C67C975BC1}"/>
              </a:ext>
            </a:extLst>
          </p:cNvPr>
          <p:cNvSpPr txBox="1"/>
          <p:nvPr/>
        </p:nvSpPr>
        <p:spPr>
          <a:xfrm>
            <a:off x="790399" y="6114604"/>
            <a:ext cx="2957861" cy="347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[</a:t>
            </a:r>
            <a:r>
              <a:rPr lang="ko-KR" altLang="en-US" sz="1200" kern="0" spc="0">
                <a:solidFill>
                  <a:srgbClr val="000000"/>
                </a:solidFill>
                <a:effectLst/>
                <a:ea typeface="한양신명조"/>
              </a:rPr>
              <a:t>단기 풍력발전량 예측량과 실제 그래프</a:t>
            </a: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]</a:t>
            </a:r>
            <a:endParaRPr lang="ko-KR" altLang="en-US" sz="1200" kern="0" spc="0">
              <a:solidFill>
                <a:srgbClr val="000000"/>
              </a:solidFill>
              <a:effectLst/>
            </a:endParaRPr>
          </a:p>
        </p:txBody>
      </p:sp>
      <p:pic>
        <p:nvPicPr>
          <p:cNvPr id="2053" name="_x288971896">
            <a:extLst>
              <a:ext uri="{FF2B5EF4-FFF2-40B4-BE49-F238E27FC236}">
                <a16:creationId xmlns:a16="http://schemas.microsoft.com/office/drawing/2014/main" id="{57E630B2-16EA-6C55-8FA8-8E38A670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0" b="6307"/>
          <a:stretch/>
        </p:blipFill>
        <p:spPr bwMode="auto">
          <a:xfrm>
            <a:off x="4186171" y="4723287"/>
            <a:ext cx="4165548" cy="138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4D7C4F-2001-95F3-155C-88286999CA7D}"/>
              </a:ext>
            </a:extLst>
          </p:cNvPr>
          <p:cNvSpPr txBox="1"/>
          <p:nvPr/>
        </p:nvSpPr>
        <p:spPr>
          <a:xfrm>
            <a:off x="4740276" y="6114604"/>
            <a:ext cx="2957861" cy="347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[</a:t>
            </a:r>
            <a:r>
              <a:rPr lang="ko-KR" altLang="en-US" sz="1200" kern="0">
                <a:solidFill>
                  <a:srgbClr val="000000"/>
                </a:solidFill>
                <a:ea typeface="한양신명조"/>
              </a:rPr>
              <a:t>중기</a:t>
            </a:r>
            <a:r>
              <a:rPr lang="ko-KR" altLang="en-US" sz="1200" kern="0" spc="0">
                <a:solidFill>
                  <a:srgbClr val="000000"/>
                </a:solidFill>
                <a:effectLst/>
                <a:ea typeface="한양신명조"/>
              </a:rPr>
              <a:t> 풍력발전량 예측량과 실제 그래프</a:t>
            </a: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]</a:t>
            </a:r>
            <a:endParaRPr lang="ko-KR" altLang="en-US" sz="1200" kern="0" spc="0">
              <a:solidFill>
                <a:srgbClr val="000000"/>
              </a:solidFill>
              <a:effectLst/>
            </a:endParaRPr>
          </a:p>
        </p:txBody>
      </p:sp>
      <p:pic>
        <p:nvPicPr>
          <p:cNvPr id="2055" name="_x288971736">
            <a:extLst>
              <a:ext uri="{FF2B5EF4-FFF2-40B4-BE49-F238E27FC236}">
                <a16:creationId xmlns:a16="http://schemas.microsoft.com/office/drawing/2014/main" id="{DAA85BC6-2E6F-B20D-99B6-79F09546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" t="48662" r="3597" b="5831"/>
          <a:stretch/>
        </p:blipFill>
        <p:spPr bwMode="auto">
          <a:xfrm>
            <a:off x="8270443" y="4697602"/>
            <a:ext cx="3861260" cy="14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4F885C-7312-143A-9A98-0F1542157393}"/>
              </a:ext>
            </a:extLst>
          </p:cNvPr>
          <p:cNvSpPr txBox="1"/>
          <p:nvPr/>
        </p:nvSpPr>
        <p:spPr>
          <a:xfrm>
            <a:off x="8832576" y="6114604"/>
            <a:ext cx="2938626" cy="35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[</a:t>
            </a:r>
            <a:r>
              <a:rPr lang="ko-KR" altLang="en-US" sz="1200" kern="0">
                <a:solidFill>
                  <a:srgbClr val="000000"/>
                </a:solidFill>
                <a:ea typeface="한양신명조"/>
              </a:rPr>
              <a:t>장기</a:t>
            </a:r>
            <a:r>
              <a:rPr lang="ko-KR" altLang="en-US" sz="1200" kern="0" spc="0">
                <a:solidFill>
                  <a:srgbClr val="000000"/>
                </a:solidFill>
                <a:effectLst/>
                <a:ea typeface="한양신명조"/>
              </a:rPr>
              <a:t> 풍력발전량 예측량과 실제 그래프</a:t>
            </a:r>
            <a:r>
              <a:rPr lang="en-US" altLang="ko-KR" sz="1200" kern="0" spc="0">
                <a:solidFill>
                  <a:srgbClr val="000000"/>
                </a:solidFill>
                <a:effectLst/>
                <a:ea typeface="한양신명조"/>
              </a:rPr>
              <a:t>]</a:t>
            </a:r>
            <a:endParaRPr lang="ko-KR" altLang="en-US" sz="1200" kern="0" spc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82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221702768">
            <a:extLst>
              <a:ext uri="{FF2B5EF4-FFF2-40B4-BE49-F238E27FC236}">
                <a16:creationId xmlns:a16="http://schemas.microsoft.com/office/drawing/2014/main" id="{2ED83D4A-070B-FF9A-4BD7-9E44347B0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7" y="3256096"/>
            <a:ext cx="5544344" cy="239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22044440">
            <a:extLst>
              <a:ext uri="{FF2B5EF4-FFF2-40B4-BE49-F238E27FC236}">
                <a16:creationId xmlns:a16="http://schemas.microsoft.com/office/drawing/2014/main" id="{88678B4F-47CB-F1A8-1977-B6129C7E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10" y="3195975"/>
            <a:ext cx="6098778" cy="248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en-US" altLang="ko-KR" sz="2600" b="1">
                <a:solidFill>
                  <a:srgbClr val="2F5597"/>
                </a:solidFill>
              </a:rPr>
              <a:t>LSTM</a:t>
            </a:r>
            <a:r>
              <a:rPr lang="ko-KR" altLang="en-US" sz="2600" b="1">
                <a:solidFill>
                  <a:srgbClr val="2F5597"/>
                </a:solidFill>
              </a:rPr>
              <a:t> 방향성에 따른 비교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60906-2D26-FBC7-63A8-94D05BF4AA7E}"/>
              </a:ext>
            </a:extLst>
          </p:cNvPr>
          <p:cNvSpPr txBox="1"/>
          <p:nvPr/>
        </p:nvSpPr>
        <p:spPr>
          <a:xfrm>
            <a:off x="9642764" y="565015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0.091900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30D23C-16EC-8859-6587-25FC6992B473}"/>
              </a:ext>
            </a:extLst>
          </p:cNvPr>
          <p:cNvSpPr txBox="1"/>
          <p:nvPr/>
        </p:nvSpPr>
        <p:spPr>
          <a:xfrm>
            <a:off x="7795036" y="2657587"/>
            <a:ext cx="2351927" cy="374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&lt;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양방향 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latin typeface="한양신명조"/>
              </a:rPr>
              <a:t>LSTM 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학습 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309C40-7729-6A85-AD0E-6086AA3C2E01}"/>
              </a:ext>
            </a:extLst>
          </p:cNvPr>
          <p:cNvSpPr txBox="1"/>
          <p:nvPr/>
        </p:nvSpPr>
        <p:spPr>
          <a:xfrm>
            <a:off x="3669145" y="566286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1111F7"/>
                </a:solidFill>
              </a:rPr>
              <a:t>RMSE : 0.08856</a:t>
            </a:r>
            <a:endParaRPr lang="ko-KR" altLang="en-US" b="1">
              <a:solidFill>
                <a:srgbClr val="1111F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625A5-028A-C90F-3A2F-72A54E9A4665}"/>
              </a:ext>
            </a:extLst>
          </p:cNvPr>
          <p:cNvSpPr txBox="1"/>
          <p:nvPr/>
        </p:nvSpPr>
        <p:spPr>
          <a:xfrm>
            <a:off x="2168413" y="2657587"/>
            <a:ext cx="2351927" cy="374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b="1" kern="0">
                <a:solidFill>
                  <a:srgbClr val="000000"/>
                </a:solidFill>
                <a:ea typeface="한양신명조"/>
              </a:rPr>
              <a:t>&lt;</a:t>
            </a:r>
            <a:r>
              <a:rPr lang="ko-KR" altLang="en-US" sz="1300" b="1" kern="0">
                <a:solidFill>
                  <a:srgbClr val="000000"/>
                </a:solidFill>
                <a:ea typeface="한양신명조"/>
              </a:rPr>
              <a:t>단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방향 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latin typeface="한양신명조"/>
              </a:rPr>
              <a:t>LSTM </a:t>
            </a:r>
            <a:r>
              <a:rPr lang="ko-KR" altLang="en-US" sz="1300" b="1" kern="0" spc="0">
                <a:solidFill>
                  <a:srgbClr val="000000"/>
                </a:solidFill>
                <a:effectLst/>
                <a:ea typeface="한양신명조"/>
              </a:rPr>
              <a:t>학습 그래프</a:t>
            </a:r>
            <a:r>
              <a:rPr lang="en-US" altLang="ko-KR" sz="1300" b="1" kern="0" spc="0">
                <a:solidFill>
                  <a:srgbClr val="000000"/>
                </a:solidFill>
                <a:effectLst/>
                <a:ea typeface="한양신명조"/>
              </a:rPr>
              <a:t>&gt;</a:t>
            </a:r>
            <a:endParaRPr lang="ko-KR" altLang="en-US" sz="1300" b="1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DBCA86-0553-50D5-0FF4-00EFA728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86A618-0538-A8A7-E350-54CE68B9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577" y="3965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FFD-FB2F-3B1F-94A1-5F106E9CCD88}"/>
              </a:ext>
            </a:extLst>
          </p:cNvPr>
          <p:cNvSpPr/>
          <p:nvPr/>
        </p:nvSpPr>
        <p:spPr>
          <a:xfrm>
            <a:off x="1243641" y="1224952"/>
            <a:ext cx="9704717" cy="1269802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단방향 </a:t>
            </a:r>
            <a:r>
              <a:rPr lang="en-US" altLang="ko-KR" sz="1600">
                <a:solidFill>
                  <a:schemeClr val="tx1"/>
                </a:solidFill>
              </a:rPr>
              <a:t>LSTM </a:t>
            </a:r>
            <a:r>
              <a:rPr lang="ko-KR" altLang="en-US" sz="1600">
                <a:solidFill>
                  <a:schemeClr val="tx1"/>
                </a:solidFill>
              </a:rPr>
              <a:t>레이어를 사용해 학습한 모델과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양방향 </a:t>
            </a:r>
            <a:r>
              <a:rPr lang="en-US" altLang="ko-KR" sz="1600">
                <a:solidFill>
                  <a:schemeClr val="tx1"/>
                </a:solidFill>
              </a:rPr>
              <a:t>LSTM </a:t>
            </a:r>
            <a:r>
              <a:rPr lang="ko-KR" altLang="en-US" sz="1600">
                <a:solidFill>
                  <a:schemeClr val="tx1"/>
                </a:solidFill>
              </a:rPr>
              <a:t>레이어를 사용해 학습한 모델의 결과는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RMSE</a:t>
            </a:r>
            <a:r>
              <a:rPr lang="ko-KR" altLang="en-US" sz="1600">
                <a:solidFill>
                  <a:schemeClr val="tx1"/>
                </a:solidFill>
              </a:rPr>
              <a:t> 차이가 </a:t>
            </a:r>
            <a:r>
              <a:rPr lang="en-US" altLang="ko-KR" sz="1600">
                <a:solidFill>
                  <a:schemeClr val="tx1"/>
                </a:solidFill>
              </a:rPr>
              <a:t>0.003</a:t>
            </a:r>
            <a:r>
              <a:rPr lang="ko-KR" altLang="en-US" sz="1600">
                <a:solidFill>
                  <a:schemeClr val="tx1"/>
                </a:solidFill>
              </a:rPr>
              <a:t>정도로 유의미한 차이가 있다고 보기 어려움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AF9804F-6AAA-26CB-9DD8-47BAD446E35A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1792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_x288965096">
            <a:extLst>
              <a:ext uri="{FF2B5EF4-FFF2-40B4-BE49-F238E27FC236}">
                <a16:creationId xmlns:a16="http://schemas.microsoft.com/office/drawing/2014/main" id="{0886BBF6-4C46-BC5D-400A-11D263C3C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7" b="2770"/>
          <a:stretch/>
        </p:blipFill>
        <p:spPr bwMode="auto">
          <a:xfrm>
            <a:off x="6096000" y="1579252"/>
            <a:ext cx="6015651" cy="22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성능평가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DBCA86-0553-50D5-0FF4-00EFA728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AF9804F-6AAA-26CB-9DD8-47BAD446E35A}"/>
              </a:ext>
            </a:extLst>
          </p:cNvPr>
          <p:cNvSpPr txBox="1">
            <a:spLocks/>
          </p:cNvSpPr>
          <p:nvPr/>
        </p:nvSpPr>
        <p:spPr>
          <a:xfrm>
            <a:off x="9642764" y="474453"/>
            <a:ext cx="237762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Ⅴ.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성능평가 결과 및 토의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7DE3A28-8199-7D7A-9A38-E794DA032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52629"/>
              </p:ext>
            </p:extLst>
          </p:nvPr>
        </p:nvGraphicFramePr>
        <p:xfrm>
          <a:off x="449050" y="1198780"/>
          <a:ext cx="564695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9678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3103670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  <a:gridCol w="1283602">
                  <a:extLst>
                    <a:ext uri="{9D8B030D-6E8A-4147-A177-3AD203B41FA5}">
                      <a16:colId xmlns:a16="http://schemas.microsoft.com/office/drawing/2014/main" val="2715090737"/>
                    </a:ext>
                  </a:extLst>
                </a:gridCol>
              </a:tblGrid>
              <a:tr h="143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1438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데이터 종류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기상데이터만 사용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0.2024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143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기상데이터 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해상기상부이데이터 사용</a:t>
                      </a:r>
                      <a:endParaRPr lang="pt-BR" altLang="ko-KR" sz="11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0.1722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1438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데이터 종류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일별 데이터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0.1700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5790110"/>
                  </a:ext>
                </a:extLst>
              </a:tr>
              <a:tr h="1438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시간대별 데이터</a:t>
                      </a:r>
                      <a:endParaRPr lang="en-US" altLang="ko-KR" sz="1100"/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0.0931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3908352"/>
                  </a:ext>
                </a:extLst>
              </a:tr>
              <a:tr h="1438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예측기간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단기</a:t>
                      </a:r>
                      <a:r>
                        <a:rPr lang="en-US" altLang="ko-KR" sz="1100"/>
                        <a:t>(7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0.1084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3507997"/>
                  </a:ext>
                </a:extLst>
              </a:tr>
              <a:tr h="1438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중기</a:t>
                      </a:r>
                      <a:r>
                        <a:rPr lang="en-US" altLang="ko-KR" sz="1100"/>
                        <a:t>(30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highlight>
                            <a:srgbClr val="FFFF00"/>
                          </a:highlight>
                        </a:rPr>
                        <a:t>0.0885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554957"/>
                  </a:ext>
                </a:extLst>
              </a:tr>
              <a:tr h="1438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장기</a:t>
                      </a:r>
                      <a:r>
                        <a:rPr lang="en-US" altLang="ko-KR" sz="1100"/>
                        <a:t>(180</a:t>
                      </a:r>
                      <a:r>
                        <a:rPr lang="ko-KR" altLang="en-US" sz="1100"/>
                        <a:t>일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0.0952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2009704"/>
                  </a:ext>
                </a:extLst>
              </a:tr>
              <a:tr h="1438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LSTM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레이어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방향성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단방향 </a:t>
                      </a:r>
                      <a:r>
                        <a:rPr lang="en-US" altLang="ko-KR" sz="110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>
                          <a:highlight>
                            <a:srgbClr val="FFFF00"/>
                          </a:highlight>
                        </a:rPr>
                        <a:t>0.0885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8759012"/>
                  </a:ext>
                </a:extLst>
              </a:tr>
              <a:tr h="1438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양방향 </a:t>
                      </a:r>
                      <a:r>
                        <a:rPr lang="en-US" altLang="ko-KR" sz="110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0.0940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8840048"/>
                  </a:ext>
                </a:extLst>
              </a:tr>
            </a:tbl>
          </a:graphicData>
        </a:graphic>
      </p:graphicFrame>
      <p:sp>
        <p:nvSpPr>
          <p:cNvPr id="9" name="내용 개체 틀 11">
            <a:extLst>
              <a:ext uri="{FF2B5EF4-FFF2-40B4-BE49-F238E27FC236}">
                <a16:creationId xmlns:a16="http://schemas.microsoft.com/office/drawing/2014/main" id="{8E457D4E-BD65-4B45-5F09-E89D87B58991}"/>
              </a:ext>
            </a:extLst>
          </p:cNvPr>
          <p:cNvSpPr txBox="1">
            <a:spLocks/>
          </p:cNvSpPr>
          <p:nvPr/>
        </p:nvSpPr>
        <p:spPr>
          <a:xfrm>
            <a:off x="1359023" y="4036359"/>
            <a:ext cx="9473954" cy="2438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데이터 종류에 따른 비교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(1)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에서는 기상데이터 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+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해상기상부이 데이터를 사용한 모델 성능이 더 높음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데이터 종류에 따른 비교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(2)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에서는 시간대별 데이터를 사용한 모델 성능이 더 높음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kern="0">
                <a:solidFill>
                  <a:srgbClr val="000000"/>
                </a:solidFill>
                <a:latin typeface="한양신명조"/>
              </a:rPr>
              <a:t>예측기간에 따른 비교에서는 중기 예측 모델 성능이 가장 높음</a:t>
            </a:r>
            <a:r>
              <a:rPr lang="en-US" altLang="ko-KR" sz="1200" kern="0">
                <a:solidFill>
                  <a:srgbClr val="000000"/>
                </a:solidFill>
                <a:latin typeface="한양신명조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LSTM 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한양신명조"/>
              </a:rPr>
              <a:t>레이어 방향성에 따른 비교에서는 단방향과 양방향 차이가 유의미 하지 않음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200" kern="0">
                <a:solidFill>
                  <a:srgbClr val="000000"/>
                </a:solidFill>
                <a:latin typeface="한양신명조"/>
              </a:rPr>
              <a:t>종합적으로 기상데이터</a:t>
            </a:r>
            <a:r>
              <a:rPr lang="en-US" altLang="ko-KR" sz="1200" kern="0">
                <a:solidFill>
                  <a:srgbClr val="000000"/>
                </a:solidFill>
                <a:latin typeface="한양신명조"/>
              </a:rPr>
              <a:t>+</a:t>
            </a:r>
            <a:r>
              <a:rPr lang="ko-KR" altLang="en-US" sz="1200" kern="0">
                <a:solidFill>
                  <a:srgbClr val="000000"/>
                </a:solidFill>
                <a:latin typeface="한양신명조"/>
              </a:rPr>
              <a:t>해상기상부이 데이터를 함께 사용해 학습한 단방향 중기 </a:t>
            </a:r>
            <a:r>
              <a:rPr lang="en-US" altLang="ko-KR" sz="1200" kern="0">
                <a:solidFill>
                  <a:srgbClr val="000000"/>
                </a:solidFill>
                <a:latin typeface="한양신명조"/>
              </a:rPr>
              <a:t>LSTM </a:t>
            </a:r>
            <a:r>
              <a:rPr lang="ko-KR" altLang="en-US" sz="1200" kern="0">
                <a:solidFill>
                  <a:srgbClr val="000000"/>
                </a:solidFill>
                <a:latin typeface="한양신명조"/>
              </a:rPr>
              <a:t>모델이 가장 최적의 성능을 보임</a:t>
            </a:r>
            <a:r>
              <a:rPr lang="en-US" altLang="ko-KR" sz="1200" kern="0">
                <a:solidFill>
                  <a:srgbClr val="000000"/>
                </a:solidFill>
                <a:latin typeface="한양신명조"/>
              </a:rPr>
              <a:t>.</a:t>
            </a:r>
            <a:endParaRPr lang="en-US" altLang="ko-KR" sz="12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ko-KR" sz="1200" kern="0" spc="0">
              <a:solidFill>
                <a:srgbClr val="000000"/>
              </a:solidFill>
              <a:effectLst/>
              <a:latin typeface="한양신명조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ko-KR" sz="12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57455-EE94-E1CF-3999-E12956401370}"/>
              </a:ext>
            </a:extLst>
          </p:cNvPr>
          <p:cNvSpPr txBox="1"/>
          <p:nvPr/>
        </p:nvSpPr>
        <p:spPr>
          <a:xfrm>
            <a:off x="7379635" y="1120807"/>
            <a:ext cx="3448380" cy="347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>
                <a:solidFill>
                  <a:srgbClr val="000000"/>
                </a:solidFill>
                <a:ea typeface="한양신명조"/>
              </a:rPr>
              <a:t>&lt;</a:t>
            </a:r>
            <a:r>
              <a:rPr lang="ko-KR" altLang="en-US" sz="1200" b="1" kern="0">
                <a:solidFill>
                  <a:srgbClr val="000000"/>
                </a:solidFill>
                <a:ea typeface="한양신명조"/>
              </a:rPr>
              <a:t>최적 모델 풍력발전량 예측량과 실제 그래프</a:t>
            </a:r>
            <a:r>
              <a:rPr lang="en-US" altLang="ko-KR" sz="1200" b="1" kern="0">
                <a:solidFill>
                  <a:srgbClr val="000000"/>
                </a:solidFill>
                <a:ea typeface="한양신명조"/>
              </a:rPr>
              <a:t>&gt;</a:t>
            </a:r>
            <a:endParaRPr lang="ko-KR" altLang="en-US" sz="1200" b="1" kern="0" spc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5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5240637" y="3136612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Ⅵ. 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 론</a:t>
            </a:r>
            <a:endParaRPr lang="ko-KR" altLang="en-US" sz="24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6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결론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10991273" y="474453"/>
            <a:ext cx="1078806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Ⅵ. 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결론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13" name="내용 개체 틀 11">
            <a:extLst>
              <a:ext uri="{FF2B5EF4-FFF2-40B4-BE49-F238E27FC236}">
                <a16:creationId xmlns:a16="http://schemas.microsoft.com/office/drawing/2014/main" id="{B97CFC0F-E2F6-C32F-2211-CD11C921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73" y="1588655"/>
            <a:ext cx="10818308" cy="4434905"/>
          </a:xfrm>
        </p:spPr>
        <p:txBody>
          <a:bodyPr>
            <a:noAutofit/>
          </a:bodyPr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ea typeface="한양신명조"/>
              </a:rPr>
              <a:t>기존 연구들에서 사용하던 기상 데이터 뿐만 아니라 해상 풍력 단지의 지리적 특이성을 고려해 정확도 높은 예측을 위해 해상기상부이 데이터를 함께 모델 학습에 적용</a:t>
            </a:r>
            <a:r>
              <a:rPr lang="en-US" altLang="ko-KR" sz="1600" kern="0" spc="0">
                <a:solidFill>
                  <a:srgbClr val="000000"/>
                </a:solidFill>
                <a:effectLst/>
                <a:ea typeface="한양신명조"/>
              </a:rPr>
              <a:t>.</a:t>
            </a: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>
              <a:solidFill>
                <a:srgbClr val="000000"/>
              </a:solidFill>
              <a:effectLst/>
              <a:ea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ea typeface="한양신명조"/>
              </a:rPr>
              <a:t>일반 기상데이터와 해상기상부이 데이터를 함께 사용해 학습한 단방향 중기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LSTM </a:t>
            </a:r>
            <a:r>
              <a:rPr lang="ko-KR" altLang="en-US" sz="1600" kern="0" spc="0">
                <a:solidFill>
                  <a:srgbClr val="000000"/>
                </a:solidFill>
                <a:effectLst/>
                <a:ea typeface="한양신명조"/>
              </a:rPr>
              <a:t>모델이 </a:t>
            </a:r>
            <a:r>
              <a:rPr lang="en-US" altLang="ko-KR" sz="1600" kern="0" spc="0">
                <a:solidFill>
                  <a:srgbClr val="000000"/>
                </a:solidFill>
                <a:effectLst/>
                <a:ea typeface="한양신명조"/>
              </a:rPr>
              <a:t>RMSE </a:t>
            </a:r>
            <a:r>
              <a:rPr lang="en-US" altLang="ko-KR" sz="1600" kern="0">
                <a:solidFill>
                  <a:srgbClr val="000000"/>
                </a:solidFill>
                <a:ea typeface="한양신명조"/>
              </a:rPr>
              <a:t>0.088562 </a:t>
            </a:r>
            <a:r>
              <a:rPr lang="ko-KR" altLang="en-US" sz="1600" kern="0">
                <a:solidFill>
                  <a:srgbClr val="000000"/>
                </a:solidFill>
                <a:ea typeface="한양신명조"/>
              </a:rPr>
              <a:t>로 가</a:t>
            </a:r>
            <a:r>
              <a:rPr lang="ko-KR" altLang="en-US" sz="1600" kern="0" spc="0">
                <a:solidFill>
                  <a:srgbClr val="000000"/>
                </a:solidFill>
                <a:effectLst/>
                <a:ea typeface="한양신명조"/>
              </a:rPr>
              <a:t>장 최적의 모델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solidFill>
                <a:srgbClr val="000000"/>
              </a:solidFill>
              <a:latin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</a:rPr>
              <a:t>해상풍력단지와 지리적으로 가깝고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</a:rPr>
              <a:t>바다에서 직접적으로 수집할 수 있는 기상 데이터가 모델 학습에 더 유의미하다고 판단가능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solidFill>
                <a:srgbClr val="000000"/>
              </a:solidFill>
              <a:latin typeface="한양신명조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</a:rPr>
              <a:t>향후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,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</a:rPr>
              <a:t> 보다 밀접한 위치에서 수집된 데이터를 사용하고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,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한양신명조"/>
              </a:rPr>
              <a:t>다양한 최적화 연구를 통한다면 풍력발전량 예측에 있어 더욱 정확한 예측이 가능할 것으로 사료됨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한양신명조"/>
              </a:rPr>
              <a:t>.</a:t>
            </a:r>
          </a:p>
          <a:p>
            <a:pPr marL="0" marR="0" indent="12700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spc="0">
              <a:solidFill>
                <a:srgbClr val="000000"/>
              </a:solidFill>
              <a:effectLst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8BBB0B-824A-DCF4-BEF4-E05A97C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8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5594099" y="3136612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>
                <a:solidFill>
                  <a:srgbClr val="000000"/>
                </a:solidFill>
                <a:latin typeface="한양신명조"/>
              </a:rPr>
              <a:t>Q&amp;A</a:t>
            </a:r>
            <a:endParaRPr lang="ko-KR" altLang="en-US" sz="36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5240637" y="3136612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Ⅰ. 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서 론</a:t>
            </a:r>
            <a:endParaRPr lang="ko-KR" altLang="en-US" sz="3200" kern="0" spc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0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프로젝트의 구성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11067690" y="474453"/>
            <a:ext cx="992037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Ⅰ.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서 론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214A6-802E-3EFC-B5B3-E654D2D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81BF99-1CCD-4183-F3B0-4B6DAFF0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49413"/>
              </p:ext>
            </p:extLst>
          </p:nvPr>
        </p:nvGraphicFramePr>
        <p:xfrm>
          <a:off x="1211716" y="1330036"/>
          <a:ext cx="10401258" cy="47605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6320">
                  <a:extLst>
                    <a:ext uri="{9D8B030D-6E8A-4147-A177-3AD203B41FA5}">
                      <a16:colId xmlns:a16="http://schemas.microsoft.com/office/drawing/2014/main" val="1197795420"/>
                    </a:ext>
                  </a:extLst>
                </a:gridCol>
                <a:gridCol w="7234938">
                  <a:extLst>
                    <a:ext uri="{9D8B030D-6E8A-4147-A177-3AD203B41FA5}">
                      <a16:colId xmlns:a16="http://schemas.microsoft.com/office/drawing/2014/main" val="540243555"/>
                    </a:ext>
                  </a:extLst>
                </a:gridCol>
              </a:tblGrid>
              <a:tr h="424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CCC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CC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06026"/>
                  </a:ext>
                </a:extLst>
              </a:tr>
              <a:tr h="424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서론</a:t>
                      </a:r>
                      <a:r>
                        <a:rPr lang="ko-KR" altLang="en-US" sz="1600"/>
                        <a:t>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연구의 배경 설명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6241611"/>
                  </a:ext>
                </a:extLst>
              </a:tr>
              <a:tr h="66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관련연구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시계열 데이터에 대한 연구 동향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풍력 발전량 예측에 대한 선행 연구 소개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96502248"/>
                  </a:ext>
                </a:extLst>
              </a:tr>
              <a:tr h="941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예측을 위한 딥러닝 기법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순환신경망</a:t>
                      </a:r>
                      <a:r>
                        <a:rPr lang="en-US" altLang="ko-KR" sz="1400"/>
                        <a:t>(RNN), </a:t>
                      </a:r>
                      <a:r>
                        <a:rPr lang="ko-KR" altLang="en-US" sz="1400"/>
                        <a:t>장단기 메모리</a:t>
                      </a:r>
                      <a:r>
                        <a:rPr lang="en-US" altLang="ko-KR" sz="1400"/>
                        <a:t>(LSTM), </a:t>
                      </a:r>
                      <a:r>
                        <a:rPr lang="ko-KR" altLang="en-US" sz="1400"/>
                        <a:t>양방향 </a:t>
                      </a:r>
                      <a:r>
                        <a:rPr lang="en-US" altLang="ko-KR" sz="1400"/>
                        <a:t>LSTM</a:t>
                      </a:r>
                      <a:r>
                        <a:rPr lang="ko-KR" altLang="en-US" sz="1400"/>
                        <a:t>에 대한 이론설명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2395028"/>
                  </a:ext>
                </a:extLst>
              </a:tr>
              <a:tr h="1220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제안하는 풍력발전량 예측 기법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/>
                        <a:t>전체 과정을 먼저 설명 후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수집 데이터 전처리 및 정규화 설명</a:t>
                      </a:r>
                      <a:r>
                        <a:rPr lang="en-US" altLang="ko-KR" sz="1400"/>
                        <a:t>                  </a:t>
                      </a:r>
                    </a:p>
                    <a:p>
                      <a:pPr algn="ctr"/>
                      <a:r>
                        <a:rPr lang="en-US" altLang="ko-KR" sz="1400"/>
                        <a:t>LSTM </a:t>
                      </a:r>
                      <a:r>
                        <a:rPr lang="ko-KR" altLang="en-US" sz="1400"/>
                        <a:t>예측 모델에 대한 구성과 하이퍼 파라미터에 대한 설명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2559236"/>
                  </a:ext>
                </a:extLst>
              </a:tr>
              <a:tr h="662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성능평가 결과 및 토의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세 가지 관점에서 예측 모델들의 성능을 비교하여 최적의 예측모델을 제시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0942848"/>
                  </a:ext>
                </a:extLst>
              </a:tr>
              <a:tr h="424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/>
                        <a:t>결론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요약 및 향후 연구 방향 제시</a:t>
                      </a:r>
                      <a:r>
                        <a:rPr lang="en-US" altLang="ko-KR" sz="1400"/>
                        <a:t>.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CCC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95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86082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연구배경 및 목적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AE325B8-504F-9367-3464-BCF9E7651EA6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연구의 배경</a:t>
            </a:r>
          </a:p>
        </p:txBody>
      </p:sp>
      <p:sp>
        <p:nvSpPr>
          <p:cNvPr id="13" name="내용 개체 틀 11">
            <a:extLst>
              <a:ext uri="{FF2B5EF4-FFF2-40B4-BE49-F238E27FC236}">
                <a16:creationId xmlns:a16="http://schemas.microsoft.com/office/drawing/2014/main" id="{E2EE511C-D94F-6426-CBCD-0E7F6A170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11" y="1627590"/>
            <a:ext cx="7204844" cy="21685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ko-KR" altLang="en-US" sz="1600"/>
              <a:t>신재생 에너지에 대한 수요의 증가로 시간과 날씨에 제약을 받지않는      풍력 에너지 발전단지가 함께 증가하는 추세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ko-KR" altLang="en-US" sz="1600"/>
              <a:t>많은 국가에서 발전단지에 대한 조성공간의 제약이 적은 해상 풍력 단지 조성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ko-KR" altLang="en-US" sz="1600"/>
              <a:t>지리적으로 육지에서 수집하는 일반 기상데이터로만 예측하기엔 정확도가 떨어질 수 있으므로 해상에서 직접 기상 데이터를 측정하는 해상기상부이 데이터를 함께 활용</a:t>
            </a:r>
            <a:r>
              <a:rPr lang="en-US" altLang="ko-KR" sz="1600"/>
              <a:t>.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en-US" altLang="ko-KR" sz="160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68497769-F906-5C2E-B141-354DF0B556AD}"/>
              </a:ext>
            </a:extLst>
          </p:cNvPr>
          <p:cNvSpPr txBox="1">
            <a:spLocks/>
          </p:cNvSpPr>
          <p:nvPr/>
        </p:nvSpPr>
        <p:spPr>
          <a:xfrm>
            <a:off x="337868" y="488680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2. </a:t>
            </a:r>
            <a:r>
              <a:rPr lang="ko-KR" altLang="en-US" sz="2000" b="1">
                <a:solidFill>
                  <a:srgbClr val="2F5597"/>
                </a:solidFill>
              </a:rPr>
              <a:t>프로젝트의 목적</a:t>
            </a:r>
          </a:p>
        </p:txBody>
      </p:sp>
      <p:sp>
        <p:nvSpPr>
          <p:cNvPr id="16" name="내용 개체 틀 11">
            <a:extLst>
              <a:ext uri="{FF2B5EF4-FFF2-40B4-BE49-F238E27FC236}">
                <a16:creationId xmlns:a16="http://schemas.microsoft.com/office/drawing/2014/main" id="{12897B6C-E0EB-D9B0-D506-818B4795D54F}"/>
              </a:ext>
            </a:extLst>
          </p:cNvPr>
          <p:cNvSpPr txBox="1">
            <a:spLocks/>
          </p:cNvSpPr>
          <p:nvPr/>
        </p:nvSpPr>
        <p:spPr>
          <a:xfrm>
            <a:off x="683010" y="5574015"/>
            <a:ext cx="10871681" cy="86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ko-KR" altLang="en-US" sz="1600"/>
              <a:t>인근 기상 데이터와 해상기상부이 데이터를 사용해 적합한 기간에 대한 정확도 높은 풍력 발전량 예측을 통해 해상풍력단지 에너지의원 활용 효율성을 높이고 전력 운영 의사결정에 도움</a:t>
            </a:r>
            <a:r>
              <a:rPr lang="en-US" altLang="ko-KR" sz="160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7D38122-78F8-7A5C-EFA7-0333E4BC1076}"/>
              </a:ext>
            </a:extLst>
          </p:cNvPr>
          <p:cNvGrpSpPr/>
          <p:nvPr/>
        </p:nvGrpSpPr>
        <p:grpSpPr>
          <a:xfrm>
            <a:off x="8331103" y="2150051"/>
            <a:ext cx="3177886" cy="2600431"/>
            <a:chOff x="8331103" y="2150051"/>
            <a:chExt cx="3177886" cy="2600431"/>
          </a:xfrm>
        </p:grpSpPr>
        <p:pic>
          <p:nvPicPr>
            <p:cNvPr id="1025" name="_x208204648">
              <a:extLst>
                <a:ext uri="{FF2B5EF4-FFF2-40B4-BE49-F238E27FC236}">
                  <a16:creationId xmlns:a16="http://schemas.microsoft.com/office/drawing/2014/main" id="{686F3ED2-F44E-6D6A-4714-0C9FA0818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103" y="2150051"/>
              <a:ext cx="3177886" cy="225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98FB32-6022-6D39-51C7-94D5B1B0B8CA}"/>
                </a:ext>
              </a:extLst>
            </p:cNvPr>
            <p:cNvSpPr txBox="1"/>
            <p:nvPr/>
          </p:nvSpPr>
          <p:spPr>
            <a:xfrm>
              <a:off x="8792974" y="4488872"/>
              <a:ext cx="22541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[</a:t>
              </a:r>
              <a:r>
                <a:rPr lang="ko-KR" altLang="en-US" sz="1100"/>
                <a:t>서남해 해상풍력 종합 추진계획</a:t>
              </a:r>
              <a:r>
                <a:rPr lang="en-US" altLang="ko-KR" sz="1100"/>
                <a:t>]</a:t>
              </a:r>
              <a:endParaRPr lang="ko-KR" altLang="en-US" sz="1100"/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47E39394-6766-CBA7-E75D-E5854C23830B}"/>
              </a:ext>
            </a:extLst>
          </p:cNvPr>
          <p:cNvSpPr txBox="1">
            <a:spLocks/>
          </p:cNvSpPr>
          <p:nvPr/>
        </p:nvSpPr>
        <p:spPr>
          <a:xfrm>
            <a:off x="11067690" y="474453"/>
            <a:ext cx="992037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Ⅰ.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서 론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FFD751AE-BAAF-EE2C-C4A5-9F8D80AE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5180252" y="3136612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Ⅱ. </a:t>
            </a:r>
            <a:r>
              <a:rPr lang="ko-KR" altLang="en-US" sz="3200" b="1" kern="0">
                <a:solidFill>
                  <a:srgbClr val="000000"/>
                </a:solidFill>
                <a:latin typeface="한양신명조"/>
                <a:ea typeface="한양신명조"/>
              </a:rPr>
              <a:t>관련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연구</a:t>
            </a:r>
            <a:endParaRPr lang="ko-KR" altLang="en-US" sz="36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52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관련연구소개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10765766" y="474453"/>
            <a:ext cx="1293961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Ⅱ.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관련</a:t>
            </a:r>
            <a:r>
              <a:rPr lang="ko-KR" altLang="en-US" sz="1400" kern="0">
                <a:solidFill>
                  <a:schemeClr val="bg1">
                    <a:lumMod val="50000"/>
                  </a:schemeClr>
                </a:solidFill>
                <a:latin typeface="한양신명조"/>
                <a:ea typeface="한양신명조"/>
              </a:rPr>
              <a:t>연구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7497C08-61DE-FDA8-7D92-7D85D8D4F0D4}"/>
              </a:ext>
            </a:extLst>
          </p:cNvPr>
          <p:cNvSpPr txBox="1">
            <a:spLocks/>
          </p:cNvSpPr>
          <p:nvPr/>
        </p:nvSpPr>
        <p:spPr>
          <a:xfrm>
            <a:off x="337868" y="975016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1. </a:t>
            </a:r>
            <a:r>
              <a:rPr lang="ko-KR" altLang="en-US" sz="2000" b="1">
                <a:solidFill>
                  <a:srgbClr val="2F5597"/>
                </a:solidFill>
              </a:rPr>
              <a:t>시계열 데이터 분석</a:t>
            </a:r>
          </a:p>
        </p:txBody>
      </p:sp>
      <p:sp>
        <p:nvSpPr>
          <p:cNvPr id="11" name="내용 개체 틀 11">
            <a:extLst>
              <a:ext uri="{FF2B5EF4-FFF2-40B4-BE49-F238E27FC236}">
                <a16:creationId xmlns:a16="http://schemas.microsoft.com/office/drawing/2014/main" id="{6C08CECE-DB02-3FFA-DA70-2DB7A8F70CFF}"/>
              </a:ext>
            </a:extLst>
          </p:cNvPr>
          <p:cNvSpPr txBox="1">
            <a:spLocks/>
          </p:cNvSpPr>
          <p:nvPr/>
        </p:nvSpPr>
        <p:spPr>
          <a:xfrm>
            <a:off x="544465" y="2929692"/>
            <a:ext cx="10650007" cy="362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en-US" sz="1600"/>
              <a:t>최근 시계열 예측에 있어 반복적이고 순차적인 데이터 학습에 있어 순환신경망이 좋은 성능을 보이고 있음</a:t>
            </a:r>
            <a:endParaRPr lang="en-US" altLang="ko-KR" sz="160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B50B150-B634-42ED-8F69-ED016353F3FF}"/>
              </a:ext>
            </a:extLst>
          </p:cNvPr>
          <p:cNvSpPr txBox="1">
            <a:spLocks/>
          </p:cNvSpPr>
          <p:nvPr/>
        </p:nvSpPr>
        <p:spPr>
          <a:xfrm>
            <a:off x="337868" y="3572613"/>
            <a:ext cx="5148532" cy="68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>
                <a:solidFill>
                  <a:srgbClr val="2F5597"/>
                </a:solidFill>
              </a:rPr>
              <a:t>2. </a:t>
            </a:r>
            <a:r>
              <a:rPr lang="ko-KR" altLang="en-US" sz="2000" b="1">
                <a:solidFill>
                  <a:srgbClr val="2F5597"/>
                </a:solidFill>
              </a:rPr>
              <a:t>신재생 에너지 발전량 예측</a:t>
            </a:r>
          </a:p>
        </p:txBody>
      </p:sp>
      <p:sp>
        <p:nvSpPr>
          <p:cNvPr id="16" name="내용 개체 틀 11">
            <a:extLst>
              <a:ext uri="{FF2B5EF4-FFF2-40B4-BE49-F238E27FC236}">
                <a16:creationId xmlns:a16="http://schemas.microsoft.com/office/drawing/2014/main" id="{9EAA6A61-7F13-B433-4CED-F3B8C0F517CD}"/>
              </a:ext>
            </a:extLst>
          </p:cNvPr>
          <p:cNvSpPr txBox="1">
            <a:spLocks/>
          </p:cNvSpPr>
          <p:nvPr/>
        </p:nvSpPr>
        <p:spPr>
          <a:xfrm>
            <a:off x="544465" y="4277302"/>
            <a:ext cx="10650007" cy="1766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sz="1600"/>
              <a:t>2001</a:t>
            </a:r>
            <a:r>
              <a:rPr lang="ko-KR" altLang="en-US" sz="1600"/>
              <a:t>년 부터 </a:t>
            </a:r>
            <a:r>
              <a:rPr lang="en-US" altLang="ko-KR" sz="1600"/>
              <a:t>2006</a:t>
            </a:r>
            <a:r>
              <a:rPr lang="ko-KR" altLang="en-US" sz="1600"/>
              <a:t>년까지 유럽 내 통계 물리 모델의 연구 수행</a:t>
            </a:r>
            <a:r>
              <a:rPr lang="en-US" altLang="ko-KR" sz="160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sz="1600"/>
              <a:t>2014</a:t>
            </a:r>
            <a:r>
              <a:rPr lang="ko-KR" altLang="en-US" sz="1600"/>
              <a:t>년 서남해안 풍력발전 연구에서 이론식 계산법</a:t>
            </a:r>
            <a:r>
              <a:rPr lang="en-US" altLang="ko-KR" sz="1600"/>
              <a:t>, </a:t>
            </a:r>
            <a:r>
              <a:rPr lang="ko-KR" altLang="en-US" sz="1600"/>
              <a:t>회귀분석</a:t>
            </a:r>
            <a:r>
              <a:rPr lang="en-US" altLang="ko-KR" sz="1600"/>
              <a:t>, </a:t>
            </a:r>
            <a:r>
              <a:rPr lang="ko-KR" altLang="en-US" sz="1600"/>
              <a:t>인공신경망 예측 연구 수행</a:t>
            </a:r>
            <a:r>
              <a:rPr lang="en-US" altLang="ko-KR" sz="160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sz="1600"/>
              <a:t>2018</a:t>
            </a:r>
            <a:r>
              <a:rPr lang="ko-KR" altLang="en-US" sz="1600"/>
              <a:t>년 </a:t>
            </a:r>
            <a:r>
              <a:rPr lang="en-US" altLang="ko-KR" sz="1600"/>
              <a:t>SVR</a:t>
            </a:r>
            <a:r>
              <a:rPr lang="ko-KR" altLang="en-US" sz="1600"/>
              <a:t>기반 단기 풍력 발전량 예측 연구 수행</a:t>
            </a:r>
            <a:endParaRPr lang="en-US" altLang="ko-KR" sz="160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sz="1600"/>
              <a:t>2021</a:t>
            </a:r>
            <a:r>
              <a:rPr lang="ko-KR" altLang="en-US" sz="1600"/>
              <a:t>년 랜덤 포레스트</a:t>
            </a:r>
            <a:r>
              <a:rPr lang="en-US" altLang="ko-KR" sz="1600"/>
              <a:t>, RNN, LSTM </a:t>
            </a:r>
            <a:r>
              <a:rPr lang="ko-KR" altLang="en-US" sz="1600"/>
              <a:t>연구 수행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E1926C-BBCF-40D8-59A5-7BDD941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F17D33D-7770-11A5-630E-839A3531B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91114"/>
              </p:ext>
            </p:extLst>
          </p:nvPr>
        </p:nvGraphicFramePr>
        <p:xfrm>
          <a:off x="861846" y="1924315"/>
          <a:ext cx="9903920" cy="8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88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FA76C3-6AF6-7433-05EE-8878275EC5E6}"/>
              </a:ext>
            </a:extLst>
          </p:cNvPr>
          <p:cNvSpPr txBox="1"/>
          <p:nvPr/>
        </p:nvSpPr>
        <p:spPr>
          <a:xfrm>
            <a:off x="3546635" y="3136612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Ⅲ.</a:t>
            </a:r>
            <a:r>
              <a:rPr lang="ko-KR" altLang="en-US" sz="3200" b="1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 예측을 위한 딥러닝 기법</a:t>
            </a:r>
            <a:endParaRPr lang="ko-KR" altLang="en-US" sz="3600" kern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CA8BB5-7C73-386C-F57F-D294B179C0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311" y="0"/>
            <a:ext cx="12939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A7A9-E7C5-6656-CB73-A6F91065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79089"/>
            <a:ext cx="5148532" cy="687209"/>
          </a:xfrm>
        </p:spPr>
        <p:txBody>
          <a:bodyPr>
            <a:normAutofit/>
          </a:bodyPr>
          <a:lstStyle/>
          <a:p>
            <a:r>
              <a:rPr lang="ko-KR" altLang="en-US" sz="2600" b="1">
                <a:solidFill>
                  <a:srgbClr val="2F5597"/>
                </a:solidFill>
              </a:rPr>
              <a:t>순환신경망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0D42F8-7C96-4E1E-3249-58CA53E92173}"/>
              </a:ext>
            </a:extLst>
          </p:cNvPr>
          <p:cNvSpPr txBox="1">
            <a:spLocks/>
          </p:cNvSpPr>
          <p:nvPr/>
        </p:nvSpPr>
        <p:spPr>
          <a:xfrm>
            <a:off x="9670474" y="474453"/>
            <a:ext cx="2389254" cy="291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Ⅲ. </a:t>
            </a:r>
            <a:r>
              <a:rPr lang="ko-KR" altLang="en-US" sz="1400" kern="0" spc="0">
                <a:solidFill>
                  <a:schemeClr val="bg1">
                    <a:lumMod val="50000"/>
                  </a:schemeClr>
                </a:solidFill>
                <a:effectLst/>
                <a:latin typeface="한양신명조"/>
                <a:ea typeface="한양신명조"/>
              </a:rPr>
              <a:t>예측을 위한 딥러닝 기법 </a:t>
            </a:r>
            <a:endParaRPr lang="ko-KR" altLang="en-US" sz="1400" kern="0" spc="0">
              <a:solidFill>
                <a:schemeClr val="bg1">
                  <a:lumMod val="50000"/>
                </a:schemeClr>
              </a:solidFill>
              <a:effectLst/>
              <a:latin typeface="한양신명조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C06F13-4D92-EBD0-3021-5F66B9939266}"/>
              </a:ext>
            </a:extLst>
          </p:cNvPr>
          <p:cNvSpPr/>
          <p:nvPr/>
        </p:nvSpPr>
        <p:spPr>
          <a:xfrm>
            <a:off x="1243641" y="1224951"/>
            <a:ext cx="9704717" cy="1630393"/>
          </a:xfrm>
          <a:prstGeom prst="rect">
            <a:avLst/>
          </a:prstGeom>
          <a:solidFill>
            <a:srgbClr val="FFFFFF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순환신경망</a:t>
            </a:r>
            <a:r>
              <a:rPr lang="en-US" altLang="ko-KR">
                <a:solidFill>
                  <a:schemeClr val="tx1"/>
                </a:solidFill>
              </a:rPr>
              <a:t>(Recurrent Neural Network, RNN)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이전 상태의 은닉층 출력을 현재 상태의 은닉층 입력으로 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다시 사용하는 재귀적 연산을 거치는 구조를 가진 모델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" name="내용 개체 틀 11">
            <a:extLst>
              <a:ext uri="{FF2B5EF4-FFF2-40B4-BE49-F238E27FC236}">
                <a16:creationId xmlns:a16="http://schemas.microsoft.com/office/drawing/2014/main" id="{652CBE53-FA0C-C9D7-0D0E-3598BBA4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705" y="3184601"/>
            <a:ext cx="5952227" cy="30695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이전의 메모리 셀 출력 값과 현재의 입력 값 두개가 입력으로 사용</a:t>
            </a:r>
            <a:r>
              <a:rPr lang="en-US" altLang="ko-KR" sz="160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현재 학습 직전의 상태정보를 함께 입력받아 출력하는 과정을 반복하므로</a:t>
            </a:r>
            <a:r>
              <a:rPr lang="en-US" altLang="ko-KR" sz="1600"/>
              <a:t>, </a:t>
            </a:r>
            <a:r>
              <a:rPr lang="ko-KR" altLang="en-US" sz="1600"/>
              <a:t>순차적인 문맥을 인식하는 학습이 가능</a:t>
            </a:r>
            <a:r>
              <a:rPr lang="en-US" altLang="ko-KR" sz="160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시간 순차적인 시계열 데이터 학습에 적합하며 전방향으로만 구성된 신경망보다 높은 예측도를 나타냄</a:t>
            </a:r>
            <a:r>
              <a:rPr lang="en-US" altLang="ko-KR" sz="160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en-US" sz="1600"/>
              <a:t>오랜 시간 시퀀스를 거칠 경우 반복해서 곱해지는 순환 가중치 때문에 기울기 소실 문제가 발생</a:t>
            </a:r>
            <a:r>
              <a:rPr lang="en-US" altLang="ko-KR" sz="160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907296-D6AF-2364-F19C-72EF331666E8}"/>
              </a:ext>
            </a:extLst>
          </p:cNvPr>
          <p:cNvGrpSpPr/>
          <p:nvPr/>
        </p:nvGrpSpPr>
        <p:grpSpPr>
          <a:xfrm>
            <a:off x="1449237" y="3594095"/>
            <a:ext cx="3243532" cy="2264195"/>
            <a:chOff x="1483743" y="3645853"/>
            <a:chExt cx="3243532" cy="22641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12D07F-FA6C-6E36-5424-6ADCCCDC7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95" r="12086"/>
            <a:stretch/>
          </p:blipFill>
          <p:spPr>
            <a:xfrm>
              <a:off x="1483743" y="3645853"/>
              <a:ext cx="3243532" cy="19871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E5035B-F96E-3219-1915-85A69F22F261}"/>
                </a:ext>
              </a:extLst>
            </p:cNvPr>
            <p:cNvSpPr txBox="1"/>
            <p:nvPr/>
          </p:nvSpPr>
          <p:spPr>
            <a:xfrm>
              <a:off x="2346889" y="5633049"/>
              <a:ext cx="1563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[</a:t>
              </a:r>
              <a:r>
                <a:rPr lang="ko-KR" altLang="en-US" sz="1200"/>
                <a:t>순환신경망 구조도</a:t>
              </a:r>
              <a:r>
                <a:rPr lang="en-US" altLang="ko-KR" sz="1200"/>
                <a:t>]</a:t>
              </a:r>
              <a:endParaRPr lang="ko-KR" altLang="en-US" sz="120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13DD51-FC44-CE47-8A43-EB72A4D0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36A-3FF8-49D0-8D16-207DC0151C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0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1646</Words>
  <Application>Microsoft Office PowerPoint</Application>
  <PresentationFormat>와이드스크린</PresentationFormat>
  <Paragraphs>330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한양신명조</vt:lpstr>
      <vt:lpstr>Arial</vt:lpstr>
      <vt:lpstr>Office 테마</vt:lpstr>
      <vt:lpstr>PowerPoint 프레젠테이션</vt:lpstr>
      <vt:lpstr>목차</vt:lpstr>
      <vt:lpstr>PowerPoint 프레젠테이션</vt:lpstr>
      <vt:lpstr>프로젝트의 구성</vt:lpstr>
      <vt:lpstr>연구배경 및 목적</vt:lpstr>
      <vt:lpstr>PowerPoint 프레젠테이션</vt:lpstr>
      <vt:lpstr>관련연구소개</vt:lpstr>
      <vt:lpstr>PowerPoint 프레젠테이션</vt:lpstr>
      <vt:lpstr>순환신경망</vt:lpstr>
      <vt:lpstr>LSTM </vt:lpstr>
      <vt:lpstr>양방향 LSTM </vt:lpstr>
      <vt:lpstr>PowerPoint 프레젠테이션</vt:lpstr>
      <vt:lpstr>전체 처리 과정</vt:lpstr>
      <vt:lpstr>데이터셋</vt:lpstr>
      <vt:lpstr>데이터셋</vt:lpstr>
      <vt:lpstr>LSTM 예측 모델 개발</vt:lpstr>
      <vt:lpstr>PowerPoint 프레젠테이션</vt:lpstr>
      <vt:lpstr>성능평가 환경 및 지표</vt:lpstr>
      <vt:lpstr>데이터 종류에 따른 비교(기상, 해상기상부이)</vt:lpstr>
      <vt:lpstr>PowerPoint 프레젠테이션</vt:lpstr>
      <vt:lpstr>예측기간에 따른 비교</vt:lpstr>
      <vt:lpstr>LSTM 방향성에 따른 비교</vt:lpstr>
      <vt:lpstr>성능평가 결과</vt:lpstr>
      <vt:lpstr>PowerPoint 프레젠테이션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이지연</dc:creator>
  <cp:lastModifiedBy>이지연</cp:lastModifiedBy>
  <cp:revision>321</cp:revision>
  <dcterms:created xsi:type="dcterms:W3CDTF">2022-11-29T13:14:24Z</dcterms:created>
  <dcterms:modified xsi:type="dcterms:W3CDTF">2022-12-13T00:16:28Z</dcterms:modified>
</cp:coreProperties>
</file>