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9" r:id="rId5"/>
  </p:sldMasterIdLst>
  <p:notesMasterIdLst>
    <p:notesMasterId r:id="rId10"/>
  </p:notesMasterIdLst>
  <p:sldIdLst>
    <p:sldId id="300" r:id="rId6"/>
    <p:sldId id="304" r:id="rId7"/>
    <p:sldId id="305" r:id="rId8"/>
    <p:sldId id="303" r:id="rId9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367">
          <p15:clr>
            <a:srgbClr val="A4A3A4"/>
          </p15:clr>
        </p15:guide>
        <p15:guide id="3" pos="3458" userDrawn="1">
          <p15:clr>
            <a:srgbClr val="A4A3A4"/>
          </p15:clr>
        </p15:guide>
        <p15:guide id="4" orient="horz" pos="2358" userDrawn="1">
          <p15:clr>
            <a:srgbClr val="A4A3A4"/>
          </p15:clr>
        </p15:guide>
        <p15:guide id="5" orient="horz" pos="1156" userDrawn="1">
          <p15:clr>
            <a:srgbClr val="A4A3A4"/>
          </p15:clr>
        </p15:guide>
        <p15:guide id="6" orient="horz" pos="4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5D6"/>
    <a:srgbClr val="8FAADC"/>
    <a:srgbClr val="FF3300"/>
    <a:srgbClr val="0B3665"/>
    <a:srgbClr val="6EACC8"/>
    <a:srgbClr val="FF9900"/>
    <a:srgbClr val="3399FF"/>
    <a:srgbClr val="2D6BDB"/>
    <a:srgbClr val="1E51AE"/>
    <a:srgbClr val="0F2A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6" autoAdjust="0"/>
    <p:restoredTop sz="96224" autoAdjust="0"/>
  </p:normalViewPr>
  <p:slideViewPr>
    <p:cSldViewPr snapToGrid="0" showGuides="1">
      <p:cViewPr varScale="1">
        <p:scale>
          <a:sx n="100" d="100"/>
          <a:sy n="100" d="100"/>
        </p:scale>
        <p:origin x="1038" y="78"/>
      </p:cViewPr>
      <p:guideLst>
        <p:guide pos="3367"/>
        <p:guide pos="3458"/>
        <p:guide orient="horz" pos="2358"/>
        <p:guide orient="horz" pos="1156"/>
        <p:guide orient="horz" pos="4558"/>
      </p:guideLst>
    </p:cSldViewPr>
  </p:slideViewPr>
  <p:outlineViewPr>
    <p:cViewPr>
      <p:scale>
        <a:sx n="33" d="100"/>
        <a:sy n="33" d="100"/>
      </p:scale>
      <p:origin x="0" y="-149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8A9AF-572E-4872-BEC0-7C4F79FCE70F}" type="datetimeFigureOut">
              <a:rPr lang="ko-KR" altLang="en-US" smtClean="0"/>
              <a:t>2023-05-11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24670A-C086-4EFE-B9A5-EA1DDAEA4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497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위쪽 모서리 37">
            <a:extLst>
              <a:ext uri="{FF2B5EF4-FFF2-40B4-BE49-F238E27FC236}">
                <a16:creationId xmlns:a16="http://schemas.microsoft.com/office/drawing/2014/main" id="{D8D3FE8F-A7ED-4CAF-99DE-EEEF3451DA96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75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65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바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03999FAE-1E1F-40A9-8E2E-1BC9088BD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691813" cy="704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5493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ACC4C18-9FD0-4443-BBD5-9953AD5E61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852"/>
          <a:stretch/>
        </p:blipFill>
        <p:spPr>
          <a:xfrm>
            <a:off x="0" y="-1"/>
            <a:ext cx="10691815" cy="755967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ABCD2B-240E-49CF-A098-6A3F2BABAB07}"/>
              </a:ext>
            </a:extLst>
          </p:cNvPr>
          <p:cNvSpPr/>
          <p:nvPr userDrawn="1"/>
        </p:nvSpPr>
        <p:spPr>
          <a:xfrm>
            <a:off x="-1" y="1167321"/>
            <a:ext cx="10691813" cy="623379"/>
          </a:xfrm>
          <a:prstGeom prst="rect">
            <a:avLst/>
          </a:prstGeom>
          <a:solidFill>
            <a:srgbClr val="0C1C3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A4FF54C-F5D4-435D-A79F-5C885C14DC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18" name="사각형: 둥근 위쪽 모서리 17">
            <a:extLst>
              <a:ext uri="{FF2B5EF4-FFF2-40B4-BE49-F238E27FC236}">
                <a16:creationId xmlns:a16="http://schemas.microsoft.com/office/drawing/2014/main" id="{D4E605BA-DF97-4630-9916-DEAE8D843365}"/>
              </a:ext>
            </a:extLst>
          </p:cNvPr>
          <p:cNvSpPr/>
          <p:nvPr userDrawn="1"/>
        </p:nvSpPr>
        <p:spPr>
          <a:xfrm flipV="1">
            <a:off x="429698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4667">
                <a:srgbClr val="FFAA01"/>
              </a:gs>
              <a:gs pos="22000">
                <a:srgbClr val="FFDA3F"/>
              </a:gs>
              <a:gs pos="80000">
                <a:srgbClr val="FFDA3F"/>
              </a:gs>
              <a:gs pos="100000">
                <a:srgbClr val="EA7B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35898D-8D3F-4187-88E8-DBBDE407D42B}"/>
              </a:ext>
            </a:extLst>
          </p:cNvPr>
          <p:cNvGrpSpPr/>
          <p:nvPr userDrawn="1"/>
        </p:nvGrpSpPr>
        <p:grpSpPr>
          <a:xfrm>
            <a:off x="425099" y="-1"/>
            <a:ext cx="723899" cy="360452"/>
            <a:chOff x="425099" y="-1"/>
            <a:chExt cx="723899" cy="360452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2B1EBF-51D5-4886-A1C4-6B8334510FCC}"/>
                </a:ext>
              </a:extLst>
            </p:cNvPr>
            <p:cNvSpPr/>
            <p:nvPr userDrawn="1"/>
          </p:nvSpPr>
          <p:spPr bwMode="auto">
            <a:xfrm rot="5400000">
              <a:off x="605820" y="-180722"/>
              <a:ext cx="341583" cy="70302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73725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21549BEC-7ED1-4165-A2F2-1D1BC667DBB9}"/>
                </a:ext>
              </a:extLst>
            </p:cNvPr>
            <p:cNvSpPr/>
            <p:nvPr userDrawn="1"/>
          </p:nvSpPr>
          <p:spPr bwMode="auto">
            <a:xfrm rot="16200000" flipH="1">
              <a:off x="606823" y="-181723"/>
              <a:ext cx="360451" cy="72389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9EF57B10-8FA4-4D19-A4A4-D0C72DDDC1EB}"/>
              </a:ext>
            </a:extLst>
          </p:cNvPr>
          <p:cNvPicPr/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914067" y="1091547"/>
            <a:ext cx="9777745" cy="14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8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1971D2-4A72-444C-B43A-B7AB4731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013" y="403225"/>
            <a:ext cx="9221787" cy="1460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5232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5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291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7165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Ⅴ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085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Ⅵ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935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Ⅶ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2611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그룹 15">
            <a:extLst>
              <a:ext uri="{FF2B5EF4-FFF2-40B4-BE49-F238E27FC236}">
                <a16:creationId xmlns:a16="http://schemas.microsoft.com/office/drawing/2014/main" id="{9EEDC471-ECF8-4522-9E4F-1C31EC078AD9}"/>
              </a:ext>
            </a:extLst>
          </p:cNvPr>
          <p:cNvGrpSpPr/>
          <p:nvPr userDrawn="1"/>
        </p:nvGrpSpPr>
        <p:grpSpPr>
          <a:xfrm>
            <a:off x="490658" y="504877"/>
            <a:ext cx="588180" cy="161973"/>
            <a:chOff x="472189" y="507495"/>
            <a:chExt cx="588180" cy="161973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4AB6494-0FDD-468E-B073-AAAB08A82B05}"/>
                </a:ext>
              </a:extLst>
            </p:cNvPr>
            <p:cNvSpPr txBox="1"/>
            <p:nvPr userDrawn="1"/>
          </p:nvSpPr>
          <p:spPr>
            <a:xfrm>
              <a:off x="472189" y="519232"/>
              <a:ext cx="41197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lang="en-US" altLang="ko-KR" sz="9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rgbClr val="09152D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Chapter</a:t>
              </a:r>
              <a:endParaRPr lang="ko-KR" altLang="en-US" sz="9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A3B80822-D077-40E0-8BCF-0340B856C3DF}"/>
                </a:ext>
              </a:extLst>
            </p:cNvPr>
            <p:cNvSpPr/>
            <p:nvPr userDrawn="1"/>
          </p:nvSpPr>
          <p:spPr>
            <a:xfrm>
              <a:off x="898396" y="507495"/>
              <a:ext cx="161973" cy="161973"/>
            </a:xfrm>
            <a:prstGeom prst="ellipse">
              <a:avLst/>
            </a:prstGeom>
            <a:solidFill>
              <a:srgbClr val="0915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rgbClr val="0F2548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Ⅷ</a:t>
              </a:r>
              <a:endParaRPr lang="ko-KR" altLang="en-US" sz="1400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801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4AB6494-0FDD-468E-B073-AAAB08A82B05}"/>
              </a:ext>
            </a:extLst>
          </p:cNvPr>
          <p:cNvSpPr txBox="1"/>
          <p:nvPr userDrawn="1"/>
        </p:nvSpPr>
        <p:spPr>
          <a:xfrm>
            <a:off x="503245" y="226684"/>
            <a:ext cx="59670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altLang="ko-KR" sz="1400" b="1" dirty="0">
                <a:ln>
                  <a:solidFill>
                    <a:srgbClr val="0F2548">
                      <a:alpha val="0"/>
                    </a:srgbClr>
                  </a:solidFill>
                </a:ln>
                <a:solidFill>
                  <a:srgbClr val="09152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endParaRPr lang="ko-KR" altLang="en-US" sz="1400" b="1" dirty="0">
              <a:ln>
                <a:solidFill>
                  <a:srgbClr val="0F2548">
                    <a:alpha val="0"/>
                  </a:srgbClr>
                </a:solidFill>
              </a:ln>
              <a:solidFill>
                <a:srgbClr val="09152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32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D1F678-97E2-4545-B1CA-A8C5C9E1BF73}"/>
              </a:ext>
            </a:extLst>
          </p:cNvPr>
          <p:cNvSpPr/>
          <p:nvPr userDrawn="1"/>
        </p:nvSpPr>
        <p:spPr>
          <a:xfrm>
            <a:off x="0" y="1038225"/>
            <a:ext cx="10692000" cy="162207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9672DB6-D07F-46A4-A0CC-43AC7C97A5C7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91813" cy="11673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4143077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</a:rPr>
              <a:t>-</a:t>
            </a:r>
            <a:fld id="{1374691A-8E59-481E-8278-C1EC6773A962}" type="slidenum">
              <a:rPr lang="ko-KR" altLang="en-US" smtClean="0">
                <a:latin typeface="맑은 고딕" panose="020B0503020000020004" pitchFamily="50" charset="-127"/>
              </a:rPr>
              <a:pPr/>
              <a:t>‹#›</a:t>
            </a:fld>
            <a:r>
              <a:rPr lang="en-US" altLang="ko-KR" dirty="0">
                <a:latin typeface="맑은 고딕" panose="020B0503020000020004" pitchFamily="50" charset="-127"/>
              </a:rPr>
              <a:t>-</a:t>
            </a:r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사각형: 둥근 위쪽 모서리 8">
            <a:extLst>
              <a:ext uri="{FF2B5EF4-FFF2-40B4-BE49-F238E27FC236}">
                <a16:creationId xmlns:a16="http://schemas.microsoft.com/office/drawing/2014/main" id="{EC054DA7-21D2-4C39-8817-9445E9BC3628}"/>
              </a:ext>
            </a:extLst>
          </p:cNvPr>
          <p:cNvSpPr/>
          <p:nvPr userDrawn="1"/>
        </p:nvSpPr>
        <p:spPr>
          <a:xfrm flipV="1">
            <a:off x="425099" y="-1"/>
            <a:ext cx="719300" cy="1277253"/>
          </a:xfrm>
          <a:prstGeom prst="round2SameRect">
            <a:avLst>
              <a:gd name="adj1" fmla="val 11370"/>
              <a:gd name="adj2" fmla="val 0"/>
            </a:avLst>
          </a:prstGeom>
          <a:gradFill>
            <a:gsLst>
              <a:gs pos="85000">
                <a:schemeClr val="bg1">
                  <a:lumMod val="85000"/>
                </a:schemeClr>
              </a:gs>
              <a:gs pos="56000">
                <a:schemeClr val="bg1"/>
              </a:gs>
              <a:gs pos="27000">
                <a:schemeClr val="bg1">
                  <a:lumMod val="9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3B9D2E36-18E8-44C7-AD56-CFFCDEF667B8}"/>
              </a:ext>
            </a:extLst>
          </p:cNvPr>
          <p:cNvSpPr/>
          <p:nvPr userDrawn="1"/>
        </p:nvSpPr>
        <p:spPr>
          <a:xfrm>
            <a:off x="292101" y="-2"/>
            <a:ext cx="130274" cy="1200434"/>
          </a:xfrm>
          <a:prstGeom prst="triangle">
            <a:avLst>
              <a:gd name="adj" fmla="val 100000"/>
            </a:avLst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3736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86" r:id="rId9"/>
    <p:sldLayoutId id="2147483685" r:id="rId10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7" userDrawn="1">
          <p15:clr>
            <a:srgbClr val="F26B43"/>
          </p15:clr>
        </p15:guide>
        <p15:guide id="2" orient="horz" pos="2381" userDrawn="1">
          <p15:clr>
            <a:srgbClr val="F26B43"/>
          </p15:clr>
        </p15:guide>
        <p15:guide id="3" pos="3390" userDrawn="1">
          <p15:clr>
            <a:srgbClr val="F26B43"/>
          </p15:clr>
        </p15:guide>
        <p15:guide id="4" pos="3345" userDrawn="1">
          <p15:clr>
            <a:srgbClr val="F26B43"/>
          </p15:clr>
        </p15:guide>
        <p15:guide id="5" orient="horz" pos="748" userDrawn="1">
          <p15:clr>
            <a:srgbClr val="F26B43"/>
          </p15:clr>
        </p15:guide>
        <p15:guide id="6" pos="264" userDrawn="1">
          <p15:clr>
            <a:srgbClr val="F26B43"/>
          </p15:clr>
        </p15:guide>
        <p15:guide id="7" pos="6475" userDrawn="1">
          <p15:clr>
            <a:srgbClr val="F26B43"/>
          </p15:clr>
        </p15:guide>
        <p15:guide id="8" orient="horz" pos="441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75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7A38F653-FE83-4AF6-AB26-497B8B62310D}"/>
              </a:ext>
            </a:extLst>
          </p:cNvPr>
          <p:cNvSpPr txBox="1"/>
          <p:nvPr/>
        </p:nvSpPr>
        <p:spPr>
          <a:xfrm>
            <a:off x="8122024" y="6099149"/>
            <a:ext cx="21665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2023.05.11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이등변 삼각형 25">
            <a:extLst>
              <a:ext uri="{FF2B5EF4-FFF2-40B4-BE49-F238E27FC236}">
                <a16:creationId xmlns:a16="http://schemas.microsoft.com/office/drawing/2014/main" id="{3E9BCD32-33D0-4FF9-936A-7B4B8403CF69}"/>
              </a:ext>
            </a:extLst>
          </p:cNvPr>
          <p:cNvSpPr/>
          <p:nvPr/>
        </p:nvSpPr>
        <p:spPr>
          <a:xfrm>
            <a:off x="2274001" y="1382235"/>
            <a:ext cx="79605" cy="116889"/>
          </a:xfrm>
          <a:prstGeom prst="triangle">
            <a:avLst>
              <a:gd name="adj" fmla="val 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E76D2E2-CB53-4D23-BBB0-8CC55C1D3C7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1149720" y="2586286"/>
            <a:ext cx="8312763" cy="23099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640C67C9-A130-44A8-8C77-994FB81CA46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149720" y="1421692"/>
            <a:ext cx="8312763" cy="241342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140BC86A-5C3C-476B-BA40-08AC7D28AF09}"/>
              </a:ext>
            </a:extLst>
          </p:cNvPr>
          <p:cNvGrpSpPr/>
          <p:nvPr/>
        </p:nvGrpSpPr>
        <p:grpSpPr>
          <a:xfrm>
            <a:off x="1229327" y="1380572"/>
            <a:ext cx="1383244" cy="439183"/>
            <a:chOff x="6444157" y="729993"/>
            <a:chExt cx="925048" cy="439183"/>
          </a:xfrm>
        </p:grpSpPr>
        <p:sp>
          <p:nvSpPr>
            <p:cNvPr id="38" name="양쪽 모서리가 둥근 사각형 25">
              <a:extLst>
                <a:ext uri="{FF2B5EF4-FFF2-40B4-BE49-F238E27FC236}">
                  <a16:creationId xmlns:a16="http://schemas.microsoft.com/office/drawing/2014/main" id="{341DE67F-B36A-4233-A4A4-D1881F123AC9}"/>
                </a:ext>
              </a:extLst>
            </p:cNvPr>
            <p:cNvSpPr/>
            <p:nvPr/>
          </p:nvSpPr>
          <p:spPr>
            <a:xfrm rot="10800000">
              <a:off x="6444157" y="729994"/>
              <a:ext cx="925047" cy="439182"/>
            </a:xfrm>
            <a:prstGeom prst="round2SameRect">
              <a:avLst/>
            </a:prstGeom>
            <a:gradFill>
              <a:gsLst>
                <a:gs pos="4667">
                  <a:srgbClr val="FFAA01"/>
                </a:gs>
                <a:gs pos="16000">
                  <a:srgbClr val="FFDA3F"/>
                </a:gs>
                <a:gs pos="77000">
                  <a:srgbClr val="FFDA3F"/>
                </a:gs>
                <a:gs pos="88000">
                  <a:srgbClr val="EA7B00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5AA211B8-BB8E-4436-833C-9AE1C5B60A25}"/>
                </a:ext>
              </a:extLst>
            </p:cNvPr>
            <p:cNvSpPr/>
            <p:nvPr/>
          </p:nvSpPr>
          <p:spPr bwMode="auto">
            <a:xfrm rot="5400000">
              <a:off x="6722553" y="451597"/>
              <a:ext cx="341583" cy="898375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FFFF00">
                <a:alpha val="4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9D4F9E50-BB14-4F54-B0FE-6DE66CA119C6}"/>
                </a:ext>
              </a:extLst>
            </p:cNvPr>
            <p:cNvSpPr/>
            <p:nvPr/>
          </p:nvSpPr>
          <p:spPr bwMode="auto">
            <a:xfrm rot="16200000" flipH="1">
              <a:off x="6726455" y="447695"/>
              <a:ext cx="360451" cy="925048"/>
            </a:xfrm>
            <a:custGeom>
              <a:avLst/>
              <a:gdLst>
                <a:gd name="T0" fmla="*/ 0 w 1032"/>
                <a:gd name="T1" fmla="*/ 0 h 508"/>
                <a:gd name="T2" fmla="*/ 0 w 1032"/>
                <a:gd name="T3" fmla="*/ 508 h 508"/>
                <a:gd name="T4" fmla="*/ 1032 w 1032"/>
                <a:gd name="T5" fmla="*/ 508 h 508"/>
                <a:gd name="T6" fmla="*/ 0 w 1032"/>
                <a:gd name="T7" fmla="*/ 0 h 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2" h="508">
                  <a:moveTo>
                    <a:pt x="0" y="0"/>
                  </a:moveTo>
                  <a:cubicBezTo>
                    <a:pt x="0" y="508"/>
                    <a:pt x="0" y="508"/>
                    <a:pt x="0" y="508"/>
                  </a:cubicBezTo>
                  <a:cubicBezTo>
                    <a:pt x="1032" y="508"/>
                    <a:pt x="1032" y="508"/>
                    <a:pt x="1032" y="508"/>
                  </a:cubicBezTo>
                  <a:cubicBezTo>
                    <a:pt x="1032" y="508"/>
                    <a:pt x="120" y="488"/>
                    <a:pt x="0" y="0"/>
                  </a:cubicBezTo>
                  <a:close/>
                </a:path>
              </a:pathLst>
            </a:custGeom>
            <a:solidFill>
              <a:srgbClr val="EA7B00">
                <a:alpha val="2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C1FA953-F013-4F4C-92F9-6FEA3FBC8A46}"/>
              </a:ext>
            </a:extLst>
          </p:cNvPr>
          <p:cNvSpPr txBox="1"/>
          <p:nvPr/>
        </p:nvSpPr>
        <p:spPr>
          <a:xfrm>
            <a:off x="1542310" y="1444521"/>
            <a:ext cx="4616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1800" b="1" i="1" dirty="0">
                <a:ln w="1270">
                  <a:noFill/>
                </a:ln>
                <a:gradFill>
                  <a:gsLst>
                    <a:gs pos="6667">
                      <a:schemeClr val="tx1"/>
                    </a:gs>
                    <a:gs pos="36000">
                      <a:schemeClr val="tx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</a:p>
        </p:txBody>
      </p:sp>
      <p:sp>
        <p:nvSpPr>
          <p:cNvPr id="31" name="TextBox 36">
            <a:extLst>
              <a:ext uri="{FF2B5EF4-FFF2-40B4-BE49-F238E27FC236}">
                <a16:creationId xmlns:a16="http://schemas.microsoft.com/office/drawing/2014/main" id="{CCC54D7F-EFDB-4C0E-87FA-3978BED1A81E}"/>
              </a:ext>
            </a:extLst>
          </p:cNvPr>
          <p:cNvSpPr txBox="1"/>
          <p:nvPr/>
        </p:nvSpPr>
        <p:spPr>
          <a:xfrm>
            <a:off x="1464239" y="2062082"/>
            <a:ext cx="7683723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1pPr>
            <a:lvl2pPr marL="494297" indent="3457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2pPr>
            <a:lvl3pPr marL="990323" indent="5185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3pPr>
            <a:lvl4pPr marL="1486348" indent="6913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4pPr>
            <a:lvl5pPr marL="1980645" indent="10370" algn="l" rtl="0" fontAlgn="base" latinLnBrk="1">
              <a:spcBef>
                <a:spcPct val="0"/>
              </a:spcBef>
              <a:spcAft>
                <a:spcPct val="0"/>
              </a:spcAft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5pPr>
            <a:lvl6pPr marL="2488768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6pPr>
            <a:lvl7pPr marL="2986522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7pPr>
            <a:lvl8pPr marL="3484275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8pPr>
            <a:lvl9pPr marL="3982029" algn="l" defTabSz="995507" rtl="0" eaLnBrk="1" latinLnBrk="1" hangingPunct="1">
              <a:defRPr kumimoji="1" sz="1306" kern="1200">
                <a:solidFill>
                  <a:srgbClr val="292929"/>
                </a:solidFill>
                <a:latin typeface="Rix모던고딕 EB" pitchFamily="18" charset="-127"/>
                <a:ea typeface="굴림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2000" b="1" dirty="0">
                <a:ln w="1270">
                  <a:noFill/>
                </a:ln>
                <a:solidFill>
                  <a:srgbClr val="FBE5D6"/>
                </a:solidFill>
                <a:latin typeface="+mn-ea"/>
                <a:ea typeface="맑은 고딕" panose="020B0503020000020004" pitchFamily="50" charset="-127"/>
              </a:rPr>
              <a:t>회귀 분류 분석을 위한 </a:t>
            </a:r>
            <a:r>
              <a:rPr lang="en-US" altLang="ko-KR" sz="2000" b="1" dirty="0">
                <a:ln w="1270">
                  <a:noFill/>
                </a:ln>
                <a:solidFill>
                  <a:srgbClr val="FBE5D6"/>
                </a:solidFill>
                <a:latin typeface="+mn-ea"/>
                <a:ea typeface="맑은 고딕" panose="020B0503020000020004" pitchFamily="50" charset="-127"/>
              </a:rPr>
              <a:t>DATA</a:t>
            </a:r>
            <a:endParaRPr lang="ko-KR" altLang="en-US" sz="2000" b="1" dirty="0">
              <a:ln w="1270">
                <a:noFill/>
              </a:ln>
              <a:solidFill>
                <a:srgbClr val="FBE5D6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53DB33-8CCC-460B-A4D1-60BA90466F61}"/>
              </a:ext>
            </a:extLst>
          </p:cNvPr>
          <p:cNvSpPr txBox="1"/>
          <p:nvPr/>
        </p:nvSpPr>
        <p:spPr>
          <a:xfrm>
            <a:off x="6079614" y="5680237"/>
            <a:ext cx="4208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kern="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명성구</a:t>
            </a:r>
            <a:r>
              <a:rPr lang="en-US" altLang="ko-KR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(2022254025)</a:t>
            </a:r>
            <a:endParaRPr lang="ko-KR" altLang="en-US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B2516F6-F930-28B7-9ECC-1CA39CF7A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18A43DC-D1ED-DBB1-CDBF-1E8F749A5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28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 자료 설명 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563656" y="1675158"/>
            <a:ext cx="3895805" cy="381458"/>
            <a:chOff x="430306" y="1408458"/>
            <a:chExt cx="3895805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04365" y="1443791"/>
              <a:ext cx="3021746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공정별 사용 시간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5345906" y="1653460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회귀 분석 결과 자료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9C3AE2-C3D0-4620-9492-6060934AB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590641"/>
              </p:ext>
            </p:extLst>
          </p:nvPr>
        </p:nvGraphicFramePr>
        <p:xfrm>
          <a:off x="367506" y="2666600"/>
          <a:ext cx="4642644" cy="3704436"/>
        </p:xfrm>
        <a:graphic>
          <a:graphicData uri="http://schemas.openxmlformats.org/drawingml/2006/table">
            <a:tbl>
              <a:tblPr/>
              <a:tblGrid>
                <a:gridCol w="489837">
                  <a:extLst>
                    <a:ext uri="{9D8B030D-6E8A-4147-A177-3AD203B41FA5}">
                      <a16:colId xmlns:a16="http://schemas.microsoft.com/office/drawing/2014/main" val="227798721"/>
                    </a:ext>
                  </a:extLst>
                </a:gridCol>
                <a:gridCol w="2391555">
                  <a:extLst>
                    <a:ext uri="{9D8B030D-6E8A-4147-A177-3AD203B41FA5}">
                      <a16:colId xmlns:a16="http://schemas.microsoft.com/office/drawing/2014/main" val="1402223221"/>
                    </a:ext>
                  </a:extLst>
                </a:gridCol>
                <a:gridCol w="291740">
                  <a:extLst>
                    <a:ext uri="{9D8B030D-6E8A-4147-A177-3AD203B41FA5}">
                      <a16:colId xmlns:a16="http://schemas.microsoft.com/office/drawing/2014/main" val="1821314816"/>
                    </a:ext>
                  </a:extLst>
                </a:gridCol>
                <a:gridCol w="734756">
                  <a:extLst>
                    <a:ext uri="{9D8B030D-6E8A-4147-A177-3AD203B41FA5}">
                      <a16:colId xmlns:a16="http://schemas.microsoft.com/office/drawing/2014/main" val="336137450"/>
                    </a:ext>
                  </a:extLst>
                </a:gridCol>
                <a:gridCol w="734756">
                  <a:extLst>
                    <a:ext uri="{9D8B030D-6E8A-4147-A177-3AD203B41FA5}">
                      <a16:colId xmlns:a16="http://schemas.microsoft.com/office/drawing/2014/main" val="1074217347"/>
                    </a:ext>
                  </a:extLst>
                </a:gridCol>
              </a:tblGrid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Category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3073399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Dismantle Product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718.9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682.95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6152656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Cleaning Product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128.6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129.7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666071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Assemble FB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1832.28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1602.1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1713430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Assemble Roots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803.55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135230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Assemble Product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1908.85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1671.55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84218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FB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187.3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186.7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5330278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Roots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161.5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159.95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731295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Z009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Test Product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764.3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680.2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550146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Z011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Rwk:Dismantle Pdt 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18.45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16.95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2682886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Rwk:Assemble FB 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113.8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146.75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6876277"/>
                  </a:ext>
                </a:extLst>
              </a:tr>
              <a:tr h="3087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Z015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Rwk:Assemble Roots other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14.55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650764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9AC8D74-7194-4E8F-A96B-306BDF0CBA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578"/>
          <a:stretch/>
        </p:blipFill>
        <p:spPr>
          <a:xfrm>
            <a:off x="5010150" y="2258390"/>
            <a:ext cx="4642644" cy="452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640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A596C79-63D0-4BF5-B7CC-D11C632D6AD3}"/>
              </a:ext>
            </a:extLst>
          </p:cNvPr>
          <p:cNvSpPr txBox="1"/>
          <p:nvPr/>
        </p:nvSpPr>
        <p:spPr>
          <a:xfrm>
            <a:off x="1304364" y="599583"/>
            <a:ext cx="7839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i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회귀 분석 자료 설명 </a:t>
            </a:r>
            <a:endParaRPr lang="ko-KR" altLang="en-US" sz="2800" i="1" dirty="0">
              <a:solidFill>
                <a:srgbClr val="FF0000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B3D5BE7-1783-4FFD-B53F-ECFABAABA225}"/>
              </a:ext>
            </a:extLst>
          </p:cNvPr>
          <p:cNvGrpSpPr/>
          <p:nvPr/>
        </p:nvGrpSpPr>
        <p:grpSpPr>
          <a:xfrm>
            <a:off x="563656" y="1675158"/>
            <a:ext cx="3895804" cy="381458"/>
            <a:chOff x="430306" y="1408458"/>
            <a:chExt cx="3895804" cy="381458"/>
          </a:xfrm>
        </p:grpSpPr>
        <p:sp>
          <p:nvSpPr>
            <p:cNvPr id="9" name="TextBox 36">
              <a:extLst>
                <a:ext uri="{FF2B5EF4-FFF2-40B4-BE49-F238E27FC236}">
                  <a16:creationId xmlns:a16="http://schemas.microsoft.com/office/drawing/2014/main" id="{9A191EE6-9298-4489-86B3-1A36CB5A408E}"/>
                </a:ext>
              </a:extLst>
            </p:cNvPr>
            <p:cNvSpPr txBox="1"/>
            <p:nvPr/>
          </p:nvSpPr>
          <p:spPr>
            <a:xfrm>
              <a:off x="1352549" y="1443791"/>
              <a:ext cx="297356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자료 수정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ADE7D31-892C-4F9A-A0C0-D85558E7C19B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11" name="사각형: 둥근 위쪽 모서리 24">
                <a:extLst>
                  <a:ext uri="{FF2B5EF4-FFF2-40B4-BE49-F238E27FC236}">
                    <a16:creationId xmlns:a16="http://schemas.microsoft.com/office/drawing/2014/main" id="{20CCB7A7-7F67-425E-819E-6BE9496F6BF2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0A2ACFD-6DB0-4A53-A887-B85DDD5DB5CB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3.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C04649D-126C-4D6F-99B4-7178CF407889}"/>
              </a:ext>
            </a:extLst>
          </p:cNvPr>
          <p:cNvGrpSpPr/>
          <p:nvPr/>
        </p:nvGrpSpPr>
        <p:grpSpPr>
          <a:xfrm>
            <a:off x="5345906" y="1653460"/>
            <a:ext cx="5009989" cy="381458"/>
            <a:chOff x="430306" y="1408458"/>
            <a:chExt cx="5009989" cy="381458"/>
          </a:xfrm>
        </p:grpSpPr>
        <p:sp>
          <p:nvSpPr>
            <p:cNvPr id="21" name="TextBox 36">
              <a:extLst>
                <a:ext uri="{FF2B5EF4-FFF2-40B4-BE49-F238E27FC236}">
                  <a16:creationId xmlns:a16="http://schemas.microsoft.com/office/drawing/2014/main" id="{DF466B7E-EBB2-45A0-BCE3-7D651F0183FC}"/>
                </a:ext>
              </a:extLst>
            </p:cNvPr>
            <p:cNvSpPr txBox="1"/>
            <p:nvPr/>
          </p:nvSpPr>
          <p:spPr>
            <a:xfrm>
              <a:off x="1304364" y="1443791"/>
              <a:ext cx="4135931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spAutoFit/>
            </a:bodyPr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1pPr>
              <a:lvl2pPr marL="494297" indent="3457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2pPr>
              <a:lvl3pPr marL="990323" indent="5185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3pPr>
              <a:lvl4pPr marL="1486348" indent="6913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4pPr>
              <a:lvl5pPr marL="1980645" indent="1037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5pPr>
              <a:lvl6pPr marL="2488768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6pPr>
              <a:lvl7pPr marL="2986522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7pPr>
              <a:lvl8pPr marL="3484275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8pPr>
              <a:lvl9pPr marL="3982029" algn="l" defTabSz="995507" rtl="0" eaLnBrk="1" latinLnBrk="1" hangingPunct="1">
                <a:defRPr kumimoji="1" sz="1306" kern="1200">
                  <a:solidFill>
                    <a:srgbClr val="292929"/>
                  </a:solidFill>
                  <a:latin typeface="Rix모던고딕 EB" pitchFamily="18" charset="-127"/>
                  <a:ea typeface="굴림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1800" b="1" dirty="0">
                  <a:ln w="1270">
                    <a:noFill/>
                  </a:ln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회귀 분석 결과 자료 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55B43280-EF2F-4742-84BE-120129A1B681}"/>
                </a:ext>
              </a:extLst>
            </p:cNvPr>
            <p:cNvGrpSpPr/>
            <p:nvPr/>
          </p:nvGrpSpPr>
          <p:grpSpPr>
            <a:xfrm>
              <a:off x="430306" y="1408458"/>
              <a:ext cx="729983" cy="381458"/>
              <a:chOff x="6228680" y="6884181"/>
              <a:chExt cx="667988" cy="249385"/>
            </a:xfrm>
          </p:grpSpPr>
          <p:sp>
            <p:nvSpPr>
              <p:cNvPr id="23" name="사각형: 둥근 위쪽 모서리 24">
                <a:extLst>
                  <a:ext uri="{FF2B5EF4-FFF2-40B4-BE49-F238E27FC236}">
                    <a16:creationId xmlns:a16="http://schemas.microsoft.com/office/drawing/2014/main" id="{535851F9-C1F0-4FD9-8DB7-D6120687964C}"/>
                  </a:ext>
                </a:extLst>
              </p:cNvPr>
              <p:cNvSpPr/>
              <p:nvPr/>
            </p:nvSpPr>
            <p:spPr>
              <a:xfrm rot="5400000">
                <a:off x="6437981" y="6674880"/>
                <a:ext cx="249385" cy="667988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gradFill>
                <a:gsLst>
                  <a:gs pos="22000">
                    <a:schemeClr val="tx1">
                      <a:alpha val="50000"/>
                    </a:scheme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 w="12700">
                <a:gradFill>
                  <a:gsLst>
                    <a:gs pos="9000">
                      <a:schemeClr val="bg1"/>
                    </a:gs>
                    <a:gs pos="92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latinLnBrk="1"/>
                <a:endParaRPr lang="ko-KR" altLang="en-US" b="1" dirty="0">
                  <a:latin typeface="맑은 고딕" panose="020B0503020000020004" pitchFamily="50" charset="-127"/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F12053-43C6-45C2-B41A-AAC723A4D4CE}"/>
                  </a:ext>
                </a:extLst>
              </p:cNvPr>
              <p:cNvSpPr txBox="1"/>
              <p:nvPr/>
            </p:nvSpPr>
            <p:spPr>
              <a:xfrm>
                <a:off x="6528557" y="6904142"/>
                <a:ext cx="264927" cy="181093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 fontAlgn="base" latinLnBrk="1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ko-KR" b="1" spc="-80" dirty="0">
                    <a:ln w="1270"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4.</a:t>
                </a:r>
                <a:endParaRPr kumimoji="1" lang="ko-KR" altLang="en-US" b="1" spc="-80" dirty="0">
                  <a:ln w="1270"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87E1D8D-D63D-64D1-48AE-2319CE07EFA0}"/>
              </a:ext>
            </a:extLst>
          </p:cNvPr>
          <p:cNvSpPr txBox="1"/>
          <p:nvPr/>
        </p:nvSpPr>
        <p:spPr>
          <a:xfrm>
            <a:off x="5222987" y="7267951"/>
            <a:ext cx="4507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- 1 -</a:t>
            </a:r>
            <a:endParaRPr lang="ko-KR" altLang="en-US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50" name="Picture 2" descr="Linear Regression for Machine Learning - 인코덤, 생물정보 전문위키">
            <a:extLst>
              <a:ext uri="{FF2B5EF4-FFF2-40B4-BE49-F238E27FC236}">
                <a16:creationId xmlns:a16="http://schemas.microsoft.com/office/drawing/2014/main" id="{182402F5-F914-4F5F-AB61-E5639A3AF9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567" y="2470326"/>
            <a:ext cx="4352043" cy="337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BFC299-1C68-41A7-AA65-13095B249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8291"/>
          <a:stretch/>
        </p:blipFill>
        <p:spPr>
          <a:xfrm>
            <a:off x="360451" y="2470326"/>
            <a:ext cx="4657748" cy="155874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B10EFCAB-6D94-4B22-AD2A-CCB00B9ECDB5}"/>
              </a:ext>
            </a:extLst>
          </p:cNvPr>
          <p:cNvSpPr/>
          <p:nvPr/>
        </p:nvSpPr>
        <p:spPr>
          <a:xfrm>
            <a:off x="232391" y="4442784"/>
            <a:ext cx="1896974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공정별 분류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5C7807-63C4-45A0-A8E8-1ED2CAD0124B}"/>
              </a:ext>
            </a:extLst>
          </p:cNvPr>
          <p:cNvSpPr/>
          <p:nvPr/>
        </p:nvSpPr>
        <p:spPr>
          <a:xfrm>
            <a:off x="2535140" y="4440770"/>
            <a:ext cx="1896974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월별 </a:t>
            </a:r>
            <a:r>
              <a:rPr lang="en-US" altLang="ko-KR" dirty="0"/>
              <a:t>-&gt; </a:t>
            </a:r>
            <a:r>
              <a:rPr lang="ko-KR" altLang="en-US" dirty="0"/>
              <a:t>일별</a:t>
            </a:r>
          </a:p>
        </p:txBody>
      </p:sp>
      <p:sp>
        <p:nvSpPr>
          <p:cNvPr id="30" name="Rectangle 29" descr="자료">
            <a:extLst>
              <a:ext uri="{FF2B5EF4-FFF2-40B4-BE49-F238E27FC236}">
                <a16:creationId xmlns:a16="http://schemas.microsoft.com/office/drawing/2014/main" id="{006E535D-9227-47BD-8A3B-F27720F8BE50}"/>
              </a:ext>
            </a:extLst>
          </p:cNvPr>
          <p:cNvSpPr/>
          <p:nvPr/>
        </p:nvSpPr>
        <p:spPr>
          <a:xfrm>
            <a:off x="1383766" y="5287909"/>
            <a:ext cx="1896974" cy="542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자료 증량 효과</a:t>
            </a:r>
            <a:endParaRPr lang="ko-KR" altLang="en-US" dirty="0"/>
          </a:p>
        </p:txBody>
      </p:sp>
      <p:sp>
        <p:nvSpPr>
          <p:cNvPr id="2053" name="Rectangle 2052">
            <a:extLst>
              <a:ext uri="{FF2B5EF4-FFF2-40B4-BE49-F238E27FC236}">
                <a16:creationId xmlns:a16="http://schemas.microsoft.com/office/drawing/2014/main" id="{F328E5E3-DD7F-42AA-9BF6-E94C6F3E80A2}"/>
              </a:ext>
            </a:extLst>
          </p:cNvPr>
          <p:cNvSpPr/>
          <p:nvPr/>
        </p:nvSpPr>
        <p:spPr>
          <a:xfrm>
            <a:off x="1304364" y="2781300"/>
            <a:ext cx="1648639" cy="132334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09F61E6-A1C5-4FBA-9764-5F0ACBE90D8B}"/>
              </a:ext>
            </a:extLst>
          </p:cNvPr>
          <p:cNvCxnSpPr>
            <a:cxnSpLocks/>
            <a:endCxn id="15" idx="0"/>
          </p:cNvCxnSpPr>
          <p:nvPr/>
        </p:nvCxnSpPr>
        <p:spPr>
          <a:xfrm rot="5400000">
            <a:off x="770690" y="3919835"/>
            <a:ext cx="933138" cy="112761"/>
          </a:xfrm>
          <a:prstGeom prst="bentConnector3">
            <a:avLst>
              <a:gd name="adj1" fmla="val -103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785E25-A338-47C5-B9A7-6B6A9B814754}"/>
              </a:ext>
            </a:extLst>
          </p:cNvPr>
          <p:cNvCxnSpPr>
            <a:cxnSpLocks/>
          </p:cNvCxnSpPr>
          <p:nvPr/>
        </p:nvCxnSpPr>
        <p:spPr>
          <a:xfrm flipV="1">
            <a:off x="2129365" y="4680322"/>
            <a:ext cx="405775" cy="20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66AACDB-7A2F-4B1F-A9FE-FC29B4311608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2332253" y="4742128"/>
            <a:ext cx="6963" cy="54578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 descr="자료">
            <a:extLst>
              <a:ext uri="{FF2B5EF4-FFF2-40B4-BE49-F238E27FC236}">
                <a16:creationId xmlns:a16="http://schemas.microsoft.com/office/drawing/2014/main" id="{4FFFE9B2-3E4E-48D9-B6B1-0FE129FB2B31}"/>
              </a:ext>
            </a:extLst>
          </p:cNvPr>
          <p:cNvSpPr/>
          <p:nvPr/>
        </p:nvSpPr>
        <p:spPr>
          <a:xfrm>
            <a:off x="398782" y="6549533"/>
            <a:ext cx="4272713" cy="62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선형 관계 확인 </a:t>
            </a:r>
          </a:p>
        </p:txBody>
      </p:sp>
      <p:sp>
        <p:nvSpPr>
          <p:cNvPr id="2072" name="Arrow: Down 2071">
            <a:extLst>
              <a:ext uri="{FF2B5EF4-FFF2-40B4-BE49-F238E27FC236}">
                <a16:creationId xmlns:a16="http://schemas.microsoft.com/office/drawing/2014/main" id="{D3F80401-93F0-43B5-9DB1-B142CD99BDD7}"/>
              </a:ext>
            </a:extLst>
          </p:cNvPr>
          <p:cNvSpPr/>
          <p:nvPr/>
        </p:nvSpPr>
        <p:spPr>
          <a:xfrm>
            <a:off x="1848729" y="6006608"/>
            <a:ext cx="1123950" cy="52743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Rectangle 60" descr="자료">
            <a:extLst>
              <a:ext uri="{FF2B5EF4-FFF2-40B4-BE49-F238E27FC236}">
                <a16:creationId xmlns:a16="http://schemas.microsoft.com/office/drawing/2014/main" id="{07573D58-BA03-4C30-BC72-84C0DF5ED279}"/>
              </a:ext>
            </a:extLst>
          </p:cNvPr>
          <p:cNvSpPr/>
          <p:nvPr/>
        </p:nvSpPr>
        <p:spPr>
          <a:xfrm>
            <a:off x="5582778" y="6184226"/>
            <a:ext cx="4272713" cy="6247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Linear regression </a:t>
            </a:r>
            <a:r>
              <a:rPr lang="ko-KR" altLang="en-US" dirty="0"/>
              <a:t>적용 </a:t>
            </a:r>
          </a:p>
        </p:txBody>
      </p:sp>
    </p:spTree>
    <p:extLst>
      <p:ext uri="{BB962C8B-B14F-4D97-AF65-F5344CB8AC3E}">
        <p14:creationId xmlns:p14="http://schemas.microsoft.com/office/powerpoint/2010/main" val="205374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0A1E17-25C5-42A0-A73F-9F651ADF7684}"/>
              </a:ext>
            </a:extLst>
          </p:cNvPr>
          <p:cNvSpPr txBox="1"/>
          <p:nvPr/>
        </p:nvSpPr>
        <p:spPr>
          <a:xfrm>
            <a:off x="2673784" y="3196841"/>
            <a:ext cx="5344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kern="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40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1DF064-81ED-96CC-6653-193FC1FB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58" y="7089688"/>
            <a:ext cx="2840755" cy="422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D6793-2853-FEC1-6B17-EB02294B8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114" y="7103759"/>
            <a:ext cx="2022741" cy="4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95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7F1398-980A-4A53-9022-8C90FB6A33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E265FB1-6595-466A-9A0F-D3A2C10053A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231E1B-5A7F-4612-ACBB-3B64E708B4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143</Words>
  <Application>Microsoft Office PowerPoint</Application>
  <PresentationFormat>Custom</PresentationFormat>
  <Paragraphs>82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Office 테마</vt:lpstr>
      <vt:lpstr>디자인 사용자 지정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MJ</dc:creator>
  <cp:lastModifiedBy>Sung-Ku MYEONG</cp:lastModifiedBy>
  <cp:revision>246</cp:revision>
  <cp:lastPrinted>2021-11-23T08:08:07Z</cp:lastPrinted>
  <dcterms:created xsi:type="dcterms:W3CDTF">2021-11-09T05:01:52Z</dcterms:created>
  <dcterms:modified xsi:type="dcterms:W3CDTF">2023-05-11T03:13:33Z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