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5" r:id="rId2"/>
    <p:sldId id="288" r:id="rId3"/>
    <p:sldId id="289" r:id="rId4"/>
    <p:sldId id="300" r:id="rId5"/>
    <p:sldId id="302" r:id="rId6"/>
    <p:sldId id="304" r:id="rId7"/>
    <p:sldId id="306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85B8"/>
    <a:srgbClr val="174366"/>
    <a:srgbClr val="396E9A"/>
    <a:srgbClr val="EFD5B2"/>
    <a:srgbClr val="6BC0FF"/>
    <a:srgbClr val="000000"/>
    <a:srgbClr val="4B5C75"/>
    <a:srgbClr val="0F518E"/>
    <a:srgbClr val="56C6F2"/>
    <a:srgbClr val="F2EAE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800AC-6883-4A8C-894D-890BA505FBE4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A3104-F8E9-48E6-93CA-4CE967B0A9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783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28E5-4487-4DFD-8F28-9D964CD37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4DD16E-187C-4E7E-ABBE-F6BAC9F3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A4909-5F9B-4C27-B710-67153ABA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C0D00-E907-440E-A201-CB22D51C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CD4DB-7CDF-4DC5-A588-36FF3B79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93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66B7B-1EDC-4343-9BA3-A7E1981C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5A37DD-A068-47F0-B5E9-276C85D0A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B77AA3-0D93-4AAE-923B-6CB8DC910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4F825F-B1F5-43F1-867C-C0771F64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F479B-B03B-4053-AC71-D2F3CCE3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3258AE-092A-4CB5-839C-AEFEF54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D5B9B-7087-4278-8D9F-742BE7B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D46886-A0A8-4BC6-BC27-C23665A86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FFBE18-7E7B-464D-AD6B-7728D293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B71CC-82EF-4AF7-B753-454DFD33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1512D-1F1E-4E61-8590-1679657E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316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D78E37-5232-46D5-834E-28C0916B6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68B19-65B1-488C-AE29-F57BCDB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112E3-2C15-484C-AA1B-F968958E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28E4BE-748D-4FB8-BC6B-A661EC4E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3EE48-1179-4BE7-B1F5-AAA66B51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13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0765E-FEE5-4F3E-B758-957F9D1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203BB-146D-4B44-AA2A-D336C0BF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A8557-8690-42D1-8E15-36046512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62651-A169-457B-99EA-EA1182CF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4B403-3C1C-4CE4-AA5F-DF4C2A7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6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486F1-7E70-4862-B180-2F6D6C675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08656-EF8F-48E0-9146-07207246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B4667-8BEE-4EC9-BA83-01E5A6FD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D9826-20A3-4308-8A7E-4443ADE46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94DF9-3D1A-4060-B052-7334DBE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8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22D55-7DBF-4DF1-AA0F-67C643A6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2F76A-C30B-4227-9FF3-E27F34C3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C20396-A042-42DD-9F0A-41B35711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142A1-0A63-479E-9A20-AF9E0235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A1015A-5E4C-48EF-B12F-BAC88CC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A470E-15C8-4466-BB2E-CE85324B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2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A09FD-4F6B-48E5-BE06-783FEA30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B8419-E738-4085-9DEA-BCA42D09E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87FC7-027E-491E-BED2-077EECD8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F5D329-9162-4215-8C89-91A50AF8A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A0DCA-1843-474C-A22A-E55A19E91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0573AA-E75C-4AEF-B12E-B708309C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03317B-845F-46B5-AEAD-5D1A351E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0B0CCC-652B-4FAD-9905-871FB0B1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13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11D18-6A50-431A-910D-D067F0BD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8662F-716A-4A1D-B2EA-998F00F9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E16FA2-A4DB-4FA7-9701-60D7AF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5A49D-3517-4E67-A938-EB73ECC0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02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38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7F62E5-67D8-42BE-9DF1-88D6EFCA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1683B0-EB4C-4A8A-96E4-0FF5D6F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859FCB-EB4F-4D28-900A-B3B9CC0A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466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D9945-F253-480F-B350-42D8872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A3872-D885-4E5E-93E0-787173DD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EA71B0-39FE-4979-8EEE-D65F5EED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FD771C-80C4-4A89-9DDE-75DEF39A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ADB4A-3A8B-4072-ACF2-B9A64CC5A17A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BA1B2-C8F1-4247-A6DE-B7406BF0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EDE68-03B7-446B-9B78-5F31A3A3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E0DACC-CEE6-4418-B167-457C89C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9CE159-3C04-447D-A17B-131FA831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3AF69-C0A0-4CD9-9332-EB467E43C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ADB4A-3A8B-4072-ACF2-B9A64CC5A17A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77B31-56FC-4575-A118-0FB21F2D8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745DC-A89F-4B55-AEDC-D856DADB5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D92F1-F94B-4A11-B68E-69D397619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3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A2E3D7-91A6-4EEF-82B1-5629029CE8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813" y="714735"/>
            <a:ext cx="4011060" cy="4011060"/>
          </a:xfrm>
          <a:prstGeom prst="ellipse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6A231D34-A997-4FA9-AB4B-04B0E2BA2E28}"/>
              </a:ext>
            </a:extLst>
          </p:cNvPr>
          <p:cNvSpPr/>
          <p:nvPr/>
        </p:nvSpPr>
        <p:spPr>
          <a:xfrm>
            <a:off x="3884745" y="714735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22D3392-C542-49BC-BB5B-6DE5C8EFA770}"/>
              </a:ext>
            </a:extLst>
          </p:cNvPr>
          <p:cNvSpPr/>
          <p:nvPr/>
        </p:nvSpPr>
        <p:spPr>
          <a:xfrm>
            <a:off x="4296195" y="848021"/>
            <a:ext cx="4011060" cy="40110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BB15-838B-44E2-82D2-653300432D78}"/>
              </a:ext>
            </a:extLst>
          </p:cNvPr>
          <p:cNvSpPr txBox="1"/>
          <p:nvPr/>
        </p:nvSpPr>
        <p:spPr>
          <a:xfrm>
            <a:off x="3685521" y="5219935"/>
            <a:ext cx="5019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Vision </a:t>
            </a:r>
            <a:r>
              <a:rPr lang="ko-KR" altLang="en-US" sz="5400" dirty="0">
                <a:solidFill>
                  <a:schemeClr val="bg1"/>
                </a:solidFill>
              </a:rPr>
              <a:t>프로젝트</a:t>
            </a:r>
            <a:endParaRPr lang="ko-KR" altLang="en-US" sz="5400" kern="1800" spc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CEA5B6D-C964-4B1A-8B33-66F18526AB11}"/>
              </a:ext>
            </a:extLst>
          </p:cNvPr>
          <p:cNvGrpSpPr/>
          <p:nvPr/>
        </p:nvGrpSpPr>
        <p:grpSpPr>
          <a:xfrm>
            <a:off x="1095548" y="1590840"/>
            <a:ext cx="2083880" cy="1506267"/>
            <a:chOff x="1095548" y="2042274"/>
            <a:chExt cx="2083880" cy="150626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7B5C1EC-7630-48BC-9FD1-EFCC50085F10}"/>
                </a:ext>
              </a:extLst>
            </p:cNvPr>
            <p:cNvSpPr/>
            <p:nvPr/>
          </p:nvSpPr>
          <p:spPr>
            <a:xfrm>
              <a:off x="1095548" y="2042274"/>
              <a:ext cx="2083880" cy="15062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1449509-1FA4-4223-8933-B25B2B77AE73}"/>
                </a:ext>
              </a:extLst>
            </p:cNvPr>
            <p:cNvSpPr txBox="1"/>
            <p:nvPr/>
          </p:nvSpPr>
          <p:spPr>
            <a:xfrm>
              <a:off x="1471673" y="2608327"/>
              <a:ext cx="1425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+mj-ea"/>
                  <a:ea typeface="+mj-ea"/>
                </a:rPr>
                <a:t>선정목적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AF672D-F300-49ED-B1B1-C7AD77F1CF1D}"/>
              </a:ext>
            </a:extLst>
          </p:cNvPr>
          <p:cNvGrpSpPr/>
          <p:nvPr/>
        </p:nvGrpSpPr>
        <p:grpSpPr>
          <a:xfrm>
            <a:off x="0" y="0"/>
            <a:ext cx="12192000" cy="1076960"/>
            <a:chOff x="0" y="0"/>
            <a:chExt cx="12192000" cy="10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7BEF14-6520-4B7C-A137-6786E163399F}"/>
                </a:ext>
              </a:extLst>
            </p:cNvPr>
            <p:cNvSpPr/>
            <p:nvPr/>
          </p:nvSpPr>
          <p:spPr>
            <a:xfrm>
              <a:off x="0" y="0"/>
              <a:ext cx="121920" cy="10769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E944A-14D6-40FD-AC6E-795762F0A52A}"/>
                </a:ext>
              </a:extLst>
            </p:cNvPr>
            <p:cNvSpPr/>
            <p:nvPr/>
          </p:nvSpPr>
          <p:spPr>
            <a:xfrm rot="5400000">
              <a:off x="269240" y="-147320"/>
              <a:ext cx="121920" cy="416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4989EB-2D66-48FD-AE45-E8AAC62D69DF}"/>
                </a:ext>
              </a:extLst>
            </p:cNvPr>
            <p:cNvSpPr txBox="1"/>
            <p:nvPr/>
          </p:nvSpPr>
          <p:spPr>
            <a:xfrm>
              <a:off x="660400" y="180434"/>
              <a:ext cx="52161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Vision </a:t>
              </a:r>
              <a:r>
                <a:rPr lang="ko-KR" altLang="en-US" sz="36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프로젝트</a:t>
              </a:r>
              <a:r>
                <a:rPr lang="en-US" altLang="ko-KR" sz="36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36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목적 </a:t>
              </a:r>
              <a:r>
                <a:rPr lang="en-US" altLang="ko-KR" sz="3600" spc="-3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– Final </a:t>
              </a:r>
              <a:endParaRPr lang="ko-KR" altLang="en-US" sz="3600" spc="-3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3F017D-1562-4D58-90BD-4CB746FFE587}"/>
                </a:ext>
              </a:extLst>
            </p:cNvPr>
            <p:cNvSpPr txBox="1"/>
            <p:nvPr/>
          </p:nvSpPr>
          <p:spPr>
            <a:xfrm>
              <a:off x="111760" y="81617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bg1">
                      <a:lumMod val="85000"/>
                    </a:schemeClr>
                  </a:solidFill>
                  <a:latin typeface="+mj-lt"/>
                  <a:ea typeface="+mj-ea"/>
                </a:rPr>
                <a:t>1</a:t>
              </a:r>
              <a:endParaRPr lang="ko-KR" altLang="en-US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94D31A9-4C98-4514-A4CD-FEE8123A95D4}"/>
                </a:ext>
              </a:extLst>
            </p:cNvPr>
            <p:cNvCxnSpPr/>
            <p:nvPr/>
          </p:nvCxnSpPr>
          <p:spPr>
            <a:xfrm>
              <a:off x="660400" y="1073885"/>
              <a:ext cx="115316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5701456-3E39-4FC5-AB59-8552B121B81A}"/>
              </a:ext>
            </a:extLst>
          </p:cNvPr>
          <p:cNvGrpSpPr/>
          <p:nvPr/>
        </p:nvGrpSpPr>
        <p:grpSpPr>
          <a:xfrm>
            <a:off x="3446770" y="1586630"/>
            <a:ext cx="7273557" cy="1506268"/>
            <a:chOff x="3473990" y="2042274"/>
            <a:chExt cx="7273557" cy="150626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8D8A406-4F30-443D-8177-A29B54DD9395}"/>
                </a:ext>
              </a:extLst>
            </p:cNvPr>
            <p:cNvSpPr/>
            <p:nvPr/>
          </p:nvSpPr>
          <p:spPr>
            <a:xfrm>
              <a:off x="3473990" y="2042274"/>
              <a:ext cx="7273557" cy="15062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89DA5B-24CA-491E-94A7-289D924A9942}"/>
                </a:ext>
              </a:extLst>
            </p:cNvPr>
            <p:cNvSpPr txBox="1"/>
            <p:nvPr/>
          </p:nvSpPr>
          <p:spPr>
            <a:xfrm>
              <a:off x="3661680" y="2274459"/>
              <a:ext cx="6006773" cy="456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spc="-150" dirty="0">
                  <a:solidFill>
                    <a:schemeClr val="bg1"/>
                  </a:solidFill>
                  <a:latin typeface="Arial Narrow" panose="020B0606020202030204" pitchFamily="34" charset="0"/>
                  <a:ea typeface="+mj-ea"/>
                </a:rPr>
                <a:t>□ </a:t>
              </a:r>
              <a:r>
                <a:rPr lang="ko-KR" altLang="en-US" b="1" spc="-150" dirty="0">
                  <a:solidFill>
                    <a:schemeClr val="bg1"/>
                  </a:solidFill>
                  <a:latin typeface="Arial Narrow" panose="020B0606020202030204" pitchFamily="34" charset="0"/>
                  <a:ea typeface="+mj-ea"/>
                </a:rPr>
                <a:t>      제품 파트를 분해 하여 오염도를 확인하기 위하여 사진 촬영</a:t>
              </a:r>
              <a:r>
                <a:rPr lang="ko-KR" altLang="en-US" b="1" spc="-150" dirty="0">
                  <a:solidFill>
                    <a:schemeClr val="bg1"/>
                  </a:solidFill>
                  <a:ea typeface="+mj-ea"/>
                </a:rPr>
                <a:t>  </a:t>
              </a:r>
              <a:endParaRPr lang="ko-KR" altLang="en-US" sz="3200" b="1" spc="-150" dirty="0">
                <a:solidFill>
                  <a:schemeClr val="bg1"/>
                </a:solidFill>
                <a:ea typeface="+mj-ea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D0A179-34D4-4AC6-9EBD-216FD900D327}"/>
                </a:ext>
              </a:extLst>
            </p:cNvPr>
            <p:cNvSpPr txBox="1"/>
            <p:nvPr/>
          </p:nvSpPr>
          <p:spPr>
            <a:xfrm>
              <a:off x="3661680" y="2782092"/>
              <a:ext cx="5945858" cy="5757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spc="-150" dirty="0">
                  <a:solidFill>
                    <a:schemeClr val="bg1"/>
                  </a:solidFill>
                  <a:latin typeface="Arial Narrow" panose="020B0606020202030204" pitchFamily="34" charset="0"/>
                  <a:ea typeface="+mj-ea"/>
                </a:rPr>
                <a:t>□</a:t>
              </a:r>
              <a:r>
                <a:rPr lang="ko-KR" altLang="en-US" sz="2400" b="1" spc="-150" dirty="0">
                  <a:solidFill>
                    <a:schemeClr val="bg1"/>
                  </a:solidFill>
                  <a:latin typeface="Arial Narrow" panose="020B0606020202030204" pitchFamily="34" charset="0"/>
                  <a:ea typeface="+mj-ea"/>
                </a:rPr>
                <a:t> </a:t>
              </a:r>
              <a:r>
                <a:rPr lang="ko-KR" altLang="en-US" b="1" spc="-150" dirty="0">
                  <a:solidFill>
                    <a:schemeClr val="bg1"/>
                  </a:solidFill>
                  <a:latin typeface="Arial Narrow" panose="020B0606020202030204" pitchFamily="34" charset="0"/>
                  <a:ea typeface="+mj-ea"/>
                </a:rPr>
                <a:t>      제품 파트 사진에서 정보를 취합하기 위하여 번호 인식 필요</a:t>
              </a:r>
              <a:endParaRPr lang="ko-KR" altLang="en-US" sz="3200" b="1" spc="-150" dirty="0">
                <a:solidFill>
                  <a:schemeClr val="bg1"/>
                </a:solidFill>
                <a:ea typeface="+mj-ea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8B9D9A-6163-4B35-BDD6-26264B5DF739}"/>
              </a:ext>
            </a:extLst>
          </p:cNvPr>
          <p:cNvGrpSpPr/>
          <p:nvPr/>
        </p:nvGrpSpPr>
        <p:grpSpPr>
          <a:xfrm>
            <a:off x="1095548" y="3306738"/>
            <a:ext cx="2083880" cy="1402516"/>
            <a:chOff x="1095548" y="3756253"/>
            <a:chExt cx="2083880" cy="140251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C09FF96-0F59-4044-8C06-615B0BACF7B3}"/>
                </a:ext>
              </a:extLst>
            </p:cNvPr>
            <p:cNvSpPr/>
            <p:nvPr/>
          </p:nvSpPr>
          <p:spPr>
            <a:xfrm>
              <a:off x="1095548" y="3756253"/>
              <a:ext cx="2083880" cy="14025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2365E31-DD17-417B-9472-E68012775B45}"/>
                </a:ext>
              </a:extLst>
            </p:cNvPr>
            <p:cNvSpPr txBox="1"/>
            <p:nvPr/>
          </p:nvSpPr>
          <p:spPr>
            <a:xfrm>
              <a:off x="1424594" y="4226678"/>
              <a:ext cx="1519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chemeClr val="bg1"/>
                  </a:solidFill>
                  <a:latin typeface="+mj-ea"/>
                  <a:ea typeface="+mj-ea"/>
                </a:rPr>
                <a:t>적용 효과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C07FA5-B0CF-4B8E-820F-83E5FFFC0CAD}"/>
              </a:ext>
            </a:extLst>
          </p:cNvPr>
          <p:cNvGrpSpPr/>
          <p:nvPr/>
        </p:nvGrpSpPr>
        <p:grpSpPr>
          <a:xfrm>
            <a:off x="3446771" y="3331529"/>
            <a:ext cx="7273556" cy="1402516"/>
            <a:chOff x="3446771" y="3331529"/>
            <a:chExt cx="7273556" cy="140251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B9950DD-74D9-42BD-8E19-44E7030EF154}"/>
                </a:ext>
              </a:extLst>
            </p:cNvPr>
            <p:cNvSpPr/>
            <p:nvPr/>
          </p:nvSpPr>
          <p:spPr>
            <a:xfrm>
              <a:off x="3446771" y="3331529"/>
              <a:ext cx="7273556" cy="14025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7B5A29B-B345-4E27-B937-FDE834A8EE43}"/>
                </a:ext>
              </a:extLst>
            </p:cNvPr>
            <p:cNvSpPr txBox="1"/>
            <p:nvPr/>
          </p:nvSpPr>
          <p:spPr>
            <a:xfrm>
              <a:off x="3634460" y="3429000"/>
              <a:ext cx="5984331" cy="456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spc="-150" dirty="0">
                  <a:solidFill>
                    <a:schemeClr val="bg1"/>
                  </a:solidFill>
                  <a:latin typeface="Arial Narrow" panose="020B0606020202030204" pitchFamily="34" charset="0"/>
                  <a:ea typeface="+mj-ea"/>
                </a:rPr>
                <a:t>□ </a:t>
              </a:r>
              <a:r>
                <a:rPr lang="ko-KR" altLang="en-US" b="1" spc="-150" dirty="0">
                  <a:solidFill>
                    <a:schemeClr val="bg1"/>
                  </a:solidFill>
                  <a:latin typeface="Arial Narrow" panose="020B0606020202030204" pitchFamily="34" charset="0"/>
                  <a:ea typeface="+mj-ea"/>
                </a:rPr>
                <a:t>      제품 파트 사진의 정보를 인식 함으로써 사진 분류 정보 생성 </a:t>
              </a:r>
              <a:endParaRPr lang="ko-KR" altLang="en-US" sz="3200" b="1" spc="-150" dirty="0">
                <a:solidFill>
                  <a:schemeClr val="bg1"/>
                </a:solidFill>
                <a:ea typeface="+mj-ea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56E85A8-32B8-4471-8875-80541538CF62}"/>
              </a:ext>
            </a:extLst>
          </p:cNvPr>
          <p:cNvSpPr txBox="1"/>
          <p:nvPr/>
        </p:nvSpPr>
        <p:spPr>
          <a:xfrm>
            <a:off x="3634460" y="3982558"/>
            <a:ext cx="5160387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50" dirty="0">
                <a:solidFill>
                  <a:schemeClr val="bg1"/>
                </a:solidFill>
                <a:latin typeface="Arial Narrow" panose="020B0606020202030204" pitchFamily="34" charset="0"/>
                <a:ea typeface="+mj-ea"/>
              </a:rPr>
              <a:t>□ </a:t>
            </a:r>
            <a:r>
              <a:rPr lang="ko-KR" altLang="en-US" b="1" spc="-150" dirty="0">
                <a:solidFill>
                  <a:schemeClr val="bg1"/>
                </a:solidFill>
                <a:latin typeface="Arial Narrow" panose="020B0606020202030204" pitchFamily="34" charset="0"/>
                <a:ea typeface="+mj-ea"/>
              </a:rPr>
              <a:t>      관련 분류 정보에 따른 관련 </a:t>
            </a:r>
            <a:r>
              <a:rPr lang="en-US" altLang="ko-KR" b="1" spc="-150" dirty="0">
                <a:solidFill>
                  <a:schemeClr val="bg1"/>
                </a:solidFill>
                <a:latin typeface="Arial Narrow" panose="020B0606020202030204" pitchFamily="34" charset="0"/>
                <a:ea typeface="+mj-ea"/>
              </a:rPr>
              <a:t>DB</a:t>
            </a:r>
            <a:r>
              <a:rPr lang="ko-KR" altLang="en-US" b="1" spc="-150" dirty="0">
                <a:solidFill>
                  <a:schemeClr val="bg1"/>
                </a:solidFill>
                <a:latin typeface="Arial Narrow" panose="020B0606020202030204" pitchFamily="34" charset="0"/>
                <a:ea typeface="+mj-ea"/>
              </a:rPr>
              <a:t>에 정보 입력 자동화   </a:t>
            </a:r>
            <a:endParaRPr lang="ko-KR" altLang="en-US" sz="3200" b="1" spc="-150" dirty="0">
              <a:solidFill>
                <a:schemeClr val="bg1"/>
              </a:solidFill>
              <a:ea typeface="+mj-ea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97F583-72DB-47C6-BB34-7DEC36146B14}"/>
              </a:ext>
            </a:extLst>
          </p:cNvPr>
          <p:cNvGrpSpPr/>
          <p:nvPr/>
        </p:nvGrpSpPr>
        <p:grpSpPr>
          <a:xfrm>
            <a:off x="1095548" y="4951884"/>
            <a:ext cx="2083880" cy="1402516"/>
            <a:chOff x="1095548" y="3756253"/>
            <a:chExt cx="2083880" cy="1402516"/>
          </a:xfrm>
          <a:solidFill>
            <a:srgbClr val="396E9A"/>
          </a:solidFill>
        </p:grpSpPr>
        <p:sp>
          <p:nvSpPr>
            <p:cNvPr id="32" name="직사각형 5">
              <a:extLst>
                <a:ext uri="{FF2B5EF4-FFF2-40B4-BE49-F238E27FC236}">
                  <a16:creationId xmlns:a16="http://schemas.microsoft.com/office/drawing/2014/main" id="{1AC09D76-2AD7-43B9-ACBF-086C514F4828}"/>
                </a:ext>
              </a:extLst>
            </p:cNvPr>
            <p:cNvSpPr/>
            <p:nvPr/>
          </p:nvSpPr>
          <p:spPr>
            <a:xfrm>
              <a:off x="1095548" y="3756253"/>
              <a:ext cx="2083880" cy="1402516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F83A4C-D1BF-475F-86D2-5524DD6AF200}"/>
                </a:ext>
              </a:extLst>
            </p:cNvPr>
            <p:cNvSpPr txBox="1"/>
            <p:nvPr/>
          </p:nvSpPr>
          <p:spPr>
            <a:xfrm>
              <a:off x="1424594" y="4226678"/>
              <a:ext cx="1519941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chemeClr val="bg1"/>
                  </a:solidFill>
                  <a:latin typeface="+mj-ea"/>
                  <a:ea typeface="+mj-ea"/>
                </a:rPr>
                <a:t>DATA</a:t>
              </a:r>
              <a:endParaRPr lang="ko-KR" altLang="en-US" sz="2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638DCBC-D7B3-419F-A11B-F1FF0575306B}"/>
              </a:ext>
            </a:extLst>
          </p:cNvPr>
          <p:cNvGrpSpPr/>
          <p:nvPr/>
        </p:nvGrpSpPr>
        <p:grpSpPr>
          <a:xfrm>
            <a:off x="3493850" y="4972676"/>
            <a:ext cx="7273556" cy="1402516"/>
            <a:chOff x="3446771" y="3331529"/>
            <a:chExt cx="7273556" cy="1402516"/>
          </a:xfrm>
          <a:solidFill>
            <a:srgbClr val="4785B8"/>
          </a:solidFill>
        </p:grpSpPr>
        <p:sp>
          <p:nvSpPr>
            <p:cNvPr id="35" name="직사각형 6">
              <a:extLst>
                <a:ext uri="{FF2B5EF4-FFF2-40B4-BE49-F238E27FC236}">
                  <a16:creationId xmlns:a16="http://schemas.microsoft.com/office/drawing/2014/main" id="{A5DFAC3E-83EA-41D4-B060-C3BF08706C68}"/>
                </a:ext>
              </a:extLst>
            </p:cNvPr>
            <p:cNvSpPr/>
            <p:nvPr/>
          </p:nvSpPr>
          <p:spPr>
            <a:xfrm>
              <a:off x="3446771" y="3331529"/>
              <a:ext cx="7273556" cy="1402516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30D4559-E955-4CEF-8936-5373CBCC9E69}"/>
                </a:ext>
              </a:extLst>
            </p:cNvPr>
            <p:cNvSpPr txBox="1"/>
            <p:nvPr/>
          </p:nvSpPr>
          <p:spPr>
            <a:xfrm>
              <a:off x="3634460" y="3429000"/>
              <a:ext cx="4643772" cy="4560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400" b="1" spc="-150" dirty="0">
                  <a:solidFill>
                    <a:schemeClr val="bg1"/>
                  </a:solidFill>
                  <a:latin typeface="Arial Narrow" panose="020B0606020202030204" pitchFamily="34" charset="0"/>
                  <a:ea typeface="+mj-ea"/>
                </a:rPr>
                <a:t>□ </a:t>
              </a:r>
              <a:r>
                <a:rPr lang="ko-KR" altLang="en-US" b="1" spc="-150" dirty="0">
                  <a:solidFill>
                    <a:schemeClr val="bg1"/>
                  </a:solidFill>
                  <a:latin typeface="Arial Narrow" panose="020B0606020202030204" pitchFamily="34" charset="0"/>
                  <a:ea typeface="+mj-ea"/>
                </a:rPr>
                <a:t>      분해 작업 시 촬영된 모든 분해 파트 사진 </a:t>
              </a:r>
              <a:r>
                <a:rPr lang="en-US" altLang="ko-KR" b="1" spc="-150" dirty="0">
                  <a:solidFill>
                    <a:schemeClr val="bg1"/>
                  </a:solidFill>
                  <a:latin typeface="Arial Narrow" panose="020B0606020202030204" pitchFamily="34" charset="0"/>
                  <a:ea typeface="+mj-ea"/>
                </a:rPr>
                <a:t>DATA </a:t>
              </a:r>
              <a:endParaRPr lang="ko-KR" altLang="en-US" sz="3200" b="1" spc="-150" dirty="0">
                <a:solidFill>
                  <a:schemeClr val="bg1"/>
                </a:solidFill>
                <a:ea typeface="+mj-ea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90CFB27-806A-4FEB-99D8-D728E2FC3068}"/>
              </a:ext>
            </a:extLst>
          </p:cNvPr>
          <p:cNvSpPr txBox="1"/>
          <p:nvPr/>
        </p:nvSpPr>
        <p:spPr>
          <a:xfrm>
            <a:off x="3681539" y="5623705"/>
            <a:ext cx="4882170" cy="456087"/>
          </a:xfrm>
          <a:prstGeom prst="rect">
            <a:avLst/>
          </a:prstGeom>
          <a:solidFill>
            <a:srgbClr val="4785B8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50" dirty="0">
                <a:solidFill>
                  <a:schemeClr val="bg1"/>
                </a:solidFill>
                <a:latin typeface="Arial Narrow" panose="020B0606020202030204" pitchFamily="34" charset="0"/>
                <a:ea typeface="+mj-ea"/>
              </a:rPr>
              <a:t>□ </a:t>
            </a:r>
            <a:r>
              <a:rPr lang="ko-KR" altLang="en-US" b="1" spc="-150" dirty="0">
                <a:solidFill>
                  <a:schemeClr val="bg1"/>
                </a:solidFill>
                <a:latin typeface="Arial Narrow" panose="020B0606020202030204" pitchFamily="34" charset="0"/>
                <a:ea typeface="+mj-ea"/>
              </a:rPr>
              <a:t>      제품 파트 검사 시 불량 판정되는 모든 파트 </a:t>
            </a:r>
            <a:r>
              <a:rPr lang="en-US" altLang="ko-KR" b="1" spc="-150" dirty="0">
                <a:solidFill>
                  <a:schemeClr val="bg1"/>
                </a:solidFill>
                <a:latin typeface="Arial Narrow" panose="020B0606020202030204" pitchFamily="34" charset="0"/>
                <a:ea typeface="+mj-ea"/>
              </a:rPr>
              <a:t>DATA </a:t>
            </a:r>
            <a:endParaRPr lang="ko-KR" altLang="en-US" sz="3200" b="1" spc="-150" dirty="0">
              <a:solidFill>
                <a:schemeClr val="bg1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425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AF9B1E-CB99-4F39-B851-687E5E444E46}"/>
              </a:ext>
            </a:extLst>
          </p:cNvPr>
          <p:cNvSpPr txBox="1"/>
          <p:nvPr/>
        </p:nvSpPr>
        <p:spPr>
          <a:xfrm>
            <a:off x="660400" y="180880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원본 데이터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4431C1-FB8B-42A7-88A8-D140F68D1BF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2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FF8F9807-A8E8-4B81-A57C-1B60B9C22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056" y="1750176"/>
            <a:ext cx="4553928" cy="341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6CABB3-1AC7-4D90-976C-4929C92F30DC}"/>
              </a:ext>
            </a:extLst>
          </p:cNvPr>
          <p:cNvSpPr txBox="1"/>
          <p:nvPr/>
        </p:nvSpPr>
        <p:spPr>
          <a:xfrm>
            <a:off x="757056" y="1255865"/>
            <a:ext cx="6186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원본 이미지 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9E9A2D-054D-457B-AFEA-6FEE1CAAF216}"/>
              </a:ext>
            </a:extLst>
          </p:cNvPr>
          <p:cNvSpPr txBox="1"/>
          <p:nvPr/>
        </p:nvSpPr>
        <p:spPr>
          <a:xfrm>
            <a:off x="854708" y="5447635"/>
            <a:ext cx="6186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제품 파트 </a:t>
            </a:r>
            <a:endParaRPr lang="en-US" altLang="ko-KR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– </a:t>
            </a:r>
            <a:r>
              <a:rPr lang="ko-KR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관련 제품 번호를 이용 촬영</a:t>
            </a:r>
            <a:endParaRPr lang="en-US" altLang="ko-KR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제품  위치 표기 촬영</a:t>
            </a:r>
            <a:endParaRPr lang="en-US" altLang="ko-KR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FE402A0-D357-45C0-9B31-24307D817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701" y="1807176"/>
            <a:ext cx="4553928" cy="341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2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4431C1-FB8B-42A7-88A8-D140F68D1BF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3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B877E6-27E1-4A14-8222-7BCF193F671E}"/>
              </a:ext>
            </a:extLst>
          </p:cNvPr>
          <p:cNvSpPr txBox="1"/>
          <p:nvPr/>
        </p:nvSpPr>
        <p:spPr>
          <a:xfrm>
            <a:off x="729959" y="1923348"/>
            <a:ext cx="6186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</a:rPr>
              <a:t>Grayscale</a:t>
            </a:r>
          </a:p>
          <a:p>
            <a:endParaRPr lang="en-US" altLang="ko-KR" sz="700" b="1" dirty="0">
              <a:solidFill>
                <a:srgbClr val="000000"/>
              </a:solidFill>
            </a:endParaRPr>
          </a:p>
          <a:p>
            <a:r>
              <a:rPr lang="en-US" altLang="ko-KR" b="1" dirty="0">
                <a:solidFill>
                  <a:srgbClr val="000000"/>
                </a:solidFill>
                <a:effectLst/>
              </a:rPr>
              <a:t>- </a:t>
            </a:r>
            <a:r>
              <a:rPr lang="ko-KR" altLang="en-US" b="1" dirty="0">
                <a:solidFill>
                  <a:srgbClr val="000000"/>
                </a:solidFill>
                <a:effectLst/>
              </a:rPr>
              <a:t>효과적인 분류를 위해 </a:t>
            </a:r>
            <a:r>
              <a:rPr lang="en-US" altLang="ko-KR" b="1" dirty="0">
                <a:solidFill>
                  <a:srgbClr val="000000"/>
                </a:solidFill>
              </a:rPr>
              <a:t>Grayscale</a:t>
            </a:r>
          </a:p>
          <a:p>
            <a:r>
              <a:rPr lang="ko-KR" altLang="en-US" b="1" dirty="0">
                <a:solidFill>
                  <a:srgbClr val="000000"/>
                </a:solidFill>
                <a:effectLst/>
              </a:rPr>
              <a:t> </a:t>
            </a:r>
            <a:endParaRPr lang="en-US" altLang="ko-KR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157521-18BB-43A4-96CD-32B3722CE096}"/>
              </a:ext>
            </a:extLst>
          </p:cNvPr>
          <p:cNvSpPr txBox="1"/>
          <p:nvPr/>
        </p:nvSpPr>
        <p:spPr>
          <a:xfrm>
            <a:off x="639469" y="3071271"/>
            <a:ext cx="51575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 altLang="ko-KR" dirty="0"/>
              <a:t>Gaussian Blur  </a:t>
            </a:r>
          </a:p>
          <a:p>
            <a:r>
              <a:rPr lang="en-US" altLang="ko-KR" dirty="0"/>
              <a:t>-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 </a:t>
            </a:r>
            <a:r>
              <a:rPr lang="ko-KR" altLang="en-US" i="0" dirty="0">
                <a:solidFill>
                  <a:srgbClr val="555555"/>
                </a:solidFill>
                <a:effectLst/>
                <a:latin typeface="AppleSDGothicNeo"/>
              </a:rPr>
              <a:t>중앙값에 가중치를 더 주고 주변은 더 흐리게  하여 </a:t>
            </a:r>
            <a:r>
              <a:rPr lang="ko-KR" altLang="en-US" dirty="0"/>
              <a:t>노이즈 제거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adaptive Threshold </a:t>
            </a:r>
          </a:p>
          <a:p>
            <a:r>
              <a:rPr lang="en-US" altLang="ko-KR" dirty="0"/>
              <a:t>-  </a:t>
            </a:r>
            <a:r>
              <a:rPr lang="ko-KR" altLang="en-US" dirty="0"/>
              <a:t>이미지를 여러 영역으로 나눈 후에 그 주변 픽셀 값을 기준으로 계산하여 영역마다의 </a:t>
            </a:r>
            <a:r>
              <a:rPr lang="en-US" altLang="ko-KR" dirty="0"/>
              <a:t>threshold</a:t>
            </a:r>
            <a:r>
              <a:rPr lang="ko-KR" altLang="en-US" dirty="0"/>
              <a:t>를 지정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B8402-2BB4-46BB-B9FC-FA3D183290B3}"/>
              </a:ext>
            </a:extLst>
          </p:cNvPr>
          <p:cNvSpPr txBox="1"/>
          <p:nvPr/>
        </p:nvSpPr>
        <p:spPr>
          <a:xfrm>
            <a:off x="660400" y="197658"/>
            <a:ext cx="3786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제품 번호 분류 </a:t>
            </a:r>
            <a:endParaRPr lang="en-US" altLang="ko-KR" sz="3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09094B97-6C3C-4F8A-BA12-51BD9596D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466" y="1175369"/>
            <a:ext cx="4054630" cy="304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CDFDA78-C89E-4128-8B08-6BC53E2F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104" y="3280095"/>
            <a:ext cx="4603984" cy="345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39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AF9B1E-CB99-4F39-B851-687E5E444E46}"/>
              </a:ext>
            </a:extLst>
          </p:cNvPr>
          <p:cNvSpPr txBox="1"/>
          <p:nvPr/>
        </p:nvSpPr>
        <p:spPr>
          <a:xfrm>
            <a:off x="681635" y="1845811"/>
            <a:ext cx="3518912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</a:rPr>
              <a:t>  </a:t>
            </a:r>
            <a:r>
              <a:rPr lang="en-US" altLang="ko-KR" b="1" dirty="0" err="1">
                <a:solidFill>
                  <a:srgbClr val="000000"/>
                </a:solidFill>
              </a:rPr>
              <a:t>FindContours</a:t>
            </a:r>
            <a:endParaRPr lang="en-US" altLang="ko-KR" b="1" dirty="0">
              <a:solidFill>
                <a:srgbClr val="000000"/>
              </a:solidFill>
            </a:endParaRPr>
          </a:p>
          <a:p>
            <a:endParaRPr lang="en-US" altLang="ko-KR" sz="1000" b="1" dirty="0">
              <a:solidFill>
                <a:srgbClr val="000000"/>
              </a:solidFill>
            </a:endParaRPr>
          </a:p>
          <a:p>
            <a:r>
              <a:rPr lang="en-US" altLang="ko-KR" b="1" dirty="0">
                <a:solidFill>
                  <a:srgbClr val="000000"/>
                </a:solidFill>
              </a:rPr>
              <a:t>-</a:t>
            </a:r>
            <a:r>
              <a:rPr lang="ko-KR" altLang="en-US" b="1" dirty="0">
                <a:solidFill>
                  <a:srgbClr val="000000"/>
                </a:solidFill>
              </a:rPr>
              <a:t> 외곽선 검출이란 객체의 외곽선</a:t>
            </a:r>
            <a:endParaRPr lang="en-US" altLang="ko-KR" b="1" dirty="0">
              <a:solidFill>
                <a:srgbClr val="000000"/>
              </a:solidFill>
            </a:endParaRPr>
          </a:p>
          <a:p>
            <a:r>
              <a:rPr lang="ko-KR" altLang="en-US" b="1" dirty="0">
                <a:solidFill>
                  <a:srgbClr val="000000"/>
                </a:solidFill>
              </a:rPr>
              <a:t> 좌표를 모두 추출</a:t>
            </a:r>
            <a:endParaRPr lang="en-US" altLang="ko-KR" b="1" dirty="0">
              <a:solidFill>
                <a:srgbClr val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4431C1-FB8B-42A7-88A8-D140F68D1BF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4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9A17FC-7768-4AD4-8C65-D48EBFEDBFB9}"/>
              </a:ext>
            </a:extLst>
          </p:cNvPr>
          <p:cNvSpPr txBox="1"/>
          <p:nvPr/>
        </p:nvSpPr>
        <p:spPr>
          <a:xfrm>
            <a:off x="7038363" y="1623445"/>
            <a:ext cx="4297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https://ysyblog.tistory.com/m/119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B10BD2-84EF-45D7-8932-43C00C6FF777}"/>
              </a:ext>
            </a:extLst>
          </p:cNvPr>
          <p:cNvSpPr txBox="1"/>
          <p:nvPr/>
        </p:nvSpPr>
        <p:spPr>
          <a:xfrm>
            <a:off x="660400" y="197658"/>
            <a:ext cx="3786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제품 번호 분류 </a:t>
            </a:r>
            <a:endParaRPr lang="en-US" altLang="ko-KR" sz="3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E3C30-3DF0-43D1-A85A-F2A6AD729CB7}"/>
              </a:ext>
            </a:extLst>
          </p:cNvPr>
          <p:cNvSpPr txBox="1"/>
          <p:nvPr/>
        </p:nvSpPr>
        <p:spPr>
          <a:xfrm>
            <a:off x="681635" y="3429000"/>
            <a:ext cx="17620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0000"/>
                </a:solidFill>
              </a:rPr>
              <a:t>BoundingRect</a:t>
            </a:r>
            <a:endParaRPr lang="en-US" altLang="ko-KR" b="1" dirty="0">
              <a:solidFill>
                <a:srgbClr val="000000"/>
              </a:solidFill>
            </a:endParaRPr>
          </a:p>
          <a:p>
            <a:endParaRPr lang="en-US" altLang="ko-KR" sz="3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altLang="ko-KR" sz="3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362EC30-3F0B-4E74-A8A3-50E937A1A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074" y="1151455"/>
            <a:ext cx="4186423" cy="313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A2CB10-BFF2-4129-8F6A-5BF35E5C4676}"/>
              </a:ext>
            </a:extLst>
          </p:cNvPr>
          <p:cNvSpPr txBox="1"/>
          <p:nvPr/>
        </p:nvSpPr>
        <p:spPr>
          <a:xfrm>
            <a:off x="464317" y="3982998"/>
            <a:ext cx="61883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</a:rPr>
              <a:t> - </a:t>
            </a:r>
            <a:r>
              <a:rPr lang="ko-KR" altLang="en-US" b="1" dirty="0">
                <a:solidFill>
                  <a:srgbClr val="000000"/>
                </a:solidFill>
              </a:rPr>
              <a:t>윤곽선의 경계면을 둘러싸는 사각형을 계산</a:t>
            </a:r>
            <a:endParaRPr lang="en-US" altLang="ko-KR" b="1" dirty="0">
              <a:solidFill>
                <a:srgbClr val="000000"/>
              </a:solidFill>
            </a:endParaRPr>
          </a:p>
          <a:p>
            <a:r>
              <a:rPr lang="ko-KR" altLang="en-US" b="1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000000"/>
                </a:solidFill>
              </a:rPr>
              <a:t>- </a:t>
            </a:r>
            <a:r>
              <a:rPr lang="ko-KR" altLang="en-US" b="1" dirty="0">
                <a:solidFill>
                  <a:srgbClr val="000000"/>
                </a:solidFill>
              </a:rPr>
              <a:t>윤곽선 배열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ko-KR" altLang="en-US" b="1" dirty="0">
                <a:solidFill>
                  <a:srgbClr val="000000"/>
                </a:solidFill>
              </a:rPr>
              <a:t>로 최소 크기 사각형을 계산</a:t>
            </a:r>
            <a:endParaRPr lang="en-US" altLang="ko-KR" b="1" dirty="0">
              <a:solidFill>
                <a:srgbClr val="000000"/>
              </a:solidFill>
            </a:endParaRPr>
          </a:p>
          <a:p>
            <a:r>
              <a:rPr lang="ko-KR" altLang="en-US" b="1" dirty="0">
                <a:solidFill>
                  <a:srgbClr val="000000"/>
                </a:solidFill>
              </a:rPr>
              <a:t> </a:t>
            </a:r>
            <a:r>
              <a:rPr lang="en-US" altLang="ko-KR" b="1" dirty="0">
                <a:solidFill>
                  <a:srgbClr val="000000"/>
                </a:solidFill>
              </a:rPr>
              <a:t>- </a:t>
            </a:r>
            <a:r>
              <a:rPr lang="ko-KR" altLang="en-US" b="1" dirty="0">
                <a:solidFill>
                  <a:srgbClr val="000000"/>
                </a:solidFill>
              </a:rPr>
              <a:t>경계 사각형 함수는 </a:t>
            </a:r>
            <a:r>
              <a:rPr lang="en-US" altLang="ko-KR" b="1" dirty="0" err="1">
                <a:solidFill>
                  <a:srgbClr val="000000"/>
                </a:solidFill>
              </a:rPr>
              <a:t>Rect</a:t>
            </a:r>
            <a:r>
              <a:rPr lang="en-US" altLang="ko-KR" b="1" dirty="0">
                <a:solidFill>
                  <a:srgbClr val="000000"/>
                </a:solidFill>
              </a:rPr>
              <a:t> </a:t>
            </a:r>
            <a:r>
              <a:rPr lang="ko-KR" altLang="en-US" b="1" dirty="0">
                <a:solidFill>
                  <a:srgbClr val="000000"/>
                </a:solidFill>
              </a:rPr>
              <a:t>구조체를 반환합니다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521F13B-DF76-4517-8B43-4D3D06460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942" y="3551321"/>
            <a:ext cx="4186423" cy="313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57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4431C1-FB8B-42A7-88A8-D140F68D1BF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5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C8B1191-2FB6-4262-8505-D1C11F776838}"/>
              </a:ext>
            </a:extLst>
          </p:cNvPr>
          <p:cNvSpPr txBox="1"/>
          <p:nvPr/>
        </p:nvSpPr>
        <p:spPr>
          <a:xfrm>
            <a:off x="538480" y="1321571"/>
            <a:ext cx="6186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MIN_AREA = </a:t>
            </a:r>
            <a:r>
              <a:rPr lang="sv-SE" altLang="ko-KR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80</a:t>
            </a:r>
            <a:endParaRPr lang="sv-SE" altLang="ko-KR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v-SE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MIN_WIDTH, MIN_HEIGHT = </a:t>
            </a:r>
            <a:r>
              <a:rPr lang="sv-SE" altLang="ko-KR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sv-SE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sv-SE" altLang="ko-KR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endParaRPr lang="sv-SE" altLang="ko-KR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v-SE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MIN_RATIO, MAX_RATIO = </a:t>
            </a:r>
            <a:r>
              <a:rPr lang="sv-SE" altLang="ko-KR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0.25</a:t>
            </a:r>
            <a:r>
              <a:rPr lang="sv-SE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sv-SE" altLang="ko-KR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1.0</a:t>
            </a:r>
            <a:endParaRPr lang="sv-SE" altLang="ko-KR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D760DD-0CF6-472E-A948-75425C623422}"/>
              </a:ext>
            </a:extLst>
          </p:cNvPr>
          <p:cNvSpPr txBox="1"/>
          <p:nvPr/>
        </p:nvSpPr>
        <p:spPr>
          <a:xfrm>
            <a:off x="536996" y="2313133"/>
            <a:ext cx="61883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MAX_DIAG_MULTIPLYER = </a:t>
            </a:r>
            <a:r>
              <a:rPr lang="en-US" altLang="ko-KR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5</a:t>
            </a:r>
            <a:endParaRPr lang="en-US" altLang="ko-KR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MAX_ANGLE_DIFF = </a:t>
            </a:r>
            <a:r>
              <a:rPr lang="en-US" altLang="ko-KR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12.0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12.0</a:t>
            </a:r>
            <a:endParaRPr lang="en-US" altLang="ko-KR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MAX_AREA_DIFF = </a:t>
            </a:r>
            <a:r>
              <a:rPr lang="en-US" altLang="ko-KR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0.5</a:t>
            </a:r>
            <a:endParaRPr lang="en-US" altLang="ko-KR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MAX_WIDTH_DIFF = </a:t>
            </a:r>
            <a:r>
              <a:rPr lang="en-US" altLang="ko-KR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altLang="ko-KR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MAX_HEIGHT_DIFF = </a:t>
            </a:r>
            <a:r>
              <a:rPr lang="en-US" altLang="ko-KR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endParaRPr lang="en-US" altLang="ko-KR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MIN_N_MATCHED = </a:t>
            </a:r>
            <a:r>
              <a:rPr lang="en-US" altLang="ko-KR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3</a:t>
            </a:r>
            <a:endParaRPr lang="en-US" altLang="ko-KR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1C882EA-6F19-4029-AD9A-BC8BBCCBB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919" y="1080390"/>
            <a:ext cx="4323841" cy="324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33F5BA-7D86-4CE8-8FF6-6222B6C619E0}"/>
              </a:ext>
            </a:extLst>
          </p:cNvPr>
          <p:cNvSpPr txBox="1"/>
          <p:nvPr/>
        </p:nvSpPr>
        <p:spPr>
          <a:xfrm>
            <a:off x="660400" y="197658"/>
            <a:ext cx="3786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제품 번호 분류 </a:t>
            </a:r>
            <a:endParaRPr lang="en-US" altLang="ko-KR" sz="3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1A1CE51-817C-4A4C-9606-21D218E956AA}"/>
              </a:ext>
            </a:extLst>
          </p:cNvPr>
          <p:cNvSpPr/>
          <p:nvPr/>
        </p:nvSpPr>
        <p:spPr>
          <a:xfrm>
            <a:off x="981512" y="4402254"/>
            <a:ext cx="671119" cy="68986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73384B-F8D8-4B93-BE76-350C8C335222}"/>
              </a:ext>
            </a:extLst>
          </p:cNvPr>
          <p:cNvSpPr txBox="1"/>
          <p:nvPr/>
        </p:nvSpPr>
        <p:spPr>
          <a:xfrm>
            <a:off x="1812021" y="4417940"/>
            <a:ext cx="2290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문자 검출 </a:t>
            </a:r>
            <a:endParaRPr lang="en-US" altLang="ko-KR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Courier New" panose="02070309020205020404" pitchFamily="49" charset="0"/>
              </a:rPr>
              <a:t>-&gt; </a:t>
            </a:r>
            <a:r>
              <a:rPr lang="ko-KR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객체 검출 </a:t>
            </a:r>
            <a:endParaRPr lang="en-US" altLang="ko-KR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971C78-91A4-4142-B6DF-9883DBBEF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162" y="3615118"/>
            <a:ext cx="4323842" cy="324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94F4A3-12FC-4F20-BC71-3AE7F0F02BB0}"/>
              </a:ext>
            </a:extLst>
          </p:cNvPr>
          <p:cNvSpPr txBox="1"/>
          <p:nvPr/>
        </p:nvSpPr>
        <p:spPr>
          <a:xfrm>
            <a:off x="536996" y="5410216"/>
            <a:ext cx="6186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MIN_AREA = </a:t>
            </a:r>
            <a:r>
              <a:rPr lang="sv-SE" altLang="ko-KR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1800</a:t>
            </a:r>
            <a:endParaRPr lang="sv-SE" altLang="ko-KR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v-SE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MIN_WIDTH, MIN_HEIGHT = </a:t>
            </a:r>
            <a:r>
              <a:rPr lang="sv-SE" altLang="ko-KR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300</a:t>
            </a:r>
            <a:r>
              <a:rPr lang="sv-SE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sv-SE" altLang="ko-KR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150</a:t>
            </a:r>
            <a:endParaRPr lang="sv-SE" altLang="ko-KR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v-SE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MIN_RATIO, MAX_RATIO = </a:t>
            </a:r>
            <a:r>
              <a:rPr lang="sv-SE" altLang="ko-KR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sv-SE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sv-SE" altLang="ko-KR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endParaRPr lang="sv-SE" altLang="ko-KR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167534ED-B27F-424C-9C26-A54899C8940E}"/>
              </a:ext>
            </a:extLst>
          </p:cNvPr>
          <p:cNvSpPr/>
          <p:nvPr/>
        </p:nvSpPr>
        <p:spPr>
          <a:xfrm rot="5400000">
            <a:off x="6433926" y="4668794"/>
            <a:ext cx="1149292" cy="1164745"/>
          </a:xfrm>
          <a:prstGeom prst="bentUpArrow">
            <a:avLst/>
          </a:prstGeom>
          <a:solidFill>
            <a:srgbClr val="4785B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34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AB4F57-994A-4962-983F-A4F12BCA1EBC}"/>
              </a:ext>
            </a:extLst>
          </p:cNvPr>
          <p:cNvSpPr/>
          <p:nvPr/>
        </p:nvSpPr>
        <p:spPr>
          <a:xfrm>
            <a:off x="0" y="0"/>
            <a:ext cx="121920" cy="1076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405A5-6142-4FD1-8C72-168628B461D4}"/>
              </a:ext>
            </a:extLst>
          </p:cNvPr>
          <p:cNvSpPr/>
          <p:nvPr/>
        </p:nvSpPr>
        <p:spPr>
          <a:xfrm rot="5400000">
            <a:off x="269240" y="-147320"/>
            <a:ext cx="121920" cy="416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4431C1-FB8B-42A7-88A8-D140F68D1BFE}"/>
              </a:ext>
            </a:extLst>
          </p:cNvPr>
          <p:cNvSpPr txBox="1"/>
          <p:nvPr/>
        </p:nvSpPr>
        <p:spPr>
          <a:xfrm>
            <a:off x="111760" y="81617"/>
            <a:ext cx="527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</a:rPr>
              <a:t>6</a:t>
            </a:r>
            <a:endParaRPr lang="ko-KR" altLang="en-US" sz="4800" b="1" dirty="0">
              <a:solidFill>
                <a:schemeClr val="bg1">
                  <a:lumMod val="85000"/>
                </a:schemeClr>
              </a:solidFill>
              <a:latin typeface="+mj-lt"/>
              <a:ea typeface="+mj-ea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1A3FD80-463F-433A-8F28-9D8CA66F75DB}"/>
              </a:ext>
            </a:extLst>
          </p:cNvPr>
          <p:cNvCxnSpPr/>
          <p:nvPr/>
        </p:nvCxnSpPr>
        <p:spPr>
          <a:xfrm>
            <a:off x="660400" y="1073885"/>
            <a:ext cx="11531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1EF0E81-C9C7-4B85-9645-133D76215F2E}"/>
              </a:ext>
            </a:extLst>
          </p:cNvPr>
          <p:cNvSpPr txBox="1"/>
          <p:nvPr/>
        </p:nvSpPr>
        <p:spPr>
          <a:xfrm>
            <a:off x="660400" y="197658"/>
            <a:ext cx="3786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000000"/>
                </a:solidFill>
                <a:latin typeface="Courier New" panose="02070309020205020404" pitchFamily="49" charset="0"/>
              </a:rPr>
              <a:t>제품 번호 분류 </a:t>
            </a:r>
            <a:endParaRPr lang="en-US" altLang="ko-KR" sz="3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5E8938-4DDD-4BD9-B6A9-CD020D8C9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8" y="2850159"/>
            <a:ext cx="3551951" cy="150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07E42A-BBB6-4106-ABEE-D7B6FE9C8988}"/>
              </a:ext>
            </a:extLst>
          </p:cNvPr>
          <p:cNvSpPr txBox="1"/>
          <p:nvPr/>
        </p:nvSpPr>
        <p:spPr>
          <a:xfrm>
            <a:off x="870358" y="1169171"/>
            <a:ext cx="61868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y=</a:t>
            </a:r>
            <a:r>
              <a:rPr lang="en-US" altLang="ko-KR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possible_contours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altLang="ko-KR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'y'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x=possible_contours[</a:t>
            </a:r>
            <a:r>
              <a:rPr lang="en-US" altLang="ko-KR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altLang="ko-KR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'x'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h=possible_contours[</a:t>
            </a:r>
            <a:r>
              <a:rPr lang="en-US" altLang="ko-KR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altLang="ko-KR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'h'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w=possible_contours[</a:t>
            </a:r>
            <a:r>
              <a:rPr lang="en-US" altLang="ko-KR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altLang="ko-KR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'w'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crop = image[</a:t>
            </a:r>
            <a:r>
              <a:rPr lang="en-US" altLang="ko-KR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y:y+h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x:x+w]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C0CCC6-F7F9-448D-BB13-625AB736DE68}"/>
              </a:ext>
            </a:extLst>
          </p:cNvPr>
          <p:cNvSpPr/>
          <p:nvPr/>
        </p:nvSpPr>
        <p:spPr>
          <a:xfrm>
            <a:off x="1539379" y="5273479"/>
            <a:ext cx="1568741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AP8015537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7E4B55-7E7D-4106-9393-1DDE895B57BA}"/>
              </a:ext>
            </a:extLst>
          </p:cNvPr>
          <p:cNvSpPr txBox="1"/>
          <p:nvPr/>
        </p:nvSpPr>
        <p:spPr>
          <a:xfrm>
            <a:off x="2457974" y="4659382"/>
            <a:ext cx="6186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altLang="ko-KR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ytesseract</a:t>
            </a:r>
            <a:endParaRPr lang="en-US" altLang="ko-KR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B1CBD26-499E-4FC3-A6BC-3ECCF3EC72CD}"/>
              </a:ext>
            </a:extLst>
          </p:cNvPr>
          <p:cNvSpPr/>
          <p:nvPr/>
        </p:nvSpPr>
        <p:spPr>
          <a:xfrm>
            <a:off x="2189527" y="4559646"/>
            <a:ext cx="268447" cy="599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6C88550-5B32-43FF-AD5A-187D91E96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97" y="1621670"/>
            <a:ext cx="4217478" cy="193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CDF59E8-EC5B-4378-8025-CF3EE0B84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97" y="3753675"/>
            <a:ext cx="6114262" cy="178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2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635ED1-ED7F-42FF-BBC4-E015AAC1D1A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" y="0"/>
            <a:ext cx="12190326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00438A-FA4D-4AC6-AD9E-C18057FDD8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A48078-82E0-46B0-BFB6-AC766ABB0F40}"/>
              </a:ext>
            </a:extLst>
          </p:cNvPr>
          <p:cNvSpPr txBox="1"/>
          <p:nvPr/>
        </p:nvSpPr>
        <p:spPr>
          <a:xfrm>
            <a:off x="4362480" y="3034175"/>
            <a:ext cx="3467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</a:rPr>
              <a:t>THANK</a:t>
            </a:r>
            <a:r>
              <a:rPr lang="ko-KR" altLang="en-US" sz="4400" dirty="0">
                <a:solidFill>
                  <a:schemeClr val="bg1"/>
                </a:solidFill>
              </a:rPr>
              <a:t> </a:t>
            </a:r>
            <a:r>
              <a:rPr lang="en-US" altLang="ko-KR" sz="4400" dirty="0">
                <a:solidFill>
                  <a:schemeClr val="bg1"/>
                </a:solidFill>
              </a:rPr>
              <a:t>YOU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9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518E"/>
      </a:accent1>
      <a:accent2>
        <a:srgbClr val="00608A"/>
      </a:accent2>
      <a:accent3>
        <a:srgbClr val="0286AD"/>
      </a:accent3>
      <a:accent4>
        <a:srgbClr val="01B1D0"/>
      </a:accent4>
      <a:accent5>
        <a:srgbClr val="90CBDD"/>
      </a:accent5>
      <a:accent6>
        <a:srgbClr val="F2EAE3"/>
      </a:accent6>
      <a:hlink>
        <a:srgbClr val="262626"/>
      </a:hlink>
      <a:folHlink>
        <a:srgbClr val="262626"/>
      </a:folHlink>
    </a:clrScheme>
    <a:fontScheme name="Arial나눔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AppleSDGothicNeo</vt:lpstr>
      <vt:lpstr>나눔스퀘어 ExtraBold</vt:lpstr>
      <vt:lpstr>맑은 고딕</vt:lpstr>
      <vt:lpstr>Arial</vt:lpstr>
      <vt:lpstr>Arial Narrow</vt:lpstr>
      <vt:lpstr>Courier New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Sung-Ku MYEONG</cp:lastModifiedBy>
  <cp:revision>83</cp:revision>
  <dcterms:created xsi:type="dcterms:W3CDTF">2021-02-14T00:18:03Z</dcterms:created>
  <dcterms:modified xsi:type="dcterms:W3CDTF">2022-12-14T05:17:37Z</dcterms:modified>
</cp:coreProperties>
</file>