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825" autoAdjust="0"/>
  </p:normalViewPr>
  <p:slideViewPr>
    <p:cSldViewPr snapToGrid="0" snapToObjects="1">
      <p:cViewPr varScale="1">
        <p:scale>
          <a:sx n="77" d="100"/>
          <a:sy n="77" d="100"/>
        </p:scale>
        <p:origin x="-91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5C622B-820F-D84B-AD65-CBAAC72F0AF4}" type="datetimeFigureOut">
              <a:rPr lang="en-US" smtClean="0"/>
              <a:t>11/28/16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218A0A-F443-204F-92B3-F25384F3AEA0}" type="slidenum">
              <a:rPr lang="en-US" smtClean="0"/>
              <a:t>‹#›</a:t>
            </a:fld>
            <a:endParaRPr lang="en-US"/>
          </a:p>
        </p:txBody>
      </p:sp>
    </p:spTree>
    <p:extLst>
      <p:ext uri="{BB962C8B-B14F-4D97-AF65-F5344CB8AC3E}">
        <p14:creationId xmlns:p14="http://schemas.microsoft.com/office/powerpoint/2010/main" val="31809114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a:t>
            </a:r>
            <a:r>
              <a:rPr lang="en-US" baseline="0" dirty="0" smtClean="0"/>
              <a:t> everyone,</a:t>
            </a:r>
          </a:p>
          <a:p>
            <a:r>
              <a:rPr lang="en-US" baseline="0" dirty="0" smtClean="0"/>
              <a:t>I am Jinhao Ping. Here is my presentation topic </a:t>
            </a:r>
            <a:r>
              <a:rPr lang="mr-IN" baseline="0" dirty="0" smtClean="0"/>
              <a:t>…</a:t>
            </a:r>
            <a:endParaRPr lang="en-US" baseline="0" dirty="0" smtClean="0"/>
          </a:p>
          <a:p>
            <a:r>
              <a:rPr lang="en-US" baseline="0" dirty="0" smtClean="0"/>
              <a:t>Today, I am going to introduce you three popular front-end frameworks</a:t>
            </a:r>
          </a:p>
          <a:p>
            <a:r>
              <a:rPr lang="en-US" baseline="0" dirty="0" smtClean="0"/>
              <a:t>I will talk about their advantages and disadvantages. And my opinion on how to choose the right front-end </a:t>
            </a:r>
            <a:r>
              <a:rPr lang="en-US" baseline="0" dirty="0" err="1" smtClean="0"/>
              <a:t>framwork</a:t>
            </a:r>
            <a:r>
              <a:rPr lang="en-US" baseline="0" dirty="0" smtClean="0"/>
              <a:t> for yourself.</a:t>
            </a:r>
          </a:p>
        </p:txBody>
      </p:sp>
      <p:sp>
        <p:nvSpPr>
          <p:cNvPr id="4" name="Slide Number Placeholder 3"/>
          <p:cNvSpPr>
            <a:spLocks noGrp="1"/>
          </p:cNvSpPr>
          <p:nvPr>
            <p:ph type="sldNum" sz="quarter" idx="10"/>
          </p:nvPr>
        </p:nvSpPr>
        <p:spPr/>
        <p:txBody>
          <a:bodyPr/>
          <a:lstStyle/>
          <a:p>
            <a:fld id="{E7218A0A-F443-204F-92B3-F25384F3AEA0}" type="slidenum">
              <a:rPr lang="en-US" smtClean="0"/>
              <a:t>1</a:t>
            </a:fld>
            <a:endParaRPr lang="en-US"/>
          </a:p>
        </p:txBody>
      </p:sp>
    </p:spTree>
    <p:extLst>
      <p:ext uri="{BB962C8B-B14F-4D97-AF65-F5344CB8AC3E}">
        <p14:creationId xmlns:p14="http://schemas.microsoft.com/office/powerpoint/2010/main" val="96325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Nowadays, if you still think in your mind that mobile web design and application development is a very niche industry, you are out of date. </a:t>
            </a:r>
          </a:p>
          <a:p>
            <a:r>
              <a:rPr lang="en-US" sz="1200" kern="1200" dirty="0" smtClean="0">
                <a:solidFill>
                  <a:schemeClr val="tx1"/>
                </a:solidFill>
                <a:effectLst/>
                <a:latin typeface="+mn-lt"/>
                <a:ea typeface="+mn-ea"/>
                <a:cs typeface="+mn-cs"/>
              </a:rPr>
              <a:t>Mobile is not the trend, nor is it even the future, it is the present. </a:t>
            </a:r>
          </a:p>
          <a:p>
            <a:r>
              <a:rPr lang="en-US" sz="1200" kern="1200" dirty="0" smtClean="0">
                <a:solidFill>
                  <a:schemeClr val="tx1"/>
                </a:solidFill>
                <a:effectLst/>
                <a:latin typeface="+mn-lt"/>
                <a:ea typeface="+mn-ea"/>
                <a:cs typeface="+mn-cs"/>
              </a:rPr>
              <a:t>According to statistics on </a:t>
            </a:r>
            <a:r>
              <a:rPr lang="en-US" sz="1200" kern="1200" dirty="0" err="1" smtClean="0">
                <a:solidFill>
                  <a:schemeClr val="tx1"/>
                </a:solidFill>
                <a:effectLst/>
                <a:latin typeface="+mn-lt"/>
                <a:ea typeface="+mn-ea"/>
                <a:cs typeface="+mn-cs"/>
              </a:rPr>
              <a:t>Mobithinking</a:t>
            </a:r>
            <a:r>
              <a:rPr lang="en-US" sz="1200" kern="1200" dirty="0" smtClean="0">
                <a:solidFill>
                  <a:schemeClr val="tx1"/>
                </a:solidFill>
                <a:effectLst/>
                <a:latin typeface="+mn-lt"/>
                <a:ea typeface="+mn-ea"/>
                <a:cs typeface="+mn-cs"/>
              </a:rPr>
              <a:t>, there are over 1.2 billion mobile web users worldwide. In the United States, 25% of mobile web users are mobile-only which means they rarely use a desktop to access the web. [1] So mobile-friendly, responsive websites are not something good-to-haves. Instead, they are must-haves.</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E7218A0A-F443-204F-92B3-F25384F3AEA0}" type="slidenum">
              <a:rPr lang="en-US" smtClean="0"/>
              <a:t>2</a:t>
            </a:fld>
            <a:endParaRPr lang="en-US"/>
          </a:p>
        </p:txBody>
      </p:sp>
    </p:spTree>
    <p:extLst>
      <p:ext uri="{BB962C8B-B14F-4D97-AF65-F5344CB8AC3E}">
        <p14:creationId xmlns:p14="http://schemas.microsoft.com/office/powerpoint/2010/main" val="398353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responsive web design is a relatively new approach to website design that ensures users have a good viewing experience no matter what type of device they are using. [3] If your site is not responsive and optimized for mobile browsing, your bounce rates will rise and your site ranking will drop</a:t>
            </a:r>
            <a:r>
              <a:rPr lang="en-US" dirty="0" smtClean="0">
                <a:effectLst/>
              </a:rPr>
              <a:t>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your site is not designed to be responsive, you will have to retrofit it, which costs you extra time and money. Here we comes with the Bootstrap framework which is an excellent choice for building a responsive mobile website or application from scratch.</a:t>
            </a:r>
          </a:p>
          <a:p>
            <a:endParaRPr lang="en-US" dirty="0"/>
          </a:p>
        </p:txBody>
      </p:sp>
      <p:sp>
        <p:nvSpPr>
          <p:cNvPr id="4" name="Slide Number Placeholder 3"/>
          <p:cNvSpPr>
            <a:spLocks noGrp="1"/>
          </p:cNvSpPr>
          <p:nvPr>
            <p:ph type="sldNum" sz="quarter" idx="10"/>
          </p:nvPr>
        </p:nvSpPr>
        <p:spPr/>
        <p:txBody>
          <a:bodyPr/>
          <a:lstStyle/>
          <a:p>
            <a:fld id="{E7218A0A-F443-204F-92B3-F25384F3AEA0}" type="slidenum">
              <a:rPr lang="en-US" smtClean="0"/>
              <a:t>3</a:t>
            </a:fld>
            <a:endParaRPr lang="en-US"/>
          </a:p>
        </p:txBody>
      </p:sp>
    </p:spTree>
    <p:extLst>
      <p:ext uri="{BB962C8B-B14F-4D97-AF65-F5344CB8AC3E}">
        <p14:creationId xmlns:p14="http://schemas.microsoft.com/office/powerpoint/2010/main" val="1930451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Bootstrap is a front-end framework that builds responsive, mobile-first websites, developed by Mark Otto and Jacob Thornton at Twitter and released as an open source product in August 2011 on </a:t>
            </a:r>
            <a:r>
              <a:rPr lang="en-US" sz="1200" kern="1200" dirty="0" err="1"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endParaRPr lang="en-US" dirty="0" smtClean="0"/>
          </a:p>
          <a:p>
            <a:r>
              <a:rPr lang="en-US" sz="1200" kern="1200" dirty="0" smtClean="0">
                <a:solidFill>
                  <a:schemeClr val="tx1"/>
                </a:solidFill>
                <a:effectLst/>
                <a:latin typeface="+mn-lt"/>
                <a:ea typeface="+mn-ea"/>
                <a:cs typeface="+mn-cs"/>
              </a:rPr>
              <a:t>In Bootstrap, content are divided into a maximum of 12 columns and then condensed down to 6, 4, 3 or less depending on the device viewing the site. In order to achieve responsive design, the app will detect the pixel size of the user’s device and then adjust the columns accordingly. The following is a straightforward graph showing you how Bootstrap works.</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E7218A0A-F443-204F-92B3-F25384F3AEA0}" type="slidenum">
              <a:rPr lang="en-US" smtClean="0"/>
              <a:t>4</a:t>
            </a:fld>
            <a:endParaRPr lang="en-US"/>
          </a:p>
        </p:txBody>
      </p:sp>
    </p:spTree>
    <p:extLst>
      <p:ext uri="{BB962C8B-B14F-4D97-AF65-F5344CB8AC3E}">
        <p14:creationId xmlns:p14="http://schemas.microsoft.com/office/powerpoint/2010/main" val="3085439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Foundation, a responsive front-end framework built by a product design company named </a:t>
            </a:r>
            <a:r>
              <a:rPr lang="en-US" sz="1200" kern="1200" dirty="0" err="1" smtClean="0">
                <a:solidFill>
                  <a:schemeClr val="tx1"/>
                </a:solidFill>
                <a:effectLst/>
                <a:latin typeface="+mn-lt"/>
                <a:ea typeface="+mn-ea"/>
                <a:cs typeface="+mn-cs"/>
              </a:rPr>
              <a:t>Zurb</a:t>
            </a:r>
            <a:r>
              <a:rPr lang="en-US" sz="1200" kern="1200" dirty="0" smtClean="0">
                <a:solidFill>
                  <a:schemeClr val="tx1"/>
                </a:solidFill>
                <a:effectLst/>
                <a:latin typeface="+mn-lt"/>
                <a:ea typeface="+mn-ea"/>
                <a:cs typeface="+mn-cs"/>
              </a:rPr>
              <a:t>, is open source and was released in 2011 under the MIT license. It is quite similar with Bootstrap in many ways such that it can be used for building a responsive website and it is compatible with many browsers.</a:t>
            </a:r>
          </a:p>
          <a:p>
            <a:endParaRPr lang="en-US" dirty="0"/>
          </a:p>
        </p:txBody>
      </p:sp>
      <p:sp>
        <p:nvSpPr>
          <p:cNvPr id="4" name="Slide Number Placeholder 3"/>
          <p:cNvSpPr>
            <a:spLocks noGrp="1"/>
          </p:cNvSpPr>
          <p:nvPr>
            <p:ph type="sldNum" sz="quarter" idx="10"/>
          </p:nvPr>
        </p:nvSpPr>
        <p:spPr/>
        <p:txBody>
          <a:bodyPr/>
          <a:lstStyle/>
          <a:p>
            <a:fld id="{E7218A0A-F443-204F-92B3-F25384F3AEA0}" type="slidenum">
              <a:rPr lang="en-US" smtClean="0"/>
              <a:t>7</a:t>
            </a:fld>
            <a:endParaRPr lang="en-US"/>
          </a:p>
        </p:txBody>
      </p:sp>
    </p:spTree>
    <p:extLst>
      <p:ext uri="{BB962C8B-B14F-4D97-AF65-F5344CB8AC3E}">
        <p14:creationId xmlns:p14="http://schemas.microsoft.com/office/powerpoint/2010/main" val="3691523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of all, Foundation can be used with completely semantic markup. Since Foundation is built with Compass, it would allow the abstraction of presentation to be easier and faster. There is no need for extraneous IDs, classes or non-semantic empty HTML elements. This way is better in maintainability and reusability. Also Foundation’s code looks much more straightforward than Bootstrap. </a:t>
            </a:r>
          </a:p>
          <a:p>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Foundation uses Sass, the finest CSS pre-processor. It makes for a more modular, pragmatic approach to presentation. Sass is a lot more powerful than Less of Bootstrap. Less does have some extensions. However, Less does not have as many awesome frameworks like Compass.</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7218A0A-F443-204F-92B3-F25384F3AEA0}" type="slidenum">
              <a:rPr lang="en-US" smtClean="0"/>
              <a:t>8</a:t>
            </a:fld>
            <a:endParaRPr lang="en-US"/>
          </a:p>
        </p:txBody>
      </p:sp>
    </p:spTree>
    <p:extLst>
      <p:ext uri="{BB962C8B-B14F-4D97-AF65-F5344CB8AC3E}">
        <p14:creationId xmlns:p14="http://schemas.microsoft.com/office/powerpoint/2010/main" val="781417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Semantic is a development framework that helps create beautiful, responsive layouts using human-friendly HTML. </a:t>
            </a:r>
          </a:p>
          <a:p>
            <a:r>
              <a:rPr lang="en-US" sz="1200" kern="1200" dirty="0" smtClean="0">
                <a:solidFill>
                  <a:schemeClr val="tx1"/>
                </a:solidFill>
                <a:effectLst/>
                <a:latin typeface="+mn-lt"/>
                <a:ea typeface="+mn-ea"/>
                <a:cs typeface="+mn-cs"/>
              </a:rPr>
              <a:t>Semantic empowers designers and developers by creating a shared vocabulary for UI.</a:t>
            </a:r>
            <a:r>
              <a:rPr lang="en-US" dirty="0" smtClean="0">
                <a:effectLst/>
              </a:rPr>
              <a:t>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Semantic UI is a new player on the field of HTML/CSS frameworks, but it is coming in strong. </a:t>
            </a:r>
          </a:p>
        </p:txBody>
      </p:sp>
      <p:sp>
        <p:nvSpPr>
          <p:cNvPr id="4" name="Slide Number Placeholder 3"/>
          <p:cNvSpPr>
            <a:spLocks noGrp="1"/>
          </p:cNvSpPr>
          <p:nvPr>
            <p:ph type="sldNum" sz="quarter" idx="10"/>
          </p:nvPr>
        </p:nvSpPr>
        <p:spPr/>
        <p:txBody>
          <a:bodyPr/>
          <a:lstStyle/>
          <a:p>
            <a:fld id="{E7218A0A-F443-204F-92B3-F25384F3AEA0}" type="slidenum">
              <a:rPr lang="en-US" smtClean="0"/>
              <a:t>10</a:t>
            </a:fld>
            <a:endParaRPr lang="en-US"/>
          </a:p>
        </p:txBody>
      </p:sp>
    </p:spTree>
    <p:extLst>
      <p:ext uri="{BB962C8B-B14F-4D97-AF65-F5344CB8AC3E}">
        <p14:creationId xmlns:p14="http://schemas.microsoft.com/office/powerpoint/2010/main" val="2629978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of all, Semantic is designed completely with EM. Everything is defined using </a:t>
            </a:r>
            <a:r>
              <a:rPr lang="en-US" sz="1200" kern="1200" dirty="0" err="1" smtClean="0">
                <a:solidFill>
                  <a:schemeClr val="tx1"/>
                </a:solidFill>
                <a:effectLst/>
                <a:latin typeface="+mn-lt"/>
                <a:ea typeface="+mn-ea"/>
                <a:cs typeface="+mn-cs"/>
              </a:rPr>
              <a:t>em</a:t>
            </a:r>
            <a:r>
              <a:rPr lang="en-US" sz="1200" kern="1200" dirty="0" smtClean="0">
                <a:solidFill>
                  <a:schemeClr val="tx1"/>
                </a:solidFill>
                <a:effectLst/>
                <a:latin typeface="+mn-lt"/>
                <a:ea typeface="+mn-ea"/>
                <a:cs typeface="+mn-cs"/>
              </a:rPr>
              <a:t> and rem in this way that components could be resized simply on the fly. All you need to do is to change using a media query.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uses simply, common</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and</a:t>
            </a:r>
            <a:r>
              <a:rPr lang="zh-CN" alt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natural languages for describing element</a:t>
            </a:r>
            <a:r>
              <a:rPr lang="en-US" sz="1200" kern="1200" dirty="0" smtClean="0">
                <a:solidFill>
                  <a:schemeClr val="tx1"/>
                </a:solidFill>
                <a:effectLst/>
                <a:latin typeface="+mn-lt"/>
                <a:ea typeface="+mn-ea"/>
                <a:cs typeface="+mn-cs"/>
              </a:rPr>
              <a:t>s</a:t>
            </a:r>
            <a:r>
              <a:rPr lang="en-US" altLang="zh-CN"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Code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is</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shorter</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in</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lines</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compared</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to</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Bootstrap</a:t>
            </a:r>
            <a:endParaRPr lang="en-US" dirty="0" smtClean="0">
              <a:effectLst/>
            </a:endParaRPr>
          </a:p>
          <a:p>
            <a:endParaRPr lang="en-US" dirty="0" smtClean="0">
              <a:effectLst/>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All UI components share site-wide defaults. This lets you change the look and feel of components quickly and gives you complete design freedom. </a:t>
            </a:r>
          </a:p>
          <a:p>
            <a:endParaRPr lang="en-US" dirty="0"/>
          </a:p>
        </p:txBody>
      </p:sp>
      <p:sp>
        <p:nvSpPr>
          <p:cNvPr id="4" name="Slide Number Placeholder 3"/>
          <p:cNvSpPr>
            <a:spLocks noGrp="1"/>
          </p:cNvSpPr>
          <p:nvPr>
            <p:ph type="sldNum" sz="quarter" idx="10"/>
          </p:nvPr>
        </p:nvSpPr>
        <p:spPr/>
        <p:txBody>
          <a:bodyPr/>
          <a:lstStyle/>
          <a:p>
            <a:fld id="{E7218A0A-F443-204F-92B3-F25384F3AEA0}" type="slidenum">
              <a:rPr lang="en-US" smtClean="0"/>
              <a:t>11</a:t>
            </a:fld>
            <a:endParaRPr lang="en-US"/>
          </a:p>
        </p:txBody>
      </p:sp>
    </p:spTree>
    <p:extLst>
      <p:ext uri="{BB962C8B-B14F-4D97-AF65-F5344CB8AC3E}">
        <p14:creationId xmlns:p14="http://schemas.microsoft.com/office/powerpoint/2010/main" val="4074423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Semantic UI is pretty new and still under development. People may not want to use it for large projects, which depend on huge resources and support from community.</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Furthermore, JavaScript is an essential skill to develop website interfaces using Semantic UI. Almost all features will not work without writing JavaScript scripts such as modal window and dropdown.</a:t>
            </a:r>
          </a:p>
          <a:p>
            <a:endParaRPr lang="en-US" dirty="0"/>
          </a:p>
        </p:txBody>
      </p:sp>
      <p:sp>
        <p:nvSpPr>
          <p:cNvPr id="4" name="Slide Number Placeholder 3"/>
          <p:cNvSpPr>
            <a:spLocks noGrp="1"/>
          </p:cNvSpPr>
          <p:nvPr>
            <p:ph type="sldNum" sz="quarter" idx="10"/>
          </p:nvPr>
        </p:nvSpPr>
        <p:spPr/>
        <p:txBody>
          <a:bodyPr/>
          <a:lstStyle/>
          <a:p>
            <a:fld id="{E7218A0A-F443-204F-92B3-F25384F3AEA0}" type="slidenum">
              <a:rPr lang="en-US" smtClean="0"/>
              <a:t>12</a:t>
            </a:fld>
            <a:endParaRPr lang="en-US"/>
          </a:p>
        </p:txBody>
      </p:sp>
    </p:spTree>
    <p:extLst>
      <p:ext uri="{BB962C8B-B14F-4D97-AF65-F5344CB8AC3E}">
        <p14:creationId xmlns:p14="http://schemas.microsoft.com/office/powerpoint/2010/main" val="2857131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4F9278-64E5-6E4E-A725-1DC7082F1170}" type="datetimeFigureOut">
              <a:rPr lang="en-US" smtClean="0"/>
              <a:t>11/28/16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2E221A-019E-DC4B-83E7-25076B835922}" type="slidenum">
              <a:rPr lang="en-US" smtClean="0"/>
              <a:t>‹#›</a:t>
            </a:fld>
            <a:endParaRPr lang="en-US"/>
          </a:p>
        </p:txBody>
      </p:sp>
    </p:spTree>
    <p:extLst>
      <p:ext uri="{BB962C8B-B14F-4D97-AF65-F5344CB8AC3E}">
        <p14:creationId xmlns:p14="http://schemas.microsoft.com/office/powerpoint/2010/main" val="825551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4F9278-64E5-6E4E-A725-1DC7082F1170}" type="datetimeFigureOut">
              <a:rPr lang="en-US" smtClean="0"/>
              <a:t>11/28/16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2E221A-019E-DC4B-83E7-25076B835922}" type="slidenum">
              <a:rPr lang="en-US" smtClean="0"/>
              <a:t>‹#›</a:t>
            </a:fld>
            <a:endParaRPr lang="en-US"/>
          </a:p>
        </p:txBody>
      </p:sp>
    </p:spTree>
    <p:extLst>
      <p:ext uri="{BB962C8B-B14F-4D97-AF65-F5344CB8AC3E}">
        <p14:creationId xmlns:p14="http://schemas.microsoft.com/office/powerpoint/2010/main" val="3916833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4F9278-64E5-6E4E-A725-1DC7082F1170}" type="datetimeFigureOut">
              <a:rPr lang="en-US" smtClean="0"/>
              <a:t>11/28/16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2E221A-019E-DC4B-83E7-25076B835922}" type="slidenum">
              <a:rPr lang="en-US" smtClean="0"/>
              <a:t>‹#›</a:t>
            </a:fld>
            <a:endParaRPr lang="en-US"/>
          </a:p>
        </p:txBody>
      </p:sp>
    </p:spTree>
    <p:extLst>
      <p:ext uri="{BB962C8B-B14F-4D97-AF65-F5344CB8AC3E}">
        <p14:creationId xmlns:p14="http://schemas.microsoft.com/office/powerpoint/2010/main" val="1470863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4F9278-64E5-6E4E-A725-1DC7082F1170}" type="datetimeFigureOut">
              <a:rPr lang="en-US" smtClean="0"/>
              <a:t>11/28/16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2E221A-019E-DC4B-83E7-25076B835922}" type="slidenum">
              <a:rPr lang="en-US" smtClean="0"/>
              <a:t>‹#›</a:t>
            </a:fld>
            <a:endParaRPr lang="en-US"/>
          </a:p>
        </p:txBody>
      </p:sp>
    </p:spTree>
    <p:extLst>
      <p:ext uri="{BB962C8B-B14F-4D97-AF65-F5344CB8AC3E}">
        <p14:creationId xmlns:p14="http://schemas.microsoft.com/office/powerpoint/2010/main" val="3308619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4F9278-64E5-6E4E-A725-1DC7082F1170}" type="datetimeFigureOut">
              <a:rPr lang="en-US" smtClean="0"/>
              <a:t>11/28/16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2E221A-019E-DC4B-83E7-25076B835922}" type="slidenum">
              <a:rPr lang="en-US" smtClean="0"/>
              <a:t>‹#›</a:t>
            </a:fld>
            <a:endParaRPr lang="en-US"/>
          </a:p>
        </p:txBody>
      </p:sp>
    </p:spTree>
    <p:extLst>
      <p:ext uri="{BB962C8B-B14F-4D97-AF65-F5344CB8AC3E}">
        <p14:creationId xmlns:p14="http://schemas.microsoft.com/office/powerpoint/2010/main" val="923871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4F9278-64E5-6E4E-A725-1DC7082F1170}" type="datetimeFigureOut">
              <a:rPr lang="en-US" smtClean="0"/>
              <a:t>11/28/16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2E221A-019E-DC4B-83E7-25076B835922}" type="slidenum">
              <a:rPr lang="en-US" smtClean="0"/>
              <a:t>‹#›</a:t>
            </a:fld>
            <a:endParaRPr lang="en-US"/>
          </a:p>
        </p:txBody>
      </p:sp>
    </p:spTree>
    <p:extLst>
      <p:ext uri="{BB962C8B-B14F-4D97-AF65-F5344CB8AC3E}">
        <p14:creationId xmlns:p14="http://schemas.microsoft.com/office/powerpoint/2010/main" val="111011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4F9278-64E5-6E4E-A725-1DC7082F1170}" type="datetimeFigureOut">
              <a:rPr lang="en-US" smtClean="0"/>
              <a:t>11/28/16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2E221A-019E-DC4B-83E7-25076B835922}" type="slidenum">
              <a:rPr lang="en-US" smtClean="0"/>
              <a:t>‹#›</a:t>
            </a:fld>
            <a:endParaRPr lang="en-US"/>
          </a:p>
        </p:txBody>
      </p:sp>
    </p:spTree>
    <p:extLst>
      <p:ext uri="{BB962C8B-B14F-4D97-AF65-F5344CB8AC3E}">
        <p14:creationId xmlns:p14="http://schemas.microsoft.com/office/powerpoint/2010/main" val="1538320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4F9278-64E5-6E4E-A725-1DC7082F1170}" type="datetimeFigureOut">
              <a:rPr lang="en-US" smtClean="0"/>
              <a:t>11/28/16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2E221A-019E-DC4B-83E7-25076B835922}" type="slidenum">
              <a:rPr lang="en-US" smtClean="0"/>
              <a:t>‹#›</a:t>
            </a:fld>
            <a:endParaRPr lang="en-US"/>
          </a:p>
        </p:txBody>
      </p:sp>
    </p:spTree>
    <p:extLst>
      <p:ext uri="{BB962C8B-B14F-4D97-AF65-F5344CB8AC3E}">
        <p14:creationId xmlns:p14="http://schemas.microsoft.com/office/powerpoint/2010/main" val="576118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4F9278-64E5-6E4E-A725-1DC7082F1170}" type="datetimeFigureOut">
              <a:rPr lang="en-US" smtClean="0"/>
              <a:t>11/28/16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2E221A-019E-DC4B-83E7-25076B835922}" type="slidenum">
              <a:rPr lang="en-US" smtClean="0"/>
              <a:t>‹#›</a:t>
            </a:fld>
            <a:endParaRPr lang="en-US"/>
          </a:p>
        </p:txBody>
      </p:sp>
    </p:spTree>
    <p:extLst>
      <p:ext uri="{BB962C8B-B14F-4D97-AF65-F5344CB8AC3E}">
        <p14:creationId xmlns:p14="http://schemas.microsoft.com/office/powerpoint/2010/main" val="1205374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4F9278-64E5-6E4E-A725-1DC7082F1170}" type="datetimeFigureOut">
              <a:rPr lang="en-US" smtClean="0"/>
              <a:t>11/28/16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2E221A-019E-DC4B-83E7-25076B835922}" type="slidenum">
              <a:rPr lang="en-US" smtClean="0"/>
              <a:t>‹#›</a:t>
            </a:fld>
            <a:endParaRPr lang="en-US"/>
          </a:p>
        </p:txBody>
      </p:sp>
    </p:spTree>
    <p:extLst>
      <p:ext uri="{BB962C8B-B14F-4D97-AF65-F5344CB8AC3E}">
        <p14:creationId xmlns:p14="http://schemas.microsoft.com/office/powerpoint/2010/main" val="3020745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4F9278-64E5-6E4E-A725-1DC7082F1170}" type="datetimeFigureOut">
              <a:rPr lang="en-US" smtClean="0"/>
              <a:t>11/28/16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2E221A-019E-DC4B-83E7-25076B835922}" type="slidenum">
              <a:rPr lang="en-US" smtClean="0"/>
              <a:t>‹#›</a:t>
            </a:fld>
            <a:endParaRPr lang="en-US"/>
          </a:p>
        </p:txBody>
      </p:sp>
    </p:spTree>
    <p:extLst>
      <p:ext uri="{BB962C8B-B14F-4D97-AF65-F5344CB8AC3E}">
        <p14:creationId xmlns:p14="http://schemas.microsoft.com/office/powerpoint/2010/main" val="20610352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4F9278-64E5-6E4E-A725-1DC7082F1170}" type="datetimeFigureOut">
              <a:rPr lang="en-US" smtClean="0"/>
              <a:t>11/28/16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2E221A-019E-DC4B-83E7-25076B835922}" type="slidenum">
              <a:rPr lang="en-US" smtClean="0"/>
              <a:t>‹#›</a:t>
            </a:fld>
            <a:endParaRPr lang="en-US"/>
          </a:p>
        </p:txBody>
      </p:sp>
    </p:spTree>
    <p:extLst>
      <p:ext uri="{BB962C8B-B14F-4D97-AF65-F5344CB8AC3E}">
        <p14:creationId xmlns:p14="http://schemas.microsoft.com/office/powerpoint/2010/main" val="2054091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zingdesign.com/top-10-reasons-to-use-zurbs-foundation-framework/" TargetMode="External"/><Relationship Id="rId4" Type="http://schemas.openxmlformats.org/officeDocument/2006/relationships/hyperlink" Target="https://codemyviews.com/blog/mobilefirst" TargetMode="External"/><Relationship Id="rId1" Type="http://schemas.openxmlformats.org/officeDocument/2006/relationships/slideLayout" Target="../slideLayouts/slideLayout2.xml"/><Relationship Id="rId2" Type="http://schemas.openxmlformats.org/officeDocument/2006/relationships/hyperlink" Target="https://www.upwork.com/hiring/development/twitter-bootstrap-vs-semantic-u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16175"/>
            <a:ext cx="7772400" cy="1470025"/>
          </a:xfrm>
        </p:spPr>
        <p:txBody>
          <a:bodyPr>
            <a:normAutofit fontScale="90000"/>
          </a:bodyPr>
          <a:lstStyle/>
          <a:p>
            <a:r>
              <a:rPr lang="en-US" b="1" dirty="0"/>
              <a:t>Move over Bootstrap and Foundation</a:t>
            </a:r>
            <a:r>
              <a:rPr lang="en-US" dirty="0"/>
              <a:t/>
            </a:r>
            <a:br>
              <a:rPr lang="en-US" dirty="0"/>
            </a:br>
            <a:r>
              <a:rPr lang="en-US" b="1" dirty="0"/>
              <a:t>Welcome Semantic UI</a:t>
            </a:r>
            <a:r>
              <a:rPr lang="en-US" dirty="0"/>
              <a:t/>
            </a:r>
            <a:br>
              <a:rPr lang="en-US" dirty="0"/>
            </a:b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4403025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UI</a:t>
            </a:r>
            <a:endParaRPr lang="en-US" dirty="0"/>
          </a:p>
        </p:txBody>
      </p:sp>
      <p:pic>
        <p:nvPicPr>
          <p:cNvPr id="4" name="Content Placeholder 3"/>
          <p:cNvPicPr>
            <a:picLocks noGrp="1" noChangeAspect="1"/>
          </p:cNvPicPr>
          <p:nvPr>
            <p:ph idx="1"/>
          </p:nvPr>
        </p:nvPicPr>
        <p:blipFill>
          <a:blip r:embed="rId3"/>
          <a:srcRect t="15627" b="15627"/>
          <a:stretch>
            <a:fillRect/>
          </a:stretch>
        </p:blipFill>
        <p:spPr/>
      </p:pic>
    </p:spTree>
    <p:extLst>
      <p:ext uri="{BB962C8B-B14F-4D97-AF65-F5344CB8AC3E}">
        <p14:creationId xmlns:p14="http://schemas.microsoft.com/office/powerpoint/2010/main" val="22573283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fontScale="92500"/>
          </a:bodyPr>
          <a:lstStyle/>
          <a:p>
            <a:r>
              <a:rPr lang="en-US" dirty="0" smtClean="0"/>
              <a:t>Designed </a:t>
            </a:r>
            <a:r>
              <a:rPr lang="en-US" dirty="0"/>
              <a:t>completely with EM</a:t>
            </a:r>
            <a:r>
              <a:rPr lang="en-US" dirty="0" smtClean="0">
                <a:effectLst/>
              </a:rPr>
              <a:t> </a:t>
            </a:r>
            <a:endParaRPr lang="en-US" dirty="0" smtClean="0">
              <a:effectLst/>
            </a:endParaRPr>
          </a:p>
          <a:p>
            <a:pPr lvl="1"/>
            <a:r>
              <a:rPr lang="en-US" dirty="0"/>
              <a:t>Everything is defined using </a:t>
            </a:r>
            <a:r>
              <a:rPr lang="en-US" dirty="0" err="1"/>
              <a:t>em</a:t>
            </a:r>
            <a:r>
              <a:rPr lang="en-US" dirty="0"/>
              <a:t> and </a:t>
            </a:r>
            <a:r>
              <a:rPr lang="en-US" dirty="0" smtClean="0"/>
              <a:t>rem</a:t>
            </a:r>
          </a:p>
          <a:p>
            <a:pPr lvl="1"/>
            <a:r>
              <a:rPr lang="en-US" dirty="0" smtClean="0"/>
              <a:t>Components </a:t>
            </a:r>
            <a:r>
              <a:rPr lang="en-US" dirty="0"/>
              <a:t>could be resized simply on the fly</a:t>
            </a:r>
            <a:r>
              <a:rPr lang="en-US" dirty="0" smtClean="0"/>
              <a:t> </a:t>
            </a:r>
            <a:endParaRPr lang="en-US" dirty="0" smtClean="0">
              <a:effectLst/>
            </a:endParaRPr>
          </a:p>
          <a:p>
            <a:r>
              <a:rPr lang="en-US" dirty="0" smtClean="0"/>
              <a:t>Easy </a:t>
            </a:r>
            <a:r>
              <a:rPr lang="en-US" dirty="0"/>
              <a:t>to </a:t>
            </a:r>
            <a:r>
              <a:rPr lang="en-US" dirty="0" smtClean="0"/>
              <a:t>learn</a:t>
            </a:r>
          </a:p>
          <a:p>
            <a:pPr lvl="1"/>
            <a:r>
              <a:rPr lang="en-US" dirty="0" smtClean="0"/>
              <a:t>Uses simply</a:t>
            </a:r>
            <a:r>
              <a:rPr lang="zh-CN" altLang="en-US" dirty="0" smtClean="0"/>
              <a:t> </a:t>
            </a:r>
            <a:r>
              <a:rPr lang="en-US" altLang="zh-CN" dirty="0" smtClean="0"/>
              <a:t>and</a:t>
            </a:r>
            <a:r>
              <a:rPr lang="zh-CN" altLang="en-US" dirty="0" smtClean="0"/>
              <a:t> </a:t>
            </a:r>
            <a:r>
              <a:rPr lang="en-US" dirty="0" smtClean="0"/>
              <a:t>natural </a:t>
            </a:r>
            <a:r>
              <a:rPr lang="en-US" dirty="0"/>
              <a:t>languages for describing </a:t>
            </a:r>
            <a:r>
              <a:rPr lang="en-US" dirty="0" smtClean="0"/>
              <a:t>elements</a:t>
            </a:r>
          </a:p>
          <a:p>
            <a:pPr lvl="1"/>
            <a:r>
              <a:rPr lang="en-US" dirty="0" smtClean="0"/>
              <a:t>Codes</a:t>
            </a:r>
            <a:r>
              <a:rPr lang="zh-CN" altLang="en-US" dirty="0" smtClean="0"/>
              <a:t> </a:t>
            </a:r>
            <a:r>
              <a:rPr lang="en-US" altLang="zh-CN" dirty="0" smtClean="0"/>
              <a:t>are</a:t>
            </a:r>
            <a:r>
              <a:rPr lang="zh-CN" altLang="en-US" dirty="0" smtClean="0"/>
              <a:t> </a:t>
            </a:r>
            <a:r>
              <a:rPr lang="en-US" altLang="zh-CN" dirty="0" smtClean="0"/>
              <a:t>shorter</a:t>
            </a:r>
            <a:endParaRPr lang="en-US" dirty="0" smtClean="0"/>
          </a:p>
          <a:p>
            <a:r>
              <a:rPr lang="en-US" dirty="0"/>
              <a:t>H</a:t>
            </a:r>
            <a:r>
              <a:rPr lang="en-US" dirty="0" smtClean="0"/>
              <a:t>igh</a:t>
            </a:r>
            <a:r>
              <a:rPr lang="en-US" dirty="0"/>
              <a:t>-level </a:t>
            </a:r>
            <a:r>
              <a:rPr lang="en-US" dirty="0" smtClean="0"/>
              <a:t>theming</a:t>
            </a:r>
            <a:r>
              <a:rPr lang="zh-CN" altLang="en-US" dirty="0" smtClean="0"/>
              <a:t> </a:t>
            </a:r>
            <a:r>
              <a:rPr lang="en-US" altLang="zh-CN" dirty="0" smtClean="0"/>
              <a:t>with</a:t>
            </a:r>
            <a:r>
              <a:rPr lang="zh-CN" altLang="en-US" dirty="0" smtClean="0"/>
              <a:t> </a:t>
            </a:r>
            <a:r>
              <a:rPr lang="en-US" altLang="zh-CN" dirty="0" smtClean="0"/>
              <a:t>3000+</a:t>
            </a:r>
            <a:r>
              <a:rPr lang="zh-CN" altLang="en-US" dirty="0" smtClean="0"/>
              <a:t> </a:t>
            </a:r>
            <a:r>
              <a:rPr lang="en-US" altLang="zh-CN" dirty="0" smtClean="0"/>
              <a:t>theming</a:t>
            </a:r>
            <a:r>
              <a:rPr lang="zh-CN" altLang="en-US" dirty="0" smtClean="0"/>
              <a:t> </a:t>
            </a:r>
            <a:r>
              <a:rPr lang="en-US" altLang="zh-CN" dirty="0" smtClean="0"/>
              <a:t>variables</a:t>
            </a:r>
          </a:p>
          <a:p>
            <a:pPr lvl="1"/>
            <a:r>
              <a:rPr lang="en-US" smtClean="0"/>
              <a:t>Gives </a:t>
            </a:r>
            <a:r>
              <a:rPr lang="en-US" dirty="0"/>
              <a:t>you complete </a:t>
            </a:r>
            <a:r>
              <a:rPr lang="en-US"/>
              <a:t>design </a:t>
            </a:r>
            <a:r>
              <a:rPr lang="en-US" smtClean="0"/>
              <a:t>freedom</a:t>
            </a:r>
            <a:endParaRPr lang="en-US" dirty="0"/>
          </a:p>
          <a:p>
            <a:pPr marL="457200" lvl="1" indent="0">
              <a:buNone/>
            </a:pPr>
            <a:endParaRPr lang="en-US" dirty="0"/>
          </a:p>
        </p:txBody>
      </p:sp>
    </p:spTree>
    <p:extLst>
      <p:ext uri="{BB962C8B-B14F-4D97-AF65-F5344CB8AC3E}">
        <p14:creationId xmlns:p14="http://schemas.microsoft.com/office/powerpoint/2010/main" val="93503942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lstStyle/>
          <a:p>
            <a:r>
              <a:rPr lang="en-US" dirty="0" smtClean="0"/>
              <a:t>Not </a:t>
            </a:r>
            <a:r>
              <a:rPr lang="en-US" dirty="0"/>
              <a:t>want to use it for large projects</a:t>
            </a:r>
            <a:r>
              <a:rPr lang="en-US" dirty="0" smtClean="0">
                <a:effectLst/>
              </a:rPr>
              <a:t> </a:t>
            </a:r>
          </a:p>
          <a:p>
            <a:r>
              <a:rPr lang="en-US" dirty="0" smtClean="0"/>
              <a:t>All </a:t>
            </a:r>
            <a:r>
              <a:rPr lang="en-US" dirty="0"/>
              <a:t>features will not work without writing JavaScript </a:t>
            </a:r>
            <a:r>
              <a:rPr lang="en-US" dirty="0" smtClean="0"/>
              <a:t>scripts</a:t>
            </a:r>
            <a:endParaRPr lang="en-US" dirty="0"/>
          </a:p>
        </p:txBody>
      </p:sp>
    </p:spTree>
    <p:extLst>
      <p:ext uri="{BB962C8B-B14F-4D97-AF65-F5344CB8AC3E}">
        <p14:creationId xmlns:p14="http://schemas.microsoft.com/office/powerpoint/2010/main" val="56746628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Bootstrap is </a:t>
            </a:r>
            <a:r>
              <a:rPr lang="en-US" dirty="0"/>
              <a:t>better for beginners to start with. It has a large supporting community to discuss </a:t>
            </a:r>
            <a:r>
              <a:rPr lang="en-US" dirty="0" smtClean="0"/>
              <a:t>problems</a:t>
            </a:r>
          </a:p>
          <a:p>
            <a:r>
              <a:rPr lang="en-US" dirty="0" smtClean="0"/>
              <a:t>Foundation is </a:t>
            </a:r>
            <a:r>
              <a:rPr lang="en-US" dirty="0"/>
              <a:t>very good for mobile-first development. Codes look more straightforward</a:t>
            </a:r>
            <a:r>
              <a:rPr lang="en-US" dirty="0" smtClean="0">
                <a:effectLst/>
              </a:rPr>
              <a:t> </a:t>
            </a:r>
          </a:p>
          <a:p>
            <a:r>
              <a:rPr lang="en-US" dirty="0"/>
              <a:t>Semantic </a:t>
            </a:r>
            <a:r>
              <a:rPr lang="en-US" dirty="0" smtClean="0"/>
              <a:t>UI</a:t>
            </a:r>
            <a:r>
              <a:rPr lang="en-US" dirty="0"/>
              <a:t> </a:t>
            </a:r>
            <a:r>
              <a:rPr lang="en-US" dirty="0" smtClean="0"/>
              <a:t>looks </a:t>
            </a:r>
            <a:r>
              <a:rPr lang="en-US" dirty="0"/>
              <a:t>more modern and contains much more themes than the others</a:t>
            </a:r>
            <a:r>
              <a:rPr lang="en-US" dirty="0" smtClean="0">
                <a:effectLst/>
              </a:rPr>
              <a:t> </a:t>
            </a:r>
            <a:endParaRPr lang="en-US" dirty="0"/>
          </a:p>
        </p:txBody>
      </p:sp>
    </p:spTree>
    <p:extLst>
      <p:ext uri="{BB962C8B-B14F-4D97-AF65-F5344CB8AC3E}">
        <p14:creationId xmlns:p14="http://schemas.microsoft.com/office/powerpoint/2010/main" val="104609271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S</a:t>
            </a:r>
            <a:r>
              <a:rPr lang="en-US" dirty="0" smtClean="0"/>
              <a:t>peed </a:t>
            </a:r>
            <a:r>
              <a:rPr lang="en-US" dirty="0"/>
              <a:t>and S</a:t>
            </a:r>
            <a:r>
              <a:rPr lang="en-US" dirty="0" smtClean="0"/>
              <a:t>tability: Bootstrap</a:t>
            </a:r>
          </a:p>
          <a:p>
            <a:r>
              <a:rPr lang="en-US" dirty="0" smtClean="0"/>
              <a:t>Flexibility: Foundation</a:t>
            </a:r>
          </a:p>
          <a:p>
            <a:r>
              <a:rPr lang="en-US" dirty="0" smtClean="0"/>
              <a:t>Junior </a:t>
            </a:r>
            <a:r>
              <a:rPr lang="en-US" dirty="0"/>
              <a:t>front-end </a:t>
            </a:r>
            <a:r>
              <a:rPr lang="en-US" dirty="0" smtClean="0"/>
              <a:t>developer: Bootstrap</a:t>
            </a:r>
          </a:p>
          <a:p>
            <a:r>
              <a:rPr lang="en-US" dirty="0" smtClean="0"/>
              <a:t>Experienced </a:t>
            </a:r>
            <a:r>
              <a:rPr lang="en-US" smtClean="0"/>
              <a:t>developer: Semantic </a:t>
            </a:r>
            <a:r>
              <a:rPr lang="en-US" dirty="0"/>
              <a:t>UI</a:t>
            </a:r>
            <a:r>
              <a:rPr lang="en-US" dirty="0" smtClean="0">
                <a:effectLst/>
              </a:rPr>
              <a:t> </a:t>
            </a:r>
            <a:endParaRPr lang="en-US" dirty="0"/>
          </a:p>
        </p:txBody>
      </p:sp>
    </p:spTree>
    <p:extLst>
      <p:ext uri="{BB962C8B-B14F-4D97-AF65-F5344CB8AC3E}">
        <p14:creationId xmlns:p14="http://schemas.microsoft.com/office/powerpoint/2010/main" val="99929966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Information: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Twitter </a:t>
            </a:r>
            <a:r>
              <a:rPr lang="en-US" dirty="0"/>
              <a:t>Bootstrap vs. Semantic </a:t>
            </a:r>
            <a:r>
              <a:rPr lang="en-US" dirty="0" err="1" smtClean="0"/>
              <a:t>UI</a:t>
            </a:r>
            <a:r>
              <a:rPr lang="en-US" u="sng" dirty="0" err="1" smtClean="0">
                <a:hlinkClick r:id="rId2"/>
              </a:rPr>
              <a:t>https</a:t>
            </a:r>
            <a:r>
              <a:rPr lang="en-US" u="sng" dirty="0">
                <a:hlinkClick r:id="rId2"/>
              </a:rPr>
              <a:t>://www.upwork.com/hiring/development/twitter-bootstrap-vs-semantic-ui</a:t>
            </a:r>
            <a:r>
              <a:rPr lang="en-US" u="sng" dirty="0" smtClean="0">
                <a:hlinkClick r:id="rId2"/>
              </a:rPr>
              <a:t>/</a:t>
            </a:r>
            <a:endParaRPr lang="en-US" u="sng" dirty="0" smtClean="0"/>
          </a:p>
          <a:p>
            <a:r>
              <a:rPr lang="en-US" dirty="0"/>
              <a:t>Top 10 reasons to use </a:t>
            </a:r>
            <a:r>
              <a:rPr lang="en-US" dirty="0" err="1"/>
              <a:t>Zurb’s</a:t>
            </a:r>
            <a:r>
              <a:rPr lang="en-US" dirty="0"/>
              <a:t> Foundation </a:t>
            </a:r>
            <a:r>
              <a:rPr lang="en-US" dirty="0" err="1" smtClean="0"/>
              <a:t>framework</a:t>
            </a:r>
            <a:r>
              <a:rPr lang="en-US" u="sng" dirty="0" err="1" smtClean="0">
                <a:hlinkClick r:id="rId3"/>
              </a:rPr>
              <a:t>http</a:t>
            </a:r>
            <a:r>
              <a:rPr lang="en-US" u="sng" dirty="0">
                <a:hlinkClick r:id="rId3"/>
              </a:rPr>
              <a:t>://www.zingdesign.com/top-10-reasons-to-use-zurbs-foundation-framework</a:t>
            </a:r>
            <a:r>
              <a:rPr lang="en-US" u="sng" dirty="0" smtClean="0">
                <a:hlinkClick r:id="rId3"/>
              </a:rPr>
              <a:t>/</a:t>
            </a:r>
            <a:endParaRPr lang="en-US" u="sng" dirty="0" smtClean="0"/>
          </a:p>
          <a:p>
            <a:r>
              <a:rPr lang="en-US" dirty="0" smtClean="0"/>
              <a:t>Mobile First Design: Why It’s Great and Why It Sucks</a:t>
            </a:r>
            <a:endParaRPr lang="en-US" dirty="0"/>
          </a:p>
          <a:p>
            <a:pPr marL="0" indent="0">
              <a:buNone/>
            </a:pPr>
            <a:r>
              <a:rPr lang="en-US" dirty="0">
                <a:hlinkClick r:id="rId4"/>
              </a:rPr>
              <a:t> </a:t>
            </a:r>
            <a:r>
              <a:rPr lang="en-US" dirty="0" smtClean="0">
                <a:hlinkClick r:id="rId4"/>
              </a:rPr>
              <a:t>  https</a:t>
            </a:r>
            <a:r>
              <a:rPr lang="en-US" dirty="0">
                <a:hlinkClick r:id="rId4"/>
              </a:rPr>
              <a:t>://</a:t>
            </a:r>
            <a:r>
              <a:rPr lang="en-US" dirty="0" err="1">
                <a:hlinkClick r:id="rId4"/>
              </a:rPr>
              <a:t>codemyviews.com</a:t>
            </a:r>
            <a:r>
              <a:rPr lang="en-US" dirty="0">
                <a:hlinkClick r:id="rId4"/>
              </a:rPr>
              <a:t>/blog/</a:t>
            </a:r>
            <a:r>
              <a:rPr lang="en-US" dirty="0" err="1">
                <a:hlinkClick r:id="rId4"/>
              </a:rPr>
              <a:t>mobilefirst</a:t>
            </a:r>
            <a:endParaRPr lang="en-US" dirty="0"/>
          </a:p>
          <a:p>
            <a:endParaRPr lang="en-US" dirty="0"/>
          </a:p>
        </p:txBody>
      </p:sp>
    </p:spTree>
    <p:extLst>
      <p:ext uri="{BB962C8B-B14F-4D97-AF65-F5344CB8AC3E}">
        <p14:creationId xmlns:p14="http://schemas.microsoft.com/office/powerpoint/2010/main" val="381113518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First Design</a:t>
            </a:r>
            <a:endParaRPr lang="en-US" dirty="0"/>
          </a:p>
        </p:txBody>
      </p:sp>
      <p:pic>
        <p:nvPicPr>
          <p:cNvPr id="5" name="Content Placeholder 4" descr="mobile_first_sustainable_strategy.jpg"/>
          <p:cNvPicPr>
            <a:picLocks noGrp="1" noChangeAspect="1"/>
          </p:cNvPicPr>
          <p:nvPr>
            <p:ph idx="1"/>
          </p:nvPr>
        </p:nvPicPr>
        <p:blipFill>
          <a:blip r:embed="rId3">
            <a:extLst>
              <a:ext uri="{28A0092B-C50C-407E-A947-70E740481C1C}">
                <a14:useLocalDpi xmlns:a14="http://schemas.microsoft.com/office/drawing/2010/main" val="0"/>
              </a:ext>
            </a:extLst>
          </a:blip>
          <a:srcRect l="-14339" r="-14339"/>
          <a:stretch>
            <a:fillRect/>
          </a:stretch>
        </p:blipFill>
        <p:spPr>
          <a:xfrm>
            <a:off x="544286" y="1722513"/>
            <a:ext cx="7668381" cy="4554916"/>
          </a:xfrm>
        </p:spPr>
      </p:pic>
    </p:spTree>
    <p:extLst>
      <p:ext uri="{BB962C8B-B14F-4D97-AF65-F5344CB8AC3E}">
        <p14:creationId xmlns:p14="http://schemas.microsoft.com/office/powerpoint/2010/main" val="241960875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Web Design</a:t>
            </a:r>
            <a:endParaRPr lang="en-US" dirty="0"/>
          </a:p>
        </p:txBody>
      </p:sp>
      <p:pic>
        <p:nvPicPr>
          <p:cNvPr id="4" name="Content Placeholder 3"/>
          <p:cNvPicPr>
            <a:picLocks noGrp="1" noChangeAspect="1"/>
          </p:cNvPicPr>
          <p:nvPr>
            <p:ph idx="1"/>
          </p:nvPr>
        </p:nvPicPr>
        <p:blipFill>
          <a:blip r:embed="rId3"/>
          <a:srcRect t="5010" b="5010"/>
          <a:stretch>
            <a:fillRect/>
          </a:stretch>
        </p:blipFill>
        <p:spPr/>
      </p:pic>
    </p:spTree>
    <p:extLst>
      <p:ext uri="{BB962C8B-B14F-4D97-AF65-F5344CB8AC3E}">
        <p14:creationId xmlns:p14="http://schemas.microsoft.com/office/powerpoint/2010/main" val="147454936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a:t>
            </a:r>
            <a:endParaRPr lang="en-US" dirty="0"/>
          </a:p>
        </p:txBody>
      </p:sp>
      <p:pic>
        <p:nvPicPr>
          <p:cNvPr id="4" name="Content Placeholder 3" descr="Macintosh HD:Users:jinhping:Desktop:Screen Shot 2016-11-26 at 6.20.42 PM.png"/>
          <p:cNvPicPr>
            <a:picLocks noGrp="1"/>
          </p:cNvPicPr>
          <p:nvPr>
            <p:ph idx="1"/>
          </p:nvPr>
        </p:nvPicPr>
        <p:blipFill>
          <a:blip r:embed="rId3">
            <a:extLst>
              <a:ext uri="{28A0092B-C50C-407E-A947-70E740481C1C}">
                <a14:useLocalDpi xmlns:a14="http://schemas.microsoft.com/office/drawing/2010/main" val="0"/>
              </a:ext>
            </a:extLst>
          </a:blip>
          <a:srcRect l="3931" r="3931"/>
          <a:stretch>
            <a:fillRect/>
          </a:stretch>
        </p:blipFill>
        <p:spPr bwMode="auto">
          <a:prstGeom prst="rect">
            <a:avLst/>
          </a:prstGeom>
          <a:noFill/>
          <a:ln>
            <a:noFill/>
          </a:ln>
        </p:spPr>
      </p:pic>
    </p:spTree>
    <p:extLst>
      <p:ext uri="{BB962C8B-B14F-4D97-AF65-F5344CB8AC3E}">
        <p14:creationId xmlns:p14="http://schemas.microsoft.com/office/powerpoint/2010/main" val="367482616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a:xfrm>
            <a:off x="457200" y="1866295"/>
            <a:ext cx="8229600" cy="4525963"/>
          </a:xfrm>
        </p:spPr>
        <p:txBody>
          <a:bodyPr/>
          <a:lstStyle/>
          <a:p>
            <a:r>
              <a:rPr lang="en-US" dirty="0" smtClean="0"/>
              <a:t>Easy to use, basic HTML and CSS knowledge</a:t>
            </a:r>
          </a:p>
          <a:p>
            <a:r>
              <a:rPr lang="en-US" dirty="0" smtClean="0"/>
              <a:t>Fast Speed of Development</a:t>
            </a:r>
          </a:p>
          <a:p>
            <a:r>
              <a:rPr lang="en-US" dirty="0" smtClean="0"/>
              <a:t>Responsiveness</a:t>
            </a:r>
          </a:p>
          <a:p>
            <a:r>
              <a:rPr lang="en-US" dirty="0" smtClean="0"/>
              <a:t>Compatible with all modern browsers</a:t>
            </a:r>
            <a:endParaRPr lang="en-US" dirty="0"/>
          </a:p>
        </p:txBody>
      </p:sp>
    </p:spTree>
    <p:extLst>
      <p:ext uri="{BB962C8B-B14F-4D97-AF65-F5344CB8AC3E}">
        <p14:creationId xmlns:p14="http://schemas.microsoft.com/office/powerpoint/2010/main" val="314309745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lstStyle/>
          <a:p>
            <a:r>
              <a:rPr lang="en-US" dirty="0" smtClean="0"/>
              <a:t>Bloated, files generated are large</a:t>
            </a:r>
          </a:p>
          <a:p>
            <a:r>
              <a:rPr lang="en-US" dirty="0" smtClean="0"/>
              <a:t>Constantly under development, updates may be difficult to </a:t>
            </a:r>
            <a:r>
              <a:rPr lang="en-US" dirty="0" smtClean="0"/>
              <a:t>integrate</a:t>
            </a:r>
          </a:p>
          <a:p>
            <a:r>
              <a:rPr lang="en-US" dirty="0" smtClean="0"/>
              <a:t>S</a:t>
            </a:r>
            <a:r>
              <a:rPr lang="en-US" dirty="0" smtClean="0"/>
              <a:t>ites start looking the same, think about </a:t>
            </a:r>
            <a:r>
              <a:rPr lang="en-US" dirty="0" err="1" smtClean="0"/>
              <a:t>Wordpress</a:t>
            </a:r>
            <a:endParaRPr lang="en-US" dirty="0" smtClean="0"/>
          </a:p>
          <a:p>
            <a:pPr marL="0" indent="0">
              <a:buNone/>
            </a:pPr>
            <a:endParaRPr lang="en-US" dirty="0"/>
          </a:p>
        </p:txBody>
      </p:sp>
    </p:spTree>
    <p:extLst>
      <p:ext uri="{BB962C8B-B14F-4D97-AF65-F5344CB8AC3E}">
        <p14:creationId xmlns:p14="http://schemas.microsoft.com/office/powerpoint/2010/main" val="107267512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Foundation</a:t>
            </a:r>
            <a:endParaRPr lang="en-US" dirty="0"/>
          </a:p>
        </p:txBody>
      </p:sp>
      <p:pic>
        <p:nvPicPr>
          <p:cNvPr id="4" name="Content Placeholder 3"/>
          <p:cNvPicPr>
            <a:picLocks noGrp="1" noChangeAspect="1"/>
          </p:cNvPicPr>
          <p:nvPr>
            <p:ph idx="1"/>
          </p:nvPr>
        </p:nvPicPr>
        <p:blipFill>
          <a:blip r:embed="rId3"/>
          <a:srcRect t="984" b="984"/>
          <a:stretch>
            <a:fillRect/>
          </a:stretch>
        </p:blipFill>
        <p:spPr/>
      </p:pic>
    </p:spTree>
    <p:extLst>
      <p:ext uri="{BB962C8B-B14F-4D97-AF65-F5344CB8AC3E}">
        <p14:creationId xmlns:p14="http://schemas.microsoft.com/office/powerpoint/2010/main" val="269058681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a:bodyPr>
          <a:lstStyle/>
          <a:p>
            <a:r>
              <a:rPr lang="en-US" dirty="0" smtClean="0"/>
              <a:t>Completely </a:t>
            </a:r>
            <a:r>
              <a:rPr lang="en-US" dirty="0"/>
              <a:t>semantic markup</a:t>
            </a:r>
            <a:r>
              <a:rPr lang="en-US" dirty="0" smtClean="0">
                <a:effectLst/>
              </a:rPr>
              <a:t> </a:t>
            </a:r>
            <a:endParaRPr lang="en-US" dirty="0" smtClean="0">
              <a:effectLst/>
            </a:endParaRPr>
          </a:p>
          <a:p>
            <a:pPr lvl="1"/>
            <a:r>
              <a:rPr lang="en-US" dirty="0" smtClean="0"/>
              <a:t>No</a:t>
            </a:r>
            <a:r>
              <a:rPr lang="en-US" dirty="0" smtClean="0"/>
              <a:t> extra IDs, classes or non-semantic empty HTML</a:t>
            </a:r>
          </a:p>
          <a:p>
            <a:pPr lvl="1"/>
            <a:r>
              <a:rPr lang="en-US" dirty="0" smtClean="0">
                <a:effectLst/>
              </a:rPr>
              <a:t>Good for maintainability and reusability</a:t>
            </a:r>
            <a:endParaRPr lang="en-US" dirty="0" smtClean="0">
              <a:effectLst/>
            </a:endParaRPr>
          </a:p>
          <a:p>
            <a:r>
              <a:rPr lang="en-US" dirty="0" smtClean="0"/>
              <a:t>Responsiveness</a:t>
            </a:r>
          </a:p>
          <a:p>
            <a:r>
              <a:rPr lang="en-US" dirty="0" smtClean="0"/>
              <a:t>Sass </a:t>
            </a:r>
            <a:r>
              <a:rPr lang="en-US" dirty="0"/>
              <a:t>more powerful than </a:t>
            </a:r>
            <a:r>
              <a:rPr lang="en-US" dirty="0" smtClean="0"/>
              <a:t>Less</a:t>
            </a:r>
          </a:p>
          <a:p>
            <a:pPr lvl="1"/>
            <a:r>
              <a:rPr lang="en-US" dirty="0" smtClean="0"/>
              <a:t>Less </a:t>
            </a:r>
            <a:r>
              <a:rPr lang="en-US" dirty="0"/>
              <a:t>does not have as many awesome frameworks </a:t>
            </a:r>
            <a:r>
              <a:rPr lang="en-US" dirty="0" smtClean="0"/>
              <a:t>as </a:t>
            </a:r>
            <a:r>
              <a:rPr lang="en-US" dirty="0"/>
              <a:t>Compass.</a:t>
            </a:r>
          </a:p>
          <a:p>
            <a:pPr lvl="1"/>
            <a:endParaRPr lang="en-US" dirty="0"/>
          </a:p>
        </p:txBody>
      </p:sp>
    </p:spTree>
    <p:extLst>
      <p:ext uri="{BB962C8B-B14F-4D97-AF65-F5344CB8AC3E}">
        <p14:creationId xmlns:p14="http://schemas.microsoft.com/office/powerpoint/2010/main" val="222784297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lstStyle/>
          <a:p>
            <a:r>
              <a:rPr lang="en-US" dirty="0" smtClean="0"/>
              <a:t>Fewer </a:t>
            </a:r>
            <a:r>
              <a:rPr lang="en-US" dirty="0"/>
              <a:t>selection of themes</a:t>
            </a:r>
            <a:r>
              <a:rPr lang="en-US" dirty="0" smtClean="0">
                <a:effectLst/>
              </a:rPr>
              <a:t> </a:t>
            </a:r>
          </a:p>
          <a:p>
            <a:r>
              <a:rPr lang="en-US" dirty="0" smtClean="0"/>
              <a:t>Do not support for IE8</a:t>
            </a:r>
          </a:p>
          <a:p>
            <a:r>
              <a:rPr lang="en-US" dirty="0" smtClean="0"/>
              <a:t>Community size</a:t>
            </a:r>
            <a:endParaRPr lang="en-US" dirty="0"/>
          </a:p>
        </p:txBody>
      </p:sp>
    </p:spTree>
    <p:extLst>
      <p:ext uri="{BB962C8B-B14F-4D97-AF65-F5344CB8AC3E}">
        <p14:creationId xmlns:p14="http://schemas.microsoft.com/office/powerpoint/2010/main" val="202299188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206</TotalTime>
  <Words>1102</Words>
  <Application>Microsoft Macintosh PowerPoint</Application>
  <PresentationFormat>On-screen Show (4:3)</PresentationFormat>
  <Paragraphs>91</Paragraphs>
  <Slides>15</Slides>
  <Notes>9</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Move over Bootstrap and Foundation Welcome Semantic UI </vt:lpstr>
      <vt:lpstr>Mobile First Design</vt:lpstr>
      <vt:lpstr>Responsive Web Design</vt:lpstr>
      <vt:lpstr>Bootstrap</vt:lpstr>
      <vt:lpstr>Advantages:</vt:lpstr>
      <vt:lpstr>Disadvantages:</vt:lpstr>
      <vt:lpstr>Foundation</vt:lpstr>
      <vt:lpstr>Advantages:</vt:lpstr>
      <vt:lpstr>Disadvantages:</vt:lpstr>
      <vt:lpstr>Semantic UI</vt:lpstr>
      <vt:lpstr>Advantages:</vt:lpstr>
      <vt:lpstr>Disadvantages:</vt:lpstr>
      <vt:lpstr>Summary</vt:lpstr>
      <vt:lpstr>Conclusion</vt:lpstr>
      <vt:lpstr>Additional Information: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Jinhao Ping</dc:creator>
  <cp:lastModifiedBy>Jinhao Ping</cp:lastModifiedBy>
  <cp:revision>29</cp:revision>
  <dcterms:created xsi:type="dcterms:W3CDTF">2016-11-27T15:37:10Z</dcterms:created>
  <dcterms:modified xsi:type="dcterms:W3CDTF">2016-11-28T22:52:40Z</dcterms:modified>
</cp:coreProperties>
</file>