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9" r:id="rId1"/>
  </p:sldMasterIdLst>
  <p:notesMasterIdLst>
    <p:notesMasterId r:id="rId21"/>
  </p:notesMasterIdLst>
  <p:sldIdLst>
    <p:sldId id="1437" r:id="rId2"/>
    <p:sldId id="1424" r:id="rId3"/>
    <p:sldId id="1436" r:id="rId4"/>
    <p:sldId id="1434" r:id="rId5"/>
    <p:sldId id="1425" r:id="rId6"/>
    <p:sldId id="1426" r:id="rId7"/>
    <p:sldId id="1427" r:id="rId8"/>
    <p:sldId id="1428" r:id="rId9"/>
    <p:sldId id="1429" r:id="rId10"/>
    <p:sldId id="1430" r:id="rId11"/>
    <p:sldId id="895" r:id="rId12"/>
    <p:sldId id="1438" r:id="rId13"/>
    <p:sldId id="1431" r:id="rId14"/>
    <p:sldId id="1440" r:id="rId15"/>
    <p:sldId id="1441" r:id="rId16"/>
    <p:sldId id="1433" r:id="rId17"/>
    <p:sldId id="1443" r:id="rId18"/>
    <p:sldId id="1445" r:id="rId19"/>
    <p:sldId id="1442"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2">
          <p15:clr>
            <a:srgbClr val="A4A3A4"/>
          </p15:clr>
        </p15:guide>
        <p15:guide id="2" pos="28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焰 姜" initials="焰" lastIdx="1" clrIdx="0">
    <p:extLst>
      <p:ext uri="{19B8F6BF-5375-455C-9EA6-DF929625EA0E}">
        <p15:presenceInfo xmlns:p15="http://schemas.microsoft.com/office/powerpoint/2012/main" userId="f834ee4feb6684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2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4"/>
    <p:restoredTop sz="92406" autoAdjust="0"/>
  </p:normalViewPr>
  <p:slideViewPr>
    <p:cSldViewPr snapToGrid="0">
      <p:cViewPr varScale="1">
        <p:scale>
          <a:sx n="115" d="100"/>
          <a:sy n="115" d="100"/>
        </p:scale>
        <p:origin x="1680" y="192"/>
      </p:cViewPr>
      <p:guideLst>
        <p:guide orient="horz" pos="2202"/>
        <p:guide pos="2872"/>
      </p:guideLst>
    </p:cSldViewPr>
  </p:slideViewPr>
  <p:outlineViewPr>
    <p:cViewPr>
      <p:scale>
        <a:sx n="33" d="100"/>
        <a:sy n="33" d="100"/>
      </p:scale>
      <p:origin x="0" y="1872"/>
    </p:cViewPr>
  </p:outlineViewPr>
  <p:notesTextViewPr>
    <p:cViewPr>
      <p:scale>
        <a:sx n="100" d="100"/>
        <a:sy n="100" d="100"/>
      </p:scale>
      <p:origin x="0" y="0"/>
    </p:cViewPr>
  </p:notesTextViewPr>
  <p:sorterViewPr>
    <p:cViewPr>
      <p:scale>
        <a:sx n="86" d="100"/>
        <a:sy n="86" d="100"/>
      </p:scale>
      <p:origin x="0" y="2560"/>
    </p:cViewPr>
  </p:sorterViewPr>
  <p:notesViewPr>
    <p:cSldViewPr snapToGrid="0">
      <p:cViewPr varScale="1">
        <p:scale>
          <a:sx n="67" d="100"/>
          <a:sy n="67" d="100"/>
        </p:scale>
        <p:origin x="-2880" y="-114"/>
      </p:cViewPr>
      <p:guideLst>
        <p:guide orient="horz" pos="2880"/>
        <p:guide pos="2160"/>
      </p:guideLst>
    </p:cSldViewPr>
  </p:notes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E9ED4AD-5E4C-EE42-895D-D3EBDE318AAB}"/>
              </a:ext>
            </a:extLst>
          </p:cNvPr>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a:extLst>
              <a:ext uri="{FF2B5EF4-FFF2-40B4-BE49-F238E27FC236}">
                <a16:creationId xmlns:a16="http://schemas.microsoft.com/office/drawing/2014/main" id="{10E36744-72B2-47D4-9C46-60F74779545A}"/>
              </a:ext>
            </a:extLst>
          </p:cNvPr>
          <p:cNvSpPr>
            <a:spLocks noGrp="1" noChangeArrowheads="1"/>
          </p:cNvSpPr>
          <p:nvPr>
            <p:ph type="body" sz="quarter" idx="3"/>
          </p:nvPr>
        </p:nvSpPr>
        <p:spPr bwMode="auto">
          <a:xfrm>
            <a:off x="538163" y="4387850"/>
            <a:ext cx="5780087"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endParaRPr lang="en-US" altLang="zh-CN" noProof="0"/>
          </a:p>
          <a:p>
            <a:pPr lvl="1"/>
            <a:r>
              <a:rPr lang="zh-CN" altLang="en-US" noProof="0"/>
              <a:t>第二级</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p>
        </p:txBody>
      </p:sp>
      <p:sp>
        <p:nvSpPr>
          <p:cNvPr id="3076" name="Rectangle 4">
            <a:extLst>
              <a:ext uri="{FF2B5EF4-FFF2-40B4-BE49-F238E27FC236}">
                <a16:creationId xmlns:a16="http://schemas.microsoft.com/office/drawing/2014/main" id="{1B380956-8E1B-4554-AE3A-E5809A9FC123}"/>
              </a:ext>
            </a:extLst>
          </p:cNvPr>
          <p:cNvSpPr>
            <a:spLocks noGrp="1" noChangeArrowheads="1"/>
          </p:cNvSpPr>
          <p:nvPr>
            <p:ph type="hdr" sz="quarter"/>
          </p:nvPr>
        </p:nvSpPr>
        <p:spPr bwMode="auto">
          <a:xfrm>
            <a:off x="0"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zh-CN"/>
          </a:p>
        </p:txBody>
      </p:sp>
      <p:sp>
        <p:nvSpPr>
          <p:cNvPr id="3077" name="Rectangle 5">
            <a:extLst>
              <a:ext uri="{FF2B5EF4-FFF2-40B4-BE49-F238E27FC236}">
                <a16:creationId xmlns:a16="http://schemas.microsoft.com/office/drawing/2014/main" id="{F8D735EC-A0D2-40EF-B1FB-D92B5B6B4A61}"/>
              </a:ext>
            </a:extLst>
          </p:cNvPr>
          <p:cNvSpPr>
            <a:spLocks noGrp="1" noChangeArrowheads="1"/>
          </p:cNvSpPr>
          <p:nvPr>
            <p:ph type="dt" idx="1"/>
          </p:nvPr>
        </p:nvSpPr>
        <p:spPr bwMode="auto">
          <a:xfrm>
            <a:off x="3884613" y="0"/>
            <a:ext cx="2973387"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cs typeface="+mn-cs"/>
              </a:defRPr>
            </a:lvl1pPr>
          </a:lstStyle>
          <a:p>
            <a:pPr>
              <a:defRPr/>
            </a:pPr>
            <a:endParaRPr lang="zh-CN"/>
          </a:p>
        </p:txBody>
      </p:sp>
      <p:sp>
        <p:nvSpPr>
          <p:cNvPr id="3078" name="Rectangle 6">
            <a:extLst>
              <a:ext uri="{FF2B5EF4-FFF2-40B4-BE49-F238E27FC236}">
                <a16:creationId xmlns:a16="http://schemas.microsoft.com/office/drawing/2014/main" id="{17DD6927-9071-440B-BF5A-FE7B8CAC5175}"/>
              </a:ext>
            </a:extLst>
          </p:cNvPr>
          <p:cNvSpPr>
            <a:spLocks noGrp="1" noChangeArrowheads="1"/>
          </p:cNvSpPr>
          <p:nvPr>
            <p:ph type="ftr" sz="quarter" idx="4"/>
          </p:nvPr>
        </p:nvSpPr>
        <p:spPr bwMode="auto">
          <a:xfrm>
            <a:off x="0" y="868680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cs typeface="+mn-cs"/>
              </a:defRPr>
            </a:lvl1pPr>
          </a:lstStyle>
          <a:p>
            <a:pPr>
              <a:defRPr/>
            </a:pPr>
            <a:endParaRPr lang="zh-CN"/>
          </a:p>
        </p:txBody>
      </p:sp>
      <p:sp>
        <p:nvSpPr>
          <p:cNvPr id="3079" name="Rectangle 7">
            <a:extLst>
              <a:ext uri="{FF2B5EF4-FFF2-40B4-BE49-F238E27FC236}">
                <a16:creationId xmlns:a16="http://schemas.microsoft.com/office/drawing/2014/main" id="{355B3B7A-CF57-47E7-B978-10CA287FE629}"/>
              </a:ext>
            </a:extLst>
          </p:cNvPr>
          <p:cNvSpPr>
            <a:spLocks noGrp="1" noChangeArrowheads="1"/>
          </p:cNvSpPr>
          <p:nvPr>
            <p:ph type="sldNum" sz="quarter" idx="5"/>
          </p:nvPr>
        </p:nvSpPr>
        <p:spPr bwMode="auto">
          <a:xfrm>
            <a:off x="3884613" y="8686800"/>
            <a:ext cx="2973387"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EC6E4B2-0AC1-C24F-BE93-6D59316650D2}" type="slidenum">
              <a:rPr lang="en-US"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41413" y="754063"/>
            <a:ext cx="4391025" cy="3294062"/>
          </a:xfrm>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p:txBody>
          <a:bodyPr/>
          <a:lstStyle/>
          <a:p>
            <a:pPr>
              <a:defRPr/>
            </a:pPr>
            <a:endParaRPr lang="zh-CN" altLang="en-US"/>
          </a:p>
        </p:txBody>
      </p:sp>
    </p:spTree>
    <p:extLst>
      <p:ext uri="{BB962C8B-B14F-4D97-AF65-F5344CB8AC3E}">
        <p14:creationId xmlns:p14="http://schemas.microsoft.com/office/powerpoint/2010/main" val="223195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12</a:t>
            </a:fld>
            <a:endParaRPr lang="zh-CN" altLang="zh-CN"/>
          </a:p>
        </p:txBody>
      </p:sp>
    </p:spTree>
    <p:extLst>
      <p:ext uri="{BB962C8B-B14F-4D97-AF65-F5344CB8AC3E}">
        <p14:creationId xmlns:p14="http://schemas.microsoft.com/office/powerpoint/2010/main" val="401920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EC6E4B2-0AC1-C24F-BE93-6D59316650D2}" type="slidenum">
              <a:rPr lang="en-US" altLang="zh-CN" smtClean="0"/>
              <a:pPr>
                <a:defRPr/>
              </a:pPr>
              <a:t>13</a:t>
            </a:fld>
            <a:endParaRPr lang="zh-CN" altLang="zh-CN"/>
          </a:p>
        </p:txBody>
      </p:sp>
    </p:spTree>
    <p:extLst>
      <p:ext uri="{BB962C8B-B14F-4D97-AF65-F5344CB8AC3E}">
        <p14:creationId xmlns:p14="http://schemas.microsoft.com/office/powerpoint/2010/main" val="398263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14</a:t>
            </a:fld>
            <a:endParaRPr lang="zh-CN" altLang="zh-CN"/>
          </a:p>
        </p:txBody>
      </p:sp>
    </p:spTree>
    <p:extLst>
      <p:ext uri="{BB962C8B-B14F-4D97-AF65-F5344CB8AC3E}">
        <p14:creationId xmlns:p14="http://schemas.microsoft.com/office/powerpoint/2010/main" val="365588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15</a:t>
            </a:fld>
            <a:endParaRPr lang="zh-CN" altLang="zh-CN"/>
          </a:p>
        </p:txBody>
      </p:sp>
    </p:spTree>
    <p:extLst>
      <p:ext uri="{BB962C8B-B14F-4D97-AF65-F5344CB8AC3E}">
        <p14:creationId xmlns:p14="http://schemas.microsoft.com/office/powerpoint/2010/main" val="4282984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EC6E4B2-0AC1-C24F-BE93-6D59316650D2}" type="slidenum">
              <a:rPr lang="en-US" altLang="zh-CN" smtClean="0"/>
              <a:pPr>
                <a:defRPr/>
              </a:pPr>
              <a:t>16</a:t>
            </a:fld>
            <a:endParaRPr lang="zh-CN" altLang="zh-CN"/>
          </a:p>
        </p:txBody>
      </p:sp>
    </p:spTree>
    <p:extLst>
      <p:ext uri="{BB962C8B-B14F-4D97-AF65-F5344CB8AC3E}">
        <p14:creationId xmlns:p14="http://schemas.microsoft.com/office/powerpoint/2010/main" val="215717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17</a:t>
            </a:fld>
            <a:endParaRPr lang="zh-CN" altLang="zh-CN"/>
          </a:p>
        </p:txBody>
      </p:sp>
    </p:spTree>
    <p:extLst>
      <p:ext uri="{BB962C8B-B14F-4D97-AF65-F5344CB8AC3E}">
        <p14:creationId xmlns:p14="http://schemas.microsoft.com/office/powerpoint/2010/main" val="24559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18</a:t>
            </a:fld>
            <a:endParaRPr lang="zh-CN" altLang="zh-CN"/>
          </a:p>
        </p:txBody>
      </p:sp>
    </p:spTree>
    <p:extLst>
      <p:ext uri="{BB962C8B-B14F-4D97-AF65-F5344CB8AC3E}">
        <p14:creationId xmlns:p14="http://schemas.microsoft.com/office/powerpoint/2010/main" val="2315806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19</a:t>
            </a:fld>
            <a:endParaRPr lang="zh-CN" altLang="zh-CN"/>
          </a:p>
        </p:txBody>
      </p:sp>
    </p:spTree>
    <p:extLst>
      <p:ext uri="{BB962C8B-B14F-4D97-AF65-F5344CB8AC3E}">
        <p14:creationId xmlns:p14="http://schemas.microsoft.com/office/powerpoint/2010/main" val="254224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截止日期和群二维码待更新</a:t>
            </a:r>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2</a:t>
            </a:fld>
            <a:endParaRPr lang="zh-CN" altLang="zh-CN"/>
          </a:p>
        </p:txBody>
      </p:sp>
    </p:spTree>
    <p:extLst>
      <p:ext uri="{BB962C8B-B14F-4D97-AF65-F5344CB8AC3E}">
        <p14:creationId xmlns:p14="http://schemas.microsoft.com/office/powerpoint/2010/main" val="393474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截止日期和群二维码待更新</a:t>
            </a:r>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3</a:t>
            </a:fld>
            <a:endParaRPr lang="zh-CN" altLang="zh-CN"/>
          </a:p>
        </p:txBody>
      </p:sp>
    </p:spTree>
    <p:extLst>
      <p:ext uri="{BB962C8B-B14F-4D97-AF65-F5344CB8AC3E}">
        <p14:creationId xmlns:p14="http://schemas.microsoft.com/office/powerpoint/2010/main" val="25840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06891161-F0AC-794C-B57B-EB9ABC3D0FDC}"/>
              </a:ext>
            </a:extLst>
          </p:cNvPr>
          <p:cNvSpPr>
            <a:spLocks noGrp="1" noRot="1" noChangeAspect="1" noChangeArrowheads="1" noTextEdit="1"/>
          </p:cNvSpPr>
          <p:nvPr>
            <p:ph type="sldImg"/>
          </p:nvPr>
        </p:nvSpPr>
        <p:spPr>
          <a:xfrm>
            <a:off x="1141413" y="754063"/>
            <a:ext cx="4391025" cy="3294062"/>
          </a:xfrm>
        </p:spPr>
      </p:sp>
      <p:sp>
        <p:nvSpPr>
          <p:cNvPr id="15362" name="备注占位符 2">
            <a:extLst>
              <a:ext uri="{FF2B5EF4-FFF2-40B4-BE49-F238E27FC236}">
                <a16:creationId xmlns:a16="http://schemas.microsoft.com/office/drawing/2014/main" id="{822326CF-0C7B-CE4B-AA92-76321C0E45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截止日期和群二维码待更新</a:t>
            </a:r>
          </a:p>
        </p:txBody>
      </p:sp>
      <p:sp>
        <p:nvSpPr>
          <p:cNvPr id="15363" name="灯片编号占位符 3">
            <a:extLst>
              <a:ext uri="{FF2B5EF4-FFF2-40B4-BE49-F238E27FC236}">
                <a16:creationId xmlns:a16="http://schemas.microsoft.com/office/drawing/2014/main" id="{33A334E3-92B6-9547-B869-1C0974B6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8EA8F2-D0C3-AC44-BE07-0F67F212C3AC}" type="slidenum">
              <a:rPr lang="en-US" altLang="zh-CN" smtClean="0"/>
              <a:pPr/>
              <a:t>4</a:t>
            </a:fld>
            <a:endParaRPr lang="zh-CN" altLang="zh-CN"/>
          </a:p>
        </p:txBody>
      </p:sp>
    </p:spTree>
    <p:extLst>
      <p:ext uri="{BB962C8B-B14F-4D97-AF65-F5344CB8AC3E}">
        <p14:creationId xmlns:p14="http://schemas.microsoft.com/office/powerpoint/2010/main" val="139890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EC6E4B2-0AC1-C24F-BE93-6D59316650D2}" type="slidenum">
              <a:rPr lang="en-US" altLang="zh-CN" smtClean="0"/>
              <a:pPr>
                <a:defRPr/>
              </a:pPr>
              <a:t>6</a:t>
            </a:fld>
            <a:endParaRPr lang="zh-CN" altLang="zh-CN"/>
          </a:p>
        </p:txBody>
      </p:sp>
    </p:spTree>
    <p:extLst>
      <p:ext uri="{BB962C8B-B14F-4D97-AF65-F5344CB8AC3E}">
        <p14:creationId xmlns:p14="http://schemas.microsoft.com/office/powerpoint/2010/main" val="242515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EC6E4B2-0AC1-C24F-BE93-6D59316650D2}" type="slidenum">
              <a:rPr lang="en-US" altLang="zh-CN" smtClean="0"/>
              <a:pPr>
                <a:defRPr/>
              </a:pPr>
              <a:t>7</a:t>
            </a:fld>
            <a:endParaRPr lang="zh-CN" altLang="zh-CN"/>
          </a:p>
        </p:txBody>
      </p:sp>
    </p:spTree>
    <p:extLst>
      <p:ext uri="{BB962C8B-B14F-4D97-AF65-F5344CB8AC3E}">
        <p14:creationId xmlns:p14="http://schemas.microsoft.com/office/powerpoint/2010/main" val="125914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EC6E4B2-0AC1-C24F-BE93-6D59316650D2}" type="slidenum">
              <a:rPr lang="en-US" altLang="zh-CN" smtClean="0"/>
              <a:pPr>
                <a:defRPr/>
              </a:pPr>
              <a:t>8</a:t>
            </a:fld>
            <a:endParaRPr lang="zh-CN" altLang="zh-CN"/>
          </a:p>
        </p:txBody>
      </p:sp>
    </p:spTree>
    <p:extLst>
      <p:ext uri="{BB962C8B-B14F-4D97-AF65-F5344CB8AC3E}">
        <p14:creationId xmlns:p14="http://schemas.microsoft.com/office/powerpoint/2010/main" val="142678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EC6E4B2-0AC1-C24F-BE93-6D59316650D2}" type="slidenum">
              <a:rPr lang="en-US" altLang="zh-CN" smtClean="0"/>
              <a:pPr>
                <a:defRPr/>
              </a:pPr>
              <a:t>9</a:t>
            </a:fld>
            <a:endParaRPr lang="zh-CN" altLang="zh-CN"/>
          </a:p>
        </p:txBody>
      </p:sp>
    </p:spTree>
    <p:extLst>
      <p:ext uri="{BB962C8B-B14F-4D97-AF65-F5344CB8AC3E}">
        <p14:creationId xmlns:p14="http://schemas.microsoft.com/office/powerpoint/2010/main" val="1188720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EC6E4B2-0AC1-C24F-BE93-6D59316650D2}" type="slidenum">
              <a:rPr lang="en-US" altLang="zh-CN" smtClean="0"/>
              <a:pPr>
                <a:defRPr/>
              </a:pPr>
              <a:t>10</a:t>
            </a:fld>
            <a:endParaRPr lang="zh-CN" altLang="zh-CN"/>
          </a:p>
        </p:txBody>
      </p:sp>
    </p:spTree>
    <p:extLst>
      <p:ext uri="{BB962C8B-B14F-4D97-AF65-F5344CB8AC3E}">
        <p14:creationId xmlns:p14="http://schemas.microsoft.com/office/powerpoint/2010/main" val="133959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8368439-5AE4-634B-BB7F-92B557C90C8C}" type="datetimeFigureOut">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56C596-976A-2F43-8B3A-E1D5BDFE46C1}" type="slidenum">
              <a:rPr lang="zh-CN" altLang="en-US"/>
              <a:pPr>
                <a:defRPr/>
              </a:pPr>
              <a:t>‹#›</a:t>
            </a:fld>
            <a:endParaRPr lang="zh-CN" altLang="en-US"/>
          </a:p>
        </p:txBody>
      </p:sp>
    </p:spTree>
    <p:extLst>
      <p:ext uri="{BB962C8B-B14F-4D97-AF65-F5344CB8AC3E}">
        <p14:creationId xmlns:p14="http://schemas.microsoft.com/office/powerpoint/2010/main" val="271072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46B9A8C-2BD8-2742-A7AC-DFFCB71244BD}" type="datetimeFigureOut">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DBF4BA-686F-1E45-BA08-B349C8C248AB}" type="slidenum">
              <a:rPr lang="zh-CN" altLang="en-US"/>
              <a:pPr>
                <a:defRPr/>
              </a:pPr>
              <a:t>‹#›</a:t>
            </a:fld>
            <a:endParaRPr lang="zh-CN" altLang="en-US"/>
          </a:p>
        </p:txBody>
      </p:sp>
    </p:spTree>
    <p:extLst>
      <p:ext uri="{BB962C8B-B14F-4D97-AF65-F5344CB8AC3E}">
        <p14:creationId xmlns:p14="http://schemas.microsoft.com/office/powerpoint/2010/main" val="80271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DADC182-7897-B24E-BA72-B48648E2BD8E}" type="datetimeFigureOut">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AC3824-CFDE-B646-BD3C-7A64EA8625D2}" type="slidenum">
              <a:rPr lang="zh-CN" altLang="en-US"/>
              <a:pPr>
                <a:defRPr/>
              </a:pPr>
              <a:t>‹#›</a:t>
            </a:fld>
            <a:endParaRPr lang="zh-CN" altLang="en-US"/>
          </a:p>
        </p:txBody>
      </p:sp>
    </p:spTree>
    <p:extLst>
      <p:ext uri="{BB962C8B-B14F-4D97-AF65-F5344CB8AC3E}">
        <p14:creationId xmlns:p14="http://schemas.microsoft.com/office/powerpoint/2010/main" val="1623136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B3CF22E3-4E61-894D-9635-909710F3D4C7}" type="datetimeFigureOut">
              <a:rPr lang="zh-CN" altLang="en-US"/>
              <a:pPr>
                <a:defRPr/>
              </a:pPr>
              <a:t>2019/12/20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913BB5-4351-CB4E-B841-1FCCE4AC873A}" type="slidenum">
              <a:rPr lang="zh-CN" altLang="en-US"/>
              <a:pPr>
                <a:defRPr/>
              </a:pPr>
              <a:t>‹#›</a:t>
            </a:fld>
            <a:endParaRPr lang="zh-CN" altLang="en-US"/>
          </a:p>
        </p:txBody>
      </p:sp>
    </p:spTree>
    <p:extLst>
      <p:ext uri="{BB962C8B-B14F-4D97-AF65-F5344CB8AC3E}">
        <p14:creationId xmlns:p14="http://schemas.microsoft.com/office/powerpoint/2010/main" val="825998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27113"/>
          </a:xfrm>
        </p:spPr>
        <p:txBody>
          <a:bodyPr/>
          <a:lstStyle/>
          <a:p>
            <a:r>
              <a:rPr lang="zh-CN" altLang="en-US"/>
              <a:t>单击此处编辑母版标题样式</a:t>
            </a:r>
          </a:p>
        </p:txBody>
      </p:sp>
      <p:sp>
        <p:nvSpPr>
          <p:cNvPr id="3" name="表格占位符 2"/>
          <p:cNvSpPr>
            <a:spLocks noGrp="1"/>
          </p:cNvSpPr>
          <p:nvPr>
            <p:ph type="tbl" idx="1"/>
          </p:nvPr>
        </p:nvSpPr>
        <p:spPr>
          <a:xfrm>
            <a:off x="457200" y="1628775"/>
            <a:ext cx="8229600" cy="446405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fld id="{C4654651-E19E-F84F-B4FF-4D7E5E3000FA}" type="slidenum">
              <a:rPr lang="zh-TW" altLang="en-US">
                <a:solidFill>
                  <a:srgbClr val="000000"/>
                </a:solidFill>
              </a:rPr>
              <a:pPr/>
              <a:t>‹#›</a:t>
            </a:fld>
            <a:endParaRPr lang="en-US" altLang="zh-TW">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370834948"/>
      </p:ext>
    </p:extLst>
  </p:cSld>
  <p:clrMapOvr>
    <a:masterClrMapping/>
  </p:clrMapOvr>
  <p:transition advTm="3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635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fld id="{1433B822-54FC-9345-88C2-E983D2A85EEE}" type="slidenum">
              <a:rPr lang="zh-TW" altLang="en-US">
                <a:solidFill>
                  <a:srgbClr val="000000"/>
                </a:solidFill>
              </a:rPr>
              <a:pPr/>
              <a:t>‹#›</a:t>
            </a:fld>
            <a:endParaRPr lang="en-US" altLang="zh-TW">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686324197"/>
      </p:ext>
    </p:extLst>
  </p:cSld>
  <p:clrMapOvr>
    <a:masterClrMapping/>
  </p:clrMapOvr>
  <p:transition advTm="300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medel PG">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 y="620835"/>
            <a:ext cx="9144000" cy="979365"/>
          </a:xfrm>
          <a:prstGeom prst="rect">
            <a:avLst/>
          </a:prstGeom>
        </p:spPr>
        <p:txBody>
          <a:bodyPr wrap="none" lIns="0" tIns="0" rIns="0" bIns="0" anchor="ctr">
            <a:noAutofit/>
          </a:bodyPr>
          <a:lstStyle>
            <a:lvl1pPr algn="l">
              <a:defRPr sz="3600" b="1" i="0" baseline="0">
                <a:solidFill>
                  <a:schemeClr val="tx1"/>
                </a:solidFill>
                <a:latin typeface="Microsoft YaHei" panose="020B0503020204020204" pitchFamily="34" charset="-122"/>
                <a:ea typeface="Microsoft YaHei" panose="020B0503020204020204" pitchFamily="34" charset="-122"/>
              </a:defRPr>
            </a:lvl1pPr>
          </a:lstStyle>
          <a:p>
            <a:r>
              <a:rPr lang="zh-Hans" altLang="en-US" dirty="0"/>
              <a:t>   </a:t>
            </a:r>
            <a:r>
              <a:rPr lang="en-US" dirty="0"/>
              <a:t>Click To Edit Master Title Style</a:t>
            </a:r>
          </a:p>
        </p:txBody>
      </p:sp>
      <p:sp>
        <p:nvSpPr>
          <p:cNvPr id="10" name="Rectangle 6">
            <a:extLst>
              <a:ext uri="{FF2B5EF4-FFF2-40B4-BE49-F238E27FC236}">
                <a16:creationId xmlns:a16="http://schemas.microsoft.com/office/drawing/2014/main" id="{26EE06DF-5BA1-E944-B3C5-FA667B1CBF49}"/>
              </a:ext>
            </a:extLst>
          </p:cNvPr>
          <p:cNvSpPr>
            <a:spLocks noChangeArrowheads="1"/>
          </p:cNvSpPr>
          <p:nvPr userDrawn="1"/>
        </p:nvSpPr>
        <p:spPr bwMode="auto">
          <a:xfrm>
            <a:off x="2" y="-8542"/>
            <a:ext cx="4499991" cy="629377"/>
          </a:xfrm>
          <a:prstGeom prst="rect">
            <a:avLst/>
          </a:prstGeom>
          <a:solidFill>
            <a:schemeClr val="tx2"/>
          </a:solidFill>
          <a:ln w="9525">
            <a:noFill/>
            <a:miter lim="800000"/>
            <a:headEnd/>
            <a:tailEnd/>
          </a:ln>
        </p:spPr>
        <p:txBody>
          <a:bodyPr/>
          <a:lstStyle/>
          <a:p>
            <a:pPr eaLnBrk="1" hangingPunct="1"/>
            <a:r>
              <a:rPr lang="zh-Hans" altLang="en-US" sz="2400" dirty="0">
                <a:solidFill>
                  <a:schemeClr val="bg1"/>
                </a:solidFill>
                <a:latin typeface="Microsoft YaHei" panose="020B0503020204020204" pitchFamily="34" charset="-122"/>
                <a:ea typeface="Microsoft YaHei" panose="020B0503020204020204" pitchFamily="34" charset="-122"/>
              </a:rPr>
              <a:t>第</a:t>
            </a:r>
            <a:r>
              <a:rPr lang="ja-JP" altLang="en-US" sz="2400">
                <a:solidFill>
                  <a:schemeClr val="bg1"/>
                </a:solidFill>
                <a:latin typeface="Microsoft YaHei" panose="020B0503020204020204" pitchFamily="34" charset="-122"/>
                <a:ea typeface="Microsoft YaHei" panose="020B0503020204020204" pitchFamily="34" charset="-122"/>
              </a:rPr>
              <a:t>三</a:t>
            </a:r>
            <a:r>
              <a:rPr lang="zh-Hans" altLang="en-US" sz="2400" dirty="0">
                <a:solidFill>
                  <a:schemeClr val="bg1"/>
                </a:solidFill>
                <a:latin typeface="Microsoft YaHei" panose="020B0503020204020204" pitchFamily="34" charset="-122"/>
                <a:ea typeface="Microsoft YaHei" panose="020B0503020204020204" pitchFamily="34" charset="-122"/>
              </a:rPr>
              <a:t>章 </a:t>
            </a:r>
            <a:r>
              <a:rPr lang="ja-JP" altLang="en-US" sz="2400">
                <a:solidFill>
                  <a:schemeClr val="bg1"/>
                </a:solidFill>
                <a:latin typeface="Microsoft YaHei" panose="020B0503020204020204" pitchFamily="34" charset="-122"/>
                <a:ea typeface="Microsoft YaHei" panose="020B0503020204020204" pitchFamily="34" charset="-122"/>
              </a:rPr>
              <a:t>大</a:t>
            </a:r>
            <a:r>
              <a:rPr lang="ja-JP" altLang="en-HK" sz="2400">
                <a:solidFill>
                  <a:schemeClr val="bg1"/>
                </a:solidFill>
                <a:latin typeface="Microsoft YaHei" panose="020B0503020204020204" pitchFamily="34" charset="-122"/>
                <a:ea typeface="Microsoft YaHei" panose="020B0503020204020204" pitchFamily="34" charset="-122"/>
              </a:rPr>
              <a:t>数据</a:t>
            </a:r>
            <a:r>
              <a:rPr lang="ja-JP" altLang="en-US" sz="2400">
                <a:solidFill>
                  <a:schemeClr val="bg1"/>
                </a:solidFill>
                <a:latin typeface="Microsoft YaHei" panose="020B0503020204020204" pitchFamily="34" charset="-122"/>
                <a:ea typeface="Microsoft YaHei" panose="020B0503020204020204" pitchFamily="34" charset="-122"/>
              </a:rPr>
              <a:t>存储与管理</a:t>
            </a:r>
            <a:endParaRPr lang="en-HK" altLang="zh-Hans" sz="2400" dirty="0">
              <a:solidFill>
                <a:schemeClr val="bg1"/>
              </a:solidFill>
              <a:latin typeface="Microsoft YaHei" panose="020B0503020204020204" pitchFamily="34" charset="-122"/>
              <a:ea typeface="Microsoft YaHei" panose="020B0503020204020204" pitchFamily="34" charset="-122"/>
            </a:endParaRPr>
          </a:p>
        </p:txBody>
      </p:sp>
      <p:sp>
        <p:nvSpPr>
          <p:cNvPr id="9" name="内容占位符 2">
            <a:extLst>
              <a:ext uri="{FF2B5EF4-FFF2-40B4-BE49-F238E27FC236}">
                <a16:creationId xmlns:a16="http://schemas.microsoft.com/office/drawing/2014/main" id="{7C3A01FC-6EA2-F745-858E-E96E211B3B76}"/>
              </a:ext>
            </a:extLst>
          </p:cNvPr>
          <p:cNvSpPr>
            <a:spLocks noGrp="1"/>
          </p:cNvSpPr>
          <p:nvPr>
            <p:ph idx="1"/>
          </p:nvPr>
        </p:nvSpPr>
        <p:spPr>
          <a:xfrm>
            <a:off x="0" y="1600201"/>
            <a:ext cx="9143998" cy="5257800"/>
          </a:xfrm>
          <a:prstGeom prst="rect">
            <a:avLst/>
          </a:prstGeom>
          <a:noFill/>
        </p:spPr>
        <p:txBody>
          <a:bodyPr/>
          <a:lstStyle>
            <a:lvl1pPr>
              <a:defRPr b="0" i="0">
                <a:solidFill>
                  <a:schemeClr val="tx1"/>
                </a:solidFill>
                <a:latin typeface="Microsoft YaHei Light" panose="020B0502040204020203" pitchFamily="34" charset="-122"/>
                <a:ea typeface="Microsoft YaHei Light" panose="020B0502040204020203" pitchFamily="34" charset="-122"/>
              </a:defRPr>
            </a:lvl1pPr>
            <a:lvl2pPr>
              <a:defRPr b="0" i="0">
                <a:solidFill>
                  <a:schemeClr val="tx1"/>
                </a:solidFill>
                <a:latin typeface="Microsoft YaHei Light" panose="020B0502040204020203" pitchFamily="34" charset="-122"/>
                <a:ea typeface="Microsoft YaHei Light" panose="020B0502040204020203" pitchFamily="34" charset="-122"/>
              </a:defRPr>
            </a:lvl2pPr>
            <a:lvl3pPr>
              <a:defRPr b="0" i="0">
                <a:solidFill>
                  <a:schemeClr val="tx1"/>
                </a:solidFill>
                <a:latin typeface="Microsoft YaHei Light" panose="020B0502040204020203" pitchFamily="34" charset="-122"/>
                <a:ea typeface="Microsoft YaHei Light" panose="020B0502040204020203" pitchFamily="34" charset="-122"/>
              </a:defRPr>
            </a:lvl3pPr>
            <a:lvl4pPr>
              <a:defRPr b="0" i="0">
                <a:solidFill>
                  <a:schemeClr val="tx1"/>
                </a:solidFill>
                <a:latin typeface="Microsoft YaHei Light" panose="020B0502040204020203" pitchFamily="34" charset="-122"/>
                <a:ea typeface="Microsoft YaHei Light" panose="020B0502040204020203" pitchFamily="34" charset="-122"/>
              </a:defRPr>
            </a:lvl4pPr>
            <a:lvl5pPr>
              <a:defRPr b="0" i="0">
                <a:solidFill>
                  <a:schemeClr val="tx1"/>
                </a:solidFill>
                <a:latin typeface="Microsoft YaHei Light" panose="020B0502040204020203" pitchFamily="34" charset="-122"/>
                <a:ea typeface="Microsoft YaHei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Flowchart: Off-page Connector 6"/>
          <p:cNvSpPr/>
          <p:nvPr userDrawn="1"/>
        </p:nvSpPr>
        <p:spPr>
          <a:xfrm rot="5400000">
            <a:off x="8704005" y="6368657"/>
            <a:ext cx="455692" cy="42429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p:txBody>
      </p:sp>
      <p:sp>
        <p:nvSpPr>
          <p:cNvPr id="7" name="Slide Number Placeholder 4"/>
          <p:cNvSpPr>
            <a:spLocks noGrp="1"/>
          </p:cNvSpPr>
          <p:nvPr>
            <p:ph type="sldNum" sz="quarter" idx="12"/>
          </p:nvPr>
        </p:nvSpPr>
        <p:spPr>
          <a:xfrm>
            <a:off x="8725147" y="6397711"/>
            <a:ext cx="457681" cy="366183"/>
          </a:xfrm>
          <a:prstGeom prst="rect">
            <a:avLst/>
          </a:prstGeom>
        </p:spPr>
        <p:txBody>
          <a:bodyPr anchor="ctr"/>
          <a:lstStyle>
            <a:lvl1pPr algn="ctr">
              <a:defRPr sz="1200" b="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defRPr>
            </a:lvl1pPr>
          </a:lstStyle>
          <a:p>
            <a:fld id="{C136B7D2-B98C-44FD-8D04-7EC62A564975}" type="slidenum">
              <a:rPr lang="en-US" smtClean="0"/>
              <a:pPr/>
              <a:t>‹#›</a:t>
            </a:fld>
            <a:endParaRPr lang="en-US" dirty="0"/>
          </a:p>
        </p:txBody>
      </p:sp>
      <p:sp>
        <p:nvSpPr>
          <p:cNvPr id="11" name="Rectangle 6">
            <a:extLst>
              <a:ext uri="{FF2B5EF4-FFF2-40B4-BE49-F238E27FC236}">
                <a16:creationId xmlns:a16="http://schemas.microsoft.com/office/drawing/2014/main" id="{042768D9-F07B-7543-B08D-3BCEDCBAE84B}"/>
              </a:ext>
            </a:extLst>
          </p:cNvPr>
          <p:cNvSpPr>
            <a:spLocks noChangeArrowheads="1"/>
          </p:cNvSpPr>
          <p:nvPr userDrawn="1"/>
        </p:nvSpPr>
        <p:spPr bwMode="auto">
          <a:xfrm>
            <a:off x="4499993" y="-8543"/>
            <a:ext cx="4660777" cy="629377"/>
          </a:xfrm>
          <a:prstGeom prst="rect">
            <a:avLst/>
          </a:prstGeom>
          <a:solidFill>
            <a:schemeClr val="tx2"/>
          </a:solidFill>
          <a:ln w="9525">
            <a:noFill/>
            <a:miter lim="800000"/>
            <a:headEnd/>
            <a:tailEnd/>
          </a:ln>
        </p:spPr>
        <p:txBody>
          <a:bodyPr/>
          <a:lstStyle/>
          <a:p>
            <a:pPr algn="r" eaLnBrk="1" hangingPunct="1"/>
            <a:r>
              <a:rPr lang="en-US" altLang="zh-CN" sz="2400" dirty="0">
                <a:solidFill>
                  <a:schemeClr val="bg1"/>
                </a:solidFill>
                <a:latin typeface="Microsoft YaHei" panose="020B0503020204020204" pitchFamily="34" charset="-122"/>
                <a:ea typeface="Microsoft YaHei" panose="020B0503020204020204" pitchFamily="34" charset="-122"/>
              </a:rPr>
              <a:t>《</a:t>
            </a:r>
            <a:r>
              <a:rPr lang="ja-JP" altLang="en-US" sz="2400">
                <a:solidFill>
                  <a:schemeClr val="bg1"/>
                </a:solidFill>
                <a:latin typeface="Microsoft YaHei" panose="020B0503020204020204" pitchFamily="34" charset="-122"/>
                <a:ea typeface="Microsoft YaHei" panose="020B0503020204020204" pitchFamily="34" charset="-122"/>
              </a:rPr>
              <a:t>大数据导论</a:t>
            </a:r>
            <a:r>
              <a:rPr lang="en-US" altLang="zh-CN" sz="2400" dirty="0">
                <a:solidFill>
                  <a:schemeClr val="bg1"/>
                </a:solidFill>
                <a:latin typeface="Microsoft YaHei" panose="020B0503020204020204" pitchFamily="34" charset="-122"/>
                <a:ea typeface="Microsoft YaHei" panose="020B0503020204020204" pitchFamily="34" charset="-122"/>
              </a:rPr>
              <a:t>》</a:t>
            </a:r>
            <a:endParaRPr lang="en-HK" altLang="zh-Hans" sz="24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418576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9144000" cy="1143000"/>
          </a:xfrm>
        </p:spPr>
        <p:txBody>
          <a:bodyPr/>
          <a:lstStyle/>
          <a:p>
            <a:r>
              <a:rPr lang="zh-CN" altLang="en-US"/>
              <a:t>单击此处编辑母版标题样式</a:t>
            </a:r>
          </a:p>
        </p:txBody>
      </p:sp>
      <p:sp>
        <p:nvSpPr>
          <p:cNvPr id="3" name="内容占位符 2"/>
          <p:cNvSpPr>
            <a:spLocks noGrp="1"/>
          </p:cNvSpPr>
          <p:nvPr>
            <p:ph idx="1"/>
          </p:nvPr>
        </p:nvSpPr>
        <p:spPr>
          <a:xfrm>
            <a:off x="19878" y="1086813"/>
            <a:ext cx="9124122" cy="45259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3C9E2373-57E4-914B-82DE-280A1589258C}" type="datetimeFigureOut">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5DB514-43EA-1946-BF6C-10C2CA375CD7}" type="slidenum">
              <a:rPr lang="zh-CN" altLang="en-US"/>
              <a:pPr>
                <a:defRPr/>
              </a:pPr>
              <a:t>‹#›</a:t>
            </a:fld>
            <a:endParaRPr lang="zh-CN" altLang="en-US"/>
          </a:p>
        </p:txBody>
      </p:sp>
    </p:spTree>
    <p:extLst>
      <p:ext uri="{BB962C8B-B14F-4D97-AF65-F5344CB8AC3E}">
        <p14:creationId xmlns:p14="http://schemas.microsoft.com/office/powerpoint/2010/main" val="237835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D1449C9-F92D-0D44-AFAB-7A0228448210}" type="datetimeFigureOut">
              <a:rPr lang="zh-CN" altLang="en-US"/>
              <a:pPr>
                <a:defRPr/>
              </a:pPr>
              <a:t>2019/12/20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9F5234-C84D-0E40-9C90-4DAB335EDE59}" type="slidenum">
              <a:rPr lang="zh-CN" altLang="en-US"/>
              <a:pPr>
                <a:defRPr/>
              </a:pPr>
              <a:t>‹#›</a:t>
            </a:fld>
            <a:endParaRPr lang="zh-CN" altLang="en-US"/>
          </a:p>
        </p:txBody>
      </p:sp>
    </p:spTree>
    <p:extLst>
      <p:ext uri="{BB962C8B-B14F-4D97-AF65-F5344CB8AC3E}">
        <p14:creationId xmlns:p14="http://schemas.microsoft.com/office/powerpoint/2010/main" val="275229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AFEA88C-26CF-5A47-9153-B64FC1E62DD4}" type="datetimeFigureOut">
              <a:rPr lang="zh-CN" altLang="en-US"/>
              <a:pPr>
                <a:defRPr/>
              </a:pPr>
              <a:t>2019/12/20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AE0A28F-7974-5442-91A4-55E84C233FDD}" type="slidenum">
              <a:rPr lang="zh-CN" altLang="en-US"/>
              <a:pPr>
                <a:defRPr/>
              </a:pPr>
              <a:t>‹#›</a:t>
            </a:fld>
            <a:endParaRPr lang="zh-CN" altLang="en-US"/>
          </a:p>
        </p:txBody>
      </p:sp>
    </p:spTree>
    <p:extLst>
      <p:ext uri="{BB962C8B-B14F-4D97-AF65-F5344CB8AC3E}">
        <p14:creationId xmlns:p14="http://schemas.microsoft.com/office/powerpoint/2010/main" val="67253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49604F2-F7CA-8041-91B1-7993EE96529D}" type="datetimeFigureOut">
              <a:rPr lang="zh-CN" altLang="en-US"/>
              <a:pPr>
                <a:defRPr/>
              </a:pPr>
              <a:t>2019/12/20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644A21A-93F3-D946-ADD4-0BF66E38B2A9}" type="slidenum">
              <a:rPr lang="zh-CN" altLang="en-US"/>
              <a:pPr>
                <a:defRPr/>
              </a:pPr>
              <a:t>‹#›</a:t>
            </a:fld>
            <a:endParaRPr lang="zh-CN" altLang="en-US"/>
          </a:p>
        </p:txBody>
      </p:sp>
    </p:spTree>
    <p:extLst>
      <p:ext uri="{BB962C8B-B14F-4D97-AF65-F5344CB8AC3E}">
        <p14:creationId xmlns:p14="http://schemas.microsoft.com/office/powerpoint/2010/main" val="99389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10233"/>
            <a:ext cx="9144000" cy="1058403"/>
          </a:xfr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6C37610-74BC-EA42-B2F1-63FFE6E90767}" type="datetimeFigureOut">
              <a:rPr lang="zh-CN" altLang="en-US"/>
              <a:pPr>
                <a:defRPr/>
              </a:pPr>
              <a:t>2019/12/20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732EF7B-C85C-4E4D-9C1C-75DE9BC278CF}" type="slidenum">
              <a:rPr lang="zh-CN" altLang="en-US"/>
              <a:pPr>
                <a:defRPr/>
              </a:pPr>
              <a:t>‹#›</a:t>
            </a:fld>
            <a:endParaRPr lang="zh-CN" altLang="en-US"/>
          </a:p>
        </p:txBody>
      </p:sp>
    </p:spTree>
    <p:extLst>
      <p:ext uri="{BB962C8B-B14F-4D97-AF65-F5344CB8AC3E}">
        <p14:creationId xmlns:p14="http://schemas.microsoft.com/office/powerpoint/2010/main" val="229513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EFCE828-737F-4348-9649-90DEFC8B1D79}" type="datetimeFigureOut">
              <a:rPr lang="zh-CN" altLang="en-US"/>
              <a:pPr>
                <a:defRPr/>
              </a:pPr>
              <a:t>2019/12/20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C93F72E-C8A6-0A48-BAB9-68E6AC7E26DF}" type="slidenum">
              <a:rPr lang="zh-CN" altLang="en-US"/>
              <a:pPr>
                <a:defRPr/>
              </a:pPr>
              <a:t>‹#›</a:t>
            </a:fld>
            <a:endParaRPr lang="zh-CN" altLang="en-US"/>
          </a:p>
        </p:txBody>
      </p:sp>
    </p:spTree>
    <p:extLst>
      <p:ext uri="{BB962C8B-B14F-4D97-AF65-F5344CB8AC3E}">
        <p14:creationId xmlns:p14="http://schemas.microsoft.com/office/powerpoint/2010/main" val="168366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0973FAE-F35F-2240-82D2-13FAF20B7A33}" type="datetimeFigureOut">
              <a:rPr lang="zh-CN" altLang="en-US"/>
              <a:pPr>
                <a:defRPr/>
              </a:pPr>
              <a:t>2019/12/20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6A2CFFB-BD64-2E43-918C-3C6C7AEC61A4}" type="slidenum">
              <a:rPr lang="zh-CN" altLang="en-US"/>
              <a:pPr>
                <a:defRPr/>
              </a:pPr>
              <a:t>‹#›</a:t>
            </a:fld>
            <a:endParaRPr lang="zh-CN" altLang="en-US"/>
          </a:p>
        </p:txBody>
      </p:sp>
    </p:spTree>
    <p:extLst>
      <p:ext uri="{BB962C8B-B14F-4D97-AF65-F5344CB8AC3E}">
        <p14:creationId xmlns:p14="http://schemas.microsoft.com/office/powerpoint/2010/main" val="303578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5C59D2-604A-DC44-BC9F-3B184110A220}" type="datetimeFigureOut">
              <a:rPr lang="zh-CN" altLang="en-US"/>
              <a:pPr>
                <a:defRPr/>
              </a:pPr>
              <a:t>2019/12/20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82E3864-2DC8-0543-9E2E-AA2388C7E2EC}" type="slidenum">
              <a:rPr lang="zh-CN" altLang="en-US"/>
              <a:pPr>
                <a:defRPr/>
              </a:pPr>
              <a:t>‹#›</a:t>
            </a:fld>
            <a:endParaRPr lang="zh-CN" altLang="en-US"/>
          </a:p>
        </p:txBody>
      </p:sp>
    </p:spTree>
    <p:extLst>
      <p:ext uri="{BB962C8B-B14F-4D97-AF65-F5344CB8AC3E}">
        <p14:creationId xmlns:p14="http://schemas.microsoft.com/office/powerpoint/2010/main" val="4170361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6" descr="hust.jp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938" y="0"/>
            <a:ext cx="91281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kumimoji="0" sz="1200">
                <a:solidFill>
                  <a:srgbClr val="898989"/>
                </a:solidFill>
                <a:ea typeface="宋体" charset="0"/>
                <a:cs typeface="宋体" charset="0"/>
              </a:defRPr>
            </a:lvl1pPr>
          </a:lstStyle>
          <a:p>
            <a:pPr>
              <a:defRPr/>
            </a:pPr>
            <a:fld id="{CFB16230-400B-A247-B897-24D9491FBBB8}" type="datetimeFigureOut">
              <a:rPr lang="zh-CN" altLang="en-US"/>
              <a:pPr>
                <a:defRPr/>
              </a:pPr>
              <a:t>2019/12/20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ea typeface="宋体" charset="0"/>
                <a:cs typeface="宋体" charset="0"/>
              </a:defRPr>
            </a:lvl1pPr>
          </a:lstStyle>
          <a:p>
            <a:pPr>
              <a:defRPr/>
            </a:pPr>
            <a:fld id="{3302A345-D6B2-3E48-8B73-C1133CD22D1F}" type="slidenum">
              <a:rPr lang="zh-CN" altLang="en-US"/>
              <a:pPr>
                <a:defRPr/>
              </a:pPr>
              <a:t>‹#›</a:t>
            </a:fld>
            <a:endParaRPr lang="zh-CN" altLang="en-US"/>
          </a:p>
        </p:txBody>
      </p:sp>
    </p:spTree>
    <p:extLst>
      <p:ext uri="{BB962C8B-B14F-4D97-AF65-F5344CB8AC3E}">
        <p14:creationId xmlns:p14="http://schemas.microsoft.com/office/powerpoint/2010/main" val="3074095023"/>
      </p:ext>
    </p:extLst>
  </p:cSld>
  <p:clrMap bg1="lt1" tx1="dk1" bg2="lt2" tx2="dk2" accent1="accent1" accent2="accent2" accent3="accent3" accent4="accent4" accent5="accent5" accent6="accent6" hlink="hlink" folHlink="folHlink"/>
  <p:sldLayoutIdLst>
    <p:sldLayoutId id="2147484690" r:id="rId1"/>
    <p:sldLayoutId id="2147484691" r:id="rId2"/>
    <p:sldLayoutId id="2147484692" r:id="rId3"/>
    <p:sldLayoutId id="2147484693" r:id="rId4"/>
    <p:sldLayoutId id="2147484694" r:id="rId5"/>
    <p:sldLayoutId id="2147484695" r:id="rId6"/>
    <p:sldLayoutId id="2147484696" r:id="rId7"/>
    <p:sldLayoutId id="2147484697" r:id="rId8"/>
    <p:sldLayoutId id="2147484698" r:id="rId9"/>
    <p:sldLayoutId id="2147484699" r:id="rId10"/>
    <p:sldLayoutId id="2147484700" r:id="rId11"/>
    <p:sldLayoutId id="2147484701" r:id="rId12"/>
    <p:sldLayoutId id="2147484702" r:id="rId13"/>
    <p:sldLayoutId id="2147484703" r:id="rId14"/>
    <p:sldLayoutId id="2147484704" r:id="rId15"/>
  </p:sldLayoutIdLst>
  <p:txStyles>
    <p:titleStyle>
      <a:lvl1pPr algn="ctr" rtl="0" eaLnBrk="0" fontAlgn="base" hangingPunct="0">
        <a:spcBef>
          <a:spcPct val="0"/>
        </a:spcBef>
        <a:spcAft>
          <a:spcPct val="0"/>
        </a:spcAft>
        <a:defRPr kumimoji="1" sz="4400" kern="1200">
          <a:solidFill>
            <a:schemeClr val="tx1"/>
          </a:solidFill>
          <a:latin typeface="+mj-lt"/>
          <a:ea typeface="黑体" charset="0"/>
          <a:cs typeface="黑体" charset="0"/>
        </a:defRPr>
      </a:lvl1pPr>
      <a:lvl2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2pPr>
      <a:lvl3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3pPr>
      <a:lvl4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4pPr>
      <a:lvl5pPr algn="ctr" rtl="0" eaLnBrk="0" fontAlgn="base" hangingPunct="0">
        <a:spcBef>
          <a:spcPct val="0"/>
        </a:spcBef>
        <a:spcAft>
          <a:spcPct val="0"/>
        </a:spcAft>
        <a:defRPr kumimoji="1" sz="4400">
          <a:solidFill>
            <a:schemeClr val="tx1"/>
          </a:solidFill>
          <a:latin typeface="Calibri" pitchFamily="34" charset="0"/>
          <a:ea typeface="黑体" charset="0"/>
          <a:cs typeface="黑体" charset="0"/>
        </a:defRPr>
      </a:lvl5pPr>
      <a:lvl6pPr marL="457200" algn="ctr" rtl="0" fontAlgn="base">
        <a:spcBef>
          <a:spcPct val="0"/>
        </a:spcBef>
        <a:spcAft>
          <a:spcPct val="0"/>
        </a:spcAft>
        <a:defRPr kumimoji="1" sz="4400">
          <a:solidFill>
            <a:schemeClr val="tx1"/>
          </a:solidFill>
          <a:latin typeface="Calibri" pitchFamily="34" charset="0"/>
          <a:ea typeface="宋体" pitchFamily="2" charset="-122"/>
        </a:defRPr>
      </a:lvl6pPr>
      <a:lvl7pPr marL="914400" algn="ctr" rtl="0" fontAlgn="base">
        <a:spcBef>
          <a:spcPct val="0"/>
        </a:spcBef>
        <a:spcAft>
          <a:spcPct val="0"/>
        </a:spcAft>
        <a:defRPr kumimoji="1" sz="4400">
          <a:solidFill>
            <a:schemeClr val="tx1"/>
          </a:solidFill>
          <a:latin typeface="Calibri" pitchFamily="34" charset="0"/>
          <a:ea typeface="宋体" pitchFamily="2" charset="-122"/>
        </a:defRPr>
      </a:lvl7pPr>
      <a:lvl8pPr marL="1371600" algn="ctr" rtl="0" fontAlgn="base">
        <a:spcBef>
          <a:spcPct val="0"/>
        </a:spcBef>
        <a:spcAft>
          <a:spcPct val="0"/>
        </a:spcAft>
        <a:defRPr kumimoji="1" sz="4400">
          <a:solidFill>
            <a:schemeClr val="tx1"/>
          </a:solidFill>
          <a:latin typeface="Calibri" pitchFamily="34" charset="0"/>
          <a:ea typeface="宋体" pitchFamily="2" charset="-122"/>
        </a:defRPr>
      </a:lvl8pPr>
      <a:lvl9pPr marL="1828800" algn="ctr"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黑体" charset="0"/>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黑体" charset="0"/>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黑体" charset="0"/>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黑体" charset="0"/>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ducoder.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educoder.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SC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42988"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363" name="Picture 5" descr="CGC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1013" y="0"/>
            <a:ext cx="1042987" cy="72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4" name="Rectangle 11"/>
          <p:cNvSpPr>
            <a:spLocks noChangeArrowheads="1"/>
          </p:cNvSpPr>
          <p:nvPr/>
        </p:nvSpPr>
        <p:spPr bwMode="auto">
          <a:xfrm>
            <a:off x="1017" y="2515995"/>
            <a:ext cx="9107487"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0" algn="ctr" eaLnBrk="1" latinLnBrk="1" hangingPunct="1"/>
            <a:r>
              <a:rPr lang="zh-CN" altLang="en-US" sz="6600" b="1" dirty="0">
                <a:solidFill>
                  <a:srgbClr val="2826F5"/>
                </a:solidFill>
                <a:latin typeface="宋体" charset="0"/>
                <a:ea typeface="黑体" charset="0"/>
              </a:rPr>
              <a:t>实训大纲</a:t>
            </a:r>
            <a:endParaRPr kumimoji="0" lang="zh-CN" altLang="en-US" sz="6600" b="1" i="0" u="none" strike="noStrike" kern="1200" cap="none" spc="0" normalizeH="0" baseline="0" noProof="0" dirty="0">
              <a:ln>
                <a:noFill/>
              </a:ln>
              <a:solidFill>
                <a:srgbClr val="2826F5"/>
              </a:solidFill>
              <a:effectLst/>
              <a:uLnTx/>
              <a:uFillTx/>
              <a:latin typeface="宋体" charset="0"/>
              <a:ea typeface="黑体" charset="0"/>
              <a:cs typeface="Calibri" panose="020F0502020204030204"/>
              <a:sym typeface="Calibri" panose="020F0502020204030204"/>
            </a:endParaRPr>
          </a:p>
        </p:txBody>
      </p:sp>
      <p:pic>
        <p:nvPicPr>
          <p:cNvPr id="5" name="图片 4">
            <a:extLst>
              <a:ext uri="{FF2B5EF4-FFF2-40B4-BE49-F238E27FC236}">
                <a16:creationId xmlns:a16="http://schemas.microsoft.com/office/drawing/2014/main" id="{2021EF4A-044C-B846-A201-586DD89DE4F5}"/>
              </a:ext>
            </a:extLst>
          </p:cNvPr>
          <p:cNvPicPr>
            <a:picLocks noChangeAspect="1"/>
          </p:cNvPicPr>
          <p:nvPr/>
        </p:nvPicPr>
        <p:blipFill>
          <a:blip r:embed="rId5"/>
          <a:stretch>
            <a:fillRect/>
          </a:stretch>
        </p:blipFill>
        <p:spPr>
          <a:xfrm>
            <a:off x="0" y="5454352"/>
            <a:ext cx="1403648" cy="1403648"/>
          </a:xfrm>
          <a:prstGeom prst="rect">
            <a:avLst/>
          </a:prstGeom>
        </p:spPr>
      </p:pic>
    </p:spTree>
    <p:extLst>
      <p:ext uri="{BB962C8B-B14F-4D97-AF65-F5344CB8AC3E}">
        <p14:creationId xmlns:p14="http://schemas.microsoft.com/office/powerpoint/2010/main" val="263999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实训页面</a:t>
            </a:r>
            <a:r>
              <a:rPr lang="en-US" altLang="zh-CN" sz="4800" b="1" dirty="0">
                <a:solidFill>
                  <a:srgbClr val="1723FF"/>
                </a:solidFill>
              </a:rPr>
              <a:t>-</a:t>
            </a:r>
            <a:r>
              <a:rPr lang="zh-CN" altLang="en-US" sz="4800" b="1" dirty="0">
                <a:solidFill>
                  <a:srgbClr val="1723FF"/>
                </a:solidFill>
              </a:rPr>
              <a:t>测评区</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p:txBody>
          <a:bodyPr/>
          <a:lstStyle/>
          <a:p>
            <a:r>
              <a:rPr lang="zh-CN" altLang="en-US" dirty="0"/>
              <a:t>学生完善代码后可点击右下角的“测评”按钮进行运行测试。运行完成后会在测评窗口显示本次测评的输出结果与预期输出结果的对比</a:t>
            </a:r>
            <a:endParaRPr lang="en-US" altLang="zh-CN" dirty="0"/>
          </a:p>
        </p:txBody>
      </p:sp>
      <p:pic>
        <p:nvPicPr>
          <p:cNvPr id="6" name="图片 5">
            <a:extLst>
              <a:ext uri="{FF2B5EF4-FFF2-40B4-BE49-F238E27FC236}">
                <a16:creationId xmlns:a16="http://schemas.microsoft.com/office/drawing/2014/main" id="{C388379D-CEBF-4B7A-8340-5A461FAD495E}"/>
              </a:ext>
            </a:extLst>
          </p:cNvPr>
          <p:cNvPicPr>
            <a:picLocks noChangeAspect="1"/>
          </p:cNvPicPr>
          <p:nvPr/>
        </p:nvPicPr>
        <p:blipFill>
          <a:blip r:embed="rId3"/>
          <a:stretch>
            <a:fillRect/>
          </a:stretch>
        </p:blipFill>
        <p:spPr>
          <a:xfrm>
            <a:off x="19878" y="2701367"/>
            <a:ext cx="9064495" cy="3069820"/>
          </a:xfrm>
          <a:prstGeom prst="rect">
            <a:avLst/>
          </a:prstGeom>
        </p:spPr>
      </p:pic>
    </p:spTree>
    <p:extLst>
      <p:ext uri="{BB962C8B-B14F-4D97-AF65-F5344CB8AC3E}">
        <p14:creationId xmlns:p14="http://schemas.microsoft.com/office/powerpoint/2010/main" val="15835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50F82DBC-BAE4-6144-8212-908AE01276F8}"/>
              </a:ext>
            </a:extLst>
          </p:cNvPr>
          <p:cNvSpPr>
            <a:spLocks noGrp="1" noChangeArrowheads="1"/>
          </p:cNvSpPr>
          <p:nvPr>
            <p:ph type="title"/>
          </p:nvPr>
        </p:nvSpPr>
        <p:spPr/>
        <p:txBody>
          <a:bodyPr/>
          <a:lstStyle/>
          <a:p>
            <a:r>
              <a:rPr lang="zh-CN" altLang="en-US" sz="4800" b="1" dirty="0">
                <a:solidFill>
                  <a:srgbClr val="1723FF"/>
                </a:solidFill>
              </a:rPr>
              <a:t>项目报告目录</a:t>
            </a:r>
          </a:p>
        </p:txBody>
      </p:sp>
      <p:sp>
        <p:nvSpPr>
          <p:cNvPr id="18440" name="内容占位符 2">
            <a:extLst>
              <a:ext uri="{FF2B5EF4-FFF2-40B4-BE49-F238E27FC236}">
                <a16:creationId xmlns:a16="http://schemas.microsoft.com/office/drawing/2014/main" id="{1EF104C5-369A-1C4D-AA2D-F90390AC9B70}"/>
              </a:ext>
            </a:extLst>
          </p:cNvPr>
          <p:cNvSpPr>
            <a:spLocks noGrp="1" noChangeArrowheads="1"/>
          </p:cNvSpPr>
          <p:nvPr>
            <p:ph idx="1"/>
          </p:nvPr>
        </p:nvSpPr>
        <p:spPr>
          <a:xfrm>
            <a:off x="19878" y="1086813"/>
            <a:ext cx="4306060" cy="4525963"/>
          </a:xfrm>
        </p:spPr>
        <p:txBody>
          <a:bodyPr/>
          <a:lstStyle/>
          <a:p>
            <a:r>
              <a:rPr lang="zh-CN" altLang="en-US" dirty="0"/>
              <a:t>报告内容包含</a:t>
            </a:r>
            <a:endParaRPr lang="en-US" altLang="zh-CN" dirty="0"/>
          </a:p>
          <a:p>
            <a:pPr lvl="1"/>
            <a:r>
              <a:rPr lang="zh-CN" altLang="en-US" dirty="0"/>
              <a:t>实验目的</a:t>
            </a:r>
            <a:endParaRPr lang="en-US" altLang="zh-CN" dirty="0"/>
          </a:p>
          <a:p>
            <a:pPr lvl="1"/>
            <a:r>
              <a:rPr lang="zh-CN" altLang="en-US" dirty="0"/>
              <a:t>实验内容</a:t>
            </a:r>
            <a:endParaRPr lang="en-US" altLang="zh-CN" dirty="0"/>
          </a:p>
          <a:p>
            <a:pPr lvl="1"/>
            <a:r>
              <a:rPr lang="zh-CN" altLang="en-US" dirty="0"/>
              <a:t>实验方法</a:t>
            </a:r>
            <a:endParaRPr lang="en-US" altLang="zh-CN" dirty="0"/>
          </a:p>
          <a:p>
            <a:pPr lvl="1"/>
            <a:r>
              <a:rPr lang="zh-CN" altLang="en-US" dirty="0"/>
              <a:t>实验结果</a:t>
            </a:r>
            <a:endParaRPr lang="en-US" altLang="zh-CN" dirty="0"/>
          </a:p>
          <a:p>
            <a:pPr lvl="1"/>
            <a:r>
              <a:rPr lang="zh-CN" altLang="en-US" dirty="0"/>
              <a:t>总结与收获</a:t>
            </a:r>
            <a:endParaRPr lang="en-US" altLang="zh-CN" dirty="0"/>
          </a:p>
        </p:txBody>
      </p:sp>
      <p:graphicFrame>
        <p:nvGraphicFramePr>
          <p:cNvPr id="35843" name="Group 3">
            <a:extLst>
              <a:ext uri="{FF2B5EF4-FFF2-40B4-BE49-F238E27FC236}">
                <a16:creationId xmlns:a16="http://schemas.microsoft.com/office/drawing/2014/main" id="{BE5E9391-880F-4D9B-BC72-1B4EA8AFA247}"/>
              </a:ext>
            </a:extLst>
          </p:cNvPr>
          <p:cNvGraphicFramePr>
            <a:graphicFrameLocks noGrp="1"/>
          </p:cNvGraphicFramePr>
          <p:nvPr>
            <p:extLst>
              <p:ext uri="{D42A27DB-BD31-4B8C-83A1-F6EECF244321}">
                <p14:modId xmlns:p14="http://schemas.microsoft.com/office/powerpoint/2010/main" val="722240012"/>
              </p:ext>
            </p:extLst>
          </p:nvPr>
        </p:nvGraphicFramePr>
        <p:xfrm>
          <a:off x="3746074" y="1169477"/>
          <a:ext cx="5085692" cy="5287079"/>
        </p:xfrm>
        <a:graphic>
          <a:graphicData uri="http://schemas.openxmlformats.org/drawingml/2006/table">
            <a:tbl>
              <a:tblPr/>
              <a:tblGrid>
                <a:gridCol w="5085692">
                  <a:extLst>
                    <a:ext uri="{9D8B030D-6E8A-4147-A177-3AD203B41FA5}">
                      <a16:colId xmlns:a16="http://schemas.microsoft.com/office/drawing/2014/main" val="20000"/>
                    </a:ext>
                  </a:extLst>
                </a:gridCol>
              </a:tblGrid>
              <a:tr h="5287079">
                <a:tc>
                  <a:txBody>
                    <a:bodyPr/>
                    <a:lstStyle/>
                    <a:p>
                      <a:pPr marL="0" marR="0" lvl="0" indent="0" algn="ctr" defTabSz="914400" rtl="0" eaLnBrk="1" fontAlgn="base" latinLnBrk="0" hangingPunct="1">
                        <a:lnSpc>
                          <a:spcPct val="120000"/>
                        </a:lnSpc>
                        <a:spcBef>
                          <a:spcPct val="0"/>
                        </a:spcBef>
                        <a:spcAft>
                          <a:spcPct val="0"/>
                        </a:spcAft>
                        <a:buClrTx/>
                        <a:buSzTx/>
                        <a:buFont typeface="Arial" pitchFamily="34" charset="0"/>
                        <a:buNone/>
                        <a:tabLst/>
                      </a:pPr>
                      <a:r>
                        <a:rPr kumimoji="0" lang="zh-CN" altLang="en-US" sz="3200" b="1"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实验名称</a:t>
                      </a:r>
                      <a:r>
                        <a:rPr kumimoji="0" lang="en-US" sz="3200" b="1"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 </a:t>
                      </a:r>
                      <a:endParaRPr kumimoji="0" lang="zh-CN" altLang="en-US" sz="3200" b="1"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ctr" defTabSz="914400" rtl="0" eaLnBrk="1" fontAlgn="base" latinLnBrk="0" hangingPunct="1">
                        <a:lnSpc>
                          <a:spcPct val="120000"/>
                        </a:lnSpc>
                        <a:spcBef>
                          <a:spcPct val="0"/>
                        </a:spcBef>
                        <a:spcAft>
                          <a:spcPct val="0"/>
                        </a:spcAft>
                        <a:buClrTx/>
                        <a:buSzTx/>
                        <a:buFont typeface="Arial" pitchFamily="34" charset="0"/>
                        <a:buNone/>
                        <a:tabLst/>
                      </a:pPr>
                      <a:r>
                        <a:rPr kumimoji="0" lang="zh-CN" altLang="en-US" sz="2400" b="1"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姓名，班级，学号</a:t>
                      </a: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实验目的</a:t>
                      </a:r>
                      <a:endParaRPr kumimoji="0" lang="en-US" altLang="zh-CN"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实验的目的</a:t>
                      </a:r>
                      <a:endParaRPr kumimoji="0" lang="en-US"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实验内容</a:t>
                      </a:r>
                      <a:endParaRPr kumimoji="0" lang="en-US" altLang="zh-CN"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实验的具体内容和要求</a:t>
                      </a:r>
                      <a:endParaRPr kumimoji="0" lang="en-US" altLang="zh-CN"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实验方法</a:t>
                      </a:r>
                      <a:endParaRPr kumimoji="0" lang="en-US" altLang="zh-CN"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对实验中代码逻辑的分析，以及补全后的代码</a:t>
                      </a:r>
                      <a:endParaRPr kumimoji="0" lang="en-US" altLang="zh-CN"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实验结果</a:t>
                      </a:r>
                      <a:endParaRPr kumimoji="0" lang="en-US" altLang="zh-CN"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实验测评截图和结果分析</a:t>
                      </a:r>
                      <a:endParaRPr kumimoji="0" lang="en-US" altLang="zh-CN"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总结与收获</a:t>
                      </a:r>
                      <a:endParaRPr kumimoji="0" lang="en-US" altLang="zh-CN" sz="2400" b="1" i="0" u="none" strike="noStrike" kern="1200"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p>
                      <a:pPr marL="0" marR="0" lvl="0" indent="0" algn="just"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rPr>
                        <a:t>实验过程的总结与收获</a:t>
                      </a:r>
                      <a:endParaRPr kumimoji="0" lang="en-US" altLang="zh-CN" sz="18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实训一</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1" y="1144549"/>
            <a:ext cx="9143999" cy="5632726"/>
          </a:xfrm>
        </p:spPr>
        <p:txBody>
          <a:bodyPr/>
          <a:lstStyle/>
          <a:p>
            <a:r>
              <a:rPr lang="zh-CN" altLang="en-US" sz="2400" dirty="0"/>
              <a:t>实训一：根据</a:t>
            </a:r>
            <a:r>
              <a:rPr lang="en-US" altLang="zh-CN" sz="2400" dirty="0" err="1"/>
              <a:t>Paxos</a:t>
            </a:r>
            <a:r>
              <a:rPr lang="zh-CN" altLang="en-US" sz="2400" dirty="0"/>
              <a:t>算法流程完成相关核心成员函数设计</a:t>
            </a:r>
            <a:endParaRPr lang="en-US" altLang="zh-CN" sz="2400" dirty="0"/>
          </a:p>
          <a:p>
            <a:r>
              <a:rPr lang="zh-CN" altLang="en-US" sz="2400" dirty="0"/>
              <a:t>需要了解的基本概念</a:t>
            </a:r>
            <a:endParaRPr lang="en-US" altLang="zh-CN" sz="2400" dirty="0"/>
          </a:p>
          <a:p>
            <a:pPr lvl="1"/>
            <a:r>
              <a:rPr lang="zh-CN" altLang="en-US" sz="2000" dirty="0"/>
              <a:t>角色</a:t>
            </a:r>
            <a:endParaRPr lang="en-US" altLang="zh-CN" sz="2000" dirty="0"/>
          </a:p>
          <a:p>
            <a:pPr lvl="2"/>
            <a:r>
              <a:rPr lang="zh-CN" altLang="en-US" sz="1800" dirty="0"/>
              <a:t>提议者（</a:t>
            </a:r>
            <a:r>
              <a:rPr lang="en-US" altLang="zh-CN" sz="1800" dirty="0"/>
              <a:t>proposer</a:t>
            </a:r>
            <a:r>
              <a:rPr lang="zh-CN" altLang="en-US" sz="1800" dirty="0"/>
              <a:t>）：提案的发起者</a:t>
            </a:r>
            <a:endParaRPr lang="en-US" altLang="zh-CN" sz="1800" dirty="0"/>
          </a:p>
          <a:p>
            <a:pPr lvl="2"/>
            <a:r>
              <a:rPr lang="zh-CN" altLang="en-US" sz="1800" dirty="0"/>
              <a:t>批准者（</a:t>
            </a:r>
            <a:r>
              <a:rPr lang="en-US" altLang="zh-CN" sz="1800" dirty="0"/>
              <a:t>acceptor</a:t>
            </a:r>
            <a:r>
              <a:rPr lang="zh-CN" altLang="en-US" sz="1800" dirty="0"/>
              <a:t>）：对提案进行批准</a:t>
            </a:r>
          </a:p>
          <a:p>
            <a:pPr lvl="1"/>
            <a:r>
              <a:rPr lang="zh-CN" altLang="en-US" sz="2000" dirty="0"/>
              <a:t>提案（</a:t>
            </a:r>
            <a:r>
              <a:rPr lang="en-US" altLang="zh-CN" sz="2000" dirty="0"/>
              <a:t>propose</a:t>
            </a:r>
            <a:r>
              <a:rPr lang="zh-CN" altLang="en-US" sz="2000" dirty="0"/>
              <a:t>）</a:t>
            </a:r>
            <a:endParaRPr lang="en-US" altLang="zh-CN" sz="2000" dirty="0"/>
          </a:p>
          <a:p>
            <a:pPr lvl="2"/>
            <a:r>
              <a:rPr lang="en-US" altLang="zh-CN" sz="1800" dirty="0"/>
              <a:t>Proposer</a:t>
            </a:r>
            <a:r>
              <a:rPr lang="zh-CN" altLang="en-US" sz="1800" dirty="0"/>
              <a:t>可以提出提案，最终要达成一致的</a:t>
            </a:r>
            <a:r>
              <a:rPr lang="en-US" altLang="zh-CN" sz="1800" dirty="0"/>
              <a:t>value</a:t>
            </a:r>
            <a:r>
              <a:rPr lang="zh-CN" altLang="en-US" sz="1800" dirty="0"/>
              <a:t>就在提案里</a:t>
            </a:r>
            <a:endParaRPr lang="en-US" altLang="zh-CN" sz="1800" dirty="0"/>
          </a:p>
          <a:p>
            <a:pPr lvl="2"/>
            <a:r>
              <a:rPr lang="en-US" altLang="zh-CN" sz="1800" dirty="0"/>
              <a:t>Acceptor</a:t>
            </a:r>
            <a:r>
              <a:rPr lang="zh-CN" altLang="en-US" sz="1800" dirty="0"/>
              <a:t>根据提案的编号来选择是否接受（</a:t>
            </a:r>
            <a:r>
              <a:rPr lang="en-US" altLang="zh-CN" sz="1800" dirty="0"/>
              <a:t>accept</a:t>
            </a:r>
            <a:r>
              <a:rPr lang="zh-CN" altLang="en-US" sz="1800" dirty="0"/>
              <a:t>）提案</a:t>
            </a:r>
            <a:endParaRPr lang="en-US" altLang="zh-CN" sz="1800" dirty="0"/>
          </a:p>
          <a:p>
            <a:pPr lvl="2"/>
            <a:r>
              <a:rPr lang="zh-CN" altLang="en-US" sz="1800" dirty="0"/>
              <a:t>如果超过半数的</a:t>
            </a:r>
            <a:r>
              <a:rPr lang="en-US" altLang="zh-CN" sz="1800" dirty="0"/>
              <a:t>Acceptor</a:t>
            </a:r>
            <a:r>
              <a:rPr lang="zh-CN" altLang="en-US" sz="1800" dirty="0"/>
              <a:t>接收了一个提案，那么这个提案就被接受（</a:t>
            </a:r>
            <a:r>
              <a:rPr lang="en-US" altLang="zh-CN" sz="1800" dirty="0"/>
              <a:t>accepted</a:t>
            </a:r>
            <a:r>
              <a:rPr lang="zh-CN" altLang="en-US" sz="1800" dirty="0"/>
              <a:t>）了，提案里的 </a:t>
            </a:r>
            <a:r>
              <a:rPr lang="en-US" altLang="zh-CN" sz="1800" dirty="0"/>
              <a:t>value </a:t>
            </a:r>
            <a:r>
              <a:rPr lang="zh-CN" altLang="en-US" sz="1800" dirty="0"/>
              <a:t>也就被选定了</a:t>
            </a:r>
            <a:endParaRPr lang="en-US" altLang="zh-CN" sz="1800" dirty="0"/>
          </a:p>
          <a:p>
            <a:pPr lvl="1"/>
            <a:r>
              <a:rPr lang="zh-CN" altLang="en-US" sz="2000" dirty="0"/>
              <a:t>最终如何达成一致：</a:t>
            </a:r>
            <a:r>
              <a:rPr lang="en-US" altLang="zh-CN" sz="2000" dirty="0"/>
              <a:t> </a:t>
            </a:r>
            <a:r>
              <a:rPr lang="zh-CN" altLang="en-US" sz="2000" dirty="0"/>
              <a:t>一个提案被接受后，如果还有</a:t>
            </a:r>
            <a:r>
              <a:rPr lang="en-US" altLang="zh-CN" sz="2000" dirty="0"/>
              <a:t>Proposer</a:t>
            </a:r>
            <a:r>
              <a:rPr lang="zh-CN" altLang="en-US" sz="2000" dirty="0"/>
              <a:t>在继续提出提案，会修改提案的</a:t>
            </a:r>
            <a:r>
              <a:rPr lang="en-US" altLang="zh-CN" sz="2000" dirty="0"/>
              <a:t>value</a:t>
            </a:r>
            <a:r>
              <a:rPr lang="zh-CN" altLang="en-US" sz="2000" dirty="0"/>
              <a:t>为已被接受的</a:t>
            </a:r>
            <a:r>
              <a:rPr lang="en-US" altLang="zh-CN" sz="2000" dirty="0"/>
              <a:t>value</a:t>
            </a:r>
            <a:r>
              <a:rPr lang="zh-CN" altLang="en-US" sz="2000" dirty="0"/>
              <a:t>，然后继续下一轮提案</a:t>
            </a:r>
            <a:endParaRPr lang="en-US" altLang="zh-CN" sz="2000" dirty="0"/>
          </a:p>
          <a:p>
            <a:r>
              <a:rPr lang="en-US" altLang="zh-CN" sz="2400" dirty="0" err="1"/>
              <a:t>Paxos</a:t>
            </a:r>
            <a:r>
              <a:rPr lang="zh-CN" altLang="en-US" sz="2400" dirty="0"/>
              <a:t>算法更详细的流程和思想需要学生自行查阅资料学习</a:t>
            </a:r>
            <a:endParaRPr lang="en-US" altLang="zh-CN" sz="2400" dirty="0"/>
          </a:p>
        </p:txBody>
      </p:sp>
    </p:spTree>
    <p:extLst>
      <p:ext uri="{BB962C8B-B14F-4D97-AF65-F5344CB8AC3E}">
        <p14:creationId xmlns:p14="http://schemas.microsoft.com/office/powerpoint/2010/main" val="305057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实训一</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a:xfrm>
            <a:off x="19878" y="1086813"/>
            <a:ext cx="9124122" cy="4722971"/>
          </a:xfrm>
        </p:spPr>
        <p:txBody>
          <a:bodyPr/>
          <a:lstStyle/>
          <a:p>
            <a:r>
              <a:rPr lang="en-US" altLang="zh-CN" sz="2400" dirty="0" err="1"/>
              <a:t>Paxos</a:t>
            </a:r>
            <a:r>
              <a:rPr lang="zh-CN" altLang="en-US" sz="2400" dirty="0"/>
              <a:t>实验的源码都在</a:t>
            </a:r>
            <a:r>
              <a:rPr lang="en-US" altLang="zh-CN" sz="2400" dirty="0" err="1"/>
              <a:t>src</a:t>
            </a:r>
            <a:r>
              <a:rPr lang="en-US" altLang="zh-CN" sz="2400" dirty="0"/>
              <a:t>/</a:t>
            </a:r>
            <a:r>
              <a:rPr lang="zh-CN" altLang="en-US" sz="2400" dirty="0"/>
              <a:t>文件夹下</a:t>
            </a:r>
            <a:endParaRPr lang="en-US" altLang="zh-CN" sz="1200" dirty="0"/>
          </a:p>
          <a:p>
            <a:pPr lvl="1"/>
            <a:r>
              <a:rPr lang="en-US" altLang="zh-CN" sz="2000" dirty="0" err="1"/>
              <a:t>Paxos.cpp</a:t>
            </a:r>
            <a:r>
              <a:rPr lang="en-US" altLang="zh-CN" sz="2000" dirty="0"/>
              <a:t>		//main</a:t>
            </a:r>
            <a:r>
              <a:rPr lang="zh-CN" altLang="en-US" sz="2000" dirty="0"/>
              <a:t>程序入口，代码测试主逻辑</a:t>
            </a:r>
          </a:p>
          <a:p>
            <a:pPr lvl="1"/>
            <a:r>
              <a:rPr lang="en-US" altLang="zh-CN" sz="2000" dirty="0"/>
              <a:t>lib/		//</a:t>
            </a:r>
            <a:r>
              <a:rPr lang="zh-CN" altLang="en-US" sz="2000" dirty="0"/>
              <a:t>用到的库文件</a:t>
            </a:r>
            <a:endParaRPr lang="en-US" altLang="zh-CN" sz="2000" dirty="0"/>
          </a:p>
          <a:p>
            <a:pPr lvl="1"/>
            <a:r>
              <a:rPr lang="en-US" altLang="zh-CN" sz="2000" dirty="0" err="1"/>
              <a:t>Paxos</a:t>
            </a:r>
            <a:r>
              <a:rPr lang="en-US" altLang="zh-CN" sz="2000" dirty="0"/>
              <a:t>/		//Acceptor</a:t>
            </a:r>
            <a:r>
              <a:rPr lang="zh-CN" altLang="en-US" sz="2000" dirty="0"/>
              <a:t>和</a:t>
            </a:r>
            <a:r>
              <a:rPr lang="en-US" altLang="zh-CN" sz="2000" dirty="0"/>
              <a:t>Proposer</a:t>
            </a:r>
            <a:r>
              <a:rPr lang="zh-CN" altLang="en-US" sz="2000" dirty="0"/>
              <a:t>类和相关数据结构实现代码</a:t>
            </a:r>
            <a:endParaRPr lang="en-US" altLang="zh-CN" sz="2000" dirty="0"/>
          </a:p>
          <a:p>
            <a:r>
              <a:rPr lang="zh-CN" altLang="en-US" sz="2400" dirty="0"/>
              <a:t>测试代码中，会开启</a:t>
            </a:r>
            <a:r>
              <a:rPr lang="en-US" altLang="zh-CN" sz="2400" dirty="0"/>
              <a:t>5</a:t>
            </a:r>
            <a:r>
              <a:rPr lang="zh-CN" altLang="en-US" sz="2400" dirty="0"/>
              <a:t>个</a:t>
            </a:r>
            <a:r>
              <a:rPr lang="en-US" altLang="zh-CN" sz="2400" dirty="0"/>
              <a:t>Proposer</a:t>
            </a:r>
            <a:r>
              <a:rPr lang="zh-CN" altLang="en-US" sz="2400" dirty="0"/>
              <a:t>，</a:t>
            </a:r>
            <a:r>
              <a:rPr lang="en-US" altLang="zh-CN" sz="2400" dirty="0"/>
              <a:t>11</a:t>
            </a:r>
            <a:r>
              <a:rPr lang="zh-CN" altLang="en-US" sz="2400" dirty="0"/>
              <a:t>个</a:t>
            </a:r>
            <a:r>
              <a:rPr lang="en-US" altLang="zh-CN" sz="2400" dirty="0"/>
              <a:t>Acceptor</a:t>
            </a:r>
            <a:r>
              <a:rPr lang="zh-CN" altLang="en-US" sz="2400" dirty="0"/>
              <a:t>进⾏</a:t>
            </a:r>
            <a:r>
              <a:rPr lang="en-US" altLang="zh-CN" sz="2400" dirty="0" err="1"/>
              <a:t>Paxos</a:t>
            </a:r>
            <a:r>
              <a:rPr lang="zh-CN" altLang="en-US" sz="2400" dirty="0"/>
              <a:t>算法流程</a:t>
            </a:r>
            <a:endParaRPr lang="en-US" altLang="zh-CN" sz="2400" dirty="0"/>
          </a:p>
          <a:p>
            <a:pPr lvl="1"/>
            <a:r>
              <a:rPr lang="zh-CN" altLang="en-US" sz="2000" dirty="0"/>
              <a:t>每个</a:t>
            </a:r>
            <a:r>
              <a:rPr lang="en-US" altLang="zh-CN" sz="2000" dirty="0"/>
              <a:t>Proposer</a:t>
            </a:r>
            <a:r>
              <a:rPr lang="zh-CN" altLang="en-US" sz="2000" dirty="0"/>
              <a:t>独立线程，</a:t>
            </a:r>
            <a:r>
              <a:rPr lang="en-US" altLang="zh-CN" sz="2000" dirty="0"/>
              <a:t>Acceptor</a:t>
            </a:r>
            <a:r>
              <a:rPr lang="zh-CN" altLang="en-US" sz="2000" dirty="0"/>
              <a:t>不需要线程</a:t>
            </a:r>
            <a:endParaRPr lang="en-US" altLang="zh-CN" sz="2000" dirty="0"/>
          </a:p>
          <a:p>
            <a:pPr lvl="1"/>
            <a:r>
              <a:rPr lang="en-US" altLang="zh-CN" sz="2000" dirty="0"/>
              <a:t>Proposer</a:t>
            </a:r>
            <a:r>
              <a:rPr lang="zh-CN" altLang="en-US" sz="2000" dirty="0"/>
              <a:t>编号从</a:t>
            </a:r>
            <a:r>
              <a:rPr lang="en-US" altLang="zh-CN" sz="2000" dirty="0"/>
              <a:t>0-5</a:t>
            </a:r>
            <a:r>
              <a:rPr lang="zh-CN" altLang="en-US" sz="2000" dirty="0"/>
              <a:t>，编号为</a:t>
            </a:r>
            <a:r>
              <a:rPr lang="en-US" altLang="zh-CN" sz="2000" dirty="0" err="1"/>
              <a:t>i</a:t>
            </a:r>
            <a:r>
              <a:rPr lang="zh-CN" altLang="en-US" sz="2000" dirty="0"/>
              <a:t>的</a:t>
            </a:r>
            <a:r>
              <a:rPr lang="en-US" altLang="zh-CN" sz="2000" dirty="0"/>
              <a:t>Proposer</a:t>
            </a:r>
            <a:r>
              <a:rPr lang="zh-CN" altLang="en-US" sz="2000" dirty="0"/>
              <a:t>初始提议编号和提议值是（</a:t>
            </a:r>
            <a:r>
              <a:rPr lang="en-US" altLang="zh-CN" sz="2000" dirty="0"/>
              <a:t>i+1, i+1</a:t>
            </a:r>
            <a:r>
              <a:rPr lang="zh-CN" altLang="en-US" sz="2000" dirty="0"/>
              <a:t>）</a:t>
            </a:r>
            <a:endParaRPr lang="en-US" altLang="zh-CN" sz="2000" dirty="0"/>
          </a:p>
          <a:p>
            <a:pPr lvl="1"/>
            <a:r>
              <a:rPr lang="en-US" altLang="zh-CN" sz="2000" dirty="0"/>
              <a:t>Proposer</a:t>
            </a:r>
            <a:r>
              <a:rPr lang="zh-CN" altLang="en-US" sz="2000" dirty="0"/>
              <a:t>每次重新提议会将提议编号增加</a:t>
            </a:r>
            <a:r>
              <a:rPr lang="en-US" altLang="zh-CN" sz="2000" dirty="0"/>
              <a:t>5</a:t>
            </a:r>
          </a:p>
          <a:p>
            <a:pPr lvl="1"/>
            <a:r>
              <a:rPr lang="en-US" altLang="zh-CN" sz="2000" dirty="0"/>
              <a:t>Proposer</a:t>
            </a:r>
            <a:r>
              <a:rPr lang="zh-CN" altLang="en-US" sz="2000" dirty="0"/>
              <a:t>被批准后结束线程，其它线程继续投票</a:t>
            </a:r>
            <a:endParaRPr lang="en-US" altLang="zh-CN" sz="2000" dirty="0"/>
          </a:p>
          <a:p>
            <a:pPr lvl="1"/>
            <a:r>
              <a:rPr lang="zh-CN" altLang="en-US" sz="2000" dirty="0"/>
              <a:t>最终，全部批准相同的值，达成⼀致</a:t>
            </a:r>
            <a:endParaRPr lang="en-US" altLang="zh-CN" sz="2000" dirty="0"/>
          </a:p>
        </p:txBody>
      </p:sp>
    </p:spTree>
    <p:extLst>
      <p:ext uri="{BB962C8B-B14F-4D97-AF65-F5344CB8AC3E}">
        <p14:creationId xmlns:p14="http://schemas.microsoft.com/office/powerpoint/2010/main" val="386502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实训一</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0" y="1155700"/>
            <a:ext cx="8966200" cy="5573091"/>
          </a:xfrm>
        </p:spPr>
        <p:txBody>
          <a:bodyPr/>
          <a:lstStyle/>
          <a:p>
            <a:r>
              <a:rPr lang="zh-CN" altLang="en-US" sz="2800" dirty="0"/>
              <a:t>任务要求</a:t>
            </a:r>
            <a:endParaRPr lang="en-US" altLang="zh-CN" sz="2800" dirty="0"/>
          </a:p>
          <a:p>
            <a:pPr lvl="1"/>
            <a:r>
              <a:rPr lang="zh-CN" altLang="en-US" sz="2400" dirty="0"/>
              <a:t>根据提示，在编辑器中的</a:t>
            </a:r>
            <a:r>
              <a:rPr lang="en-US" altLang="zh-CN" sz="2400" dirty="0"/>
              <a:t>begin-end</a:t>
            </a:r>
            <a:r>
              <a:rPr lang="zh-CN" altLang="en-US" sz="2400" dirty="0"/>
              <a:t>间补充代码</a:t>
            </a:r>
            <a:endParaRPr lang="en-US" altLang="zh-CN" sz="2400" dirty="0"/>
          </a:p>
          <a:p>
            <a:pPr lvl="1"/>
            <a:r>
              <a:rPr lang="zh-CN" altLang="en-US" sz="2400" dirty="0"/>
              <a:t>需要完成</a:t>
            </a:r>
            <a:r>
              <a:rPr lang="en-US" altLang="zh-CN" sz="2400" dirty="0" err="1"/>
              <a:t>Proposer.cpp</a:t>
            </a:r>
            <a:r>
              <a:rPr lang="zh-CN" altLang="en-US" sz="2400" dirty="0"/>
              <a:t>和</a:t>
            </a:r>
            <a:r>
              <a:rPr lang="en-US" altLang="zh-CN" sz="2400" dirty="0" err="1"/>
              <a:t>Acceptor.cpp</a:t>
            </a:r>
            <a:r>
              <a:rPr lang="zh-CN" altLang="en-US" sz="2400" dirty="0"/>
              <a:t>中</a:t>
            </a:r>
            <a:r>
              <a:rPr lang="en-US" altLang="zh-CN" sz="2400" dirty="0"/>
              <a:t>Proposer</a:t>
            </a:r>
            <a:r>
              <a:rPr lang="zh-CN" altLang="en-US" sz="2400" dirty="0"/>
              <a:t>和</a:t>
            </a:r>
            <a:r>
              <a:rPr lang="en-US" altLang="zh-CN" sz="2400" dirty="0"/>
              <a:t>Acceptor</a:t>
            </a:r>
            <a:r>
              <a:rPr lang="zh-CN" altLang="en-US" sz="2400" dirty="0"/>
              <a:t>类的核心成员函数设计</a:t>
            </a:r>
            <a:endParaRPr lang="en-US" altLang="zh-CN" sz="2400" dirty="0"/>
          </a:p>
          <a:p>
            <a:r>
              <a:rPr lang="zh-CN" altLang="en-US" sz="2800" dirty="0"/>
              <a:t>当完成后，点击测评按钮，当与预期输出一致时，则算通关</a:t>
            </a:r>
            <a:endParaRPr lang="en-US" altLang="zh-CN" sz="2800" dirty="0"/>
          </a:p>
        </p:txBody>
      </p:sp>
      <p:pic>
        <p:nvPicPr>
          <p:cNvPr id="2" name="图片 1">
            <a:extLst>
              <a:ext uri="{FF2B5EF4-FFF2-40B4-BE49-F238E27FC236}">
                <a16:creationId xmlns:a16="http://schemas.microsoft.com/office/drawing/2014/main" id="{FA8C85E7-F593-4D19-A0DA-9300F399C210}"/>
              </a:ext>
            </a:extLst>
          </p:cNvPr>
          <p:cNvPicPr>
            <a:picLocks noChangeAspect="1"/>
          </p:cNvPicPr>
          <p:nvPr/>
        </p:nvPicPr>
        <p:blipFill>
          <a:blip r:embed="rId3"/>
          <a:stretch>
            <a:fillRect/>
          </a:stretch>
        </p:blipFill>
        <p:spPr>
          <a:xfrm>
            <a:off x="0" y="3795494"/>
            <a:ext cx="3786688" cy="3062506"/>
          </a:xfrm>
          <a:prstGeom prst="rect">
            <a:avLst/>
          </a:prstGeom>
        </p:spPr>
      </p:pic>
      <p:pic>
        <p:nvPicPr>
          <p:cNvPr id="2050" name="Picture 2">
            <a:extLst>
              <a:ext uri="{FF2B5EF4-FFF2-40B4-BE49-F238E27FC236}">
                <a16:creationId xmlns:a16="http://schemas.microsoft.com/office/drawing/2014/main" id="{281C954C-523F-45ED-B438-01AC8B237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62" y="4093395"/>
            <a:ext cx="5103057" cy="220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69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实训二</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0" y="1155700"/>
            <a:ext cx="8966200" cy="5245100"/>
          </a:xfrm>
        </p:spPr>
        <p:txBody>
          <a:bodyPr/>
          <a:lstStyle/>
          <a:p>
            <a:r>
              <a:rPr lang="zh-CN" altLang="en-US" dirty="0"/>
              <a:t>实训二：编写</a:t>
            </a:r>
            <a:r>
              <a:rPr lang="en-US" altLang="zh-CN" dirty="0"/>
              <a:t>MapReduce</a:t>
            </a:r>
            <a:r>
              <a:rPr lang="zh-CN" altLang="en-US" dirty="0"/>
              <a:t>实现倒排索引</a:t>
            </a:r>
            <a:endParaRPr lang="en-US" altLang="zh-CN" dirty="0"/>
          </a:p>
          <a:p>
            <a:r>
              <a:rPr lang="zh-CN" altLang="en-US" dirty="0"/>
              <a:t>需要了解的基本概念</a:t>
            </a:r>
            <a:endParaRPr lang="en-US" altLang="zh-CN" dirty="0"/>
          </a:p>
          <a:p>
            <a:pPr lvl="1"/>
            <a:r>
              <a:rPr lang="en-US" altLang="zh-CN" dirty="0"/>
              <a:t>map</a:t>
            </a:r>
            <a:r>
              <a:rPr lang="zh-CN" altLang="en-US" dirty="0"/>
              <a:t>函数：将读取到的文件内容映射为键值对，形如</a:t>
            </a:r>
            <a:r>
              <a:rPr lang="en-US" altLang="zh-CN" dirty="0"/>
              <a:t>&lt;key,</a:t>
            </a:r>
            <a:r>
              <a:rPr lang="zh-CN" altLang="en-US" dirty="0"/>
              <a:t> </a:t>
            </a:r>
            <a:r>
              <a:rPr lang="en-US" altLang="zh-CN" dirty="0"/>
              <a:t>value&gt;</a:t>
            </a:r>
          </a:p>
          <a:p>
            <a:pPr lvl="1"/>
            <a:r>
              <a:rPr lang="en-US" altLang="zh-CN" dirty="0"/>
              <a:t>combine</a:t>
            </a:r>
            <a:r>
              <a:rPr lang="zh-CN" altLang="en-US" dirty="0"/>
              <a:t>函数：将上一步</a:t>
            </a:r>
            <a:r>
              <a:rPr lang="en-US" altLang="zh-CN" dirty="0"/>
              <a:t>map</a:t>
            </a:r>
            <a:r>
              <a:rPr lang="zh-CN" altLang="en-US" dirty="0"/>
              <a:t>函数中相同</a:t>
            </a:r>
            <a:r>
              <a:rPr lang="en-US" altLang="zh-CN" dirty="0">
                <a:latin typeface="Times New Roman" panose="02020603050405020304" pitchFamily="18" charset="0"/>
                <a:cs typeface="Times New Roman" panose="02020603050405020304" pitchFamily="18" charset="0"/>
              </a:rPr>
              <a:t>key</a:t>
            </a:r>
            <a:r>
              <a:rPr lang="zh-CN" altLang="en-US" dirty="0"/>
              <a:t>值的</a:t>
            </a:r>
            <a:r>
              <a:rPr lang="en-US" altLang="zh-CN" dirty="0">
                <a:latin typeface="Times New Roman" panose="02020603050405020304" pitchFamily="18" charset="0"/>
                <a:cs typeface="Times New Roman" panose="02020603050405020304" pitchFamily="18" charset="0"/>
              </a:rPr>
              <a:t>value</a:t>
            </a:r>
            <a:r>
              <a:rPr lang="zh-CN" altLang="en-US" dirty="0">
                <a:latin typeface="Times New Roman" panose="02020603050405020304" pitchFamily="18" charset="0"/>
                <a:cs typeface="Times New Roman" panose="02020603050405020304" pitchFamily="18" charset="0"/>
              </a:rPr>
              <a:t>聚合</a:t>
            </a:r>
            <a:r>
              <a:rPr lang="zh-CN" altLang="en-US" dirty="0"/>
              <a:t>起来，减少</a:t>
            </a:r>
            <a:r>
              <a:rPr lang="en-US" altLang="zh-CN" dirty="0">
                <a:latin typeface="Times New Roman" panose="02020603050405020304" pitchFamily="18" charset="0"/>
                <a:cs typeface="Times New Roman" panose="02020603050405020304" pitchFamily="18" charset="0"/>
              </a:rPr>
              <a:t>reduce</a:t>
            </a:r>
            <a:r>
              <a:rPr lang="zh-CN" altLang="en-US" dirty="0"/>
              <a:t>阶段的数据传输量</a:t>
            </a:r>
            <a:endParaRPr lang="en-US" altLang="zh-CN" dirty="0"/>
          </a:p>
          <a:p>
            <a:pPr lvl="1"/>
            <a:r>
              <a:rPr lang="en-US" altLang="zh-CN" dirty="0"/>
              <a:t>reduce</a:t>
            </a:r>
            <a:r>
              <a:rPr lang="zh-CN" altLang="en-US" dirty="0"/>
              <a:t>函数：将上一步所有</a:t>
            </a:r>
            <a:r>
              <a:rPr lang="en-US" altLang="zh-CN" dirty="0"/>
              <a:t>combine</a:t>
            </a:r>
            <a:r>
              <a:rPr lang="zh-CN" altLang="en-US" dirty="0"/>
              <a:t>函数中相同</a:t>
            </a:r>
            <a:r>
              <a:rPr lang="en-US" altLang="zh-CN" dirty="0">
                <a:latin typeface="Times New Roman" panose="02020603050405020304" pitchFamily="18" charset="0"/>
                <a:cs typeface="Times New Roman" panose="02020603050405020304" pitchFamily="18" charset="0"/>
              </a:rPr>
              <a:t>key</a:t>
            </a:r>
            <a:r>
              <a:rPr lang="zh-CN" altLang="en-US" dirty="0"/>
              <a:t>值的</a:t>
            </a:r>
            <a:r>
              <a:rPr lang="en-US" altLang="zh-CN" dirty="0">
                <a:latin typeface="Times New Roman" panose="02020603050405020304" pitchFamily="18" charset="0"/>
                <a:cs typeface="Times New Roman" panose="02020603050405020304" pitchFamily="18" charset="0"/>
              </a:rPr>
              <a:t>value</a:t>
            </a:r>
            <a:r>
              <a:rPr lang="zh-CN" altLang="en-US" dirty="0">
                <a:latin typeface="Times New Roman" panose="02020603050405020304" pitchFamily="18" charset="0"/>
                <a:cs typeface="Times New Roman" panose="02020603050405020304" pitchFamily="18" charset="0"/>
              </a:rPr>
              <a:t>进一步聚合</a:t>
            </a:r>
            <a:r>
              <a:rPr lang="zh-CN" altLang="en-US" dirty="0"/>
              <a:t>起来，形成最终结果</a:t>
            </a:r>
            <a:endParaRPr lang="en-US" altLang="zh-CN" dirty="0"/>
          </a:p>
          <a:p>
            <a:r>
              <a:rPr lang="zh-CN" altLang="en-US" dirty="0"/>
              <a:t>倒排索引更详细的流程和思想需要学生自行查阅资料学习</a:t>
            </a:r>
            <a:endParaRPr lang="en-US" altLang="zh-CN" dirty="0"/>
          </a:p>
        </p:txBody>
      </p:sp>
    </p:spTree>
    <p:extLst>
      <p:ext uri="{BB962C8B-B14F-4D97-AF65-F5344CB8AC3E}">
        <p14:creationId xmlns:p14="http://schemas.microsoft.com/office/powerpoint/2010/main" val="387127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实训二</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a:xfrm>
            <a:off x="19878" y="1086813"/>
            <a:ext cx="9124122" cy="5481255"/>
          </a:xfrm>
        </p:spPr>
        <p:txBody>
          <a:bodyPr/>
          <a:lstStyle/>
          <a:p>
            <a:r>
              <a:rPr lang="zh-CN" altLang="en-US" sz="2400" dirty="0"/>
              <a:t>使用</a:t>
            </a:r>
            <a:r>
              <a:rPr lang="en-US" altLang="zh-CN" sz="2400" dirty="0" err="1"/>
              <a:t>mapreduce</a:t>
            </a:r>
            <a:r>
              <a:rPr lang="zh-CN" altLang="en-US" sz="2400" dirty="0"/>
              <a:t>实现倒排索引实验中，默认输入目录下面有三个文件</a:t>
            </a:r>
            <a:endParaRPr lang="en-US" altLang="zh-CN" sz="2400" dirty="0"/>
          </a:p>
          <a:p>
            <a:pPr lvl="1"/>
            <a:r>
              <a:rPr lang="en-US" altLang="zh-CN" sz="2000" dirty="0"/>
              <a:t>file1.txt</a:t>
            </a:r>
            <a:r>
              <a:rPr lang="zh-CN" altLang="en-US" sz="2000" dirty="0"/>
              <a:t> </a:t>
            </a:r>
            <a:r>
              <a:rPr lang="en-US" altLang="zh-CN" sz="2000" dirty="0"/>
              <a:t>		//</a:t>
            </a:r>
            <a:r>
              <a:rPr lang="zh-CN" altLang="en-US" sz="2000" dirty="0"/>
              <a:t>内容：</a:t>
            </a:r>
            <a:r>
              <a:rPr lang="en" altLang="zh-CN" sz="2000" dirty="0"/>
              <a:t>mapreduce is simple</a:t>
            </a:r>
          </a:p>
          <a:p>
            <a:pPr lvl="1"/>
            <a:r>
              <a:rPr lang="en-US" altLang="zh-CN" sz="2000" dirty="0"/>
              <a:t>f</a:t>
            </a:r>
            <a:r>
              <a:rPr lang="en" altLang="zh-CN" sz="2000" dirty="0"/>
              <a:t>ile</a:t>
            </a:r>
            <a:r>
              <a:rPr lang="en-US" altLang="zh-CN" sz="2000" dirty="0"/>
              <a:t>2.txt</a:t>
            </a:r>
            <a:r>
              <a:rPr lang="zh-CN" altLang="en-US" sz="2000" dirty="0"/>
              <a:t> </a:t>
            </a:r>
            <a:r>
              <a:rPr lang="en-US" altLang="zh-CN" sz="2000" dirty="0"/>
              <a:t>		//</a:t>
            </a:r>
            <a:r>
              <a:rPr lang="zh-CN" altLang="en-US" sz="2000" dirty="0"/>
              <a:t>内容：</a:t>
            </a:r>
            <a:r>
              <a:rPr lang="en" altLang="zh-CN" sz="2000" dirty="0"/>
              <a:t>mapreduce is powerful and simple</a:t>
            </a:r>
          </a:p>
          <a:p>
            <a:pPr lvl="1"/>
            <a:r>
              <a:rPr lang="en-US" altLang="zh-CN" sz="2000" dirty="0"/>
              <a:t>file3.txt</a:t>
            </a:r>
            <a:r>
              <a:rPr lang="zh-CN" altLang="en-US" sz="2000" dirty="0"/>
              <a:t> </a:t>
            </a:r>
            <a:r>
              <a:rPr lang="en-US" altLang="zh-CN" sz="2000" dirty="0"/>
              <a:t>		//</a:t>
            </a:r>
            <a:r>
              <a:rPr lang="zh-CN" altLang="en-US" sz="2000" dirty="0"/>
              <a:t>内容：</a:t>
            </a:r>
            <a:r>
              <a:rPr lang="en-US" altLang="zh-CN" sz="2000" dirty="0" err="1"/>
              <a:t>mapreduce</a:t>
            </a:r>
            <a:r>
              <a:rPr lang="zh-CN" altLang="en-US" sz="2000" dirty="0"/>
              <a:t> </a:t>
            </a:r>
            <a:r>
              <a:rPr lang="en-US" altLang="zh-CN" sz="2000" dirty="0"/>
              <a:t>and</a:t>
            </a:r>
            <a:r>
              <a:rPr lang="zh-CN" altLang="en-US" sz="2000" dirty="0"/>
              <a:t> </a:t>
            </a:r>
            <a:r>
              <a:rPr lang="en-US" altLang="zh-CN" sz="2000" dirty="0" err="1"/>
              <a:t>mapreduce</a:t>
            </a:r>
            <a:endParaRPr lang="en-US" altLang="zh-CN" sz="2000" dirty="0"/>
          </a:p>
          <a:p>
            <a:r>
              <a:rPr lang="zh-CN" altLang="en-US" sz="2400" dirty="0"/>
              <a:t>期待倒排后的输出文件内容为</a:t>
            </a:r>
            <a:endParaRPr lang="en-US" altLang="zh-CN" sz="2400" dirty="0"/>
          </a:p>
          <a:p>
            <a:pPr lvl="1"/>
            <a:r>
              <a:rPr lang="en-US" altLang="zh-CN" sz="2000" dirty="0"/>
              <a:t>and file3.txt:1;file2.txt:1;</a:t>
            </a:r>
          </a:p>
          <a:p>
            <a:pPr lvl="1"/>
            <a:r>
              <a:rPr lang="en-US" altLang="zh-CN" sz="2000" dirty="0"/>
              <a:t>is file2.txt:1;file1.txt:1;</a:t>
            </a:r>
          </a:p>
          <a:p>
            <a:pPr lvl="1"/>
            <a:r>
              <a:rPr lang="en-US" altLang="zh-CN" sz="2000" dirty="0" err="1"/>
              <a:t>mapreduce</a:t>
            </a:r>
            <a:r>
              <a:rPr lang="en-US" altLang="zh-CN" sz="2000" dirty="0"/>
              <a:t> file1.txt:1;file2.txt:1;file3.txt:2;</a:t>
            </a:r>
          </a:p>
          <a:p>
            <a:pPr lvl="1"/>
            <a:r>
              <a:rPr lang="en-US" altLang="zh-CN" sz="2000" dirty="0"/>
              <a:t>powerful file2.txt:1;</a:t>
            </a:r>
          </a:p>
          <a:p>
            <a:pPr lvl="1"/>
            <a:r>
              <a:rPr lang="en-US" altLang="zh-CN" sz="2000" dirty="0"/>
              <a:t>simple file2.txt:1;file1.txt:1;</a:t>
            </a:r>
          </a:p>
          <a:p>
            <a:r>
              <a:rPr lang="zh-CN" altLang="en-US" sz="2400" dirty="0"/>
              <a:t>我们用上述输出第一行来进行解释</a:t>
            </a:r>
            <a:r>
              <a:rPr lang="en-US" altLang="zh-CN" sz="2400" dirty="0"/>
              <a:t>:</a:t>
            </a:r>
            <a:r>
              <a:rPr lang="zh-CN" altLang="en-US" sz="2400" dirty="0"/>
              <a:t> 单词 </a:t>
            </a:r>
            <a:r>
              <a:rPr lang="en-US" altLang="zh-CN" sz="2400" dirty="0"/>
              <a:t>’and’</a:t>
            </a:r>
            <a:r>
              <a:rPr lang="zh-CN" altLang="en-US" sz="2400" dirty="0"/>
              <a:t>  在 </a:t>
            </a:r>
            <a:r>
              <a:rPr lang="en-US" altLang="zh-CN" sz="2400" dirty="0"/>
              <a:t>file3.txt</a:t>
            </a:r>
            <a:r>
              <a:rPr lang="zh-CN" altLang="en-US" sz="2400" dirty="0"/>
              <a:t> 中出现</a:t>
            </a:r>
            <a:r>
              <a:rPr lang="en-US" altLang="zh-CN" sz="2400" dirty="0"/>
              <a:t>1</a:t>
            </a:r>
            <a:r>
              <a:rPr lang="zh-CN" altLang="en-US" sz="2400" dirty="0"/>
              <a:t> 次， 在</a:t>
            </a:r>
            <a:r>
              <a:rPr lang="en-US" altLang="zh-CN" sz="2400" dirty="0"/>
              <a:t>file2.txt</a:t>
            </a:r>
            <a:r>
              <a:rPr lang="zh-CN" altLang="en-US" sz="2400" dirty="0"/>
              <a:t>中出现</a:t>
            </a:r>
            <a:r>
              <a:rPr lang="en-US" altLang="zh-CN" sz="2400" dirty="0"/>
              <a:t>1</a:t>
            </a:r>
            <a:r>
              <a:rPr lang="zh-CN" altLang="en-US" sz="2400" dirty="0"/>
              <a:t>次</a:t>
            </a:r>
            <a:endParaRPr lang="en-US" altLang="zh-CN" dirty="0"/>
          </a:p>
        </p:txBody>
      </p:sp>
    </p:spTree>
    <p:extLst>
      <p:ext uri="{BB962C8B-B14F-4D97-AF65-F5344CB8AC3E}">
        <p14:creationId xmlns:p14="http://schemas.microsoft.com/office/powerpoint/2010/main" val="264286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实训二</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1" y="1155699"/>
            <a:ext cx="9143999" cy="2894229"/>
          </a:xfrm>
        </p:spPr>
        <p:txBody>
          <a:bodyPr/>
          <a:lstStyle/>
          <a:p>
            <a:r>
              <a:rPr lang="zh-CN" altLang="en-US" dirty="0"/>
              <a:t>任务要求</a:t>
            </a:r>
            <a:endParaRPr lang="en-US" altLang="zh-CN" dirty="0"/>
          </a:p>
          <a:p>
            <a:pPr lvl="1"/>
            <a:r>
              <a:rPr lang="zh-CN" altLang="en-US" dirty="0"/>
              <a:t>根据提示，在编辑器的中的</a:t>
            </a:r>
            <a:r>
              <a:rPr lang="en-US" altLang="zh-CN" dirty="0"/>
              <a:t>begin-end</a:t>
            </a:r>
            <a:r>
              <a:rPr lang="zh-CN" altLang="en-US" dirty="0"/>
              <a:t>间补全 </a:t>
            </a:r>
            <a:r>
              <a:rPr lang="en-US" altLang="zh-CN" dirty="0" err="1"/>
              <a:t>InvertIndex_origin</a:t>
            </a:r>
            <a:r>
              <a:rPr lang="en-US" altLang="zh-CN" dirty="0"/>
              <a:t> </a:t>
            </a:r>
            <a:r>
              <a:rPr lang="zh-CN" altLang="en-US" dirty="0"/>
              <a:t>类中的 </a:t>
            </a:r>
            <a:r>
              <a:rPr lang="en-US" altLang="zh-CN" dirty="0"/>
              <a:t>map</a:t>
            </a:r>
            <a:r>
              <a:rPr lang="zh-CN" altLang="en-US" dirty="0"/>
              <a:t>、</a:t>
            </a:r>
            <a:r>
              <a:rPr lang="en-US" altLang="zh-CN" dirty="0"/>
              <a:t>combine</a:t>
            </a:r>
            <a:r>
              <a:rPr lang="zh-CN" altLang="en-US" dirty="0"/>
              <a:t>和</a:t>
            </a:r>
            <a:r>
              <a:rPr lang="en-US" altLang="zh-CN" dirty="0"/>
              <a:t>reduce</a:t>
            </a:r>
            <a:r>
              <a:rPr lang="zh-CN" altLang="en-US" dirty="0"/>
              <a:t>函数实现倒排索引功能</a:t>
            </a:r>
            <a:endParaRPr lang="en-US" altLang="zh-CN" dirty="0"/>
          </a:p>
          <a:p>
            <a:pPr lvl="1"/>
            <a:r>
              <a:rPr lang="zh-CN" altLang="en-US" dirty="0"/>
              <a:t>右侧编辑界面中，只需要补全</a:t>
            </a:r>
            <a:r>
              <a:rPr lang="en" altLang="zh-CN" dirty="0" err="1"/>
              <a:t>InvertIndex_origin</a:t>
            </a:r>
            <a:r>
              <a:rPr lang="zh-CN" altLang="en" dirty="0"/>
              <a:t>文件</a:t>
            </a:r>
            <a:r>
              <a:rPr lang="zh-CN" altLang="en-US" dirty="0"/>
              <a:t>即可。其余文件均保持不变</a:t>
            </a:r>
            <a:endParaRPr lang="en" altLang="zh-CN" dirty="0"/>
          </a:p>
          <a:p>
            <a:pPr lvl="1"/>
            <a:endParaRPr lang="en-US" altLang="zh-CN" dirty="0"/>
          </a:p>
          <a:p>
            <a:pPr lvl="1"/>
            <a:endParaRPr lang="en-US" altLang="zh-CN" dirty="0"/>
          </a:p>
          <a:p>
            <a:pPr lvl="1"/>
            <a:endParaRPr lang="en-US" altLang="zh-CN" dirty="0"/>
          </a:p>
          <a:p>
            <a:endParaRPr lang="en-US" altLang="zh-CN" dirty="0"/>
          </a:p>
        </p:txBody>
      </p:sp>
      <p:pic>
        <p:nvPicPr>
          <p:cNvPr id="2" name="图片 1">
            <a:extLst>
              <a:ext uri="{FF2B5EF4-FFF2-40B4-BE49-F238E27FC236}">
                <a16:creationId xmlns:a16="http://schemas.microsoft.com/office/drawing/2014/main" id="{6F3ADD25-A1B9-904C-BF9D-789B44ED3DC9}"/>
              </a:ext>
            </a:extLst>
          </p:cNvPr>
          <p:cNvPicPr>
            <a:picLocks noChangeAspect="1"/>
          </p:cNvPicPr>
          <p:nvPr/>
        </p:nvPicPr>
        <p:blipFill>
          <a:blip r:embed="rId3"/>
          <a:stretch>
            <a:fillRect/>
          </a:stretch>
        </p:blipFill>
        <p:spPr>
          <a:xfrm>
            <a:off x="758282" y="4010985"/>
            <a:ext cx="7808199" cy="2828740"/>
          </a:xfrm>
          <a:prstGeom prst="rect">
            <a:avLst/>
          </a:prstGeom>
        </p:spPr>
      </p:pic>
    </p:spTree>
    <p:extLst>
      <p:ext uri="{BB962C8B-B14F-4D97-AF65-F5344CB8AC3E}">
        <p14:creationId xmlns:p14="http://schemas.microsoft.com/office/powerpoint/2010/main" val="123735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实训二</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0" y="1092200"/>
            <a:ext cx="8966200" cy="5545889"/>
          </a:xfrm>
        </p:spPr>
        <p:txBody>
          <a:bodyPr/>
          <a:lstStyle/>
          <a:p>
            <a:r>
              <a:rPr lang="zh-CN" altLang="en-US" sz="2800" dirty="0"/>
              <a:t>函数描述</a:t>
            </a:r>
            <a:endParaRPr lang="en-US" altLang="zh-CN" sz="2800" dirty="0"/>
          </a:p>
          <a:p>
            <a:pPr lvl="1"/>
            <a:r>
              <a:rPr lang="en-US" altLang="zh-CN" sz="2400" dirty="0"/>
              <a:t>map</a:t>
            </a:r>
            <a:r>
              <a:rPr lang="zh-CN" altLang="en-US" sz="2400" dirty="0"/>
              <a:t>函数</a:t>
            </a:r>
            <a:endParaRPr lang="en-US" altLang="zh-CN" sz="2400" dirty="0"/>
          </a:p>
          <a:p>
            <a:pPr lvl="2"/>
            <a:r>
              <a:rPr lang="zh-CN" altLang="en-US" sz="2000" dirty="0"/>
              <a:t>将文件中的单词和对应文件名使用</a:t>
            </a:r>
            <a:r>
              <a:rPr lang="en-US" altLang="zh-CN" sz="2000" dirty="0"/>
              <a:t>`:`</a:t>
            </a:r>
            <a:r>
              <a:rPr lang="zh-CN" altLang="en-US" sz="2000" dirty="0"/>
              <a:t>号连接，作为</a:t>
            </a:r>
            <a:r>
              <a:rPr lang="en-US" altLang="zh-CN" sz="2000" dirty="0"/>
              <a:t>key</a:t>
            </a:r>
            <a:r>
              <a:rPr lang="zh-CN" altLang="en-US" sz="2000" dirty="0"/>
              <a:t>值，所有</a:t>
            </a:r>
            <a:r>
              <a:rPr lang="en-US" altLang="zh-CN" sz="2000" dirty="0"/>
              <a:t>key</a:t>
            </a:r>
            <a:r>
              <a:rPr lang="zh-CN" altLang="en-US" sz="2000" dirty="0"/>
              <a:t>值的</a:t>
            </a:r>
            <a:r>
              <a:rPr lang="en-US" altLang="zh-CN" sz="2000" dirty="0"/>
              <a:t>value</a:t>
            </a:r>
            <a:r>
              <a:rPr lang="zh-CN" altLang="en-US" sz="2000" dirty="0"/>
              <a:t>初始化为</a:t>
            </a:r>
            <a:r>
              <a:rPr lang="en-US" altLang="zh-CN" sz="2000" dirty="0"/>
              <a:t>1</a:t>
            </a:r>
            <a:r>
              <a:rPr lang="zh-CN" altLang="en-US" sz="2000" dirty="0"/>
              <a:t>。 形成类似于 </a:t>
            </a:r>
            <a:r>
              <a:rPr lang="en-US" altLang="zh-CN" sz="2000" dirty="0"/>
              <a:t>&lt;m</a:t>
            </a:r>
            <a:r>
              <a:rPr lang="en" altLang="zh-CN" sz="2000" dirty="0" err="1"/>
              <a:t>ap</a:t>
            </a:r>
            <a:r>
              <a:rPr lang="en-US" altLang="zh-CN" sz="2000" dirty="0"/>
              <a:t>r</a:t>
            </a:r>
            <a:r>
              <a:rPr lang="en" altLang="zh-CN" sz="2000" dirty="0" err="1"/>
              <a:t>educe:file</a:t>
            </a:r>
            <a:r>
              <a:rPr lang="en-US" altLang="zh-CN" sz="2000" dirty="0"/>
              <a:t>3</a:t>
            </a:r>
            <a:r>
              <a:rPr lang="en" altLang="zh-CN" sz="2000" dirty="0"/>
              <a:t>.txt</a:t>
            </a:r>
            <a:r>
              <a:rPr lang="en-US" altLang="zh-CN" sz="2000" dirty="0"/>
              <a:t>,</a:t>
            </a:r>
            <a:r>
              <a:rPr lang="zh-CN" altLang="en-US" sz="2000" dirty="0"/>
              <a:t> </a:t>
            </a:r>
            <a:r>
              <a:rPr lang="en" altLang="zh-CN" sz="2000" dirty="0"/>
              <a:t>1</a:t>
            </a:r>
            <a:r>
              <a:rPr lang="en-US" altLang="zh-CN" sz="2000" dirty="0"/>
              <a:t>&gt;</a:t>
            </a:r>
            <a:r>
              <a:rPr lang="zh-CN" altLang="en-US" sz="2000" dirty="0"/>
              <a:t>的键值对</a:t>
            </a:r>
            <a:endParaRPr lang="en" altLang="zh-CN" sz="2000" dirty="0"/>
          </a:p>
          <a:p>
            <a:pPr lvl="2"/>
            <a:r>
              <a:rPr lang="zh-CN" altLang="en-US" sz="2000" dirty="0"/>
              <a:t>文件名可用如下方式获取</a:t>
            </a:r>
            <a:endParaRPr lang="en-US" altLang="zh-CN" sz="2000" dirty="0"/>
          </a:p>
          <a:p>
            <a:pPr lvl="3"/>
            <a:r>
              <a:rPr lang="en-US" altLang="zh-CN" sz="1800" dirty="0"/>
              <a:t>split = (</a:t>
            </a:r>
            <a:r>
              <a:rPr lang="en-US" altLang="zh-CN" sz="1800" dirty="0" err="1"/>
              <a:t>FileSplit</a:t>
            </a:r>
            <a:r>
              <a:rPr lang="en-US" altLang="zh-CN" sz="1800" dirty="0"/>
              <a:t>) </a:t>
            </a:r>
            <a:r>
              <a:rPr lang="en-US" altLang="zh-CN" sz="1800" dirty="0" err="1"/>
              <a:t>context.getInputSplit</a:t>
            </a:r>
            <a:r>
              <a:rPr lang="en-US" altLang="zh-CN" sz="1800" dirty="0"/>
              <a:t>();</a:t>
            </a:r>
            <a:r>
              <a:rPr lang="zh-CN" altLang="en-US" sz="1800" dirty="0"/>
              <a:t> </a:t>
            </a:r>
            <a:r>
              <a:rPr lang="en-US" altLang="zh-CN" sz="1800" dirty="0"/>
              <a:t>//</a:t>
            </a:r>
            <a:r>
              <a:rPr lang="zh-CN" altLang="en-US" sz="1800" dirty="0"/>
              <a:t>获取文件分片在</a:t>
            </a:r>
            <a:r>
              <a:rPr lang="en-US" altLang="zh-CN" sz="1800" dirty="0" err="1"/>
              <a:t>hdfs</a:t>
            </a:r>
            <a:r>
              <a:rPr lang="zh-CN" altLang="en-US" sz="1800" dirty="0"/>
              <a:t>上的路径</a:t>
            </a:r>
            <a:endParaRPr lang="en-US" altLang="zh-CN" sz="1800" dirty="0"/>
          </a:p>
          <a:p>
            <a:pPr lvl="3"/>
            <a:r>
              <a:rPr lang="en-US" altLang="zh-CN" sz="1800" dirty="0"/>
              <a:t>i</a:t>
            </a:r>
            <a:r>
              <a:rPr lang="en" altLang="zh-CN" sz="1800" dirty="0" err="1"/>
              <a:t>nt</a:t>
            </a:r>
            <a:r>
              <a:rPr lang="en" altLang="zh-CN" sz="1800" dirty="0"/>
              <a:t> </a:t>
            </a:r>
            <a:r>
              <a:rPr lang="en" altLang="zh-CN" sz="1800" dirty="0" err="1"/>
              <a:t>splitIndex</a:t>
            </a:r>
            <a:r>
              <a:rPr lang="en" altLang="zh-CN" sz="1800" dirty="0"/>
              <a:t> = </a:t>
            </a:r>
            <a:r>
              <a:rPr lang="en" altLang="zh-CN" sz="1800" dirty="0" err="1"/>
              <a:t>split.getPath</a:t>
            </a:r>
            <a:r>
              <a:rPr lang="en" altLang="zh-CN" sz="1800" dirty="0"/>
              <a:t>().</a:t>
            </a:r>
            <a:r>
              <a:rPr lang="en" altLang="zh-CN" sz="1800" dirty="0" err="1"/>
              <a:t>toString</a:t>
            </a:r>
            <a:r>
              <a:rPr lang="en" altLang="zh-CN" sz="1800" dirty="0"/>
              <a:t>().</a:t>
            </a:r>
            <a:r>
              <a:rPr lang="en" altLang="zh-CN" sz="1800" dirty="0" err="1"/>
              <a:t>indexOf</a:t>
            </a:r>
            <a:r>
              <a:rPr lang="en" altLang="zh-CN" sz="1800" dirty="0"/>
              <a:t>(“file”);</a:t>
            </a:r>
            <a:r>
              <a:rPr lang="zh-CN" altLang="en-US" sz="1800" dirty="0"/>
              <a:t> </a:t>
            </a:r>
            <a:r>
              <a:rPr lang="en-US" altLang="zh-CN" sz="1800" dirty="0"/>
              <a:t>//</a:t>
            </a:r>
            <a:r>
              <a:rPr lang="zh-CN" altLang="en-US" sz="1800" dirty="0"/>
              <a:t>获取文件名的起始下标</a:t>
            </a:r>
            <a:endParaRPr lang="en" altLang="zh-CN" sz="1800" dirty="0"/>
          </a:p>
          <a:p>
            <a:pPr lvl="3"/>
            <a:r>
              <a:rPr lang="en-US" altLang="zh-CN" sz="1800" dirty="0"/>
              <a:t>String</a:t>
            </a:r>
            <a:r>
              <a:rPr lang="zh-CN" altLang="en-US" sz="1800" dirty="0"/>
              <a:t> </a:t>
            </a:r>
            <a:r>
              <a:rPr lang="en" altLang="zh-CN" sz="1800" dirty="0"/>
              <a:t>filename</a:t>
            </a:r>
            <a:r>
              <a:rPr lang="zh-CN" altLang="en-US" sz="1800" dirty="0"/>
              <a:t> </a:t>
            </a:r>
            <a:r>
              <a:rPr lang="en-US" altLang="zh-CN" sz="1800" dirty="0"/>
              <a:t>=</a:t>
            </a:r>
            <a:r>
              <a:rPr lang="zh-CN" altLang="en-US" sz="1800" dirty="0"/>
              <a:t> </a:t>
            </a:r>
            <a:r>
              <a:rPr lang="en" altLang="zh-CN" sz="1800" dirty="0" err="1"/>
              <a:t>split.getPath</a:t>
            </a:r>
            <a:r>
              <a:rPr lang="en" altLang="zh-CN" sz="1800" dirty="0"/>
              <a:t>().</a:t>
            </a:r>
            <a:r>
              <a:rPr lang="en" altLang="zh-CN" sz="1800" dirty="0" err="1"/>
              <a:t>toString</a:t>
            </a:r>
            <a:r>
              <a:rPr lang="en" altLang="zh-CN" sz="1800" dirty="0"/>
              <a:t>().substring(</a:t>
            </a:r>
            <a:r>
              <a:rPr lang="en" altLang="zh-CN" sz="1800" dirty="0" err="1"/>
              <a:t>splitIndex</a:t>
            </a:r>
            <a:r>
              <a:rPr lang="en" altLang="zh-CN" sz="1800" dirty="0"/>
              <a:t>)</a:t>
            </a:r>
            <a:r>
              <a:rPr lang="zh-CN" altLang="en-US" sz="1800" dirty="0"/>
              <a:t> </a:t>
            </a:r>
            <a:r>
              <a:rPr lang="en-US" altLang="zh-CN" sz="1800" dirty="0"/>
              <a:t>//</a:t>
            </a:r>
            <a:r>
              <a:rPr lang="zh-CN" altLang="en-US" sz="1800" dirty="0"/>
              <a:t>从</a:t>
            </a:r>
            <a:r>
              <a:rPr lang="en-US" altLang="zh-CN" sz="1800" dirty="0" err="1"/>
              <a:t>hdfs</a:t>
            </a:r>
            <a:r>
              <a:rPr lang="zh-CN" altLang="en-US" sz="1800" dirty="0"/>
              <a:t>路径截取文件名</a:t>
            </a:r>
            <a:endParaRPr lang="en-US" altLang="zh-CN" sz="1800" dirty="0"/>
          </a:p>
          <a:p>
            <a:pPr lvl="1"/>
            <a:r>
              <a:rPr lang="en-US" altLang="zh-CN" sz="2400" dirty="0"/>
              <a:t>combine</a:t>
            </a:r>
            <a:r>
              <a:rPr lang="zh-CN" altLang="en-US" sz="2400" dirty="0"/>
              <a:t>函数</a:t>
            </a:r>
            <a:endParaRPr lang="en-US" altLang="zh-CN" sz="2400" dirty="0"/>
          </a:p>
          <a:p>
            <a:pPr lvl="2"/>
            <a:r>
              <a:rPr lang="zh-CN" altLang="en-US" sz="2000" dirty="0"/>
              <a:t>将</a:t>
            </a:r>
            <a:r>
              <a:rPr lang="en-US" altLang="zh-CN" sz="2000" dirty="0"/>
              <a:t>map</a:t>
            </a:r>
            <a:r>
              <a:rPr lang="zh-CN" altLang="en-US" sz="2000" dirty="0"/>
              <a:t>函数输出结果中的键值对中相同的</a:t>
            </a:r>
            <a:r>
              <a:rPr lang="en-US" altLang="zh-CN" sz="2000" dirty="0"/>
              <a:t>key</a:t>
            </a:r>
            <a:r>
              <a:rPr lang="zh-CN" altLang="en-US" sz="2000" dirty="0"/>
              <a:t>值的</a:t>
            </a:r>
            <a:r>
              <a:rPr lang="en-US" altLang="zh-CN" sz="2000" dirty="0"/>
              <a:t>value</a:t>
            </a:r>
            <a:r>
              <a:rPr lang="zh-CN" altLang="en-US" sz="2000" dirty="0"/>
              <a:t>相加</a:t>
            </a:r>
            <a:endParaRPr lang="en-US" altLang="zh-CN" sz="2000" dirty="0"/>
          </a:p>
          <a:p>
            <a:pPr lvl="3"/>
            <a:r>
              <a:rPr lang="zh-CN" altLang="en-US" sz="1800" dirty="0"/>
              <a:t>形如 </a:t>
            </a:r>
            <a:r>
              <a:rPr lang="en-US" altLang="zh-CN" sz="1800" dirty="0"/>
              <a:t>&lt;</a:t>
            </a:r>
            <a:r>
              <a:rPr lang="en" altLang="zh-CN" sz="1800" dirty="0"/>
              <a:t> </a:t>
            </a:r>
            <a:r>
              <a:rPr lang="en-US" altLang="zh-CN" sz="1800" dirty="0"/>
              <a:t>m</a:t>
            </a:r>
            <a:r>
              <a:rPr lang="en" altLang="zh-CN" sz="1800" dirty="0" err="1"/>
              <a:t>ap</a:t>
            </a:r>
            <a:r>
              <a:rPr lang="en-US" altLang="zh-CN" sz="1800" dirty="0"/>
              <a:t>r</a:t>
            </a:r>
            <a:r>
              <a:rPr lang="en" altLang="zh-CN" sz="1800" dirty="0" err="1"/>
              <a:t>educe:file</a:t>
            </a:r>
            <a:r>
              <a:rPr lang="en-US" altLang="zh-CN" sz="1800" dirty="0"/>
              <a:t>3</a:t>
            </a:r>
            <a:r>
              <a:rPr lang="en" altLang="zh-CN" sz="1800" dirty="0"/>
              <a:t>.txt</a:t>
            </a:r>
            <a:r>
              <a:rPr lang="en-US" altLang="zh-CN" sz="1800" dirty="0"/>
              <a:t>,</a:t>
            </a:r>
            <a:r>
              <a:rPr lang="zh-CN" altLang="en-US" sz="1800" dirty="0"/>
              <a:t> </a:t>
            </a:r>
            <a:r>
              <a:rPr lang="en" altLang="zh-CN" sz="1800" dirty="0"/>
              <a:t>1</a:t>
            </a:r>
            <a:r>
              <a:rPr lang="en-US" altLang="zh-CN" sz="1800" dirty="0"/>
              <a:t>&gt;</a:t>
            </a:r>
            <a:r>
              <a:rPr lang="zh-CN" altLang="en-US" sz="1800" dirty="0"/>
              <a:t> </a:t>
            </a:r>
            <a:r>
              <a:rPr lang="en-US" altLang="zh-CN" sz="1800" dirty="0"/>
              <a:t>+</a:t>
            </a:r>
            <a:r>
              <a:rPr lang="zh-CN" altLang="en-US" sz="1800" dirty="0"/>
              <a:t> </a:t>
            </a:r>
            <a:r>
              <a:rPr lang="en-US" altLang="zh-CN" sz="1800" dirty="0"/>
              <a:t>&lt; m</a:t>
            </a:r>
            <a:r>
              <a:rPr lang="en" altLang="zh-CN" sz="1800" dirty="0" err="1"/>
              <a:t>ap</a:t>
            </a:r>
            <a:r>
              <a:rPr lang="en-US" altLang="zh-CN" sz="1800" dirty="0"/>
              <a:t>r</a:t>
            </a:r>
            <a:r>
              <a:rPr lang="en" altLang="zh-CN" sz="1800" dirty="0" err="1"/>
              <a:t>educe:file</a:t>
            </a:r>
            <a:r>
              <a:rPr lang="en-US" altLang="zh-CN" sz="1800" dirty="0"/>
              <a:t>3</a:t>
            </a:r>
            <a:r>
              <a:rPr lang="en" altLang="zh-CN" sz="1800" dirty="0"/>
              <a:t>.txt</a:t>
            </a:r>
            <a:r>
              <a:rPr lang="en-US" altLang="zh-CN" sz="1800" dirty="0"/>
              <a:t>,</a:t>
            </a:r>
            <a:r>
              <a:rPr lang="zh-CN" altLang="en-US" sz="1800" dirty="0"/>
              <a:t> </a:t>
            </a:r>
            <a:r>
              <a:rPr lang="en" altLang="zh-CN" sz="1800" dirty="0"/>
              <a:t>1 </a:t>
            </a:r>
            <a:r>
              <a:rPr lang="en-US" altLang="zh-CN" sz="1800" dirty="0"/>
              <a:t>&gt;</a:t>
            </a:r>
            <a:r>
              <a:rPr lang="zh-CN" altLang="en-US" sz="1800" dirty="0"/>
              <a:t> </a:t>
            </a:r>
            <a:r>
              <a:rPr lang="en-US" altLang="zh-CN" sz="1800" dirty="0"/>
              <a:t>=&gt; &lt; m</a:t>
            </a:r>
            <a:r>
              <a:rPr lang="en" altLang="zh-CN" sz="1800" dirty="0" err="1"/>
              <a:t>ap</a:t>
            </a:r>
            <a:r>
              <a:rPr lang="en-US" altLang="zh-CN" sz="1800" dirty="0"/>
              <a:t>r</a:t>
            </a:r>
            <a:r>
              <a:rPr lang="en" altLang="zh-CN" sz="1800" dirty="0" err="1"/>
              <a:t>educe:file</a:t>
            </a:r>
            <a:r>
              <a:rPr lang="en-US" altLang="zh-CN" sz="1800" dirty="0"/>
              <a:t>3</a:t>
            </a:r>
            <a:r>
              <a:rPr lang="en" altLang="zh-CN" sz="1800" dirty="0"/>
              <a:t>.txt</a:t>
            </a:r>
            <a:r>
              <a:rPr lang="en-US" altLang="zh-CN" sz="1800" dirty="0"/>
              <a:t>,</a:t>
            </a:r>
            <a:r>
              <a:rPr lang="zh-CN" altLang="en-US" sz="1800" dirty="0"/>
              <a:t> </a:t>
            </a:r>
            <a:r>
              <a:rPr lang="en-US" altLang="zh-CN" sz="1800" dirty="0"/>
              <a:t>2</a:t>
            </a:r>
            <a:r>
              <a:rPr lang="en" altLang="zh-CN" sz="1800" dirty="0"/>
              <a:t> </a:t>
            </a:r>
            <a:r>
              <a:rPr lang="en-US" altLang="zh-CN" sz="1800" dirty="0"/>
              <a:t>&gt;</a:t>
            </a:r>
            <a:r>
              <a:rPr lang="zh-CN" altLang="en-US" sz="1800" dirty="0"/>
              <a:t> </a:t>
            </a:r>
            <a:endParaRPr lang="en-US" altLang="zh-CN" sz="1800" dirty="0"/>
          </a:p>
          <a:p>
            <a:pPr lvl="3"/>
            <a:r>
              <a:rPr lang="zh-CN" altLang="en-US" sz="1800" dirty="0"/>
              <a:t>输出的</a:t>
            </a:r>
            <a:r>
              <a:rPr lang="en-US" altLang="zh-CN" sz="1800" dirty="0"/>
              <a:t>key</a:t>
            </a:r>
            <a:r>
              <a:rPr lang="zh-CN" altLang="en-US" sz="1800" dirty="0"/>
              <a:t>值为单词，</a:t>
            </a:r>
            <a:r>
              <a:rPr lang="en-US" altLang="zh-CN" sz="1800" dirty="0"/>
              <a:t>value</a:t>
            </a:r>
            <a:r>
              <a:rPr lang="zh-CN" altLang="en-US" sz="1800" dirty="0"/>
              <a:t>值为 文件名和单词出现次数，使用</a:t>
            </a:r>
            <a:r>
              <a:rPr lang="en-US" altLang="zh-CN" sz="1800" dirty="0"/>
              <a:t>`:`</a:t>
            </a:r>
            <a:r>
              <a:rPr lang="zh-CN" altLang="en-US" sz="1800" dirty="0"/>
              <a:t>连接。形如</a:t>
            </a:r>
            <a:r>
              <a:rPr lang="en-US" altLang="zh-CN" sz="1800" dirty="0"/>
              <a:t>&lt;</a:t>
            </a:r>
            <a:r>
              <a:rPr lang="en-US" altLang="zh-CN" sz="1800" dirty="0" err="1"/>
              <a:t>mapreduce</a:t>
            </a:r>
            <a:r>
              <a:rPr lang="en-US" altLang="zh-CN" sz="1800" dirty="0"/>
              <a:t>,</a:t>
            </a:r>
            <a:r>
              <a:rPr lang="zh-CN" altLang="en-US" sz="1800" dirty="0"/>
              <a:t> </a:t>
            </a:r>
            <a:r>
              <a:rPr lang="en-US" altLang="zh-CN" sz="1800" dirty="0"/>
              <a:t>file3.txt:2&gt;</a:t>
            </a:r>
          </a:p>
          <a:p>
            <a:pPr lvl="1"/>
            <a:endParaRPr lang="en" altLang="zh-CN" sz="2400" dirty="0"/>
          </a:p>
          <a:p>
            <a:pPr lvl="3"/>
            <a:endParaRPr lang="en-US" altLang="zh-CN" sz="1800" dirty="0"/>
          </a:p>
          <a:p>
            <a:pPr lvl="3"/>
            <a:endParaRPr lang="en-US" altLang="zh-CN" sz="1800" dirty="0"/>
          </a:p>
          <a:p>
            <a:pPr lvl="3"/>
            <a:endParaRPr lang="en-US" altLang="zh-CN" sz="1800" dirty="0"/>
          </a:p>
          <a:p>
            <a:pPr lvl="1"/>
            <a:endParaRPr lang="en-US" altLang="zh-CN" sz="2400" dirty="0"/>
          </a:p>
          <a:p>
            <a:endParaRPr lang="en-US" altLang="zh-CN" sz="2800" dirty="0"/>
          </a:p>
        </p:txBody>
      </p:sp>
    </p:spTree>
    <p:extLst>
      <p:ext uri="{BB962C8B-B14F-4D97-AF65-F5344CB8AC3E}">
        <p14:creationId xmlns:p14="http://schemas.microsoft.com/office/powerpoint/2010/main" val="315369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实训二</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0" y="1092200"/>
            <a:ext cx="8966200" cy="5545889"/>
          </a:xfrm>
        </p:spPr>
        <p:txBody>
          <a:bodyPr/>
          <a:lstStyle/>
          <a:p>
            <a:r>
              <a:rPr lang="zh-CN" altLang="en-US" sz="2400" dirty="0"/>
              <a:t>函数描述</a:t>
            </a:r>
            <a:endParaRPr lang="en-US" altLang="zh-CN" sz="2400" dirty="0"/>
          </a:p>
          <a:p>
            <a:pPr lvl="1"/>
            <a:r>
              <a:rPr lang="en-US" altLang="zh-CN" sz="2000" dirty="0"/>
              <a:t>combine</a:t>
            </a:r>
            <a:r>
              <a:rPr lang="zh-CN" altLang="en-US" sz="2000" dirty="0"/>
              <a:t>函数</a:t>
            </a:r>
            <a:endParaRPr lang="en-US" altLang="zh-CN" sz="2000" dirty="0"/>
          </a:p>
          <a:p>
            <a:pPr lvl="2"/>
            <a:r>
              <a:rPr lang="zh-CN" altLang="en-US" sz="1800" dirty="0"/>
              <a:t>将</a:t>
            </a:r>
            <a:r>
              <a:rPr lang="en-US" altLang="zh-CN" sz="1800" dirty="0"/>
              <a:t>combine</a:t>
            </a:r>
            <a:r>
              <a:rPr lang="zh-CN" altLang="en-US" sz="1800" dirty="0"/>
              <a:t>函数的输出结果中所有</a:t>
            </a:r>
            <a:r>
              <a:rPr lang="en-US" altLang="zh-CN" sz="1800" dirty="0"/>
              <a:t>key</a:t>
            </a:r>
            <a:r>
              <a:rPr lang="zh-CN" altLang="en-US" sz="1800" dirty="0"/>
              <a:t>值相同的</a:t>
            </a:r>
            <a:r>
              <a:rPr lang="en-US" altLang="zh-CN" sz="1800" dirty="0"/>
              <a:t>value</a:t>
            </a:r>
            <a:r>
              <a:rPr lang="zh-CN" altLang="en-US" sz="1800" dirty="0"/>
              <a:t>用</a:t>
            </a:r>
            <a:r>
              <a:rPr lang="en-US" altLang="zh-CN" sz="1800" dirty="0"/>
              <a:t>`;`</a:t>
            </a:r>
            <a:r>
              <a:rPr lang="zh-CN" altLang="en-US" sz="1800" dirty="0"/>
              <a:t> 连接起来。形如</a:t>
            </a:r>
            <a:r>
              <a:rPr lang="en-US" altLang="zh-CN" sz="1800" dirty="0"/>
              <a:t>&lt;and,</a:t>
            </a:r>
            <a:r>
              <a:rPr lang="zh-CN" altLang="en-US" sz="1800" dirty="0"/>
              <a:t> </a:t>
            </a:r>
            <a:r>
              <a:rPr lang="en-US" altLang="zh-CN" sz="1800" dirty="0"/>
              <a:t>file3.txt:1&gt;</a:t>
            </a:r>
            <a:r>
              <a:rPr lang="zh-CN" altLang="en-US" sz="1800" dirty="0"/>
              <a:t> </a:t>
            </a:r>
            <a:r>
              <a:rPr lang="en-US" altLang="zh-CN" sz="1800" dirty="0"/>
              <a:t>+</a:t>
            </a:r>
            <a:r>
              <a:rPr lang="zh-CN" altLang="en-US" sz="1800" dirty="0"/>
              <a:t> </a:t>
            </a:r>
            <a:r>
              <a:rPr lang="en-US" altLang="zh-CN" sz="1800" dirty="0"/>
              <a:t>&lt;and,</a:t>
            </a:r>
            <a:r>
              <a:rPr lang="zh-CN" altLang="en-US" sz="1800" dirty="0"/>
              <a:t> </a:t>
            </a:r>
            <a:r>
              <a:rPr lang="en-US" altLang="zh-CN" sz="1800" dirty="0"/>
              <a:t>file2.txt:1&gt;</a:t>
            </a:r>
            <a:r>
              <a:rPr lang="zh-CN" altLang="en-US" sz="1800" dirty="0"/>
              <a:t> </a:t>
            </a:r>
            <a:r>
              <a:rPr lang="en-US" altLang="zh-CN" sz="1800" dirty="0"/>
              <a:t>=&gt;</a:t>
            </a:r>
            <a:r>
              <a:rPr lang="zh-CN" altLang="en-US" sz="1800" dirty="0"/>
              <a:t> </a:t>
            </a:r>
            <a:r>
              <a:rPr lang="en-US" altLang="zh-CN" sz="1800" dirty="0"/>
              <a:t>&lt;and,</a:t>
            </a:r>
            <a:r>
              <a:rPr lang="zh-CN" altLang="en-US" sz="1800" dirty="0"/>
              <a:t> </a:t>
            </a:r>
            <a:r>
              <a:rPr lang="en-US" altLang="zh-CN" sz="1800" dirty="0"/>
              <a:t>file3.txt:1;file2.txt:1;&gt;</a:t>
            </a:r>
          </a:p>
          <a:p>
            <a:r>
              <a:rPr lang="zh-CN" altLang="en-US" sz="2400" dirty="0"/>
              <a:t>当完成三个函数后，点击测评按钮，当与预期输出一致时，则算通关（预计输出结果时间大概为</a:t>
            </a:r>
            <a:r>
              <a:rPr lang="en-US" altLang="zh-CN" sz="2400" dirty="0"/>
              <a:t>50-80s</a:t>
            </a:r>
            <a:r>
              <a:rPr lang="zh-CN" altLang="en-US" sz="2400" dirty="0"/>
              <a:t>）</a:t>
            </a:r>
            <a:endParaRPr lang="en-US" altLang="zh-CN" sz="2400" dirty="0"/>
          </a:p>
          <a:p>
            <a:endParaRPr lang="en-US" altLang="zh-CN" sz="2400" dirty="0"/>
          </a:p>
          <a:p>
            <a:pPr lvl="1"/>
            <a:endParaRPr lang="en" altLang="zh-CN" sz="2000" dirty="0"/>
          </a:p>
          <a:p>
            <a:pPr lvl="3"/>
            <a:endParaRPr lang="en-US" altLang="zh-CN" sz="1600" dirty="0"/>
          </a:p>
          <a:p>
            <a:pPr lvl="3"/>
            <a:endParaRPr lang="en-US" altLang="zh-CN" sz="1600" dirty="0"/>
          </a:p>
          <a:p>
            <a:pPr lvl="3"/>
            <a:endParaRPr lang="en-US" altLang="zh-CN" sz="1600" dirty="0"/>
          </a:p>
          <a:p>
            <a:pPr lvl="1"/>
            <a:endParaRPr lang="en-US" altLang="zh-CN" sz="2000" dirty="0"/>
          </a:p>
          <a:p>
            <a:endParaRPr lang="en-US" altLang="zh-CN" sz="2400" dirty="0"/>
          </a:p>
        </p:txBody>
      </p:sp>
      <p:pic>
        <p:nvPicPr>
          <p:cNvPr id="2" name="图片 1">
            <a:extLst>
              <a:ext uri="{FF2B5EF4-FFF2-40B4-BE49-F238E27FC236}">
                <a16:creationId xmlns:a16="http://schemas.microsoft.com/office/drawing/2014/main" id="{CB0049CC-C3A4-544A-B13E-E7AD9282AD23}"/>
              </a:ext>
            </a:extLst>
          </p:cNvPr>
          <p:cNvPicPr>
            <a:picLocks noChangeAspect="1"/>
          </p:cNvPicPr>
          <p:nvPr/>
        </p:nvPicPr>
        <p:blipFill>
          <a:blip r:embed="rId3"/>
          <a:stretch>
            <a:fillRect/>
          </a:stretch>
        </p:blipFill>
        <p:spPr>
          <a:xfrm>
            <a:off x="0" y="3462453"/>
            <a:ext cx="9092374" cy="3317488"/>
          </a:xfrm>
          <a:prstGeom prst="rect">
            <a:avLst/>
          </a:prstGeom>
        </p:spPr>
      </p:pic>
    </p:spTree>
    <p:extLst>
      <p:ext uri="{BB962C8B-B14F-4D97-AF65-F5344CB8AC3E}">
        <p14:creationId xmlns:p14="http://schemas.microsoft.com/office/powerpoint/2010/main" val="119446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分布式系统实训</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p:txBody>
          <a:bodyPr/>
          <a:lstStyle/>
          <a:p>
            <a:r>
              <a:rPr lang="zh-CN" altLang="en-US" dirty="0"/>
              <a:t>分布式系统中要在保证一致性的基础上尽量提高并发处理的能力</a:t>
            </a:r>
            <a:endParaRPr lang="en-US" altLang="zh-CN" dirty="0"/>
          </a:p>
          <a:p>
            <a:r>
              <a:rPr lang="en-US" altLang="zh-CN" dirty="0" err="1"/>
              <a:t>Paxos</a:t>
            </a:r>
            <a:r>
              <a:rPr lang="zh-CN" altLang="en-US" dirty="0"/>
              <a:t>是一种基于消息传递的一致性算法，这个算法被认为是类似算法中最有效的</a:t>
            </a:r>
            <a:endParaRPr lang="en-US" altLang="zh-CN" dirty="0"/>
          </a:p>
          <a:p>
            <a:r>
              <a:rPr lang="en-US" altLang="zh-CN" dirty="0"/>
              <a:t>MapReduce</a:t>
            </a:r>
            <a:r>
              <a:rPr lang="zh-CN" altLang="en-US" dirty="0"/>
              <a:t>是一种应用广泛的分布式编程模型</a:t>
            </a:r>
            <a:endParaRPr lang="en-US" altLang="zh-CN" dirty="0"/>
          </a:p>
          <a:p>
            <a:r>
              <a:rPr lang="zh-CN" altLang="en-US" dirty="0"/>
              <a:t>因此，本实训提供了两个实训项目分别用于同学们熟悉</a:t>
            </a:r>
            <a:r>
              <a:rPr lang="en-US" altLang="zh-CN" dirty="0" err="1"/>
              <a:t>Paxos</a:t>
            </a:r>
            <a:r>
              <a:rPr lang="zh-CN" altLang="en-US" dirty="0"/>
              <a:t>算法和</a:t>
            </a:r>
            <a:r>
              <a:rPr lang="en-US" altLang="zh-CN" dirty="0"/>
              <a:t>MapReduce</a:t>
            </a:r>
            <a:r>
              <a:rPr lang="zh-CN" altLang="en-US" dirty="0"/>
              <a:t>模型（任选一个完成）</a:t>
            </a:r>
            <a:endParaRPr lang="en-US" altLang="zh-CN" dirty="0"/>
          </a:p>
        </p:txBody>
      </p:sp>
    </p:spTree>
    <p:extLst>
      <p:ext uri="{BB962C8B-B14F-4D97-AF65-F5344CB8AC3E}">
        <p14:creationId xmlns:p14="http://schemas.microsoft.com/office/powerpoint/2010/main" val="105554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分布式系统实训</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19878" y="1086813"/>
            <a:ext cx="9124122" cy="5648524"/>
          </a:xfrm>
        </p:spPr>
        <p:txBody>
          <a:bodyPr/>
          <a:lstStyle/>
          <a:p>
            <a:r>
              <a:rPr lang="zh-CN" altLang="en-US" dirty="0"/>
              <a:t>实训一：实训考察学生对</a:t>
            </a:r>
            <a:r>
              <a:rPr lang="en-US" altLang="zh-CN" dirty="0" err="1"/>
              <a:t>Paxos</a:t>
            </a:r>
            <a:r>
              <a:rPr lang="zh-CN" altLang="en-US" dirty="0"/>
              <a:t>算法思想的理解，并完成相关程序设计</a:t>
            </a:r>
          </a:p>
          <a:p>
            <a:r>
              <a:rPr lang="zh-CN" altLang="en-US" dirty="0"/>
              <a:t>实训二：考察学生如何使用</a:t>
            </a:r>
            <a:r>
              <a:rPr lang="en-US" altLang="zh-CN" dirty="0"/>
              <a:t>MapReduce</a:t>
            </a:r>
            <a:r>
              <a:rPr lang="zh-CN" altLang="en-US" dirty="0"/>
              <a:t>来实现倒排索引</a:t>
            </a:r>
          </a:p>
          <a:p>
            <a:pPr lvl="1"/>
            <a:endParaRPr lang="en-US" altLang="zh-CN" sz="3200" dirty="0"/>
          </a:p>
        </p:txBody>
      </p:sp>
    </p:spTree>
    <p:extLst>
      <p:ext uri="{BB962C8B-B14F-4D97-AF65-F5344CB8AC3E}">
        <p14:creationId xmlns:p14="http://schemas.microsoft.com/office/powerpoint/2010/main" val="262203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a:extLst>
              <a:ext uri="{FF2B5EF4-FFF2-40B4-BE49-F238E27FC236}">
                <a16:creationId xmlns:a16="http://schemas.microsoft.com/office/drawing/2014/main" id="{1ECDB973-F40A-D847-8938-B898D809092B}"/>
              </a:ext>
            </a:extLst>
          </p:cNvPr>
          <p:cNvSpPr>
            <a:spLocks noGrp="1" noChangeArrowheads="1"/>
          </p:cNvSpPr>
          <p:nvPr>
            <p:ph type="title"/>
          </p:nvPr>
        </p:nvSpPr>
        <p:spPr/>
        <p:txBody>
          <a:bodyPr/>
          <a:lstStyle/>
          <a:p>
            <a:r>
              <a:rPr lang="zh-CN" altLang="en-US" sz="4800" b="1" dirty="0">
                <a:solidFill>
                  <a:srgbClr val="1723FF"/>
                </a:solidFill>
              </a:rPr>
              <a:t>实训时间和方式</a:t>
            </a:r>
          </a:p>
        </p:txBody>
      </p:sp>
      <p:sp>
        <p:nvSpPr>
          <p:cNvPr id="14338" name="内容占位符 2">
            <a:extLst>
              <a:ext uri="{FF2B5EF4-FFF2-40B4-BE49-F238E27FC236}">
                <a16:creationId xmlns:a16="http://schemas.microsoft.com/office/drawing/2014/main" id="{381B0636-730D-B64D-B649-B2A08A73EE89}"/>
              </a:ext>
            </a:extLst>
          </p:cNvPr>
          <p:cNvSpPr>
            <a:spLocks noGrp="1" noChangeArrowheads="1"/>
          </p:cNvSpPr>
          <p:nvPr>
            <p:ph idx="1"/>
          </p:nvPr>
        </p:nvSpPr>
        <p:spPr>
          <a:xfrm>
            <a:off x="19878" y="1086813"/>
            <a:ext cx="9124122" cy="5581616"/>
          </a:xfrm>
        </p:spPr>
        <p:txBody>
          <a:bodyPr/>
          <a:lstStyle/>
          <a:p>
            <a:r>
              <a:rPr lang="zh-CN" altLang="en-US" sz="2800" dirty="0">
                <a:ea typeface="SimHei" panose="02010609060101010101" pitchFamily="49" charset="-122"/>
              </a:rPr>
              <a:t>在</a:t>
            </a:r>
            <a:r>
              <a:rPr lang="en-US" altLang="zh-CN" sz="2800" dirty="0" err="1">
                <a:ea typeface="SimHei" panose="02010609060101010101" pitchFamily="49" charset="-122"/>
              </a:rPr>
              <a:t>EduCoder</a:t>
            </a:r>
            <a:r>
              <a:rPr lang="zh-CN" altLang="en-US" sz="2800" dirty="0">
                <a:ea typeface="SimHei" panose="02010609060101010101" pitchFamily="49" charset="-122"/>
              </a:rPr>
              <a:t>平台上完成实训作业并撰写报告，具体步骤如下</a:t>
            </a:r>
            <a:endParaRPr lang="en-US" altLang="zh-CN" sz="2800" dirty="0">
              <a:ea typeface="SimHei" panose="02010609060101010101" pitchFamily="49" charset="-122"/>
            </a:endParaRPr>
          </a:p>
          <a:p>
            <a:pPr lvl="1"/>
            <a:r>
              <a:rPr lang="zh-CN" altLang="en-US" sz="2400" dirty="0">
                <a:ea typeface="SimHei" panose="02010609060101010101" pitchFamily="49" charset="-122"/>
              </a:rPr>
              <a:t>注册登录：进入网站</a:t>
            </a:r>
            <a:r>
              <a:rPr lang="en-US" altLang="zh-CN" sz="2400" dirty="0">
                <a:ea typeface="SimHei" panose="02010609060101010101" pitchFamily="49" charset="-122"/>
                <a:hlinkClick r:id="rId3"/>
              </a:rPr>
              <a:t>https://www.educoder.net/</a:t>
            </a:r>
            <a:r>
              <a:rPr lang="zh-CN" altLang="en-US" sz="2400" dirty="0">
                <a:ea typeface="SimHei" panose="02010609060101010101" pitchFamily="49" charset="-122"/>
              </a:rPr>
              <a:t>，注册后登陆</a:t>
            </a:r>
            <a:endParaRPr lang="en-US" altLang="zh-CN" sz="2400" dirty="0">
              <a:ea typeface="SimHei" panose="02010609060101010101" pitchFamily="49" charset="-122"/>
            </a:endParaRPr>
          </a:p>
          <a:p>
            <a:pPr lvl="1"/>
            <a:r>
              <a:rPr lang="zh-CN" altLang="en-US" sz="2400" dirty="0">
                <a:ea typeface="SimHei" panose="02010609060101010101" pitchFamily="49" charset="-122"/>
              </a:rPr>
              <a:t>加入课堂：点击平台右上角“</a:t>
            </a:r>
            <a:r>
              <a:rPr lang="en-US" altLang="zh-CN" sz="2400" dirty="0">
                <a:ea typeface="SimHei" panose="02010609060101010101" pitchFamily="49" charset="-122"/>
              </a:rPr>
              <a:t>+</a:t>
            </a:r>
            <a:r>
              <a:rPr lang="zh-CN" altLang="en-US" sz="2400" dirty="0">
                <a:ea typeface="SimHei" panose="02010609060101010101" pitchFamily="49" charset="-122"/>
              </a:rPr>
              <a:t>”，加入课堂，</a:t>
            </a:r>
            <a:r>
              <a:rPr lang="zh-CN" altLang="en-US" sz="2400" dirty="0">
                <a:solidFill>
                  <a:srgbClr val="FF0000"/>
                </a:solidFill>
                <a:ea typeface="SimHei" panose="02010609060101010101" pitchFamily="49" charset="-122"/>
              </a:rPr>
              <a:t>填入邀请码</a:t>
            </a:r>
            <a:r>
              <a:rPr lang="zh-CN" altLang="en-US" sz="2400" dirty="0">
                <a:ea typeface="SimHei" panose="02010609060101010101" pitchFamily="49" charset="-122"/>
              </a:rPr>
              <a:t>，以学生身份加入课堂</a:t>
            </a:r>
            <a:endParaRPr lang="en-US" altLang="zh-CN" sz="2400" dirty="0">
              <a:ea typeface="SimHei" panose="02010609060101010101" pitchFamily="49" charset="-122"/>
            </a:endParaRPr>
          </a:p>
          <a:p>
            <a:pPr lvl="1"/>
            <a:r>
              <a:rPr lang="zh-CN" altLang="en-US" sz="2400" dirty="0">
                <a:ea typeface="SimHei" panose="02010609060101010101" pitchFamily="49" charset="-122"/>
              </a:rPr>
              <a:t>开始实训：通过个人主页“我的翻转课堂”进入本课堂 ，点击左侧“实训作业”查看实训列表，选择某个实训点击“开启挑战” 完成该实训（详见实训页面过关任务）</a:t>
            </a:r>
            <a:endParaRPr lang="en-US" altLang="zh-CN" sz="2400" dirty="0">
              <a:ea typeface="SimHei" panose="02010609060101010101" pitchFamily="49" charset="-122"/>
            </a:endParaRPr>
          </a:p>
          <a:p>
            <a:pPr lvl="1"/>
            <a:r>
              <a:rPr lang="zh-CN" altLang="en-US" sz="2400" dirty="0">
                <a:ea typeface="SimHei" panose="02010609060101010101" pitchFamily="49" charset="-122"/>
              </a:rPr>
              <a:t>撰写实验报告并提交</a:t>
            </a:r>
            <a:endParaRPr lang="en-US" altLang="zh-CN" sz="2400" dirty="0">
              <a:ea typeface="SimHei" panose="02010609060101010101" pitchFamily="49" charset="-122"/>
            </a:endParaRPr>
          </a:p>
          <a:p>
            <a:r>
              <a:rPr lang="zh-CN" altLang="en-US" sz="2800" dirty="0">
                <a:ea typeface="SimHei" panose="02010609060101010101" pitchFamily="49" charset="-122"/>
                <a:cs typeface="Arial" pitchFamily="34" charset="0"/>
              </a:rPr>
              <a:t>于</a:t>
            </a:r>
            <a:r>
              <a:rPr lang="en-US" altLang="zh-CN" sz="2800" b="1" dirty="0">
                <a:solidFill>
                  <a:srgbClr val="FF0000"/>
                </a:solidFill>
                <a:ea typeface="SimHei" panose="02010609060101010101" pitchFamily="49" charset="-122"/>
                <a:cs typeface="Arial" pitchFamily="34" charset="0"/>
              </a:rPr>
              <a:t>1</a:t>
            </a:r>
            <a:r>
              <a:rPr lang="zh-CN" altLang="en-US" sz="2800" b="1" dirty="0">
                <a:solidFill>
                  <a:srgbClr val="FF0000"/>
                </a:solidFill>
                <a:ea typeface="SimHei" panose="02010609060101010101" pitchFamily="49" charset="-122"/>
                <a:cs typeface="Arial" pitchFamily="34" charset="0"/>
              </a:rPr>
              <a:t>月</a:t>
            </a:r>
            <a:r>
              <a:rPr lang="en-US" altLang="zh-CN" sz="2800" b="1" dirty="0">
                <a:solidFill>
                  <a:srgbClr val="FF0000"/>
                </a:solidFill>
                <a:ea typeface="SimHei" panose="02010609060101010101" pitchFamily="49" charset="-122"/>
                <a:cs typeface="Arial" pitchFamily="34" charset="0"/>
              </a:rPr>
              <a:t>23</a:t>
            </a:r>
            <a:r>
              <a:rPr lang="zh-CN" altLang="en-US" sz="2800" b="1" dirty="0">
                <a:solidFill>
                  <a:srgbClr val="FF0000"/>
                </a:solidFill>
                <a:ea typeface="SimHei" panose="02010609060101010101" pitchFamily="49" charset="-122"/>
                <a:cs typeface="Arial" pitchFamily="34" charset="0"/>
              </a:rPr>
              <a:t>日</a:t>
            </a:r>
            <a:r>
              <a:rPr lang="zh-CN" altLang="en-US" sz="2800" dirty="0">
                <a:ea typeface="SimHei" panose="02010609060101010101" pitchFamily="49" charset="-122"/>
                <a:cs typeface="Arial" pitchFamily="34" charset="0"/>
              </a:rPr>
              <a:t>之前在平台上完成实验，提交</a:t>
            </a:r>
            <a:r>
              <a:rPr lang="en-US" altLang="zh-CN" sz="2800" dirty="0">
                <a:ea typeface="SimHei" panose="02010609060101010101" pitchFamily="49" charset="-122"/>
                <a:cs typeface="Arial" pitchFamily="34" charset="0"/>
              </a:rPr>
              <a:t>word</a:t>
            </a:r>
            <a:r>
              <a:rPr lang="zh-CN" altLang="en-US" sz="2800" dirty="0">
                <a:ea typeface="SimHei" panose="02010609060101010101" pitchFamily="49" charset="-122"/>
                <a:cs typeface="Arial" pitchFamily="34" charset="0"/>
              </a:rPr>
              <a:t>版项目报告</a:t>
            </a:r>
            <a:endParaRPr lang="en-US" altLang="zh-CN" sz="2800" dirty="0">
              <a:ea typeface="SimHei" panose="02010609060101010101" pitchFamily="49" charset="-122"/>
              <a:cs typeface="Arial" pitchFamily="34" charset="0"/>
            </a:endParaRPr>
          </a:p>
        </p:txBody>
      </p:sp>
      <p:sp>
        <p:nvSpPr>
          <p:cNvPr id="14341" name="文本框 10">
            <a:extLst>
              <a:ext uri="{FF2B5EF4-FFF2-40B4-BE49-F238E27FC236}">
                <a16:creationId xmlns:a16="http://schemas.microsoft.com/office/drawing/2014/main" id="{8A4BF045-27E6-D44C-BC15-610676CF2EDC}"/>
              </a:ext>
            </a:extLst>
          </p:cNvPr>
          <p:cNvSpPr txBox="1">
            <a:spLocks noChangeArrowheads="1"/>
          </p:cNvSpPr>
          <p:nvPr/>
        </p:nvSpPr>
        <p:spPr bwMode="auto">
          <a:xfrm>
            <a:off x="7462078" y="5754115"/>
            <a:ext cx="1581561"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solidFill>
                  <a:srgbClr val="FF0000"/>
                </a:solidFill>
                <a:latin typeface="SimHei" panose="02010609060101010101" pitchFamily="49" charset="-122"/>
                <a:ea typeface="SimHei" panose="02010609060101010101" pitchFamily="49" charset="-122"/>
              </a:rPr>
              <a:t>扫码入群</a:t>
            </a:r>
            <a:endParaRPr kumimoji="1" lang="en-US" altLang="zh-CN" sz="2400" b="1" dirty="0">
              <a:solidFill>
                <a:srgbClr val="FF0000"/>
              </a:solidFill>
              <a:latin typeface="SimHei" panose="02010609060101010101" pitchFamily="49" charset="-122"/>
              <a:ea typeface="SimHei" panose="02010609060101010101" pitchFamily="49" charset="-122"/>
            </a:endParaRPr>
          </a:p>
          <a:p>
            <a:r>
              <a:rPr kumimoji="1" lang="zh-CN" altLang="en-US" sz="2400" b="1" dirty="0">
                <a:solidFill>
                  <a:srgbClr val="FF0000"/>
                </a:solidFill>
                <a:latin typeface="SimHei" panose="02010609060101010101" pitchFamily="49" charset="-122"/>
                <a:ea typeface="SimHei" panose="02010609060101010101" pitchFamily="49" charset="-122"/>
              </a:rPr>
              <a:t>实时答疑</a:t>
            </a:r>
          </a:p>
        </p:txBody>
      </p:sp>
      <p:pic>
        <p:nvPicPr>
          <p:cNvPr id="2" name="图片 1">
            <a:extLst>
              <a:ext uri="{FF2B5EF4-FFF2-40B4-BE49-F238E27FC236}">
                <a16:creationId xmlns:a16="http://schemas.microsoft.com/office/drawing/2014/main" id="{BD6BE73E-C322-714B-ADE2-B39C36024BF6}"/>
              </a:ext>
            </a:extLst>
          </p:cNvPr>
          <p:cNvPicPr>
            <a:picLocks noChangeAspect="1"/>
          </p:cNvPicPr>
          <p:nvPr/>
        </p:nvPicPr>
        <p:blipFill>
          <a:blip r:embed="rId4"/>
          <a:stretch>
            <a:fillRect/>
          </a:stretch>
        </p:blipFill>
        <p:spPr>
          <a:xfrm>
            <a:off x="6068950" y="5376505"/>
            <a:ext cx="1393128" cy="1436891"/>
          </a:xfrm>
          <a:prstGeom prst="rect">
            <a:avLst/>
          </a:prstGeom>
        </p:spPr>
      </p:pic>
    </p:spTree>
    <p:extLst>
      <p:ext uri="{BB962C8B-B14F-4D97-AF65-F5344CB8AC3E}">
        <p14:creationId xmlns:p14="http://schemas.microsoft.com/office/powerpoint/2010/main" val="259331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注册登录并完善账号信息</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a:xfrm>
            <a:off x="19878" y="1086814"/>
            <a:ext cx="9124122" cy="2141740"/>
          </a:xfrm>
        </p:spPr>
        <p:txBody>
          <a:bodyPr/>
          <a:lstStyle/>
          <a:p>
            <a:r>
              <a:rPr lang="zh-CN" altLang="en-US" sz="2400" dirty="0"/>
              <a:t>注册登录：进入网站</a:t>
            </a:r>
            <a:r>
              <a:rPr lang="en-US" altLang="zh-CN" sz="2400" dirty="0">
                <a:hlinkClick r:id="rId2"/>
              </a:rPr>
              <a:t>https://www.educoder.net/</a:t>
            </a:r>
            <a:r>
              <a:rPr lang="zh-CN" altLang="en-US" sz="2400" dirty="0"/>
              <a:t>，注册后登陆</a:t>
            </a:r>
            <a:endParaRPr lang="en-US" altLang="zh-CN" sz="2400" dirty="0"/>
          </a:p>
          <a:p>
            <a:r>
              <a:rPr lang="zh-CN" altLang="en-US" sz="2400" dirty="0"/>
              <a:t>登录账号后，点击顶部导航栏个人头像的 “账号管理”选项，进入个人的账号管理页面</a:t>
            </a:r>
            <a:endParaRPr lang="en-US" altLang="zh-CN" sz="2400" dirty="0"/>
          </a:p>
          <a:p>
            <a:r>
              <a:rPr lang="zh-CN" altLang="en-US" sz="2400" dirty="0"/>
              <a:t>点击基本信息页面的“修改”选项如实填写自己的“</a:t>
            </a:r>
            <a:r>
              <a:rPr lang="zh-CN" altLang="en-US" sz="2400" dirty="0">
                <a:solidFill>
                  <a:srgbClr val="FF0000"/>
                </a:solidFill>
              </a:rPr>
              <a:t>真实姓名</a:t>
            </a:r>
            <a:r>
              <a:rPr lang="zh-CN" altLang="en-US" sz="2400" dirty="0"/>
              <a:t>”和“</a:t>
            </a:r>
            <a:r>
              <a:rPr lang="zh-CN" altLang="en-US" sz="2400" dirty="0">
                <a:solidFill>
                  <a:srgbClr val="FF0000"/>
                </a:solidFill>
              </a:rPr>
              <a:t>学号</a:t>
            </a:r>
            <a:r>
              <a:rPr lang="zh-CN" altLang="en-US" sz="2400" dirty="0"/>
              <a:t>”等信息并保存</a:t>
            </a:r>
          </a:p>
        </p:txBody>
      </p:sp>
      <p:pic>
        <p:nvPicPr>
          <p:cNvPr id="4" name="图片 3">
            <a:extLst>
              <a:ext uri="{FF2B5EF4-FFF2-40B4-BE49-F238E27FC236}">
                <a16:creationId xmlns:a16="http://schemas.microsoft.com/office/drawing/2014/main" id="{A923D598-077E-4732-BF76-376876C69F96}"/>
              </a:ext>
            </a:extLst>
          </p:cNvPr>
          <p:cNvPicPr>
            <a:picLocks noChangeAspect="1"/>
          </p:cNvPicPr>
          <p:nvPr/>
        </p:nvPicPr>
        <p:blipFill>
          <a:blip r:embed="rId3"/>
          <a:stretch>
            <a:fillRect/>
          </a:stretch>
        </p:blipFill>
        <p:spPr>
          <a:xfrm>
            <a:off x="376475" y="3133493"/>
            <a:ext cx="7140616" cy="3724507"/>
          </a:xfrm>
          <a:prstGeom prst="rect">
            <a:avLst/>
          </a:prstGeom>
        </p:spPr>
      </p:pic>
    </p:spTree>
    <p:extLst>
      <p:ext uri="{BB962C8B-B14F-4D97-AF65-F5344CB8AC3E}">
        <p14:creationId xmlns:p14="http://schemas.microsoft.com/office/powerpoint/2010/main" val="227076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加入课堂</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a:xfrm>
            <a:off x="19878" y="1086813"/>
            <a:ext cx="9124122" cy="1532755"/>
          </a:xfrm>
        </p:spPr>
        <p:txBody>
          <a:bodyPr/>
          <a:lstStyle/>
          <a:p>
            <a:r>
              <a:rPr lang="zh-CN" altLang="en-US" sz="2800" dirty="0"/>
              <a:t>点击顶部导航栏的 “</a:t>
            </a:r>
            <a:r>
              <a:rPr lang="en-US" altLang="zh-CN" sz="2800" dirty="0"/>
              <a:t>+</a:t>
            </a:r>
            <a:r>
              <a:rPr lang="zh-CN" altLang="en-US" sz="2800" dirty="0"/>
              <a:t>”选项，然后选择加入翻转课堂</a:t>
            </a:r>
            <a:endParaRPr lang="en-US" altLang="zh-CN" sz="2800" dirty="0"/>
          </a:p>
          <a:p>
            <a:r>
              <a:rPr lang="zh-CN" altLang="en-US" sz="2800" dirty="0"/>
              <a:t>选择学生</a:t>
            </a:r>
            <a:r>
              <a:rPr lang="en-US" altLang="zh-CN" sz="2800" dirty="0"/>
              <a:t>/</a:t>
            </a:r>
            <a:r>
              <a:rPr lang="zh-CN" altLang="en-US" sz="2800" dirty="0"/>
              <a:t>参赛者身份，输入班级邀请码后，点击“确定”加入课堂“</a:t>
            </a:r>
            <a:r>
              <a:rPr lang="zh-CN" altLang="en-US" sz="2800" dirty="0">
                <a:solidFill>
                  <a:srgbClr val="FF0000"/>
                </a:solidFill>
              </a:rPr>
              <a:t>分布式系统</a:t>
            </a:r>
            <a:r>
              <a:rPr lang="en-US" altLang="zh-CN" sz="2800" dirty="0">
                <a:solidFill>
                  <a:srgbClr val="FF0000"/>
                </a:solidFill>
              </a:rPr>
              <a:t>2019</a:t>
            </a:r>
            <a:r>
              <a:rPr lang="zh-CN" altLang="en-US" sz="2800" dirty="0"/>
              <a:t>”</a:t>
            </a:r>
            <a:endParaRPr lang="en-US" altLang="zh-CN" sz="2800" dirty="0"/>
          </a:p>
          <a:p>
            <a:r>
              <a:rPr lang="zh-CN" altLang="en-US" sz="2800" dirty="0"/>
              <a:t>班级邀请码如下</a:t>
            </a:r>
            <a:endParaRPr lang="en-US" altLang="zh-CN" sz="2800" dirty="0"/>
          </a:p>
        </p:txBody>
      </p:sp>
      <p:pic>
        <p:nvPicPr>
          <p:cNvPr id="5" name="图片 4">
            <a:extLst>
              <a:ext uri="{FF2B5EF4-FFF2-40B4-BE49-F238E27FC236}">
                <a16:creationId xmlns:a16="http://schemas.microsoft.com/office/drawing/2014/main" id="{5D2F23F1-4409-4BD9-8E6F-5BEC83D8287D}"/>
              </a:ext>
            </a:extLst>
          </p:cNvPr>
          <p:cNvPicPr>
            <a:picLocks noChangeAspect="1"/>
          </p:cNvPicPr>
          <p:nvPr/>
        </p:nvPicPr>
        <p:blipFill>
          <a:blip r:embed="rId3"/>
          <a:stretch>
            <a:fillRect/>
          </a:stretch>
        </p:blipFill>
        <p:spPr>
          <a:xfrm>
            <a:off x="4634441" y="2712901"/>
            <a:ext cx="4394898" cy="1713887"/>
          </a:xfrm>
          <a:prstGeom prst="rect">
            <a:avLst/>
          </a:prstGeom>
        </p:spPr>
      </p:pic>
      <p:pic>
        <p:nvPicPr>
          <p:cNvPr id="6" name="图片 5">
            <a:extLst>
              <a:ext uri="{FF2B5EF4-FFF2-40B4-BE49-F238E27FC236}">
                <a16:creationId xmlns:a16="http://schemas.microsoft.com/office/drawing/2014/main" id="{13B8A49B-64C4-44B3-A3BA-0DFD3DA8CD10}"/>
              </a:ext>
            </a:extLst>
          </p:cNvPr>
          <p:cNvPicPr>
            <a:picLocks noChangeAspect="1"/>
          </p:cNvPicPr>
          <p:nvPr/>
        </p:nvPicPr>
        <p:blipFill>
          <a:blip r:embed="rId4"/>
          <a:stretch>
            <a:fillRect/>
          </a:stretch>
        </p:blipFill>
        <p:spPr>
          <a:xfrm>
            <a:off x="4572000" y="4562787"/>
            <a:ext cx="4519781" cy="2021950"/>
          </a:xfrm>
          <a:prstGeom prst="rect">
            <a:avLst/>
          </a:prstGeom>
        </p:spPr>
      </p:pic>
      <p:graphicFrame>
        <p:nvGraphicFramePr>
          <p:cNvPr id="7" name="表格 6">
            <a:extLst>
              <a:ext uri="{FF2B5EF4-FFF2-40B4-BE49-F238E27FC236}">
                <a16:creationId xmlns:a16="http://schemas.microsoft.com/office/drawing/2014/main" id="{7A480931-B0A1-4E12-9BB7-5FD634A0F250}"/>
              </a:ext>
            </a:extLst>
          </p:cNvPr>
          <p:cNvGraphicFramePr>
            <a:graphicFrameLocks noGrp="1"/>
          </p:cNvGraphicFramePr>
          <p:nvPr>
            <p:extLst>
              <p:ext uri="{D42A27DB-BD31-4B8C-83A1-F6EECF244321}">
                <p14:modId xmlns:p14="http://schemas.microsoft.com/office/powerpoint/2010/main" val="2009943823"/>
              </p:ext>
            </p:extLst>
          </p:nvPr>
        </p:nvGraphicFramePr>
        <p:xfrm>
          <a:off x="143993" y="3196901"/>
          <a:ext cx="4188446" cy="1543042"/>
        </p:xfrm>
        <a:graphic>
          <a:graphicData uri="http://schemas.openxmlformats.org/drawingml/2006/table">
            <a:tbl>
              <a:tblPr firstRow="1" bandRow="1">
                <a:tableStyleId>{0E3FDE45-AF77-4B5C-9715-49D594BDF05E}</a:tableStyleId>
              </a:tblPr>
              <a:tblGrid>
                <a:gridCol w="861853">
                  <a:extLst>
                    <a:ext uri="{9D8B030D-6E8A-4147-A177-3AD203B41FA5}">
                      <a16:colId xmlns:a16="http://schemas.microsoft.com/office/drawing/2014/main" val="2903395458"/>
                    </a:ext>
                  </a:extLst>
                </a:gridCol>
                <a:gridCol w="1781760">
                  <a:extLst>
                    <a:ext uri="{9D8B030D-6E8A-4147-A177-3AD203B41FA5}">
                      <a16:colId xmlns:a16="http://schemas.microsoft.com/office/drawing/2014/main" val="2760086897"/>
                    </a:ext>
                  </a:extLst>
                </a:gridCol>
                <a:gridCol w="1544833">
                  <a:extLst>
                    <a:ext uri="{9D8B030D-6E8A-4147-A177-3AD203B41FA5}">
                      <a16:colId xmlns:a16="http://schemas.microsoft.com/office/drawing/2014/main" val="2302588255"/>
                    </a:ext>
                  </a:extLst>
                </a:gridCol>
              </a:tblGrid>
              <a:tr h="0">
                <a:tc>
                  <a:txBody>
                    <a:bodyPr/>
                    <a:lstStyle/>
                    <a:p>
                      <a:pPr algn="ctr"/>
                      <a:r>
                        <a:rPr lang="zh-CN" altLang="en-US" sz="2400" b="0" dirty="0">
                          <a:latin typeface="Microsoft YaHei" panose="020B0503020204020204" pitchFamily="34" charset="-122"/>
                          <a:ea typeface="Microsoft YaHei" panose="020B0503020204020204" pitchFamily="34" charset="-122"/>
                        </a:rPr>
                        <a:t>序号</a:t>
                      </a:r>
                    </a:p>
                  </a:txBody>
                  <a:tcPr marL="91449" marR="91449" marT="45712" marB="45712"/>
                </a:tc>
                <a:tc>
                  <a:txBody>
                    <a:bodyPr/>
                    <a:lstStyle/>
                    <a:p>
                      <a:pPr algn="ctr"/>
                      <a:r>
                        <a:rPr lang="zh-CN" altLang="en-US" sz="2400" b="0" dirty="0">
                          <a:latin typeface="Microsoft YaHei" panose="020B0503020204020204" pitchFamily="34" charset="-122"/>
                          <a:ea typeface="Microsoft YaHei" panose="020B0503020204020204" pitchFamily="34" charset="-122"/>
                        </a:rPr>
                        <a:t>所在班级</a:t>
                      </a:r>
                    </a:p>
                  </a:txBody>
                  <a:tcPr marL="91449" marR="91449" marT="45712" marB="45712"/>
                </a:tc>
                <a:tc>
                  <a:txBody>
                    <a:bodyPr/>
                    <a:lstStyle/>
                    <a:p>
                      <a:pPr algn="ctr"/>
                      <a:r>
                        <a:rPr lang="zh-CN" altLang="en-US" sz="2400" b="0" dirty="0">
                          <a:latin typeface="Microsoft YaHei" panose="020B0503020204020204" pitchFamily="34" charset="-122"/>
                          <a:ea typeface="Microsoft YaHei" panose="020B0503020204020204" pitchFamily="34" charset="-122"/>
                        </a:rPr>
                        <a:t>邀请码</a:t>
                      </a:r>
                    </a:p>
                  </a:txBody>
                  <a:tcPr marL="91449" marR="91449" marT="45712" marB="45712"/>
                </a:tc>
                <a:extLst>
                  <a:ext uri="{0D108BD9-81ED-4DB2-BD59-A6C34878D82A}">
                    <a16:rowId xmlns:a16="http://schemas.microsoft.com/office/drawing/2014/main" val="1553994586"/>
                  </a:ext>
                </a:extLst>
              </a:tr>
              <a:tr h="542929">
                <a:tc>
                  <a:txBody>
                    <a:bodyPr/>
                    <a:lstStyle/>
                    <a:p>
                      <a:pPr algn="ctr"/>
                      <a:r>
                        <a:rPr lang="en-US" altLang="zh-CN" sz="2400" dirty="0">
                          <a:latin typeface="Microsoft YaHei" panose="020B0503020204020204" pitchFamily="34" charset="-122"/>
                          <a:ea typeface="Microsoft YaHei" panose="020B0503020204020204" pitchFamily="34" charset="-122"/>
                        </a:rPr>
                        <a:t>1</a:t>
                      </a:r>
                      <a:endParaRPr lang="zh-CN" altLang="en-US" sz="2400" dirty="0">
                        <a:latin typeface="Microsoft YaHei" panose="020B0503020204020204" pitchFamily="34" charset="-122"/>
                        <a:ea typeface="Microsoft YaHei" panose="020B0503020204020204" pitchFamily="34" charset="-122"/>
                      </a:endParaRPr>
                    </a:p>
                  </a:txBody>
                  <a:tcPr marL="91449" marR="91449" marT="45712" marB="45712"/>
                </a:tc>
                <a:tc>
                  <a:txBody>
                    <a:bodyPr/>
                    <a:lstStyle/>
                    <a:p>
                      <a:pPr algn="ctr"/>
                      <a:r>
                        <a:rPr lang="zh-CN" altLang="en-US" sz="2000" dirty="0">
                          <a:latin typeface="Microsoft YaHei" panose="020B0503020204020204" pitchFamily="34" charset="-122"/>
                          <a:ea typeface="Microsoft YaHei" panose="020B0503020204020204" pitchFamily="34" charset="-122"/>
                        </a:rPr>
                        <a:t>硕士一班</a:t>
                      </a:r>
                    </a:p>
                  </a:txBody>
                  <a:tcPr marL="91449" marR="91449" marT="45712" marB="45712"/>
                </a:tc>
                <a:tc>
                  <a:txBody>
                    <a:bodyPr/>
                    <a:lstStyle/>
                    <a:p>
                      <a:pPr algn="ctr"/>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457BK3</a:t>
                      </a:r>
                      <a:r>
                        <a:rPr lang="zh-CN" altLang="zh-CN" sz="2000" dirty="0">
                          <a:effectLst/>
                          <a:latin typeface="Microsoft YaHei" panose="020B0503020204020204" pitchFamily="34" charset="-122"/>
                          <a:ea typeface="Microsoft YaHei" panose="020B0503020204020204" pitchFamily="34" charset="-122"/>
                        </a:rPr>
                        <a:t> </a:t>
                      </a:r>
                      <a:endParaRPr lang="zh-CN" altLang="en-US" sz="2000" dirty="0">
                        <a:latin typeface="Microsoft YaHei" panose="020B0503020204020204" pitchFamily="34" charset="-122"/>
                        <a:ea typeface="Microsoft YaHei" panose="020B0503020204020204" pitchFamily="34" charset="-122"/>
                      </a:endParaRPr>
                    </a:p>
                  </a:txBody>
                  <a:tcPr marL="91449" marR="91449" marT="45712" marB="45712"/>
                </a:tc>
                <a:extLst>
                  <a:ext uri="{0D108BD9-81ED-4DB2-BD59-A6C34878D82A}">
                    <a16:rowId xmlns:a16="http://schemas.microsoft.com/office/drawing/2014/main" val="2856103995"/>
                  </a:ext>
                </a:extLst>
              </a:tr>
              <a:tr h="542929">
                <a:tc>
                  <a:txBody>
                    <a:bodyPr/>
                    <a:lstStyle/>
                    <a:p>
                      <a:pPr algn="ctr"/>
                      <a:r>
                        <a:rPr lang="en-US" altLang="zh-CN" sz="2400" dirty="0">
                          <a:latin typeface="Microsoft YaHei" panose="020B0503020204020204" pitchFamily="34" charset="-122"/>
                          <a:ea typeface="Microsoft YaHei" panose="020B0503020204020204" pitchFamily="34" charset="-122"/>
                        </a:rPr>
                        <a:t>2</a:t>
                      </a:r>
                      <a:endParaRPr lang="zh-CN" altLang="en-US" sz="2400" dirty="0">
                        <a:latin typeface="Microsoft YaHei" panose="020B0503020204020204" pitchFamily="34" charset="-122"/>
                        <a:ea typeface="Microsoft YaHei" panose="020B0503020204020204" pitchFamily="34" charset="-122"/>
                      </a:endParaRPr>
                    </a:p>
                  </a:txBody>
                  <a:tcPr marL="91449" marR="91449" marT="45712" marB="45712"/>
                </a:tc>
                <a:tc>
                  <a:txBody>
                    <a:bodyPr/>
                    <a:lstStyle/>
                    <a:p>
                      <a:pPr algn="ctr"/>
                      <a:r>
                        <a:rPr lang="zh-CN" altLang="en-US" sz="2000" kern="1200" dirty="0">
                          <a:solidFill>
                            <a:schemeClr val="tx1"/>
                          </a:solidFill>
                          <a:effectLst/>
                          <a:latin typeface="Microsoft YaHei" panose="020B0503020204020204" pitchFamily="34" charset="-122"/>
                          <a:ea typeface="Microsoft YaHei" panose="020B0503020204020204" pitchFamily="34" charset="-122"/>
                          <a:cs typeface="+mn-cs"/>
                        </a:rPr>
                        <a:t>博士一班</a:t>
                      </a:r>
                      <a:endParaRPr lang="zh-CN" altLang="en-US" sz="2000" dirty="0">
                        <a:latin typeface="Microsoft YaHei" panose="020B0503020204020204" pitchFamily="34" charset="-122"/>
                        <a:ea typeface="Microsoft YaHei" panose="020B0503020204020204" pitchFamily="34" charset="-122"/>
                      </a:endParaRPr>
                    </a:p>
                  </a:txBody>
                  <a:tcPr marL="91449" marR="91449" marT="45712" marB="45712"/>
                </a:tc>
                <a:tc>
                  <a:txBody>
                    <a:bodyPr/>
                    <a:lstStyle/>
                    <a:p>
                      <a:pPr algn="ctr"/>
                      <a:r>
                        <a:rPr lang="en-US" altLang="zh-CN" sz="2000" kern="1200" dirty="0">
                          <a:solidFill>
                            <a:schemeClr val="tx1"/>
                          </a:solidFill>
                          <a:effectLst/>
                          <a:latin typeface="Microsoft YaHei" panose="020B0503020204020204" pitchFamily="34" charset="-122"/>
                          <a:ea typeface="Microsoft YaHei" panose="020B0503020204020204" pitchFamily="34" charset="-122"/>
                          <a:cs typeface="+mn-cs"/>
                        </a:rPr>
                        <a:t>Z4PV2K</a:t>
                      </a:r>
                      <a:r>
                        <a:rPr lang="zh-CN" altLang="zh-CN" sz="2000" dirty="0">
                          <a:effectLst/>
                          <a:latin typeface="Microsoft YaHei" panose="020B0503020204020204" pitchFamily="34" charset="-122"/>
                          <a:ea typeface="Microsoft YaHei" panose="020B0503020204020204" pitchFamily="34" charset="-122"/>
                        </a:rPr>
                        <a:t> </a:t>
                      </a:r>
                      <a:endParaRPr lang="zh-CN" altLang="en-US" sz="2000" dirty="0">
                        <a:latin typeface="Microsoft YaHei" panose="020B0503020204020204" pitchFamily="34" charset="-122"/>
                        <a:ea typeface="Microsoft YaHei" panose="020B0503020204020204" pitchFamily="34" charset="-122"/>
                      </a:endParaRPr>
                    </a:p>
                  </a:txBody>
                  <a:tcPr marL="91449" marR="91449" marT="45712" marB="45712"/>
                </a:tc>
                <a:extLst>
                  <a:ext uri="{0D108BD9-81ED-4DB2-BD59-A6C34878D82A}">
                    <a16:rowId xmlns:a16="http://schemas.microsoft.com/office/drawing/2014/main" val="3533636688"/>
                  </a:ext>
                </a:extLst>
              </a:tr>
            </a:tbl>
          </a:graphicData>
        </a:graphic>
      </p:graphicFrame>
    </p:spTree>
    <p:extLst>
      <p:ext uri="{BB962C8B-B14F-4D97-AF65-F5344CB8AC3E}">
        <p14:creationId xmlns:p14="http://schemas.microsoft.com/office/powerpoint/2010/main" val="253985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开始实训</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p:txBody>
          <a:bodyPr/>
          <a:lstStyle/>
          <a:p>
            <a:r>
              <a:rPr lang="zh-CN" altLang="en-US" dirty="0"/>
              <a:t>通过个人主页“我的翻转课堂”进入本课堂 ，点击左侧“实训作业”查看实训列表</a:t>
            </a:r>
            <a:endParaRPr lang="en-US" altLang="zh-CN" dirty="0"/>
          </a:p>
          <a:p>
            <a:r>
              <a:rPr lang="zh-CN" altLang="en-US" dirty="0"/>
              <a:t>点击“开启挑战”进入实训页面即可查看任务要求</a:t>
            </a:r>
            <a:endParaRPr lang="en-US" altLang="zh-CN" dirty="0"/>
          </a:p>
          <a:p>
            <a:r>
              <a:rPr lang="zh-CN" altLang="en-US" dirty="0"/>
              <a:t>请从两个实训题目中</a:t>
            </a:r>
            <a:r>
              <a:rPr lang="zh-CN" altLang="en-US" dirty="0">
                <a:solidFill>
                  <a:srgbClr val="FF0000"/>
                </a:solidFill>
              </a:rPr>
              <a:t>任选一个</a:t>
            </a:r>
            <a:r>
              <a:rPr lang="zh-CN" altLang="en-US" dirty="0"/>
              <a:t>完成</a:t>
            </a:r>
            <a:endParaRPr lang="en-US" altLang="zh-CN" dirty="0"/>
          </a:p>
          <a:p>
            <a:pPr lvl="1"/>
            <a:r>
              <a:rPr lang="en-US" altLang="zh-CN" dirty="0" err="1"/>
              <a:t>Paxos</a:t>
            </a:r>
            <a:r>
              <a:rPr lang="zh-CN" altLang="en-US" dirty="0"/>
              <a:t>算法</a:t>
            </a:r>
            <a:endParaRPr lang="en-US" altLang="zh-CN" dirty="0"/>
          </a:p>
          <a:p>
            <a:pPr lvl="1"/>
            <a:r>
              <a:rPr lang="en-US" altLang="zh-CN" dirty="0" err="1"/>
              <a:t>Mapreduce</a:t>
            </a:r>
            <a:r>
              <a:rPr lang="zh-CN" altLang="en-US" dirty="0"/>
              <a:t>实现倒排索引</a:t>
            </a:r>
            <a:endParaRPr lang="en-US" altLang="zh-CN" dirty="0"/>
          </a:p>
        </p:txBody>
      </p:sp>
      <p:pic>
        <p:nvPicPr>
          <p:cNvPr id="9" name="图片 8">
            <a:extLst>
              <a:ext uri="{FF2B5EF4-FFF2-40B4-BE49-F238E27FC236}">
                <a16:creationId xmlns:a16="http://schemas.microsoft.com/office/drawing/2014/main" id="{28B714A3-C34A-4603-ABB0-D3CFBA4D74DA}"/>
              </a:ext>
            </a:extLst>
          </p:cNvPr>
          <p:cNvPicPr>
            <a:picLocks noChangeAspect="1"/>
          </p:cNvPicPr>
          <p:nvPr/>
        </p:nvPicPr>
        <p:blipFill>
          <a:blip r:embed="rId3"/>
          <a:stretch>
            <a:fillRect/>
          </a:stretch>
        </p:blipFill>
        <p:spPr>
          <a:xfrm>
            <a:off x="4760746" y="4259764"/>
            <a:ext cx="4363376" cy="2511812"/>
          </a:xfrm>
          <a:prstGeom prst="rect">
            <a:avLst/>
          </a:prstGeom>
        </p:spPr>
      </p:pic>
    </p:spTree>
    <p:extLst>
      <p:ext uri="{BB962C8B-B14F-4D97-AF65-F5344CB8AC3E}">
        <p14:creationId xmlns:p14="http://schemas.microsoft.com/office/powerpoint/2010/main" val="185062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实训页面</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p:txBody>
          <a:bodyPr/>
          <a:lstStyle/>
          <a:p>
            <a:r>
              <a:rPr lang="zh-CN" altLang="en-US" dirty="0"/>
              <a:t>左边半区是作业描述</a:t>
            </a:r>
            <a:r>
              <a:rPr lang="en-US" altLang="zh-CN" dirty="0"/>
              <a:t>/</a:t>
            </a:r>
            <a:r>
              <a:rPr lang="zh-CN" altLang="en-US" dirty="0"/>
              <a:t>参考答案</a:t>
            </a:r>
            <a:r>
              <a:rPr lang="en-US" altLang="zh-CN" dirty="0"/>
              <a:t>/</a:t>
            </a:r>
            <a:r>
              <a:rPr lang="zh-CN" altLang="en-US" dirty="0"/>
              <a:t>评论区</a:t>
            </a:r>
            <a:endParaRPr lang="en-US" altLang="zh-CN" dirty="0"/>
          </a:p>
          <a:p>
            <a:r>
              <a:rPr lang="zh-CN" altLang="en-US" dirty="0"/>
              <a:t>右边半区是代码区</a:t>
            </a:r>
            <a:r>
              <a:rPr lang="en-US" altLang="zh-CN" dirty="0"/>
              <a:t>/</a:t>
            </a:r>
            <a:r>
              <a:rPr lang="zh-CN" altLang="en-US" dirty="0"/>
              <a:t>测评区</a:t>
            </a:r>
            <a:endParaRPr lang="en-US" altLang="zh-CN" dirty="0"/>
          </a:p>
          <a:p>
            <a:endParaRPr lang="en-US" altLang="zh-CN" dirty="0"/>
          </a:p>
        </p:txBody>
      </p:sp>
      <p:pic>
        <p:nvPicPr>
          <p:cNvPr id="5" name="图片 4">
            <a:extLst>
              <a:ext uri="{FF2B5EF4-FFF2-40B4-BE49-F238E27FC236}">
                <a16:creationId xmlns:a16="http://schemas.microsoft.com/office/drawing/2014/main" id="{F9E7D205-7641-44E3-85DF-A9628DA60A0F}"/>
              </a:ext>
            </a:extLst>
          </p:cNvPr>
          <p:cNvPicPr>
            <a:picLocks noChangeAspect="1"/>
          </p:cNvPicPr>
          <p:nvPr/>
        </p:nvPicPr>
        <p:blipFill>
          <a:blip r:embed="rId3"/>
          <a:stretch>
            <a:fillRect/>
          </a:stretch>
        </p:blipFill>
        <p:spPr>
          <a:xfrm>
            <a:off x="7915" y="2229812"/>
            <a:ext cx="9136721" cy="4628187"/>
          </a:xfrm>
          <a:prstGeom prst="rect">
            <a:avLst/>
          </a:prstGeom>
        </p:spPr>
      </p:pic>
    </p:spTree>
    <p:extLst>
      <p:ext uri="{BB962C8B-B14F-4D97-AF65-F5344CB8AC3E}">
        <p14:creationId xmlns:p14="http://schemas.microsoft.com/office/powerpoint/2010/main" val="374152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62782-10FC-4BC7-AECD-1B340AF9AD20}"/>
              </a:ext>
            </a:extLst>
          </p:cNvPr>
          <p:cNvSpPr>
            <a:spLocks noGrp="1"/>
          </p:cNvSpPr>
          <p:nvPr>
            <p:ph type="title"/>
          </p:nvPr>
        </p:nvSpPr>
        <p:spPr/>
        <p:txBody>
          <a:bodyPr/>
          <a:lstStyle/>
          <a:p>
            <a:r>
              <a:rPr lang="zh-CN" altLang="en-US" sz="4800" b="1" dirty="0">
                <a:solidFill>
                  <a:srgbClr val="1723FF"/>
                </a:solidFill>
              </a:rPr>
              <a:t>实训页面</a:t>
            </a:r>
            <a:r>
              <a:rPr lang="en-US" altLang="zh-CN" sz="4800" b="1" dirty="0">
                <a:solidFill>
                  <a:srgbClr val="1723FF"/>
                </a:solidFill>
              </a:rPr>
              <a:t>-</a:t>
            </a:r>
            <a:r>
              <a:rPr lang="zh-CN" altLang="en-US" sz="4800" b="1" dirty="0">
                <a:solidFill>
                  <a:srgbClr val="1723FF"/>
                </a:solidFill>
              </a:rPr>
              <a:t>代码区</a:t>
            </a:r>
          </a:p>
        </p:txBody>
      </p:sp>
      <p:sp>
        <p:nvSpPr>
          <p:cNvPr id="3" name="内容占位符 2">
            <a:extLst>
              <a:ext uri="{FF2B5EF4-FFF2-40B4-BE49-F238E27FC236}">
                <a16:creationId xmlns:a16="http://schemas.microsoft.com/office/drawing/2014/main" id="{D39D6844-2165-4511-9487-BFBBA1D61AAC}"/>
              </a:ext>
            </a:extLst>
          </p:cNvPr>
          <p:cNvSpPr>
            <a:spLocks noGrp="1"/>
          </p:cNvSpPr>
          <p:nvPr>
            <p:ph idx="1"/>
          </p:nvPr>
        </p:nvSpPr>
        <p:spPr>
          <a:xfrm>
            <a:off x="19878" y="1086814"/>
            <a:ext cx="9124122" cy="2503880"/>
          </a:xfrm>
        </p:spPr>
        <p:txBody>
          <a:bodyPr/>
          <a:lstStyle/>
          <a:p>
            <a:r>
              <a:rPr lang="zh-CN" altLang="en-US" sz="2800" dirty="0"/>
              <a:t>左上角“代码文件” 里是学生需要完善代码逻辑的源代码文</a:t>
            </a:r>
            <a:endParaRPr lang="en-US" altLang="zh-CN" sz="2800" dirty="0"/>
          </a:p>
          <a:p>
            <a:r>
              <a:rPr lang="zh-CN" altLang="en-US" sz="2800" dirty="0"/>
              <a:t>右上角“文件目录”中是整个工程文件的全部源代码</a:t>
            </a:r>
          </a:p>
          <a:p>
            <a:r>
              <a:rPr lang="zh-CN" altLang="en-US" sz="2800" dirty="0"/>
              <a:t>学生只能修改“代码文件”中显示的文件，但是可以查看其它工程文件来分析代码逻辑</a:t>
            </a:r>
            <a:endParaRPr lang="en-US" altLang="zh-CN" sz="2800" dirty="0"/>
          </a:p>
        </p:txBody>
      </p:sp>
      <p:pic>
        <p:nvPicPr>
          <p:cNvPr id="8" name="图片 7">
            <a:extLst>
              <a:ext uri="{FF2B5EF4-FFF2-40B4-BE49-F238E27FC236}">
                <a16:creationId xmlns:a16="http://schemas.microsoft.com/office/drawing/2014/main" id="{91869C1A-DDCE-4D52-9597-4C54F8EDBA1F}"/>
              </a:ext>
            </a:extLst>
          </p:cNvPr>
          <p:cNvPicPr>
            <a:picLocks noChangeAspect="1"/>
          </p:cNvPicPr>
          <p:nvPr/>
        </p:nvPicPr>
        <p:blipFill rotWithShape="1">
          <a:blip r:embed="rId3"/>
          <a:srcRect l="56322"/>
          <a:stretch/>
        </p:blipFill>
        <p:spPr>
          <a:xfrm>
            <a:off x="5418039" y="3429000"/>
            <a:ext cx="2547040" cy="3316734"/>
          </a:xfrm>
          <a:prstGeom prst="rect">
            <a:avLst/>
          </a:prstGeom>
        </p:spPr>
      </p:pic>
      <p:pic>
        <p:nvPicPr>
          <p:cNvPr id="9" name="图片 8">
            <a:extLst>
              <a:ext uri="{FF2B5EF4-FFF2-40B4-BE49-F238E27FC236}">
                <a16:creationId xmlns:a16="http://schemas.microsoft.com/office/drawing/2014/main" id="{F2E4F892-284A-489B-996C-CC8EA6900CB4}"/>
              </a:ext>
            </a:extLst>
          </p:cNvPr>
          <p:cNvPicPr>
            <a:picLocks noChangeAspect="1"/>
          </p:cNvPicPr>
          <p:nvPr/>
        </p:nvPicPr>
        <p:blipFill>
          <a:blip r:embed="rId4"/>
          <a:stretch>
            <a:fillRect/>
          </a:stretch>
        </p:blipFill>
        <p:spPr>
          <a:xfrm>
            <a:off x="836183" y="3429000"/>
            <a:ext cx="3928718" cy="3316734"/>
          </a:xfrm>
          <a:prstGeom prst="rect">
            <a:avLst/>
          </a:prstGeom>
        </p:spPr>
      </p:pic>
    </p:spTree>
    <p:extLst>
      <p:ext uri="{BB962C8B-B14F-4D97-AF65-F5344CB8AC3E}">
        <p14:creationId xmlns:p14="http://schemas.microsoft.com/office/powerpoint/2010/main" val="3580489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157276528</TotalTime>
  <Pages>0</Pages>
  <Words>1609</Words>
  <Characters>0</Characters>
  <Application>Microsoft Macintosh PowerPoint</Application>
  <DocSecurity>0</DocSecurity>
  <PresentationFormat>全屏显示(4:3)</PresentationFormat>
  <Lines>0</Lines>
  <Paragraphs>167</Paragraphs>
  <Slides>19</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黑体</vt:lpstr>
      <vt:lpstr>宋体</vt:lpstr>
      <vt:lpstr>Microsoft YaHei</vt:lpstr>
      <vt:lpstr>Microsoft YaHei Light</vt:lpstr>
      <vt:lpstr>Arial</vt:lpstr>
      <vt:lpstr>Calibri</vt:lpstr>
      <vt:lpstr>Times New Roman</vt:lpstr>
      <vt:lpstr>Office 主题</vt:lpstr>
      <vt:lpstr>PowerPoint 演示文稿</vt:lpstr>
      <vt:lpstr>分布式系统实训</vt:lpstr>
      <vt:lpstr>分布式系统实训</vt:lpstr>
      <vt:lpstr>实训时间和方式</vt:lpstr>
      <vt:lpstr>注册登录并完善账号信息</vt:lpstr>
      <vt:lpstr>加入课堂</vt:lpstr>
      <vt:lpstr>开始实训</vt:lpstr>
      <vt:lpstr>实训页面</vt:lpstr>
      <vt:lpstr>实训页面-代码区</vt:lpstr>
      <vt:lpstr>实训页面-测评区</vt:lpstr>
      <vt:lpstr>项目报告目录</vt:lpstr>
      <vt:lpstr>实训一</vt:lpstr>
      <vt:lpstr>实训一</vt:lpstr>
      <vt:lpstr>实训一</vt:lpstr>
      <vt:lpstr>实训二</vt:lpstr>
      <vt:lpstr>实训二</vt:lpstr>
      <vt:lpstr>实训二</vt:lpstr>
      <vt:lpstr>实训二</vt:lpstr>
      <vt:lpstr>实训二</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视频搜索结果重排机制的研究</dc:title>
  <dc:subject/>
  <dc:creator>smu</dc:creator>
  <cp:keywords/>
  <dc:description/>
  <cp:lastModifiedBy>Microsoft Office User</cp:lastModifiedBy>
  <cp:revision>1255</cp:revision>
  <cp:lastPrinted>1899-12-30T00:00:00Z</cp:lastPrinted>
  <dcterms:created xsi:type="dcterms:W3CDTF">2010-01-01T10:55:26Z</dcterms:created>
  <dcterms:modified xsi:type="dcterms:W3CDTF">2019-12-23T13:19:14Z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