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  <p:sldMasterId id="2147483684" r:id="rId3"/>
  </p:sldMasterIdLst>
  <p:notesMasterIdLst>
    <p:notesMasterId r:id="rId56"/>
  </p:notesMasterIdLst>
  <p:sldIdLst>
    <p:sldId id="397" r:id="rId4"/>
    <p:sldId id="314" r:id="rId5"/>
    <p:sldId id="398" r:id="rId6"/>
    <p:sldId id="271" r:id="rId7"/>
    <p:sldId id="272" r:id="rId8"/>
    <p:sldId id="273" r:id="rId9"/>
    <p:sldId id="274" r:id="rId10"/>
    <p:sldId id="278" r:id="rId11"/>
    <p:sldId id="279" r:id="rId12"/>
    <p:sldId id="399" r:id="rId13"/>
    <p:sldId id="275" r:id="rId14"/>
    <p:sldId id="280" r:id="rId15"/>
    <p:sldId id="281" r:id="rId16"/>
    <p:sldId id="282" r:id="rId17"/>
    <p:sldId id="276" r:id="rId18"/>
    <p:sldId id="283" r:id="rId19"/>
    <p:sldId id="277" r:id="rId20"/>
    <p:sldId id="284" r:id="rId21"/>
    <p:sldId id="285" r:id="rId22"/>
    <p:sldId id="400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401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402" r:id="rId46"/>
    <p:sldId id="307" r:id="rId47"/>
    <p:sldId id="308" r:id="rId48"/>
    <p:sldId id="309" r:id="rId49"/>
    <p:sldId id="310" r:id="rId50"/>
    <p:sldId id="403" r:id="rId51"/>
    <p:sldId id="404" r:id="rId52"/>
    <p:sldId id="407" r:id="rId53"/>
    <p:sldId id="405" r:id="rId54"/>
    <p:sldId id="406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C2534-E145-BC45-914E-E236F011E94C}" type="datetimeFigureOut">
              <a:rPr kumimoji="1" lang="zh-CN" altLang="en-US" smtClean="0"/>
              <a:t>2019/9/29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5DEA4-AC2E-4048-88D5-7578AA43C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9902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248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83E7D-98B0-44EA-AB7A-88BE7BBB9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96A2E1-86A6-4E97-B3F4-89B56D2BE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F537D-46D8-4186-9F61-9E766D1A9E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FDB5566-2E24-4850-8BDB-04080BEDF80B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EDE0BC-90BC-4944-9BBC-C33F9B34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F8BDC-E05A-42C9-B735-7D9E6E97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7CB9660-2531-48FF-9E00-0E5FDA67D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77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05468-F982-40F7-A083-2F5912671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54DD89-BA35-448E-A0EE-A495CC2A6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40EFCB-A711-4F41-AC46-4FD6025B7E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FDB5566-2E24-4850-8BDB-04080BEDF80B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3FAA11-0271-4FDF-A081-2D27FB36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F75388-45FB-4ED7-807E-AE9C7281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7CB9660-2531-48FF-9E00-0E5FDA67D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18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77C3EC-6FE1-4E01-8BF9-34021129C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AB457D-33DA-445E-9A78-A0FCD3F8F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D5AF7B-7E13-4145-A7D3-D3C519D2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FDB5566-2E24-4850-8BDB-04080BEDF80B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83F862-2510-4AC9-B829-BD72ECE4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2852F-7487-4371-BFCA-3AF9C96B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7CB9660-2531-48FF-9E00-0E5FDA67D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02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83E7D-98B0-44EA-AB7A-88BE7BBB9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96A2E1-86A6-4E97-B3F4-89B56D2BE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F537D-46D8-4186-9F61-9E766D1A9E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FDB5566-2E24-4850-8BDB-04080BEDF80B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EDE0BC-90BC-4944-9BBC-C33F9B34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F8BDC-E05A-42C9-B735-7D9E6E97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7CB9660-2531-48FF-9E00-0E5FDA67D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761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7B506-C34D-415C-95B6-DE8A792C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FE41-A5CD-4277-8965-F570384CB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12253B-49E7-4CA8-BF58-47008D479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FDB5566-2E24-4850-8BDB-04080BEDF80B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54139-281D-4D66-B36E-A2CC2A35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BBB2E3-E1B4-4189-9B72-E24583360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7CB9660-2531-48FF-9E00-0E5FDA67D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919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11CCD-D0D9-440C-A655-C1765C9DC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475C38-F50B-4CBC-AB71-9AC6A192A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22C35D-3C7F-415A-A69F-530EBD7C57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FDB5566-2E24-4850-8BDB-04080BEDF80B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C78C07-F594-4F75-9C26-52C0F277C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427466-851E-4705-B02D-0FAE5029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7CB9660-2531-48FF-9E00-0E5FDA67D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436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7A146-8750-4505-A604-DC64A92BB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D2F24-8EC2-4CDA-BCE3-2883D8B50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EC7AC1-C10A-4632-A202-A073F9EB7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8E26B7-1ED7-4FD3-8DFB-855EE21B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FDB5566-2E24-4850-8BDB-04080BEDF80B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213E6B-A9C7-4411-B5BD-3C0C9FB61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EBC2A7-8B38-4C03-A525-91216219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7CB9660-2531-48FF-9E00-0E5FDA67D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824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CB6B9-C4B3-45D3-8690-DE22ED7F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052B2A-19FE-47B7-B9C3-6501B05E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52D666-6BF0-43CB-A9F0-24D437DA2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A57F3D-A4B7-43BF-8760-286A3F7C1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F7705C-DC39-46C4-9FDE-A3C359C8E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D01F4C-38A6-432B-914B-AED5238E65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FDB5566-2E24-4850-8BDB-04080BEDF80B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80EA83-0F57-4394-91C8-7D7E6961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60170D-AB23-43CB-8C82-36C37D29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7CB9660-2531-48FF-9E00-0E5FDA67D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807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C08EE-6215-4F25-9A78-CE9C25F7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376519-8907-4145-8304-FED2CBF5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FDB5566-2E24-4850-8BDB-04080BEDF80B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D61947-3266-4B76-ADC4-73680A46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D40042-1866-4FA6-82A1-49A6844A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7CB9660-2531-48FF-9E00-0E5FDA67D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210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1E963F-F44B-440D-AD0C-69C3772B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FDB5566-2E24-4850-8BDB-04080BEDF80B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961902-F9DB-4FD7-867E-FE5843B2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C7D15A-4621-4C6A-9701-BBA7C97A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7CB9660-2531-48FF-9E00-0E5FDA67D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719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A7FD9-3383-4DFD-BC7A-96DB7DEFA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11045-58E7-411A-A487-E6728B994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AFE5E2-50FF-446D-8842-B26A809EE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5AA7BE-2BF2-4CC6-9C53-256F44C0BF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FDB5566-2E24-4850-8BDB-04080BEDF80B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3480E3-F345-4079-8EC5-21A0D04A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07B25A-72AB-4A1E-ADF5-BB459E12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7CB9660-2531-48FF-9E00-0E5FDA67D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04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7B506-C34D-415C-95B6-DE8A792C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FE41-A5CD-4277-8965-F570384CB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12253B-49E7-4CA8-BF58-47008D479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FDB5566-2E24-4850-8BDB-04080BEDF80B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54139-281D-4D66-B36E-A2CC2A35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BBB2E3-E1B4-4189-9B72-E24583360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7CB9660-2531-48FF-9E00-0E5FDA67D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7097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69AE4-ADA7-499F-9042-7354CED5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ACF299-90B7-40A2-9D4B-D8842A2C1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A5C74C-60ED-46BD-88AF-52CD4E1A7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C285EA-C93F-4C2B-B791-D63D0D4C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FDB5566-2E24-4850-8BDB-04080BEDF80B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DEEA00-8A53-4282-AE02-BDD6AC76C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31D1F0-EB7A-43B0-87B7-BE37D9CA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7CB9660-2531-48FF-9E00-0E5FDA67D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0173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05468-F982-40F7-A083-2F5912671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54DD89-BA35-448E-A0EE-A495CC2A6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40EFCB-A711-4F41-AC46-4FD6025B7E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FDB5566-2E24-4850-8BDB-04080BEDF80B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3FAA11-0271-4FDF-A081-2D27FB36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F75388-45FB-4ED7-807E-AE9C7281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7CB9660-2531-48FF-9E00-0E5FDA67D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669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77C3EC-6FE1-4E01-8BF9-34021129C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AB457D-33DA-445E-9A78-A0FCD3F8F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D5AF7B-7E13-4145-A7D3-D3C519D2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FDB5566-2E24-4850-8BDB-04080BEDF80B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83F862-2510-4AC9-B829-BD72ECE4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2852F-7487-4371-BFCA-3AF9C96B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7CB9660-2531-48FF-9E00-0E5FDA67D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6413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68439-5AE4-634B-BB7F-92B557C90C8C}" type="datetimeFigureOut">
              <a:rPr lang="zh-CN" altLang="en-US"/>
              <a:pPr>
                <a:defRPr/>
              </a:pPr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6C596-976A-2F43-8B3A-E1D5BDFE46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2139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121920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E2373-57E4-914B-82DE-280A1589258C}" type="datetimeFigureOut">
              <a:rPr lang="zh-CN" altLang="en-US"/>
              <a:pPr>
                <a:defRPr/>
              </a:pPr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DB514-43EA-1946-BF6C-10C2CA375C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979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449C9-F92D-0D44-AFAB-7A0228448210}" type="datetimeFigureOut">
              <a:rPr lang="zh-CN" altLang="en-US"/>
              <a:pPr>
                <a:defRPr/>
              </a:pPr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F5234-C84D-0E40-9C90-4DAB335EDE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3644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EA88C-26CF-5A47-9153-B64FC1E62DD4}" type="datetimeFigureOut">
              <a:rPr lang="zh-CN" altLang="en-US"/>
              <a:pPr>
                <a:defRPr/>
              </a:pPr>
              <a:t>2019/9/29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0A28F-7974-5442-91A4-55E84C233F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8065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604F2-F7CA-8041-91B1-7993EE96529D}" type="datetimeFigureOut">
              <a:rPr lang="zh-CN" altLang="en-US"/>
              <a:pPr>
                <a:defRPr/>
              </a:pPr>
              <a:t>2019/9/29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4A21A-93F3-D946-ADD4-0BF66E38B2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3102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37610-74BC-EA42-B2F1-63FFE6E90767}" type="datetimeFigureOut">
              <a:rPr lang="zh-CN" altLang="en-US"/>
              <a:pPr>
                <a:defRPr/>
              </a:pPr>
              <a:t>2019/9/29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2EF7B-C85C-4E4D-9C1C-75DE9BC278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311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CE828-737F-4348-9649-90DEFC8B1D79}" type="datetimeFigureOut">
              <a:rPr lang="zh-CN" altLang="en-US"/>
              <a:pPr>
                <a:defRPr/>
              </a:pPr>
              <a:t>2019/9/29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3F72E-C8A6-0A48-BAB9-68E6AC7E26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7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11CCD-D0D9-440C-A655-C1765C9DC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475C38-F50B-4CBC-AB71-9AC6A192A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22C35D-3C7F-415A-A69F-530EBD7C57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FDB5566-2E24-4850-8BDB-04080BEDF80B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C78C07-F594-4F75-9C26-52C0F277C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427466-851E-4705-B02D-0FAE5029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7CB9660-2531-48FF-9E00-0E5FDA67D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3756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73FAE-F35F-2240-82D2-13FAF20B7A33}" type="datetimeFigureOut">
              <a:rPr lang="zh-CN" altLang="en-US"/>
              <a:pPr>
                <a:defRPr/>
              </a:pPr>
              <a:t>2019/9/29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2CFFB-BD64-2E43-918C-3C6C7AEC61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0618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C59D2-604A-DC44-BC9F-3B184110A220}" type="datetimeFigureOut">
              <a:rPr lang="zh-CN" altLang="en-US"/>
              <a:pPr>
                <a:defRPr/>
              </a:pPr>
              <a:t>2019/9/29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E3864-2DC8-0543-9E2E-AA2388C7E2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5722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B9A8C-2BD8-2742-A7AC-DFFCB71244BD}" type="datetimeFigureOut">
              <a:rPr lang="zh-CN" altLang="en-US"/>
              <a:pPr>
                <a:defRPr/>
              </a:pPr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BF4BA-686F-1E45-BA08-B349C8C248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3408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DC182-7897-B24E-BA72-B48648E2BD8E}" type="datetimeFigureOut">
              <a:rPr lang="zh-CN" altLang="en-US"/>
              <a:pPr>
                <a:defRPr/>
              </a:pPr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C3824-CFDE-B646-BD3C-7A64EA8625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3256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F22E3-4E61-894D-9635-909710F3D4C7}" type="datetimeFigureOut">
              <a:rPr lang="zh-CN" altLang="en-US"/>
              <a:pPr>
                <a:defRPr/>
              </a:pPr>
              <a:t>2019/9/29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13BB5-4351-CB4E-B841-1FCCE4AC87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6864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1"/>
            <a:ext cx="10972800" cy="10271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28775"/>
            <a:ext cx="10972800" cy="44640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654651-E19E-F84F-B4FF-4D7E5E3000FA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25443"/>
      </p:ext>
    </p:extLst>
  </p:cSld>
  <p:clrMapOvr>
    <a:masterClrMapping/>
  </p:clrMapOvr>
  <p:transition advTm="300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457201"/>
            <a:ext cx="10972800" cy="56356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33B822-54FC-9345-88C2-E983D2A85EEE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464476"/>
      </p:ext>
    </p:extLst>
  </p:cSld>
  <p:clrMapOvr>
    <a:masterClrMapping/>
  </p:clrMapOvr>
  <p:transition advTm="3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7A146-8750-4505-A604-DC64A92BB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D2F24-8EC2-4CDA-BCE3-2883D8B50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EC7AC1-C10A-4632-A202-A073F9EB7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8E26B7-1ED7-4FD3-8DFB-855EE21B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FDB5566-2E24-4850-8BDB-04080BEDF80B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213E6B-A9C7-4411-B5BD-3C0C9FB61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EBC2A7-8B38-4C03-A525-91216219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7CB9660-2531-48FF-9E00-0E5FDA67D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44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CB6B9-C4B3-45D3-8690-DE22ED7F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052B2A-19FE-47B7-B9C3-6501B05E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52D666-6BF0-43CB-A9F0-24D437DA2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A57F3D-A4B7-43BF-8760-286A3F7C1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F7705C-DC39-46C4-9FDE-A3C359C8E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D01F4C-38A6-432B-914B-AED5238E65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FDB5566-2E24-4850-8BDB-04080BEDF80B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80EA83-0F57-4394-91C8-7D7E6961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60170D-AB23-43CB-8C82-36C37D29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7CB9660-2531-48FF-9E00-0E5FDA67D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93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C08EE-6215-4F25-9A78-CE9C25F7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376519-8907-4145-8304-FED2CBF5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FDB5566-2E24-4850-8BDB-04080BEDF80B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D61947-3266-4B76-ADC4-73680A46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D40042-1866-4FA6-82A1-49A6844A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7CB9660-2531-48FF-9E00-0E5FDA67D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71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1E963F-F44B-440D-AD0C-69C3772B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FDB5566-2E24-4850-8BDB-04080BEDF80B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961902-F9DB-4FD7-867E-FE5843B2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C7D15A-4621-4C6A-9701-BBA7C97A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7CB9660-2531-48FF-9E00-0E5FDA67D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20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A7FD9-3383-4DFD-BC7A-96DB7DEFA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11045-58E7-411A-A487-E6728B994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AFE5E2-50FF-446D-8842-B26A809EE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5AA7BE-2BF2-4CC6-9C53-256F44C0BF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FDB5566-2E24-4850-8BDB-04080BEDF80B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3480E3-F345-4079-8EC5-21A0D04A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07B25A-72AB-4A1E-ADF5-BB459E12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7CB9660-2531-48FF-9E00-0E5FDA67D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36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69AE4-ADA7-499F-9042-7354CED5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ACF299-90B7-40A2-9D4B-D8842A2C1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A5C74C-60ED-46BD-88AF-52CD4E1A7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C285EA-C93F-4C2B-B791-D63D0D4C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FDB5566-2E24-4850-8BDB-04080BEDF80B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DEEA00-8A53-4282-AE02-BDD6AC76C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31D1F0-EB7A-43B0-87B7-BE37D9CA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7CB9660-2531-48FF-9E00-0E5FDA67D5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52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1ED3BF-1BB9-4AE5-AE4E-BC739D494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B3FAB8-BB35-425B-A6AE-323F1AC3A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灯片编号占位符 5">
            <a:extLst>
              <a:ext uri="{FF2B5EF4-FFF2-40B4-BE49-F238E27FC236}">
                <a16:creationId xmlns:a16="http://schemas.microsoft.com/office/drawing/2014/main" id="{BF046C08-7DC3-4478-89C5-75FD2F2E707E}"/>
              </a:ext>
            </a:extLst>
          </p:cNvPr>
          <p:cNvSpPr txBox="1">
            <a:spLocks/>
          </p:cNvSpPr>
          <p:nvPr userDrawn="1"/>
        </p:nvSpPr>
        <p:spPr>
          <a:xfrm>
            <a:off x="10777940" y="6543676"/>
            <a:ext cx="755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GB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8F4E2019-EAEC-CA45-82F6-D7619536747F}" type="slidenum">
              <a:rPr kumimoji="1" lang="zh-CN" altLang="en-US" sz="1200" smtClean="0"/>
              <a:pPr/>
              <a:t>‹#›</a:t>
            </a:fld>
            <a:endParaRPr kumimoji="1" lang="zh-CN" altLang="en-US" sz="1200"/>
          </a:p>
        </p:txBody>
      </p:sp>
      <p:pic>
        <p:nvPicPr>
          <p:cNvPr id="17" name="Picture 9" descr="hust">
            <a:extLst>
              <a:ext uri="{FF2B5EF4-FFF2-40B4-BE49-F238E27FC236}">
                <a16:creationId xmlns:a16="http://schemas.microsoft.com/office/drawing/2014/main" id="{E963BE90-DC61-48F6-981B-3422EDF64F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672" y="6572250"/>
            <a:ext cx="1422400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>
            <a:extLst>
              <a:ext uri="{FF2B5EF4-FFF2-40B4-BE49-F238E27FC236}">
                <a16:creationId xmlns:a16="http://schemas.microsoft.com/office/drawing/2014/main" id="{E1117036-6633-410E-B537-C1291F778A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email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506" y="6543676"/>
            <a:ext cx="819149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2" descr="SCTS">
            <a:extLst>
              <a:ext uri="{FF2B5EF4-FFF2-40B4-BE49-F238E27FC236}">
                <a16:creationId xmlns:a16="http://schemas.microsoft.com/office/drawing/2014/main" id="{250D664E-7983-4A56-B912-8D04AE44D5D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6" b="5814"/>
          <a:stretch>
            <a:fillRect/>
          </a:stretch>
        </p:blipFill>
        <p:spPr bwMode="auto">
          <a:xfrm>
            <a:off x="8759506" y="139495"/>
            <a:ext cx="1195917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3" descr="CGCL">
            <a:extLst>
              <a:ext uri="{FF2B5EF4-FFF2-40B4-BE49-F238E27FC236}">
                <a16:creationId xmlns:a16="http://schemas.microsoft.com/office/drawing/2014/main" id="{839225B4-2082-4BDD-A3C1-BF300D147E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93" b="5347"/>
          <a:stretch>
            <a:fillRect/>
          </a:stretch>
        </p:blipFill>
        <p:spPr bwMode="auto">
          <a:xfrm>
            <a:off x="10048556" y="139495"/>
            <a:ext cx="129328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42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1ED3BF-1BB9-4AE5-AE4E-BC739D494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B3FAB8-BB35-425B-A6AE-323F1AC3A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灯片编号占位符 5">
            <a:extLst>
              <a:ext uri="{FF2B5EF4-FFF2-40B4-BE49-F238E27FC236}">
                <a16:creationId xmlns:a16="http://schemas.microsoft.com/office/drawing/2014/main" id="{BF046C08-7DC3-4478-89C5-75FD2F2E707E}"/>
              </a:ext>
            </a:extLst>
          </p:cNvPr>
          <p:cNvSpPr txBox="1">
            <a:spLocks/>
          </p:cNvSpPr>
          <p:nvPr userDrawn="1"/>
        </p:nvSpPr>
        <p:spPr>
          <a:xfrm>
            <a:off x="10777940" y="6543676"/>
            <a:ext cx="755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GB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8F4E2019-EAEC-CA45-82F6-D7619536747F}" type="slidenum">
              <a:rPr kumimoji="1" lang="zh-CN" altLang="en-US" sz="1200" smtClean="0"/>
              <a:pPr/>
              <a:t>‹#›</a:t>
            </a:fld>
            <a:endParaRPr kumimoji="1" lang="zh-CN" altLang="en-US" sz="1200"/>
          </a:p>
        </p:txBody>
      </p:sp>
      <p:pic>
        <p:nvPicPr>
          <p:cNvPr id="17" name="Picture 9" descr="hust">
            <a:extLst>
              <a:ext uri="{FF2B5EF4-FFF2-40B4-BE49-F238E27FC236}">
                <a16:creationId xmlns:a16="http://schemas.microsoft.com/office/drawing/2014/main" id="{E963BE90-DC61-48F6-981B-3422EDF64F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672" y="6572250"/>
            <a:ext cx="1422400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>
            <a:extLst>
              <a:ext uri="{FF2B5EF4-FFF2-40B4-BE49-F238E27FC236}">
                <a16:creationId xmlns:a16="http://schemas.microsoft.com/office/drawing/2014/main" id="{E1117036-6633-410E-B537-C1291F778A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email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506" y="6543676"/>
            <a:ext cx="819149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2" descr="SCTS">
            <a:extLst>
              <a:ext uri="{FF2B5EF4-FFF2-40B4-BE49-F238E27FC236}">
                <a16:creationId xmlns:a16="http://schemas.microsoft.com/office/drawing/2014/main" id="{250D664E-7983-4A56-B912-8D04AE44D5D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6" b="5814"/>
          <a:stretch>
            <a:fillRect/>
          </a:stretch>
        </p:blipFill>
        <p:spPr bwMode="auto">
          <a:xfrm>
            <a:off x="8759506" y="139495"/>
            <a:ext cx="1195917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3" descr="CGCL">
            <a:extLst>
              <a:ext uri="{FF2B5EF4-FFF2-40B4-BE49-F238E27FC236}">
                <a16:creationId xmlns:a16="http://schemas.microsoft.com/office/drawing/2014/main" id="{839225B4-2082-4BDD-A3C1-BF300D147E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93" b="5347"/>
          <a:stretch>
            <a:fillRect/>
          </a:stretch>
        </p:blipFill>
        <p:spPr bwMode="auto">
          <a:xfrm>
            <a:off x="10048556" y="139495"/>
            <a:ext cx="129328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44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 descr="hust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" y="0"/>
            <a:ext cx="121708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898989"/>
                </a:solidFill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CFB16230-400B-A247-B897-24D9491FBBB8}" type="datetimeFigureOut">
              <a:rPr lang="zh-CN" altLang="en-US"/>
              <a:pPr>
                <a:defRPr/>
              </a:pPr>
              <a:t>2019/9/29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3302A345-D6B2-3E48-8B73-C1133CD22D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66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黑体" charset="0"/>
          <a:cs typeface="黑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黑体" charset="0"/>
          <a:cs typeface="黑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黑体" charset="0"/>
          <a:cs typeface="黑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黑体" charset="0"/>
          <a:cs typeface="黑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黑体" charset="0"/>
          <a:cs typeface="黑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黑体" charset="0"/>
          <a:cs typeface="黑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黑体" charset="0"/>
          <a:cs typeface="黑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黑体" charset="0"/>
          <a:cs typeface="黑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黑体" charset="0"/>
          <a:cs typeface="黑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黑体" charset="0"/>
          <a:cs typeface="黑体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 descr="SC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7" y="11152"/>
            <a:ext cx="104298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5" descr="CGC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9013" y="11152"/>
            <a:ext cx="1042987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11"/>
          <p:cNvSpPr>
            <a:spLocks noChangeArrowheads="1"/>
          </p:cNvSpPr>
          <p:nvPr/>
        </p:nvSpPr>
        <p:spPr bwMode="auto">
          <a:xfrm>
            <a:off x="18588" y="2515995"/>
            <a:ext cx="1217341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</a:pPr>
            <a:r>
              <a:rPr lang="zh-CN" altLang="en-US" sz="5400" b="1" dirty="0">
                <a:solidFill>
                  <a:srgbClr val="2826F5"/>
                </a:solidFill>
                <a:latin typeface="宋体" charset="0"/>
                <a:ea typeface="黑体" charset="0"/>
              </a:rPr>
              <a:t>第二章  分布式通讯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206F0F-20E4-6348-9F65-60F29C5959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5454352"/>
            <a:ext cx="1403648" cy="140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97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rgbClr val="262DFF"/>
                </a:solidFill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853" y="1115616"/>
            <a:ext cx="10972800" cy="4525963"/>
          </a:xfrm>
        </p:spPr>
        <p:txBody>
          <a:bodyPr/>
          <a:lstStyle/>
          <a:p>
            <a:r>
              <a:rPr lang="zh-CN" altLang="en-US" dirty="0"/>
              <a:t>基础知识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远程过程调用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基于消息的通讯</a:t>
            </a:r>
            <a:endParaRPr lang="en-US" altLang="zh-CN" dirty="0"/>
          </a:p>
          <a:p>
            <a:r>
              <a:rPr lang="zh-CN" altLang="en-US" dirty="0"/>
              <a:t>流式通讯</a:t>
            </a:r>
            <a:endParaRPr lang="en-US" altLang="zh-CN" dirty="0"/>
          </a:p>
          <a:p>
            <a:r>
              <a:rPr lang="zh-CN" altLang="en-US" dirty="0"/>
              <a:t>多播通讯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9247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rgbClr val="262DFF"/>
                </a:solidFill>
              </a:rPr>
              <a:t>远程过程调用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854" y="1115616"/>
            <a:ext cx="11667892" cy="5519360"/>
          </a:xfrm>
        </p:spPr>
        <p:txBody>
          <a:bodyPr/>
          <a:lstStyle/>
          <a:p>
            <a:r>
              <a:rPr lang="zh-CN" altLang="en-US" dirty="0"/>
              <a:t>解决的问题</a:t>
            </a:r>
            <a:endParaRPr lang="en-US" altLang="zh-CN" dirty="0"/>
          </a:p>
          <a:p>
            <a:pPr lvl="1"/>
            <a:r>
              <a:rPr lang="zh-CN" altLang="en-US" dirty="0"/>
              <a:t>通讯的隐藏：将显式的网络通讯进行隐藏，使得程序能够透明地访问远程的资源</a:t>
            </a:r>
            <a:endParaRPr lang="en-US" altLang="zh-CN" dirty="0"/>
          </a:p>
          <a:p>
            <a:r>
              <a:rPr lang="zh-CN" altLang="en-US" dirty="0"/>
              <a:t>基本思想</a:t>
            </a:r>
            <a:endParaRPr lang="en-US" altLang="zh-CN" dirty="0"/>
          </a:p>
          <a:p>
            <a:pPr lvl="1"/>
            <a:r>
              <a:rPr lang="zh-CN" altLang="en-US" dirty="0"/>
              <a:t>运行在机器</a:t>
            </a:r>
            <a:r>
              <a:rPr lang="en-US" altLang="zh-CN" dirty="0"/>
              <a:t>A</a:t>
            </a:r>
            <a:r>
              <a:rPr lang="zh-CN" altLang="en-US" dirty="0"/>
              <a:t>上的进程调用（类似函数调用）在机器</a:t>
            </a:r>
            <a:r>
              <a:rPr lang="en-US" altLang="zh-CN" dirty="0"/>
              <a:t>B</a:t>
            </a:r>
            <a:r>
              <a:rPr lang="zh-CN" altLang="en-US" dirty="0"/>
              <a:t>上的服务例程，之后</a:t>
            </a:r>
            <a:r>
              <a:rPr lang="en-US" altLang="zh-CN" dirty="0"/>
              <a:t>A</a:t>
            </a:r>
            <a:r>
              <a:rPr lang="zh-CN" altLang="en-US" dirty="0"/>
              <a:t>机器上的调用进程阻塞，而函数真正的动作在</a:t>
            </a:r>
            <a:r>
              <a:rPr lang="en-US" altLang="zh-CN" dirty="0"/>
              <a:t>B</a:t>
            </a:r>
            <a:r>
              <a:rPr lang="zh-CN" altLang="en-US" dirty="0"/>
              <a:t>机器上进行。当</a:t>
            </a:r>
            <a:r>
              <a:rPr lang="en-US" altLang="zh-CN" dirty="0"/>
              <a:t>B</a:t>
            </a:r>
            <a:r>
              <a:rPr lang="zh-CN" altLang="en-US" dirty="0"/>
              <a:t>机器完成服务例程后，将结果通过函数返回值的形式反馈给</a:t>
            </a:r>
            <a:r>
              <a:rPr lang="en-US" altLang="zh-CN" dirty="0"/>
              <a:t>A</a:t>
            </a:r>
            <a:r>
              <a:rPr lang="zh-CN" altLang="en-US" dirty="0"/>
              <a:t>上的调用进程</a:t>
            </a:r>
            <a:endParaRPr lang="en-US" altLang="zh-CN" dirty="0"/>
          </a:p>
          <a:p>
            <a:pPr lvl="1"/>
            <a:r>
              <a:rPr lang="zh-CN" altLang="en-US" dirty="0"/>
              <a:t>以上过程完全屏蔽了网络通讯细节</a:t>
            </a:r>
            <a:endParaRPr lang="en-US" altLang="zh-CN" dirty="0"/>
          </a:p>
          <a:p>
            <a:pPr lvl="1"/>
            <a:r>
              <a:rPr lang="en-US" altLang="zh-CN" dirty="0"/>
              <a:t>Andrew D. </a:t>
            </a:r>
            <a:r>
              <a:rPr lang="en-US" altLang="zh-CN" dirty="0" err="1"/>
              <a:t>Birrell</a:t>
            </a:r>
            <a:r>
              <a:rPr lang="en-US" altLang="zh-CN" dirty="0"/>
              <a:t> and Bruce Jay Nelson. 1984. Implementing remote procedure calls. ACM Trans. </a:t>
            </a:r>
            <a:r>
              <a:rPr lang="en-US" altLang="zh-CN" dirty="0" err="1"/>
              <a:t>Comput</a:t>
            </a:r>
            <a:r>
              <a:rPr lang="en-US" altLang="zh-CN" dirty="0"/>
              <a:t>. Syst. 2, 1 (February 1984), 39-59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5511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rgbClr val="262DFF"/>
                </a:solidFill>
              </a:rPr>
              <a:t>远程过程调用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9307" y="1115617"/>
            <a:ext cx="10972800" cy="1143000"/>
          </a:xfrm>
        </p:spPr>
        <p:txBody>
          <a:bodyPr/>
          <a:lstStyle/>
          <a:p>
            <a:r>
              <a:rPr lang="zh-CN" altLang="en-US" dirty="0"/>
              <a:t>例子</a:t>
            </a:r>
            <a:endParaRPr lang="en-US" altLang="zh-CN" dirty="0"/>
          </a:p>
          <a:p>
            <a:pPr lvl="1"/>
            <a:r>
              <a:rPr lang="en-US" altLang="zh-CN" dirty="0"/>
              <a:t>count = read(</a:t>
            </a:r>
            <a:r>
              <a:rPr lang="en-US" altLang="zh-CN" dirty="0" err="1"/>
              <a:t>fd</a:t>
            </a:r>
            <a:r>
              <a:rPr lang="en-US" altLang="zh-CN" dirty="0"/>
              <a:t>, </a:t>
            </a:r>
            <a:r>
              <a:rPr lang="en-US" altLang="zh-CN" dirty="0" err="1"/>
              <a:t>buf</a:t>
            </a:r>
            <a:r>
              <a:rPr lang="en-US" altLang="zh-CN" dirty="0"/>
              <a:t>, </a:t>
            </a:r>
            <a:r>
              <a:rPr lang="en-US" altLang="zh-CN" dirty="0" err="1"/>
              <a:t>nbytes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pic>
        <p:nvPicPr>
          <p:cNvPr id="7170" name="Picture 2" descr="http://csis.pace.edu/~marchese/CS865/Lectures/Chap4/Chapter4_files/image0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593" y="2258616"/>
            <a:ext cx="6582357" cy="453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052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rgbClr val="262DFF"/>
                </a:solidFill>
              </a:rPr>
              <a:t>远程过程调用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4703" y="1166018"/>
            <a:ext cx="11835160" cy="1143001"/>
          </a:xfrm>
        </p:spPr>
        <p:txBody>
          <a:bodyPr/>
          <a:lstStyle/>
          <a:p>
            <a:r>
              <a:rPr lang="zh-CN" altLang="en-US" dirty="0"/>
              <a:t>函数调用通过在客户机和服务器上的桩子（</a:t>
            </a:r>
            <a:r>
              <a:rPr lang="en-US" altLang="zh-CN" dirty="0"/>
              <a:t>stub</a:t>
            </a:r>
            <a:r>
              <a:rPr lang="zh-CN" altLang="en-US" dirty="0"/>
              <a:t>）程序，通过暂存</a:t>
            </a:r>
            <a:r>
              <a:rPr lang="en-US" altLang="zh-CN" dirty="0"/>
              <a:t>+</a:t>
            </a:r>
            <a:r>
              <a:rPr lang="zh-CN" altLang="en-US" dirty="0"/>
              <a:t>同步通讯模式实际完成</a:t>
            </a:r>
          </a:p>
        </p:txBody>
      </p:sp>
      <p:pic>
        <p:nvPicPr>
          <p:cNvPr id="9218" name="Picture 2" descr="http://csis.pace.edu/~marchese/CS865/Lectures/Chap4/Chapter4_files/image0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098" y="2359421"/>
            <a:ext cx="8697656" cy="434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978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sz="4800" dirty="0">
                <a:solidFill>
                  <a:srgbClr val="262DFF"/>
                </a:solidFill>
              </a:rPr>
              <a:t>RPC</a:t>
            </a:r>
            <a:r>
              <a:rPr lang="zh-CN" altLang="en-US" sz="4800" dirty="0">
                <a:solidFill>
                  <a:srgbClr val="262DFF"/>
                </a:solidFill>
              </a:rPr>
              <a:t>的具体实现步骤</a:t>
            </a:r>
          </a:p>
        </p:txBody>
      </p:sp>
      <p:pic>
        <p:nvPicPr>
          <p:cNvPr id="10242" name="Picture 2" descr="http://csis.pace.edu/~marchese/CS865/Lectures/Chap4/Chapter4_files/image0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04" y="1206301"/>
            <a:ext cx="11569239" cy="552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366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rgbClr val="262DFF"/>
                </a:solidFill>
              </a:rPr>
              <a:t>远程过程调用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8156" y="1115616"/>
            <a:ext cx="10972800" cy="2589375"/>
          </a:xfrm>
        </p:spPr>
        <p:txBody>
          <a:bodyPr/>
          <a:lstStyle/>
          <a:p>
            <a:r>
              <a:rPr lang="en-US" altLang="zh-CN" dirty="0"/>
              <a:t>RPC</a:t>
            </a:r>
            <a:r>
              <a:rPr lang="zh-CN" altLang="en-US" dirty="0"/>
              <a:t>的变种：异步</a:t>
            </a:r>
            <a:r>
              <a:rPr lang="en-US" altLang="zh-CN" dirty="0"/>
              <a:t>RPC</a:t>
            </a:r>
          </a:p>
          <a:p>
            <a:pPr lvl="1"/>
            <a:r>
              <a:rPr lang="zh-CN" altLang="en-US" dirty="0"/>
              <a:t>考虑场景：无返回值的</a:t>
            </a:r>
            <a:r>
              <a:rPr lang="en-US" altLang="zh-CN" dirty="0"/>
              <a:t>RPC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zh-CN" altLang="en-US" dirty="0"/>
              <a:t>基本思想：当客户端发出</a:t>
            </a:r>
            <a:r>
              <a:rPr lang="en-US" altLang="zh-CN" dirty="0"/>
              <a:t>RPC</a:t>
            </a:r>
            <a:r>
              <a:rPr lang="zh-CN" altLang="en-US" dirty="0"/>
              <a:t>请求后，只需要等到服务端的确认，而无需等待函数的返回值返回就开始其后的计算</a:t>
            </a:r>
            <a:endParaRPr lang="en-US" altLang="zh-CN" dirty="0"/>
          </a:p>
          <a:p>
            <a:pPr lvl="1"/>
            <a:r>
              <a:rPr lang="zh-CN" altLang="en-US" dirty="0"/>
              <a:t>应用场景：银行转账、数据库录入、远程批处理等</a:t>
            </a:r>
          </a:p>
        </p:txBody>
      </p:sp>
      <p:pic>
        <p:nvPicPr>
          <p:cNvPr id="11266" name="Picture 2" descr="http://csis.pace.edu/~marchese/CS865/Lectures/Chap4/Chapter4_files/image02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67"/>
          <a:stretch/>
        </p:blipFill>
        <p:spPr bwMode="auto">
          <a:xfrm>
            <a:off x="2697838" y="3704991"/>
            <a:ext cx="5649586" cy="307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91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rgbClr val="262DFF"/>
                </a:solidFill>
              </a:rPr>
              <a:t>远程过程调用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4702" y="1115616"/>
            <a:ext cx="11857464" cy="2095935"/>
          </a:xfrm>
        </p:spPr>
        <p:txBody>
          <a:bodyPr/>
          <a:lstStyle/>
          <a:p>
            <a:r>
              <a:rPr lang="zh-CN" altLang="en-US" dirty="0"/>
              <a:t>两阶段异步</a:t>
            </a:r>
            <a:r>
              <a:rPr lang="en-US" altLang="zh-CN" dirty="0"/>
              <a:t>RPC</a:t>
            </a:r>
            <a:r>
              <a:rPr lang="zh-CN" altLang="en-US" dirty="0"/>
              <a:t>调用</a:t>
            </a:r>
            <a:endParaRPr lang="en-US" altLang="zh-CN" dirty="0"/>
          </a:p>
          <a:p>
            <a:pPr lvl="1"/>
            <a:r>
              <a:rPr lang="zh-CN" altLang="en-US" dirty="0"/>
              <a:t>客户端发出第一个</a:t>
            </a:r>
            <a:r>
              <a:rPr lang="en-US" altLang="zh-CN" dirty="0"/>
              <a:t>RPC</a:t>
            </a:r>
            <a:r>
              <a:rPr lang="zh-CN" altLang="en-US" dirty="0"/>
              <a:t>请求某服务列表，请求并收到确认后继续执行</a:t>
            </a:r>
            <a:endParaRPr lang="en-US" altLang="zh-CN" dirty="0"/>
          </a:p>
          <a:p>
            <a:pPr lvl="1"/>
            <a:r>
              <a:rPr lang="zh-CN" altLang="en-US" dirty="0"/>
              <a:t>服务端完成服务列表的收集后，发出第二个单程</a:t>
            </a:r>
            <a:r>
              <a:rPr lang="en-US" altLang="zh-CN" dirty="0"/>
              <a:t>(one-way</a:t>
            </a:r>
            <a:r>
              <a:rPr lang="zh-CN" altLang="en-US" dirty="0"/>
              <a:t>）</a:t>
            </a:r>
            <a:r>
              <a:rPr lang="en-US" altLang="zh-CN" dirty="0"/>
              <a:t>RPC</a:t>
            </a:r>
            <a:r>
              <a:rPr lang="zh-CN" altLang="en-US" dirty="0"/>
              <a:t>调用</a:t>
            </a:r>
            <a:endParaRPr lang="en-US" altLang="zh-CN" dirty="0"/>
          </a:p>
          <a:p>
            <a:pPr lvl="1"/>
            <a:r>
              <a:rPr lang="zh-CN" altLang="en-US" dirty="0"/>
              <a:t>客户端收到服务端的</a:t>
            </a:r>
            <a:r>
              <a:rPr lang="en-US" altLang="zh-CN" dirty="0"/>
              <a:t>RPC</a:t>
            </a:r>
            <a:r>
              <a:rPr lang="zh-CN" altLang="en-US" dirty="0"/>
              <a:t>后，向客户进程发出中断，通知数据到达</a:t>
            </a:r>
          </a:p>
        </p:txBody>
      </p:sp>
      <p:pic>
        <p:nvPicPr>
          <p:cNvPr id="12290" name="Picture 2" descr="http://csis.pace.edu/~marchese/CS865/Lectures/Chap4/Chapter4_files/image0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173" y="3211551"/>
            <a:ext cx="8086116" cy="364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563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rgbClr val="262DFF"/>
                </a:solidFill>
              </a:rPr>
              <a:t>远程过程调用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550" y="1166019"/>
            <a:ext cx="11868615" cy="4498802"/>
          </a:xfrm>
        </p:spPr>
        <p:txBody>
          <a:bodyPr>
            <a:normAutofit/>
          </a:bodyPr>
          <a:lstStyle/>
          <a:p>
            <a:r>
              <a:rPr lang="zh-CN" altLang="en-US" dirty="0"/>
              <a:t>典型系统</a:t>
            </a:r>
            <a:r>
              <a:rPr lang="en-US" altLang="zh-CN" dirty="0"/>
              <a:t>——DCE RPC</a:t>
            </a:r>
          </a:p>
          <a:p>
            <a:pPr lvl="1"/>
            <a:r>
              <a:rPr lang="en-US" altLang="zh-CN" dirty="0"/>
              <a:t>DCE (Distributed Computing Environment) RPC</a:t>
            </a:r>
            <a:r>
              <a:rPr lang="zh-CN" altLang="en-US" dirty="0"/>
              <a:t>是一些其他系统的代表，它的标准已经被微软分布式计算系统采用</a:t>
            </a:r>
            <a:endParaRPr lang="en-US" altLang="zh-CN" dirty="0"/>
          </a:p>
          <a:p>
            <a:pPr lvl="1"/>
            <a:r>
              <a:rPr lang="zh-CN" altLang="en-US" dirty="0"/>
              <a:t>用户能够使用已经存在的机器，安装</a:t>
            </a:r>
            <a:r>
              <a:rPr lang="en-US" altLang="zh-CN" dirty="0"/>
              <a:t>DCE</a:t>
            </a:r>
            <a:r>
              <a:rPr lang="zh-CN" altLang="en-US" dirty="0"/>
              <a:t>软件服务，然后就能够运行分布式应用</a:t>
            </a:r>
            <a:endParaRPr lang="en-US" altLang="zh-CN" dirty="0"/>
          </a:p>
          <a:p>
            <a:pPr lvl="1"/>
            <a:r>
              <a:rPr lang="zh-CN" altLang="en-US" dirty="0"/>
              <a:t>并且不会妨碍当前已经运行的任务</a:t>
            </a:r>
            <a:r>
              <a:rPr lang="en-US" altLang="zh-CN" dirty="0"/>
              <a:t>(</a:t>
            </a:r>
            <a:r>
              <a:rPr lang="zh-CN" altLang="en-US" dirty="0"/>
              <a:t>非分布式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DCE</a:t>
            </a:r>
            <a:r>
              <a:rPr lang="zh-CN" altLang="en-US" dirty="0"/>
              <a:t>被设计为在网络操作系统和分布式应用之间的抽象</a:t>
            </a:r>
            <a:endParaRPr lang="en-US" altLang="zh-CN" dirty="0"/>
          </a:p>
          <a:p>
            <a:pPr lvl="1"/>
            <a:r>
              <a:rPr lang="en-US" altLang="zh-CN" dirty="0"/>
              <a:t>DCE</a:t>
            </a:r>
            <a:r>
              <a:rPr lang="zh-CN" altLang="en-US" dirty="0"/>
              <a:t>的编程模型是经典的</a:t>
            </a:r>
            <a:r>
              <a:rPr lang="en-US" altLang="zh-CN" dirty="0"/>
              <a:t>client-server</a:t>
            </a:r>
            <a:r>
              <a:rPr lang="zh-CN" altLang="en-US" dirty="0"/>
              <a:t>模型。用户进程就是一个客户端，可以访问服务器提供的远程服务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4938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rgbClr val="262DFF"/>
                </a:solidFill>
              </a:rPr>
              <a:t>远程过程调用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551" y="1115616"/>
            <a:ext cx="6630217" cy="4525963"/>
          </a:xfrm>
        </p:spPr>
        <p:txBody>
          <a:bodyPr/>
          <a:lstStyle/>
          <a:p>
            <a:r>
              <a:rPr lang="zh-CN" altLang="en-US" dirty="0"/>
              <a:t>采用</a:t>
            </a:r>
            <a:r>
              <a:rPr lang="en-US" altLang="zh-CN" dirty="0"/>
              <a:t>DCE RPC</a:t>
            </a:r>
            <a:r>
              <a:rPr lang="zh-CN" altLang="en-US" dirty="0"/>
              <a:t>开发程序的过程</a:t>
            </a:r>
            <a:endParaRPr lang="en-US" altLang="zh-CN" dirty="0"/>
          </a:p>
          <a:p>
            <a:pPr lvl="1"/>
            <a:r>
              <a:rPr lang="zh-CN" altLang="en-US" dirty="0"/>
              <a:t>采用</a:t>
            </a:r>
            <a:r>
              <a:rPr lang="en-US" altLang="zh-CN" dirty="0"/>
              <a:t>Interface Definition Language</a:t>
            </a:r>
            <a:r>
              <a:rPr lang="zh-CN" altLang="en-US" dirty="0"/>
              <a:t>开发</a:t>
            </a:r>
            <a:endParaRPr lang="en-US" altLang="zh-CN" dirty="0"/>
          </a:p>
          <a:p>
            <a:pPr lvl="1"/>
            <a:r>
              <a:rPr lang="zh-CN" altLang="en-US" dirty="0"/>
              <a:t>一个完整的</a:t>
            </a:r>
            <a:r>
              <a:rPr lang="en-US" altLang="zh-CN" dirty="0"/>
              <a:t>RPC</a:t>
            </a:r>
            <a:r>
              <a:rPr lang="zh-CN" altLang="en-US" dirty="0"/>
              <a:t>程序包含以下部分</a:t>
            </a:r>
            <a:endParaRPr lang="en-US" altLang="zh-CN" dirty="0"/>
          </a:p>
          <a:p>
            <a:pPr lvl="2"/>
            <a:r>
              <a:rPr lang="zh-CN" altLang="en-US" dirty="0"/>
              <a:t>头文件</a:t>
            </a:r>
            <a:endParaRPr lang="en-US" altLang="zh-CN" dirty="0"/>
          </a:p>
          <a:p>
            <a:pPr lvl="2"/>
            <a:r>
              <a:rPr lang="zh-CN" altLang="en-US" dirty="0"/>
              <a:t>客户端（</a:t>
            </a:r>
            <a:r>
              <a:rPr lang="en-US" altLang="zh-CN" dirty="0"/>
              <a:t>client stub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服务端（</a:t>
            </a:r>
            <a:r>
              <a:rPr lang="en-US" altLang="zh-CN" dirty="0"/>
              <a:t>server stub)</a:t>
            </a:r>
          </a:p>
          <a:p>
            <a:pPr lvl="1"/>
            <a:r>
              <a:rPr lang="zh-CN" altLang="en-US" dirty="0"/>
              <a:t>采用</a:t>
            </a:r>
            <a:r>
              <a:rPr lang="en-US" altLang="zh-CN" dirty="0"/>
              <a:t>IDL</a:t>
            </a:r>
            <a:r>
              <a:rPr lang="zh-CN" altLang="en-US" dirty="0"/>
              <a:t>编译器</a:t>
            </a:r>
          </a:p>
        </p:txBody>
      </p:sp>
      <p:pic>
        <p:nvPicPr>
          <p:cNvPr id="13314" name="Picture 2" descr="http://csis.pace.edu/~marchese/CS865/Lectures/Chap4/Chapter4_files/image0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18" y="1115616"/>
            <a:ext cx="5216529" cy="435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637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sz="4800" dirty="0">
                <a:solidFill>
                  <a:srgbClr val="262DFF"/>
                </a:solidFill>
              </a:rPr>
              <a:t>DCE RPC</a:t>
            </a:r>
            <a:r>
              <a:rPr lang="zh-CN" altLang="en-US" sz="4800" dirty="0">
                <a:solidFill>
                  <a:srgbClr val="262DFF"/>
                </a:solidFill>
              </a:rPr>
              <a:t>程序的运行流程</a:t>
            </a:r>
          </a:p>
        </p:txBody>
      </p:sp>
      <p:pic>
        <p:nvPicPr>
          <p:cNvPr id="14338" name="Picture 2" descr="http://csis.pace.edu/~marchese/CS865/Lectures/Chap4/Chapter4_files/image0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76" y="1358593"/>
            <a:ext cx="11918548" cy="459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3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rgbClr val="262DFF"/>
                </a:solidFill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853" y="1115616"/>
            <a:ext cx="10972800" cy="4525963"/>
          </a:xfrm>
        </p:spPr>
        <p:txBody>
          <a:bodyPr/>
          <a:lstStyle/>
          <a:p>
            <a:r>
              <a:rPr lang="zh-CN" altLang="en-US" dirty="0"/>
              <a:t>基础知识</a:t>
            </a:r>
            <a:endParaRPr lang="en-US" altLang="zh-CN" dirty="0"/>
          </a:p>
          <a:p>
            <a:r>
              <a:rPr lang="zh-CN" altLang="en-US" dirty="0"/>
              <a:t>远程过程调用</a:t>
            </a:r>
            <a:endParaRPr lang="en-US" altLang="zh-CN" dirty="0"/>
          </a:p>
          <a:p>
            <a:r>
              <a:rPr lang="zh-CN" altLang="en-US" dirty="0"/>
              <a:t>基于消息的通讯</a:t>
            </a:r>
            <a:endParaRPr lang="en-US" altLang="zh-CN" dirty="0"/>
          </a:p>
          <a:p>
            <a:r>
              <a:rPr lang="zh-CN" altLang="en-US" dirty="0"/>
              <a:t>流式通讯</a:t>
            </a:r>
            <a:endParaRPr lang="en-US" altLang="zh-CN" dirty="0"/>
          </a:p>
          <a:p>
            <a:r>
              <a:rPr lang="zh-CN" altLang="en-US" dirty="0"/>
              <a:t>多播通讯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5751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rgbClr val="262DFF"/>
                </a:solidFill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853" y="1115616"/>
            <a:ext cx="10972800" cy="4525963"/>
          </a:xfrm>
        </p:spPr>
        <p:txBody>
          <a:bodyPr/>
          <a:lstStyle/>
          <a:p>
            <a:r>
              <a:rPr lang="zh-CN" altLang="en-US" dirty="0"/>
              <a:t>基础知识</a:t>
            </a:r>
            <a:endParaRPr lang="en-US" altLang="zh-CN" dirty="0"/>
          </a:p>
          <a:p>
            <a:r>
              <a:rPr lang="zh-CN" altLang="en-US" dirty="0"/>
              <a:t>远程过程调用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基于消息的通讯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流式通讯</a:t>
            </a:r>
            <a:endParaRPr lang="en-US" altLang="zh-CN" dirty="0"/>
          </a:p>
          <a:p>
            <a:r>
              <a:rPr lang="zh-CN" altLang="en-US" dirty="0"/>
              <a:t>多播通讯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4850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solidFill>
                  <a:srgbClr val="262DFF"/>
                </a:solidFill>
              </a:rPr>
              <a:t>基于消息的通讯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098" y="1056480"/>
            <a:ext cx="11924370" cy="1586359"/>
          </a:xfrm>
        </p:spPr>
        <p:txBody>
          <a:bodyPr/>
          <a:lstStyle/>
          <a:p>
            <a:r>
              <a:rPr lang="zh-CN" altLang="en-US" dirty="0"/>
              <a:t>基于消息的暂存（</a:t>
            </a:r>
            <a:r>
              <a:rPr lang="en-US" altLang="zh-CN" dirty="0"/>
              <a:t>transient</a:t>
            </a:r>
            <a:r>
              <a:rPr lang="zh-CN" altLang="en-US" dirty="0"/>
              <a:t>）通讯</a:t>
            </a:r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TCP/IP</a:t>
            </a:r>
            <a:r>
              <a:rPr lang="zh-CN" altLang="en-US" dirty="0"/>
              <a:t>的套接字（</a:t>
            </a:r>
            <a:r>
              <a:rPr lang="en-US" altLang="zh-CN" dirty="0"/>
              <a:t>socket</a:t>
            </a:r>
            <a:r>
              <a:rPr lang="zh-CN" altLang="en-US" dirty="0"/>
              <a:t>）接口</a:t>
            </a:r>
            <a:endParaRPr lang="en-US" altLang="zh-CN" dirty="0"/>
          </a:p>
          <a:p>
            <a:pPr lvl="2"/>
            <a:r>
              <a:rPr lang="zh-CN" altLang="en-US" dirty="0"/>
              <a:t>一个</a:t>
            </a:r>
            <a:r>
              <a:rPr lang="en-US" altLang="zh-CN" dirty="0"/>
              <a:t>socket</a:t>
            </a:r>
            <a:r>
              <a:rPr lang="zh-CN" altLang="en-US" dirty="0"/>
              <a:t>是一个通信端点，应用可以向其写数据也可以从中直接读取数据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9" y="2732047"/>
            <a:ext cx="11995010" cy="347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68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rgbClr val="262DFF"/>
                </a:solidFill>
              </a:rPr>
              <a:t>基于消息的通讯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761" y="1115617"/>
            <a:ext cx="11712498" cy="2575437"/>
          </a:xfrm>
        </p:spPr>
        <p:txBody>
          <a:bodyPr/>
          <a:lstStyle/>
          <a:p>
            <a:r>
              <a:rPr lang="zh-CN" altLang="en-US" dirty="0"/>
              <a:t>采用套接字接口的应用通讯流程</a:t>
            </a:r>
            <a:endParaRPr lang="en-US" altLang="zh-CN" dirty="0"/>
          </a:p>
          <a:p>
            <a:pPr lvl="1"/>
            <a:r>
              <a:rPr lang="zh-CN" altLang="en-US" dirty="0"/>
              <a:t>建立通讯连接前，服务端必须绑定（</a:t>
            </a:r>
            <a:r>
              <a:rPr lang="en-US" altLang="zh-CN" dirty="0"/>
              <a:t>bind</a:t>
            </a:r>
            <a:r>
              <a:rPr lang="zh-CN" altLang="en-US" dirty="0"/>
              <a:t>）、监听（</a:t>
            </a:r>
            <a:r>
              <a:rPr lang="en-US" altLang="zh-CN" dirty="0"/>
              <a:t>listen</a:t>
            </a:r>
            <a:r>
              <a:rPr lang="zh-CN" altLang="en-US" dirty="0"/>
              <a:t>）特定端口</a:t>
            </a:r>
            <a:endParaRPr lang="en-US" altLang="zh-CN" dirty="0"/>
          </a:p>
          <a:p>
            <a:pPr lvl="1"/>
            <a:r>
              <a:rPr lang="zh-CN" altLang="en-US" dirty="0"/>
              <a:t>客户端连接（</a:t>
            </a:r>
            <a:r>
              <a:rPr lang="en-US" altLang="zh-CN" dirty="0"/>
              <a:t>connect</a:t>
            </a:r>
            <a:r>
              <a:rPr lang="zh-CN" altLang="en-US" dirty="0"/>
              <a:t>）到服务器端的特定端口</a:t>
            </a:r>
            <a:endParaRPr lang="en-US" altLang="zh-CN" dirty="0"/>
          </a:p>
          <a:p>
            <a:pPr lvl="1"/>
            <a:r>
              <a:rPr lang="zh-CN" altLang="en-US" dirty="0"/>
              <a:t>客户端和服务端的通讯采用同步（</a:t>
            </a:r>
            <a:r>
              <a:rPr lang="en-US" altLang="zh-CN" dirty="0"/>
              <a:t>synchronous</a:t>
            </a:r>
            <a:r>
              <a:rPr lang="zh-CN" altLang="en-US" dirty="0"/>
              <a:t>）通讯模式，消息由操作系统的</a:t>
            </a:r>
            <a:r>
              <a:rPr lang="en-US" altLang="zh-CN" dirty="0"/>
              <a:t>TCP/IP</a:t>
            </a:r>
            <a:r>
              <a:rPr lang="zh-CN" altLang="en-US" dirty="0"/>
              <a:t>协议栈暂时（</a:t>
            </a:r>
            <a:r>
              <a:rPr lang="en-US" altLang="zh-CN" dirty="0"/>
              <a:t>transient</a:t>
            </a:r>
            <a:r>
              <a:rPr lang="zh-CN" altLang="en-US" dirty="0"/>
              <a:t>）存储</a:t>
            </a:r>
          </a:p>
        </p:txBody>
      </p:sp>
      <p:pic>
        <p:nvPicPr>
          <p:cNvPr id="15362" name="Picture 2" descr="http://csis.pace.edu/~marchese/CS865/Lectures/Chap4/Chapter4_files/image0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74" y="3906847"/>
            <a:ext cx="11469571" cy="2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96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rgbClr val="262DFF"/>
                </a:solidFill>
              </a:rPr>
              <a:t>基于消息的通讯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552" y="1115617"/>
            <a:ext cx="11902068" cy="2508530"/>
          </a:xfrm>
        </p:spPr>
        <p:txBody>
          <a:bodyPr/>
          <a:lstStyle/>
          <a:p>
            <a:r>
              <a:rPr lang="zh-CN" altLang="en-US" dirty="0"/>
              <a:t>基于消息的暂存（</a:t>
            </a:r>
            <a:r>
              <a:rPr lang="en-US" altLang="zh-CN" dirty="0"/>
              <a:t>transient</a:t>
            </a:r>
            <a:r>
              <a:rPr lang="zh-CN" altLang="en-US" dirty="0"/>
              <a:t>）通讯（续）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MPI</a:t>
            </a:r>
            <a:r>
              <a:rPr lang="zh-CN" altLang="en-US" dirty="0"/>
              <a:t>（</a:t>
            </a:r>
            <a:r>
              <a:rPr lang="en-US" altLang="zh-CN" dirty="0"/>
              <a:t>Message-Passing Interface</a:t>
            </a:r>
            <a:r>
              <a:rPr lang="zh-CN" altLang="en-US" dirty="0"/>
              <a:t>）的通讯</a:t>
            </a:r>
            <a:endParaRPr lang="en-US" altLang="zh-CN" dirty="0"/>
          </a:p>
          <a:p>
            <a:pPr lvl="2"/>
            <a:r>
              <a:rPr lang="zh-CN" altLang="en-US" dirty="0"/>
              <a:t>广泛应用于基于分布式计算机系统的高性能计算应用</a:t>
            </a:r>
            <a:endParaRPr lang="en-US" altLang="zh-CN" dirty="0"/>
          </a:p>
          <a:p>
            <a:pPr lvl="2"/>
            <a:r>
              <a:rPr lang="zh-CN" altLang="en-US" dirty="0"/>
              <a:t>可以看成是在</a:t>
            </a:r>
            <a:r>
              <a:rPr lang="en-US" altLang="zh-CN" dirty="0"/>
              <a:t>TCP/IP</a:t>
            </a:r>
            <a:r>
              <a:rPr lang="zh-CN" altLang="en-US" dirty="0"/>
              <a:t>套接字之上包装的一层通讯协议栈</a:t>
            </a:r>
          </a:p>
          <a:p>
            <a:pPr lvl="1"/>
            <a:r>
              <a:rPr lang="en-US" altLang="zh-CN" dirty="0"/>
              <a:t>MPI</a:t>
            </a:r>
            <a:r>
              <a:rPr lang="zh-CN" altLang="en-US" dirty="0"/>
              <a:t>协议实现一组进程间的通讯，进程组由特定</a:t>
            </a:r>
            <a:r>
              <a:rPr lang="en-US" altLang="zh-CN" dirty="0"/>
              <a:t>ID</a:t>
            </a:r>
            <a:r>
              <a:rPr lang="zh-CN" altLang="en-US" dirty="0"/>
              <a:t>（如</a:t>
            </a:r>
            <a:r>
              <a:rPr lang="en-US" altLang="zh-CN" dirty="0"/>
              <a:t>group ID</a:t>
            </a:r>
            <a:r>
              <a:rPr lang="zh-CN" altLang="en-US" dirty="0"/>
              <a:t>）标识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2" y="3757958"/>
            <a:ext cx="11955042" cy="286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51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rgbClr val="262DFF"/>
                </a:solidFill>
              </a:rPr>
              <a:t>基于消息的通讯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166018"/>
            <a:ext cx="11913220" cy="5591621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err="1"/>
              <a:t>MPI_bsend</a:t>
            </a:r>
            <a:endParaRPr lang="en-US" altLang="zh-CN" dirty="0"/>
          </a:p>
          <a:p>
            <a:pPr lvl="1"/>
            <a:r>
              <a:rPr lang="zh-CN" altLang="en-US" dirty="0"/>
              <a:t>实现异步（</a:t>
            </a:r>
            <a:r>
              <a:rPr lang="en-US" altLang="zh-CN" dirty="0"/>
              <a:t>asynchronous</a:t>
            </a:r>
            <a:r>
              <a:rPr lang="zh-CN" altLang="en-US" dirty="0"/>
              <a:t>）暂存（</a:t>
            </a:r>
            <a:r>
              <a:rPr lang="en-US" altLang="zh-CN" dirty="0"/>
              <a:t>transient</a:t>
            </a:r>
            <a:r>
              <a:rPr lang="zh-CN" altLang="en-US" dirty="0"/>
              <a:t>）通讯</a:t>
            </a:r>
            <a:endParaRPr lang="en-US" altLang="zh-CN" dirty="0"/>
          </a:p>
          <a:p>
            <a:pPr lvl="1"/>
            <a:r>
              <a:rPr lang="zh-CN" altLang="en-US" dirty="0"/>
              <a:t>消息发送端通过该原语将所要发送的消息交给本地</a:t>
            </a:r>
            <a:r>
              <a:rPr lang="en-US" altLang="zh-CN" dirty="0"/>
              <a:t>MPI</a:t>
            </a:r>
            <a:r>
              <a:rPr lang="zh-CN" altLang="en-US" dirty="0"/>
              <a:t>运行时系统，并立即返回和继续执行；本地</a:t>
            </a:r>
            <a:r>
              <a:rPr lang="en-US" altLang="zh-CN" dirty="0"/>
              <a:t>MPI</a:t>
            </a:r>
            <a:r>
              <a:rPr lang="zh-CN" altLang="en-US" dirty="0"/>
              <a:t>运行时系统负责维护消息队列</a:t>
            </a:r>
            <a:endParaRPr lang="en-US" altLang="zh-CN" dirty="0"/>
          </a:p>
          <a:p>
            <a:r>
              <a:rPr lang="en-US" altLang="zh-CN" dirty="0" err="1"/>
              <a:t>MPI_send</a:t>
            </a:r>
            <a:r>
              <a:rPr lang="zh-CN" altLang="en-US" dirty="0"/>
              <a:t>和</a:t>
            </a:r>
            <a:r>
              <a:rPr lang="en-US" altLang="zh-CN" dirty="0" err="1"/>
              <a:t>MPI_ssend</a:t>
            </a:r>
            <a:endParaRPr lang="en-US" altLang="zh-CN" dirty="0"/>
          </a:p>
          <a:p>
            <a:pPr lvl="1"/>
            <a:r>
              <a:rPr lang="zh-CN" altLang="en-US" dirty="0"/>
              <a:t>实现同步（</a:t>
            </a:r>
            <a:r>
              <a:rPr lang="en-US" altLang="zh-CN" dirty="0"/>
              <a:t>synchronous</a:t>
            </a:r>
            <a:r>
              <a:rPr lang="zh-CN" altLang="en-US" dirty="0"/>
              <a:t>）暂存通讯</a:t>
            </a:r>
            <a:endParaRPr lang="en-US" altLang="zh-CN" dirty="0"/>
          </a:p>
          <a:p>
            <a:pPr lvl="1"/>
            <a:r>
              <a:rPr lang="zh-CN" altLang="en-US" dirty="0"/>
              <a:t>阻塞消息发送进程，直到消息被</a:t>
            </a:r>
            <a:r>
              <a:rPr lang="en-US" altLang="zh-CN" dirty="0"/>
              <a:t>MPI</a:t>
            </a:r>
            <a:r>
              <a:rPr lang="zh-CN" altLang="en-US" dirty="0"/>
              <a:t>运行时系统接收或处理</a:t>
            </a:r>
            <a:endParaRPr lang="en-US" altLang="zh-CN" dirty="0"/>
          </a:p>
          <a:p>
            <a:r>
              <a:rPr lang="en-US" altLang="zh-CN" dirty="0" err="1"/>
              <a:t>MPI_sendrecv</a:t>
            </a:r>
            <a:endParaRPr lang="en-US" altLang="zh-CN" dirty="0"/>
          </a:p>
          <a:p>
            <a:pPr lvl="1"/>
            <a:r>
              <a:rPr lang="zh-CN" altLang="en-US" dirty="0"/>
              <a:t>最强形式的阻塞，即阻塞消息发送端，直至消息的接收端接收到所发送的消息并发回反馈</a:t>
            </a:r>
            <a:endParaRPr lang="en-US" altLang="zh-CN" dirty="0"/>
          </a:p>
          <a:p>
            <a:r>
              <a:rPr lang="en-US" altLang="zh-CN" dirty="0" err="1"/>
              <a:t>MPI_isend</a:t>
            </a:r>
            <a:r>
              <a:rPr lang="zh-CN" altLang="en-US" dirty="0"/>
              <a:t>和</a:t>
            </a:r>
            <a:r>
              <a:rPr lang="en-US" altLang="zh-CN" dirty="0" err="1"/>
              <a:t>MPI_issend</a:t>
            </a:r>
            <a:endParaRPr lang="en-US" altLang="zh-CN" dirty="0"/>
          </a:p>
          <a:p>
            <a:pPr lvl="1"/>
            <a:r>
              <a:rPr lang="zh-CN" altLang="en-US" dirty="0"/>
              <a:t>都是将所发送消息的指针发送给</a:t>
            </a:r>
            <a:r>
              <a:rPr lang="en-US" altLang="zh-CN" dirty="0"/>
              <a:t>MPI</a:t>
            </a:r>
            <a:r>
              <a:rPr lang="zh-CN" altLang="en-US" dirty="0"/>
              <a:t>运行时系统，前者采用异步通讯模式，即发送端随后立即返回和继续执行，而后者采用同步通讯模式，即阻塞消息发送端，直至</a:t>
            </a:r>
            <a:r>
              <a:rPr lang="en-US" altLang="zh-CN" dirty="0"/>
              <a:t>MPI</a:t>
            </a:r>
            <a:r>
              <a:rPr lang="zh-CN" altLang="en-US" dirty="0"/>
              <a:t>运行时系统确认接收到了消息</a:t>
            </a:r>
            <a:endParaRPr lang="en-US" altLang="zh-CN" dirty="0"/>
          </a:p>
          <a:p>
            <a:r>
              <a:rPr lang="en-US" altLang="zh-CN" dirty="0" err="1"/>
              <a:t>MPI_recv</a:t>
            </a:r>
            <a:r>
              <a:rPr lang="zh-CN" altLang="en-US" dirty="0"/>
              <a:t>和</a:t>
            </a:r>
            <a:r>
              <a:rPr lang="en-US" altLang="zh-CN" dirty="0" err="1"/>
              <a:t>MPI_irecv</a:t>
            </a:r>
            <a:endParaRPr lang="en-US" altLang="zh-CN" dirty="0"/>
          </a:p>
          <a:p>
            <a:pPr lvl="1"/>
            <a:r>
              <a:rPr lang="zh-CN" altLang="en-US" dirty="0"/>
              <a:t>用于接收</a:t>
            </a:r>
            <a:r>
              <a:rPr lang="en-US" altLang="zh-CN" dirty="0"/>
              <a:t>MPI</a:t>
            </a:r>
            <a:r>
              <a:rPr lang="zh-CN" altLang="en-US" dirty="0"/>
              <a:t>消息。前者采用同步模型接收消息，而后者采用异步模型来接收消息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0307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rgbClr val="262DFF"/>
                </a:solidFill>
              </a:rPr>
              <a:t>基于消息的通讯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912" y="1166018"/>
            <a:ext cx="11790556" cy="4525963"/>
          </a:xfrm>
        </p:spPr>
        <p:txBody>
          <a:bodyPr/>
          <a:lstStyle/>
          <a:p>
            <a:r>
              <a:rPr lang="zh-CN" altLang="en-US" dirty="0"/>
              <a:t>基于消息的非易失（</a:t>
            </a:r>
            <a:r>
              <a:rPr lang="en-US" altLang="zh-CN" dirty="0"/>
              <a:t>persistent</a:t>
            </a:r>
            <a:r>
              <a:rPr lang="zh-CN" altLang="en-US" dirty="0"/>
              <a:t>）通讯</a:t>
            </a:r>
          </a:p>
          <a:p>
            <a:pPr lvl="1"/>
            <a:r>
              <a:rPr lang="zh-CN" altLang="en-US" dirty="0"/>
              <a:t>亦称</a:t>
            </a:r>
            <a:r>
              <a:rPr lang="zh-CN" altLang="en-US" b="1" dirty="0"/>
              <a:t>消息队列</a:t>
            </a:r>
            <a:r>
              <a:rPr lang="zh-CN" altLang="en-US" dirty="0"/>
              <a:t>（</a:t>
            </a:r>
            <a:r>
              <a:rPr lang="en-US" altLang="zh-CN" dirty="0"/>
              <a:t>message-queuing</a:t>
            </a:r>
            <a:r>
              <a:rPr lang="zh-CN" altLang="en-US" dirty="0"/>
              <a:t>）或</a:t>
            </a:r>
            <a:r>
              <a:rPr lang="zh-CN" altLang="en-US" b="1" dirty="0"/>
              <a:t>消息中间件</a:t>
            </a:r>
            <a:r>
              <a:rPr lang="zh-CN" altLang="en-US" dirty="0"/>
              <a:t>（</a:t>
            </a:r>
            <a:r>
              <a:rPr lang="en-US" altLang="zh-CN" dirty="0"/>
              <a:t>Message-Oriented Middleware (MOM)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本质是这些系统提供消息的中间存储</a:t>
            </a:r>
            <a:r>
              <a:rPr lang="en-US" altLang="zh-CN" dirty="0"/>
              <a:t>, </a:t>
            </a:r>
            <a:r>
              <a:rPr lang="zh-CN" altLang="en-US" dirty="0"/>
              <a:t>不需要消息的发送端或者接收端在消息传输中保持激活状态</a:t>
            </a:r>
            <a:endParaRPr lang="en-US" altLang="zh-CN" dirty="0"/>
          </a:p>
          <a:p>
            <a:pPr lvl="1"/>
            <a:r>
              <a:rPr lang="zh-CN" altLang="en-US" dirty="0"/>
              <a:t>与套接字（</a:t>
            </a:r>
            <a:r>
              <a:rPr lang="en-US" altLang="zh-CN" dirty="0"/>
              <a:t>socket</a:t>
            </a:r>
            <a:r>
              <a:rPr lang="zh-CN" altLang="en-US" dirty="0"/>
              <a:t>）或</a:t>
            </a:r>
            <a:r>
              <a:rPr lang="en-US" altLang="zh-CN" dirty="0"/>
              <a:t>MPI</a:t>
            </a:r>
            <a:r>
              <a:rPr lang="zh-CN" altLang="en-US" dirty="0"/>
              <a:t>的最大不同在于：消息队列面向的应用的通讯时间跨度往往在分钟级别；而采用套接字或</a:t>
            </a:r>
            <a:r>
              <a:rPr lang="en-US" altLang="zh-CN" dirty="0"/>
              <a:t>MPI</a:t>
            </a:r>
            <a:r>
              <a:rPr lang="zh-CN" altLang="en-US" dirty="0"/>
              <a:t>的通讯场合，通讯的时间跨度往往在秒级或毫秒级</a:t>
            </a:r>
          </a:p>
        </p:txBody>
      </p:sp>
    </p:spTree>
    <p:extLst>
      <p:ext uri="{BB962C8B-B14F-4D97-AF65-F5344CB8AC3E}">
        <p14:creationId xmlns:p14="http://schemas.microsoft.com/office/powerpoint/2010/main" val="1939423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rgbClr val="262DFF"/>
                </a:solidFill>
              </a:rPr>
              <a:t>基于消息的通讯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114" y="1166018"/>
            <a:ext cx="11876052" cy="3049143"/>
          </a:xfrm>
        </p:spPr>
        <p:txBody>
          <a:bodyPr/>
          <a:lstStyle/>
          <a:p>
            <a:r>
              <a:rPr lang="zh-CN" altLang="en-US" dirty="0"/>
              <a:t>消息队列模型</a:t>
            </a:r>
            <a:endParaRPr lang="en-US" altLang="zh-CN" dirty="0"/>
          </a:p>
          <a:p>
            <a:pPr lvl="1"/>
            <a:r>
              <a:rPr lang="zh-CN" altLang="en-US" dirty="0"/>
              <a:t>基本的想法</a:t>
            </a:r>
            <a:r>
              <a:rPr lang="en-US" altLang="zh-CN" dirty="0"/>
              <a:t>:</a:t>
            </a:r>
            <a:r>
              <a:rPr lang="zh-CN" altLang="en-US" dirty="0"/>
              <a:t> 应用可以通过将消息插入到特定的队列中来实现通信</a:t>
            </a:r>
            <a:endParaRPr lang="en-US" altLang="zh-CN" dirty="0"/>
          </a:p>
          <a:p>
            <a:pPr lvl="1"/>
            <a:r>
              <a:rPr lang="zh-CN" altLang="en-US" dirty="0"/>
              <a:t>这些消息能够被一系列的通信服务器转发，最终达到目的地</a:t>
            </a:r>
            <a:endParaRPr lang="en-US" altLang="zh-CN" dirty="0"/>
          </a:p>
          <a:p>
            <a:pPr lvl="1"/>
            <a:r>
              <a:rPr lang="zh-CN" altLang="en-US" dirty="0"/>
              <a:t>基于消息的通讯的一个重要思想</a:t>
            </a:r>
            <a:r>
              <a:rPr lang="en-US" altLang="zh-CN" dirty="0"/>
              <a:t>:</a:t>
            </a:r>
            <a:r>
              <a:rPr lang="zh-CN" altLang="en-US" dirty="0"/>
              <a:t> 发送者通常只保证消息最终被插入到接收者的消息队列中。不保证这些消息实际上什么时候被读取，这些完全取决于接收者的行为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7038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62DFF"/>
                </a:solidFill>
              </a:rPr>
              <a:t>四种可能的消息发送端</a:t>
            </a:r>
            <a:r>
              <a:rPr lang="en-US" altLang="zh-CN" dirty="0">
                <a:solidFill>
                  <a:srgbClr val="262DFF"/>
                </a:solidFill>
              </a:rPr>
              <a:t>/</a:t>
            </a:r>
            <a:r>
              <a:rPr lang="zh-CN" altLang="en-US" dirty="0">
                <a:solidFill>
                  <a:srgbClr val="262DFF"/>
                </a:solidFill>
              </a:rPr>
              <a:t>接收端组合（是否在线）</a:t>
            </a:r>
          </a:p>
        </p:txBody>
      </p:sp>
      <p:pic>
        <p:nvPicPr>
          <p:cNvPr id="16386" name="Picture 2" descr="http://csis.pace.edu/~marchese/CS865/Lectures/Chap4/Chapter4_files/image0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098" y="1115616"/>
            <a:ext cx="7692253" cy="563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711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rgbClr val="262DFF"/>
                </a:solidFill>
              </a:rPr>
              <a:t>基于消息的通讯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7004" y="1166019"/>
            <a:ext cx="11779405" cy="1690688"/>
          </a:xfrm>
        </p:spPr>
        <p:txBody>
          <a:bodyPr/>
          <a:lstStyle/>
          <a:p>
            <a:r>
              <a:rPr lang="zh-CN" altLang="en-US" dirty="0"/>
              <a:t>采用消息队列进行通讯，必须预先为参与通讯的对象分配系统范围内有效的</a:t>
            </a:r>
            <a:r>
              <a:rPr lang="zh-CN" altLang="en-US" b="1" dirty="0">
                <a:solidFill>
                  <a:srgbClr val="FF0000"/>
                </a:solidFill>
              </a:rPr>
              <a:t>地址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消息队列的通讯原语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9" y="3343372"/>
            <a:ext cx="11974551" cy="162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83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rgbClr val="262DFF"/>
                </a:solidFill>
              </a:rPr>
              <a:t>基于消息的通讯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609" y="1166018"/>
            <a:ext cx="11779405" cy="5067514"/>
          </a:xfrm>
        </p:spPr>
        <p:txBody>
          <a:bodyPr/>
          <a:lstStyle/>
          <a:p>
            <a:r>
              <a:rPr lang="en-US" altLang="zh-CN" dirty="0"/>
              <a:t>Put</a:t>
            </a:r>
          </a:p>
          <a:p>
            <a:pPr lvl="1"/>
            <a:r>
              <a:rPr lang="zh-CN" altLang="en-US" dirty="0"/>
              <a:t>消息发送端将特定消息发送给消息队列系统</a:t>
            </a:r>
            <a:endParaRPr lang="en-US" altLang="zh-CN" dirty="0"/>
          </a:p>
          <a:p>
            <a:r>
              <a:rPr lang="en-US" altLang="zh-CN" dirty="0"/>
              <a:t>Get</a:t>
            </a:r>
          </a:p>
          <a:p>
            <a:pPr lvl="1"/>
            <a:r>
              <a:rPr lang="zh-CN" altLang="en-US" dirty="0"/>
              <a:t>（接收端）从消息队列中取得一条消息</a:t>
            </a:r>
            <a:endParaRPr lang="en-US" altLang="zh-CN" dirty="0"/>
          </a:p>
          <a:p>
            <a:r>
              <a:rPr lang="en-US" altLang="zh-CN" dirty="0"/>
              <a:t>Poll</a:t>
            </a:r>
          </a:p>
          <a:p>
            <a:pPr lvl="1"/>
            <a:r>
              <a:rPr lang="zh-CN" altLang="en-US" dirty="0"/>
              <a:t>（接收端）访问消息队列，查询是否有消息到达。</a:t>
            </a:r>
            <a:r>
              <a:rPr lang="en-US" altLang="zh-CN" dirty="0"/>
              <a:t>Poll</a:t>
            </a:r>
            <a:r>
              <a:rPr lang="zh-CN" altLang="en-US" dirty="0"/>
              <a:t>操作是非阻塞操作，即仅查询消息队列，而不阻塞该原语的调用进程</a:t>
            </a:r>
            <a:endParaRPr lang="en-US" altLang="zh-CN" dirty="0"/>
          </a:p>
          <a:p>
            <a:r>
              <a:rPr lang="en-US" altLang="zh-CN" dirty="0"/>
              <a:t>Notify</a:t>
            </a:r>
            <a:r>
              <a:rPr lang="zh-CN" altLang="en-US" dirty="0"/>
              <a:t>（部分系统支持）</a:t>
            </a:r>
            <a:endParaRPr lang="en-US" altLang="zh-CN" dirty="0"/>
          </a:p>
          <a:p>
            <a:pPr lvl="1"/>
            <a:r>
              <a:rPr lang="zh-CN" altLang="en-US" dirty="0"/>
              <a:t>（接收端）安装一个回调函数，当消息到达时提醒接收端</a:t>
            </a:r>
          </a:p>
        </p:txBody>
      </p:sp>
    </p:spTree>
    <p:extLst>
      <p:ext uri="{BB962C8B-B14F-4D97-AF65-F5344CB8AC3E}">
        <p14:creationId xmlns:p14="http://schemas.microsoft.com/office/powerpoint/2010/main" val="88604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rgbClr val="262DFF"/>
                </a:solidFill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853" y="1115616"/>
            <a:ext cx="10972800" cy="4525963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基础知识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远程过程调用</a:t>
            </a:r>
            <a:endParaRPr lang="en-US" altLang="zh-CN" dirty="0"/>
          </a:p>
          <a:p>
            <a:r>
              <a:rPr lang="zh-CN" altLang="en-US" dirty="0"/>
              <a:t>基于消息的通讯</a:t>
            </a:r>
            <a:endParaRPr lang="en-US" altLang="zh-CN" dirty="0"/>
          </a:p>
          <a:p>
            <a:r>
              <a:rPr lang="zh-CN" altLang="en-US" dirty="0"/>
              <a:t>流式通讯</a:t>
            </a:r>
            <a:endParaRPr lang="en-US" altLang="zh-CN" dirty="0"/>
          </a:p>
          <a:p>
            <a:r>
              <a:rPr lang="zh-CN" altLang="en-US" dirty="0"/>
              <a:t>多播通讯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2683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rgbClr val="262DFF"/>
                </a:solidFill>
              </a:rPr>
              <a:t>基于消息的通讯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7005" y="1166018"/>
            <a:ext cx="11824010" cy="2533651"/>
          </a:xfrm>
        </p:spPr>
        <p:txBody>
          <a:bodyPr/>
          <a:lstStyle/>
          <a:p>
            <a:r>
              <a:rPr lang="zh-CN" altLang="en-US" dirty="0"/>
              <a:t>消息队列的系统结构</a:t>
            </a:r>
            <a:endParaRPr lang="en-US" altLang="zh-CN" dirty="0"/>
          </a:p>
          <a:p>
            <a:pPr lvl="1"/>
            <a:r>
              <a:rPr lang="zh-CN" altLang="en-US" dirty="0"/>
              <a:t>消息队列必须安装在消息发送端非常容易到达的位置，如本地或局域网内</a:t>
            </a:r>
            <a:endParaRPr lang="en-US" altLang="zh-CN" dirty="0"/>
          </a:p>
          <a:p>
            <a:pPr lvl="1"/>
            <a:r>
              <a:rPr lang="zh-CN" altLang="en-US" dirty="0"/>
              <a:t>通过消息队列发送的消息，必须包含接收端的地址。消息队列通过自身所维护的地址目录，将消息转发到接收端</a:t>
            </a:r>
          </a:p>
        </p:txBody>
      </p:sp>
      <p:pic>
        <p:nvPicPr>
          <p:cNvPr id="17410" name="Picture 2" descr="http://csis.pace.edu/~marchese/CS865/Lectures/Chap4/Chapter4_files/image0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968" y="3666739"/>
            <a:ext cx="7896201" cy="307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756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rgbClr val="262DFF"/>
                </a:solidFill>
              </a:rPr>
              <a:t>基于消息的通讯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166018"/>
            <a:ext cx="5735444" cy="4525963"/>
          </a:xfrm>
        </p:spPr>
        <p:txBody>
          <a:bodyPr/>
          <a:lstStyle/>
          <a:p>
            <a:r>
              <a:rPr lang="zh-CN" altLang="en-US" dirty="0"/>
              <a:t>采用路由器的消息队列系统结构</a:t>
            </a:r>
            <a:endParaRPr lang="en-US" altLang="zh-CN" dirty="0"/>
          </a:p>
          <a:p>
            <a:pPr lvl="1"/>
            <a:r>
              <a:rPr lang="zh-CN" altLang="en-US" dirty="0"/>
              <a:t>消息队列中往往包含一类特殊的消息转发节点，称为路由器（</a:t>
            </a:r>
            <a:r>
              <a:rPr lang="en-US" altLang="zh-CN" dirty="0"/>
              <a:t>routers</a:t>
            </a:r>
            <a:r>
              <a:rPr lang="zh-CN" altLang="en-US" dirty="0"/>
              <a:t>）或转发器（</a:t>
            </a:r>
            <a:r>
              <a:rPr lang="en-US" altLang="zh-CN" dirty="0"/>
              <a:t>relays</a:t>
            </a:r>
            <a:r>
              <a:rPr lang="zh-CN" altLang="en-US" dirty="0"/>
              <a:t>），它们将消息转发到目标节点</a:t>
            </a:r>
            <a:endParaRPr lang="en-US" altLang="zh-CN" dirty="0"/>
          </a:p>
          <a:p>
            <a:pPr lvl="1"/>
            <a:r>
              <a:rPr lang="zh-CN" altLang="en-US" dirty="0"/>
              <a:t>从应用的视角来看，消息队列系统构成完整的层叠网络（</a:t>
            </a:r>
            <a:r>
              <a:rPr lang="en-US" altLang="zh-CN" dirty="0"/>
              <a:t>overlay network</a:t>
            </a:r>
            <a:r>
              <a:rPr lang="zh-CN" altLang="en-US" dirty="0"/>
              <a:t>）</a:t>
            </a:r>
          </a:p>
        </p:txBody>
      </p:sp>
      <p:pic>
        <p:nvPicPr>
          <p:cNvPr id="18434" name="Picture 2" descr="http://csis.pace.edu/~marchese/CS865/Lectures/Chap4/Chapter4_files/image04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377" y="1341869"/>
            <a:ext cx="6318280" cy="512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30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rgbClr val="262DFF"/>
                </a:solidFill>
              </a:rPr>
              <a:t>基于消息的通讯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399" y="1166019"/>
            <a:ext cx="11890917" cy="1722148"/>
          </a:xfrm>
        </p:spPr>
        <p:txBody>
          <a:bodyPr/>
          <a:lstStyle/>
          <a:p>
            <a:r>
              <a:rPr lang="zh-CN" altLang="en-US" dirty="0"/>
              <a:t>消息中介</a:t>
            </a:r>
            <a:endParaRPr lang="en-US" altLang="zh-CN" dirty="0"/>
          </a:p>
          <a:p>
            <a:pPr lvl="1"/>
            <a:r>
              <a:rPr lang="zh-CN" altLang="en-US" dirty="0"/>
              <a:t>消息中介相对于应用层的网关。它的主要作用是转换收到的消息，使得其能够被应用层理解</a:t>
            </a:r>
            <a:endParaRPr lang="en-US" altLang="zh-CN" dirty="0"/>
          </a:p>
        </p:txBody>
      </p:sp>
      <p:pic>
        <p:nvPicPr>
          <p:cNvPr id="19458" name="Picture 2" descr="http://csis.pace.edu/~marchese/CS865/Lectures/Chap4/Chapter4_files/image0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62" y="2749504"/>
            <a:ext cx="7461393" cy="402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rgbClr val="262DFF"/>
                </a:solidFill>
              </a:rPr>
              <a:t>基于消息的通讯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854" y="1115617"/>
            <a:ext cx="11879766" cy="2313384"/>
          </a:xfrm>
        </p:spPr>
        <p:txBody>
          <a:bodyPr/>
          <a:lstStyle/>
          <a:p>
            <a:r>
              <a:rPr lang="zh-CN" altLang="en-US" dirty="0"/>
              <a:t>典型案例：</a:t>
            </a:r>
            <a:r>
              <a:rPr lang="en-US" altLang="zh-CN" dirty="0"/>
              <a:t>IBM's WebSphere Message-Queuing System</a:t>
            </a:r>
          </a:p>
          <a:p>
            <a:pPr lvl="1"/>
            <a:r>
              <a:rPr lang="zh-CN" altLang="en-US" dirty="0"/>
              <a:t>系统结构</a:t>
            </a:r>
            <a:endParaRPr lang="en-US" altLang="zh-CN" dirty="0"/>
          </a:p>
          <a:p>
            <a:pPr lvl="2"/>
            <a:r>
              <a:rPr lang="zh-CN" altLang="en-US" dirty="0"/>
              <a:t>一个消息的最大默认大小是</a:t>
            </a:r>
            <a:r>
              <a:rPr lang="en-US" altLang="zh-CN" dirty="0"/>
              <a:t>4MB</a:t>
            </a:r>
            <a:r>
              <a:rPr lang="zh-CN" altLang="en-US" dirty="0"/>
              <a:t>，可以被增加到</a:t>
            </a:r>
            <a:r>
              <a:rPr lang="en-US" altLang="zh-CN" dirty="0"/>
              <a:t>100MB</a:t>
            </a:r>
            <a:r>
              <a:rPr lang="zh-CN" altLang="en-US" dirty="0"/>
              <a:t>。一个队列实际上被限制在</a:t>
            </a:r>
            <a:r>
              <a:rPr lang="en-US" altLang="zh-CN" dirty="0"/>
              <a:t>2GB</a:t>
            </a:r>
            <a:r>
              <a:rPr lang="zh-CN" altLang="en-US" dirty="0"/>
              <a:t>，但是其依赖与底层的操作系统，最大的大小可以被很容易的设置成更大的值</a:t>
            </a:r>
            <a:endParaRPr lang="en-US" altLang="zh-CN" dirty="0"/>
          </a:p>
        </p:txBody>
      </p:sp>
      <p:pic>
        <p:nvPicPr>
          <p:cNvPr id="20482" name="Picture 2" descr="http://csis.pace.edu/~marchese/CS865/Lectures/Chap4/Chapter4_files/image0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07" y="3384396"/>
            <a:ext cx="7235581" cy="340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705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rgbClr val="262DFF"/>
                </a:solidFill>
              </a:rPr>
              <a:t>基于消息的通讯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606" y="1166019"/>
            <a:ext cx="11922013" cy="2262982"/>
          </a:xfrm>
        </p:spPr>
        <p:txBody>
          <a:bodyPr/>
          <a:lstStyle/>
          <a:p>
            <a:r>
              <a:rPr lang="en-US" altLang="zh-CN" dirty="0"/>
              <a:t>WebSphere MQ</a:t>
            </a:r>
            <a:r>
              <a:rPr lang="zh-CN" altLang="en-US" dirty="0"/>
              <a:t>的重要组成</a:t>
            </a:r>
            <a:endParaRPr lang="en-US" altLang="zh-CN" dirty="0"/>
          </a:p>
          <a:p>
            <a:pPr lvl="1"/>
            <a:r>
              <a:rPr lang="en-US" altLang="zh-CN" dirty="0"/>
              <a:t>Queue Manager</a:t>
            </a:r>
            <a:r>
              <a:rPr lang="zh-CN" altLang="en-US" dirty="0"/>
              <a:t>：运行在所有消息队列服务器上</a:t>
            </a:r>
            <a:endParaRPr lang="en-US" altLang="zh-CN" dirty="0"/>
          </a:p>
          <a:p>
            <a:pPr lvl="1"/>
            <a:r>
              <a:rPr lang="en-US" altLang="zh-CN" dirty="0"/>
              <a:t>Message Channel Agent (MCA)</a:t>
            </a:r>
            <a:r>
              <a:rPr lang="zh-CN" altLang="en-US" dirty="0"/>
              <a:t>：用于管理服务器的通讯通道</a:t>
            </a:r>
            <a:endParaRPr lang="en-US" altLang="zh-CN" dirty="0"/>
          </a:p>
          <a:p>
            <a:pPr lvl="1"/>
            <a:r>
              <a:rPr lang="en-US" altLang="zh-CN" dirty="0"/>
              <a:t>Message Channel</a:t>
            </a:r>
            <a:r>
              <a:rPr lang="zh-CN" altLang="en-US" dirty="0"/>
              <a:t>：一个消息通道包含一个消息发送队列</a:t>
            </a:r>
          </a:p>
        </p:txBody>
      </p:sp>
      <p:pic>
        <p:nvPicPr>
          <p:cNvPr id="21506" name="Picture 2" descr="http://csis.pace.edu/~marchese/CS865/Lectures/Chap4/Chapter4_files/image04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898" y="3581095"/>
            <a:ext cx="6505575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7895492" y="4454002"/>
            <a:ext cx="4170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WebSphere MQ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的消息路由和别名系统</a:t>
            </a:r>
          </a:p>
        </p:txBody>
      </p:sp>
    </p:spTree>
    <p:extLst>
      <p:ext uri="{BB962C8B-B14F-4D97-AF65-F5344CB8AC3E}">
        <p14:creationId xmlns:p14="http://schemas.microsoft.com/office/powerpoint/2010/main" val="11475134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rgbClr val="262DFF"/>
                </a:solidFill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853" y="1115616"/>
            <a:ext cx="10972800" cy="4525963"/>
          </a:xfrm>
        </p:spPr>
        <p:txBody>
          <a:bodyPr/>
          <a:lstStyle/>
          <a:p>
            <a:r>
              <a:rPr lang="zh-CN" altLang="en-US" dirty="0"/>
              <a:t>基础知识</a:t>
            </a:r>
            <a:endParaRPr lang="en-US" altLang="zh-CN" dirty="0"/>
          </a:p>
          <a:p>
            <a:r>
              <a:rPr lang="zh-CN" altLang="en-US" dirty="0"/>
              <a:t>远程过程调用</a:t>
            </a:r>
            <a:endParaRPr lang="en-US" altLang="zh-CN" dirty="0"/>
          </a:p>
          <a:p>
            <a:r>
              <a:rPr lang="zh-CN" altLang="en-US" dirty="0"/>
              <a:t>基于消息的通讯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流式通讯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多播通讯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4612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solidFill>
                  <a:srgbClr val="262DFF"/>
                </a:solidFill>
              </a:rPr>
              <a:t>流式通讯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608" y="1166018"/>
            <a:ext cx="11790557" cy="2424675"/>
          </a:xfrm>
        </p:spPr>
        <p:txBody>
          <a:bodyPr/>
          <a:lstStyle/>
          <a:p>
            <a:r>
              <a:rPr lang="zh-CN" altLang="en-US" dirty="0"/>
              <a:t>分布式系统应该提供像语音和视频流这样依赖时间信息的解决方法</a:t>
            </a:r>
            <a:endParaRPr lang="en-US" altLang="zh-CN" dirty="0"/>
          </a:p>
          <a:p>
            <a:pPr lvl="1"/>
            <a:r>
              <a:rPr lang="zh-CN" altLang="en-US" dirty="0"/>
              <a:t>例如，动画可以通过在时间范围</a:t>
            </a:r>
            <a:r>
              <a:rPr lang="en-US" altLang="zh-CN" dirty="0"/>
              <a:t>T</a:t>
            </a:r>
            <a:r>
              <a:rPr lang="zh-CN" altLang="en-US" dirty="0"/>
              <a:t>内，播放一系列的连续的图像，典型的速率为</a:t>
            </a:r>
            <a:r>
              <a:rPr lang="en-US" altLang="zh-CN" dirty="0"/>
              <a:t>30-40ms/</a:t>
            </a:r>
            <a:r>
              <a:rPr lang="zh-CN" altLang="en-US" dirty="0"/>
              <a:t>图像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52533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rgbClr val="262DFF"/>
                </a:solidFill>
              </a:rPr>
              <a:t>流式通讯的分布式系统架构</a:t>
            </a:r>
          </a:p>
        </p:txBody>
      </p:sp>
      <p:pic>
        <p:nvPicPr>
          <p:cNvPr id="1026" name="Picture 2" descr="http://csis.pace.edu/~marchese/CS865/Lectures/Chap4/Chapter4_files/image0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3" y="1550020"/>
            <a:ext cx="11932153" cy="450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3924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rgbClr val="262DFF"/>
                </a:solidFill>
              </a:rPr>
              <a:t>流式通讯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550" y="1115616"/>
            <a:ext cx="11902069" cy="3902433"/>
          </a:xfrm>
        </p:spPr>
        <p:txBody>
          <a:bodyPr/>
          <a:lstStyle/>
          <a:p>
            <a:r>
              <a:rPr lang="zh-CN" altLang="en-US" dirty="0"/>
              <a:t>服务质量保证</a:t>
            </a:r>
            <a:endParaRPr lang="en-US" altLang="zh-CN" dirty="0"/>
          </a:p>
          <a:p>
            <a:pPr lvl="1"/>
            <a:r>
              <a:rPr lang="zh-CN" altLang="en-US" dirty="0"/>
              <a:t>连续的数据流主要关注时间线、量和可靠性</a:t>
            </a:r>
            <a:endParaRPr lang="en-US" altLang="zh-CN" dirty="0"/>
          </a:p>
          <a:p>
            <a:pPr lvl="1"/>
            <a:r>
              <a:rPr lang="en-US" altLang="zh-CN" dirty="0"/>
              <a:t>QoS</a:t>
            </a:r>
            <a:r>
              <a:rPr lang="zh-CN" altLang="en-US" dirty="0"/>
              <a:t>往往包括以下内容</a:t>
            </a:r>
            <a:endParaRPr lang="en-US" altLang="zh-CN" dirty="0"/>
          </a:p>
          <a:p>
            <a:pPr lvl="2"/>
            <a:r>
              <a:rPr lang="zh-CN" altLang="en-US" dirty="0"/>
              <a:t>传输带宽（</a:t>
            </a:r>
            <a:r>
              <a:rPr lang="en-US" altLang="zh-CN" dirty="0"/>
              <a:t>bit rate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会话建立的最大延迟</a:t>
            </a:r>
            <a:endParaRPr lang="en-US" altLang="zh-CN" dirty="0"/>
          </a:p>
          <a:p>
            <a:pPr lvl="2"/>
            <a:r>
              <a:rPr lang="zh-CN" altLang="en-US" dirty="0"/>
              <a:t>最大端到端传输延迟</a:t>
            </a:r>
            <a:endParaRPr lang="en-US" altLang="zh-CN" dirty="0"/>
          </a:p>
          <a:p>
            <a:pPr lvl="2"/>
            <a:r>
              <a:rPr lang="zh-CN" altLang="en-US" dirty="0"/>
              <a:t>最大延迟（</a:t>
            </a:r>
            <a:r>
              <a:rPr lang="en-US" altLang="zh-CN" dirty="0"/>
              <a:t>delay variance, or jitter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最大消息轮转时间（</a:t>
            </a:r>
            <a:r>
              <a:rPr lang="en-US" altLang="zh-CN" dirty="0"/>
              <a:t>round-trip delay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243280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rgbClr val="262DFF"/>
                </a:solidFill>
              </a:rPr>
              <a:t>流式通讯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099" y="1166018"/>
            <a:ext cx="11983843" cy="2558489"/>
          </a:xfrm>
        </p:spPr>
        <p:txBody>
          <a:bodyPr/>
          <a:lstStyle/>
          <a:p>
            <a:r>
              <a:rPr lang="en-US" altLang="zh-CN" dirty="0" err="1"/>
              <a:t>QoS</a:t>
            </a:r>
            <a:r>
              <a:rPr lang="zh-CN" altLang="en-US" dirty="0"/>
              <a:t>保证的实现</a:t>
            </a:r>
            <a:endParaRPr lang="en-US" altLang="zh-CN" dirty="0"/>
          </a:p>
          <a:p>
            <a:pPr lvl="1"/>
            <a:r>
              <a:rPr lang="zh-CN" altLang="en-US" dirty="0"/>
              <a:t>问题：在尽力服务（</a:t>
            </a:r>
            <a:r>
              <a:rPr lang="en-US" altLang="zh-CN" dirty="0"/>
              <a:t>best-effort</a:t>
            </a:r>
            <a:r>
              <a:rPr lang="zh-CN" altLang="en-US" dirty="0"/>
              <a:t>）的网络架构（如</a:t>
            </a:r>
            <a:r>
              <a:rPr lang="en-US" altLang="zh-CN" dirty="0"/>
              <a:t>IP</a:t>
            </a:r>
            <a:r>
              <a:rPr lang="zh-CN" altLang="en-US" dirty="0"/>
              <a:t>）上，实现</a:t>
            </a:r>
            <a:r>
              <a:rPr lang="en-US" altLang="zh-CN" dirty="0"/>
              <a:t>QoS</a:t>
            </a:r>
            <a:r>
              <a:rPr lang="zh-CN" altLang="en-US" dirty="0"/>
              <a:t>保证</a:t>
            </a:r>
            <a:endParaRPr lang="en-US" altLang="zh-CN" dirty="0"/>
          </a:p>
          <a:p>
            <a:pPr lvl="1"/>
            <a:r>
              <a:rPr lang="zh-CN" altLang="en-US" dirty="0"/>
              <a:t>可采用的方法</a:t>
            </a:r>
            <a:endParaRPr lang="en-US" altLang="zh-CN" dirty="0"/>
          </a:p>
          <a:p>
            <a:pPr lvl="2"/>
            <a:r>
              <a:rPr lang="zh-CN" altLang="en-US" dirty="0"/>
              <a:t>在网络层，采用特定数据包类型，如</a:t>
            </a:r>
            <a:r>
              <a:rPr lang="en-US" altLang="zh-CN" dirty="0"/>
              <a:t>expedited forwarding class</a:t>
            </a:r>
          </a:p>
          <a:p>
            <a:pPr lvl="2"/>
            <a:r>
              <a:rPr lang="zh-CN" altLang="en-US" dirty="0"/>
              <a:t>采用缓存降低延迟（传输控制层）</a:t>
            </a:r>
          </a:p>
        </p:txBody>
      </p:sp>
      <p:pic>
        <p:nvPicPr>
          <p:cNvPr id="2050" name="Picture 2" descr="http://csis.pace.edu/~marchese/CS865/Lectures/Chap4/Chapter4_files/image0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905" y="3701468"/>
            <a:ext cx="9914190" cy="309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52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rgbClr val="262DFF"/>
                </a:solidFill>
              </a:rPr>
              <a:t>分层通讯协议 </a:t>
            </a:r>
            <a:r>
              <a:rPr lang="en-US" altLang="zh-CN" sz="4800" dirty="0">
                <a:solidFill>
                  <a:srgbClr val="262DFF"/>
                </a:solidFill>
              </a:rPr>
              <a:t>- </a:t>
            </a:r>
            <a:r>
              <a:rPr lang="en" altLang="zh-CN" sz="4800" dirty="0">
                <a:solidFill>
                  <a:srgbClr val="262DFF"/>
                </a:solidFill>
              </a:rPr>
              <a:t>OSI</a:t>
            </a:r>
            <a:r>
              <a:rPr lang="zh-CN" altLang="en-US" sz="4800" dirty="0">
                <a:solidFill>
                  <a:srgbClr val="262DFF"/>
                </a:solidFill>
              </a:rPr>
              <a:t>协议</a:t>
            </a:r>
          </a:p>
        </p:txBody>
      </p:sp>
      <p:pic>
        <p:nvPicPr>
          <p:cNvPr id="3074" name="Picture 2" descr="http://csis.pace.edu/~marchese/CS865/Lectures/Chap4/Chapter4_files/image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711" y="1204332"/>
            <a:ext cx="7852811" cy="555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63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rgbClr val="262DFF"/>
                </a:solidFill>
              </a:rPr>
              <a:t>流式通讯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024" y="1166018"/>
            <a:ext cx="11864898" cy="452596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QoS</a:t>
            </a:r>
            <a:r>
              <a:rPr lang="zh-CN" altLang="en-US" dirty="0"/>
              <a:t>保证的实现</a:t>
            </a:r>
            <a:r>
              <a:rPr lang="en-US" altLang="zh-CN" dirty="0"/>
              <a:t>-</a:t>
            </a:r>
            <a:r>
              <a:rPr lang="zh-CN" altLang="en-US" dirty="0"/>
              <a:t>可采用的方法（续）</a:t>
            </a:r>
            <a:endParaRPr lang="en-US" altLang="zh-CN" dirty="0"/>
          </a:p>
          <a:p>
            <a:pPr lvl="1"/>
            <a:r>
              <a:rPr lang="zh-CN" altLang="en-US" dirty="0"/>
              <a:t>交替法（</a:t>
            </a:r>
            <a:r>
              <a:rPr lang="en-US" altLang="zh-CN" dirty="0"/>
              <a:t>interleave frames</a:t>
            </a:r>
            <a:r>
              <a:rPr lang="zh-CN" altLang="en-US" dirty="0"/>
              <a:t>）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(a)</a:t>
            </a:r>
            <a:r>
              <a:rPr lang="zh-CN" altLang="en-US" dirty="0"/>
              <a:t>无交替的情形，网络包数据丢失会导致较明显的播放停顿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(b)</a:t>
            </a:r>
            <a:r>
              <a:rPr lang="zh-CN" altLang="en-US" dirty="0"/>
              <a:t>由于将数据进行交替（</a:t>
            </a:r>
            <a:r>
              <a:rPr lang="en-US" altLang="zh-CN" dirty="0"/>
              <a:t>interleave)</a:t>
            </a:r>
            <a:r>
              <a:rPr lang="zh-CN" altLang="en-US" dirty="0"/>
              <a:t>，这样即使出现了网络包数据丢失，也不会在接收端产生用户（人）可感知的播放停顿</a:t>
            </a:r>
            <a:endParaRPr lang="en-US" altLang="zh-CN" dirty="0"/>
          </a:p>
        </p:txBody>
      </p:sp>
      <p:pic>
        <p:nvPicPr>
          <p:cNvPr id="3074" name="Picture 2" descr="http://csis.pace.edu/~marchese/CS865/Lectures/Chap4/Chapter4_files/image0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493" y="3445729"/>
            <a:ext cx="5135510" cy="336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3611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rgbClr val="262DFF"/>
                </a:solidFill>
              </a:rPr>
              <a:t>流式通讯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911" y="1166018"/>
            <a:ext cx="11701347" cy="1143001"/>
          </a:xfrm>
        </p:spPr>
        <p:txBody>
          <a:bodyPr/>
          <a:lstStyle/>
          <a:p>
            <a:r>
              <a:rPr lang="zh-CN" altLang="en-US" dirty="0"/>
              <a:t>流同步（</a:t>
            </a:r>
            <a:r>
              <a:rPr lang="en-US" altLang="zh-CN" dirty="0"/>
              <a:t>Stream Synchronization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考虑流间同步，如电影的视频和音频流间的同步</a:t>
            </a:r>
          </a:p>
        </p:txBody>
      </p:sp>
      <p:pic>
        <p:nvPicPr>
          <p:cNvPr id="4098" name="Picture 2" descr="http://csis.pace.edu/~marchese/CS865/Lectures/Chap4/Chapter4_files/image05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027" y="2310888"/>
            <a:ext cx="7868801" cy="447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9090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rgbClr val="262DFF"/>
                </a:solidFill>
              </a:rPr>
              <a:t>采用高层接口的流同步实现</a:t>
            </a:r>
          </a:p>
        </p:txBody>
      </p:sp>
      <p:pic>
        <p:nvPicPr>
          <p:cNvPr id="5122" name="Picture 2" descr="http://csis.pace.edu/~marchese/CS865/Lectures/Chap4/Chapter4_files/image0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40" y="1115615"/>
            <a:ext cx="11496907" cy="562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7907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rgbClr val="262DFF"/>
                </a:solidFill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853" y="1115616"/>
            <a:ext cx="10972800" cy="4525963"/>
          </a:xfrm>
        </p:spPr>
        <p:txBody>
          <a:bodyPr/>
          <a:lstStyle/>
          <a:p>
            <a:r>
              <a:rPr lang="zh-CN" altLang="en-US" dirty="0"/>
              <a:t>基础知识</a:t>
            </a:r>
            <a:endParaRPr lang="en-US" altLang="zh-CN" dirty="0"/>
          </a:p>
          <a:p>
            <a:r>
              <a:rPr lang="zh-CN" altLang="en-US" dirty="0"/>
              <a:t>远程过程调用</a:t>
            </a:r>
            <a:endParaRPr lang="en-US" altLang="zh-CN" dirty="0"/>
          </a:p>
          <a:p>
            <a:r>
              <a:rPr lang="zh-CN" altLang="en-US" dirty="0"/>
              <a:t>基于消息的通讯</a:t>
            </a:r>
            <a:endParaRPr lang="en-US" altLang="zh-CN" dirty="0"/>
          </a:p>
          <a:p>
            <a:r>
              <a:rPr lang="zh-CN" altLang="en-US" dirty="0"/>
              <a:t>流式通讯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多播通讯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9254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rgbClr val="262DFF"/>
                </a:solidFill>
              </a:rPr>
              <a:t>多播通讯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8155" y="1166019"/>
            <a:ext cx="11835161" cy="3755938"/>
          </a:xfrm>
        </p:spPr>
        <p:txBody>
          <a:bodyPr/>
          <a:lstStyle/>
          <a:p>
            <a:r>
              <a:rPr lang="zh-CN" altLang="en-US" dirty="0"/>
              <a:t>分布式系统的一个重要的问题是如何</a:t>
            </a:r>
            <a:r>
              <a:rPr lang="zh-CN" altLang="en-US" b="1" dirty="0"/>
              <a:t>发送相同的数据给多个收受者</a:t>
            </a:r>
            <a:r>
              <a:rPr lang="zh-CN" altLang="en-US" dirty="0"/>
              <a:t>，这个问题通常被叫做多播通讯</a:t>
            </a:r>
            <a:endParaRPr lang="en-US" altLang="zh-CN" dirty="0"/>
          </a:p>
          <a:p>
            <a:r>
              <a:rPr lang="zh-CN" altLang="en-US" dirty="0"/>
              <a:t>应用态多播</a:t>
            </a:r>
            <a:endParaRPr lang="en-US" altLang="zh-CN" dirty="0"/>
          </a:p>
          <a:p>
            <a:pPr lvl="1"/>
            <a:r>
              <a:rPr lang="zh-CN" altLang="en-US" dirty="0"/>
              <a:t>层叠网络（</a:t>
            </a:r>
            <a:r>
              <a:rPr lang="en-US" altLang="zh-CN" dirty="0"/>
              <a:t>overlay network</a:t>
            </a:r>
            <a:r>
              <a:rPr lang="zh-CN" altLang="en-US" dirty="0"/>
              <a:t>）的拓扑结构</a:t>
            </a:r>
            <a:endParaRPr lang="en-US" altLang="zh-CN" dirty="0"/>
          </a:p>
          <a:p>
            <a:pPr lvl="2"/>
            <a:r>
              <a:rPr lang="zh-CN" altLang="en-US" dirty="0"/>
              <a:t>树状（</a:t>
            </a:r>
            <a:r>
              <a:rPr lang="en-US" altLang="zh-CN" dirty="0"/>
              <a:t>Tree</a:t>
            </a:r>
            <a:r>
              <a:rPr lang="zh-CN" altLang="en-US" dirty="0"/>
              <a:t>）网络：任意一对节点间存在唯一通路</a:t>
            </a:r>
            <a:endParaRPr lang="en-US" altLang="zh-CN" dirty="0"/>
          </a:p>
          <a:p>
            <a:pPr lvl="2"/>
            <a:r>
              <a:rPr lang="zh-CN" altLang="en-US" dirty="0"/>
              <a:t>网状（</a:t>
            </a:r>
            <a:r>
              <a:rPr lang="en-US" altLang="zh-CN" dirty="0"/>
              <a:t>Mesh</a:t>
            </a:r>
            <a:r>
              <a:rPr lang="zh-CN" altLang="en-US" dirty="0"/>
              <a:t>）网络：任意一对节点间存在多个可能的通路</a:t>
            </a:r>
            <a:endParaRPr lang="en-US" altLang="zh-CN" dirty="0"/>
          </a:p>
          <a:p>
            <a:pPr lvl="2"/>
            <a:r>
              <a:rPr lang="zh-CN" altLang="en-US" dirty="0"/>
              <a:t>基于</a:t>
            </a:r>
            <a:r>
              <a:rPr lang="en-US" altLang="zh-CN" dirty="0"/>
              <a:t>DHT</a:t>
            </a:r>
            <a:r>
              <a:rPr lang="zh-CN" altLang="en-US" dirty="0"/>
              <a:t>的对等（</a:t>
            </a:r>
            <a:r>
              <a:rPr lang="en-US" altLang="zh-CN" dirty="0"/>
              <a:t>peer-to-peer</a:t>
            </a:r>
            <a:r>
              <a:rPr lang="zh-CN" altLang="en-US" dirty="0"/>
              <a:t>）网络：如</a:t>
            </a:r>
            <a:r>
              <a:rPr lang="en-US" altLang="zh-CN" dirty="0"/>
              <a:t>Chord</a:t>
            </a:r>
            <a:r>
              <a:rPr lang="zh-CN" altLang="en-US" dirty="0"/>
              <a:t>系统</a:t>
            </a:r>
          </a:p>
        </p:txBody>
      </p:sp>
    </p:spTree>
    <p:extLst>
      <p:ext uri="{BB962C8B-B14F-4D97-AF65-F5344CB8AC3E}">
        <p14:creationId xmlns:p14="http://schemas.microsoft.com/office/powerpoint/2010/main" val="28106112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rgbClr val="262DFF"/>
                </a:solidFill>
              </a:rPr>
              <a:t>多播通讯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888" y="1115616"/>
            <a:ext cx="5475790" cy="574238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层叠网络的建立</a:t>
            </a:r>
            <a:endParaRPr lang="en-US" altLang="zh-CN" dirty="0"/>
          </a:p>
          <a:p>
            <a:pPr lvl="1"/>
            <a:r>
              <a:rPr lang="zh-CN" altLang="en-US" dirty="0"/>
              <a:t>在右图所示的（树状）层叠网络中，</a:t>
            </a:r>
            <a:r>
              <a:rPr lang="en-US" altLang="zh-CN" dirty="0"/>
              <a:t>A</a:t>
            </a:r>
            <a:r>
              <a:rPr lang="zh-CN" altLang="en-US" dirty="0"/>
              <a:t>是根节点。</a:t>
            </a:r>
            <a:endParaRPr lang="en-US" altLang="zh-CN" dirty="0"/>
          </a:p>
          <a:p>
            <a:pPr lvl="2"/>
            <a:r>
              <a:rPr lang="zh-CN" altLang="en-US" dirty="0"/>
              <a:t>（逻辑结构）</a:t>
            </a:r>
            <a:r>
              <a:rPr lang="en-US" altLang="zh-CN" dirty="0"/>
              <a:t>A</a:t>
            </a:r>
            <a:r>
              <a:rPr lang="en-US" altLang="zh-CN" dirty="0">
                <a:sym typeface="Wingdings" panose="05000000000000000000" pitchFamily="2" charset="2"/>
              </a:rPr>
              <a:t>BCD</a:t>
            </a:r>
            <a:endParaRPr lang="en-US" altLang="zh-CN" dirty="0"/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A</a:t>
            </a:r>
            <a:r>
              <a:rPr lang="zh-CN" altLang="en-US" dirty="0"/>
              <a:t>发送某多播消息给其他节点，消息将两次通过以下通路：</a:t>
            </a:r>
            <a:endParaRPr lang="en-US" altLang="zh-CN" dirty="0"/>
          </a:p>
          <a:p>
            <a:pPr lvl="2"/>
            <a:r>
              <a:rPr lang="en-US" altLang="zh-CN" dirty="0"/>
              <a:t>Ra – </a:t>
            </a:r>
            <a:r>
              <a:rPr lang="en-US" altLang="zh-CN" dirty="0" err="1"/>
              <a:t>Rb</a:t>
            </a:r>
            <a:r>
              <a:rPr lang="en-US" altLang="zh-CN" dirty="0"/>
              <a:t> </a:t>
            </a:r>
            <a:r>
              <a:rPr lang="zh-CN" altLang="en-US" dirty="0"/>
              <a:t>；</a:t>
            </a:r>
            <a:r>
              <a:rPr lang="en-US" altLang="zh-CN" dirty="0"/>
              <a:t>B – </a:t>
            </a:r>
            <a:r>
              <a:rPr lang="en-US" altLang="zh-CN" dirty="0" err="1"/>
              <a:t>Rb</a:t>
            </a:r>
            <a:r>
              <a:rPr lang="en-US" altLang="zh-CN" dirty="0"/>
              <a:t> ; </a:t>
            </a:r>
            <a:r>
              <a:rPr lang="en-US" altLang="zh-CN" dirty="0" err="1"/>
              <a:t>Rc</a:t>
            </a:r>
            <a:r>
              <a:rPr lang="en-US" altLang="zh-CN" dirty="0"/>
              <a:t> – Rd </a:t>
            </a:r>
            <a:r>
              <a:rPr lang="zh-CN" altLang="en-US" dirty="0"/>
              <a:t>以及</a:t>
            </a:r>
            <a:r>
              <a:rPr lang="en-US" altLang="zh-CN" dirty="0"/>
              <a:t> Rd – D </a:t>
            </a:r>
          </a:p>
          <a:p>
            <a:pPr lvl="1"/>
            <a:r>
              <a:rPr lang="zh-CN" altLang="en-US" dirty="0"/>
              <a:t>显然存在效率问题</a:t>
            </a:r>
            <a:endParaRPr lang="en-US" altLang="zh-CN" dirty="0"/>
          </a:p>
          <a:p>
            <a:pPr lvl="2"/>
            <a:r>
              <a:rPr lang="zh-CN" altLang="en-US" dirty="0"/>
              <a:t>可能的改进办法是改进层叠网络，建立</a:t>
            </a:r>
            <a:r>
              <a:rPr lang="en-US" altLang="zh-CN" dirty="0"/>
              <a:t>A</a:t>
            </a:r>
            <a:r>
              <a:rPr lang="en-US" altLang="zh-CN" dirty="0">
                <a:sym typeface="Wingdings" panose="05000000000000000000" pitchFamily="2" charset="2"/>
              </a:rPr>
              <a:t>CD</a:t>
            </a:r>
            <a:r>
              <a:rPr lang="zh-CN" altLang="en-US" dirty="0">
                <a:sym typeface="Wingdings" panose="05000000000000000000" pitchFamily="2" charset="2"/>
              </a:rPr>
              <a:t>，并保留</a:t>
            </a:r>
            <a:r>
              <a:rPr lang="en-US" altLang="zh-CN" dirty="0">
                <a:sym typeface="Wingdings" panose="05000000000000000000" pitchFamily="2" charset="2"/>
              </a:rPr>
              <a:t>A B</a:t>
            </a:r>
            <a:endParaRPr lang="zh-CN" altLang="en-US" dirty="0"/>
          </a:p>
        </p:txBody>
      </p:sp>
      <p:pic>
        <p:nvPicPr>
          <p:cNvPr id="6146" name="Picture 2" descr="http://csis.pace.edu/~marchese/CS865/Lectures/Chap4/Chapter4_files/image0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678" y="1892123"/>
            <a:ext cx="6505575" cy="35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0454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rgbClr val="262DFF"/>
                </a:solidFill>
              </a:rPr>
              <a:t>多播通讯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0932" y="1166018"/>
            <a:ext cx="11774311" cy="5336382"/>
          </a:xfrm>
        </p:spPr>
        <p:txBody>
          <a:bodyPr>
            <a:normAutofit/>
          </a:bodyPr>
          <a:lstStyle/>
          <a:p>
            <a:r>
              <a:rPr lang="zh-CN" altLang="en-US" dirty="0"/>
              <a:t>基于流言传播的数据分发</a:t>
            </a:r>
            <a:endParaRPr lang="en-US" altLang="zh-CN" dirty="0"/>
          </a:p>
          <a:p>
            <a:pPr lvl="1"/>
            <a:r>
              <a:rPr lang="zh-CN" altLang="en-US" dirty="0"/>
              <a:t>增熵消息传播模型</a:t>
            </a:r>
            <a:endParaRPr lang="en-US" altLang="zh-CN" dirty="0"/>
          </a:p>
          <a:p>
            <a:pPr lvl="2"/>
            <a:r>
              <a:rPr lang="zh-CN" altLang="en-US" dirty="0"/>
              <a:t>节点</a:t>
            </a:r>
            <a:r>
              <a:rPr lang="en-US" altLang="zh-CN" dirty="0"/>
              <a:t>P</a:t>
            </a:r>
            <a:r>
              <a:rPr lang="zh-CN" altLang="en-US" dirty="0"/>
              <a:t>随机选择相邻节点</a:t>
            </a:r>
            <a:r>
              <a:rPr lang="en-US" altLang="zh-CN" dirty="0"/>
              <a:t>Q</a:t>
            </a:r>
            <a:r>
              <a:rPr lang="zh-CN" altLang="en-US" dirty="0"/>
              <a:t>，并于</a:t>
            </a:r>
            <a:r>
              <a:rPr lang="en-US" altLang="zh-CN" dirty="0"/>
              <a:t>Q</a:t>
            </a:r>
            <a:r>
              <a:rPr lang="zh-CN" altLang="en-US" dirty="0"/>
              <a:t>进行消息传播</a:t>
            </a:r>
            <a:endParaRPr lang="en-US" altLang="zh-CN" dirty="0"/>
          </a:p>
          <a:p>
            <a:pPr lvl="1"/>
            <a:r>
              <a:rPr lang="zh-CN" altLang="en-US" dirty="0"/>
              <a:t>消息传播的（具体）方法</a:t>
            </a:r>
            <a:endParaRPr lang="en-US" altLang="zh-CN" dirty="0"/>
          </a:p>
          <a:p>
            <a:pPr lvl="2"/>
            <a:r>
              <a:rPr lang="en-US" altLang="zh-CN" dirty="0"/>
              <a:t>Push</a:t>
            </a:r>
            <a:r>
              <a:rPr lang="zh-CN" altLang="en-US" dirty="0"/>
              <a:t>：</a:t>
            </a:r>
            <a:r>
              <a:rPr lang="en-US" altLang="zh-CN" dirty="0"/>
              <a:t>P</a:t>
            </a:r>
            <a:r>
              <a:rPr lang="zh-CN" altLang="en-US" dirty="0"/>
              <a:t>将更新传播给</a:t>
            </a:r>
            <a:r>
              <a:rPr lang="en-US" altLang="zh-CN" dirty="0"/>
              <a:t>Q</a:t>
            </a:r>
          </a:p>
          <a:p>
            <a:pPr lvl="2"/>
            <a:r>
              <a:rPr lang="en-US" altLang="zh-CN" dirty="0"/>
              <a:t>Pull</a:t>
            </a:r>
            <a:r>
              <a:rPr lang="zh-CN" altLang="en-US" dirty="0"/>
              <a:t>：</a:t>
            </a:r>
            <a:r>
              <a:rPr lang="en-US" altLang="zh-CN" dirty="0"/>
              <a:t>P</a:t>
            </a:r>
            <a:r>
              <a:rPr lang="zh-CN" altLang="en-US" dirty="0"/>
              <a:t>从</a:t>
            </a:r>
            <a:r>
              <a:rPr lang="en-US" altLang="zh-CN" dirty="0"/>
              <a:t>Q</a:t>
            </a:r>
            <a:r>
              <a:rPr lang="zh-CN" altLang="en-US" dirty="0"/>
              <a:t>处取得新消息</a:t>
            </a:r>
            <a:endParaRPr lang="en-US" altLang="zh-CN" dirty="0"/>
          </a:p>
          <a:p>
            <a:pPr lvl="2"/>
            <a:r>
              <a:rPr lang="en-US" altLang="zh-CN" dirty="0"/>
              <a:t>Push-pull</a:t>
            </a:r>
            <a:r>
              <a:rPr lang="zh-CN" altLang="en-US" dirty="0"/>
              <a:t>：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相互传递新消息</a:t>
            </a:r>
            <a:endParaRPr lang="en-US" altLang="zh-CN" dirty="0"/>
          </a:p>
          <a:p>
            <a:pPr lvl="1"/>
            <a:r>
              <a:rPr lang="zh-CN" altLang="en-US" dirty="0"/>
              <a:t>以上消息传播方法中，为了达到消息迅速传递的目的，</a:t>
            </a:r>
            <a:r>
              <a:rPr lang="en-US" altLang="zh-CN" dirty="0"/>
              <a:t>Push</a:t>
            </a:r>
            <a:r>
              <a:rPr lang="zh-CN" altLang="en-US" dirty="0"/>
              <a:t>方法的效率最低。因为当组内很多节点已经获得了新的消息，则再通过随机选取得到的节点</a:t>
            </a:r>
            <a:r>
              <a:rPr lang="en-US" altLang="zh-CN" dirty="0"/>
              <a:t>Q</a:t>
            </a:r>
            <a:r>
              <a:rPr lang="zh-CN" altLang="en-US" dirty="0"/>
              <a:t>，使其之前未获得新消息的概率较低</a:t>
            </a:r>
            <a:endParaRPr lang="en-US" altLang="zh-CN" dirty="0"/>
          </a:p>
          <a:p>
            <a:pPr lvl="1"/>
            <a:r>
              <a:rPr lang="en-US" altLang="zh-CN" dirty="0"/>
              <a:t>Push-pull</a:t>
            </a:r>
            <a:r>
              <a:rPr lang="zh-CN" altLang="en-US" dirty="0"/>
              <a:t>在消息传递上能够获得最高的效率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27146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rgbClr val="262DFF"/>
                </a:solidFill>
              </a:rPr>
              <a:t>多播通讯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178" y="1166018"/>
            <a:ext cx="12067821" cy="5596026"/>
          </a:xfrm>
        </p:spPr>
        <p:txBody>
          <a:bodyPr/>
          <a:lstStyle/>
          <a:p>
            <a:pPr marL="0" indent="-457200">
              <a:spcBef>
                <a:spcPts val="1000"/>
              </a:spcBef>
            </a:pPr>
            <a:r>
              <a:rPr lang="zh-CN" altLang="en-US" dirty="0"/>
              <a:t>基于流言传播的数据分发</a:t>
            </a:r>
            <a:endParaRPr lang="en-US" altLang="zh-CN" dirty="0"/>
          </a:p>
          <a:p>
            <a:pPr marL="628650" lvl="2">
              <a:spcBef>
                <a:spcPts val="1000"/>
              </a:spcBef>
            </a:pPr>
            <a:r>
              <a:rPr lang="zh-CN" altLang="en-US" sz="2800" dirty="0"/>
              <a:t>流言传递模型</a:t>
            </a:r>
            <a:endParaRPr lang="en-US" altLang="zh-CN" sz="2800" dirty="0"/>
          </a:p>
          <a:p>
            <a:pPr marL="1143000" lvl="3">
              <a:spcBef>
                <a:spcPts val="1000"/>
              </a:spcBef>
            </a:pPr>
            <a:r>
              <a:rPr lang="zh-CN" altLang="en-US" sz="2400" dirty="0"/>
              <a:t>如果节点</a:t>
            </a:r>
            <a:r>
              <a:rPr lang="en-US" altLang="zh-CN" sz="2400" dirty="0"/>
              <a:t>P</a:t>
            </a:r>
            <a:r>
              <a:rPr lang="zh-CN" altLang="en-US" sz="2400" dirty="0"/>
              <a:t>之前获得了新的更新</a:t>
            </a:r>
            <a:r>
              <a:rPr lang="en-US" altLang="zh-CN" sz="2400" dirty="0"/>
              <a:t>x</a:t>
            </a:r>
            <a:r>
              <a:rPr lang="zh-CN" altLang="en-US" sz="2400" dirty="0"/>
              <a:t>，它会在组内剩余节点中随机选择节点</a:t>
            </a:r>
            <a:r>
              <a:rPr lang="en-US" altLang="zh-CN" sz="2400" dirty="0"/>
              <a:t>Q</a:t>
            </a:r>
            <a:r>
              <a:rPr lang="zh-CN" altLang="en-US" sz="2400" dirty="0"/>
              <a:t>，并将</a:t>
            </a:r>
            <a:r>
              <a:rPr lang="en-US" altLang="zh-CN" sz="2400" dirty="0"/>
              <a:t>x</a:t>
            </a:r>
            <a:r>
              <a:rPr lang="zh-CN" altLang="en-US" sz="2400" dirty="0"/>
              <a:t>传递给</a:t>
            </a:r>
            <a:r>
              <a:rPr lang="en-US" altLang="zh-CN" sz="2400" dirty="0"/>
              <a:t>Q</a:t>
            </a:r>
          </a:p>
          <a:p>
            <a:pPr marL="1143000" lvl="3">
              <a:spcBef>
                <a:spcPts val="1000"/>
              </a:spcBef>
            </a:pPr>
            <a:r>
              <a:rPr lang="zh-CN" altLang="en-US" sz="2400" dirty="0"/>
              <a:t>如果</a:t>
            </a:r>
            <a:r>
              <a:rPr lang="en-US" altLang="zh-CN" sz="2400" dirty="0"/>
              <a:t>Q</a:t>
            </a:r>
            <a:r>
              <a:rPr lang="zh-CN" altLang="en-US" sz="2400" dirty="0"/>
              <a:t>之前获得过更新</a:t>
            </a:r>
            <a:r>
              <a:rPr lang="en-US" altLang="zh-CN" sz="2400" dirty="0"/>
              <a:t>x</a:t>
            </a:r>
            <a:r>
              <a:rPr lang="zh-CN" altLang="en-US" sz="2400" dirty="0"/>
              <a:t>，则</a:t>
            </a:r>
            <a:r>
              <a:rPr lang="en-US" altLang="zh-CN" sz="2400" dirty="0"/>
              <a:t>P</a:t>
            </a:r>
            <a:r>
              <a:rPr lang="zh-CN" altLang="en-US" sz="2400" dirty="0"/>
              <a:t>会以</a:t>
            </a:r>
            <a:r>
              <a:rPr lang="en-US" altLang="zh-CN" sz="2400" dirty="0"/>
              <a:t>1/k</a:t>
            </a:r>
            <a:r>
              <a:rPr lang="zh-CN" altLang="en-US" sz="2400" dirty="0"/>
              <a:t>的概率失去再次传递更新</a:t>
            </a:r>
            <a:r>
              <a:rPr lang="en-US" altLang="zh-CN" sz="2400" dirty="0"/>
              <a:t>x</a:t>
            </a:r>
            <a:r>
              <a:rPr lang="zh-CN" altLang="en-US" sz="2400" dirty="0"/>
              <a:t>的兴趣，也就是说，</a:t>
            </a:r>
            <a:r>
              <a:rPr lang="en-US" altLang="zh-CN" sz="2400" dirty="0"/>
              <a:t>P</a:t>
            </a:r>
            <a:r>
              <a:rPr lang="zh-CN" altLang="en-US" sz="2400" dirty="0"/>
              <a:t>在之后的消息传递中将不再参与（</a:t>
            </a:r>
            <a:r>
              <a:rPr lang="en-US" altLang="zh-CN" sz="2400" dirty="0"/>
              <a:t>removed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628650" lvl="2">
              <a:spcBef>
                <a:spcPts val="1000"/>
              </a:spcBef>
            </a:pPr>
            <a:r>
              <a:rPr lang="zh-CN" altLang="en-US" sz="2800" dirty="0"/>
              <a:t>流言传递模型的效率和结论</a:t>
            </a:r>
            <a:endParaRPr lang="en-US" altLang="zh-CN" sz="2800" dirty="0"/>
          </a:p>
          <a:p>
            <a:pPr marL="1143000" lvl="3">
              <a:spcBef>
                <a:spcPts val="1000"/>
              </a:spcBef>
            </a:pPr>
            <a:r>
              <a:rPr lang="zh-CN" altLang="en-US" sz="2400" dirty="0"/>
              <a:t>该模型被证明，能够实现快速的消息传递</a:t>
            </a:r>
            <a:endParaRPr lang="en-US" altLang="zh-CN" sz="2400" dirty="0"/>
          </a:p>
          <a:p>
            <a:pPr marL="1143000" lvl="3">
              <a:spcBef>
                <a:spcPts val="1000"/>
              </a:spcBef>
            </a:pPr>
            <a:r>
              <a:rPr lang="zh-CN" altLang="en-US" sz="2400" dirty="0"/>
              <a:t>传递算法具有较好扩展性，因其无中心点和同步开销</a:t>
            </a:r>
            <a:endParaRPr lang="en-US" altLang="zh-CN" sz="2400" dirty="0"/>
          </a:p>
          <a:p>
            <a:pPr marL="1143000" lvl="3">
              <a:spcBef>
                <a:spcPts val="1000"/>
              </a:spcBef>
            </a:pPr>
            <a:r>
              <a:rPr lang="zh-CN" altLang="en-US" sz="2400" dirty="0"/>
              <a:t>该模型无法保证组内所有的顶点都获得新的消息</a:t>
            </a:r>
            <a:endParaRPr lang="en-US" altLang="zh-CN" sz="2400" dirty="0"/>
          </a:p>
        </p:txBody>
      </p:sp>
      <p:pic>
        <p:nvPicPr>
          <p:cNvPr id="7170" name="Picture 2" descr="http://csis.pace.edu/~marchese/CS865/Lectures/Chap4/Chapter4_files/image06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227" y="4505093"/>
            <a:ext cx="3787772" cy="235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2305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rgbClr val="262DFF"/>
                </a:solidFill>
              </a:rPr>
              <a:t>多播通讯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4702" y="1166018"/>
            <a:ext cx="11879765" cy="4525963"/>
          </a:xfrm>
        </p:spPr>
        <p:txBody>
          <a:bodyPr/>
          <a:lstStyle/>
          <a:p>
            <a:r>
              <a:rPr lang="zh-CN" altLang="en-US" dirty="0"/>
              <a:t>多播系统的例子</a:t>
            </a:r>
            <a:r>
              <a:rPr lang="en-US" altLang="zh-CN" dirty="0"/>
              <a:t>——</a:t>
            </a:r>
            <a:r>
              <a:rPr lang="en-US" altLang="zh-CN" dirty="0" err="1"/>
              <a:t>Transis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由希伯来大学（</a:t>
            </a:r>
            <a:r>
              <a:rPr lang="en-US" altLang="zh-CN" dirty="0"/>
              <a:t>The Hebrew University of Jerusalem</a:t>
            </a:r>
            <a:r>
              <a:rPr lang="zh-CN" altLang="en-US" dirty="0"/>
              <a:t>）计算机系高可用实验室（</a:t>
            </a:r>
            <a:r>
              <a:rPr lang="en-US" altLang="zh-CN" dirty="0"/>
              <a:t>High Availability Laboratory</a:t>
            </a:r>
            <a:r>
              <a:rPr lang="zh-CN" altLang="en-US" dirty="0"/>
              <a:t>）开发</a:t>
            </a:r>
            <a:endParaRPr lang="en-US" altLang="zh-CN" dirty="0"/>
          </a:p>
          <a:p>
            <a:pPr lvl="1"/>
            <a:r>
              <a:rPr lang="zh-CN" altLang="en-US" dirty="0"/>
              <a:t>提供网络分区和通讯恢复工具</a:t>
            </a:r>
            <a:endParaRPr lang="en-US" altLang="zh-CN" dirty="0"/>
          </a:p>
          <a:p>
            <a:pPr lvl="2"/>
            <a:r>
              <a:rPr lang="zh-CN" altLang="en-US" dirty="0"/>
              <a:t>自主应对机器的失联（</a:t>
            </a:r>
            <a:r>
              <a:rPr lang="en-US" altLang="zh-CN" dirty="0"/>
              <a:t>disconnect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当机器恢复连接后恢复（失联期间的）通讯消息</a:t>
            </a:r>
            <a:endParaRPr lang="en-US" altLang="zh-CN" dirty="0"/>
          </a:p>
          <a:p>
            <a:pPr lvl="1"/>
            <a:r>
              <a:rPr lang="zh-CN" altLang="en-US" dirty="0"/>
              <a:t>层次（</a:t>
            </a:r>
            <a:r>
              <a:rPr lang="en-US" altLang="zh-CN" dirty="0"/>
              <a:t>Hierarchical</a:t>
            </a:r>
            <a:r>
              <a:rPr lang="zh-CN" altLang="en-US" dirty="0"/>
              <a:t>）通讯结构</a:t>
            </a:r>
            <a:endParaRPr lang="en-US" altLang="zh-CN" dirty="0"/>
          </a:p>
          <a:p>
            <a:pPr lvl="1"/>
            <a:r>
              <a:rPr lang="zh-CN" altLang="en-US" dirty="0"/>
              <a:t>快速集群内通讯支持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70A5B9-9CD2-BC42-8E1B-7137359B6BAE}"/>
              </a:ext>
            </a:extLst>
          </p:cNvPr>
          <p:cNvSpPr txBox="1"/>
          <p:nvPr/>
        </p:nvSpPr>
        <p:spPr>
          <a:xfrm>
            <a:off x="174702" y="6333893"/>
            <a:ext cx="115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000" dirty="0"/>
              <a:t>The </a:t>
            </a:r>
            <a:r>
              <a:rPr lang="en" altLang="zh-CN" sz="2000" dirty="0" err="1"/>
              <a:t>Transis</a:t>
            </a:r>
            <a:r>
              <a:rPr lang="en" altLang="zh-CN" sz="2000" dirty="0"/>
              <a:t> Approach to High Availability Cluster Communication, Communications of ACM, 39, 4, April 1996.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544073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sz="4800" dirty="0" err="1">
                <a:solidFill>
                  <a:srgbClr val="262DFF"/>
                </a:solidFill>
              </a:rPr>
              <a:t>Transis</a:t>
            </a:r>
            <a:r>
              <a:rPr lang="zh-CN" altLang="en-US" sz="4800" dirty="0">
                <a:solidFill>
                  <a:srgbClr val="262DFF"/>
                </a:solidFill>
              </a:rPr>
              <a:t>的体系结构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957408"/>
              </p:ext>
            </p:extLst>
          </p:nvPr>
        </p:nvGraphicFramePr>
        <p:xfrm>
          <a:off x="1145573" y="1115616"/>
          <a:ext cx="9982914" cy="5742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Bitmap Image" r:id="rId3" imgW="7380952" imgH="3801006" progId="Paint.Picture">
                  <p:embed/>
                </p:oleObj>
              </mc:Choice>
              <mc:Fallback>
                <p:oleObj name="Bitmap Image" r:id="rId3" imgW="7380952" imgH="3801006" progId="Paint.Picture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5573" y="1115616"/>
                        <a:ext cx="9982914" cy="57423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251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rgbClr val="262DFF"/>
                </a:solidFill>
              </a:rPr>
              <a:t>分层通讯协议 </a:t>
            </a:r>
            <a:r>
              <a:rPr lang="en-US" altLang="zh-CN" sz="4800" dirty="0">
                <a:solidFill>
                  <a:srgbClr val="262DFF"/>
                </a:solidFill>
              </a:rPr>
              <a:t>- </a:t>
            </a:r>
            <a:r>
              <a:rPr lang="en" altLang="zh-CN" sz="4800" dirty="0">
                <a:solidFill>
                  <a:srgbClr val="262DFF"/>
                </a:solidFill>
              </a:rPr>
              <a:t>OSI</a:t>
            </a:r>
            <a:r>
              <a:rPr lang="zh-CN" altLang="en-US" sz="4800" dirty="0">
                <a:solidFill>
                  <a:srgbClr val="262DFF"/>
                </a:solidFill>
              </a:rPr>
              <a:t>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761" y="1166019"/>
            <a:ext cx="10972800" cy="66278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假设</a:t>
            </a:r>
            <a:r>
              <a:rPr lang="en-US" altLang="zh-CN" dirty="0"/>
              <a:t>A</a:t>
            </a:r>
            <a:r>
              <a:rPr lang="zh-CN" altLang="en-US" dirty="0"/>
              <a:t>机器需要和</a:t>
            </a:r>
            <a:r>
              <a:rPr lang="en-US" altLang="zh-CN" dirty="0"/>
              <a:t>B</a:t>
            </a:r>
            <a:r>
              <a:rPr lang="zh-CN" altLang="en-US" dirty="0"/>
              <a:t>机器通讯</a:t>
            </a:r>
          </a:p>
        </p:txBody>
      </p:sp>
      <p:pic>
        <p:nvPicPr>
          <p:cNvPr id="4098" name="Picture 2" descr="http://csis.pace.edu/~marchese/CS865/Lectures/Chap4/Chapter4_files/image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98" y="1828801"/>
            <a:ext cx="11188390" cy="49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9861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sz="4800" dirty="0" err="1">
                <a:solidFill>
                  <a:srgbClr val="262DFF"/>
                </a:solidFill>
              </a:rPr>
              <a:t>Transis</a:t>
            </a:r>
            <a:r>
              <a:rPr lang="zh-CN" altLang="en-US" sz="4800" dirty="0">
                <a:solidFill>
                  <a:srgbClr val="262DFF"/>
                </a:solidFill>
              </a:rPr>
              <a:t>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6293" y="1115616"/>
            <a:ext cx="5140570" cy="4525963"/>
          </a:xfrm>
        </p:spPr>
        <p:txBody>
          <a:bodyPr/>
          <a:lstStyle/>
          <a:p>
            <a:r>
              <a:rPr lang="zh-CN" altLang="en-US" dirty="0"/>
              <a:t>应用程序通过</a:t>
            </a:r>
            <a:r>
              <a:rPr lang="en-US" altLang="zh-CN" dirty="0" err="1"/>
              <a:t>Transis</a:t>
            </a:r>
            <a:r>
              <a:rPr lang="zh-CN" altLang="en-US" dirty="0"/>
              <a:t>库实现多播通讯</a:t>
            </a:r>
            <a:endParaRPr lang="en-US" altLang="zh-CN" dirty="0"/>
          </a:p>
          <a:p>
            <a:r>
              <a:rPr lang="zh-CN" altLang="en-US" dirty="0"/>
              <a:t>（依据应用需求）提供多种服务质量保证</a:t>
            </a:r>
            <a:endParaRPr lang="en-US" altLang="zh-CN" dirty="0"/>
          </a:p>
          <a:p>
            <a:pPr lvl="1"/>
            <a:r>
              <a:rPr lang="en-US" altLang="zh-CN" dirty="0"/>
              <a:t>Safe</a:t>
            </a:r>
          </a:p>
          <a:p>
            <a:pPr lvl="1"/>
            <a:r>
              <a:rPr lang="en-US" altLang="zh-CN" dirty="0"/>
              <a:t>Agreed</a:t>
            </a:r>
          </a:p>
          <a:p>
            <a:pPr lvl="1"/>
            <a:r>
              <a:rPr lang="en-US" altLang="zh-CN" dirty="0"/>
              <a:t>Causal</a:t>
            </a:r>
          </a:p>
          <a:p>
            <a:pPr lvl="1"/>
            <a:r>
              <a:rPr lang="en-US" altLang="zh-CN" dirty="0"/>
              <a:t>FIFO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079" y="1215975"/>
            <a:ext cx="6827746" cy="543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972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sz="4800" dirty="0" err="1">
                <a:solidFill>
                  <a:srgbClr val="262DFF"/>
                </a:solidFill>
              </a:rPr>
              <a:t>Transis</a:t>
            </a:r>
            <a:r>
              <a:rPr lang="zh-CN" altLang="en-US" sz="4800" dirty="0">
                <a:solidFill>
                  <a:srgbClr val="262DFF"/>
                </a:solidFill>
              </a:rPr>
              <a:t>的群组管理功能（</a:t>
            </a:r>
            <a:r>
              <a:rPr lang="en" altLang="zh-CN" sz="4800" dirty="0">
                <a:solidFill>
                  <a:srgbClr val="262DFF"/>
                </a:solidFill>
              </a:rPr>
              <a:t>Group Service</a:t>
            </a:r>
            <a:r>
              <a:rPr lang="zh-CN" altLang="en" sz="4800" dirty="0">
                <a:solidFill>
                  <a:srgbClr val="262DFF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399" y="1166018"/>
            <a:ext cx="11835161" cy="3327923"/>
          </a:xfrm>
        </p:spPr>
        <p:txBody>
          <a:bodyPr/>
          <a:lstStyle/>
          <a:p>
            <a:r>
              <a:rPr lang="zh-CN" altLang="en-US" dirty="0"/>
              <a:t>对多播通讯进行管理和组织</a:t>
            </a:r>
            <a:endParaRPr lang="en-US" altLang="zh-CN" dirty="0"/>
          </a:p>
          <a:p>
            <a:r>
              <a:rPr lang="zh-CN" altLang="en-US" dirty="0"/>
              <a:t>群组模块提供以下服务</a:t>
            </a:r>
            <a:endParaRPr lang="en-US" altLang="zh-CN" dirty="0"/>
          </a:p>
          <a:p>
            <a:pPr lvl="1"/>
            <a:r>
              <a:rPr lang="zh-CN" altLang="en-US" dirty="0"/>
              <a:t>本地视图（</a:t>
            </a:r>
            <a:r>
              <a:rPr lang="en-US" altLang="zh-CN" dirty="0"/>
              <a:t>Local View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包含当前处于联网状态且活跃的机器</a:t>
            </a:r>
            <a:endParaRPr lang="en-US" altLang="zh-CN" dirty="0"/>
          </a:p>
          <a:p>
            <a:pPr lvl="1"/>
            <a:r>
              <a:rPr lang="zh-CN" altLang="en-US" dirty="0"/>
              <a:t>隐含视图（</a:t>
            </a:r>
            <a:r>
              <a:rPr lang="en-US" altLang="zh-CN" dirty="0"/>
              <a:t>Hidden View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包含当前处于失联状态，但可能在系统的其他部分仍然活跃的机器</a:t>
            </a:r>
          </a:p>
        </p:txBody>
      </p:sp>
    </p:spTree>
    <p:extLst>
      <p:ext uri="{BB962C8B-B14F-4D97-AF65-F5344CB8AC3E}">
        <p14:creationId xmlns:p14="http://schemas.microsoft.com/office/powerpoint/2010/main" val="28412825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sz="4800" dirty="0" err="1">
                <a:solidFill>
                  <a:srgbClr val="262DFF"/>
                </a:solidFill>
              </a:rPr>
              <a:t>Transis</a:t>
            </a:r>
            <a:r>
              <a:rPr lang="zh-CN" altLang="en-US" sz="4800" dirty="0">
                <a:solidFill>
                  <a:srgbClr val="262DFF"/>
                </a:solidFill>
              </a:rPr>
              <a:t>的层次（</a:t>
            </a:r>
            <a:r>
              <a:rPr lang="en" altLang="zh-CN" sz="4800" dirty="0">
                <a:solidFill>
                  <a:srgbClr val="262DFF"/>
                </a:solidFill>
              </a:rPr>
              <a:t>Hierarchical</a:t>
            </a:r>
            <a:r>
              <a:rPr lang="zh-CN" altLang="en" sz="4800" dirty="0">
                <a:solidFill>
                  <a:srgbClr val="262DFF"/>
                </a:solidFill>
              </a:rPr>
              <a:t>）</a:t>
            </a:r>
            <a:r>
              <a:rPr lang="zh-CN" altLang="en-US" sz="4800" dirty="0">
                <a:solidFill>
                  <a:srgbClr val="262DFF"/>
                </a:solidFill>
              </a:rPr>
              <a:t>广播机制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35" y="1137917"/>
            <a:ext cx="10380381" cy="566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22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rgbClr val="262DFF"/>
                </a:solidFill>
              </a:rPr>
              <a:t>网络通讯采取的模型</a:t>
            </a:r>
          </a:p>
        </p:txBody>
      </p:sp>
      <p:pic>
        <p:nvPicPr>
          <p:cNvPr id="5122" name="Picture 2" descr="http://csis.pace.edu/~marchese/CS865/Lectures/Chap4/Chapter4_files/image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386" y="1126766"/>
            <a:ext cx="8917529" cy="564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59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rgbClr val="262DFF"/>
                </a:solidFill>
              </a:rPr>
              <a:t>基础知识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4273" y="1115616"/>
            <a:ext cx="11311054" cy="554166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物理层</a:t>
            </a:r>
            <a:endParaRPr lang="en-US" altLang="zh-CN" dirty="0"/>
          </a:p>
          <a:p>
            <a:pPr lvl="1"/>
            <a:r>
              <a:rPr lang="zh-CN" altLang="en-US" dirty="0"/>
              <a:t>物理介质相关协议，如以太网、串行通讯（</a:t>
            </a:r>
            <a:r>
              <a:rPr lang="en-US" altLang="zh-CN" dirty="0"/>
              <a:t>RS-232</a:t>
            </a:r>
            <a:r>
              <a:rPr lang="zh-CN" altLang="en-US" dirty="0"/>
              <a:t>）等</a:t>
            </a:r>
            <a:endParaRPr lang="en-US" altLang="zh-CN" dirty="0"/>
          </a:p>
          <a:p>
            <a:r>
              <a:rPr lang="zh-CN" altLang="en-US" dirty="0"/>
              <a:t>数据链路层</a:t>
            </a:r>
            <a:endParaRPr lang="en-US" altLang="zh-CN" dirty="0"/>
          </a:p>
          <a:p>
            <a:pPr lvl="1"/>
            <a:r>
              <a:rPr lang="zh-CN" altLang="en-US" dirty="0"/>
              <a:t>完成帧封装、校错</a:t>
            </a:r>
            <a:endParaRPr lang="en-US" altLang="zh-CN" dirty="0"/>
          </a:p>
          <a:p>
            <a:r>
              <a:rPr lang="zh-CN" altLang="en-US" dirty="0"/>
              <a:t>网络层</a:t>
            </a:r>
            <a:endParaRPr lang="en-US" altLang="zh-CN" dirty="0"/>
          </a:p>
          <a:p>
            <a:pPr lvl="1"/>
            <a:r>
              <a:rPr lang="zh-CN" altLang="en-US" dirty="0"/>
              <a:t>如</a:t>
            </a:r>
            <a:r>
              <a:rPr lang="en-US" altLang="zh-CN" dirty="0"/>
              <a:t>IP</a:t>
            </a:r>
            <a:r>
              <a:rPr lang="zh-CN" altLang="en-US" dirty="0"/>
              <a:t>协议</a:t>
            </a:r>
            <a:endParaRPr lang="en-US" altLang="zh-CN" dirty="0"/>
          </a:p>
          <a:p>
            <a:pPr lvl="1"/>
            <a:r>
              <a:rPr lang="zh-CN" altLang="en-US" dirty="0"/>
              <a:t>完成路由选择</a:t>
            </a:r>
            <a:endParaRPr lang="en-US" altLang="zh-CN" dirty="0"/>
          </a:p>
          <a:p>
            <a:r>
              <a:rPr lang="zh-CN" altLang="en-US" dirty="0"/>
              <a:t>传输层</a:t>
            </a:r>
            <a:endParaRPr lang="en-US" altLang="zh-CN" dirty="0"/>
          </a:p>
          <a:p>
            <a:pPr lvl="1"/>
            <a:r>
              <a:rPr lang="zh-CN" altLang="en-US" dirty="0"/>
              <a:t>如</a:t>
            </a:r>
            <a:r>
              <a:rPr lang="en-US" altLang="zh-CN" dirty="0"/>
              <a:t>TCP</a:t>
            </a:r>
            <a:r>
              <a:rPr lang="zh-CN" altLang="en-US" dirty="0"/>
              <a:t>、</a:t>
            </a:r>
            <a:r>
              <a:rPr lang="en-US" altLang="zh-CN" dirty="0"/>
              <a:t>RTP</a:t>
            </a:r>
          </a:p>
          <a:p>
            <a:pPr lvl="1"/>
            <a:r>
              <a:rPr lang="zh-CN" altLang="en-US" dirty="0"/>
              <a:t>完成丢包检测、重传、</a:t>
            </a:r>
            <a:r>
              <a:rPr lang="en-US" altLang="zh-CN" dirty="0" err="1"/>
              <a:t>QoS</a:t>
            </a:r>
            <a:r>
              <a:rPr lang="zh-CN" altLang="en-US" dirty="0"/>
              <a:t>、实时性保证（</a:t>
            </a:r>
            <a:r>
              <a:rPr lang="en-US" altLang="zh-CN" dirty="0"/>
              <a:t>RTP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中间件协议</a:t>
            </a:r>
            <a:endParaRPr lang="en-US" altLang="zh-CN" dirty="0"/>
          </a:p>
          <a:p>
            <a:pPr lvl="1"/>
            <a:r>
              <a:rPr lang="zh-CN" altLang="en-US" dirty="0"/>
              <a:t>如</a:t>
            </a:r>
            <a:r>
              <a:rPr lang="en-US" altLang="zh-CN" dirty="0"/>
              <a:t>RPC</a:t>
            </a:r>
            <a:r>
              <a:rPr lang="zh-CN" altLang="en-US" dirty="0"/>
              <a:t>、可靠多播等，将本章以后内容中介绍</a:t>
            </a:r>
            <a:endParaRPr lang="en-US" altLang="zh-CN" dirty="0"/>
          </a:p>
          <a:p>
            <a:r>
              <a:rPr lang="zh-CN" altLang="en-US" dirty="0"/>
              <a:t>高层（应用层）协议</a:t>
            </a:r>
            <a:endParaRPr lang="en-US" altLang="zh-CN" dirty="0"/>
          </a:p>
          <a:p>
            <a:pPr lvl="1"/>
            <a:r>
              <a:rPr lang="zh-CN" altLang="en-US" dirty="0"/>
              <a:t>文件传输（</a:t>
            </a:r>
            <a:r>
              <a:rPr lang="en-US" altLang="zh-CN" dirty="0"/>
              <a:t>FTP</a:t>
            </a:r>
            <a:r>
              <a:rPr lang="zh-CN" altLang="en-US" dirty="0"/>
              <a:t>）、</a:t>
            </a:r>
            <a:r>
              <a:rPr lang="en-US" altLang="zh-CN" dirty="0"/>
              <a:t>HTTP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0898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rgbClr val="262DFF"/>
                </a:solidFill>
              </a:rPr>
              <a:t>基础知识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099" y="1154867"/>
            <a:ext cx="11983844" cy="510096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通讯的类型</a:t>
            </a:r>
            <a:endParaRPr lang="en-US" altLang="zh-CN" dirty="0"/>
          </a:p>
          <a:p>
            <a:pPr lvl="1"/>
            <a:r>
              <a:rPr lang="zh-CN" altLang="en-US" dirty="0"/>
              <a:t>非易失（</a:t>
            </a:r>
            <a:r>
              <a:rPr lang="en-US" altLang="zh-CN" dirty="0"/>
              <a:t>persistent</a:t>
            </a:r>
            <a:r>
              <a:rPr lang="zh-CN" altLang="en-US" dirty="0"/>
              <a:t>）</a:t>
            </a:r>
            <a:r>
              <a:rPr lang="en-US" altLang="zh-CN" dirty="0"/>
              <a:t>/</a:t>
            </a:r>
            <a:r>
              <a:rPr lang="zh-CN" altLang="en-US" dirty="0"/>
              <a:t>暂存（</a:t>
            </a:r>
            <a:r>
              <a:rPr lang="en-US" altLang="zh-CN" dirty="0"/>
              <a:t>transient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非易失采用中间服务器存储消息（如</a:t>
            </a:r>
            <a:r>
              <a:rPr lang="en-US" altLang="zh-CN" dirty="0"/>
              <a:t>email</a:t>
            </a:r>
            <a:r>
              <a:rPr lang="zh-CN" altLang="en-US" dirty="0"/>
              <a:t>服务），无需消息接收方的联机运行</a:t>
            </a:r>
            <a:endParaRPr lang="en-US" altLang="zh-CN" dirty="0"/>
          </a:p>
          <a:p>
            <a:pPr lvl="2"/>
            <a:r>
              <a:rPr lang="zh-CN" altLang="en-US" dirty="0"/>
              <a:t>暂存方式则采用内存、</a:t>
            </a:r>
            <a:r>
              <a:rPr lang="en-US" altLang="zh-CN" dirty="0"/>
              <a:t>OS</a:t>
            </a:r>
            <a:r>
              <a:rPr lang="zh-CN" altLang="en-US" dirty="0"/>
              <a:t>协议栈等对消息进行暂存，需要消息接收方的联机运行</a:t>
            </a:r>
            <a:endParaRPr lang="en-US" altLang="zh-CN" dirty="0"/>
          </a:p>
          <a:p>
            <a:pPr lvl="1"/>
            <a:r>
              <a:rPr lang="zh-CN" altLang="en-US" dirty="0"/>
              <a:t>同步（</a:t>
            </a:r>
            <a:r>
              <a:rPr lang="en-US" altLang="zh-CN" dirty="0"/>
              <a:t>synchronous</a:t>
            </a:r>
            <a:r>
              <a:rPr lang="zh-CN" altLang="en-US" dirty="0"/>
              <a:t>）</a:t>
            </a:r>
            <a:r>
              <a:rPr lang="en-US" altLang="zh-CN" dirty="0"/>
              <a:t>/</a:t>
            </a:r>
            <a:r>
              <a:rPr lang="zh-CN" altLang="en-US" dirty="0"/>
              <a:t>异步（</a:t>
            </a:r>
            <a:r>
              <a:rPr lang="en-US" altLang="zh-CN" dirty="0"/>
              <a:t>asynchronous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同步通讯需要消息接收方和消息发送方同时运行，消息发送方必须等待消息接收方确认获得消息后才可继续执行</a:t>
            </a:r>
            <a:endParaRPr lang="en-US" altLang="zh-CN" dirty="0"/>
          </a:p>
          <a:p>
            <a:pPr lvl="2"/>
            <a:r>
              <a:rPr lang="zh-CN" altLang="en-US" dirty="0"/>
              <a:t>在异步通讯中，消息发送方无需等待其所发送的消息被接收方确认接收，就能够继续执行</a:t>
            </a:r>
            <a:endParaRPr lang="en-US" altLang="zh-CN" dirty="0"/>
          </a:p>
          <a:p>
            <a:pPr lvl="1"/>
            <a:r>
              <a:rPr lang="zh-CN" altLang="en-US" dirty="0"/>
              <a:t>离散（</a:t>
            </a:r>
            <a:r>
              <a:rPr lang="en-US" altLang="zh-CN" dirty="0"/>
              <a:t>discrete</a:t>
            </a:r>
            <a:r>
              <a:rPr lang="zh-CN" altLang="en-US" dirty="0"/>
              <a:t>）</a:t>
            </a:r>
            <a:r>
              <a:rPr lang="en-US" altLang="zh-CN" dirty="0"/>
              <a:t>/</a:t>
            </a:r>
            <a:r>
              <a:rPr lang="zh-CN" altLang="en-US" dirty="0"/>
              <a:t>连续（</a:t>
            </a:r>
            <a:r>
              <a:rPr lang="en-US" altLang="zh-CN" dirty="0"/>
              <a:t>stream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若采用连续通讯模型，消息接收方将获得一个连续（顺序）的消息流，流中的消息拥有固定位置，而离散通讯模型则无此限制</a:t>
            </a:r>
            <a:endParaRPr lang="en-US" altLang="zh-CN" dirty="0"/>
          </a:p>
          <a:p>
            <a:pPr lvl="1"/>
            <a:r>
              <a:rPr lang="zh-CN" altLang="en-US" dirty="0"/>
              <a:t>以上各种通讯模式的组合</a:t>
            </a:r>
          </a:p>
        </p:txBody>
      </p:sp>
    </p:spTree>
    <p:extLst>
      <p:ext uri="{BB962C8B-B14F-4D97-AF65-F5344CB8AC3E}">
        <p14:creationId xmlns:p14="http://schemas.microsoft.com/office/powerpoint/2010/main" val="504333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62DFF"/>
                </a:solidFill>
              </a:rPr>
              <a:t>采用非易失</a:t>
            </a:r>
            <a:r>
              <a:rPr lang="en-US" altLang="zh-CN" dirty="0">
                <a:solidFill>
                  <a:srgbClr val="262DFF"/>
                </a:solidFill>
              </a:rPr>
              <a:t>+</a:t>
            </a:r>
            <a:r>
              <a:rPr lang="zh-CN" altLang="en-US" dirty="0">
                <a:solidFill>
                  <a:srgbClr val="262DFF"/>
                </a:solidFill>
              </a:rPr>
              <a:t>同步通讯模式的例子（</a:t>
            </a:r>
            <a:r>
              <a:rPr lang="en" altLang="zh-CN" dirty="0">
                <a:solidFill>
                  <a:srgbClr val="262DFF"/>
                </a:solidFill>
              </a:rPr>
              <a:t>email</a:t>
            </a:r>
            <a:r>
              <a:rPr lang="zh-CN" altLang="en-US" dirty="0">
                <a:solidFill>
                  <a:srgbClr val="262DFF"/>
                </a:solidFill>
              </a:rPr>
              <a:t>服务）</a:t>
            </a:r>
          </a:p>
        </p:txBody>
      </p:sp>
      <p:pic>
        <p:nvPicPr>
          <p:cNvPr id="4" name="Picture 2" descr="http://csis.pace.edu/~marchese/CS865/Lectures/Chap4/Chapter4_files/image0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480" y="1184310"/>
            <a:ext cx="9903039" cy="564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080474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2595</TotalTime>
  <Words>2726</Words>
  <Application>Microsoft Macintosh PowerPoint</Application>
  <PresentationFormat>宽屏</PresentationFormat>
  <Paragraphs>266</Paragraphs>
  <Slides>52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3" baseType="lpstr">
      <vt:lpstr>等线</vt:lpstr>
      <vt:lpstr>等线 Light</vt:lpstr>
      <vt:lpstr>SimHei</vt:lpstr>
      <vt:lpstr>宋体</vt:lpstr>
      <vt:lpstr>Arial</vt:lpstr>
      <vt:lpstr>Calibri</vt:lpstr>
      <vt:lpstr>Tahoma</vt:lpstr>
      <vt:lpstr>1_自定义设计方案</vt:lpstr>
      <vt:lpstr>自定义设计方案</vt:lpstr>
      <vt:lpstr>Office 主题</vt:lpstr>
      <vt:lpstr>Bitmap Image</vt:lpstr>
      <vt:lpstr>PowerPoint 演示文稿</vt:lpstr>
      <vt:lpstr>目录</vt:lpstr>
      <vt:lpstr>目录</vt:lpstr>
      <vt:lpstr>分层通讯协议 - OSI协议</vt:lpstr>
      <vt:lpstr>分层通讯协议 - OSI协议</vt:lpstr>
      <vt:lpstr>网络通讯采取的模型</vt:lpstr>
      <vt:lpstr>基础知识</vt:lpstr>
      <vt:lpstr>基础知识</vt:lpstr>
      <vt:lpstr>采用非易失+同步通讯模式的例子（email服务）</vt:lpstr>
      <vt:lpstr>目录</vt:lpstr>
      <vt:lpstr>远程过程调用</vt:lpstr>
      <vt:lpstr>远程过程调用</vt:lpstr>
      <vt:lpstr>远程过程调用</vt:lpstr>
      <vt:lpstr>RPC的具体实现步骤</vt:lpstr>
      <vt:lpstr>远程过程调用</vt:lpstr>
      <vt:lpstr>远程过程调用</vt:lpstr>
      <vt:lpstr>远程过程调用</vt:lpstr>
      <vt:lpstr>远程过程调用</vt:lpstr>
      <vt:lpstr>DCE RPC程序的运行流程</vt:lpstr>
      <vt:lpstr>目录</vt:lpstr>
      <vt:lpstr>基于消息的通讯</vt:lpstr>
      <vt:lpstr>基于消息的通讯</vt:lpstr>
      <vt:lpstr>基于消息的通讯</vt:lpstr>
      <vt:lpstr>基于消息的通讯</vt:lpstr>
      <vt:lpstr>基于消息的通讯</vt:lpstr>
      <vt:lpstr>基于消息的通讯</vt:lpstr>
      <vt:lpstr>四种可能的消息发送端/接收端组合（是否在线）</vt:lpstr>
      <vt:lpstr>基于消息的通讯</vt:lpstr>
      <vt:lpstr>基于消息的通讯</vt:lpstr>
      <vt:lpstr>基于消息的通讯</vt:lpstr>
      <vt:lpstr>基于消息的通讯</vt:lpstr>
      <vt:lpstr>基于消息的通讯</vt:lpstr>
      <vt:lpstr>基于消息的通讯</vt:lpstr>
      <vt:lpstr>基于消息的通讯</vt:lpstr>
      <vt:lpstr>目录</vt:lpstr>
      <vt:lpstr>流式通讯</vt:lpstr>
      <vt:lpstr>流式通讯的分布式系统架构</vt:lpstr>
      <vt:lpstr>流式通讯</vt:lpstr>
      <vt:lpstr>流式通讯</vt:lpstr>
      <vt:lpstr>流式通讯</vt:lpstr>
      <vt:lpstr>流式通讯</vt:lpstr>
      <vt:lpstr>采用高层接口的流同步实现</vt:lpstr>
      <vt:lpstr>目录</vt:lpstr>
      <vt:lpstr>多播通讯</vt:lpstr>
      <vt:lpstr>多播通讯</vt:lpstr>
      <vt:lpstr>多播通讯</vt:lpstr>
      <vt:lpstr>多播通讯</vt:lpstr>
      <vt:lpstr>多播通讯</vt:lpstr>
      <vt:lpstr>Transis的体系结构</vt:lpstr>
      <vt:lpstr>Transis的实现</vt:lpstr>
      <vt:lpstr>Transis的群组管理功能（Group Service）</vt:lpstr>
      <vt:lpstr>Transis的层次（Hierarchical）广播机制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高级分布式系统</dc:title>
  <dc:creator>Shao Zhiyuan</dc:creator>
  <cp:lastModifiedBy>Microsoft Office User</cp:lastModifiedBy>
  <cp:revision>418</cp:revision>
  <dcterms:created xsi:type="dcterms:W3CDTF">2019-07-15T01:11:25Z</dcterms:created>
  <dcterms:modified xsi:type="dcterms:W3CDTF">2019-09-29T14:28:35Z</dcterms:modified>
</cp:coreProperties>
</file>