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2" r:id="rId1"/>
    <p:sldMasterId id="2147483662" r:id="rId2"/>
  </p:sldMasterIdLst>
  <p:notesMasterIdLst>
    <p:notesMasterId r:id="rId74"/>
  </p:notesMasterIdLst>
  <p:sldIdLst>
    <p:sldId id="397" r:id="rId3"/>
    <p:sldId id="769" r:id="rId4"/>
    <p:sldId id="745" r:id="rId5"/>
    <p:sldId id="746" r:id="rId6"/>
    <p:sldId id="747" r:id="rId7"/>
    <p:sldId id="770" r:id="rId8"/>
    <p:sldId id="558" r:id="rId9"/>
    <p:sldId id="559" r:id="rId10"/>
    <p:sldId id="560" r:id="rId11"/>
    <p:sldId id="561" r:id="rId12"/>
    <p:sldId id="562" r:id="rId13"/>
    <p:sldId id="563" r:id="rId14"/>
    <p:sldId id="564" r:id="rId15"/>
    <p:sldId id="565" r:id="rId16"/>
    <p:sldId id="566" r:id="rId17"/>
    <p:sldId id="567" r:id="rId18"/>
    <p:sldId id="568" r:id="rId19"/>
    <p:sldId id="569" r:id="rId20"/>
    <p:sldId id="570" r:id="rId21"/>
    <p:sldId id="571" r:id="rId22"/>
    <p:sldId id="572" r:id="rId23"/>
    <p:sldId id="573" r:id="rId24"/>
    <p:sldId id="574" r:id="rId25"/>
    <p:sldId id="575" r:id="rId26"/>
    <p:sldId id="771" r:id="rId27"/>
    <p:sldId id="577" r:id="rId28"/>
    <p:sldId id="578" r:id="rId29"/>
    <p:sldId id="579" r:id="rId30"/>
    <p:sldId id="580" r:id="rId31"/>
    <p:sldId id="581" r:id="rId32"/>
    <p:sldId id="582" r:id="rId33"/>
    <p:sldId id="583" r:id="rId34"/>
    <p:sldId id="584" r:id="rId35"/>
    <p:sldId id="585" r:id="rId36"/>
    <p:sldId id="586" r:id="rId37"/>
    <p:sldId id="587" r:id="rId38"/>
    <p:sldId id="588" r:id="rId39"/>
    <p:sldId id="589" r:id="rId40"/>
    <p:sldId id="591" r:id="rId41"/>
    <p:sldId id="592" r:id="rId42"/>
    <p:sldId id="593" r:id="rId43"/>
    <p:sldId id="594" r:id="rId44"/>
    <p:sldId id="595" r:id="rId45"/>
    <p:sldId id="596" r:id="rId46"/>
    <p:sldId id="597" r:id="rId47"/>
    <p:sldId id="598" r:id="rId48"/>
    <p:sldId id="599" r:id="rId49"/>
    <p:sldId id="602" r:id="rId50"/>
    <p:sldId id="772" r:id="rId51"/>
    <p:sldId id="604" r:id="rId52"/>
    <p:sldId id="756" r:id="rId53"/>
    <p:sldId id="755" r:id="rId54"/>
    <p:sldId id="605" r:id="rId55"/>
    <p:sldId id="757" r:id="rId56"/>
    <p:sldId id="773" r:id="rId57"/>
    <p:sldId id="651" r:id="rId58"/>
    <p:sldId id="666" r:id="rId59"/>
    <p:sldId id="668" r:id="rId60"/>
    <p:sldId id="673" r:id="rId61"/>
    <p:sldId id="752" r:id="rId62"/>
    <p:sldId id="676" r:id="rId63"/>
    <p:sldId id="759" r:id="rId64"/>
    <p:sldId id="760" r:id="rId65"/>
    <p:sldId id="768" r:id="rId66"/>
    <p:sldId id="753" r:id="rId67"/>
    <p:sldId id="690" r:id="rId68"/>
    <p:sldId id="693" r:id="rId69"/>
    <p:sldId id="754" r:id="rId70"/>
    <p:sldId id="725" r:id="rId71"/>
    <p:sldId id="758" r:id="rId72"/>
    <p:sldId id="726" r:id="rId7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60"/>
    <p:restoredTop sz="95928"/>
  </p:normalViewPr>
  <p:slideViewPr>
    <p:cSldViewPr snapToGrid="0" snapToObjects="1">
      <p:cViewPr varScale="1">
        <p:scale>
          <a:sx n="115" d="100"/>
          <a:sy n="115" d="100"/>
        </p:scale>
        <p:origin x="6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4F9BFE-E187-454E-8E81-9602C5F5811D}" type="datetimeFigureOut">
              <a:rPr kumimoji="1" lang="zh-CN" altLang="en-US" smtClean="0"/>
              <a:t>2019/11/2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C7E311-96D7-B641-9086-66E89047BE32}" type="slidenum">
              <a:rPr kumimoji="1" lang="zh-CN" altLang="en-US" smtClean="0"/>
              <a:t>‹#›</a:t>
            </a:fld>
            <a:endParaRPr kumimoji="1" lang="zh-CN" altLang="en-US"/>
          </a:p>
        </p:txBody>
      </p:sp>
    </p:spTree>
    <p:extLst>
      <p:ext uri="{BB962C8B-B14F-4D97-AF65-F5344CB8AC3E}">
        <p14:creationId xmlns:p14="http://schemas.microsoft.com/office/powerpoint/2010/main" val="1713397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6627" name="Rectangle 3"/>
          <p:cNvSpPr>
            <a:spLocks noGrp="1" noChangeArrowheads="1"/>
          </p:cNvSpPr>
          <p:nvPr>
            <p:ph type="body" idx="1"/>
          </p:nvPr>
        </p:nvSpPr>
        <p:spPr/>
        <p:txBody>
          <a:bodyPr/>
          <a:lstStyle/>
          <a:p>
            <a:pPr>
              <a:defRPr/>
            </a:pPr>
            <a:endParaRPr lang="zh-CN" altLang="en-US"/>
          </a:p>
        </p:txBody>
      </p:sp>
    </p:spTree>
    <p:extLst>
      <p:ext uri="{BB962C8B-B14F-4D97-AF65-F5344CB8AC3E}">
        <p14:creationId xmlns:p14="http://schemas.microsoft.com/office/powerpoint/2010/main" val="2241294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400">
                <a:solidFill>
                  <a:schemeClr val="tx1"/>
                </a:solidFill>
                <a:latin typeface="宋体" panose="02010600030101010101" pitchFamily="2" charset="-122"/>
                <a:ea typeface="宋体" panose="02010600030101010101" pitchFamily="2" charset="-122"/>
              </a:defRPr>
            </a:lvl1pPr>
            <a:lvl2pPr marL="742950" indent="-285750" eaLnBrk="0" hangingPunct="0">
              <a:defRPr sz="1400">
                <a:solidFill>
                  <a:schemeClr val="tx1"/>
                </a:solidFill>
                <a:latin typeface="宋体" panose="02010600030101010101" pitchFamily="2" charset="-122"/>
                <a:ea typeface="宋体" panose="02010600030101010101" pitchFamily="2" charset="-122"/>
              </a:defRPr>
            </a:lvl2pPr>
            <a:lvl3pPr marL="1143000" indent="-228600" eaLnBrk="0" hangingPunct="0">
              <a:defRPr sz="1400">
                <a:solidFill>
                  <a:schemeClr val="tx1"/>
                </a:solidFill>
                <a:latin typeface="宋体" panose="02010600030101010101" pitchFamily="2" charset="-122"/>
                <a:ea typeface="宋体" panose="02010600030101010101" pitchFamily="2" charset="-122"/>
              </a:defRPr>
            </a:lvl3pPr>
            <a:lvl4pPr marL="1600200" indent="-228600" eaLnBrk="0" hangingPunct="0">
              <a:defRPr sz="1400">
                <a:solidFill>
                  <a:schemeClr val="tx1"/>
                </a:solidFill>
                <a:latin typeface="宋体" panose="02010600030101010101" pitchFamily="2" charset="-122"/>
                <a:ea typeface="宋体" panose="02010600030101010101" pitchFamily="2" charset="-122"/>
              </a:defRPr>
            </a:lvl4pPr>
            <a:lvl5pPr marL="2057400" indent="-228600" eaLnBrk="0" hangingPunct="0">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宋体" panose="02010600030101010101" pitchFamily="2" charset="-122"/>
                <a:ea typeface="宋体" panose="02010600030101010101" pitchFamily="2" charset="-122"/>
              </a:defRPr>
            </a:lvl9pPr>
          </a:lstStyle>
          <a:p>
            <a:pPr algn="r" eaLnBrk="1" hangingPunct="1"/>
            <a:fld id="{99652247-B754-47AA-8C32-D42D809C3665}" type="slidenum">
              <a:rPr lang="en-US" altLang="zh-CN" sz="1200">
                <a:latin typeface="Arial" panose="020B0604020202020204" pitchFamily="34" charset="0"/>
              </a:rPr>
              <a:pPr algn="r" eaLnBrk="1" hangingPunct="1"/>
              <a:t>57</a:t>
            </a:fld>
            <a:endParaRPr lang="en-US" altLang="zh-CN" sz="1200">
              <a:latin typeface="Arial" panose="020B0604020202020204" pitchFamily="34"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646405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400">
                <a:solidFill>
                  <a:schemeClr val="tx1"/>
                </a:solidFill>
                <a:latin typeface="宋体" panose="02010600030101010101" pitchFamily="2" charset="-122"/>
                <a:ea typeface="宋体" panose="02010600030101010101" pitchFamily="2" charset="-122"/>
              </a:defRPr>
            </a:lvl1pPr>
            <a:lvl2pPr marL="742950" indent="-285750" eaLnBrk="0" hangingPunct="0">
              <a:defRPr sz="1400">
                <a:solidFill>
                  <a:schemeClr val="tx1"/>
                </a:solidFill>
                <a:latin typeface="宋体" panose="02010600030101010101" pitchFamily="2" charset="-122"/>
                <a:ea typeface="宋体" panose="02010600030101010101" pitchFamily="2" charset="-122"/>
              </a:defRPr>
            </a:lvl2pPr>
            <a:lvl3pPr marL="1143000" indent="-228600" eaLnBrk="0" hangingPunct="0">
              <a:defRPr sz="1400">
                <a:solidFill>
                  <a:schemeClr val="tx1"/>
                </a:solidFill>
                <a:latin typeface="宋体" panose="02010600030101010101" pitchFamily="2" charset="-122"/>
                <a:ea typeface="宋体" panose="02010600030101010101" pitchFamily="2" charset="-122"/>
              </a:defRPr>
            </a:lvl3pPr>
            <a:lvl4pPr marL="1600200" indent="-228600" eaLnBrk="0" hangingPunct="0">
              <a:defRPr sz="1400">
                <a:solidFill>
                  <a:schemeClr val="tx1"/>
                </a:solidFill>
                <a:latin typeface="宋体" panose="02010600030101010101" pitchFamily="2" charset="-122"/>
                <a:ea typeface="宋体" panose="02010600030101010101" pitchFamily="2" charset="-122"/>
              </a:defRPr>
            </a:lvl4pPr>
            <a:lvl5pPr marL="2057400" indent="-228600" eaLnBrk="0" hangingPunct="0">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宋体" panose="02010600030101010101" pitchFamily="2" charset="-122"/>
                <a:ea typeface="宋体" panose="02010600030101010101" pitchFamily="2" charset="-122"/>
              </a:defRPr>
            </a:lvl9pPr>
          </a:lstStyle>
          <a:p>
            <a:pPr algn="r" eaLnBrk="1" hangingPunct="1"/>
            <a:fld id="{99652247-B754-47AA-8C32-D42D809C3665}" type="slidenum">
              <a:rPr lang="en-US" altLang="zh-CN" sz="1200">
                <a:latin typeface="Arial" panose="020B0604020202020204" pitchFamily="34" charset="0"/>
              </a:rPr>
              <a:pPr algn="r" eaLnBrk="1" hangingPunct="1"/>
              <a:t>60</a:t>
            </a:fld>
            <a:endParaRPr lang="en-US" altLang="zh-CN" sz="1200">
              <a:latin typeface="Arial" panose="020B0604020202020204" pitchFamily="34"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4130952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400">
                <a:solidFill>
                  <a:schemeClr val="tx1"/>
                </a:solidFill>
                <a:latin typeface="宋体" panose="02010600030101010101" pitchFamily="2" charset="-122"/>
                <a:ea typeface="宋体" panose="02010600030101010101" pitchFamily="2" charset="-122"/>
              </a:defRPr>
            </a:lvl1pPr>
            <a:lvl2pPr marL="742950" indent="-285750" eaLnBrk="0" hangingPunct="0">
              <a:defRPr sz="1400">
                <a:solidFill>
                  <a:schemeClr val="tx1"/>
                </a:solidFill>
                <a:latin typeface="宋体" panose="02010600030101010101" pitchFamily="2" charset="-122"/>
                <a:ea typeface="宋体" panose="02010600030101010101" pitchFamily="2" charset="-122"/>
              </a:defRPr>
            </a:lvl2pPr>
            <a:lvl3pPr marL="1143000" indent="-228600" eaLnBrk="0" hangingPunct="0">
              <a:defRPr sz="1400">
                <a:solidFill>
                  <a:schemeClr val="tx1"/>
                </a:solidFill>
                <a:latin typeface="宋体" panose="02010600030101010101" pitchFamily="2" charset="-122"/>
                <a:ea typeface="宋体" panose="02010600030101010101" pitchFamily="2" charset="-122"/>
              </a:defRPr>
            </a:lvl3pPr>
            <a:lvl4pPr marL="1600200" indent="-228600" eaLnBrk="0" hangingPunct="0">
              <a:defRPr sz="1400">
                <a:solidFill>
                  <a:schemeClr val="tx1"/>
                </a:solidFill>
                <a:latin typeface="宋体" panose="02010600030101010101" pitchFamily="2" charset="-122"/>
                <a:ea typeface="宋体" panose="02010600030101010101" pitchFamily="2" charset="-122"/>
              </a:defRPr>
            </a:lvl4pPr>
            <a:lvl5pPr marL="2057400" indent="-228600" eaLnBrk="0" hangingPunct="0">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宋体" panose="02010600030101010101" pitchFamily="2" charset="-122"/>
                <a:ea typeface="宋体" panose="02010600030101010101" pitchFamily="2" charset="-122"/>
              </a:defRPr>
            </a:lvl9pPr>
          </a:lstStyle>
          <a:p>
            <a:pPr algn="r" eaLnBrk="1" hangingPunct="1"/>
            <a:fld id="{8AE85BAF-E7F5-425F-8873-0436751B34D8}" type="slidenum">
              <a:rPr lang="en-US" altLang="zh-CN" sz="1200">
                <a:latin typeface="Arial" panose="020B0604020202020204" pitchFamily="34" charset="0"/>
              </a:rPr>
              <a:pPr algn="r" eaLnBrk="1" hangingPunct="1"/>
              <a:t>62</a:t>
            </a:fld>
            <a:endParaRPr lang="en-US" altLang="zh-CN" sz="1200">
              <a:latin typeface="Arial" panose="020B0604020202020204" pitchFamily="34"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55793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400">
                <a:solidFill>
                  <a:schemeClr val="tx1"/>
                </a:solidFill>
                <a:latin typeface="宋体" panose="02010600030101010101" pitchFamily="2" charset="-122"/>
                <a:ea typeface="宋体" panose="02010600030101010101" pitchFamily="2" charset="-122"/>
              </a:defRPr>
            </a:lvl1pPr>
            <a:lvl2pPr marL="742950" indent="-285750" eaLnBrk="0" hangingPunct="0">
              <a:defRPr sz="1400">
                <a:solidFill>
                  <a:schemeClr val="tx1"/>
                </a:solidFill>
                <a:latin typeface="宋体" panose="02010600030101010101" pitchFamily="2" charset="-122"/>
                <a:ea typeface="宋体" panose="02010600030101010101" pitchFamily="2" charset="-122"/>
              </a:defRPr>
            </a:lvl2pPr>
            <a:lvl3pPr marL="1143000" indent="-228600" eaLnBrk="0" hangingPunct="0">
              <a:defRPr sz="1400">
                <a:solidFill>
                  <a:schemeClr val="tx1"/>
                </a:solidFill>
                <a:latin typeface="宋体" panose="02010600030101010101" pitchFamily="2" charset="-122"/>
                <a:ea typeface="宋体" panose="02010600030101010101" pitchFamily="2" charset="-122"/>
              </a:defRPr>
            </a:lvl3pPr>
            <a:lvl4pPr marL="1600200" indent="-228600" eaLnBrk="0" hangingPunct="0">
              <a:defRPr sz="1400">
                <a:solidFill>
                  <a:schemeClr val="tx1"/>
                </a:solidFill>
                <a:latin typeface="宋体" panose="02010600030101010101" pitchFamily="2" charset="-122"/>
                <a:ea typeface="宋体" panose="02010600030101010101" pitchFamily="2" charset="-122"/>
              </a:defRPr>
            </a:lvl4pPr>
            <a:lvl5pPr marL="2057400" indent="-228600" eaLnBrk="0" hangingPunct="0">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宋体" panose="02010600030101010101" pitchFamily="2" charset="-122"/>
                <a:ea typeface="宋体" panose="02010600030101010101" pitchFamily="2" charset="-122"/>
              </a:defRPr>
            </a:lvl9pPr>
          </a:lstStyle>
          <a:p>
            <a:pPr algn="r" eaLnBrk="1" hangingPunct="1"/>
            <a:fld id="{8AE85BAF-E7F5-425F-8873-0436751B34D8}" type="slidenum">
              <a:rPr lang="en-US" altLang="zh-CN" sz="1200">
                <a:latin typeface="Arial" panose="020B0604020202020204" pitchFamily="34" charset="0"/>
              </a:rPr>
              <a:pPr algn="r" eaLnBrk="1" hangingPunct="1"/>
              <a:t>64</a:t>
            </a:fld>
            <a:endParaRPr lang="en-US" altLang="zh-CN" sz="1200">
              <a:latin typeface="Arial" panose="020B0604020202020204" pitchFamily="34"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716221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400">
                <a:solidFill>
                  <a:schemeClr val="tx1"/>
                </a:solidFill>
                <a:latin typeface="宋体" panose="02010600030101010101" pitchFamily="2" charset="-122"/>
                <a:ea typeface="宋体" panose="02010600030101010101" pitchFamily="2" charset="-122"/>
              </a:defRPr>
            </a:lvl1pPr>
            <a:lvl2pPr marL="742950" indent="-285750" eaLnBrk="0" hangingPunct="0">
              <a:defRPr sz="1400">
                <a:solidFill>
                  <a:schemeClr val="tx1"/>
                </a:solidFill>
                <a:latin typeface="宋体" panose="02010600030101010101" pitchFamily="2" charset="-122"/>
                <a:ea typeface="宋体" panose="02010600030101010101" pitchFamily="2" charset="-122"/>
              </a:defRPr>
            </a:lvl2pPr>
            <a:lvl3pPr marL="1143000" indent="-228600" eaLnBrk="0" hangingPunct="0">
              <a:defRPr sz="1400">
                <a:solidFill>
                  <a:schemeClr val="tx1"/>
                </a:solidFill>
                <a:latin typeface="宋体" panose="02010600030101010101" pitchFamily="2" charset="-122"/>
                <a:ea typeface="宋体" panose="02010600030101010101" pitchFamily="2" charset="-122"/>
              </a:defRPr>
            </a:lvl3pPr>
            <a:lvl4pPr marL="1600200" indent="-228600" eaLnBrk="0" hangingPunct="0">
              <a:defRPr sz="1400">
                <a:solidFill>
                  <a:schemeClr val="tx1"/>
                </a:solidFill>
                <a:latin typeface="宋体" panose="02010600030101010101" pitchFamily="2" charset="-122"/>
                <a:ea typeface="宋体" panose="02010600030101010101" pitchFamily="2" charset="-122"/>
              </a:defRPr>
            </a:lvl4pPr>
            <a:lvl5pPr marL="2057400" indent="-228600" eaLnBrk="0" hangingPunct="0">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宋体" panose="02010600030101010101" pitchFamily="2" charset="-122"/>
                <a:ea typeface="宋体" panose="02010600030101010101" pitchFamily="2" charset="-122"/>
              </a:defRPr>
            </a:lvl9pPr>
          </a:lstStyle>
          <a:p>
            <a:pPr algn="r" eaLnBrk="1" hangingPunct="1"/>
            <a:fld id="{99652247-B754-47AA-8C32-D42D809C3665}" type="slidenum">
              <a:rPr lang="en-US" altLang="zh-CN" sz="1200">
                <a:latin typeface="Arial" panose="020B0604020202020204" pitchFamily="34" charset="0"/>
              </a:rPr>
              <a:pPr algn="r" eaLnBrk="1" hangingPunct="1"/>
              <a:t>65</a:t>
            </a:fld>
            <a:endParaRPr lang="en-US" altLang="zh-CN" sz="1200">
              <a:latin typeface="Arial" panose="020B0604020202020204" pitchFamily="34"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170380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400">
                <a:solidFill>
                  <a:schemeClr val="tx1"/>
                </a:solidFill>
                <a:latin typeface="宋体" panose="02010600030101010101" pitchFamily="2" charset="-122"/>
                <a:ea typeface="宋体" panose="02010600030101010101" pitchFamily="2" charset="-122"/>
              </a:defRPr>
            </a:lvl1pPr>
            <a:lvl2pPr marL="742950" indent="-285750" eaLnBrk="0" hangingPunct="0">
              <a:defRPr sz="1400">
                <a:solidFill>
                  <a:schemeClr val="tx1"/>
                </a:solidFill>
                <a:latin typeface="宋体" panose="02010600030101010101" pitchFamily="2" charset="-122"/>
                <a:ea typeface="宋体" panose="02010600030101010101" pitchFamily="2" charset="-122"/>
              </a:defRPr>
            </a:lvl2pPr>
            <a:lvl3pPr marL="1143000" indent="-228600" eaLnBrk="0" hangingPunct="0">
              <a:defRPr sz="1400">
                <a:solidFill>
                  <a:schemeClr val="tx1"/>
                </a:solidFill>
                <a:latin typeface="宋体" panose="02010600030101010101" pitchFamily="2" charset="-122"/>
                <a:ea typeface="宋体" panose="02010600030101010101" pitchFamily="2" charset="-122"/>
              </a:defRPr>
            </a:lvl3pPr>
            <a:lvl4pPr marL="1600200" indent="-228600" eaLnBrk="0" hangingPunct="0">
              <a:defRPr sz="1400">
                <a:solidFill>
                  <a:schemeClr val="tx1"/>
                </a:solidFill>
                <a:latin typeface="宋体" panose="02010600030101010101" pitchFamily="2" charset="-122"/>
                <a:ea typeface="宋体" panose="02010600030101010101" pitchFamily="2" charset="-122"/>
              </a:defRPr>
            </a:lvl4pPr>
            <a:lvl5pPr marL="2057400" indent="-228600" eaLnBrk="0" hangingPunct="0">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宋体" panose="02010600030101010101" pitchFamily="2" charset="-122"/>
                <a:ea typeface="宋体" panose="02010600030101010101" pitchFamily="2" charset="-122"/>
              </a:defRPr>
            </a:lvl9pPr>
          </a:lstStyle>
          <a:p>
            <a:pPr algn="r" eaLnBrk="1" hangingPunct="1"/>
            <a:fld id="{99652247-B754-47AA-8C32-D42D809C3665}" type="slidenum">
              <a:rPr lang="en-US" altLang="zh-CN" sz="1200">
                <a:latin typeface="Arial" panose="020B0604020202020204" pitchFamily="34" charset="0"/>
              </a:rPr>
              <a:pPr algn="r" eaLnBrk="1" hangingPunct="1"/>
              <a:t>68</a:t>
            </a:fld>
            <a:endParaRPr lang="en-US" altLang="zh-CN" sz="1200">
              <a:latin typeface="Arial" panose="020B0604020202020204" pitchFamily="34"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838897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3A7047-0DC8-414D-A9B5-AA03B0A0E39A}"/>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99B56375-2F7F-C14C-9408-739A5BF31B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6" name="灯片编号占位符 5">
            <a:extLst>
              <a:ext uri="{FF2B5EF4-FFF2-40B4-BE49-F238E27FC236}">
                <a16:creationId xmlns:a16="http://schemas.microsoft.com/office/drawing/2014/main" id="{8671B5FA-966D-B44A-9727-6445C4154569}"/>
              </a:ext>
            </a:extLst>
          </p:cNvPr>
          <p:cNvSpPr>
            <a:spLocks noGrp="1"/>
          </p:cNvSpPr>
          <p:nvPr>
            <p:ph type="sldNum" sz="quarter" idx="12"/>
          </p:nvPr>
        </p:nvSpPr>
        <p:spPr/>
        <p:txBody>
          <a:bodyPr/>
          <a:lstStyle/>
          <a:p>
            <a:fld id="{8F4E2019-EAEC-CA45-82F6-D7619536747F}" type="slidenum">
              <a:rPr kumimoji="1" lang="zh-CN" altLang="en-US" smtClean="0"/>
              <a:t>‹#›</a:t>
            </a:fld>
            <a:endParaRPr kumimoji="1" lang="zh-CN" altLang="en-US" dirty="0"/>
          </a:p>
        </p:txBody>
      </p:sp>
    </p:spTree>
    <p:extLst>
      <p:ext uri="{BB962C8B-B14F-4D97-AF65-F5344CB8AC3E}">
        <p14:creationId xmlns:p14="http://schemas.microsoft.com/office/powerpoint/2010/main" val="1554367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F49604F2-F7CA-8041-91B1-7993EE96529D}" type="datetimeFigureOut">
              <a:rPr lang="zh-CN" altLang="en-US"/>
              <a:pPr>
                <a:defRPr/>
              </a:pPr>
              <a:t>2019/11/2</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7644A21A-93F3-D946-ADD4-0BF66E38B2A9}" type="slidenum">
              <a:rPr lang="zh-CN" altLang="en-US"/>
              <a:pPr>
                <a:defRPr/>
              </a:pPr>
              <a:t>‹#›</a:t>
            </a:fld>
            <a:endParaRPr lang="zh-CN" altLang="en-US"/>
          </a:p>
        </p:txBody>
      </p:sp>
    </p:spTree>
    <p:extLst>
      <p:ext uri="{BB962C8B-B14F-4D97-AF65-F5344CB8AC3E}">
        <p14:creationId xmlns:p14="http://schemas.microsoft.com/office/powerpoint/2010/main" val="2282479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1143000"/>
          </a:xfrm>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66C37610-74BC-EA42-B2F1-63FFE6E90767}" type="datetimeFigureOut">
              <a:rPr lang="zh-CN" altLang="en-US"/>
              <a:pPr>
                <a:defRPr/>
              </a:pPr>
              <a:t>2019/11/2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732EF7B-C85C-4E4D-9C1C-75DE9BC278CF}" type="slidenum">
              <a:rPr lang="zh-CN" altLang="en-US"/>
              <a:pPr>
                <a:defRPr/>
              </a:pPr>
              <a:t>‹#›</a:t>
            </a:fld>
            <a:endParaRPr lang="zh-CN" altLang="en-US"/>
          </a:p>
        </p:txBody>
      </p:sp>
    </p:spTree>
    <p:extLst>
      <p:ext uri="{BB962C8B-B14F-4D97-AF65-F5344CB8AC3E}">
        <p14:creationId xmlns:p14="http://schemas.microsoft.com/office/powerpoint/2010/main" val="4236148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5EFCE828-737F-4348-9649-90DEFC8B1D79}" type="datetimeFigureOut">
              <a:rPr lang="zh-CN" altLang="en-US"/>
              <a:pPr>
                <a:defRPr/>
              </a:pPr>
              <a:t>2019/11/2</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8C93F72E-C8A6-0A48-BAB9-68E6AC7E26DF}" type="slidenum">
              <a:rPr lang="zh-CN" altLang="en-US"/>
              <a:pPr>
                <a:defRPr/>
              </a:pPr>
              <a:t>‹#›</a:t>
            </a:fld>
            <a:endParaRPr lang="zh-CN" altLang="en-US"/>
          </a:p>
        </p:txBody>
      </p:sp>
    </p:spTree>
    <p:extLst>
      <p:ext uri="{BB962C8B-B14F-4D97-AF65-F5344CB8AC3E}">
        <p14:creationId xmlns:p14="http://schemas.microsoft.com/office/powerpoint/2010/main" val="3659291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0973FAE-F35F-2240-82D2-13FAF20B7A33}" type="datetimeFigureOut">
              <a:rPr lang="zh-CN" altLang="en-US"/>
              <a:pPr>
                <a:defRPr/>
              </a:pPr>
              <a:t>2019/11/2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6A2CFFB-BD64-2E43-918C-3C6C7AEC61A4}" type="slidenum">
              <a:rPr lang="zh-CN" altLang="en-US"/>
              <a:pPr>
                <a:defRPr/>
              </a:pPr>
              <a:t>‹#›</a:t>
            </a:fld>
            <a:endParaRPr lang="zh-CN" altLang="en-US"/>
          </a:p>
        </p:txBody>
      </p:sp>
    </p:spTree>
    <p:extLst>
      <p:ext uri="{BB962C8B-B14F-4D97-AF65-F5344CB8AC3E}">
        <p14:creationId xmlns:p14="http://schemas.microsoft.com/office/powerpoint/2010/main" val="941726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05C59D2-604A-DC44-BC9F-3B184110A220}" type="datetimeFigureOut">
              <a:rPr lang="zh-CN" altLang="en-US"/>
              <a:pPr>
                <a:defRPr/>
              </a:pPr>
              <a:t>2019/11/2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82E3864-2DC8-0543-9E2E-AA2388C7E2EC}" type="slidenum">
              <a:rPr lang="zh-CN" altLang="en-US"/>
              <a:pPr>
                <a:defRPr/>
              </a:pPr>
              <a:t>‹#›</a:t>
            </a:fld>
            <a:endParaRPr lang="zh-CN" altLang="en-US"/>
          </a:p>
        </p:txBody>
      </p:sp>
    </p:spTree>
    <p:extLst>
      <p:ext uri="{BB962C8B-B14F-4D97-AF65-F5344CB8AC3E}">
        <p14:creationId xmlns:p14="http://schemas.microsoft.com/office/powerpoint/2010/main" val="369689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46B9A8C-2BD8-2742-A7AC-DFFCB71244BD}" type="datetimeFigureOut">
              <a:rPr lang="zh-CN" altLang="en-US"/>
              <a:pPr>
                <a:defRPr/>
              </a:pPr>
              <a:t>2019/11/2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CDBF4BA-686F-1E45-BA08-B349C8C248AB}" type="slidenum">
              <a:rPr lang="zh-CN" altLang="en-US"/>
              <a:pPr>
                <a:defRPr/>
              </a:pPr>
              <a:t>‹#›</a:t>
            </a:fld>
            <a:endParaRPr lang="zh-CN" altLang="en-US"/>
          </a:p>
        </p:txBody>
      </p:sp>
    </p:spTree>
    <p:extLst>
      <p:ext uri="{BB962C8B-B14F-4D97-AF65-F5344CB8AC3E}">
        <p14:creationId xmlns:p14="http://schemas.microsoft.com/office/powerpoint/2010/main" val="503137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DADC182-7897-B24E-BA72-B48648E2BD8E}" type="datetimeFigureOut">
              <a:rPr lang="zh-CN" altLang="en-US"/>
              <a:pPr>
                <a:defRPr/>
              </a:pPr>
              <a:t>2019/11/2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9AC3824-CFDE-B646-BD3C-7A64EA8625D2}" type="slidenum">
              <a:rPr lang="zh-CN" altLang="en-US"/>
              <a:pPr>
                <a:defRPr/>
              </a:pPr>
              <a:t>‹#›</a:t>
            </a:fld>
            <a:endParaRPr lang="zh-CN" altLang="en-US"/>
          </a:p>
        </p:txBody>
      </p:sp>
    </p:spTree>
    <p:extLst>
      <p:ext uri="{BB962C8B-B14F-4D97-AF65-F5344CB8AC3E}">
        <p14:creationId xmlns:p14="http://schemas.microsoft.com/office/powerpoint/2010/main" val="3250566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reserve="1">
  <p:cSld name="标题、文本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3"/>
          <p:cNvSpPr>
            <a:spLocks noGrp="1"/>
          </p:cNvSpPr>
          <p:nvPr>
            <p:ph type="dt" sz="half" idx="10"/>
          </p:nvPr>
        </p:nvSpPr>
        <p:spPr/>
        <p:txBody>
          <a:bodyPr/>
          <a:lstStyle>
            <a:lvl1pPr>
              <a:defRPr/>
            </a:lvl1pPr>
          </a:lstStyle>
          <a:p>
            <a:pPr>
              <a:defRPr/>
            </a:pPr>
            <a:fld id="{B3CF22E3-4E61-894D-9635-909710F3D4C7}" type="datetimeFigureOut">
              <a:rPr lang="zh-CN" altLang="en-US"/>
              <a:pPr>
                <a:defRPr/>
              </a:pPr>
              <a:t>2019/11/2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3913BB5-4351-CB4E-B841-1FCCE4AC873A}" type="slidenum">
              <a:rPr lang="zh-CN" altLang="en-US"/>
              <a:pPr>
                <a:defRPr/>
              </a:pPr>
              <a:t>‹#›</a:t>
            </a:fld>
            <a:endParaRPr lang="zh-CN" altLang="en-US"/>
          </a:p>
        </p:txBody>
      </p:sp>
    </p:spTree>
    <p:extLst>
      <p:ext uri="{BB962C8B-B14F-4D97-AF65-F5344CB8AC3E}">
        <p14:creationId xmlns:p14="http://schemas.microsoft.com/office/powerpoint/2010/main" val="30077443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1"/>
            <a:ext cx="10972800" cy="1027113"/>
          </a:xfrm>
        </p:spPr>
        <p:txBody>
          <a:bodyPr/>
          <a:lstStyle/>
          <a:p>
            <a:r>
              <a:rPr lang="zh-CN" altLang="en-US"/>
              <a:t>单击此处编辑母版标题样式</a:t>
            </a:r>
          </a:p>
        </p:txBody>
      </p:sp>
      <p:sp>
        <p:nvSpPr>
          <p:cNvPr id="3" name="表格占位符 2"/>
          <p:cNvSpPr>
            <a:spLocks noGrp="1"/>
          </p:cNvSpPr>
          <p:nvPr>
            <p:ph type="tbl" idx="1"/>
          </p:nvPr>
        </p:nvSpPr>
        <p:spPr>
          <a:xfrm>
            <a:off x="609600" y="1628775"/>
            <a:ext cx="10972800" cy="4464050"/>
          </a:xfrm>
        </p:spPr>
        <p:txBody>
          <a:bodyPr/>
          <a:lstStyle/>
          <a:p>
            <a:pPr lvl="0"/>
            <a:endParaRPr lang="zh-CN" altLang="en-US" noProof="0"/>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TW">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fld id="{C4654651-E19E-F84F-B4FF-4D7E5E3000FA}" type="slidenum">
              <a:rPr lang="zh-TW" altLang="en-US">
                <a:solidFill>
                  <a:srgbClr val="000000"/>
                </a:solidFill>
              </a:rPr>
              <a:pPr/>
              <a:t>‹#›</a:t>
            </a:fld>
            <a:endParaRPr lang="en-US" altLang="zh-TW">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3685400762"/>
      </p:ext>
    </p:extLst>
  </p:cSld>
  <p:clrMapOvr>
    <a:masterClrMapping/>
  </p:clrMapOvr>
  <p:transition advTm="3000"/>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457201"/>
            <a:ext cx="10972800" cy="56356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TW">
              <a:solidFill>
                <a:srgbClr val="000000"/>
              </a:solidFill>
            </a:endParaRPr>
          </a:p>
        </p:txBody>
      </p:sp>
      <p:sp>
        <p:nvSpPr>
          <p:cNvPr id="4" name="Rectangle 3"/>
          <p:cNvSpPr>
            <a:spLocks noGrp="1" noChangeArrowheads="1"/>
          </p:cNvSpPr>
          <p:nvPr>
            <p:ph type="sldNum" sz="quarter" idx="11"/>
          </p:nvPr>
        </p:nvSpPr>
        <p:spPr>
          <a:ln/>
        </p:spPr>
        <p:txBody>
          <a:bodyPr/>
          <a:lstStyle>
            <a:lvl1pPr>
              <a:defRPr/>
            </a:lvl1pPr>
          </a:lstStyle>
          <a:p>
            <a:fld id="{1433B822-54FC-9345-88C2-E983D2A85EEE}" type="slidenum">
              <a:rPr lang="zh-TW" altLang="en-US">
                <a:solidFill>
                  <a:srgbClr val="000000"/>
                </a:solidFill>
              </a:rPr>
              <a:pPr/>
              <a:t>‹#›</a:t>
            </a:fld>
            <a:endParaRPr lang="en-US" altLang="zh-TW">
              <a:solidFill>
                <a:srgbClr val="000000"/>
              </a:solidFill>
            </a:endParaRPr>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3254798886"/>
      </p:ext>
    </p:extLst>
  </p:cSld>
  <p:clrMapOvr>
    <a:masterClrMapping/>
  </p:clrMapOvr>
  <p:transition advTm="3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B0C99E-BDB3-EB4C-BEF1-1C288258382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4D3EA629-2069-A749-85DA-E6578E6054B8}"/>
              </a:ext>
            </a:extLst>
          </p:cNvPr>
          <p:cNvSpPr>
            <a:spLocks noGrp="1"/>
          </p:cNvSpPr>
          <p:nvPr>
            <p:ph idx="1"/>
          </p:nvPr>
        </p:nvSpPr>
        <p:spPr/>
        <p:txBody>
          <a:bodyPr/>
          <a:lstStyle/>
          <a:p>
            <a:r>
              <a:rPr kumimoji="1" lang="zh-CN" altLang="en-US"/>
              <a:t>编辑母版文本样式
第二级
第三级
第四级
第五级</a:t>
            </a:r>
          </a:p>
        </p:txBody>
      </p:sp>
      <p:sp>
        <p:nvSpPr>
          <p:cNvPr id="6" name="灯片编号占位符 5">
            <a:extLst>
              <a:ext uri="{FF2B5EF4-FFF2-40B4-BE49-F238E27FC236}">
                <a16:creationId xmlns:a16="http://schemas.microsoft.com/office/drawing/2014/main" id="{140F6CF1-441C-4C47-AAE4-30C168EEE4FF}"/>
              </a:ext>
            </a:extLst>
          </p:cNvPr>
          <p:cNvSpPr>
            <a:spLocks noGrp="1"/>
          </p:cNvSpPr>
          <p:nvPr>
            <p:ph type="sldNum" sz="quarter" idx="12"/>
          </p:nvPr>
        </p:nvSpPr>
        <p:spPr/>
        <p:txBody>
          <a:bodyPr/>
          <a:lstStyle/>
          <a:p>
            <a:fld id="{8F4E2019-EAEC-CA45-82F6-D7619536747F}" type="slidenum">
              <a:rPr kumimoji="1" lang="zh-CN" altLang="en-US" smtClean="0"/>
              <a:t>‹#›</a:t>
            </a:fld>
            <a:endParaRPr kumimoji="1" lang="zh-CN" altLang="en-US"/>
          </a:p>
        </p:txBody>
      </p:sp>
    </p:spTree>
    <p:extLst>
      <p:ext uri="{BB962C8B-B14F-4D97-AF65-F5344CB8AC3E}">
        <p14:creationId xmlns:p14="http://schemas.microsoft.com/office/powerpoint/2010/main" val="2876737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86A8BF-865C-EF4B-BF80-F72492BCA4A4}"/>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5F9EB263-D3A0-454D-A28D-D1789022A4DA}"/>
              </a:ext>
            </a:extLst>
          </p:cNvPr>
          <p:cNvSpPr>
            <a:spLocks noGrp="1"/>
          </p:cNvSpPr>
          <p:nvPr>
            <p:ph type="dt" sz="half" idx="10"/>
          </p:nvPr>
        </p:nvSpPr>
        <p:spPr>
          <a:xfrm>
            <a:off x="838200" y="6356350"/>
            <a:ext cx="2743200" cy="365125"/>
          </a:xfrm>
          <a:prstGeom prst="rect">
            <a:avLst/>
          </a:prstGeom>
        </p:spPr>
        <p:txBody>
          <a:bodyPr/>
          <a:lstStyle/>
          <a:p>
            <a:fld id="{F01301AF-92F5-1340-87F0-A8A723FC7DAE}" type="datetimeFigureOut">
              <a:rPr kumimoji="1" lang="zh-CN" altLang="en-US" smtClean="0"/>
              <a:t>2019/11/2</a:t>
            </a:fld>
            <a:endParaRPr kumimoji="1" lang="zh-CN" altLang="en-US"/>
          </a:p>
        </p:txBody>
      </p:sp>
      <p:sp>
        <p:nvSpPr>
          <p:cNvPr id="4" name="页脚占位符 3">
            <a:extLst>
              <a:ext uri="{FF2B5EF4-FFF2-40B4-BE49-F238E27FC236}">
                <a16:creationId xmlns:a16="http://schemas.microsoft.com/office/drawing/2014/main" id="{B9B4FDA1-562B-C843-85ED-B8D9D94EA83B}"/>
              </a:ext>
            </a:extLst>
          </p:cNvPr>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5" name="灯片编号占位符 4">
            <a:extLst>
              <a:ext uri="{FF2B5EF4-FFF2-40B4-BE49-F238E27FC236}">
                <a16:creationId xmlns:a16="http://schemas.microsoft.com/office/drawing/2014/main" id="{D2DBA189-E05A-E14D-98F0-E9828F82AEF5}"/>
              </a:ext>
            </a:extLst>
          </p:cNvPr>
          <p:cNvSpPr>
            <a:spLocks noGrp="1"/>
          </p:cNvSpPr>
          <p:nvPr>
            <p:ph type="sldNum" sz="quarter" idx="12"/>
          </p:nvPr>
        </p:nvSpPr>
        <p:spPr/>
        <p:txBody>
          <a:bodyPr/>
          <a:lstStyle/>
          <a:p>
            <a:fld id="{8F4E2019-EAEC-CA45-82F6-D7619536747F}" type="slidenum">
              <a:rPr kumimoji="1" lang="zh-CN" altLang="en-US" smtClean="0"/>
              <a:t>‹#›</a:t>
            </a:fld>
            <a:endParaRPr kumimoji="1" lang="zh-CN" altLang="en-US"/>
          </a:p>
        </p:txBody>
      </p:sp>
    </p:spTree>
    <p:extLst>
      <p:ext uri="{BB962C8B-B14F-4D97-AF65-F5344CB8AC3E}">
        <p14:creationId xmlns:p14="http://schemas.microsoft.com/office/powerpoint/2010/main" val="160676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09600"/>
            <a:ext cx="10363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1981200"/>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4CFC3B05-F87E-4921-8EA6-BD5C20F303AF}" type="slidenum">
              <a:rPr lang="en-US" altLang="zh-CN"/>
              <a:pPr/>
              <a:t>‹#›</a:t>
            </a:fld>
            <a:endParaRPr lang="en-US" altLang="zh-CN"/>
          </a:p>
        </p:txBody>
      </p:sp>
    </p:spTree>
    <p:extLst>
      <p:ext uri="{BB962C8B-B14F-4D97-AF65-F5344CB8AC3E}">
        <p14:creationId xmlns:p14="http://schemas.microsoft.com/office/powerpoint/2010/main" val="3953586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F31B220-9CD7-4202-8D5C-6EAF69EEDAC7}" type="datetimeFigureOut">
              <a:rPr lang="en-US"/>
              <a:pPr>
                <a:defRPr/>
              </a:pPr>
              <a:t>11/2/19</a:t>
            </a:fld>
            <a:endParaRPr 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7D351657-2FC3-4973-B967-D2F900455F32}" type="slidenum">
              <a:rPr lang="en-US" altLang="zh-CN"/>
              <a:pPr/>
              <a:t>‹#›</a:t>
            </a:fld>
            <a:endParaRPr lang="zh-CN" altLang="en-US"/>
          </a:p>
        </p:txBody>
      </p:sp>
    </p:spTree>
    <p:extLst>
      <p:ext uri="{BB962C8B-B14F-4D97-AF65-F5344CB8AC3E}">
        <p14:creationId xmlns:p14="http://schemas.microsoft.com/office/powerpoint/2010/main" val="271269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38368439-5AE4-634B-BB7F-92B557C90C8C}" type="datetimeFigureOut">
              <a:rPr lang="zh-CN" altLang="en-US"/>
              <a:pPr>
                <a:defRPr/>
              </a:pPr>
              <a:t>2019/11/2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856C596-976A-2F43-8B3A-E1D5BDFE46C1}" type="slidenum">
              <a:rPr lang="zh-CN" altLang="en-US"/>
              <a:pPr>
                <a:defRPr/>
              </a:pPr>
              <a:t>‹#›</a:t>
            </a:fld>
            <a:endParaRPr lang="zh-CN" altLang="en-US"/>
          </a:p>
        </p:txBody>
      </p:sp>
    </p:spTree>
    <p:extLst>
      <p:ext uri="{BB962C8B-B14F-4D97-AF65-F5344CB8AC3E}">
        <p14:creationId xmlns:p14="http://schemas.microsoft.com/office/powerpoint/2010/main" val="2646279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27384"/>
            <a:ext cx="12192000" cy="1143000"/>
          </a:xfr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3C9E2373-57E4-914B-82DE-280A1589258C}" type="datetimeFigureOut">
              <a:rPr lang="zh-CN" altLang="en-US"/>
              <a:pPr>
                <a:defRPr/>
              </a:pPr>
              <a:t>2019/11/2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95DB514-43EA-1946-BF6C-10C2CA375CD7}" type="slidenum">
              <a:rPr lang="zh-CN" altLang="en-US"/>
              <a:pPr>
                <a:defRPr/>
              </a:pPr>
              <a:t>‹#›</a:t>
            </a:fld>
            <a:endParaRPr lang="zh-CN" altLang="en-US"/>
          </a:p>
        </p:txBody>
      </p:sp>
    </p:spTree>
    <p:extLst>
      <p:ext uri="{BB962C8B-B14F-4D97-AF65-F5344CB8AC3E}">
        <p14:creationId xmlns:p14="http://schemas.microsoft.com/office/powerpoint/2010/main" val="2535529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8D1449C9-F92D-0D44-AFAB-7A0228448210}" type="datetimeFigureOut">
              <a:rPr lang="zh-CN" altLang="en-US"/>
              <a:pPr>
                <a:defRPr/>
              </a:pPr>
              <a:t>2019/11/2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89F5234-C84D-0E40-9C90-4DAB335EDE59}" type="slidenum">
              <a:rPr lang="zh-CN" altLang="en-US"/>
              <a:pPr>
                <a:defRPr/>
              </a:pPr>
              <a:t>‹#›</a:t>
            </a:fld>
            <a:endParaRPr lang="zh-CN" altLang="en-US"/>
          </a:p>
        </p:txBody>
      </p:sp>
    </p:spTree>
    <p:extLst>
      <p:ext uri="{BB962C8B-B14F-4D97-AF65-F5344CB8AC3E}">
        <p14:creationId xmlns:p14="http://schemas.microsoft.com/office/powerpoint/2010/main" val="2848300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5AFEA88C-26CF-5A47-9153-B64FC1E62DD4}" type="datetimeFigureOut">
              <a:rPr lang="zh-CN" altLang="en-US"/>
              <a:pPr>
                <a:defRPr/>
              </a:pPr>
              <a:t>2019/11/2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AE0A28F-7974-5442-91A4-55E84C233FDD}" type="slidenum">
              <a:rPr lang="zh-CN" altLang="en-US"/>
              <a:pPr>
                <a:defRPr/>
              </a:pPr>
              <a:t>‹#›</a:t>
            </a:fld>
            <a:endParaRPr lang="zh-CN" altLang="en-US"/>
          </a:p>
        </p:txBody>
      </p:sp>
    </p:spTree>
    <p:extLst>
      <p:ext uri="{BB962C8B-B14F-4D97-AF65-F5344CB8AC3E}">
        <p14:creationId xmlns:p14="http://schemas.microsoft.com/office/powerpoint/2010/main" val="1581082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jpeg"/><Relationship Id="rId4" Type="http://schemas.openxmlformats.org/officeDocument/2006/relationships/slideLayout" Target="../slideLayouts/slideLayout4.xml"/><Relationship Id="rId9" Type="http://schemas.openxmlformats.org/officeDocument/2006/relationships/image" Target="../media/image3.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6" Type="http://schemas.openxmlformats.org/officeDocument/2006/relationships/image" Target="../media/image5.jpeg"/><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theme" Target="../theme/theme2.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FB0D393-BF9C-464C-94A9-F3A5C3AD49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53DBBF2-962F-6D4A-9101-69BA573960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6" name="灯片编号占位符 5">
            <a:extLst>
              <a:ext uri="{FF2B5EF4-FFF2-40B4-BE49-F238E27FC236}">
                <a16:creationId xmlns:a16="http://schemas.microsoft.com/office/drawing/2014/main" id="{792AD728-639A-A84E-A3E6-08F8DA9F175A}"/>
              </a:ext>
            </a:extLst>
          </p:cNvPr>
          <p:cNvSpPr>
            <a:spLocks noGrp="1"/>
          </p:cNvSpPr>
          <p:nvPr>
            <p:ph type="sldNum" sz="quarter" idx="4"/>
          </p:nvPr>
        </p:nvSpPr>
        <p:spPr>
          <a:xfrm>
            <a:off x="11618655" y="6492875"/>
            <a:ext cx="56634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4E2019-EAEC-CA45-82F6-D7619536747F}" type="slidenum">
              <a:rPr kumimoji="1" lang="zh-CN" altLang="en-US" smtClean="0"/>
              <a:t>‹#›</a:t>
            </a:fld>
            <a:endParaRPr kumimoji="1" lang="zh-CN" altLang="en-US"/>
          </a:p>
        </p:txBody>
      </p:sp>
      <p:pic>
        <p:nvPicPr>
          <p:cNvPr id="7" name="Picture 9" descr="hust">
            <a:extLst>
              <a:ext uri="{FF2B5EF4-FFF2-40B4-BE49-F238E27FC236}">
                <a16:creationId xmlns:a16="http://schemas.microsoft.com/office/drawing/2014/main" id="{078FC146-3AE9-924C-AF3D-80B976AFB466}"/>
              </a:ext>
            </a:extLst>
          </p:cNvPr>
          <p:cNvPicPr>
            <a:picLocks noChangeAspect="1" noChangeArrowheads="1"/>
          </p:cNvPicPr>
          <p:nvPr userDrawn="1"/>
        </p:nvPicPr>
        <p:blipFill>
          <a:blip r:embed="rId7" cstate="email">
            <a:extLst>
              <a:ext uri="{28A0092B-C50C-407E-A947-70E740481C1C}">
                <a14:useLocalDpi xmlns:a14="http://schemas.microsoft.com/office/drawing/2010/main" val="0"/>
              </a:ext>
            </a:extLst>
          </a:blip>
          <a:srcRect/>
          <a:stretch>
            <a:fillRect/>
          </a:stretch>
        </p:blipFill>
        <p:spPr bwMode="auto">
          <a:xfrm>
            <a:off x="10787454" y="6521450"/>
            <a:ext cx="1066800" cy="217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11">
            <a:extLst>
              <a:ext uri="{FF2B5EF4-FFF2-40B4-BE49-F238E27FC236}">
                <a16:creationId xmlns:a16="http://schemas.microsoft.com/office/drawing/2014/main" id="{C2EEF9D0-81CF-D94A-8EE5-3E44D8E81516}"/>
              </a:ext>
            </a:extLst>
          </p:cNvPr>
          <p:cNvPicPr>
            <a:picLocks noChangeAspect="1" noChangeArrowheads="1"/>
          </p:cNvPicPr>
          <p:nvPr userDrawn="1"/>
        </p:nvPicPr>
        <p:blipFill>
          <a:blip r:embed="rId8" cstate="email">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0104829" y="6492875"/>
            <a:ext cx="614362" cy="327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12" descr="SCTS">
            <a:extLst>
              <a:ext uri="{FF2B5EF4-FFF2-40B4-BE49-F238E27FC236}">
                <a16:creationId xmlns:a16="http://schemas.microsoft.com/office/drawing/2014/main" id="{801A5AA4-FE7E-554E-ABAD-9AAB883717E4}"/>
              </a:ext>
            </a:extLst>
          </p:cNvPr>
          <p:cNvPicPr>
            <a:picLocks noChangeAspect="1" noChangeArrowheads="1"/>
          </p:cNvPicPr>
          <p:nvPr userDrawn="1"/>
        </p:nvPicPr>
        <p:blipFill>
          <a:blip r:embed="rId9" cstate="email">
            <a:clrChange>
              <a:clrFrom>
                <a:srgbClr val="FFFFFF"/>
              </a:clrFrom>
              <a:clrTo>
                <a:srgbClr val="FFFFFF">
                  <a:alpha val="0"/>
                </a:srgbClr>
              </a:clrTo>
            </a:clrChange>
            <a:extLst>
              <a:ext uri="{28A0092B-C50C-407E-A947-70E740481C1C}">
                <a14:useLocalDpi xmlns:a14="http://schemas.microsoft.com/office/drawing/2010/main" val="0"/>
              </a:ext>
            </a:extLst>
          </a:blip>
          <a:srcRect t="11626" b="5814"/>
          <a:stretch>
            <a:fillRect/>
          </a:stretch>
        </p:blipFill>
        <p:spPr bwMode="auto">
          <a:xfrm>
            <a:off x="10104829" y="88694"/>
            <a:ext cx="896938" cy="512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13" descr="CGCL">
            <a:extLst>
              <a:ext uri="{FF2B5EF4-FFF2-40B4-BE49-F238E27FC236}">
                <a16:creationId xmlns:a16="http://schemas.microsoft.com/office/drawing/2014/main" id="{ACC915B4-9825-0749-94D0-C89B6C766482}"/>
              </a:ext>
            </a:extLst>
          </p:cNvPr>
          <p:cNvPicPr>
            <a:picLocks noChangeAspect="1" noChangeArrowheads="1"/>
          </p:cNvPicPr>
          <p:nvPr userDrawn="1"/>
        </p:nvPicPr>
        <p:blipFill>
          <a:blip r:embed="rId10" cstate="email">
            <a:clrChange>
              <a:clrFrom>
                <a:srgbClr val="FFFFFF"/>
              </a:clrFrom>
              <a:clrTo>
                <a:srgbClr val="FFFFFF">
                  <a:alpha val="0"/>
                </a:srgbClr>
              </a:clrTo>
            </a:clrChange>
            <a:extLst>
              <a:ext uri="{28A0092B-C50C-407E-A947-70E740481C1C}">
                <a14:useLocalDpi xmlns:a14="http://schemas.microsoft.com/office/drawing/2010/main" val="0"/>
              </a:ext>
            </a:extLst>
          </a:blip>
          <a:srcRect t="10693" b="5347"/>
          <a:stretch>
            <a:fillRect/>
          </a:stretch>
        </p:blipFill>
        <p:spPr bwMode="auto">
          <a:xfrm>
            <a:off x="11071617" y="88694"/>
            <a:ext cx="969962" cy="563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7329695"/>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8" r:id="rId3"/>
    <p:sldLayoutId id="2147483660" r:id="rId4"/>
    <p:sldLayoutId id="2147483661"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图片 6" descr="hust.jpg"/>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0585" y="0"/>
            <a:ext cx="12170833"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标题占位符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文本占位符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a:defRPr kumimoji="0" sz="1200">
                <a:solidFill>
                  <a:srgbClr val="898989"/>
                </a:solidFill>
                <a:ea typeface="宋体" charset="0"/>
                <a:cs typeface="宋体" charset="0"/>
              </a:defRPr>
            </a:lvl1pPr>
          </a:lstStyle>
          <a:p>
            <a:pPr>
              <a:defRPr/>
            </a:pPr>
            <a:fld id="{CFB16230-400B-A247-B897-24D9491FBBB8}" type="datetimeFigureOut">
              <a:rPr lang="zh-CN" altLang="en-US"/>
              <a:pPr>
                <a:defRPr/>
              </a:pPr>
              <a:t>2019/11/2</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kumimoji="0"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kumimoji="0" sz="1200">
                <a:solidFill>
                  <a:srgbClr val="898989"/>
                </a:solidFill>
                <a:ea typeface="宋体" charset="0"/>
                <a:cs typeface="宋体" charset="0"/>
              </a:defRPr>
            </a:lvl1pPr>
          </a:lstStyle>
          <a:p>
            <a:pPr>
              <a:defRPr/>
            </a:pPr>
            <a:fld id="{3302A345-D6B2-3E48-8B73-C1133CD22D1F}" type="slidenum">
              <a:rPr lang="zh-CN" altLang="en-US"/>
              <a:pPr>
                <a:defRPr/>
              </a:pPr>
              <a:t>‹#›</a:t>
            </a:fld>
            <a:endParaRPr lang="zh-CN" altLang="en-US"/>
          </a:p>
        </p:txBody>
      </p:sp>
    </p:spTree>
    <p:extLst>
      <p:ext uri="{BB962C8B-B14F-4D97-AF65-F5344CB8AC3E}">
        <p14:creationId xmlns:p14="http://schemas.microsoft.com/office/powerpoint/2010/main" val="351636334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txStyles>
    <p:titleStyle>
      <a:lvl1pPr algn="ctr" rtl="0" eaLnBrk="0" fontAlgn="base" hangingPunct="0">
        <a:spcBef>
          <a:spcPct val="0"/>
        </a:spcBef>
        <a:spcAft>
          <a:spcPct val="0"/>
        </a:spcAft>
        <a:defRPr kumimoji="1" sz="4400" kern="1200">
          <a:solidFill>
            <a:schemeClr val="tx1"/>
          </a:solidFill>
          <a:latin typeface="+mj-lt"/>
          <a:ea typeface="黑体" charset="0"/>
          <a:cs typeface="黑体" charset="0"/>
        </a:defRPr>
      </a:lvl1pPr>
      <a:lvl2pPr algn="ctr" rtl="0" eaLnBrk="0" fontAlgn="base" hangingPunct="0">
        <a:spcBef>
          <a:spcPct val="0"/>
        </a:spcBef>
        <a:spcAft>
          <a:spcPct val="0"/>
        </a:spcAft>
        <a:defRPr kumimoji="1" sz="4400">
          <a:solidFill>
            <a:schemeClr val="tx1"/>
          </a:solidFill>
          <a:latin typeface="Calibri" pitchFamily="34" charset="0"/>
          <a:ea typeface="黑体" charset="0"/>
          <a:cs typeface="黑体" charset="0"/>
        </a:defRPr>
      </a:lvl2pPr>
      <a:lvl3pPr algn="ctr" rtl="0" eaLnBrk="0" fontAlgn="base" hangingPunct="0">
        <a:spcBef>
          <a:spcPct val="0"/>
        </a:spcBef>
        <a:spcAft>
          <a:spcPct val="0"/>
        </a:spcAft>
        <a:defRPr kumimoji="1" sz="4400">
          <a:solidFill>
            <a:schemeClr val="tx1"/>
          </a:solidFill>
          <a:latin typeface="Calibri" pitchFamily="34" charset="0"/>
          <a:ea typeface="黑体" charset="0"/>
          <a:cs typeface="黑体" charset="0"/>
        </a:defRPr>
      </a:lvl3pPr>
      <a:lvl4pPr algn="ctr" rtl="0" eaLnBrk="0" fontAlgn="base" hangingPunct="0">
        <a:spcBef>
          <a:spcPct val="0"/>
        </a:spcBef>
        <a:spcAft>
          <a:spcPct val="0"/>
        </a:spcAft>
        <a:defRPr kumimoji="1" sz="4400">
          <a:solidFill>
            <a:schemeClr val="tx1"/>
          </a:solidFill>
          <a:latin typeface="Calibri" pitchFamily="34" charset="0"/>
          <a:ea typeface="黑体" charset="0"/>
          <a:cs typeface="黑体" charset="0"/>
        </a:defRPr>
      </a:lvl4pPr>
      <a:lvl5pPr algn="ctr" rtl="0" eaLnBrk="0" fontAlgn="base" hangingPunct="0">
        <a:spcBef>
          <a:spcPct val="0"/>
        </a:spcBef>
        <a:spcAft>
          <a:spcPct val="0"/>
        </a:spcAft>
        <a:defRPr kumimoji="1" sz="4400">
          <a:solidFill>
            <a:schemeClr val="tx1"/>
          </a:solidFill>
          <a:latin typeface="Calibri" pitchFamily="34" charset="0"/>
          <a:ea typeface="黑体" charset="0"/>
          <a:cs typeface="黑体" charset="0"/>
        </a:defRPr>
      </a:lvl5pPr>
      <a:lvl6pPr marL="457200" algn="ctr" rtl="0" fontAlgn="base">
        <a:spcBef>
          <a:spcPct val="0"/>
        </a:spcBef>
        <a:spcAft>
          <a:spcPct val="0"/>
        </a:spcAft>
        <a:defRPr kumimoji="1" sz="4400">
          <a:solidFill>
            <a:schemeClr val="tx1"/>
          </a:solidFill>
          <a:latin typeface="Calibri" pitchFamily="34" charset="0"/>
          <a:ea typeface="宋体" pitchFamily="2" charset="-122"/>
        </a:defRPr>
      </a:lvl6pPr>
      <a:lvl7pPr marL="914400" algn="ctr" rtl="0" fontAlgn="base">
        <a:spcBef>
          <a:spcPct val="0"/>
        </a:spcBef>
        <a:spcAft>
          <a:spcPct val="0"/>
        </a:spcAft>
        <a:defRPr kumimoji="1" sz="4400">
          <a:solidFill>
            <a:schemeClr val="tx1"/>
          </a:solidFill>
          <a:latin typeface="Calibri" pitchFamily="34" charset="0"/>
          <a:ea typeface="宋体" pitchFamily="2" charset="-122"/>
        </a:defRPr>
      </a:lvl7pPr>
      <a:lvl8pPr marL="1371600" algn="ctr" rtl="0" fontAlgn="base">
        <a:spcBef>
          <a:spcPct val="0"/>
        </a:spcBef>
        <a:spcAft>
          <a:spcPct val="0"/>
        </a:spcAft>
        <a:defRPr kumimoji="1" sz="4400">
          <a:solidFill>
            <a:schemeClr val="tx1"/>
          </a:solidFill>
          <a:latin typeface="Calibri" pitchFamily="34" charset="0"/>
          <a:ea typeface="宋体" pitchFamily="2" charset="-122"/>
        </a:defRPr>
      </a:lvl8pPr>
      <a:lvl9pPr marL="1828800" algn="ctr" rtl="0" fontAlgn="base">
        <a:spcBef>
          <a:spcPct val="0"/>
        </a:spcBef>
        <a:spcAft>
          <a:spcPct val="0"/>
        </a:spcAft>
        <a:defRPr kumimoji="1"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黑体" charset="0"/>
          <a:cs typeface="黑体" charset="0"/>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黑体" charset="0"/>
          <a:cs typeface="黑体" charset="0"/>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黑体" charset="0"/>
          <a:cs typeface="黑体" charset="0"/>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黑体" charset="0"/>
          <a:cs typeface="黑体" charset="0"/>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黑体" charset="0"/>
          <a:cs typeface="黑体"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1.xml"/><Relationship Id="rId1" Type="http://schemas.openxmlformats.org/officeDocument/2006/relationships/vmlDrawing" Target="../drawings/vmlDrawing1.vml"/><Relationship Id="rId4" Type="http://schemas.openxmlformats.org/officeDocument/2006/relationships/image" Target="../media/image1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1.xml"/><Relationship Id="rId1" Type="http://schemas.openxmlformats.org/officeDocument/2006/relationships/vmlDrawing" Target="../drawings/vmlDrawing2.vml"/><Relationship Id="rId6" Type="http://schemas.openxmlformats.org/officeDocument/2006/relationships/image" Target="../media/image20.png"/><Relationship Id="rId5" Type="http://schemas.openxmlformats.org/officeDocument/2006/relationships/oleObject" Target="../embeddings/oleObject3.bin"/><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4" descr="SC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87" y="11152"/>
            <a:ext cx="1042988" cy="722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363" name="Picture 5" descr="CGC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9013" y="11152"/>
            <a:ext cx="1042987" cy="722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364" name="Rectangle 11"/>
          <p:cNvSpPr>
            <a:spLocks noChangeArrowheads="1"/>
          </p:cNvSpPr>
          <p:nvPr/>
        </p:nvSpPr>
        <p:spPr bwMode="auto">
          <a:xfrm>
            <a:off x="18588" y="2515995"/>
            <a:ext cx="12173412"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ctr" defTabSz="914400" rtl="0" eaLnBrk="1" fontAlgn="base" latinLnBrk="1" hangingPunct="1">
              <a:lnSpc>
                <a:spcPct val="100000"/>
              </a:lnSpc>
              <a:spcBef>
                <a:spcPct val="0"/>
              </a:spcBef>
              <a:spcAft>
                <a:spcPct val="0"/>
              </a:spcAft>
              <a:buClrTx/>
              <a:buSzTx/>
              <a:buFontTx/>
              <a:buNone/>
              <a:tabLst/>
              <a:defRPr/>
            </a:pPr>
            <a:r>
              <a:rPr kumimoji="0" lang="zh-CN" altLang="en-US" sz="5400" b="1" i="0" u="none" strike="noStrike" kern="1200" cap="none" spc="0" normalizeH="0" baseline="0" noProof="0" dirty="0">
                <a:ln>
                  <a:noFill/>
                </a:ln>
                <a:solidFill>
                  <a:srgbClr val="2826F5"/>
                </a:solidFill>
                <a:effectLst/>
                <a:uLnTx/>
                <a:uFillTx/>
                <a:latin typeface="宋体" charset="0"/>
                <a:ea typeface="黑体" charset="0"/>
                <a:cs typeface="+mn-cs"/>
              </a:rPr>
              <a:t>第六章  分布式文件系统</a:t>
            </a:r>
          </a:p>
        </p:txBody>
      </p:sp>
      <p:pic>
        <p:nvPicPr>
          <p:cNvPr id="5" name="图片 4">
            <a:extLst>
              <a:ext uri="{FF2B5EF4-FFF2-40B4-BE49-F238E27FC236}">
                <a16:creationId xmlns:a16="http://schemas.microsoft.com/office/drawing/2014/main" id="{E6635ED9-2FD7-D740-AB73-EFF36711CB5B}"/>
              </a:ext>
            </a:extLst>
          </p:cNvPr>
          <p:cNvPicPr>
            <a:picLocks noChangeAspect="1"/>
          </p:cNvPicPr>
          <p:nvPr/>
        </p:nvPicPr>
        <p:blipFill>
          <a:blip r:embed="rId5"/>
          <a:stretch>
            <a:fillRect/>
          </a:stretch>
        </p:blipFill>
        <p:spPr>
          <a:xfrm>
            <a:off x="1" y="5454352"/>
            <a:ext cx="1403648" cy="1403648"/>
          </a:xfrm>
          <a:prstGeom prst="rect">
            <a:avLst/>
          </a:prstGeom>
        </p:spPr>
      </p:pic>
    </p:spTree>
    <p:extLst>
      <p:ext uri="{BB962C8B-B14F-4D97-AF65-F5344CB8AC3E}">
        <p14:creationId xmlns:p14="http://schemas.microsoft.com/office/powerpoint/2010/main" val="1200790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zh-CN" altLang="en-US" sz="4800" dirty="0">
                <a:solidFill>
                  <a:srgbClr val="2521FF"/>
                </a:solidFill>
                <a:latin typeface="SimHei" panose="02010609060101010101" pitchFamily="49" charset="-122"/>
                <a:ea typeface="SimHei" panose="02010609060101010101" pitchFamily="49" charset="-122"/>
                <a:cs typeface="Times New Roman" panose="02020603050405020304" pitchFamily="18" charset="0"/>
              </a:rPr>
              <a:t>文件服务接口</a:t>
            </a:r>
            <a:r>
              <a:rPr lang="en-US" altLang="zh-CN" sz="4800" dirty="0">
                <a:solidFill>
                  <a:srgbClr val="2521FF"/>
                </a:solidFill>
                <a:latin typeface="SimHei" panose="02010609060101010101" pitchFamily="49" charset="-122"/>
                <a:ea typeface="SimHei" panose="02010609060101010101" pitchFamily="49" charset="-122"/>
                <a:cs typeface="Times New Roman" panose="02020603050405020304" pitchFamily="18" charset="0"/>
              </a:rPr>
              <a:t>(3/3)</a:t>
            </a:r>
            <a:endParaRPr lang="zh-CN" altLang="en-US" sz="4800" dirty="0">
              <a:solidFill>
                <a:srgbClr val="2521FF"/>
              </a:solidFill>
              <a:latin typeface="SimHei" panose="02010609060101010101" pitchFamily="49" charset="-122"/>
              <a:ea typeface="SimHei" panose="02010609060101010101" pitchFamily="49" charset="-122"/>
              <a:cs typeface="Times New Roman" panose="02020603050405020304" pitchFamily="18" charset="0"/>
            </a:endParaRPr>
          </a:p>
        </p:txBody>
      </p:sp>
      <p:sp>
        <p:nvSpPr>
          <p:cNvPr id="9356" name="Rectangle 140"/>
          <p:cNvSpPr>
            <a:spLocks noGrp="1" noChangeArrowheads="1"/>
          </p:cNvSpPr>
          <p:nvPr>
            <p:ph idx="1"/>
          </p:nvPr>
        </p:nvSpPr>
        <p:spPr>
          <a:xfrm>
            <a:off x="152400" y="1165034"/>
            <a:ext cx="11879766" cy="3294827"/>
          </a:xfrm>
          <a:noFill/>
        </p:spPr>
        <p:txBody>
          <a:bodyPr/>
          <a:lstStyle/>
          <a:p>
            <a:r>
              <a:rPr lang="zh-CN" altLang="en-US" dirty="0"/>
              <a:t>文件服务分类</a:t>
            </a:r>
          </a:p>
          <a:p>
            <a:pPr lvl="1" algn="just"/>
            <a:r>
              <a:rPr lang="zh-CN" altLang="en-US" dirty="0"/>
              <a:t>远程访问模式</a:t>
            </a:r>
          </a:p>
          <a:p>
            <a:pPr lvl="2" algn="just"/>
            <a:r>
              <a:rPr lang="zh-CN" altLang="en-US" dirty="0"/>
              <a:t>文件服务提供大量的打开和关闭文件、读和写部分文件、文件内的移动、检查和修改文件属性等操作</a:t>
            </a:r>
          </a:p>
          <a:p>
            <a:pPr lvl="1"/>
            <a:r>
              <a:rPr lang="zh-CN" altLang="en-US" dirty="0"/>
              <a:t>优缺点</a:t>
            </a:r>
          </a:p>
          <a:p>
            <a:pPr lvl="2" algn="just"/>
            <a:r>
              <a:rPr lang="zh-CN" altLang="en-US" dirty="0"/>
              <a:t>远程存取模式的优点：客户端不需要很大的空间，当仅需要文件的一小部分时，不需要传送整个文件</a:t>
            </a:r>
          </a:p>
        </p:txBody>
      </p:sp>
      <p:grpSp>
        <p:nvGrpSpPr>
          <p:cNvPr id="6149" name="Group 161"/>
          <p:cNvGrpSpPr>
            <a:grpSpLocks/>
          </p:cNvGrpSpPr>
          <p:nvPr/>
        </p:nvGrpSpPr>
        <p:grpSpPr bwMode="auto">
          <a:xfrm>
            <a:off x="3124200" y="4544579"/>
            <a:ext cx="5943600" cy="2068513"/>
            <a:chOff x="1525" y="2757"/>
            <a:chExt cx="3227" cy="1172"/>
          </a:xfrm>
        </p:grpSpPr>
        <p:sp>
          <p:nvSpPr>
            <p:cNvPr id="6150" name="Rectangle 162"/>
            <p:cNvSpPr>
              <a:spLocks noChangeArrowheads="1"/>
            </p:cNvSpPr>
            <p:nvPr/>
          </p:nvSpPr>
          <p:spPr bwMode="auto">
            <a:xfrm>
              <a:off x="1525" y="3014"/>
              <a:ext cx="915" cy="443"/>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51" name="Rectangle 163"/>
            <p:cNvSpPr>
              <a:spLocks noChangeArrowheads="1"/>
            </p:cNvSpPr>
            <p:nvPr/>
          </p:nvSpPr>
          <p:spPr bwMode="auto">
            <a:xfrm>
              <a:off x="3202" y="3024"/>
              <a:ext cx="915" cy="427"/>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52" name="Rectangle 164"/>
            <p:cNvSpPr>
              <a:spLocks noChangeArrowheads="1"/>
            </p:cNvSpPr>
            <p:nvPr/>
          </p:nvSpPr>
          <p:spPr bwMode="auto">
            <a:xfrm>
              <a:off x="3456" y="3136"/>
              <a:ext cx="102" cy="221"/>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53" name="Rectangle 165"/>
            <p:cNvSpPr>
              <a:spLocks noChangeArrowheads="1"/>
            </p:cNvSpPr>
            <p:nvPr/>
          </p:nvSpPr>
          <p:spPr bwMode="auto">
            <a:xfrm>
              <a:off x="3558" y="3136"/>
              <a:ext cx="101" cy="221"/>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54" name="Rectangle 166"/>
            <p:cNvSpPr>
              <a:spLocks noChangeArrowheads="1"/>
            </p:cNvSpPr>
            <p:nvPr/>
          </p:nvSpPr>
          <p:spPr bwMode="auto">
            <a:xfrm>
              <a:off x="3662" y="3139"/>
              <a:ext cx="102" cy="221"/>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55" name="Rectangle 167"/>
            <p:cNvSpPr>
              <a:spLocks noChangeArrowheads="1"/>
            </p:cNvSpPr>
            <p:nvPr/>
          </p:nvSpPr>
          <p:spPr bwMode="auto">
            <a:xfrm>
              <a:off x="3761" y="3139"/>
              <a:ext cx="102" cy="221"/>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56" name="Text Box 168"/>
            <p:cNvSpPr txBox="1">
              <a:spLocks noChangeArrowheads="1"/>
            </p:cNvSpPr>
            <p:nvPr/>
          </p:nvSpPr>
          <p:spPr bwMode="auto">
            <a:xfrm>
              <a:off x="1677" y="2757"/>
              <a:ext cx="661"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tx2"/>
                </a:buClr>
                <a:buFont typeface="Wingdings" panose="05000000000000000000" pitchFamily="2" charset="2"/>
                <a:buNone/>
              </a:pPr>
              <a:r>
                <a:rPr lang="zh-CN" altLang="en-US" sz="1600" b="1">
                  <a:latin typeface="Arial Black" panose="020B0A04020102020204" pitchFamily="34" charset="0"/>
                  <a:ea typeface="楷体_GB2312" pitchFamily="49" charset="-122"/>
                </a:rPr>
                <a:t>客户机</a:t>
              </a:r>
            </a:p>
          </p:txBody>
        </p:sp>
        <p:sp>
          <p:nvSpPr>
            <p:cNvPr id="6157" name="Text Box 169"/>
            <p:cNvSpPr txBox="1">
              <a:spLocks noChangeArrowheads="1"/>
            </p:cNvSpPr>
            <p:nvPr/>
          </p:nvSpPr>
          <p:spPr bwMode="auto">
            <a:xfrm>
              <a:off x="3354" y="2764"/>
              <a:ext cx="661"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tx2"/>
                </a:buClr>
                <a:buFont typeface="Wingdings" panose="05000000000000000000" pitchFamily="2" charset="2"/>
                <a:buNone/>
              </a:pPr>
              <a:r>
                <a:rPr lang="zh-CN" altLang="en-US" sz="1600" b="1">
                  <a:latin typeface="Arial Black" panose="020B0A04020102020204" pitchFamily="34" charset="0"/>
                  <a:ea typeface="楷体_GB2312" pitchFamily="49" charset="-122"/>
                </a:rPr>
                <a:t>服务器</a:t>
              </a:r>
            </a:p>
          </p:txBody>
        </p:sp>
        <p:sp>
          <p:nvSpPr>
            <p:cNvPr id="6158" name="Text Box 170"/>
            <p:cNvSpPr txBox="1">
              <a:spLocks noChangeArrowheads="1"/>
            </p:cNvSpPr>
            <p:nvPr/>
          </p:nvSpPr>
          <p:spPr bwMode="auto">
            <a:xfrm>
              <a:off x="1920" y="3600"/>
              <a:ext cx="1392"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tx2"/>
                </a:buClr>
                <a:buFont typeface="Wingdings" panose="05000000000000000000" pitchFamily="2" charset="2"/>
                <a:buNone/>
              </a:pPr>
              <a:r>
                <a:rPr lang="zh-CN" altLang="en-US" sz="1600" b="1">
                  <a:latin typeface="Arial Black" panose="020B0A04020102020204" pitchFamily="34" charset="0"/>
                  <a:ea typeface="楷体_GB2312" pitchFamily="49" charset="-122"/>
                </a:rPr>
                <a:t>客户请求访问远程服务器上的文件</a:t>
              </a:r>
            </a:p>
          </p:txBody>
        </p:sp>
        <p:sp>
          <p:nvSpPr>
            <p:cNvPr id="6159" name="Line 171"/>
            <p:cNvSpPr>
              <a:spLocks noChangeShapeType="1"/>
            </p:cNvSpPr>
            <p:nvPr/>
          </p:nvSpPr>
          <p:spPr bwMode="auto">
            <a:xfrm>
              <a:off x="2448" y="3072"/>
              <a:ext cx="720" cy="0"/>
            </a:xfrm>
            <a:prstGeom prst="line">
              <a:avLst/>
            </a:prstGeom>
            <a:noFill/>
            <a:ln w="9525">
              <a:solidFill>
                <a:srgbClr val="00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160" name="Line 172"/>
            <p:cNvSpPr>
              <a:spLocks noChangeShapeType="1"/>
            </p:cNvSpPr>
            <p:nvPr/>
          </p:nvSpPr>
          <p:spPr bwMode="auto">
            <a:xfrm>
              <a:off x="2448" y="3312"/>
              <a:ext cx="720" cy="0"/>
            </a:xfrm>
            <a:prstGeom prst="line">
              <a:avLst/>
            </a:prstGeom>
            <a:noFill/>
            <a:ln w="9525">
              <a:solidFill>
                <a:srgbClr val="00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161" name="Line 173"/>
            <p:cNvSpPr>
              <a:spLocks noChangeShapeType="1"/>
            </p:cNvSpPr>
            <p:nvPr/>
          </p:nvSpPr>
          <p:spPr bwMode="auto">
            <a:xfrm flipH="1">
              <a:off x="2475" y="3138"/>
              <a:ext cx="672" cy="0"/>
            </a:xfrm>
            <a:prstGeom prst="line">
              <a:avLst/>
            </a:prstGeom>
            <a:noFill/>
            <a:ln w="9525">
              <a:solidFill>
                <a:srgbClr val="00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162" name="Line 174"/>
            <p:cNvSpPr>
              <a:spLocks noChangeShapeType="1"/>
            </p:cNvSpPr>
            <p:nvPr/>
          </p:nvSpPr>
          <p:spPr bwMode="auto">
            <a:xfrm flipH="1">
              <a:off x="2478" y="3378"/>
              <a:ext cx="672" cy="0"/>
            </a:xfrm>
            <a:prstGeom prst="line">
              <a:avLst/>
            </a:prstGeom>
            <a:noFill/>
            <a:ln w="9525">
              <a:solidFill>
                <a:srgbClr val="00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163" name="Text Box 175"/>
            <p:cNvSpPr txBox="1">
              <a:spLocks noChangeArrowheads="1"/>
            </p:cNvSpPr>
            <p:nvPr/>
          </p:nvSpPr>
          <p:spPr bwMode="auto">
            <a:xfrm>
              <a:off x="3360" y="3724"/>
              <a:ext cx="1392"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tx2"/>
                </a:buClr>
                <a:buFont typeface="Wingdings" panose="05000000000000000000" pitchFamily="2" charset="2"/>
                <a:buNone/>
              </a:pPr>
              <a:r>
                <a:rPr lang="zh-CN" altLang="en-US" sz="1600" b="1">
                  <a:latin typeface="Arial Black" panose="020B0A04020102020204" pitchFamily="34" charset="0"/>
                  <a:ea typeface="楷体_GB2312" pitchFamily="49" charset="-122"/>
                </a:rPr>
                <a:t>文件保存在服务器上</a:t>
              </a:r>
            </a:p>
          </p:txBody>
        </p:sp>
        <p:sp>
          <p:nvSpPr>
            <p:cNvPr id="6164" name="Line 176"/>
            <p:cNvSpPr>
              <a:spLocks noChangeShapeType="1"/>
            </p:cNvSpPr>
            <p:nvPr/>
          </p:nvSpPr>
          <p:spPr bwMode="auto">
            <a:xfrm flipH="1" flipV="1">
              <a:off x="3696" y="3408"/>
              <a:ext cx="384" cy="288"/>
            </a:xfrm>
            <a:prstGeom prst="line">
              <a:avLst/>
            </a:prstGeom>
            <a:noFill/>
            <a:ln w="9525">
              <a:solidFill>
                <a:srgbClr val="00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Tree>
    <p:extLst>
      <p:ext uri="{BB962C8B-B14F-4D97-AF65-F5344CB8AC3E}">
        <p14:creationId xmlns:p14="http://schemas.microsoft.com/office/powerpoint/2010/main" val="1805842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zh-CN" altLang="en-US" sz="4800" dirty="0">
                <a:solidFill>
                  <a:srgbClr val="2521FF"/>
                </a:solidFill>
                <a:latin typeface="SimHei" panose="02010609060101010101" pitchFamily="49" charset="-122"/>
                <a:ea typeface="SimHei" panose="02010609060101010101" pitchFamily="49" charset="-122"/>
              </a:rPr>
              <a:t>目录</a:t>
            </a:r>
            <a:r>
              <a:rPr lang="zh-CN" altLang="en-US" sz="4800" dirty="0">
                <a:solidFill>
                  <a:srgbClr val="2521FF"/>
                </a:solidFill>
                <a:latin typeface="SimHei" panose="02010609060101010101" pitchFamily="49" charset="-122"/>
                <a:ea typeface="SimHei" panose="02010609060101010101" pitchFamily="49" charset="-122"/>
                <a:cs typeface="Times New Roman" panose="02020603050405020304" pitchFamily="18" charset="0"/>
              </a:rPr>
              <a:t>服务</a:t>
            </a:r>
            <a:r>
              <a:rPr lang="zh-CN" altLang="en-US" sz="4800" dirty="0">
                <a:solidFill>
                  <a:srgbClr val="2521FF"/>
                </a:solidFill>
                <a:latin typeface="SimHei" panose="02010609060101010101" pitchFamily="49" charset="-122"/>
                <a:ea typeface="SimHei" panose="02010609060101010101" pitchFamily="49" charset="-122"/>
              </a:rPr>
              <a:t>器</a:t>
            </a:r>
            <a:r>
              <a:rPr lang="zh-CN" altLang="en-US" sz="4800" dirty="0">
                <a:solidFill>
                  <a:srgbClr val="2521FF"/>
                </a:solidFill>
                <a:latin typeface="SimHei" panose="02010609060101010101" pitchFamily="49" charset="-122"/>
                <a:ea typeface="SimHei" panose="02010609060101010101" pitchFamily="49" charset="-122"/>
                <a:cs typeface="Times New Roman" panose="02020603050405020304" pitchFamily="18" charset="0"/>
              </a:rPr>
              <a:t>接口</a:t>
            </a:r>
            <a:r>
              <a:rPr lang="en-US" altLang="zh-CN" sz="4800" dirty="0">
                <a:solidFill>
                  <a:srgbClr val="2521FF"/>
                </a:solidFill>
                <a:latin typeface="SimHei" panose="02010609060101010101" pitchFamily="49" charset="-122"/>
                <a:ea typeface="SimHei" panose="02010609060101010101" pitchFamily="49" charset="-122"/>
                <a:cs typeface="Times New Roman" panose="02020603050405020304" pitchFamily="18" charset="0"/>
              </a:rPr>
              <a:t>(1/6)</a:t>
            </a:r>
            <a:endParaRPr lang="zh-CN" altLang="en-US" sz="4800" dirty="0">
              <a:solidFill>
                <a:srgbClr val="2521FF"/>
              </a:solidFill>
              <a:latin typeface="SimHei" panose="02010609060101010101" pitchFamily="49" charset="-122"/>
              <a:ea typeface="SimHei" panose="02010609060101010101" pitchFamily="49" charset="-122"/>
              <a:cs typeface="Times New Roman" panose="02020603050405020304" pitchFamily="18" charset="0"/>
            </a:endParaRPr>
          </a:p>
        </p:txBody>
      </p:sp>
      <p:sp>
        <p:nvSpPr>
          <p:cNvPr id="77827" name="Rectangle 3"/>
          <p:cNvSpPr>
            <a:spLocks noGrp="1" noChangeArrowheads="1"/>
          </p:cNvSpPr>
          <p:nvPr>
            <p:ph idx="1"/>
          </p:nvPr>
        </p:nvSpPr>
        <p:spPr>
          <a:xfrm>
            <a:off x="152399" y="1123099"/>
            <a:ext cx="11712497" cy="4525963"/>
          </a:xfrm>
        </p:spPr>
        <p:txBody>
          <a:bodyPr/>
          <a:lstStyle/>
          <a:p>
            <a:r>
              <a:rPr lang="zh-CN" altLang="en-US" sz="2400" dirty="0"/>
              <a:t>目录服务</a:t>
            </a:r>
            <a:endParaRPr lang="zh-CN" altLang="en-US" sz="2400" dirty="0">
              <a:latin typeface="宋体" panose="02010600030101010101" pitchFamily="2" charset="-122"/>
            </a:endParaRPr>
          </a:p>
          <a:p>
            <a:pPr lvl="1" algn="just"/>
            <a:r>
              <a:rPr lang="zh-CN" altLang="en-US" sz="2000" dirty="0"/>
              <a:t>目录服务所提供的操作</a:t>
            </a:r>
          </a:p>
          <a:p>
            <a:pPr lvl="2" algn="just"/>
            <a:r>
              <a:rPr lang="zh-CN" altLang="en-US" sz="1800" dirty="0"/>
              <a:t>创建目录</a:t>
            </a:r>
          </a:p>
          <a:p>
            <a:pPr lvl="2" algn="just"/>
            <a:r>
              <a:rPr lang="zh-CN" altLang="en-US" sz="1800" dirty="0"/>
              <a:t>删除目录</a:t>
            </a:r>
          </a:p>
          <a:p>
            <a:pPr lvl="2" algn="just"/>
            <a:r>
              <a:rPr lang="zh-CN" altLang="en-US" sz="1800" dirty="0"/>
              <a:t>命名和重命名文件</a:t>
            </a:r>
          </a:p>
          <a:p>
            <a:pPr lvl="2" algn="just"/>
            <a:r>
              <a:rPr lang="zh-CN" altLang="en-US" sz="1800" dirty="0"/>
              <a:t>把文件从一个目录移动到另一个目录等操作</a:t>
            </a:r>
          </a:p>
          <a:p>
            <a:pPr lvl="1" algn="just"/>
            <a:r>
              <a:rPr lang="zh-CN" altLang="en-US" sz="2000" dirty="0"/>
              <a:t>目录服务的特性并不依赖于整体传送还是远程访问单个文件</a:t>
            </a:r>
            <a:endParaRPr lang="zh-CN" altLang="en-US" sz="2000" dirty="0">
              <a:latin typeface="宋体" panose="02010600030101010101" pitchFamily="2" charset="-122"/>
            </a:endParaRPr>
          </a:p>
          <a:p>
            <a:pPr lvl="1" algn="just"/>
            <a:r>
              <a:rPr lang="zh-CN" altLang="en-US" sz="2000" dirty="0"/>
              <a:t>目录服务定义构成文件</a:t>
            </a:r>
            <a:r>
              <a:rPr lang="en-US" altLang="zh-CN" sz="2000" dirty="0"/>
              <a:t>(</a:t>
            </a:r>
            <a:r>
              <a:rPr lang="zh-CN" altLang="en-US" sz="2000" dirty="0"/>
              <a:t>目录</a:t>
            </a:r>
            <a:r>
              <a:rPr lang="en-US" altLang="zh-CN" sz="2000" dirty="0"/>
              <a:t>)</a:t>
            </a:r>
            <a:r>
              <a:rPr lang="zh-CN" altLang="en-US" sz="2000" dirty="0"/>
              <a:t>名的字母表和语法</a:t>
            </a:r>
          </a:p>
          <a:p>
            <a:pPr lvl="2" algn="just"/>
            <a:r>
              <a:rPr lang="zh-CN" altLang="en-US" sz="1800" dirty="0"/>
              <a:t>文件名由</a:t>
            </a:r>
            <a:r>
              <a:rPr lang="en-US" altLang="zh-CN" sz="1800" dirty="0"/>
              <a:t>1</a:t>
            </a:r>
            <a:r>
              <a:rPr lang="zh-CN" altLang="en-US" sz="1800" dirty="0"/>
              <a:t>至多个字母、数字、特殊字符组成</a:t>
            </a:r>
          </a:p>
          <a:p>
            <a:pPr lvl="2" algn="just"/>
            <a:r>
              <a:rPr lang="zh-CN" altLang="en-US" sz="1800" dirty="0"/>
              <a:t>有些系统把文件名分成两个部分，用点分开，点后面的部分为文件的扩展名，标识文件的类型</a:t>
            </a:r>
          </a:p>
          <a:p>
            <a:pPr lvl="1" algn="just"/>
            <a:r>
              <a:rPr lang="zh-CN" altLang="en-US" sz="2000" dirty="0"/>
              <a:t>分布式文件系统允许目录包含子目录，形成目录树，称分层文件系统</a:t>
            </a:r>
          </a:p>
        </p:txBody>
      </p:sp>
      <p:grpSp>
        <p:nvGrpSpPr>
          <p:cNvPr id="77828" name="Group 4"/>
          <p:cNvGrpSpPr>
            <a:grpSpLocks/>
          </p:cNvGrpSpPr>
          <p:nvPr/>
        </p:nvGrpSpPr>
        <p:grpSpPr bwMode="auto">
          <a:xfrm>
            <a:off x="8726973" y="4846936"/>
            <a:ext cx="1308100" cy="1728788"/>
            <a:chOff x="1701" y="3059"/>
            <a:chExt cx="824" cy="1089"/>
          </a:xfrm>
        </p:grpSpPr>
        <p:sp>
          <p:nvSpPr>
            <p:cNvPr id="7175" name="Rectangle 5"/>
            <p:cNvSpPr>
              <a:spLocks noChangeArrowheads="1"/>
            </p:cNvSpPr>
            <p:nvPr/>
          </p:nvSpPr>
          <p:spPr bwMode="auto">
            <a:xfrm>
              <a:off x="2085" y="3059"/>
              <a:ext cx="234" cy="207"/>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76" name="Rectangle 6"/>
            <p:cNvSpPr>
              <a:spLocks noChangeArrowheads="1"/>
            </p:cNvSpPr>
            <p:nvPr/>
          </p:nvSpPr>
          <p:spPr bwMode="auto">
            <a:xfrm>
              <a:off x="2176" y="3105"/>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dirty="0">
                  <a:solidFill>
                    <a:srgbClr val="000000"/>
                  </a:solidFill>
                  <a:latin typeface="宋体" panose="02010600030101010101" pitchFamily="2" charset="-122"/>
                </a:rPr>
                <a:t>A</a:t>
              </a:r>
              <a:endParaRPr lang="en-US" altLang="zh-CN" dirty="0"/>
            </a:p>
          </p:txBody>
        </p:sp>
        <p:sp>
          <p:nvSpPr>
            <p:cNvPr id="7177" name="Rectangle 7"/>
            <p:cNvSpPr>
              <a:spLocks noChangeArrowheads="1"/>
            </p:cNvSpPr>
            <p:nvPr/>
          </p:nvSpPr>
          <p:spPr bwMode="auto">
            <a:xfrm>
              <a:off x="1849" y="3501"/>
              <a:ext cx="236" cy="205"/>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78" name="Rectangle 8"/>
            <p:cNvSpPr>
              <a:spLocks noChangeArrowheads="1"/>
            </p:cNvSpPr>
            <p:nvPr/>
          </p:nvSpPr>
          <p:spPr bwMode="auto">
            <a:xfrm>
              <a:off x="1940" y="3546"/>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a:solidFill>
                    <a:srgbClr val="000000"/>
                  </a:solidFill>
                  <a:latin typeface="宋体" panose="02010600030101010101" pitchFamily="2" charset="-122"/>
                </a:rPr>
                <a:t>B</a:t>
              </a:r>
              <a:endParaRPr lang="en-US" altLang="zh-CN"/>
            </a:p>
          </p:txBody>
        </p:sp>
        <p:sp>
          <p:nvSpPr>
            <p:cNvPr id="7179" name="Rectangle 9"/>
            <p:cNvSpPr>
              <a:spLocks noChangeArrowheads="1"/>
            </p:cNvSpPr>
            <p:nvPr/>
          </p:nvSpPr>
          <p:spPr bwMode="auto">
            <a:xfrm>
              <a:off x="2290" y="3501"/>
              <a:ext cx="235" cy="205"/>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80" name="Rectangle 10"/>
            <p:cNvSpPr>
              <a:spLocks noChangeArrowheads="1"/>
            </p:cNvSpPr>
            <p:nvPr/>
          </p:nvSpPr>
          <p:spPr bwMode="auto">
            <a:xfrm>
              <a:off x="2382" y="3546"/>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dirty="0">
                  <a:solidFill>
                    <a:srgbClr val="000000"/>
                  </a:solidFill>
                  <a:latin typeface="宋体" panose="02010600030101010101" pitchFamily="2" charset="-122"/>
                </a:rPr>
                <a:t>C</a:t>
              </a:r>
              <a:endParaRPr lang="en-US" altLang="zh-CN" dirty="0"/>
            </a:p>
          </p:txBody>
        </p:sp>
        <p:sp>
          <p:nvSpPr>
            <p:cNvPr id="7181" name="Rectangle 11"/>
            <p:cNvSpPr>
              <a:spLocks noChangeArrowheads="1"/>
            </p:cNvSpPr>
            <p:nvPr/>
          </p:nvSpPr>
          <p:spPr bwMode="auto">
            <a:xfrm>
              <a:off x="1701" y="3943"/>
              <a:ext cx="237" cy="205"/>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82" name="Rectangle 12"/>
            <p:cNvSpPr>
              <a:spLocks noChangeArrowheads="1"/>
            </p:cNvSpPr>
            <p:nvPr/>
          </p:nvSpPr>
          <p:spPr bwMode="auto">
            <a:xfrm>
              <a:off x="1793" y="3986"/>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a:solidFill>
                    <a:srgbClr val="000000"/>
                  </a:solidFill>
                  <a:latin typeface="宋体" panose="02010600030101010101" pitchFamily="2" charset="-122"/>
                </a:rPr>
                <a:t>D</a:t>
              </a:r>
              <a:endParaRPr lang="en-US" altLang="zh-CN"/>
            </a:p>
          </p:txBody>
        </p:sp>
        <p:sp>
          <p:nvSpPr>
            <p:cNvPr id="7183" name="Rectangle 13"/>
            <p:cNvSpPr>
              <a:spLocks noChangeArrowheads="1"/>
            </p:cNvSpPr>
            <p:nvPr/>
          </p:nvSpPr>
          <p:spPr bwMode="auto">
            <a:xfrm>
              <a:off x="2085" y="3943"/>
              <a:ext cx="234" cy="205"/>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84" name="Rectangle 14"/>
            <p:cNvSpPr>
              <a:spLocks noChangeArrowheads="1"/>
            </p:cNvSpPr>
            <p:nvPr/>
          </p:nvSpPr>
          <p:spPr bwMode="auto">
            <a:xfrm>
              <a:off x="2176" y="3986"/>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a:solidFill>
                    <a:srgbClr val="000000"/>
                  </a:solidFill>
                  <a:latin typeface="宋体" panose="02010600030101010101" pitchFamily="2" charset="-122"/>
                </a:rPr>
                <a:t>E</a:t>
              </a:r>
              <a:endParaRPr lang="en-US" altLang="zh-CN"/>
            </a:p>
          </p:txBody>
        </p:sp>
        <p:sp>
          <p:nvSpPr>
            <p:cNvPr id="7185" name="Line 15"/>
            <p:cNvSpPr>
              <a:spLocks noChangeShapeType="1"/>
            </p:cNvSpPr>
            <p:nvPr/>
          </p:nvSpPr>
          <p:spPr bwMode="auto">
            <a:xfrm flipH="1">
              <a:off x="1967" y="3266"/>
              <a:ext cx="176" cy="23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6" name="Line 16"/>
            <p:cNvSpPr>
              <a:spLocks noChangeShapeType="1"/>
            </p:cNvSpPr>
            <p:nvPr/>
          </p:nvSpPr>
          <p:spPr bwMode="auto">
            <a:xfrm>
              <a:off x="2261" y="3266"/>
              <a:ext cx="146" cy="23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7" name="Line 17"/>
            <p:cNvSpPr>
              <a:spLocks noChangeShapeType="1"/>
            </p:cNvSpPr>
            <p:nvPr/>
          </p:nvSpPr>
          <p:spPr bwMode="auto">
            <a:xfrm flipH="1">
              <a:off x="1820" y="3706"/>
              <a:ext cx="87" cy="2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8" name="Line 18"/>
            <p:cNvSpPr>
              <a:spLocks noChangeShapeType="1"/>
            </p:cNvSpPr>
            <p:nvPr/>
          </p:nvSpPr>
          <p:spPr bwMode="auto">
            <a:xfrm>
              <a:off x="2025" y="3706"/>
              <a:ext cx="176" cy="2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 name="矩形 2"/>
          <p:cNvSpPr/>
          <p:nvPr/>
        </p:nvSpPr>
        <p:spPr>
          <a:xfrm>
            <a:off x="6448763" y="5375395"/>
            <a:ext cx="2103890" cy="1200329"/>
          </a:xfrm>
          <a:prstGeom prst="rect">
            <a:avLst/>
          </a:prstGeom>
        </p:spPr>
        <p:txBody>
          <a:bodyPr wrap="square">
            <a:spAutoFit/>
          </a:bodyPr>
          <a:lstStyle/>
          <a:p>
            <a:pPr algn="just">
              <a:spcBef>
                <a:spcPct val="50000"/>
              </a:spcBef>
              <a:buClr>
                <a:schemeClr val="tx2"/>
              </a:buClr>
            </a:pPr>
            <a:r>
              <a:rPr lang="zh-CN" altLang="en-US" dirty="0">
                <a:latin typeface="SimHei" panose="02010609060101010101" pitchFamily="49" charset="-122"/>
                <a:ea typeface="SimHei" panose="02010609060101010101" pitchFamily="49" charset="-122"/>
              </a:rPr>
              <a:t>在树型层次结构中，仅当目录为空时，才能删除指向该目录的连接</a:t>
            </a:r>
          </a:p>
        </p:txBody>
      </p:sp>
    </p:spTree>
    <p:extLst>
      <p:ext uri="{BB962C8B-B14F-4D97-AF65-F5344CB8AC3E}">
        <p14:creationId xmlns:p14="http://schemas.microsoft.com/office/powerpoint/2010/main" val="3671901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zh-CN" altLang="en-US" sz="4800" dirty="0">
                <a:solidFill>
                  <a:srgbClr val="2521FF"/>
                </a:solidFill>
                <a:latin typeface="SimHei" panose="02010609060101010101" pitchFamily="49" charset="-122"/>
                <a:ea typeface="SimHei" panose="02010609060101010101" pitchFamily="49" charset="-122"/>
              </a:rPr>
              <a:t>目录</a:t>
            </a:r>
            <a:r>
              <a:rPr lang="zh-CN" altLang="en-US" sz="4800" dirty="0">
                <a:solidFill>
                  <a:srgbClr val="2521FF"/>
                </a:solidFill>
                <a:latin typeface="SimHei" panose="02010609060101010101" pitchFamily="49" charset="-122"/>
                <a:ea typeface="SimHei" panose="02010609060101010101" pitchFamily="49" charset="-122"/>
                <a:cs typeface="Times New Roman" panose="02020603050405020304" pitchFamily="18" charset="0"/>
              </a:rPr>
              <a:t>服务</a:t>
            </a:r>
            <a:r>
              <a:rPr lang="zh-CN" altLang="en-US" sz="4800" dirty="0">
                <a:solidFill>
                  <a:srgbClr val="2521FF"/>
                </a:solidFill>
                <a:latin typeface="SimHei" panose="02010609060101010101" pitchFamily="49" charset="-122"/>
                <a:ea typeface="SimHei" panose="02010609060101010101" pitchFamily="49" charset="-122"/>
              </a:rPr>
              <a:t>器</a:t>
            </a:r>
            <a:r>
              <a:rPr lang="zh-CN" altLang="en-US" sz="4800" dirty="0">
                <a:solidFill>
                  <a:srgbClr val="2521FF"/>
                </a:solidFill>
                <a:latin typeface="SimHei" panose="02010609060101010101" pitchFamily="49" charset="-122"/>
                <a:ea typeface="SimHei" panose="02010609060101010101" pitchFamily="49" charset="-122"/>
                <a:cs typeface="Times New Roman" panose="02020603050405020304" pitchFamily="18" charset="0"/>
              </a:rPr>
              <a:t>接口</a:t>
            </a:r>
            <a:r>
              <a:rPr lang="en-US" altLang="zh-CN" sz="4800" dirty="0">
                <a:solidFill>
                  <a:srgbClr val="2521FF"/>
                </a:solidFill>
                <a:latin typeface="SimHei" panose="02010609060101010101" pitchFamily="49" charset="-122"/>
                <a:ea typeface="SimHei" panose="02010609060101010101" pitchFamily="49" charset="-122"/>
                <a:cs typeface="Times New Roman" panose="02020603050405020304" pitchFamily="18" charset="0"/>
              </a:rPr>
              <a:t>(2/6)</a:t>
            </a:r>
          </a:p>
        </p:txBody>
      </p:sp>
      <p:sp>
        <p:nvSpPr>
          <p:cNvPr id="11267" name="Rectangle 3"/>
          <p:cNvSpPr>
            <a:spLocks noGrp="1" noChangeArrowheads="1"/>
          </p:cNvSpPr>
          <p:nvPr>
            <p:ph idx="1"/>
          </p:nvPr>
        </p:nvSpPr>
        <p:spPr>
          <a:xfrm>
            <a:off x="144528" y="1155756"/>
            <a:ext cx="11909940" cy="4525963"/>
          </a:xfrm>
        </p:spPr>
        <p:txBody>
          <a:bodyPr>
            <a:normAutofit/>
          </a:bodyPr>
          <a:lstStyle/>
          <a:p>
            <a:r>
              <a:rPr lang="zh-CN" altLang="en-US" sz="2400" dirty="0"/>
              <a:t>目录服务</a:t>
            </a:r>
          </a:p>
          <a:p>
            <a:pPr lvl="1"/>
            <a:r>
              <a:rPr lang="zh-CN" altLang="en-US" sz="2000" dirty="0"/>
              <a:t>创建到任意目录的链接或指针，使得不仅可以按树结构组织目录，而且可以把目录组织成功能强大的任意目录图</a:t>
            </a:r>
          </a:p>
          <a:p>
            <a:pPr lvl="1"/>
            <a:r>
              <a:rPr lang="zh-CN" altLang="en-US" sz="2000" dirty="0"/>
              <a:t>一个目录只要存在</a:t>
            </a:r>
            <a:r>
              <a:rPr lang="en-US" altLang="zh-CN" sz="2000" dirty="0"/>
              <a:t>&gt;1</a:t>
            </a:r>
            <a:r>
              <a:rPr lang="zh-CN" altLang="en-US" sz="2000" dirty="0"/>
              <a:t>条链接就可以删除指向该目录的链接</a:t>
            </a:r>
          </a:p>
          <a:p>
            <a:pPr lvl="1"/>
            <a:r>
              <a:rPr lang="zh-CN" altLang="en-US" sz="2000" dirty="0"/>
              <a:t>删除</a:t>
            </a:r>
            <a:r>
              <a:rPr lang="en-US" altLang="zh-CN" sz="2000" dirty="0"/>
              <a:t>A</a:t>
            </a:r>
            <a:r>
              <a:rPr lang="zh-CN" altLang="en-US" sz="2000" dirty="0"/>
              <a:t>到</a:t>
            </a:r>
            <a:r>
              <a:rPr lang="en-US" altLang="zh-CN" sz="2000" dirty="0"/>
              <a:t>B</a:t>
            </a:r>
            <a:r>
              <a:rPr lang="zh-CN" altLang="en-US" sz="2000" dirty="0"/>
              <a:t>的链接后，理论上可行。然而，从文件系统</a:t>
            </a:r>
            <a:r>
              <a:rPr lang="en-US" altLang="zh-CN" sz="2000" dirty="0"/>
              <a:t>(A)</a:t>
            </a:r>
            <a:r>
              <a:rPr lang="zh-CN" altLang="en-US" sz="2000" dirty="0"/>
              <a:t>的根不能达到</a:t>
            </a:r>
            <a:r>
              <a:rPr lang="en-US" altLang="zh-CN" sz="2000" dirty="0"/>
              <a:t>B</a:t>
            </a:r>
            <a:r>
              <a:rPr lang="zh-CN" altLang="en-US" sz="2000" dirty="0"/>
              <a:t>。</a:t>
            </a:r>
            <a:r>
              <a:rPr lang="en-US" altLang="zh-CN" sz="2000" dirty="0"/>
              <a:t>B</a:t>
            </a:r>
            <a:r>
              <a:rPr lang="zh-CN" altLang="en-US" sz="2000" dirty="0"/>
              <a:t>、</a:t>
            </a:r>
            <a:r>
              <a:rPr lang="en-US" altLang="zh-CN" sz="2000" dirty="0"/>
              <a:t>D</a:t>
            </a:r>
            <a:r>
              <a:rPr lang="zh-CN" altLang="en-US" sz="2000" dirty="0"/>
              <a:t>、</a:t>
            </a:r>
            <a:r>
              <a:rPr lang="en-US" altLang="zh-CN" sz="2000" dirty="0"/>
              <a:t>E</a:t>
            </a:r>
            <a:r>
              <a:rPr lang="zh-CN" altLang="en-US" sz="2000" dirty="0"/>
              <a:t>三个目录及其文件孤立</a:t>
            </a:r>
          </a:p>
          <a:p>
            <a:pPr lvl="1"/>
            <a:r>
              <a:rPr lang="zh-CN" altLang="en-US" sz="2000" dirty="0"/>
              <a:t>孤立问题</a:t>
            </a:r>
          </a:p>
          <a:p>
            <a:pPr lvl="2"/>
            <a:r>
              <a:rPr lang="zh-CN" altLang="en-US" sz="1800" dirty="0"/>
              <a:t>在分布式文件系统中，涉及多台机器，不可能停止所有的活动，因此得到一个“瞬态图” 即使可能也很困难</a:t>
            </a:r>
          </a:p>
        </p:txBody>
      </p:sp>
      <p:grpSp>
        <p:nvGrpSpPr>
          <p:cNvPr id="11543" name="Group 279"/>
          <p:cNvGrpSpPr>
            <a:grpSpLocks/>
          </p:cNvGrpSpPr>
          <p:nvPr/>
        </p:nvGrpSpPr>
        <p:grpSpPr bwMode="auto">
          <a:xfrm>
            <a:off x="3461018" y="4022725"/>
            <a:ext cx="2548728" cy="2670175"/>
            <a:chOff x="2581" y="652"/>
            <a:chExt cx="1460" cy="1530"/>
          </a:xfrm>
        </p:grpSpPr>
        <p:sp>
          <p:nvSpPr>
            <p:cNvPr id="8201" name="Freeform 280"/>
            <p:cNvSpPr>
              <a:spLocks/>
            </p:cNvSpPr>
            <p:nvPr/>
          </p:nvSpPr>
          <p:spPr bwMode="auto">
            <a:xfrm>
              <a:off x="2653" y="1815"/>
              <a:ext cx="737" cy="367"/>
            </a:xfrm>
            <a:custGeom>
              <a:avLst/>
              <a:gdLst>
                <a:gd name="T0" fmla="*/ 61 w 737"/>
                <a:gd name="T1" fmla="*/ 367 h 367"/>
                <a:gd name="T2" fmla="*/ 677 w 737"/>
                <a:gd name="T3" fmla="*/ 367 h 367"/>
                <a:gd name="T4" fmla="*/ 695 w 737"/>
                <a:gd name="T5" fmla="*/ 365 h 367"/>
                <a:gd name="T6" fmla="*/ 712 w 737"/>
                <a:gd name="T7" fmla="*/ 357 h 367"/>
                <a:gd name="T8" fmla="*/ 724 w 737"/>
                <a:gd name="T9" fmla="*/ 344 h 367"/>
                <a:gd name="T10" fmla="*/ 733 w 737"/>
                <a:gd name="T11" fmla="*/ 328 h 367"/>
                <a:gd name="T12" fmla="*/ 737 w 737"/>
                <a:gd name="T13" fmla="*/ 309 h 367"/>
                <a:gd name="T14" fmla="*/ 737 w 737"/>
                <a:gd name="T15" fmla="*/ 60 h 367"/>
                <a:gd name="T16" fmla="*/ 733 w 737"/>
                <a:gd name="T17" fmla="*/ 41 h 367"/>
                <a:gd name="T18" fmla="*/ 724 w 737"/>
                <a:gd name="T19" fmla="*/ 25 h 367"/>
                <a:gd name="T20" fmla="*/ 712 w 737"/>
                <a:gd name="T21" fmla="*/ 12 h 367"/>
                <a:gd name="T22" fmla="*/ 695 w 737"/>
                <a:gd name="T23" fmla="*/ 4 h 367"/>
                <a:gd name="T24" fmla="*/ 677 w 737"/>
                <a:gd name="T25" fmla="*/ 0 h 367"/>
                <a:gd name="T26" fmla="*/ 61 w 737"/>
                <a:gd name="T27" fmla="*/ 0 h 367"/>
                <a:gd name="T28" fmla="*/ 42 w 737"/>
                <a:gd name="T29" fmla="*/ 4 h 367"/>
                <a:gd name="T30" fmla="*/ 25 w 737"/>
                <a:gd name="T31" fmla="*/ 12 h 367"/>
                <a:gd name="T32" fmla="*/ 13 w 737"/>
                <a:gd name="T33" fmla="*/ 25 h 367"/>
                <a:gd name="T34" fmla="*/ 5 w 737"/>
                <a:gd name="T35" fmla="*/ 41 h 367"/>
                <a:gd name="T36" fmla="*/ 0 w 737"/>
                <a:gd name="T37" fmla="*/ 60 h 367"/>
                <a:gd name="T38" fmla="*/ 0 w 737"/>
                <a:gd name="T39" fmla="*/ 309 h 367"/>
                <a:gd name="T40" fmla="*/ 5 w 737"/>
                <a:gd name="T41" fmla="*/ 328 h 367"/>
                <a:gd name="T42" fmla="*/ 13 w 737"/>
                <a:gd name="T43" fmla="*/ 344 h 367"/>
                <a:gd name="T44" fmla="*/ 25 w 737"/>
                <a:gd name="T45" fmla="*/ 357 h 367"/>
                <a:gd name="T46" fmla="*/ 42 w 737"/>
                <a:gd name="T47" fmla="*/ 365 h 367"/>
                <a:gd name="T48" fmla="*/ 61 w 737"/>
                <a:gd name="T49" fmla="*/ 367 h 3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37" h="367">
                  <a:moveTo>
                    <a:pt x="61" y="367"/>
                  </a:moveTo>
                  <a:lnTo>
                    <a:pt x="677" y="367"/>
                  </a:lnTo>
                  <a:lnTo>
                    <a:pt x="695" y="365"/>
                  </a:lnTo>
                  <a:lnTo>
                    <a:pt x="712" y="357"/>
                  </a:lnTo>
                  <a:lnTo>
                    <a:pt x="724" y="344"/>
                  </a:lnTo>
                  <a:lnTo>
                    <a:pt x="733" y="328"/>
                  </a:lnTo>
                  <a:lnTo>
                    <a:pt x="737" y="309"/>
                  </a:lnTo>
                  <a:lnTo>
                    <a:pt x="737" y="60"/>
                  </a:lnTo>
                  <a:lnTo>
                    <a:pt x="733" y="41"/>
                  </a:lnTo>
                  <a:lnTo>
                    <a:pt x="724" y="25"/>
                  </a:lnTo>
                  <a:lnTo>
                    <a:pt x="712" y="12"/>
                  </a:lnTo>
                  <a:lnTo>
                    <a:pt x="695" y="4"/>
                  </a:lnTo>
                  <a:lnTo>
                    <a:pt x="677" y="0"/>
                  </a:lnTo>
                  <a:lnTo>
                    <a:pt x="61" y="0"/>
                  </a:lnTo>
                  <a:lnTo>
                    <a:pt x="42" y="4"/>
                  </a:lnTo>
                  <a:lnTo>
                    <a:pt x="25" y="12"/>
                  </a:lnTo>
                  <a:lnTo>
                    <a:pt x="13" y="25"/>
                  </a:lnTo>
                  <a:lnTo>
                    <a:pt x="5" y="41"/>
                  </a:lnTo>
                  <a:lnTo>
                    <a:pt x="0" y="60"/>
                  </a:lnTo>
                  <a:lnTo>
                    <a:pt x="0" y="309"/>
                  </a:lnTo>
                  <a:lnTo>
                    <a:pt x="5" y="328"/>
                  </a:lnTo>
                  <a:lnTo>
                    <a:pt x="13" y="344"/>
                  </a:lnTo>
                  <a:lnTo>
                    <a:pt x="25" y="357"/>
                  </a:lnTo>
                  <a:lnTo>
                    <a:pt x="42" y="365"/>
                  </a:lnTo>
                  <a:lnTo>
                    <a:pt x="61" y="367"/>
                  </a:lnTo>
                </a:path>
              </a:pathLst>
            </a:custGeom>
            <a:noFill/>
            <a:ln w="3175" cap="flat">
              <a:solidFill>
                <a:srgbClr val="000000"/>
              </a:solidFill>
              <a:prstDash val="lg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SimHei" panose="02010609060101010101" pitchFamily="49" charset="-122"/>
                <a:ea typeface="SimHei" panose="02010609060101010101" pitchFamily="49" charset="-122"/>
              </a:endParaRPr>
            </a:p>
          </p:txBody>
        </p:sp>
        <p:grpSp>
          <p:nvGrpSpPr>
            <p:cNvPr id="8202" name="Group 281"/>
            <p:cNvGrpSpPr>
              <a:grpSpLocks/>
            </p:cNvGrpSpPr>
            <p:nvPr/>
          </p:nvGrpSpPr>
          <p:grpSpPr bwMode="auto">
            <a:xfrm>
              <a:off x="2581" y="652"/>
              <a:ext cx="1460" cy="1490"/>
              <a:chOff x="2571" y="651"/>
              <a:chExt cx="1460" cy="1490"/>
            </a:xfrm>
          </p:grpSpPr>
          <p:grpSp>
            <p:nvGrpSpPr>
              <p:cNvPr id="8203" name="Group 282"/>
              <p:cNvGrpSpPr>
                <a:grpSpLocks/>
              </p:cNvGrpSpPr>
              <p:nvPr/>
            </p:nvGrpSpPr>
            <p:grpSpPr bwMode="auto">
              <a:xfrm>
                <a:off x="2877" y="1434"/>
                <a:ext cx="236" cy="205"/>
                <a:chOff x="2877" y="1434"/>
                <a:chExt cx="236" cy="205"/>
              </a:xfrm>
            </p:grpSpPr>
            <p:sp>
              <p:nvSpPr>
                <p:cNvPr id="8263" name="Rectangle 283"/>
                <p:cNvSpPr>
                  <a:spLocks noChangeArrowheads="1"/>
                </p:cNvSpPr>
                <p:nvPr/>
              </p:nvSpPr>
              <p:spPr bwMode="auto">
                <a:xfrm>
                  <a:off x="2877" y="1434"/>
                  <a:ext cx="236" cy="205"/>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SimHei" panose="02010609060101010101" pitchFamily="49" charset="-122"/>
                    <a:ea typeface="SimHei" panose="02010609060101010101" pitchFamily="49" charset="-122"/>
                  </a:endParaRPr>
                </a:p>
              </p:txBody>
            </p:sp>
            <p:sp>
              <p:nvSpPr>
                <p:cNvPr id="8264" name="Rectangle 284"/>
                <p:cNvSpPr>
                  <a:spLocks noChangeArrowheads="1"/>
                </p:cNvSpPr>
                <p:nvPr/>
              </p:nvSpPr>
              <p:spPr bwMode="auto">
                <a:xfrm>
                  <a:off x="2961" y="1479"/>
                  <a:ext cx="48"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a:solidFill>
                        <a:srgbClr val="000000"/>
                      </a:solidFill>
                      <a:latin typeface="SimHei" panose="02010609060101010101" pitchFamily="49" charset="-122"/>
                      <a:ea typeface="SimHei" panose="02010609060101010101" pitchFamily="49" charset="-122"/>
                    </a:rPr>
                    <a:t>B</a:t>
                  </a:r>
                  <a:endParaRPr lang="en-US" altLang="zh-CN">
                    <a:latin typeface="SimHei" panose="02010609060101010101" pitchFamily="49" charset="-122"/>
                    <a:ea typeface="SimHei" panose="02010609060101010101" pitchFamily="49" charset="-122"/>
                  </a:endParaRPr>
                </a:p>
              </p:txBody>
            </p:sp>
            <p:sp>
              <p:nvSpPr>
                <p:cNvPr id="8265" name="Rectangle 285"/>
                <p:cNvSpPr>
                  <a:spLocks noChangeArrowheads="1"/>
                </p:cNvSpPr>
                <p:nvPr/>
              </p:nvSpPr>
              <p:spPr bwMode="auto">
                <a:xfrm>
                  <a:off x="3024" y="1434"/>
                  <a:ext cx="89" cy="89"/>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SimHei" panose="02010609060101010101" pitchFamily="49" charset="-122"/>
                    <a:ea typeface="SimHei" panose="02010609060101010101" pitchFamily="49" charset="-122"/>
                  </a:endParaRPr>
                </a:p>
              </p:txBody>
            </p:sp>
          </p:grpSp>
          <p:grpSp>
            <p:nvGrpSpPr>
              <p:cNvPr id="8204" name="Group 286"/>
              <p:cNvGrpSpPr>
                <a:grpSpLocks/>
              </p:cNvGrpSpPr>
              <p:nvPr/>
            </p:nvGrpSpPr>
            <p:grpSpPr bwMode="auto">
              <a:xfrm>
                <a:off x="2571" y="651"/>
                <a:ext cx="1460" cy="1490"/>
                <a:chOff x="2560" y="651"/>
                <a:chExt cx="1460" cy="1490"/>
              </a:xfrm>
            </p:grpSpPr>
            <p:grpSp>
              <p:nvGrpSpPr>
                <p:cNvPr id="8205" name="Group 287"/>
                <p:cNvGrpSpPr>
                  <a:grpSpLocks/>
                </p:cNvGrpSpPr>
                <p:nvPr/>
              </p:nvGrpSpPr>
              <p:grpSpPr bwMode="auto">
                <a:xfrm>
                  <a:off x="2560" y="905"/>
                  <a:ext cx="1136" cy="1236"/>
                  <a:chOff x="2571" y="905"/>
                  <a:chExt cx="1136" cy="1236"/>
                </a:xfrm>
              </p:grpSpPr>
              <p:grpSp>
                <p:nvGrpSpPr>
                  <p:cNvPr id="8248" name="Group 288"/>
                  <p:cNvGrpSpPr>
                    <a:grpSpLocks/>
                  </p:cNvGrpSpPr>
                  <p:nvPr/>
                </p:nvGrpSpPr>
                <p:grpSpPr bwMode="auto">
                  <a:xfrm>
                    <a:off x="2669" y="1371"/>
                    <a:ext cx="560" cy="770"/>
                    <a:chOff x="2669" y="1371"/>
                    <a:chExt cx="560" cy="770"/>
                  </a:xfrm>
                </p:grpSpPr>
                <p:sp>
                  <p:nvSpPr>
                    <p:cNvPr id="8257" name="Line 289"/>
                    <p:cNvSpPr>
                      <a:spLocks noChangeShapeType="1"/>
                    </p:cNvSpPr>
                    <p:nvPr/>
                  </p:nvSpPr>
                  <p:spPr bwMode="auto">
                    <a:xfrm flipH="1">
                      <a:off x="2848" y="1639"/>
                      <a:ext cx="89" cy="2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SimHei" panose="02010609060101010101" pitchFamily="49" charset="-122"/>
                        <a:ea typeface="SimHei" panose="02010609060101010101" pitchFamily="49" charset="-122"/>
                      </a:endParaRPr>
                    </a:p>
                  </p:txBody>
                </p:sp>
                <p:grpSp>
                  <p:nvGrpSpPr>
                    <p:cNvPr id="8258" name="Group 290"/>
                    <p:cNvGrpSpPr>
                      <a:grpSpLocks/>
                    </p:cNvGrpSpPr>
                    <p:nvPr/>
                  </p:nvGrpSpPr>
                  <p:grpSpPr bwMode="auto">
                    <a:xfrm>
                      <a:off x="2669" y="1371"/>
                      <a:ext cx="560" cy="770"/>
                      <a:chOff x="2669" y="1371"/>
                      <a:chExt cx="560" cy="770"/>
                    </a:xfrm>
                  </p:grpSpPr>
                  <p:sp>
                    <p:nvSpPr>
                      <p:cNvPr id="8259" name="Line 291"/>
                      <p:cNvSpPr>
                        <a:spLocks noChangeShapeType="1"/>
                      </p:cNvSpPr>
                      <p:nvPr/>
                    </p:nvSpPr>
                    <p:spPr bwMode="auto">
                      <a:xfrm>
                        <a:off x="3053" y="1639"/>
                        <a:ext cx="176" cy="2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SimHei" panose="02010609060101010101" pitchFamily="49" charset="-122"/>
                          <a:ea typeface="SimHei" panose="02010609060101010101" pitchFamily="49" charset="-122"/>
                        </a:endParaRPr>
                      </a:p>
                    </p:txBody>
                  </p:sp>
                  <p:sp>
                    <p:nvSpPr>
                      <p:cNvPr id="8260" name="Freeform 292"/>
                      <p:cNvSpPr>
                        <a:spLocks/>
                      </p:cNvSpPr>
                      <p:nvPr/>
                    </p:nvSpPr>
                    <p:spPr bwMode="auto">
                      <a:xfrm>
                        <a:off x="2669" y="1876"/>
                        <a:ext cx="121" cy="265"/>
                      </a:xfrm>
                      <a:custGeom>
                        <a:avLst/>
                        <a:gdLst>
                          <a:gd name="T0" fmla="*/ 2 w 121"/>
                          <a:gd name="T1" fmla="*/ 0 h 265"/>
                          <a:gd name="T2" fmla="*/ 2 w 121"/>
                          <a:gd name="T3" fmla="*/ 39 h 265"/>
                          <a:gd name="T4" fmla="*/ 0 w 121"/>
                          <a:gd name="T5" fmla="*/ 76 h 265"/>
                          <a:gd name="T6" fmla="*/ 0 w 121"/>
                          <a:gd name="T7" fmla="*/ 109 h 265"/>
                          <a:gd name="T8" fmla="*/ 2 w 121"/>
                          <a:gd name="T9" fmla="*/ 138 h 265"/>
                          <a:gd name="T10" fmla="*/ 4 w 121"/>
                          <a:gd name="T11" fmla="*/ 165 h 265"/>
                          <a:gd name="T12" fmla="*/ 7 w 121"/>
                          <a:gd name="T13" fmla="*/ 190 h 265"/>
                          <a:gd name="T14" fmla="*/ 11 w 121"/>
                          <a:gd name="T15" fmla="*/ 209 h 265"/>
                          <a:gd name="T16" fmla="*/ 15 w 121"/>
                          <a:gd name="T17" fmla="*/ 228 h 265"/>
                          <a:gd name="T18" fmla="*/ 21 w 121"/>
                          <a:gd name="T19" fmla="*/ 242 h 265"/>
                          <a:gd name="T20" fmla="*/ 27 w 121"/>
                          <a:gd name="T21" fmla="*/ 253 h 265"/>
                          <a:gd name="T22" fmla="*/ 33 w 121"/>
                          <a:gd name="T23" fmla="*/ 259 h 265"/>
                          <a:gd name="T24" fmla="*/ 42 w 121"/>
                          <a:gd name="T25" fmla="*/ 265 h 265"/>
                          <a:gd name="T26" fmla="*/ 50 w 121"/>
                          <a:gd name="T27" fmla="*/ 265 h 265"/>
                          <a:gd name="T28" fmla="*/ 60 w 121"/>
                          <a:gd name="T29" fmla="*/ 263 h 265"/>
                          <a:gd name="T30" fmla="*/ 71 w 121"/>
                          <a:gd name="T31" fmla="*/ 259 h 265"/>
                          <a:gd name="T32" fmla="*/ 81 w 121"/>
                          <a:gd name="T33" fmla="*/ 251 h 265"/>
                          <a:gd name="T34" fmla="*/ 94 w 121"/>
                          <a:gd name="T35" fmla="*/ 238 h 265"/>
                          <a:gd name="T36" fmla="*/ 106 w 121"/>
                          <a:gd name="T37" fmla="*/ 224 h 265"/>
                          <a:gd name="T38" fmla="*/ 121 w 121"/>
                          <a:gd name="T39" fmla="*/ 205 h 26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21" h="265">
                            <a:moveTo>
                              <a:pt x="2" y="0"/>
                            </a:moveTo>
                            <a:lnTo>
                              <a:pt x="2" y="39"/>
                            </a:lnTo>
                            <a:lnTo>
                              <a:pt x="0" y="76"/>
                            </a:lnTo>
                            <a:lnTo>
                              <a:pt x="0" y="109"/>
                            </a:lnTo>
                            <a:lnTo>
                              <a:pt x="2" y="138"/>
                            </a:lnTo>
                            <a:lnTo>
                              <a:pt x="4" y="165"/>
                            </a:lnTo>
                            <a:lnTo>
                              <a:pt x="7" y="190"/>
                            </a:lnTo>
                            <a:lnTo>
                              <a:pt x="11" y="209"/>
                            </a:lnTo>
                            <a:lnTo>
                              <a:pt x="15" y="228"/>
                            </a:lnTo>
                            <a:lnTo>
                              <a:pt x="21" y="242"/>
                            </a:lnTo>
                            <a:lnTo>
                              <a:pt x="27" y="253"/>
                            </a:lnTo>
                            <a:lnTo>
                              <a:pt x="33" y="259"/>
                            </a:lnTo>
                            <a:lnTo>
                              <a:pt x="42" y="265"/>
                            </a:lnTo>
                            <a:lnTo>
                              <a:pt x="50" y="265"/>
                            </a:lnTo>
                            <a:lnTo>
                              <a:pt x="60" y="263"/>
                            </a:lnTo>
                            <a:lnTo>
                              <a:pt x="71" y="259"/>
                            </a:lnTo>
                            <a:lnTo>
                              <a:pt x="81" y="251"/>
                            </a:lnTo>
                            <a:lnTo>
                              <a:pt x="94" y="238"/>
                            </a:lnTo>
                            <a:lnTo>
                              <a:pt x="106" y="224"/>
                            </a:lnTo>
                            <a:lnTo>
                              <a:pt x="121" y="20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SimHei" panose="02010609060101010101" pitchFamily="49" charset="-122"/>
                          <a:ea typeface="SimHei" panose="02010609060101010101" pitchFamily="49" charset="-122"/>
                        </a:endParaRPr>
                      </a:p>
                    </p:txBody>
                  </p:sp>
                  <p:sp>
                    <p:nvSpPr>
                      <p:cNvPr id="8261" name="Freeform 293"/>
                      <p:cNvSpPr>
                        <a:spLocks/>
                      </p:cNvSpPr>
                      <p:nvPr/>
                    </p:nvSpPr>
                    <p:spPr bwMode="auto">
                      <a:xfrm>
                        <a:off x="2761" y="1371"/>
                        <a:ext cx="176" cy="152"/>
                      </a:xfrm>
                      <a:custGeom>
                        <a:avLst/>
                        <a:gdLst>
                          <a:gd name="T0" fmla="*/ 0 w 176"/>
                          <a:gd name="T1" fmla="*/ 152 h 152"/>
                          <a:gd name="T2" fmla="*/ 10 w 176"/>
                          <a:gd name="T3" fmla="*/ 121 h 152"/>
                          <a:gd name="T4" fmla="*/ 20 w 176"/>
                          <a:gd name="T5" fmla="*/ 96 h 152"/>
                          <a:gd name="T6" fmla="*/ 33 w 176"/>
                          <a:gd name="T7" fmla="*/ 71 h 152"/>
                          <a:gd name="T8" fmla="*/ 43 w 176"/>
                          <a:gd name="T9" fmla="*/ 52 h 152"/>
                          <a:gd name="T10" fmla="*/ 53 w 176"/>
                          <a:gd name="T11" fmla="*/ 36 h 152"/>
                          <a:gd name="T12" fmla="*/ 66 w 176"/>
                          <a:gd name="T13" fmla="*/ 21 h 152"/>
                          <a:gd name="T14" fmla="*/ 76 w 176"/>
                          <a:gd name="T15" fmla="*/ 11 h 152"/>
                          <a:gd name="T16" fmla="*/ 87 w 176"/>
                          <a:gd name="T17" fmla="*/ 5 h 152"/>
                          <a:gd name="T18" fmla="*/ 99 w 176"/>
                          <a:gd name="T19" fmla="*/ 0 h 152"/>
                          <a:gd name="T20" fmla="*/ 109 w 176"/>
                          <a:gd name="T21" fmla="*/ 0 h 152"/>
                          <a:gd name="T22" fmla="*/ 120 w 176"/>
                          <a:gd name="T23" fmla="*/ 2 h 152"/>
                          <a:gd name="T24" fmla="*/ 130 w 176"/>
                          <a:gd name="T25" fmla="*/ 9 h 152"/>
                          <a:gd name="T26" fmla="*/ 143 w 176"/>
                          <a:gd name="T27" fmla="*/ 17 h 152"/>
                          <a:gd name="T28" fmla="*/ 153 w 176"/>
                          <a:gd name="T29" fmla="*/ 29 h 152"/>
                          <a:gd name="T30" fmla="*/ 163 w 176"/>
                          <a:gd name="T31" fmla="*/ 44 h 152"/>
                          <a:gd name="T32" fmla="*/ 176 w 176"/>
                          <a:gd name="T33" fmla="*/ 63 h 15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6" h="152">
                            <a:moveTo>
                              <a:pt x="0" y="152"/>
                            </a:moveTo>
                            <a:lnTo>
                              <a:pt x="10" y="121"/>
                            </a:lnTo>
                            <a:lnTo>
                              <a:pt x="20" y="96"/>
                            </a:lnTo>
                            <a:lnTo>
                              <a:pt x="33" y="71"/>
                            </a:lnTo>
                            <a:lnTo>
                              <a:pt x="43" y="52"/>
                            </a:lnTo>
                            <a:lnTo>
                              <a:pt x="53" y="36"/>
                            </a:lnTo>
                            <a:lnTo>
                              <a:pt x="66" y="21"/>
                            </a:lnTo>
                            <a:lnTo>
                              <a:pt x="76" y="11"/>
                            </a:lnTo>
                            <a:lnTo>
                              <a:pt x="87" y="5"/>
                            </a:lnTo>
                            <a:lnTo>
                              <a:pt x="99" y="0"/>
                            </a:lnTo>
                            <a:lnTo>
                              <a:pt x="109" y="0"/>
                            </a:lnTo>
                            <a:lnTo>
                              <a:pt x="120" y="2"/>
                            </a:lnTo>
                            <a:lnTo>
                              <a:pt x="130" y="9"/>
                            </a:lnTo>
                            <a:lnTo>
                              <a:pt x="143" y="17"/>
                            </a:lnTo>
                            <a:lnTo>
                              <a:pt x="153" y="29"/>
                            </a:lnTo>
                            <a:lnTo>
                              <a:pt x="163" y="44"/>
                            </a:lnTo>
                            <a:lnTo>
                              <a:pt x="176" y="63"/>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SimHei" panose="02010609060101010101" pitchFamily="49" charset="-122"/>
                          <a:ea typeface="SimHei" panose="02010609060101010101" pitchFamily="49" charset="-122"/>
                        </a:endParaRPr>
                      </a:p>
                    </p:txBody>
                  </p:sp>
                  <p:sp>
                    <p:nvSpPr>
                      <p:cNvPr id="8262" name="Freeform 294"/>
                      <p:cNvSpPr>
                        <a:spLocks/>
                      </p:cNvSpPr>
                      <p:nvPr/>
                    </p:nvSpPr>
                    <p:spPr bwMode="auto">
                      <a:xfrm>
                        <a:off x="2671" y="1523"/>
                        <a:ext cx="90" cy="353"/>
                      </a:xfrm>
                      <a:custGeom>
                        <a:avLst/>
                        <a:gdLst>
                          <a:gd name="T0" fmla="*/ 90 w 90"/>
                          <a:gd name="T1" fmla="*/ 0 h 353"/>
                          <a:gd name="T2" fmla="*/ 69 w 90"/>
                          <a:gd name="T3" fmla="*/ 50 h 353"/>
                          <a:gd name="T4" fmla="*/ 52 w 90"/>
                          <a:gd name="T5" fmla="*/ 99 h 353"/>
                          <a:gd name="T6" fmla="*/ 38 w 90"/>
                          <a:gd name="T7" fmla="*/ 149 h 353"/>
                          <a:gd name="T8" fmla="*/ 23 w 90"/>
                          <a:gd name="T9" fmla="*/ 201 h 353"/>
                          <a:gd name="T10" fmla="*/ 15 w 90"/>
                          <a:gd name="T11" fmla="*/ 251 h 353"/>
                          <a:gd name="T12" fmla="*/ 7 w 90"/>
                          <a:gd name="T13" fmla="*/ 301 h 353"/>
                          <a:gd name="T14" fmla="*/ 0 w 90"/>
                          <a:gd name="T15" fmla="*/ 353 h 3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353">
                            <a:moveTo>
                              <a:pt x="90" y="0"/>
                            </a:moveTo>
                            <a:lnTo>
                              <a:pt x="69" y="50"/>
                            </a:lnTo>
                            <a:lnTo>
                              <a:pt x="52" y="99"/>
                            </a:lnTo>
                            <a:lnTo>
                              <a:pt x="38" y="149"/>
                            </a:lnTo>
                            <a:lnTo>
                              <a:pt x="23" y="201"/>
                            </a:lnTo>
                            <a:lnTo>
                              <a:pt x="15" y="251"/>
                            </a:lnTo>
                            <a:lnTo>
                              <a:pt x="7" y="301"/>
                            </a:lnTo>
                            <a:lnTo>
                              <a:pt x="0" y="353"/>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SimHei" panose="02010609060101010101" pitchFamily="49" charset="-122"/>
                          <a:ea typeface="SimHei" panose="02010609060101010101" pitchFamily="49" charset="-122"/>
                        </a:endParaRPr>
                      </a:p>
                    </p:txBody>
                  </p:sp>
                </p:grpSp>
              </p:grpSp>
              <p:grpSp>
                <p:nvGrpSpPr>
                  <p:cNvPr id="8249" name="Group 295"/>
                  <p:cNvGrpSpPr>
                    <a:grpSpLocks/>
                  </p:cNvGrpSpPr>
                  <p:nvPr/>
                </p:nvGrpSpPr>
                <p:grpSpPr bwMode="auto">
                  <a:xfrm>
                    <a:off x="2571" y="905"/>
                    <a:ext cx="1136" cy="823"/>
                    <a:chOff x="2608" y="905"/>
                    <a:chExt cx="1136" cy="823"/>
                  </a:xfrm>
                </p:grpSpPr>
                <p:grpSp>
                  <p:nvGrpSpPr>
                    <p:cNvPr id="8250" name="Group 296"/>
                    <p:cNvGrpSpPr>
                      <a:grpSpLocks/>
                    </p:cNvGrpSpPr>
                    <p:nvPr/>
                  </p:nvGrpSpPr>
                  <p:grpSpPr bwMode="auto">
                    <a:xfrm>
                      <a:off x="2608" y="905"/>
                      <a:ext cx="1136" cy="823"/>
                      <a:chOff x="2584" y="905"/>
                      <a:chExt cx="1136" cy="823"/>
                    </a:xfrm>
                  </p:grpSpPr>
                  <p:sp>
                    <p:nvSpPr>
                      <p:cNvPr id="8252" name="Freeform 297"/>
                      <p:cNvSpPr>
                        <a:spLocks/>
                      </p:cNvSpPr>
                      <p:nvPr/>
                    </p:nvSpPr>
                    <p:spPr bwMode="auto">
                      <a:xfrm>
                        <a:off x="2966" y="905"/>
                        <a:ext cx="587" cy="176"/>
                      </a:xfrm>
                      <a:custGeom>
                        <a:avLst/>
                        <a:gdLst>
                          <a:gd name="T0" fmla="*/ 587 w 587"/>
                          <a:gd name="T1" fmla="*/ 147 h 176"/>
                          <a:gd name="T2" fmla="*/ 556 w 587"/>
                          <a:gd name="T3" fmla="*/ 116 h 176"/>
                          <a:gd name="T4" fmla="*/ 527 w 587"/>
                          <a:gd name="T5" fmla="*/ 89 h 176"/>
                          <a:gd name="T6" fmla="*/ 496 w 587"/>
                          <a:gd name="T7" fmla="*/ 66 h 176"/>
                          <a:gd name="T8" fmla="*/ 464 w 587"/>
                          <a:gd name="T9" fmla="*/ 45 h 176"/>
                          <a:gd name="T10" fmla="*/ 433 w 587"/>
                          <a:gd name="T11" fmla="*/ 29 h 176"/>
                          <a:gd name="T12" fmla="*/ 402 w 587"/>
                          <a:gd name="T13" fmla="*/ 16 h 176"/>
                          <a:gd name="T14" fmla="*/ 371 w 587"/>
                          <a:gd name="T15" fmla="*/ 6 h 176"/>
                          <a:gd name="T16" fmla="*/ 340 w 587"/>
                          <a:gd name="T17" fmla="*/ 2 h 176"/>
                          <a:gd name="T18" fmla="*/ 309 w 587"/>
                          <a:gd name="T19" fmla="*/ 0 h 176"/>
                          <a:gd name="T20" fmla="*/ 278 w 587"/>
                          <a:gd name="T21" fmla="*/ 2 h 176"/>
                          <a:gd name="T22" fmla="*/ 247 w 587"/>
                          <a:gd name="T23" fmla="*/ 6 h 176"/>
                          <a:gd name="T24" fmla="*/ 216 w 587"/>
                          <a:gd name="T25" fmla="*/ 14 h 176"/>
                          <a:gd name="T26" fmla="*/ 184 w 587"/>
                          <a:gd name="T27" fmla="*/ 27 h 176"/>
                          <a:gd name="T28" fmla="*/ 155 w 587"/>
                          <a:gd name="T29" fmla="*/ 43 h 176"/>
                          <a:gd name="T30" fmla="*/ 124 w 587"/>
                          <a:gd name="T31" fmla="*/ 62 h 176"/>
                          <a:gd name="T32" fmla="*/ 93 w 587"/>
                          <a:gd name="T33" fmla="*/ 85 h 176"/>
                          <a:gd name="T34" fmla="*/ 62 w 587"/>
                          <a:gd name="T35" fmla="*/ 112 h 176"/>
                          <a:gd name="T36" fmla="*/ 31 w 587"/>
                          <a:gd name="T37" fmla="*/ 143 h 176"/>
                          <a:gd name="T38" fmla="*/ 0 w 587"/>
                          <a:gd name="T39" fmla="*/ 176 h 17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87" h="176">
                            <a:moveTo>
                              <a:pt x="587" y="147"/>
                            </a:moveTo>
                            <a:lnTo>
                              <a:pt x="556" y="116"/>
                            </a:lnTo>
                            <a:lnTo>
                              <a:pt x="527" y="89"/>
                            </a:lnTo>
                            <a:lnTo>
                              <a:pt x="496" y="66"/>
                            </a:lnTo>
                            <a:lnTo>
                              <a:pt x="464" y="45"/>
                            </a:lnTo>
                            <a:lnTo>
                              <a:pt x="433" y="29"/>
                            </a:lnTo>
                            <a:lnTo>
                              <a:pt x="402" y="16"/>
                            </a:lnTo>
                            <a:lnTo>
                              <a:pt x="371" y="6"/>
                            </a:lnTo>
                            <a:lnTo>
                              <a:pt x="340" y="2"/>
                            </a:lnTo>
                            <a:lnTo>
                              <a:pt x="309" y="0"/>
                            </a:lnTo>
                            <a:lnTo>
                              <a:pt x="278" y="2"/>
                            </a:lnTo>
                            <a:lnTo>
                              <a:pt x="247" y="6"/>
                            </a:lnTo>
                            <a:lnTo>
                              <a:pt x="216" y="14"/>
                            </a:lnTo>
                            <a:lnTo>
                              <a:pt x="184" y="27"/>
                            </a:lnTo>
                            <a:lnTo>
                              <a:pt x="155" y="43"/>
                            </a:lnTo>
                            <a:lnTo>
                              <a:pt x="124" y="62"/>
                            </a:lnTo>
                            <a:lnTo>
                              <a:pt x="93" y="85"/>
                            </a:lnTo>
                            <a:lnTo>
                              <a:pt x="62" y="112"/>
                            </a:lnTo>
                            <a:lnTo>
                              <a:pt x="31" y="143"/>
                            </a:lnTo>
                            <a:lnTo>
                              <a:pt x="0" y="176"/>
                            </a:lnTo>
                          </a:path>
                        </a:pathLst>
                      </a:custGeom>
                      <a:noFill/>
                      <a:ln w="3175" cap="flat">
                        <a:solidFill>
                          <a:srgbClr val="000000"/>
                        </a:solidFill>
                        <a:prstDash val="lg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SimHei" panose="02010609060101010101" pitchFamily="49" charset="-122"/>
                          <a:ea typeface="SimHei" panose="02010609060101010101" pitchFamily="49" charset="-122"/>
                        </a:endParaRPr>
                      </a:p>
                    </p:txBody>
                  </p:sp>
                  <p:sp>
                    <p:nvSpPr>
                      <p:cNvPr id="8253" name="Freeform 298"/>
                      <p:cNvSpPr>
                        <a:spLocks/>
                      </p:cNvSpPr>
                      <p:nvPr/>
                    </p:nvSpPr>
                    <p:spPr bwMode="auto">
                      <a:xfrm>
                        <a:off x="2584" y="1228"/>
                        <a:ext cx="235" cy="500"/>
                      </a:xfrm>
                      <a:custGeom>
                        <a:avLst/>
                        <a:gdLst>
                          <a:gd name="T0" fmla="*/ 235 w 235"/>
                          <a:gd name="T1" fmla="*/ 0 h 500"/>
                          <a:gd name="T2" fmla="*/ 197 w 235"/>
                          <a:gd name="T3" fmla="*/ 38 h 500"/>
                          <a:gd name="T4" fmla="*/ 162 w 235"/>
                          <a:gd name="T5" fmla="*/ 73 h 500"/>
                          <a:gd name="T6" fmla="*/ 131 w 235"/>
                          <a:gd name="T7" fmla="*/ 108 h 500"/>
                          <a:gd name="T8" fmla="*/ 104 w 235"/>
                          <a:gd name="T9" fmla="*/ 141 h 500"/>
                          <a:gd name="T10" fmla="*/ 79 w 235"/>
                          <a:gd name="T11" fmla="*/ 172 h 500"/>
                          <a:gd name="T12" fmla="*/ 58 w 235"/>
                          <a:gd name="T13" fmla="*/ 202 h 500"/>
                          <a:gd name="T14" fmla="*/ 40 w 235"/>
                          <a:gd name="T15" fmla="*/ 231 h 500"/>
                          <a:gd name="T16" fmla="*/ 25 w 235"/>
                          <a:gd name="T17" fmla="*/ 258 h 500"/>
                          <a:gd name="T18" fmla="*/ 15 w 235"/>
                          <a:gd name="T19" fmla="*/ 284 h 500"/>
                          <a:gd name="T20" fmla="*/ 6 w 235"/>
                          <a:gd name="T21" fmla="*/ 307 h 500"/>
                          <a:gd name="T22" fmla="*/ 0 w 235"/>
                          <a:gd name="T23" fmla="*/ 332 h 500"/>
                          <a:gd name="T24" fmla="*/ 0 w 235"/>
                          <a:gd name="T25" fmla="*/ 353 h 500"/>
                          <a:gd name="T26" fmla="*/ 0 w 235"/>
                          <a:gd name="T27" fmla="*/ 374 h 500"/>
                          <a:gd name="T28" fmla="*/ 6 w 235"/>
                          <a:gd name="T29" fmla="*/ 392 h 500"/>
                          <a:gd name="T30" fmla="*/ 15 w 235"/>
                          <a:gd name="T31" fmla="*/ 409 h 500"/>
                          <a:gd name="T32" fmla="*/ 25 w 235"/>
                          <a:gd name="T33" fmla="*/ 426 h 500"/>
                          <a:gd name="T34" fmla="*/ 40 w 235"/>
                          <a:gd name="T35" fmla="*/ 440 h 500"/>
                          <a:gd name="T36" fmla="*/ 58 w 235"/>
                          <a:gd name="T37" fmla="*/ 453 h 500"/>
                          <a:gd name="T38" fmla="*/ 79 w 235"/>
                          <a:gd name="T39" fmla="*/ 463 h 500"/>
                          <a:gd name="T40" fmla="*/ 104 w 235"/>
                          <a:gd name="T41" fmla="*/ 473 h 500"/>
                          <a:gd name="T42" fmla="*/ 131 w 235"/>
                          <a:gd name="T43" fmla="*/ 482 h 500"/>
                          <a:gd name="T44" fmla="*/ 162 w 235"/>
                          <a:gd name="T45" fmla="*/ 490 h 500"/>
                          <a:gd name="T46" fmla="*/ 197 w 235"/>
                          <a:gd name="T47" fmla="*/ 496 h 500"/>
                          <a:gd name="T48" fmla="*/ 235 w 235"/>
                          <a:gd name="T49" fmla="*/ 500 h 5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35" h="500">
                            <a:moveTo>
                              <a:pt x="235" y="0"/>
                            </a:moveTo>
                            <a:lnTo>
                              <a:pt x="197" y="38"/>
                            </a:lnTo>
                            <a:lnTo>
                              <a:pt x="162" y="73"/>
                            </a:lnTo>
                            <a:lnTo>
                              <a:pt x="131" y="108"/>
                            </a:lnTo>
                            <a:lnTo>
                              <a:pt x="104" y="141"/>
                            </a:lnTo>
                            <a:lnTo>
                              <a:pt x="79" y="172"/>
                            </a:lnTo>
                            <a:lnTo>
                              <a:pt x="58" y="202"/>
                            </a:lnTo>
                            <a:lnTo>
                              <a:pt x="40" y="231"/>
                            </a:lnTo>
                            <a:lnTo>
                              <a:pt x="25" y="258"/>
                            </a:lnTo>
                            <a:lnTo>
                              <a:pt x="15" y="284"/>
                            </a:lnTo>
                            <a:lnTo>
                              <a:pt x="6" y="307"/>
                            </a:lnTo>
                            <a:lnTo>
                              <a:pt x="0" y="332"/>
                            </a:lnTo>
                            <a:lnTo>
                              <a:pt x="0" y="353"/>
                            </a:lnTo>
                            <a:lnTo>
                              <a:pt x="0" y="374"/>
                            </a:lnTo>
                            <a:lnTo>
                              <a:pt x="6" y="392"/>
                            </a:lnTo>
                            <a:lnTo>
                              <a:pt x="15" y="409"/>
                            </a:lnTo>
                            <a:lnTo>
                              <a:pt x="25" y="426"/>
                            </a:lnTo>
                            <a:lnTo>
                              <a:pt x="40" y="440"/>
                            </a:lnTo>
                            <a:lnTo>
                              <a:pt x="58" y="453"/>
                            </a:lnTo>
                            <a:lnTo>
                              <a:pt x="79" y="463"/>
                            </a:lnTo>
                            <a:lnTo>
                              <a:pt x="104" y="473"/>
                            </a:lnTo>
                            <a:lnTo>
                              <a:pt x="131" y="482"/>
                            </a:lnTo>
                            <a:lnTo>
                              <a:pt x="162" y="490"/>
                            </a:lnTo>
                            <a:lnTo>
                              <a:pt x="197" y="496"/>
                            </a:lnTo>
                            <a:lnTo>
                              <a:pt x="235" y="500"/>
                            </a:lnTo>
                          </a:path>
                        </a:pathLst>
                      </a:custGeom>
                      <a:noFill/>
                      <a:ln w="3175" cap="flat">
                        <a:solidFill>
                          <a:srgbClr val="000000"/>
                        </a:solidFill>
                        <a:prstDash val="lg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SimHei" panose="02010609060101010101" pitchFamily="49" charset="-122"/>
                          <a:ea typeface="SimHei" panose="02010609060101010101" pitchFamily="49" charset="-122"/>
                        </a:endParaRPr>
                      </a:p>
                    </p:txBody>
                  </p:sp>
                  <p:sp>
                    <p:nvSpPr>
                      <p:cNvPr id="8254" name="Freeform 299"/>
                      <p:cNvSpPr>
                        <a:spLocks/>
                      </p:cNvSpPr>
                      <p:nvPr/>
                    </p:nvSpPr>
                    <p:spPr bwMode="auto">
                      <a:xfrm>
                        <a:off x="3288" y="1286"/>
                        <a:ext cx="432" cy="442"/>
                      </a:xfrm>
                      <a:custGeom>
                        <a:avLst/>
                        <a:gdLst>
                          <a:gd name="T0" fmla="*/ 411 w 432"/>
                          <a:gd name="T1" fmla="*/ 0 h 442"/>
                          <a:gd name="T2" fmla="*/ 421 w 432"/>
                          <a:gd name="T3" fmla="*/ 42 h 442"/>
                          <a:gd name="T4" fmla="*/ 428 w 432"/>
                          <a:gd name="T5" fmla="*/ 83 h 442"/>
                          <a:gd name="T6" fmla="*/ 432 w 432"/>
                          <a:gd name="T7" fmla="*/ 121 h 442"/>
                          <a:gd name="T8" fmla="*/ 432 w 432"/>
                          <a:gd name="T9" fmla="*/ 156 h 442"/>
                          <a:gd name="T10" fmla="*/ 430 w 432"/>
                          <a:gd name="T11" fmla="*/ 189 h 442"/>
                          <a:gd name="T12" fmla="*/ 426 w 432"/>
                          <a:gd name="T13" fmla="*/ 220 h 442"/>
                          <a:gd name="T14" fmla="*/ 417 w 432"/>
                          <a:gd name="T15" fmla="*/ 251 h 442"/>
                          <a:gd name="T16" fmla="*/ 405 w 432"/>
                          <a:gd name="T17" fmla="*/ 278 h 442"/>
                          <a:gd name="T18" fmla="*/ 392 w 432"/>
                          <a:gd name="T19" fmla="*/ 303 h 442"/>
                          <a:gd name="T20" fmla="*/ 376 w 432"/>
                          <a:gd name="T21" fmla="*/ 326 h 442"/>
                          <a:gd name="T22" fmla="*/ 355 w 432"/>
                          <a:gd name="T23" fmla="*/ 347 h 442"/>
                          <a:gd name="T24" fmla="*/ 332 w 432"/>
                          <a:gd name="T25" fmla="*/ 365 h 442"/>
                          <a:gd name="T26" fmla="*/ 307 w 432"/>
                          <a:gd name="T27" fmla="*/ 382 h 442"/>
                          <a:gd name="T28" fmla="*/ 280 w 432"/>
                          <a:gd name="T29" fmla="*/ 397 h 442"/>
                          <a:gd name="T30" fmla="*/ 247 w 432"/>
                          <a:gd name="T31" fmla="*/ 411 h 442"/>
                          <a:gd name="T32" fmla="*/ 214 w 432"/>
                          <a:gd name="T33" fmla="*/ 421 h 442"/>
                          <a:gd name="T34" fmla="*/ 177 w 432"/>
                          <a:gd name="T35" fmla="*/ 430 h 442"/>
                          <a:gd name="T36" fmla="*/ 137 w 432"/>
                          <a:gd name="T37" fmla="*/ 436 h 442"/>
                          <a:gd name="T38" fmla="*/ 94 w 432"/>
                          <a:gd name="T39" fmla="*/ 440 h 442"/>
                          <a:gd name="T40" fmla="*/ 48 w 432"/>
                          <a:gd name="T41" fmla="*/ 442 h 442"/>
                          <a:gd name="T42" fmla="*/ 0 w 432"/>
                          <a:gd name="T43" fmla="*/ 442 h 44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32" h="442">
                            <a:moveTo>
                              <a:pt x="411" y="0"/>
                            </a:moveTo>
                            <a:lnTo>
                              <a:pt x="421" y="42"/>
                            </a:lnTo>
                            <a:lnTo>
                              <a:pt x="428" y="83"/>
                            </a:lnTo>
                            <a:lnTo>
                              <a:pt x="432" y="121"/>
                            </a:lnTo>
                            <a:lnTo>
                              <a:pt x="432" y="156"/>
                            </a:lnTo>
                            <a:lnTo>
                              <a:pt x="430" y="189"/>
                            </a:lnTo>
                            <a:lnTo>
                              <a:pt x="426" y="220"/>
                            </a:lnTo>
                            <a:lnTo>
                              <a:pt x="417" y="251"/>
                            </a:lnTo>
                            <a:lnTo>
                              <a:pt x="405" y="278"/>
                            </a:lnTo>
                            <a:lnTo>
                              <a:pt x="392" y="303"/>
                            </a:lnTo>
                            <a:lnTo>
                              <a:pt x="376" y="326"/>
                            </a:lnTo>
                            <a:lnTo>
                              <a:pt x="355" y="347"/>
                            </a:lnTo>
                            <a:lnTo>
                              <a:pt x="332" y="365"/>
                            </a:lnTo>
                            <a:lnTo>
                              <a:pt x="307" y="382"/>
                            </a:lnTo>
                            <a:lnTo>
                              <a:pt x="280" y="397"/>
                            </a:lnTo>
                            <a:lnTo>
                              <a:pt x="247" y="411"/>
                            </a:lnTo>
                            <a:lnTo>
                              <a:pt x="214" y="421"/>
                            </a:lnTo>
                            <a:lnTo>
                              <a:pt x="177" y="430"/>
                            </a:lnTo>
                            <a:lnTo>
                              <a:pt x="137" y="436"/>
                            </a:lnTo>
                            <a:lnTo>
                              <a:pt x="94" y="440"/>
                            </a:lnTo>
                            <a:lnTo>
                              <a:pt x="48" y="442"/>
                            </a:lnTo>
                            <a:lnTo>
                              <a:pt x="0" y="442"/>
                            </a:lnTo>
                          </a:path>
                        </a:pathLst>
                      </a:custGeom>
                      <a:noFill/>
                      <a:ln w="3175" cap="flat">
                        <a:solidFill>
                          <a:srgbClr val="000000"/>
                        </a:solidFill>
                        <a:prstDash val="lg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SimHei" panose="02010609060101010101" pitchFamily="49" charset="-122"/>
                          <a:ea typeface="SimHei" panose="02010609060101010101" pitchFamily="49" charset="-122"/>
                        </a:endParaRPr>
                      </a:p>
                    </p:txBody>
                  </p:sp>
                  <p:sp>
                    <p:nvSpPr>
                      <p:cNvPr id="8255" name="Line 300"/>
                      <p:cNvSpPr>
                        <a:spLocks noChangeShapeType="1"/>
                      </p:cNvSpPr>
                      <p:nvPr/>
                    </p:nvSpPr>
                    <p:spPr bwMode="auto">
                      <a:xfrm flipH="1">
                        <a:off x="2790" y="1081"/>
                        <a:ext cx="176" cy="176"/>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latin typeface="SimHei" panose="02010609060101010101" pitchFamily="49" charset="-122"/>
                          <a:ea typeface="SimHei" panose="02010609060101010101" pitchFamily="49" charset="-122"/>
                        </a:endParaRPr>
                      </a:p>
                    </p:txBody>
                  </p:sp>
                  <p:sp>
                    <p:nvSpPr>
                      <p:cNvPr id="8256" name="Line 301"/>
                      <p:cNvSpPr>
                        <a:spLocks noChangeShapeType="1"/>
                      </p:cNvSpPr>
                      <p:nvPr/>
                    </p:nvSpPr>
                    <p:spPr bwMode="auto">
                      <a:xfrm>
                        <a:off x="3553" y="1052"/>
                        <a:ext cx="147" cy="234"/>
                      </a:xfrm>
                      <a:prstGeom prst="line">
                        <a:avLst/>
                      </a:prstGeom>
                      <a:noFill/>
                      <a:ln w="3175">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latin typeface="SimHei" panose="02010609060101010101" pitchFamily="49" charset="-122"/>
                          <a:ea typeface="SimHei" panose="02010609060101010101" pitchFamily="49" charset="-122"/>
                        </a:endParaRPr>
                      </a:p>
                    </p:txBody>
                  </p:sp>
                </p:grpSp>
                <p:sp>
                  <p:nvSpPr>
                    <p:cNvPr id="8251" name="Line 302"/>
                    <p:cNvSpPr>
                      <a:spLocks noChangeShapeType="1"/>
                    </p:cNvSpPr>
                    <p:nvPr/>
                  </p:nvSpPr>
                  <p:spPr bwMode="auto">
                    <a:xfrm>
                      <a:off x="2819" y="1728"/>
                      <a:ext cx="499" cy="0"/>
                    </a:xfrm>
                    <a:prstGeom prst="line">
                      <a:avLst/>
                    </a:prstGeom>
                    <a:noFill/>
                    <a:ln w="3175">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latin typeface="SimHei" panose="02010609060101010101" pitchFamily="49" charset="-122"/>
                        <a:ea typeface="SimHei" panose="02010609060101010101" pitchFamily="49" charset="-122"/>
                      </a:endParaRPr>
                    </a:p>
                  </p:txBody>
                </p:sp>
              </p:grpSp>
            </p:grpSp>
            <p:grpSp>
              <p:nvGrpSpPr>
                <p:cNvPr id="8206" name="Group 303"/>
                <p:cNvGrpSpPr>
                  <a:grpSpLocks/>
                </p:cNvGrpSpPr>
                <p:nvPr/>
              </p:nvGrpSpPr>
              <p:grpSpPr bwMode="auto">
                <a:xfrm>
                  <a:off x="2696" y="651"/>
                  <a:ext cx="1324" cy="1430"/>
                  <a:chOff x="2732" y="651"/>
                  <a:chExt cx="1324" cy="1430"/>
                </a:xfrm>
              </p:grpSpPr>
              <p:grpSp>
                <p:nvGrpSpPr>
                  <p:cNvPr id="8207" name="Group 304"/>
                  <p:cNvGrpSpPr>
                    <a:grpSpLocks/>
                  </p:cNvGrpSpPr>
                  <p:nvPr/>
                </p:nvGrpSpPr>
                <p:grpSpPr bwMode="auto">
                  <a:xfrm>
                    <a:off x="3113" y="1852"/>
                    <a:ext cx="235" cy="229"/>
                    <a:chOff x="3113" y="1852"/>
                    <a:chExt cx="235" cy="229"/>
                  </a:xfrm>
                </p:grpSpPr>
                <p:grpSp>
                  <p:nvGrpSpPr>
                    <p:cNvPr id="8243" name="Group 305"/>
                    <p:cNvGrpSpPr>
                      <a:grpSpLocks/>
                    </p:cNvGrpSpPr>
                    <p:nvPr/>
                  </p:nvGrpSpPr>
                  <p:grpSpPr bwMode="auto">
                    <a:xfrm>
                      <a:off x="3113" y="1876"/>
                      <a:ext cx="235" cy="205"/>
                      <a:chOff x="3113" y="1876"/>
                      <a:chExt cx="235" cy="205"/>
                    </a:xfrm>
                  </p:grpSpPr>
                  <p:sp>
                    <p:nvSpPr>
                      <p:cNvPr id="8245" name="Rectangle 306"/>
                      <p:cNvSpPr>
                        <a:spLocks noChangeArrowheads="1"/>
                      </p:cNvSpPr>
                      <p:nvPr/>
                    </p:nvSpPr>
                    <p:spPr bwMode="auto">
                      <a:xfrm>
                        <a:off x="3113" y="1876"/>
                        <a:ext cx="235" cy="205"/>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SimHei" panose="02010609060101010101" pitchFamily="49" charset="-122"/>
                          <a:ea typeface="SimHei" panose="02010609060101010101" pitchFamily="49" charset="-122"/>
                        </a:endParaRPr>
                      </a:p>
                    </p:txBody>
                  </p:sp>
                  <p:sp>
                    <p:nvSpPr>
                      <p:cNvPr id="8246" name="Rectangle 307"/>
                      <p:cNvSpPr>
                        <a:spLocks noChangeArrowheads="1"/>
                      </p:cNvSpPr>
                      <p:nvPr/>
                    </p:nvSpPr>
                    <p:spPr bwMode="auto">
                      <a:xfrm>
                        <a:off x="3204" y="1919"/>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dirty="0">
                            <a:solidFill>
                              <a:srgbClr val="000000"/>
                            </a:solidFill>
                            <a:latin typeface="SimHei" panose="02010609060101010101" pitchFamily="49" charset="-122"/>
                            <a:ea typeface="SimHei" panose="02010609060101010101" pitchFamily="49" charset="-122"/>
                          </a:rPr>
                          <a:t>E</a:t>
                        </a:r>
                        <a:endParaRPr lang="en-US" altLang="zh-CN" dirty="0">
                          <a:latin typeface="SimHei" panose="02010609060101010101" pitchFamily="49" charset="-122"/>
                          <a:ea typeface="SimHei" panose="02010609060101010101" pitchFamily="49" charset="-122"/>
                        </a:endParaRPr>
                      </a:p>
                    </p:txBody>
                  </p:sp>
                  <p:sp>
                    <p:nvSpPr>
                      <p:cNvPr id="8247" name="Rectangle 308"/>
                      <p:cNvSpPr>
                        <a:spLocks noChangeArrowheads="1"/>
                      </p:cNvSpPr>
                      <p:nvPr/>
                    </p:nvSpPr>
                    <p:spPr bwMode="auto">
                      <a:xfrm>
                        <a:off x="3260" y="1876"/>
                        <a:ext cx="88" cy="87"/>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SimHei" panose="02010609060101010101" pitchFamily="49" charset="-122"/>
                          <a:ea typeface="SimHei" panose="02010609060101010101" pitchFamily="49" charset="-122"/>
                        </a:endParaRPr>
                      </a:p>
                    </p:txBody>
                  </p:sp>
                </p:grpSp>
                <p:sp>
                  <p:nvSpPr>
                    <p:cNvPr id="8244" name="Rectangle 309"/>
                    <p:cNvSpPr>
                      <a:spLocks noChangeArrowheads="1"/>
                    </p:cNvSpPr>
                    <p:nvPr/>
                  </p:nvSpPr>
                  <p:spPr bwMode="auto">
                    <a:xfrm>
                      <a:off x="3270" y="1852"/>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dirty="0">
                          <a:solidFill>
                            <a:srgbClr val="000000"/>
                          </a:solidFill>
                          <a:latin typeface="SimHei" panose="02010609060101010101" pitchFamily="49" charset="-122"/>
                          <a:ea typeface="SimHei" panose="02010609060101010101" pitchFamily="49" charset="-122"/>
                        </a:rPr>
                        <a:t>1</a:t>
                      </a:r>
                      <a:endParaRPr lang="en-US" altLang="zh-CN" dirty="0">
                        <a:latin typeface="SimHei" panose="02010609060101010101" pitchFamily="49" charset="-122"/>
                        <a:ea typeface="SimHei" panose="02010609060101010101" pitchFamily="49" charset="-122"/>
                      </a:endParaRPr>
                    </a:p>
                  </p:txBody>
                </p:sp>
              </p:grpSp>
              <p:grpSp>
                <p:nvGrpSpPr>
                  <p:cNvPr id="8208" name="Group 310"/>
                  <p:cNvGrpSpPr>
                    <a:grpSpLocks/>
                  </p:cNvGrpSpPr>
                  <p:nvPr/>
                </p:nvGrpSpPr>
                <p:grpSpPr bwMode="auto">
                  <a:xfrm>
                    <a:off x="2732" y="1852"/>
                    <a:ext cx="234" cy="229"/>
                    <a:chOff x="2732" y="1852"/>
                    <a:chExt cx="234" cy="229"/>
                  </a:xfrm>
                </p:grpSpPr>
                <p:grpSp>
                  <p:nvGrpSpPr>
                    <p:cNvPr id="8238" name="Group 311"/>
                    <p:cNvGrpSpPr>
                      <a:grpSpLocks/>
                    </p:cNvGrpSpPr>
                    <p:nvPr/>
                  </p:nvGrpSpPr>
                  <p:grpSpPr bwMode="auto">
                    <a:xfrm>
                      <a:off x="2732" y="1876"/>
                      <a:ext cx="234" cy="205"/>
                      <a:chOff x="2732" y="1876"/>
                      <a:chExt cx="234" cy="205"/>
                    </a:xfrm>
                  </p:grpSpPr>
                  <p:sp>
                    <p:nvSpPr>
                      <p:cNvPr id="8240" name="Rectangle 312"/>
                      <p:cNvSpPr>
                        <a:spLocks noChangeArrowheads="1"/>
                      </p:cNvSpPr>
                      <p:nvPr/>
                    </p:nvSpPr>
                    <p:spPr bwMode="auto">
                      <a:xfrm>
                        <a:off x="2732" y="1876"/>
                        <a:ext cx="234" cy="205"/>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SimHei" panose="02010609060101010101" pitchFamily="49" charset="-122"/>
                          <a:ea typeface="SimHei" panose="02010609060101010101" pitchFamily="49" charset="-122"/>
                        </a:endParaRPr>
                      </a:p>
                    </p:txBody>
                  </p:sp>
                  <p:sp>
                    <p:nvSpPr>
                      <p:cNvPr id="8241" name="Rectangle 313"/>
                      <p:cNvSpPr>
                        <a:spLocks noChangeArrowheads="1"/>
                      </p:cNvSpPr>
                      <p:nvPr/>
                    </p:nvSpPr>
                    <p:spPr bwMode="auto">
                      <a:xfrm>
                        <a:off x="2823" y="1919"/>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a:solidFill>
                              <a:srgbClr val="000000"/>
                            </a:solidFill>
                            <a:latin typeface="SimHei" panose="02010609060101010101" pitchFamily="49" charset="-122"/>
                            <a:ea typeface="SimHei" panose="02010609060101010101" pitchFamily="49" charset="-122"/>
                          </a:rPr>
                          <a:t>D</a:t>
                        </a:r>
                        <a:endParaRPr lang="en-US" altLang="zh-CN">
                          <a:latin typeface="SimHei" panose="02010609060101010101" pitchFamily="49" charset="-122"/>
                          <a:ea typeface="SimHei" panose="02010609060101010101" pitchFamily="49" charset="-122"/>
                        </a:endParaRPr>
                      </a:p>
                    </p:txBody>
                  </p:sp>
                  <p:sp>
                    <p:nvSpPr>
                      <p:cNvPr id="8242" name="Rectangle 314"/>
                      <p:cNvSpPr>
                        <a:spLocks noChangeArrowheads="1"/>
                      </p:cNvSpPr>
                      <p:nvPr/>
                    </p:nvSpPr>
                    <p:spPr bwMode="auto">
                      <a:xfrm>
                        <a:off x="2877" y="1876"/>
                        <a:ext cx="89" cy="87"/>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SimHei" panose="02010609060101010101" pitchFamily="49" charset="-122"/>
                          <a:ea typeface="SimHei" panose="02010609060101010101" pitchFamily="49" charset="-122"/>
                        </a:endParaRPr>
                      </a:p>
                    </p:txBody>
                  </p:sp>
                </p:grpSp>
                <p:sp>
                  <p:nvSpPr>
                    <p:cNvPr id="8239" name="Rectangle 315"/>
                    <p:cNvSpPr>
                      <a:spLocks noChangeArrowheads="1"/>
                    </p:cNvSpPr>
                    <p:nvPr/>
                  </p:nvSpPr>
                  <p:spPr bwMode="auto">
                    <a:xfrm>
                      <a:off x="2901" y="1852"/>
                      <a:ext cx="48"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a:solidFill>
                            <a:srgbClr val="000000"/>
                          </a:solidFill>
                          <a:latin typeface="SimHei" panose="02010609060101010101" pitchFamily="49" charset="-122"/>
                          <a:ea typeface="SimHei" panose="02010609060101010101" pitchFamily="49" charset="-122"/>
                        </a:rPr>
                        <a:t>1</a:t>
                      </a:r>
                      <a:endParaRPr lang="en-US" altLang="zh-CN">
                        <a:latin typeface="SimHei" panose="02010609060101010101" pitchFamily="49" charset="-122"/>
                        <a:ea typeface="SimHei" panose="02010609060101010101" pitchFamily="49" charset="-122"/>
                      </a:endParaRPr>
                    </a:p>
                  </p:txBody>
                </p:sp>
              </p:grpSp>
              <p:grpSp>
                <p:nvGrpSpPr>
                  <p:cNvPr id="8209" name="Group 316"/>
                  <p:cNvGrpSpPr>
                    <a:grpSpLocks/>
                  </p:cNvGrpSpPr>
                  <p:nvPr/>
                </p:nvGrpSpPr>
                <p:grpSpPr bwMode="auto">
                  <a:xfrm>
                    <a:off x="3116" y="651"/>
                    <a:ext cx="940" cy="1380"/>
                    <a:chOff x="3116" y="651"/>
                    <a:chExt cx="940" cy="1380"/>
                  </a:xfrm>
                </p:grpSpPr>
                <p:sp>
                  <p:nvSpPr>
                    <p:cNvPr id="8210" name="Line 317"/>
                    <p:cNvSpPr>
                      <a:spLocks noChangeShapeType="1"/>
                    </p:cNvSpPr>
                    <p:nvPr/>
                  </p:nvSpPr>
                  <p:spPr bwMode="auto">
                    <a:xfrm>
                      <a:off x="3289" y="1199"/>
                      <a:ext cx="148" cy="23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SimHei" panose="02010609060101010101" pitchFamily="49" charset="-122"/>
                        <a:ea typeface="SimHei" panose="02010609060101010101" pitchFamily="49" charset="-122"/>
                      </a:endParaRPr>
                    </a:p>
                  </p:txBody>
                </p:sp>
                <p:grpSp>
                  <p:nvGrpSpPr>
                    <p:cNvPr id="8211" name="Group 318"/>
                    <p:cNvGrpSpPr>
                      <a:grpSpLocks/>
                    </p:cNvGrpSpPr>
                    <p:nvPr/>
                  </p:nvGrpSpPr>
                  <p:grpSpPr bwMode="auto">
                    <a:xfrm>
                      <a:off x="3116" y="962"/>
                      <a:ext cx="235" cy="237"/>
                      <a:chOff x="3113" y="962"/>
                      <a:chExt cx="235" cy="237"/>
                    </a:xfrm>
                  </p:grpSpPr>
                  <p:grpSp>
                    <p:nvGrpSpPr>
                      <p:cNvPr id="8233" name="Group 319"/>
                      <p:cNvGrpSpPr>
                        <a:grpSpLocks/>
                      </p:cNvGrpSpPr>
                      <p:nvPr/>
                    </p:nvGrpSpPr>
                    <p:grpSpPr bwMode="auto">
                      <a:xfrm>
                        <a:off x="3113" y="992"/>
                        <a:ext cx="235" cy="207"/>
                        <a:chOff x="3113" y="992"/>
                        <a:chExt cx="235" cy="207"/>
                      </a:xfrm>
                    </p:grpSpPr>
                    <p:sp>
                      <p:nvSpPr>
                        <p:cNvPr id="8235" name="Rectangle 320"/>
                        <p:cNvSpPr>
                          <a:spLocks noChangeArrowheads="1"/>
                        </p:cNvSpPr>
                        <p:nvPr/>
                      </p:nvSpPr>
                      <p:spPr bwMode="auto">
                        <a:xfrm>
                          <a:off x="3113" y="992"/>
                          <a:ext cx="235" cy="207"/>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SimHei" panose="02010609060101010101" pitchFamily="49" charset="-122"/>
                            <a:ea typeface="SimHei" panose="02010609060101010101" pitchFamily="49" charset="-122"/>
                          </a:endParaRPr>
                        </a:p>
                      </p:txBody>
                    </p:sp>
                    <p:sp>
                      <p:nvSpPr>
                        <p:cNvPr id="8236" name="Rectangle 321"/>
                        <p:cNvSpPr>
                          <a:spLocks noChangeArrowheads="1"/>
                        </p:cNvSpPr>
                        <p:nvPr/>
                      </p:nvSpPr>
                      <p:spPr bwMode="auto">
                        <a:xfrm>
                          <a:off x="3204" y="1038"/>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a:solidFill>
                                <a:srgbClr val="000000"/>
                              </a:solidFill>
                              <a:latin typeface="SimHei" panose="02010609060101010101" pitchFamily="49" charset="-122"/>
                              <a:ea typeface="SimHei" panose="02010609060101010101" pitchFamily="49" charset="-122"/>
                            </a:rPr>
                            <a:t>A</a:t>
                          </a:r>
                          <a:endParaRPr lang="en-US" altLang="zh-CN">
                            <a:latin typeface="SimHei" panose="02010609060101010101" pitchFamily="49" charset="-122"/>
                            <a:ea typeface="SimHei" panose="02010609060101010101" pitchFamily="49" charset="-122"/>
                          </a:endParaRPr>
                        </a:p>
                      </p:txBody>
                    </p:sp>
                    <p:sp>
                      <p:nvSpPr>
                        <p:cNvPr id="8237" name="Rectangle 322"/>
                        <p:cNvSpPr>
                          <a:spLocks noChangeArrowheads="1"/>
                        </p:cNvSpPr>
                        <p:nvPr/>
                      </p:nvSpPr>
                      <p:spPr bwMode="auto">
                        <a:xfrm>
                          <a:off x="3260" y="992"/>
                          <a:ext cx="88" cy="89"/>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SimHei" panose="02010609060101010101" pitchFamily="49" charset="-122"/>
                            <a:ea typeface="SimHei" panose="02010609060101010101" pitchFamily="49" charset="-122"/>
                          </a:endParaRPr>
                        </a:p>
                      </p:txBody>
                    </p:sp>
                  </p:grpSp>
                  <p:sp>
                    <p:nvSpPr>
                      <p:cNvPr id="8234" name="Rectangle 323"/>
                      <p:cNvSpPr>
                        <a:spLocks noChangeArrowheads="1"/>
                      </p:cNvSpPr>
                      <p:nvPr/>
                    </p:nvSpPr>
                    <p:spPr bwMode="auto">
                      <a:xfrm>
                        <a:off x="3270" y="962"/>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a:solidFill>
                              <a:srgbClr val="000000"/>
                            </a:solidFill>
                            <a:latin typeface="SimHei" panose="02010609060101010101" pitchFamily="49" charset="-122"/>
                            <a:ea typeface="SimHei" panose="02010609060101010101" pitchFamily="49" charset="-122"/>
                          </a:rPr>
                          <a:t>0</a:t>
                        </a:r>
                        <a:endParaRPr lang="en-US" altLang="zh-CN">
                          <a:latin typeface="SimHei" panose="02010609060101010101" pitchFamily="49" charset="-122"/>
                          <a:ea typeface="SimHei" panose="02010609060101010101" pitchFamily="49" charset="-122"/>
                        </a:endParaRPr>
                      </a:p>
                    </p:txBody>
                  </p:sp>
                </p:grpSp>
                <p:grpSp>
                  <p:nvGrpSpPr>
                    <p:cNvPr id="8212" name="Group 324"/>
                    <p:cNvGrpSpPr>
                      <a:grpSpLocks/>
                    </p:cNvGrpSpPr>
                    <p:nvPr/>
                  </p:nvGrpSpPr>
                  <p:grpSpPr bwMode="auto">
                    <a:xfrm>
                      <a:off x="3318" y="1401"/>
                      <a:ext cx="235" cy="238"/>
                      <a:chOff x="3318" y="1401"/>
                      <a:chExt cx="235" cy="238"/>
                    </a:xfrm>
                  </p:grpSpPr>
                  <p:grpSp>
                    <p:nvGrpSpPr>
                      <p:cNvPr id="8228" name="Group 325"/>
                      <p:cNvGrpSpPr>
                        <a:grpSpLocks/>
                      </p:cNvGrpSpPr>
                      <p:nvPr/>
                    </p:nvGrpSpPr>
                    <p:grpSpPr bwMode="auto">
                      <a:xfrm>
                        <a:off x="3318" y="1434"/>
                        <a:ext cx="235" cy="205"/>
                        <a:chOff x="3318" y="1434"/>
                        <a:chExt cx="235" cy="205"/>
                      </a:xfrm>
                    </p:grpSpPr>
                    <p:sp>
                      <p:nvSpPr>
                        <p:cNvPr id="8230" name="Rectangle 326"/>
                        <p:cNvSpPr>
                          <a:spLocks noChangeArrowheads="1"/>
                        </p:cNvSpPr>
                        <p:nvPr/>
                      </p:nvSpPr>
                      <p:spPr bwMode="auto">
                        <a:xfrm>
                          <a:off x="3318" y="1434"/>
                          <a:ext cx="235" cy="205"/>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SimHei" panose="02010609060101010101" pitchFamily="49" charset="-122"/>
                            <a:ea typeface="SimHei" panose="02010609060101010101" pitchFamily="49" charset="-122"/>
                          </a:endParaRPr>
                        </a:p>
                      </p:txBody>
                    </p:sp>
                    <p:sp>
                      <p:nvSpPr>
                        <p:cNvPr id="8231" name="Rectangle 327"/>
                        <p:cNvSpPr>
                          <a:spLocks noChangeArrowheads="1"/>
                        </p:cNvSpPr>
                        <p:nvPr/>
                      </p:nvSpPr>
                      <p:spPr bwMode="auto">
                        <a:xfrm>
                          <a:off x="3410" y="1479"/>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a:solidFill>
                                <a:srgbClr val="000000"/>
                              </a:solidFill>
                              <a:latin typeface="SimHei" panose="02010609060101010101" pitchFamily="49" charset="-122"/>
                              <a:ea typeface="SimHei" panose="02010609060101010101" pitchFamily="49" charset="-122"/>
                            </a:rPr>
                            <a:t>C</a:t>
                          </a:r>
                          <a:endParaRPr lang="en-US" altLang="zh-CN">
                            <a:latin typeface="SimHei" panose="02010609060101010101" pitchFamily="49" charset="-122"/>
                            <a:ea typeface="SimHei" panose="02010609060101010101" pitchFamily="49" charset="-122"/>
                          </a:endParaRPr>
                        </a:p>
                      </p:txBody>
                    </p:sp>
                    <p:sp>
                      <p:nvSpPr>
                        <p:cNvPr id="8232" name="Rectangle 328"/>
                        <p:cNvSpPr>
                          <a:spLocks noChangeArrowheads="1"/>
                        </p:cNvSpPr>
                        <p:nvPr/>
                      </p:nvSpPr>
                      <p:spPr bwMode="auto">
                        <a:xfrm>
                          <a:off x="3466" y="1434"/>
                          <a:ext cx="87" cy="89"/>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SimHei" panose="02010609060101010101" pitchFamily="49" charset="-122"/>
                            <a:ea typeface="SimHei" panose="02010609060101010101" pitchFamily="49" charset="-122"/>
                          </a:endParaRPr>
                        </a:p>
                      </p:txBody>
                    </p:sp>
                  </p:grpSp>
                  <p:sp>
                    <p:nvSpPr>
                      <p:cNvPr id="8229" name="Rectangle 329"/>
                      <p:cNvSpPr>
                        <a:spLocks noChangeArrowheads="1"/>
                      </p:cNvSpPr>
                      <p:nvPr/>
                    </p:nvSpPr>
                    <p:spPr bwMode="auto">
                      <a:xfrm>
                        <a:off x="3497" y="1401"/>
                        <a:ext cx="48"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a:solidFill>
                              <a:srgbClr val="000000"/>
                            </a:solidFill>
                            <a:latin typeface="SimHei" panose="02010609060101010101" pitchFamily="49" charset="-122"/>
                            <a:ea typeface="SimHei" panose="02010609060101010101" pitchFamily="49" charset="-122"/>
                          </a:rPr>
                          <a:t>1</a:t>
                        </a:r>
                        <a:endParaRPr lang="en-US" altLang="zh-CN">
                          <a:latin typeface="SimHei" panose="02010609060101010101" pitchFamily="49" charset="-122"/>
                          <a:ea typeface="SimHei" panose="02010609060101010101" pitchFamily="49" charset="-122"/>
                        </a:endParaRPr>
                      </a:p>
                    </p:txBody>
                  </p:sp>
                </p:grpSp>
                <p:grpSp>
                  <p:nvGrpSpPr>
                    <p:cNvPr id="8213" name="Group 330"/>
                    <p:cNvGrpSpPr>
                      <a:grpSpLocks/>
                    </p:cNvGrpSpPr>
                    <p:nvPr/>
                  </p:nvGrpSpPr>
                  <p:grpSpPr bwMode="auto">
                    <a:xfrm>
                      <a:off x="3627" y="1131"/>
                      <a:ext cx="426" cy="106"/>
                      <a:chOff x="3627" y="1131"/>
                      <a:chExt cx="426" cy="106"/>
                    </a:xfrm>
                  </p:grpSpPr>
                  <p:sp>
                    <p:nvSpPr>
                      <p:cNvPr id="8225" name="Rectangle 331"/>
                      <p:cNvSpPr>
                        <a:spLocks noChangeArrowheads="1"/>
                      </p:cNvSpPr>
                      <p:nvPr/>
                    </p:nvSpPr>
                    <p:spPr bwMode="auto">
                      <a:xfrm>
                        <a:off x="3833" y="1131"/>
                        <a:ext cx="22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a:solidFill>
                              <a:srgbClr val="000000"/>
                            </a:solidFill>
                            <a:latin typeface="SimHei" panose="02010609060101010101" pitchFamily="49" charset="-122"/>
                            <a:ea typeface="SimHei" panose="02010609060101010101" pitchFamily="49" charset="-122"/>
                          </a:rPr>
                          <a:t>机器</a:t>
                        </a:r>
                        <a:r>
                          <a:rPr lang="en-US" altLang="zh-CN" sz="1200">
                            <a:solidFill>
                              <a:srgbClr val="000000"/>
                            </a:solidFill>
                            <a:latin typeface="SimHei" panose="02010609060101010101" pitchFamily="49" charset="-122"/>
                            <a:ea typeface="SimHei" panose="02010609060101010101" pitchFamily="49" charset="-122"/>
                          </a:rPr>
                          <a:t>1</a:t>
                        </a:r>
                        <a:endParaRPr lang="en-US" altLang="zh-CN">
                          <a:latin typeface="SimHei" panose="02010609060101010101" pitchFamily="49" charset="-122"/>
                          <a:ea typeface="SimHei" panose="02010609060101010101" pitchFamily="49" charset="-122"/>
                        </a:endParaRPr>
                      </a:p>
                    </p:txBody>
                  </p:sp>
                  <p:sp>
                    <p:nvSpPr>
                      <p:cNvPr id="8226" name="Line 332"/>
                      <p:cNvSpPr>
                        <a:spLocks noChangeShapeType="1"/>
                      </p:cNvSpPr>
                      <p:nvPr/>
                    </p:nvSpPr>
                    <p:spPr bwMode="auto">
                      <a:xfrm flipH="1" flipV="1">
                        <a:off x="3677" y="1174"/>
                        <a:ext cx="83" cy="1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SimHei" panose="02010609060101010101" pitchFamily="49" charset="-122"/>
                          <a:ea typeface="SimHei" panose="02010609060101010101" pitchFamily="49" charset="-122"/>
                        </a:endParaRPr>
                      </a:p>
                    </p:txBody>
                  </p:sp>
                  <p:sp>
                    <p:nvSpPr>
                      <p:cNvPr id="8227" name="Freeform 333"/>
                      <p:cNvSpPr>
                        <a:spLocks/>
                      </p:cNvSpPr>
                      <p:nvPr/>
                    </p:nvSpPr>
                    <p:spPr bwMode="auto">
                      <a:xfrm>
                        <a:off x="3627" y="1147"/>
                        <a:ext cx="61" cy="56"/>
                      </a:xfrm>
                      <a:custGeom>
                        <a:avLst/>
                        <a:gdLst>
                          <a:gd name="T0" fmla="*/ 54 w 61"/>
                          <a:gd name="T1" fmla="*/ 56 h 56"/>
                          <a:gd name="T2" fmla="*/ 0 w 61"/>
                          <a:gd name="T3" fmla="*/ 23 h 56"/>
                          <a:gd name="T4" fmla="*/ 61 w 61"/>
                          <a:gd name="T5" fmla="*/ 0 h 56"/>
                          <a:gd name="T6" fmla="*/ 54 w 61"/>
                          <a:gd name="T7" fmla="*/ 56 h 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1" h="56">
                            <a:moveTo>
                              <a:pt x="54" y="56"/>
                            </a:moveTo>
                            <a:lnTo>
                              <a:pt x="0" y="23"/>
                            </a:lnTo>
                            <a:lnTo>
                              <a:pt x="61" y="0"/>
                            </a:lnTo>
                            <a:lnTo>
                              <a:pt x="54"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SimHei" panose="02010609060101010101" pitchFamily="49" charset="-122"/>
                          <a:ea typeface="SimHei" panose="02010609060101010101" pitchFamily="49" charset="-122"/>
                        </a:endParaRPr>
                      </a:p>
                    </p:txBody>
                  </p:sp>
                </p:grpSp>
                <p:grpSp>
                  <p:nvGrpSpPr>
                    <p:cNvPr id="8214" name="Group 334"/>
                    <p:cNvGrpSpPr>
                      <a:grpSpLocks/>
                    </p:cNvGrpSpPr>
                    <p:nvPr/>
                  </p:nvGrpSpPr>
                  <p:grpSpPr bwMode="auto">
                    <a:xfrm>
                      <a:off x="3437" y="1925"/>
                      <a:ext cx="469" cy="106"/>
                      <a:chOff x="3437" y="1925"/>
                      <a:chExt cx="469" cy="106"/>
                    </a:xfrm>
                  </p:grpSpPr>
                  <p:sp>
                    <p:nvSpPr>
                      <p:cNvPr id="8222" name="Rectangle 335"/>
                      <p:cNvSpPr>
                        <a:spLocks noChangeArrowheads="1"/>
                      </p:cNvSpPr>
                      <p:nvPr/>
                    </p:nvSpPr>
                    <p:spPr bwMode="auto">
                      <a:xfrm>
                        <a:off x="3686" y="1925"/>
                        <a:ext cx="22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a:solidFill>
                              <a:srgbClr val="000000"/>
                            </a:solidFill>
                            <a:latin typeface="SimHei" panose="02010609060101010101" pitchFamily="49" charset="-122"/>
                            <a:ea typeface="SimHei" panose="02010609060101010101" pitchFamily="49" charset="-122"/>
                          </a:rPr>
                          <a:t>机器</a:t>
                        </a:r>
                        <a:r>
                          <a:rPr lang="en-US" altLang="zh-CN" sz="1200">
                            <a:solidFill>
                              <a:srgbClr val="000000"/>
                            </a:solidFill>
                            <a:latin typeface="SimHei" panose="02010609060101010101" pitchFamily="49" charset="-122"/>
                            <a:ea typeface="SimHei" panose="02010609060101010101" pitchFamily="49" charset="-122"/>
                          </a:rPr>
                          <a:t>2</a:t>
                        </a:r>
                        <a:endParaRPr lang="en-US" altLang="zh-CN">
                          <a:latin typeface="SimHei" panose="02010609060101010101" pitchFamily="49" charset="-122"/>
                          <a:ea typeface="SimHei" panose="02010609060101010101" pitchFamily="49" charset="-122"/>
                        </a:endParaRPr>
                      </a:p>
                    </p:txBody>
                  </p:sp>
                  <p:sp>
                    <p:nvSpPr>
                      <p:cNvPr id="8223" name="Line 336"/>
                      <p:cNvSpPr>
                        <a:spLocks noChangeShapeType="1"/>
                      </p:cNvSpPr>
                      <p:nvPr/>
                    </p:nvSpPr>
                    <p:spPr bwMode="auto">
                      <a:xfrm flipH="1">
                        <a:off x="3486" y="1977"/>
                        <a:ext cx="127" cy="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SimHei" panose="02010609060101010101" pitchFamily="49" charset="-122"/>
                          <a:ea typeface="SimHei" panose="02010609060101010101" pitchFamily="49" charset="-122"/>
                        </a:endParaRPr>
                      </a:p>
                    </p:txBody>
                  </p:sp>
                  <p:sp>
                    <p:nvSpPr>
                      <p:cNvPr id="8224" name="Freeform 337"/>
                      <p:cNvSpPr>
                        <a:spLocks/>
                      </p:cNvSpPr>
                      <p:nvPr/>
                    </p:nvSpPr>
                    <p:spPr bwMode="auto">
                      <a:xfrm>
                        <a:off x="3437" y="1954"/>
                        <a:ext cx="58" cy="56"/>
                      </a:xfrm>
                      <a:custGeom>
                        <a:avLst/>
                        <a:gdLst>
                          <a:gd name="T0" fmla="*/ 56 w 58"/>
                          <a:gd name="T1" fmla="*/ 0 h 56"/>
                          <a:gd name="T2" fmla="*/ 0 w 58"/>
                          <a:gd name="T3" fmla="*/ 31 h 56"/>
                          <a:gd name="T4" fmla="*/ 58 w 58"/>
                          <a:gd name="T5" fmla="*/ 56 h 56"/>
                          <a:gd name="T6" fmla="*/ 56 w 58"/>
                          <a:gd name="T7" fmla="*/ 0 h 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 h="56">
                            <a:moveTo>
                              <a:pt x="56" y="0"/>
                            </a:moveTo>
                            <a:lnTo>
                              <a:pt x="0" y="31"/>
                            </a:lnTo>
                            <a:lnTo>
                              <a:pt x="58" y="56"/>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SimHei" panose="02010609060101010101" pitchFamily="49" charset="-122"/>
                          <a:ea typeface="SimHei" panose="02010609060101010101" pitchFamily="49" charset="-122"/>
                        </a:endParaRPr>
                      </a:p>
                    </p:txBody>
                  </p:sp>
                </p:grpSp>
                <p:grpSp>
                  <p:nvGrpSpPr>
                    <p:cNvPr id="8215" name="Group 338"/>
                    <p:cNvGrpSpPr>
                      <a:grpSpLocks/>
                    </p:cNvGrpSpPr>
                    <p:nvPr/>
                  </p:nvGrpSpPr>
                  <p:grpSpPr bwMode="auto">
                    <a:xfrm>
                      <a:off x="3348" y="651"/>
                      <a:ext cx="708" cy="386"/>
                      <a:chOff x="3348" y="651"/>
                      <a:chExt cx="708" cy="386"/>
                    </a:xfrm>
                  </p:grpSpPr>
                  <p:grpSp>
                    <p:nvGrpSpPr>
                      <p:cNvPr id="8216" name="Group 339"/>
                      <p:cNvGrpSpPr>
                        <a:grpSpLocks/>
                      </p:cNvGrpSpPr>
                      <p:nvPr/>
                    </p:nvGrpSpPr>
                    <p:grpSpPr bwMode="auto">
                      <a:xfrm>
                        <a:off x="3615" y="651"/>
                        <a:ext cx="441" cy="330"/>
                        <a:chOff x="3615" y="651"/>
                        <a:chExt cx="441" cy="330"/>
                      </a:xfrm>
                    </p:grpSpPr>
                    <p:sp>
                      <p:nvSpPr>
                        <p:cNvPr id="8219" name="Rectangle 340"/>
                        <p:cNvSpPr>
                          <a:spLocks noChangeArrowheads="1"/>
                        </p:cNvSpPr>
                        <p:nvPr/>
                      </p:nvSpPr>
                      <p:spPr bwMode="auto">
                        <a:xfrm>
                          <a:off x="3615" y="651"/>
                          <a:ext cx="44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a:solidFill>
                                <a:srgbClr val="000000"/>
                              </a:solidFill>
                              <a:latin typeface="SimHei" panose="02010609060101010101" pitchFamily="49" charset="-122"/>
                              <a:ea typeface="SimHei" panose="02010609060101010101" pitchFamily="49" charset="-122"/>
                            </a:rPr>
                            <a:t>计算指向这</a:t>
                          </a:r>
                          <a:endParaRPr lang="zh-CN" altLang="en-US">
                            <a:latin typeface="SimHei" panose="02010609060101010101" pitchFamily="49" charset="-122"/>
                            <a:ea typeface="SimHei" panose="02010609060101010101" pitchFamily="49" charset="-122"/>
                          </a:endParaRPr>
                        </a:p>
                      </p:txBody>
                    </p:sp>
                    <p:sp>
                      <p:nvSpPr>
                        <p:cNvPr id="8220" name="Rectangle 341"/>
                        <p:cNvSpPr>
                          <a:spLocks noChangeArrowheads="1"/>
                        </p:cNvSpPr>
                        <p:nvPr/>
                      </p:nvSpPr>
                      <p:spPr bwMode="auto">
                        <a:xfrm>
                          <a:off x="3615" y="764"/>
                          <a:ext cx="44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a:solidFill>
                                <a:srgbClr val="000000"/>
                              </a:solidFill>
                              <a:latin typeface="SimHei" panose="02010609060101010101" pitchFamily="49" charset="-122"/>
                              <a:ea typeface="SimHei" panose="02010609060101010101" pitchFamily="49" charset="-122"/>
                            </a:rPr>
                            <a:t>个目录的目</a:t>
                          </a:r>
                          <a:endParaRPr lang="zh-CN" altLang="en-US">
                            <a:latin typeface="SimHei" panose="02010609060101010101" pitchFamily="49" charset="-122"/>
                            <a:ea typeface="SimHei" panose="02010609060101010101" pitchFamily="49" charset="-122"/>
                          </a:endParaRPr>
                        </a:p>
                      </p:txBody>
                    </p:sp>
                    <p:sp>
                      <p:nvSpPr>
                        <p:cNvPr id="8221" name="Rectangle 342"/>
                        <p:cNvSpPr>
                          <a:spLocks noChangeArrowheads="1"/>
                        </p:cNvSpPr>
                        <p:nvPr/>
                      </p:nvSpPr>
                      <p:spPr bwMode="auto">
                        <a:xfrm>
                          <a:off x="3708" y="876"/>
                          <a:ext cx="262"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a:solidFill>
                                <a:srgbClr val="000000"/>
                              </a:solidFill>
                              <a:latin typeface="SimHei" panose="02010609060101010101" pitchFamily="49" charset="-122"/>
                              <a:ea typeface="SimHei" panose="02010609060101010101" pitchFamily="49" charset="-122"/>
                            </a:rPr>
                            <a:t>录数量</a:t>
                          </a:r>
                          <a:endParaRPr lang="zh-CN" altLang="en-US">
                            <a:latin typeface="SimHei" panose="02010609060101010101" pitchFamily="49" charset="-122"/>
                            <a:ea typeface="SimHei" panose="02010609060101010101" pitchFamily="49" charset="-122"/>
                          </a:endParaRPr>
                        </a:p>
                      </p:txBody>
                    </p:sp>
                  </p:grpSp>
                  <p:sp>
                    <p:nvSpPr>
                      <p:cNvPr id="8217" name="Line 343"/>
                      <p:cNvSpPr>
                        <a:spLocks noChangeShapeType="1"/>
                      </p:cNvSpPr>
                      <p:nvPr/>
                    </p:nvSpPr>
                    <p:spPr bwMode="auto">
                      <a:xfrm flipH="1">
                        <a:off x="3383" y="815"/>
                        <a:ext cx="170" cy="18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SimHei" panose="02010609060101010101" pitchFamily="49" charset="-122"/>
                          <a:ea typeface="SimHei" panose="02010609060101010101" pitchFamily="49" charset="-122"/>
                        </a:endParaRPr>
                      </a:p>
                    </p:txBody>
                  </p:sp>
                  <p:sp>
                    <p:nvSpPr>
                      <p:cNvPr id="8218" name="Freeform 344"/>
                      <p:cNvSpPr>
                        <a:spLocks/>
                      </p:cNvSpPr>
                      <p:nvPr/>
                    </p:nvSpPr>
                    <p:spPr bwMode="auto">
                      <a:xfrm>
                        <a:off x="3348" y="975"/>
                        <a:ext cx="60" cy="62"/>
                      </a:xfrm>
                      <a:custGeom>
                        <a:avLst/>
                        <a:gdLst>
                          <a:gd name="T0" fmla="*/ 18 w 60"/>
                          <a:gd name="T1" fmla="*/ 0 h 62"/>
                          <a:gd name="T2" fmla="*/ 0 w 60"/>
                          <a:gd name="T3" fmla="*/ 62 h 62"/>
                          <a:gd name="T4" fmla="*/ 60 w 60"/>
                          <a:gd name="T5" fmla="*/ 40 h 62"/>
                          <a:gd name="T6" fmla="*/ 18 w 60"/>
                          <a:gd name="T7" fmla="*/ 0 h 6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62">
                            <a:moveTo>
                              <a:pt x="18" y="0"/>
                            </a:moveTo>
                            <a:lnTo>
                              <a:pt x="0" y="62"/>
                            </a:lnTo>
                            <a:lnTo>
                              <a:pt x="60" y="40"/>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SimHei" panose="02010609060101010101" pitchFamily="49" charset="-122"/>
                          <a:ea typeface="SimHei" panose="02010609060101010101" pitchFamily="49" charset="-122"/>
                        </a:endParaRPr>
                      </a:p>
                    </p:txBody>
                  </p:sp>
                </p:grpSp>
              </p:grpSp>
            </p:grpSp>
          </p:grpSp>
        </p:grpSp>
      </p:grpSp>
      <p:sp>
        <p:nvSpPr>
          <p:cNvPr id="11609" name="Line 345"/>
          <p:cNvSpPr>
            <a:spLocks noChangeShapeType="1"/>
          </p:cNvSpPr>
          <p:nvPr/>
        </p:nvSpPr>
        <p:spPr bwMode="auto">
          <a:xfrm flipH="1">
            <a:off x="4238895" y="4973638"/>
            <a:ext cx="306387" cy="4095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10" name="Rectangle 346"/>
          <p:cNvSpPr>
            <a:spLocks noChangeArrowheads="1"/>
          </p:cNvSpPr>
          <p:nvPr/>
        </p:nvSpPr>
        <p:spPr bwMode="auto">
          <a:xfrm>
            <a:off x="4284931" y="5349874"/>
            <a:ext cx="825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a:latin typeface="宋体" panose="02010600030101010101" pitchFamily="2" charset="-122"/>
              </a:rPr>
              <a:t>1</a:t>
            </a:r>
          </a:p>
        </p:txBody>
      </p:sp>
      <p:sp>
        <p:nvSpPr>
          <p:cNvPr id="11611" name="Rectangle 347"/>
          <p:cNvSpPr>
            <a:spLocks noChangeArrowheads="1"/>
          </p:cNvSpPr>
          <p:nvPr/>
        </p:nvSpPr>
        <p:spPr bwMode="auto">
          <a:xfrm>
            <a:off x="4283344" y="5359399"/>
            <a:ext cx="825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solidFill>
                  <a:srgbClr val="000000"/>
                </a:solidFill>
                <a:latin typeface="宋体" panose="02010600030101010101" pitchFamily="2" charset="-122"/>
              </a:rPr>
              <a:t>2</a:t>
            </a:r>
            <a:endParaRPr lang="en-US" altLang="zh-CN" b="1"/>
          </a:p>
        </p:txBody>
      </p:sp>
    </p:spTree>
    <p:extLst>
      <p:ext uri="{BB962C8B-B14F-4D97-AF65-F5344CB8AC3E}">
        <p14:creationId xmlns:p14="http://schemas.microsoft.com/office/powerpoint/2010/main" val="5724537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1543"/>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1609"/>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161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nodeType="clickEffect">
                                  <p:stCondLst>
                                    <p:cond delay="0"/>
                                  </p:stCondLst>
                                  <p:childTnLst>
                                    <p:set>
                                      <p:cBhvr>
                                        <p:cTn id="16" dur="1" fill="hold">
                                          <p:stCondLst>
                                            <p:cond delay="0"/>
                                          </p:stCondLst>
                                        </p:cTn>
                                        <p:tgtEl>
                                          <p:spTgt spid="11609"/>
                                        </p:tgtEl>
                                        <p:attrNameLst>
                                          <p:attrName>style.visibility</p:attrName>
                                        </p:attrNameLst>
                                      </p:cBhvr>
                                      <p:to>
                                        <p:strVal val="hidden"/>
                                      </p:to>
                                    </p:set>
                                  </p:childTnLst>
                                </p:cTn>
                              </p:par>
                            </p:childTnLst>
                          </p:cTn>
                        </p:par>
                        <p:par>
                          <p:cTn id="17" fill="hold" nodeType="afterGroup">
                            <p:stCondLst>
                              <p:cond delay="0"/>
                            </p:stCondLst>
                            <p:childTnLst>
                              <p:par>
                                <p:cTn id="18" presetID="1" presetClass="exit" presetSubtype="0" fill="hold" grpId="1" nodeType="afterEffect">
                                  <p:stCondLst>
                                    <p:cond delay="0"/>
                                  </p:stCondLst>
                                  <p:childTnLst>
                                    <p:set>
                                      <p:cBhvr>
                                        <p:cTn id="19" dur="1" fill="hold">
                                          <p:stCondLst>
                                            <p:cond delay="0"/>
                                          </p:stCondLst>
                                        </p:cTn>
                                        <p:tgtEl>
                                          <p:spTgt spid="11611"/>
                                        </p:tgtEl>
                                        <p:attrNameLst>
                                          <p:attrName>style.visibility</p:attrName>
                                        </p:attrNameLst>
                                      </p:cBhvr>
                                      <p:to>
                                        <p:strVal val="hidden"/>
                                      </p:to>
                                    </p:set>
                                  </p:childTnLst>
                                </p:cTn>
                              </p:par>
                            </p:childTnLst>
                          </p:cTn>
                        </p:par>
                        <p:par>
                          <p:cTn id="20" fill="hold" nodeType="afterGroup">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1610"/>
                                        </p:tgtEl>
                                        <p:attrNameLst>
                                          <p:attrName>style.visibility</p:attrName>
                                        </p:attrNameLst>
                                      </p:cBhvr>
                                      <p:to>
                                        <p:strVal val="visible"/>
                                      </p:to>
                                    </p:set>
                                  </p:childTnLst>
                                </p:cTn>
                              </p:par>
                            </p:childTnLst>
                          </p:cTn>
                        </p:par>
                        <p:par>
                          <p:cTn id="23" fill="hold" nodeType="withGroup">
                            <p:stCondLst>
                              <p:cond delay="0"/>
                            </p:stCondLst>
                            <p:childTnLst>
                              <p:par>
                                <p:cTn id="24" presetID="1" presetClass="entr" presetSubtype="0" fill="hold" nodeType="afterEffect">
                                  <p:stCondLst>
                                    <p:cond delay="0"/>
                                  </p:stCondLst>
                                  <p:childTnLst>
                                    <p:set>
                                      <p:cBhvr>
                                        <p:cTn id="25" dur="1" fill="hold">
                                          <p:stCondLst>
                                            <p:cond delay="0"/>
                                          </p:stCondLst>
                                        </p:cTn>
                                        <p:tgtEl>
                                          <p:spTgt spid="11267">
                                            <p:txEl>
                                              <p:pRg st="3" end="3"/>
                                            </p:txEl>
                                          </p:spTgt>
                                        </p:tgtEl>
                                        <p:attrNameLst>
                                          <p:attrName>style.visibility</p:attrName>
                                        </p:attrNameLst>
                                      </p:cBhvr>
                                      <p:to>
                                        <p:strVal val="visible"/>
                                      </p:to>
                                    </p:set>
                                  </p:childTnLst>
                                </p:cTn>
                              </p:par>
                            </p:childTnLst>
                          </p:cTn>
                        </p:par>
                        <p:par>
                          <p:cTn id="26" fill="hold" nodeType="withGroup">
                            <p:stCondLst>
                              <p:cond delay="0"/>
                            </p:stCondLst>
                            <p:childTnLst>
                              <p:par>
                                <p:cTn id="27" presetID="1" presetClass="entr" presetSubtype="0" fill="hold" nodeType="afterEffect">
                                  <p:stCondLst>
                                    <p:cond delay="0"/>
                                  </p:stCondLst>
                                  <p:childTnLst>
                                    <p:set>
                                      <p:cBhvr>
                                        <p:cTn id="28" dur="1" fill="hold">
                                          <p:stCondLst>
                                            <p:cond delay="0"/>
                                          </p:stCondLst>
                                        </p:cTn>
                                        <p:tgtEl>
                                          <p:spTgt spid="11267">
                                            <p:txEl>
                                              <p:pRg st="4" end="4"/>
                                            </p:txEl>
                                          </p:spTgt>
                                        </p:tgtEl>
                                        <p:attrNameLst>
                                          <p:attrName>style.visibility</p:attrName>
                                        </p:attrNameLst>
                                      </p:cBhvr>
                                      <p:to>
                                        <p:strVal val="visible"/>
                                      </p:to>
                                    </p:set>
                                  </p:childTnLst>
                                </p:cTn>
                              </p:par>
                            </p:childTnLst>
                          </p:cTn>
                        </p:par>
                        <p:par>
                          <p:cTn id="29" fill="hold" nodeType="withGroup">
                            <p:stCondLst>
                              <p:cond delay="0"/>
                            </p:stCondLst>
                            <p:childTnLst>
                              <p:par>
                                <p:cTn id="30" presetID="1" presetClass="entr" presetSubtype="0" fill="hold" nodeType="afterEffect">
                                  <p:stCondLst>
                                    <p:cond delay="0"/>
                                  </p:stCondLst>
                                  <p:childTnLst>
                                    <p:set>
                                      <p:cBhvr>
                                        <p:cTn id="31"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10" grpId="0"/>
      <p:bldP spid="11611" grpId="0"/>
      <p:bldP spid="11611"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zh-CN" altLang="en-US" sz="4800" dirty="0">
                <a:solidFill>
                  <a:srgbClr val="2521FF"/>
                </a:solidFill>
                <a:latin typeface="SimHei" panose="02010609060101010101" pitchFamily="49" charset="-122"/>
                <a:ea typeface="SimHei" panose="02010609060101010101" pitchFamily="49" charset="-122"/>
              </a:rPr>
              <a:t>目录</a:t>
            </a:r>
            <a:r>
              <a:rPr lang="zh-CN" altLang="en-US" sz="4800" dirty="0">
                <a:solidFill>
                  <a:srgbClr val="2521FF"/>
                </a:solidFill>
                <a:latin typeface="SimHei" panose="02010609060101010101" pitchFamily="49" charset="-122"/>
                <a:ea typeface="SimHei" panose="02010609060101010101" pitchFamily="49" charset="-122"/>
                <a:cs typeface="Times New Roman" panose="02020603050405020304" pitchFamily="18" charset="0"/>
              </a:rPr>
              <a:t>服务</a:t>
            </a:r>
            <a:r>
              <a:rPr lang="zh-CN" altLang="en-US" sz="4800" dirty="0">
                <a:solidFill>
                  <a:srgbClr val="2521FF"/>
                </a:solidFill>
                <a:latin typeface="SimHei" panose="02010609060101010101" pitchFamily="49" charset="-122"/>
                <a:ea typeface="SimHei" panose="02010609060101010101" pitchFamily="49" charset="-122"/>
              </a:rPr>
              <a:t>器</a:t>
            </a:r>
            <a:r>
              <a:rPr lang="zh-CN" altLang="en-US" sz="4800" dirty="0">
                <a:solidFill>
                  <a:srgbClr val="2521FF"/>
                </a:solidFill>
                <a:latin typeface="SimHei" panose="02010609060101010101" pitchFamily="49" charset="-122"/>
                <a:ea typeface="SimHei" panose="02010609060101010101" pitchFamily="49" charset="-122"/>
                <a:cs typeface="Times New Roman" panose="02020603050405020304" pitchFamily="18" charset="0"/>
              </a:rPr>
              <a:t>接口</a:t>
            </a:r>
            <a:r>
              <a:rPr lang="en-US" altLang="zh-CN" sz="4800" dirty="0">
                <a:solidFill>
                  <a:srgbClr val="2521FF"/>
                </a:solidFill>
                <a:latin typeface="SimHei" panose="02010609060101010101" pitchFamily="49" charset="-122"/>
                <a:ea typeface="SimHei" panose="02010609060101010101" pitchFamily="49" charset="-122"/>
                <a:cs typeface="Times New Roman" panose="02020603050405020304" pitchFamily="18" charset="0"/>
              </a:rPr>
              <a:t>(3/6)</a:t>
            </a:r>
          </a:p>
        </p:txBody>
      </p:sp>
      <p:sp>
        <p:nvSpPr>
          <p:cNvPr id="9220" name="Rectangle 3"/>
          <p:cNvSpPr>
            <a:spLocks noGrp="1" noChangeArrowheads="1"/>
          </p:cNvSpPr>
          <p:nvPr>
            <p:ph idx="1"/>
          </p:nvPr>
        </p:nvSpPr>
        <p:spPr>
          <a:xfrm>
            <a:off x="219306" y="1232520"/>
            <a:ext cx="11578683" cy="4525963"/>
          </a:xfrm>
        </p:spPr>
        <p:txBody>
          <a:bodyPr/>
          <a:lstStyle/>
          <a:p>
            <a:r>
              <a:rPr lang="zh-CN" altLang="en-US" dirty="0"/>
              <a:t>问题</a:t>
            </a:r>
            <a:r>
              <a:rPr lang="en-US" altLang="zh-CN" dirty="0"/>
              <a:t>1</a:t>
            </a:r>
          </a:p>
          <a:p>
            <a:pPr lvl="1"/>
            <a:r>
              <a:rPr lang="zh-CN" altLang="en-US" dirty="0"/>
              <a:t>在设计分布式文件系统时，是否所有机器</a:t>
            </a:r>
            <a:r>
              <a:rPr lang="en-US" altLang="zh-CN" dirty="0"/>
              <a:t>(</a:t>
            </a:r>
            <a:r>
              <a:rPr lang="zh-CN" altLang="en-US" dirty="0"/>
              <a:t>和进程</a:t>
            </a:r>
            <a:r>
              <a:rPr lang="en-US" altLang="zh-CN" dirty="0"/>
              <a:t>)</a:t>
            </a:r>
            <a:r>
              <a:rPr lang="zh-CN" altLang="en-US" dirty="0"/>
              <a:t>都应该具有完全相同的目录层次视图</a:t>
            </a:r>
          </a:p>
        </p:txBody>
      </p:sp>
      <p:grpSp>
        <p:nvGrpSpPr>
          <p:cNvPr id="9221" name="Group 4"/>
          <p:cNvGrpSpPr>
            <a:grpSpLocks/>
          </p:cNvGrpSpPr>
          <p:nvPr/>
        </p:nvGrpSpPr>
        <p:grpSpPr bwMode="auto">
          <a:xfrm>
            <a:off x="3648075" y="3399150"/>
            <a:ext cx="5105400" cy="2509837"/>
            <a:chOff x="1440" y="2304"/>
            <a:chExt cx="2832" cy="1312"/>
          </a:xfrm>
        </p:grpSpPr>
        <p:sp>
          <p:nvSpPr>
            <p:cNvPr id="9222" name="Rectangle 5"/>
            <p:cNvSpPr>
              <a:spLocks noChangeArrowheads="1"/>
            </p:cNvSpPr>
            <p:nvPr/>
          </p:nvSpPr>
          <p:spPr bwMode="auto">
            <a:xfrm>
              <a:off x="1776" y="2304"/>
              <a:ext cx="288" cy="192"/>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2"/>
                </a:buClr>
                <a:buFont typeface="Wingdings" panose="05000000000000000000" pitchFamily="2" charset="2"/>
                <a:buNone/>
              </a:pPr>
              <a:r>
                <a:rPr lang="en-US" altLang="zh-CN" sz="2000" b="1" dirty="0">
                  <a:latin typeface="+mn-lt"/>
                  <a:ea typeface="SimHei" panose="02010609060101010101" pitchFamily="49" charset="-122"/>
                </a:rPr>
                <a:t>A</a:t>
              </a:r>
            </a:p>
          </p:txBody>
        </p:sp>
        <p:sp>
          <p:nvSpPr>
            <p:cNvPr id="9223" name="Rectangle 6"/>
            <p:cNvSpPr>
              <a:spLocks noChangeArrowheads="1"/>
            </p:cNvSpPr>
            <p:nvPr/>
          </p:nvSpPr>
          <p:spPr bwMode="auto">
            <a:xfrm>
              <a:off x="1536" y="2640"/>
              <a:ext cx="288" cy="192"/>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2"/>
                </a:buClr>
                <a:buFont typeface="Wingdings" panose="05000000000000000000" pitchFamily="2" charset="2"/>
                <a:buNone/>
              </a:pPr>
              <a:r>
                <a:rPr lang="en-US" altLang="zh-CN" sz="2000" b="1">
                  <a:latin typeface="+mn-lt"/>
                  <a:ea typeface="SimHei" panose="02010609060101010101" pitchFamily="49" charset="-122"/>
                </a:rPr>
                <a:t>B</a:t>
              </a:r>
            </a:p>
          </p:txBody>
        </p:sp>
        <p:sp>
          <p:nvSpPr>
            <p:cNvPr id="9224" name="Rectangle 7"/>
            <p:cNvSpPr>
              <a:spLocks noChangeArrowheads="1"/>
            </p:cNvSpPr>
            <p:nvPr/>
          </p:nvSpPr>
          <p:spPr bwMode="auto">
            <a:xfrm>
              <a:off x="2016" y="2640"/>
              <a:ext cx="288" cy="192"/>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2"/>
                </a:buClr>
                <a:buFont typeface="Wingdings" panose="05000000000000000000" pitchFamily="2" charset="2"/>
                <a:buNone/>
              </a:pPr>
              <a:r>
                <a:rPr lang="en-US" altLang="zh-CN" sz="2000" b="1">
                  <a:latin typeface="+mn-lt"/>
                  <a:ea typeface="SimHei" panose="02010609060101010101" pitchFamily="49" charset="-122"/>
                </a:rPr>
                <a:t>C</a:t>
              </a:r>
            </a:p>
          </p:txBody>
        </p:sp>
        <p:sp>
          <p:nvSpPr>
            <p:cNvPr id="9225" name="Line 8"/>
            <p:cNvSpPr>
              <a:spLocks noChangeShapeType="1"/>
            </p:cNvSpPr>
            <p:nvPr/>
          </p:nvSpPr>
          <p:spPr bwMode="auto">
            <a:xfrm flipH="1">
              <a:off x="1728" y="2496"/>
              <a:ext cx="144" cy="144"/>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ea typeface="SimHei" panose="02010609060101010101" pitchFamily="49" charset="-122"/>
              </a:endParaRPr>
            </a:p>
          </p:txBody>
        </p:sp>
        <p:sp>
          <p:nvSpPr>
            <p:cNvPr id="9226" name="Line 9"/>
            <p:cNvSpPr>
              <a:spLocks noChangeShapeType="1"/>
            </p:cNvSpPr>
            <p:nvPr/>
          </p:nvSpPr>
          <p:spPr bwMode="auto">
            <a:xfrm>
              <a:off x="2016" y="2496"/>
              <a:ext cx="96" cy="144"/>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ea typeface="SimHei" panose="02010609060101010101" pitchFamily="49" charset="-122"/>
              </a:endParaRPr>
            </a:p>
          </p:txBody>
        </p:sp>
        <p:sp>
          <p:nvSpPr>
            <p:cNvPr id="9227" name="Oval 10"/>
            <p:cNvSpPr>
              <a:spLocks noChangeArrowheads="1"/>
            </p:cNvSpPr>
            <p:nvPr/>
          </p:nvSpPr>
          <p:spPr bwMode="auto">
            <a:xfrm>
              <a:off x="1440" y="3072"/>
              <a:ext cx="96" cy="96"/>
            </a:xfrm>
            <a:prstGeom prst="ellipse">
              <a:avLst/>
            </a:prstGeom>
            <a:noFill/>
            <a:ln w="9525">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mn-lt"/>
                <a:ea typeface="SimHei" panose="02010609060101010101" pitchFamily="49" charset="-122"/>
              </a:endParaRPr>
            </a:p>
          </p:txBody>
        </p:sp>
        <p:sp>
          <p:nvSpPr>
            <p:cNvPr id="9228" name="Oval 11"/>
            <p:cNvSpPr>
              <a:spLocks noChangeArrowheads="1"/>
            </p:cNvSpPr>
            <p:nvPr/>
          </p:nvSpPr>
          <p:spPr bwMode="auto">
            <a:xfrm>
              <a:off x="1785" y="3072"/>
              <a:ext cx="96" cy="96"/>
            </a:xfrm>
            <a:prstGeom prst="ellipse">
              <a:avLst/>
            </a:prstGeom>
            <a:noFill/>
            <a:ln w="9525">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mn-lt"/>
                <a:ea typeface="SimHei" panose="02010609060101010101" pitchFamily="49" charset="-122"/>
              </a:endParaRPr>
            </a:p>
          </p:txBody>
        </p:sp>
        <p:sp>
          <p:nvSpPr>
            <p:cNvPr id="9229" name="Line 12"/>
            <p:cNvSpPr>
              <a:spLocks noChangeShapeType="1"/>
            </p:cNvSpPr>
            <p:nvPr/>
          </p:nvSpPr>
          <p:spPr bwMode="auto">
            <a:xfrm flipH="1">
              <a:off x="1488" y="2832"/>
              <a:ext cx="144" cy="240"/>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ea typeface="SimHei" panose="02010609060101010101" pitchFamily="49" charset="-122"/>
              </a:endParaRPr>
            </a:p>
          </p:txBody>
        </p:sp>
        <p:sp>
          <p:nvSpPr>
            <p:cNvPr id="9230" name="Line 13"/>
            <p:cNvSpPr>
              <a:spLocks noChangeShapeType="1"/>
            </p:cNvSpPr>
            <p:nvPr/>
          </p:nvSpPr>
          <p:spPr bwMode="auto">
            <a:xfrm>
              <a:off x="1728" y="2832"/>
              <a:ext cx="96" cy="240"/>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ea typeface="SimHei" panose="02010609060101010101" pitchFamily="49" charset="-122"/>
              </a:endParaRPr>
            </a:p>
          </p:txBody>
        </p:sp>
        <p:sp>
          <p:nvSpPr>
            <p:cNvPr id="9231" name="Rectangle 14"/>
            <p:cNvSpPr>
              <a:spLocks noChangeArrowheads="1"/>
            </p:cNvSpPr>
            <p:nvPr/>
          </p:nvSpPr>
          <p:spPr bwMode="auto">
            <a:xfrm>
              <a:off x="3552" y="2304"/>
              <a:ext cx="288" cy="192"/>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2"/>
                </a:buClr>
                <a:buFont typeface="Wingdings" panose="05000000000000000000" pitchFamily="2" charset="2"/>
                <a:buNone/>
              </a:pPr>
              <a:r>
                <a:rPr lang="en-US" altLang="zh-CN" sz="2000" b="1">
                  <a:latin typeface="+mn-lt"/>
                  <a:ea typeface="SimHei" panose="02010609060101010101" pitchFamily="49" charset="-122"/>
                </a:rPr>
                <a:t>D</a:t>
              </a:r>
            </a:p>
          </p:txBody>
        </p:sp>
        <p:sp>
          <p:nvSpPr>
            <p:cNvPr id="9232" name="Rectangle 15"/>
            <p:cNvSpPr>
              <a:spLocks noChangeArrowheads="1"/>
            </p:cNvSpPr>
            <p:nvPr/>
          </p:nvSpPr>
          <p:spPr bwMode="auto">
            <a:xfrm>
              <a:off x="3312" y="2640"/>
              <a:ext cx="288" cy="192"/>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2"/>
                </a:buClr>
                <a:buFont typeface="Wingdings" panose="05000000000000000000" pitchFamily="2" charset="2"/>
                <a:buNone/>
              </a:pPr>
              <a:r>
                <a:rPr lang="en-US" altLang="zh-CN" sz="2000" b="1">
                  <a:latin typeface="+mn-lt"/>
                  <a:ea typeface="SimHei" panose="02010609060101010101" pitchFamily="49" charset="-122"/>
                </a:rPr>
                <a:t>E</a:t>
              </a:r>
            </a:p>
          </p:txBody>
        </p:sp>
        <p:sp>
          <p:nvSpPr>
            <p:cNvPr id="9233" name="Rectangle 16"/>
            <p:cNvSpPr>
              <a:spLocks noChangeArrowheads="1"/>
            </p:cNvSpPr>
            <p:nvPr/>
          </p:nvSpPr>
          <p:spPr bwMode="auto">
            <a:xfrm>
              <a:off x="3792" y="2640"/>
              <a:ext cx="288" cy="192"/>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2"/>
                </a:buClr>
                <a:buFont typeface="Wingdings" panose="05000000000000000000" pitchFamily="2" charset="2"/>
                <a:buNone/>
              </a:pPr>
              <a:r>
                <a:rPr lang="en-US" altLang="zh-CN" sz="2000" b="1">
                  <a:latin typeface="+mn-lt"/>
                  <a:ea typeface="SimHei" panose="02010609060101010101" pitchFamily="49" charset="-122"/>
                </a:rPr>
                <a:t>F</a:t>
              </a:r>
            </a:p>
          </p:txBody>
        </p:sp>
        <p:sp>
          <p:nvSpPr>
            <p:cNvPr id="9234" name="Line 17"/>
            <p:cNvSpPr>
              <a:spLocks noChangeShapeType="1"/>
            </p:cNvSpPr>
            <p:nvPr/>
          </p:nvSpPr>
          <p:spPr bwMode="auto">
            <a:xfrm flipH="1">
              <a:off x="3504" y="2496"/>
              <a:ext cx="144" cy="144"/>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ea typeface="SimHei" panose="02010609060101010101" pitchFamily="49" charset="-122"/>
              </a:endParaRPr>
            </a:p>
          </p:txBody>
        </p:sp>
        <p:sp>
          <p:nvSpPr>
            <p:cNvPr id="9235" name="Line 18"/>
            <p:cNvSpPr>
              <a:spLocks noChangeShapeType="1"/>
            </p:cNvSpPr>
            <p:nvPr/>
          </p:nvSpPr>
          <p:spPr bwMode="auto">
            <a:xfrm>
              <a:off x="3792" y="2496"/>
              <a:ext cx="96" cy="144"/>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ea typeface="SimHei" panose="02010609060101010101" pitchFamily="49" charset="-122"/>
              </a:endParaRPr>
            </a:p>
          </p:txBody>
        </p:sp>
        <p:sp>
          <p:nvSpPr>
            <p:cNvPr id="9236" name="Oval 19"/>
            <p:cNvSpPr>
              <a:spLocks noChangeArrowheads="1"/>
            </p:cNvSpPr>
            <p:nvPr/>
          </p:nvSpPr>
          <p:spPr bwMode="auto">
            <a:xfrm>
              <a:off x="3216" y="3072"/>
              <a:ext cx="96" cy="96"/>
            </a:xfrm>
            <a:prstGeom prst="ellipse">
              <a:avLst/>
            </a:prstGeom>
            <a:noFill/>
            <a:ln w="9525">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mn-lt"/>
                <a:ea typeface="SimHei" panose="02010609060101010101" pitchFamily="49" charset="-122"/>
              </a:endParaRPr>
            </a:p>
          </p:txBody>
        </p:sp>
        <p:sp>
          <p:nvSpPr>
            <p:cNvPr id="9237" name="Oval 20"/>
            <p:cNvSpPr>
              <a:spLocks noChangeArrowheads="1"/>
            </p:cNvSpPr>
            <p:nvPr/>
          </p:nvSpPr>
          <p:spPr bwMode="auto">
            <a:xfrm>
              <a:off x="3561" y="3072"/>
              <a:ext cx="96" cy="96"/>
            </a:xfrm>
            <a:prstGeom prst="ellipse">
              <a:avLst/>
            </a:prstGeom>
            <a:noFill/>
            <a:ln w="9525">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mn-lt"/>
                <a:ea typeface="SimHei" panose="02010609060101010101" pitchFamily="49" charset="-122"/>
              </a:endParaRPr>
            </a:p>
          </p:txBody>
        </p:sp>
        <p:sp>
          <p:nvSpPr>
            <p:cNvPr id="9238" name="Line 21"/>
            <p:cNvSpPr>
              <a:spLocks noChangeShapeType="1"/>
            </p:cNvSpPr>
            <p:nvPr/>
          </p:nvSpPr>
          <p:spPr bwMode="auto">
            <a:xfrm flipH="1">
              <a:off x="3264" y="2832"/>
              <a:ext cx="144" cy="240"/>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ea typeface="SimHei" panose="02010609060101010101" pitchFamily="49" charset="-122"/>
              </a:endParaRPr>
            </a:p>
          </p:txBody>
        </p:sp>
        <p:sp>
          <p:nvSpPr>
            <p:cNvPr id="9239" name="Line 22"/>
            <p:cNvSpPr>
              <a:spLocks noChangeShapeType="1"/>
            </p:cNvSpPr>
            <p:nvPr/>
          </p:nvSpPr>
          <p:spPr bwMode="auto">
            <a:xfrm>
              <a:off x="3504" y="2832"/>
              <a:ext cx="96" cy="240"/>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ea typeface="SimHei" panose="02010609060101010101" pitchFamily="49" charset="-122"/>
              </a:endParaRPr>
            </a:p>
          </p:txBody>
        </p:sp>
        <p:sp>
          <p:nvSpPr>
            <p:cNvPr id="9240" name="Oval 23"/>
            <p:cNvSpPr>
              <a:spLocks noChangeArrowheads="1"/>
            </p:cNvSpPr>
            <p:nvPr/>
          </p:nvSpPr>
          <p:spPr bwMode="auto">
            <a:xfrm>
              <a:off x="3744" y="3072"/>
              <a:ext cx="96" cy="96"/>
            </a:xfrm>
            <a:prstGeom prst="ellipse">
              <a:avLst/>
            </a:prstGeom>
            <a:noFill/>
            <a:ln w="9525">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mn-lt"/>
                <a:ea typeface="SimHei" panose="02010609060101010101" pitchFamily="49" charset="-122"/>
              </a:endParaRPr>
            </a:p>
          </p:txBody>
        </p:sp>
        <p:sp>
          <p:nvSpPr>
            <p:cNvPr id="9241" name="Oval 24"/>
            <p:cNvSpPr>
              <a:spLocks noChangeArrowheads="1"/>
            </p:cNvSpPr>
            <p:nvPr/>
          </p:nvSpPr>
          <p:spPr bwMode="auto">
            <a:xfrm>
              <a:off x="3936" y="3072"/>
              <a:ext cx="96" cy="96"/>
            </a:xfrm>
            <a:prstGeom prst="ellipse">
              <a:avLst/>
            </a:prstGeom>
            <a:noFill/>
            <a:ln w="9525">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mn-lt"/>
                <a:ea typeface="SimHei" panose="02010609060101010101" pitchFamily="49" charset="-122"/>
              </a:endParaRPr>
            </a:p>
          </p:txBody>
        </p:sp>
        <p:sp>
          <p:nvSpPr>
            <p:cNvPr id="9242" name="Oval 25"/>
            <p:cNvSpPr>
              <a:spLocks noChangeArrowheads="1"/>
            </p:cNvSpPr>
            <p:nvPr/>
          </p:nvSpPr>
          <p:spPr bwMode="auto">
            <a:xfrm>
              <a:off x="4128" y="3072"/>
              <a:ext cx="96" cy="96"/>
            </a:xfrm>
            <a:prstGeom prst="ellipse">
              <a:avLst/>
            </a:prstGeom>
            <a:noFill/>
            <a:ln w="9525">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mn-lt"/>
                <a:ea typeface="SimHei" panose="02010609060101010101" pitchFamily="49" charset="-122"/>
              </a:endParaRPr>
            </a:p>
          </p:txBody>
        </p:sp>
        <p:sp>
          <p:nvSpPr>
            <p:cNvPr id="9243" name="Line 26"/>
            <p:cNvSpPr>
              <a:spLocks noChangeShapeType="1"/>
            </p:cNvSpPr>
            <p:nvPr/>
          </p:nvSpPr>
          <p:spPr bwMode="auto">
            <a:xfrm flipH="1">
              <a:off x="3792" y="2880"/>
              <a:ext cx="96" cy="192"/>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ea typeface="SimHei" panose="02010609060101010101" pitchFamily="49" charset="-122"/>
              </a:endParaRPr>
            </a:p>
          </p:txBody>
        </p:sp>
        <p:sp>
          <p:nvSpPr>
            <p:cNvPr id="9244" name="Line 27"/>
            <p:cNvSpPr>
              <a:spLocks noChangeShapeType="1"/>
            </p:cNvSpPr>
            <p:nvPr/>
          </p:nvSpPr>
          <p:spPr bwMode="auto">
            <a:xfrm>
              <a:off x="3984" y="2871"/>
              <a:ext cx="0" cy="192"/>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ea typeface="SimHei" panose="02010609060101010101" pitchFamily="49" charset="-122"/>
              </a:endParaRPr>
            </a:p>
          </p:txBody>
        </p:sp>
        <p:sp>
          <p:nvSpPr>
            <p:cNvPr id="9245" name="Line 28"/>
            <p:cNvSpPr>
              <a:spLocks noChangeShapeType="1"/>
            </p:cNvSpPr>
            <p:nvPr/>
          </p:nvSpPr>
          <p:spPr bwMode="auto">
            <a:xfrm>
              <a:off x="4032" y="2880"/>
              <a:ext cx="144" cy="192"/>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ea typeface="SimHei" panose="02010609060101010101" pitchFamily="49" charset="-122"/>
              </a:endParaRPr>
            </a:p>
          </p:txBody>
        </p:sp>
        <p:sp>
          <p:nvSpPr>
            <p:cNvPr id="9246" name="Text Box 29"/>
            <p:cNvSpPr txBox="1">
              <a:spLocks noChangeArrowheads="1"/>
            </p:cNvSpPr>
            <p:nvPr/>
          </p:nvSpPr>
          <p:spPr bwMode="auto">
            <a:xfrm>
              <a:off x="1440" y="3398"/>
              <a:ext cx="1056"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tx2"/>
                </a:buClr>
                <a:buFont typeface="Wingdings" panose="05000000000000000000" pitchFamily="2" charset="2"/>
                <a:buNone/>
              </a:pPr>
              <a:r>
                <a:rPr lang="zh-CN" altLang="en-US" sz="2000" b="1">
                  <a:latin typeface="+mn-lt"/>
                  <a:ea typeface="SimHei" panose="02010609060101010101" pitchFamily="49" charset="-122"/>
                </a:rPr>
                <a:t>文件服务器</a:t>
              </a:r>
              <a:r>
                <a:rPr lang="en-US" altLang="zh-CN" sz="2000" b="1">
                  <a:latin typeface="+mn-lt"/>
                  <a:ea typeface="SimHei" panose="02010609060101010101" pitchFamily="49" charset="-122"/>
                </a:rPr>
                <a:t>1</a:t>
              </a:r>
            </a:p>
          </p:txBody>
        </p:sp>
        <p:sp>
          <p:nvSpPr>
            <p:cNvPr id="9247" name="Text Box 30"/>
            <p:cNvSpPr txBox="1">
              <a:spLocks noChangeArrowheads="1"/>
            </p:cNvSpPr>
            <p:nvPr/>
          </p:nvSpPr>
          <p:spPr bwMode="auto">
            <a:xfrm>
              <a:off x="3216" y="3408"/>
              <a:ext cx="1056"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tx2"/>
                </a:buClr>
                <a:buFont typeface="Wingdings" panose="05000000000000000000" pitchFamily="2" charset="2"/>
                <a:buNone/>
              </a:pPr>
              <a:r>
                <a:rPr lang="zh-CN" altLang="en-US" sz="2000" b="1">
                  <a:latin typeface="+mn-lt"/>
                  <a:ea typeface="SimHei" panose="02010609060101010101" pitchFamily="49" charset="-122"/>
                </a:rPr>
                <a:t>文件服务器</a:t>
              </a:r>
              <a:r>
                <a:rPr lang="en-US" altLang="zh-CN" sz="2000" b="1">
                  <a:latin typeface="+mn-lt"/>
                  <a:ea typeface="SimHei" panose="02010609060101010101" pitchFamily="49" charset="-122"/>
                </a:rPr>
                <a:t>2</a:t>
              </a:r>
            </a:p>
          </p:txBody>
        </p:sp>
      </p:grpSp>
    </p:spTree>
    <p:extLst>
      <p:ext uri="{BB962C8B-B14F-4D97-AF65-F5344CB8AC3E}">
        <p14:creationId xmlns:p14="http://schemas.microsoft.com/office/powerpoint/2010/main" val="2659469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zh-CN" altLang="en-US" sz="4800" dirty="0">
                <a:solidFill>
                  <a:srgbClr val="2521FF"/>
                </a:solidFill>
                <a:latin typeface="SimHei" panose="02010609060101010101" pitchFamily="49" charset="-122"/>
                <a:ea typeface="SimHei" panose="02010609060101010101" pitchFamily="49" charset="-122"/>
              </a:rPr>
              <a:t>目录</a:t>
            </a:r>
            <a:r>
              <a:rPr lang="zh-CN" altLang="en-US" sz="4800" dirty="0">
                <a:solidFill>
                  <a:srgbClr val="2521FF"/>
                </a:solidFill>
                <a:latin typeface="SimHei" panose="02010609060101010101" pitchFamily="49" charset="-122"/>
                <a:ea typeface="SimHei" panose="02010609060101010101" pitchFamily="49" charset="-122"/>
                <a:cs typeface="Times New Roman" panose="02020603050405020304" pitchFamily="18" charset="0"/>
              </a:rPr>
              <a:t>服务</a:t>
            </a:r>
            <a:r>
              <a:rPr lang="zh-CN" altLang="en-US" sz="4800" dirty="0">
                <a:solidFill>
                  <a:srgbClr val="2521FF"/>
                </a:solidFill>
                <a:latin typeface="SimHei" panose="02010609060101010101" pitchFamily="49" charset="-122"/>
                <a:ea typeface="SimHei" panose="02010609060101010101" pitchFamily="49" charset="-122"/>
              </a:rPr>
              <a:t>器</a:t>
            </a:r>
            <a:r>
              <a:rPr lang="zh-CN" altLang="en-US" sz="4800" dirty="0">
                <a:solidFill>
                  <a:srgbClr val="2521FF"/>
                </a:solidFill>
                <a:latin typeface="SimHei" panose="02010609060101010101" pitchFamily="49" charset="-122"/>
                <a:ea typeface="SimHei" panose="02010609060101010101" pitchFamily="49" charset="-122"/>
                <a:cs typeface="Times New Roman" panose="02020603050405020304" pitchFamily="18" charset="0"/>
              </a:rPr>
              <a:t>接口</a:t>
            </a:r>
            <a:r>
              <a:rPr lang="en-US" altLang="zh-CN" sz="4800" dirty="0">
                <a:solidFill>
                  <a:srgbClr val="2521FF"/>
                </a:solidFill>
                <a:latin typeface="SimHei" panose="02010609060101010101" pitchFamily="49" charset="-122"/>
                <a:ea typeface="SimHei" panose="02010609060101010101" pitchFamily="49" charset="-122"/>
                <a:cs typeface="Times New Roman" panose="02020603050405020304" pitchFamily="18" charset="0"/>
              </a:rPr>
              <a:t>(4/6)</a:t>
            </a:r>
          </a:p>
        </p:txBody>
      </p:sp>
      <p:sp>
        <p:nvSpPr>
          <p:cNvPr id="10244" name="Rectangle 3"/>
          <p:cNvSpPr>
            <a:spLocks noGrp="1" noChangeArrowheads="1"/>
          </p:cNvSpPr>
          <p:nvPr>
            <p:ph idx="1"/>
          </p:nvPr>
        </p:nvSpPr>
        <p:spPr>
          <a:xfrm>
            <a:off x="201612" y="1206103"/>
            <a:ext cx="11774797" cy="1738313"/>
          </a:xfrm>
        </p:spPr>
        <p:txBody>
          <a:bodyPr/>
          <a:lstStyle/>
          <a:p>
            <a:r>
              <a:rPr lang="zh-CN" altLang="en-US" dirty="0"/>
              <a:t>问题</a:t>
            </a:r>
            <a:r>
              <a:rPr lang="en-US" altLang="zh-CN" dirty="0"/>
              <a:t>1</a:t>
            </a:r>
          </a:p>
          <a:p>
            <a:pPr lvl="1"/>
            <a:r>
              <a:rPr kumimoji="0" lang="zh-CN" altLang="en-US" dirty="0">
                <a:solidFill>
                  <a:srgbClr val="06070E"/>
                </a:solidFill>
              </a:rPr>
              <a:t>所有客户（和其他机器）具有相同的分布式文件系统视图的情况：如果路径 </a:t>
            </a:r>
            <a:r>
              <a:rPr kumimoji="0" lang="en-US" altLang="zh-CN" dirty="0">
                <a:solidFill>
                  <a:srgbClr val="06070E"/>
                </a:solidFill>
              </a:rPr>
              <a:t>/D/E/x </a:t>
            </a:r>
            <a:r>
              <a:rPr kumimoji="0" lang="zh-CN" altLang="en-US" dirty="0">
                <a:solidFill>
                  <a:srgbClr val="06070E"/>
                </a:solidFill>
              </a:rPr>
              <a:t>在一台机器上有效，则在所有机器上都有效</a:t>
            </a:r>
          </a:p>
        </p:txBody>
      </p:sp>
      <p:grpSp>
        <p:nvGrpSpPr>
          <p:cNvPr id="10245" name="Group 31"/>
          <p:cNvGrpSpPr>
            <a:grpSpLocks/>
          </p:cNvGrpSpPr>
          <p:nvPr/>
        </p:nvGrpSpPr>
        <p:grpSpPr bwMode="auto">
          <a:xfrm>
            <a:off x="2640013" y="3357563"/>
            <a:ext cx="7391400" cy="2544762"/>
            <a:chOff x="768" y="2391"/>
            <a:chExt cx="4656" cy="1603"/>
          </a:xfrm>
        </p:grpSpPr>
        <p:grpSp>
          <p:nvGrpSpPr>
            <p:cNvPr id="10246" name="Group 32"/>
            <p:cNvGrpSpPr>
              <a:grpSpLocks/>
            </p:cNvGrpSpPr>
            <p:nvPr/>
          </p:nvGrpSpPr>
          <p:grpSpPr bwMode="auto">
            <a:xfrm>
              <a:off x="768" y="2400"/>
              <a:ext cx="2112" cy="1248"/>
              <a:chOff x="1776" y="2400"/>
              <a:chExt cx="2112" cy="1248"/>
            </a:xfrm>
          </p:grpSpPr>
          <p:sp>
            <p:nvSpPr>
              <p:cNvPr id="10277" name="Rectangle 33"/>
              <p:cNvSpPr>
                <a:spLocks noChangeArrowheads="1"/>
              </p:cNvSpPr>
              <p:nvPr/>
            </p:nvSpPr>
            <p:spPr bwMode="auto">
              <a:xfrm>
                <a:off x="2112" y="2784"/>
                <a:ext cx="288" cy="192"/>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2"/>
                  </a:buClr>
                  <a:buFont typeface="Wingdings" panose="05000000000000000000" pitchFamily="2" charset="2"/>
                  <a:buNone/>
                </a:pPr>
                <a:r>
                  <a:rPr lang="en-US" altLang="zh-CN" sz="2000" b="1">
                    <a:ea typeface="楷体_GB2312" pitchFamily="49" charset="-122"/>
                  </a:rPr>
                  <a:t>A</a:t>
                </a:r>
              </a:p>
            </p:txBody>
          </p:sp>
          <p:sp>
            <p:nvSpPr>
              <p:cNvPr id="10278" name="Rectangle 34"/>
              <p:cNvSpPr>
                <a:spLocks noChangeArrowheads="1"/>
              </p:cNvSpPr>
              <p:nvPr/>
            </p:nvSpPr>
            <p:spPr bwMode="auto">
              <a:xfrm>
                <a:off x="1872" y="3120"/>
                <a:ext cx="288" cy="192"/>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2"/>
                  </a:buClr>
                  <a:buFont typeface="Wingdings" panose="05000000000000000000" pitchFamily="2" charset="2"/>
                  <a:buNone/>
                </a:pPr>
                <a:r>
                  <a:rPr lang="en-US" altLang="zh-CN" sz="2000" b="1">
                    <a:ea typeface="楷体_GB2312" pitchFamily="49" charset="-122"/>
                  </a:rPr>
                  <a:t>B</a:t>
                </a:r>
              </a:p>
            </p:txBody>
          </p:sp>
          <p:sp>
            <p:nvSpPr>
              <p:cNvPr id="10279" name="Rectangle 35"/>
              <p:cNvSpPr>
                <a:spLocks noChangeArrowheads="1"/>
              </p:cNvSpPr>
              <p:nvPr/>
            </p:nvSpPr>
            <p:spPr bwMode="auto">
              <a:xfrm>
                <a:off x="2352" y="3120"/>
                <a:ext cx="288" cy="192"/>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2"/>
                  </a:buClr>
                  <a:buFont typeface="Wingdings" panose="05000000000000000000" pitchFamily="2" charset="2"/>
                  <a:buNone/>
                </a:pPr>
                <a:r>
                  <a:rPr lang="en-US" altLang="zh-CN" sz="2000" b="1">
                    <a:ea typeface="楷体_GB2312" pitchFamily="49" charset="-122"/>
                  </a:rPr>
                  <a:t>C</a:t>
                </a:r>
              </a:p>
            </p:txBody>
          </p:sp>
          <p:sp>
            <p:nvSpPr>
              <p:cNvPr id="10280" name="Line 36"/>
              <p:cNvSpPr>
                <a:spLocks noChangeShapeType="1"/>
              </p:cNvSpPr>
              <p:nvPr/>
            </p:nvSpPr>
            <p:spPr bwMode="auto">
              <a:xfrm flipH="1">
                <a:off x="2064" y="2976"/>
                <a:ext cx="144" cy="144"/>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0281" name="Line 37"/>
              <p:cNvSpPr>
                <a:spLocks noChangeShapeType="1"/>
              </p:cNvSpPr>
              <p:nvPr/>
            </p:nvSpPr>
            <p:spPr bwMode="auto">
              <a:xfrm>
                <a:off x="2352" y="2976"/>
                <a:ext cx="96" cy="144"/>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0282" name="Oval 38"/>
              <p:cNvSpPr>
                <a:spLocks noChangeArrowheads="1"/>
              </p:cNvSpPr>
              <p:nvPr/>
            </p:nvSpPr>
            <p:spPr bwMode="auto">
              <a:xfrm>
                <a:off x="1776" y="3552"/>
                <a:ext cx="96" cy="96"/>
              </a:xfrm>
              <a:prstGeom prst="ellipse">
                <a:avLst/>
              </a:prstGeom>
              <a:noFill/>
              <a:ln w="9525">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283" name="Oval 39"/>
              <p:cNvSpPr>
                <a:spLocks noChangeArrowheads="1"/>
              </p:cNvSpPr>
              <p:nvPr/>
            </p:nvSpPr>
            <p:spPr bwMode="auto">
              <a:xfrm>
                <a:off x="2121" y="3552"/>
                <a:ext cx="96" cy="96"/>
              </a:xfrm>
              <a:prstGeom prst="ellipse">
                <a:avLst/>
              </a:prstGeom>
              <a:noFill/>
              <a:ln w="9525">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284" name="Line 40"/>
              <p:cNvSpPr>
                <a:spLocks noChangeShapeType="1"/>
              </p:cNvSpPr>
              <p:nvPr/>
            </p:nvSpPr>
            <p:spPr bwMode="auto">
              <a:xfrm flipH="1">
                <a:off x="1824" y="3312"/>
                <a:ext cx="144" cy="240"/>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0285" name="Line 41"/>
              <p:cNvSpPr>
                <a:spLocks noChangeShapeType="1"/>
              </p:cNvSpPr>
              <p:nvPr/>
            </p:nvSpPr>
            <p:spPr bwMode="auto">
              <a:xfrm>
                <a:off x="2064" y="3312"/>
                <a:ext cx="96" cy="240"/>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0286" name="Rectangle 42"/>
              <p:cNvSpPr>
                <a:spLocks noChangeArrowheads="1"/>
              </p:cNvSpPr>
              <p:nvPr/>
            </p:nvSpPr>
            <p:spPr bwMode="auto">
              <a:xfrm>
                <a:off x="3216" y="2784"/>
                <a:ext cx="288" cy="192"/>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2"/>
                  </a:buClr>
                  <a:buFont typeface="Wingdings" panose="05000000000000000000" pitchFamily="2" charset="2"/>
                  <a:buNone/>
                </a:pPr>
                <a:r>
                  <a:rPr lang="en-US" altLang="zh-CN" sz="2000" b="1">
                    <a:ea typeface="楷体_GB2312" pitchFamily="49" charset="-122"/>
                  </a:rPr>
                  <a:t>D</a:t>
                </a:r>
              </a:p>
            </p:txBody>
          </p:sp>
          <p:sp>
            <p:nvSpPr>
              <p:cNvPr id="10287" name="Rectangle 43"/>
              <p:cNvSpPr>
                <a:spLocks noChangeArrowheads="1"/>
              </p:cNvSpPr>
              <p:nvPr/>
            </p:nvSpPr>
            <p:spPr bwMode="auto">
              <a:xfrm>
                <a:off x="2976" y="3120"/>
                <a:ext cx="288" cy="192"/>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2"/>
                  </a:buClr>
                  <a:buFont typeface="Wingdings" panose="05000000000000000000" pitchFamily="2" charset="2"/>
                  <a:buNone/>
                </a:pPr>
                <a:r>
                  <a:rPr lang="en-US" altLang="zh-CN" sz="2000" b="1">
                    <a:ea typeface="楷体_GB2312" pitchFamily="49" charset="-122"/>
                  </a:rPr>
                  <a:t>E</a:t>
                </a:r>
              </a:p>
            </p:txBody>
          </p:sp>
          <p:sp>
            <p:nvSpPr>
              <p:cNvPr id="10288" name="Rectangle 44"/>
              <p:cNvSpPr>
                <a:spLocks noChangeArrowheads="1"/>
              </p:cNvSpPr>
              <p:nvPr/>
            </p:nvSpPr>
            <p:spPr bwMode="auto">
              <a:xfrm>
                <a:off x="3456" y="3120"/>
                <a:ext cx="288" cy="192"/>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2"/>
                  </a:buClr>
                  <a:buFont typeface="Wingdings" panose="05000000000000000000" pitchFamily="2" charset="2"/>
                  <a:buNone/>
                </a:pPr>
                <a:r>
                  <a:rPr lang="en-US" altLang="zh-CN" sz="2000" b="1">
                    <a:ea typeface="楷体_GB2312" pitchFamily="49" charset="-122"/>
                  </a:rPr>
                  <a:t>F</a:t>
                </a:r>
              </a:p>
            </p:txBody>
          </p:sp>
          <p:sp>
            <p:nvSpPr>
              <p:cNvPr id="10289" name="Line 45"/>
              <p:cNvSpPr>
                <a:spLocks noChangeShapeType="1"/>
              </p:cNvSpPr>
              <p:nvPr/>
            </p:nvSpPr>
            <p:spPr bwMode="auto">
              <a:xfrm flipH="1">
                <a:off x="3168" y="2976"/>
                <a:ext cx="144" cy="144"/>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0290" name="Line 46"/>
              <p:cNvSpPr>
                <a:spLocks noChangeShapeType="1"/>
              </p:cNvSpPr>
              <p:nvPr/>
            </p:nvSpPr>
            <p:spPr bwMode="auto">
              <a:xfrm>
                <a:off x="3456" y="2976"/>
                <a:ext cx="96" cy="144"/>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0291" name="Oval 47"/>
              <p:cNvSpPr>
                <a:spLocks noChangeArrowheads="1"/>
              </p:cNvSpPr>
              <p:nvPr/>
            </p:nvSpPr>
            <p:spPr bwMode="auto">
              <a:xfrm>
                <a:off x="2880" y="3552"/>
                <a:ext cx="96" cy="96"/>
              </a:xfrm>
              <a:prstGeom prst="ellipse">
                <a:avLst/>
              </a:prstGeom>
              <a:noFill/>
              <a:ln w="9525">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292" name="Oval 48"/>
              <p:cNvSpPr>
                <a:spLocks noChangeArrowheads="1"/>
              </p:cNvSpPr>
              <p:nvPr/>
            </p:nvSpPr>
            <p:spPr bwMode="auto">
              <a:xfrm>
                <a:off x="3225" y="3552"/>
                <a:ext cx="96" cy="96"/>
              </a:xfrm>
              <a:prstGeom prst="ellipse">
                <a:avLst/>
              </a:prstGeom>
              <a:noFill/>
              <a:ln w="9525">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293" name="Line 49"/>
              <p:cNvSpPr>
                <a:spLocks noChangeShapeType="1"/>
              </p:cNvSpPr>
              <p:nvPr/>
            </p:nvSpPr>
            <p:spPr bwMode="auto">
              <a:xfrm flipH="1">
                <a:off x="2928" y="3312"/>
                <a:ext cx="144" cy="240"/>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0294" name="Line 50"/>
              <p:cNvSpPr>
                <a:spLocks noChangeShapeType="1"/>
              </p:cNvSpPr>
              <p:nvPr/>
            </p:nvSpPr>
            <p:spPr bwMode="auto">
              <a:xfrm>
                <a:off x="3168" y="3312"/>
                <a:ext cx="96" cy="240"/>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0295" name="Oval 51"/>
              <p:cNvSpPr>
                <a:spLocks noChangeArrowheads="1"/>
              </p:cNvSpPr>
              <p:nvPr/>
            </p:nvSpPr>
            <p:spPr bwMode="auto">
              <a:xfrm>
                <a:off x="3408" y="3552"/>
                <a:ext cx="96" cy="96"/>
              </a:xfrm>
              <a:prstGeom prst="ellipse">
                <a:avLst/>
              </a:prstGeom>
              <a:noFill/>
              <a:ln w="9525">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296" name="Oval 52"/>
              <p:cNvSpPr>
                <a:spLocks noChangeArrowheads="1"/>
              </p:cNvSpPr>
              <p:nvPr/>
            </p:nvSpPr>
            <p:spPr bwMode="auto">
              <a:xfrm>
                <a:off x="3600" y="3552"/>
                <a:ext cx="96" cy="96"/>
              </a:xfrm>
              <a:prstGeom prst="ellipse">
                <a:avLst/>
              </a:prstGeom>
              <a:noFill/>
              <a:ln w="9525">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297" name="Oval 53"/>
              <p:cNvSpPr>
                <a:spLocks noChangeArrowheads="1"/>
              </p:cNvSpPr>
              <p:nvPr/>
            </p:nvSpPr>
            <p:spPr bwMode="auto">
              <a:xfrm>
                <a:off x="3792" y="3552"/>
                <a:ext cx="96" cy="96"/>
              </a:xfrm>
              <a:prstGeom prst="ellipse">
                <a:avLst/>
              </a:prstGeom>
              <a:noFill/>
              <a:ln w="9525">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298" name="Line 54"/>
              <p:cNvSpPr>
                <a:spLocks noChangeShapeType="1"/>
              </p:cNvSpPr>
              <p:nvPr/>
            </p:nvSpPr>
            <p:spPr bwMode="auto">
              <a:xfrm flipH="1">
                <a:off x="3456" y="3360"/>
                <a:ext cx="96" cy="192"/>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0299" name="Line 55"/>
              <p:cNvSpPr>
                <a:spLocks noChangeShapeType="1"/>
              </p:cNvSpPr>
              <p:nvPr/>
            </p:nvSpPr>
            <p:spPr bwMode="auto">
              <a:xfrm>
                <a:off x="3648" y="3351"/>
                <a:ext cx="0" cy="192"/>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0300" name="Line 56"/>
              <p:cNvSpPr>
                <a:spLocks noChangeShapeType="1"/>
              </p:cNvSpPr>
              <p:nvPr/>
            </p:nvSpPr>
            <p:spPr bwMode="auto">
              <a:xfrm>
                <a:off x="3696" y="3360"/>
                <a:ext cx="144" cy="192"/>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0301" name="Rectangle 57"/>
              <p:cNvSpPr>
                <a:spLocks noChangeArrowheads="1"/>
              </p:cNvSpPr>
              <p:nvPr/>
            </p:nvSpPr>
            <p:spPr bwMode="auto">
              <a:xfrm>
                <a:off x="2544" y="2400"/>
                <a:ext cx="528" cy="192"/>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2"/>
                  </a:buClr>
                  <a:buFont typeface="Wingdings" panose="05000000000000000000" pitchFamily="2" charset="2"/>
                  <a:buNone/>
                </a:pPr>
                <a:r>
                  <a:rPr lang="en-US" altLang="zh-CN" sz="2000" b="1">
                    <a:ea typeface="楷体_GB2312" pitchFamily="49" charset="-122"/>
                  </a:rPr>
                  <a:t>Root</a:t>
                </a:r>
              </a:p>
            </p:txBody>
          </p:sp>
          <p:sp>
            <p:nvSpPr>
              <p:cNvPr id="10302" name="Line 58"/>
              <p:cNvSpPr>
                <a:spLocks noChangeShapeType="1"/>
              </p:cNvSpPr>
              <p:nvPr/>
            </p:nvSpPr>
            <p:spPr bwMode="auto">
              <a:xfrm flipH="1">
                <a:off x="2400" y="2640"/>
                <a:ext cx="144" cy="96"/>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0303" name="Line 59"/>
              <p:cNvSpPr>
                <a:spLocks noChangeShapeType="1"/>
              </p:cNvSpPr>
              <p:nvPr/>
            </p:nvSpPr>
            <p:spPr bwMode="auto">
              <a:xfrm>
                <a:off x="3024" y="2640"/>
                <a:ext cx="192" cy="96"/>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10247" name="Group 60"/>
            <p:cNvGrpSpPr>
              <a:grpSpLocks/>
            </p:cNvGrpSpPr>
            <p:nvPr/>
          </p:nvGrpSpPr>
          <p:grpSpPr bwMode="auto">
            <a:xfrm>
              <a:off x="3312" y="2391"/>
              <a:ext cx="2112" cy="1248"/>
              <a:chOff x="1776" y="2400"/>
              <a:chExt cx="2112" cy="1248"/>
            </a:xfrm>
          </p:grpSpPr>
          <p:sp>
            <p:nvSpPr>
              <p:cNvPr id="10250" name="Rectangle 61"/>
              <p:cNvSpPr>
                <a:spLocks noChangeArrowheads="1"/>
              </p:cNvSpPr>
              <p:nvPr/>
            </p:nvSpPr>
            <p:spPr bwMode="auto">
              <a:xfrm>
                <a:off x="2112" y="2784"/>
                <a:ext cx="288" cy="192"/>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2"/>
                  </a:buClr>
                  <a:buFont typeface="Wingdings" panose="05000000000000000000" pitchFamily="2" charset="2"/>
                  <a:buNone/>
                </a:pPr>
                <a:r>
                  <a:rPr lang="en-US" altLang="zh-CN" sz="2000" b="1">
                    <a:ea typeface="楷体_GB2312" pitchFamily="49" charset="-122"/>
                  </a:rPr>
                  <a:t>A</a:t>
                </a:r>
              </a:p>
            </p:txBody>
          </p:sp>
          <p:sp>
            <p:nvSpPr>
              <p:cNvPr id="10251" name="Rectangle 62"/>
              <p:cNvSpPr>
                <a:spLocks noChangeArrowheads="1"/>
              </p:cNvSpPr>
              <p:nvPr/>
            </p:nvSpPr>
            <p:spPr bwMode="auto">
              <a:xfrm>
                <a:off x="1872" y="3120"/>
                <a:ext cx="288" cy="192"/>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2"/>
                  </a:buClr>
                  <a:buFont typeface="Wingdings" panose="05000000000000000000" pitchFamily="2" charset="2"/>
                  <a:buNone/>
                </a:pPr>
                <a:r>
                  <a:rPr lang="en-US" altLang="zh-CN" sz="2000" b="1">
                    <a:ea typeface="楷体_GB2312" pitchFamily="49" charset="-122"/>
                  </a:rPr>
                  <a:t>B</a:t>
                </a:r>
              </a:p>
            </p:txBody>
          </p:sp>
          <p:sp>
            <p:nvSpPr>
              <p:cNvPr id="10252" name="Rectangle 63"/>
              <p:cNvSpPr>
                <a:spLocks noChangeArrowheads="1"/>
              </p:cNvSpPr>
              <p:nvPr/>
            </p:nvSpPr>
            <p:spPr bwMode="auto">
              <a:xfrm>
                <a:off x="2352" y="3120"/>
                <a:ext cx="288" cy="192"/>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2"/>
                  </a:buClr>
                  <a:buFont typeface="Wingdings" panose="05000000000000000000" pitchFamily="2" charset="2"/>
                  <a:buNone/>
                </a:pPr>
                <a:r>
                  <a:rPr lang="en-US" altLang="zh-CN" sz="2000" b="1">
                    <a:ea typeface="楷体_GB2312" pitchFamily="49" charset="-122"/>
                  </a:rPr>
                  <a:t>C</a:t>
                </a:r>
              </a:p>
            </p:txBody>
          </p:sp>
          <p:sp>
            <p:nvSpPr>
              <p:cNvPr id="10253" name="Line 64"/>
              <p:cNvSpPr>
                <a:spLocks noChangeShapeType="1"/>
              </p:cNvSpPr>
              <p:nvPr/>
            </p:nvSpPr>
            <p:spPr bwMode="auto">
              <a:xfrm flipH="1">
                <a:off x="2064" y="2976"/>
                <a:ext cx="144" cy="144"/>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0254" name="Line 65"/>
              <p:cNvSpPr>
                <a:spLocks noChangeShapeType="1"/>
              </p:cNvSpPr>
              <p:nvPr/>
            </p:nvSpPr>
            <p:spPr bwMode="auto">
              <a:xfrm>
                <a:off x="2352" y="2976"/>
                <a:ext cx="96" cy="144"/>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0255" name="Oval 66"/>
              <p:cNvSpPr>
                <a:spLocks noChangeArrowheads="1"/>
              </p:cNvSpPr>
              <p:nvPr/>
            </p:nvSpPr>
            <p:spPr bwMode="auto">
              <a:xfrm>
                <a:off x="1776" y="3552"/>
                <a:ext cx="96" cy="96"/>
              </a:xfrm>
              <a:prstGeom prst="ellipse">
                <a:avLst/>
              </a:prstGeom>
              <a:noFill/>
              <a:ln w="9525">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256" name="Oval 67"/>
              <p:cNvSpPr>
                <a:spLocks noChangeArrowheads="1"/>
              </p:cNvSpPr>
              <p:nvPr/>
            </p:nvSpPr>
            <p:spPr bwMode="auto">
              <a:xfrm>
                <a:off x="2121" y="3552"/>
                <a:ext cx="96" cy="96"/>
              </a:xfrm>
              <a:prstGeom prst="ellipse">
                <a:avLst/>
              </a:prstGeom>
              <a:noFill/>
              <a:ln w="9525">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257" name="Line 68"/>
              <p:cNvSpPr>
                <a:spLocks noChangeShapeType="1"/>
              </p:cNvSpPr>
              <p:nvPr/>
            </p:nvSpPr>
            <p:spPr bwMode="auto">
              <a:xfrm flipH="1">
                <a:off x="1824" y="3312"/>
                <a:ext cx="144" cy="240"/>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0258" name="Line 69"/>
              <p:cNvSpPr>
                <a:spLocks noChangeShapeType="1"/>
              </p:cNvSpPr>
              <p:nvPr/>
            </p:nvSpPr>
            <p:spPr bwMode="auto">
              <a:xfrm>
                <a:off x="2064" y="3312"/>
                <a:ext cx="96" cy="240"/>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0259" name="Rectangle 70"/>
              <p:cNvSpPr>
                <a:spLocks noChangeArrowheads="1"/>
              </p:cNvSpPr>
              <p:nvPr/>
            </p:nvSpPr>
            <p:spPr bwMode="auto">
              <a:xfrm>
                <a:off x="3216" y="2784"/>
                <a:ext cx="288" cy="192"/>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2"/>
                  </a:buClr>
                  <a:buFont typeface="Wingdings" panose="05000000000000000000" pitchFamily="2" charset="2"/>
                  <a:buNone/>
                </a:pPr>
                <a:r>
                  <a:rPr lang="en-US" altLang="zh-CN" sz="2000" b="1">
                    <a:ea typeface="楷体_GB2312" pitchFamily="49" charset="-122"/>
                  </a:rPr>
                  <a:t>D</a:t>
                </a:r>
              </a:p>
            </p:txBody>
          </p:sp>
          <p:sp>
            <p:nvSpPr>
              <p:cNvPr id="10260" name="Rectangle 71"/>
              <p:cNvSpPr>
                <a:spLocks noChangeArrowheads="1"/>
              </p:cNvSpPr>
              <p:nvPr/>
            </p:nvSpPr>
            <p:spPr bwMode="auto">
              <a:xfrm>
                <a:off x="2976" y="3120"/>
                <a:ext cx="288" cy="192"/>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2"/>
                  </a:buClr>
                  <a:buFont typeface="Wingdings" panose="05000000000000000000" pitchFamily="2" charset="2"/>
                  <a:buNone/>
                </a:pPr>
                <a:r>
                  <a:rPr lang="en-US" altLang="zh-CN" sz="2000" b="1">
                    <a:ea typeface="楷体_GB2312" pitchFamily="49" charset="-122"/>
                  </a:rPr>
                  <a:t>E</a:t>
                </a:r>
              </a:p>
            </p:txBody>
          </p:sp>
          <p:sp>
            <p:nvSpPr>
              <p:cNvPr id="10261" name="Rectangle 72"/>
              <p:cNvSpPr>
                <a:spLocks noChangeArrowheads="1"/>
              </p:cNvSpPr>
              <p:nvPr/>
            </p:nvSpPr>
            <p:spPr bwMode="auto">
              <a:xfrm>
                <a:off x="3456" y="3120"/>
                <a:ext cx="288" cy="192"/>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2"/>
                  </a:buClr>
                  <a:buFont typeface="Wingdings" panose="05000000000000000000" pitchFamily="2" charset="2"/>
                  <a:buNone/>
                </a:pPr>
                <a:r>
                  <a:rPr lang="en-US" altLang="zh-CN" sz="2000" b="1">
                    <a:ea typeface="楷体_GB2312" pitchFamily="49" charset="-122"/>
                  </a:rPr>
                  <a:t>F</a:t>
                </a:r>
              </a:p>
            </p:txBody>
          </p:sp>
          <p:sp>
            <p:nvSpPr>
              <p:cNvPr id="10262" name="Line 73"/>
              <p:cNvSpPr>
                <a:spLocks noChangeShapeType="1"/>
              </p:cNvSpPr>
              <p:nvPr/>
            </p:nvSpPr>
            <p:spPr bwMode="auto">
              <a:xfrm flipH="1">
                <a:off x="3168" y="2976"/>
                <a:ext cx="144" cy="144"/>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0263" name="Line 74"/>
              <p:cNvSpPr>
                <a:spLocks noChangeShapeType="1"/>
              </p:cNvSpPr>
              <p:nvPr/>
            </p:nvSpPr>
            <p:spPr bwMode="auto">
              <a:xfrm>
                <a:off x="3456" y="2976"/>
                <a:ext cx="96" cy="144"/>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0264" name="Oval 75"/>
              <p:cNvSpPr>
                <a:spLocks noChangeArrowheads="1"/>
              </p:cNvSpPr>
              <p:nvPr/>
            </p:nvSpPr>
            <p:spPr bwMode="auto">
              <a:xfrm>
                <a:off x="2880" y="3552"/>
                <a:ext cx="96" cy="96"/>
              </a:xfrm>
              <a:prstGeom prst="ellipse">
                <a:avLst/>
              </a:prstGeom>
              <a:noFill/>
              <a:ln w="9525">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265" name="Oval 76"/>
              <p:cNvSpPr>
                <a:spLocks noChangeArrowheads="1"/>
              </p:cNvSpPr>
              <p:nvPr/>
            </p:nvSpPr>
            <p:spPr bwMode="auto">
              <a:xfrm>
                <a:off x="3225" y="3552"/>
                <a:ext cx="96" cy="96"/>
              </a:xfrm>
              <a:prstGeom prst="ellipse">
                <a:avLst/>
              </a:prstGeom>
              <a:noFill/>
              <a:ln w="9525">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266" name="Line 77"/>
              <p:cNvSpPr>
                <a:spLocks noChangeShapeType="1"/>
              </p:cNvSpPr>
              <p:nvPr/>
            </p:nvSpPr>
            <p:spPr bwMode="auto">
              <a:xfrm flipH="1">
                <a:off x="2928" y="3312"/>
                <a:ext cx="144" cy="240"/>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0267" name="Line 78"/>
              <p:cNvSpPr>
                <a:spLocks noChangeShapeType="1"/>
              </p:cNvSpPr>
              <p:nvPr/>
            </p:nvSpPr>
            <p:spPr bwMode="auto">
              <a:xfrm>
                <a:off x="3168" y="3312"/>
                <a:ext cx="96" cy="240"/>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0268" name="Oval 79"/>
              <p:cNvSpPr>
                <a:spLocks noChangeArrowheads="1"/>
              </p:cNvSpPr>
              <p:nvPr/>
            </p:nvSpPr>
            <p:spPr bwMode="auto">
              <a:xfrm>
                <a:off x="3408" y="3552"/>
                <a:ext cx="96" cy="96"/>
              </a:xfrm>
              <a:prstGeom prst="ellipse">
                <a:avLst/>
              </a:prstGeom>
              <a:noFill/>
              <a:ln w="9525">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269" name="Oval 80"/>
              <p:cNvSpPr>
                <a:spLocks noChangeArrowheads="1"/>
              </p:cNvSpPr>
              <p:nvPr/>
            </p:nvSpPr>
            <p:spPr bwMode="auto">
              <a:xfrm>
                <a:off x="3600" y="3552"/>
                <a:ext cx="96" cy="96"/>
              </a:xfrm>
              <a:prstGeom prst="ellipse">
                <a:avLst/>
              </a:prstGeom>
              <a:noFill/>
              <a:ln w="9525">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270" name="Oval 81"/>
              <p:cNvSpPr>
                <a:spLocks noChangeArrowheads="1"/>
              </p:cNvSpPr>
              <p:nvPr/>
            </p:nvSpPr>
            <p:spPr bwMode="auto">
              <a:xfrm>
                <a:off x="3792" y="3552"/>
                <a:ext cx="96" cy="96"/>
              </a:xfrm>
              <a:prstGeom prst="ellipse">
                <a:avLst/>
              </a:prstGeom>
              <a:noFill/>
              <a:ln w="9525">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271" name="Line 82"/>
              <p:cNvSpPr>
                <a:spLocks noChangeShapeType="1"/>
              </p:cNvSpPr>
              <p:nvPr/>
            </p:nvSpPr>
            <p:spPr bwMode="auto">
              <a:xfrm flipH="1">
                <a:off x="3456" y="3360"/>
                <a:ext cx="96" cy="192"/>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0272" name="Line 83"/>
              <p:cNvSpPr>
                <a:spLocks noChangeShapeType="1"/>
              </p:cNvSpPr>
              <p:nvPr/>
            </p:nvSpPr>
            <p:spPr bwMode="auto">
              <a:xfrm>
                <a:off x="3648" y="3351"/>
                <a:ext cx="0" cy="192"/>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0273" name="Line 84"/>
              <p:cNvSpPr>
                <a:spLocks noChangeShapeType="1"/>
              </p:cNvSpPr>
              <p:nvPr/>
            </p:nvSpPr>
            <p:spPr bwMode="auto">
              <a:xfrm>
                <a:off x="3696" y="3360"/>
                <a:ext cx="144" cy="192"/>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0274" name="Rectangle 85"/>
              <p:cNvSpPr>
                <a:spLocks noChangeArrowheads="1"/>
              </p:cNvSpPr>
              <p:nvPr/>
            </p:nvSpPr>
            <p:spPr bwMode="auto">
              <a:xfrm>
                <a:off x="2544" y="2400"/>
                <a:ext cx="528" cy="192"/>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2"/>
                  </a:buClr>
                  <a:buFont typeface="Wingdings" panose="05000000000000000000" pitchFamily="2" charset="2"/>
                  <a:buNone/>
                </a:pPr>
                <a:r>
                  <a:rPr lang="en-US" altLang="zh-CN" sz="2000" b="1">
                    <a:ea typeface="楷体_GB2312" pitchFamily="49" charset="-122"/>
                  </a:rPr>
                  <a:t>Root</a:t>
                </a:r>
              </a:p>
            </p:txBody>
          </p:sp>
          <p:sp>
            <p:nvSpPr>
              <p:cNvPr id="10275" name="Line 86"/>
              <p:cNvSpPr>
                <a:spLocks noChangeShapeType="1"/>
              </p:cNvSpPr>
              <p:nvPr/>
            </p:nvSpPr>
            <p:spPr bwMode="auto">
              <a:xfrm flipH="1">
                <a:off x="2400" y="2640"/>
                <a:ext cx="144" cy="96"/>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0276" name="Line 87"/>
              <p:cNvSpPr>
                <a:spLocks noChangeShapeType="1"/>
              </p:cNvSpPr>
              <p:nvPr/>
            </p:nvSpPr>
            <p:spPr bwMode="auto">
              <a:xfrm>
                <a:off x="3024" y="2640"/>
                <a:ext cx="192" cy="96"/>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10248" name="Text Box 88"/>
            <p:cNvSpPr txBox="1">
              <a:spLocks noChangeArrowheads="1"/>
            </p:cNvSpPr>
            <p:nvPr/>
          </p:nvSpPr>
          <p:spPr bwMode="auto">
            <a:xfrm>
              <a:off x="1344" y="3744"/>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tx2"/>
                </a:buClr>
                <a:buFont typeface="Wingdings" panose="05000000000000000000" pitchFamily="2" charset="2"/>
                <a:buNone/>
              </a:pPr>
              <a:r>
                <a:rPr lang="zh-CN" altLang="en-US" sz="2000" b="1" dirty="0">
                  <a:latin typeface="SimHei" panose="02010609060101010101" pitchFamily="49" charset="-122"/>
                  <a:ea typeface="SimHei" panose="02010609060101010101" pitchFamily="49" charset="-122"/>
                </a:rPr>
                <a:t>客户</a:t>
              </a:r>
              <a:r>
                <a:rPr lang="en-US" altLang="zh-CN" sz="2000" b="1" dirty="0">
                  <a:latin typeface="SimHei" panose="02010609060101010101" pitchFamily="49" charset="-122"/>
                  <a:ea typeface="SimHei" panose="02010609060101010101" pitchFamily="49" charset="-122"/>
                </a:rPr>
                <a:t>1</a:t>
              </a:r>
            </a:p>
          </p:txBody>
        </p:sp>
        <p:sp>
          <p:nvSpPr>
            <p:cNvPr id="10249" name="Text Box 89"/>
            <p:cNvSpPr txBox="1">
              <a:spLocks noChangeArrowheads="1"/>
            </p:cNvSpPr>
            <p:nvPr/>
          </p:nvSpPr>
          <p:spPr bwMode="auto">
            <a:xfrm>
              <a:off x="4032" y="3696"/>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tx2"/>
                </a:buClr>
                <a:buFont typeface="Wingdings" panose="05000000000000000000" pitchFamily="2" charset="2"/>
                <a:buNone/>
              </a:pPr>
              <a:r>
                <a:rPr lang="zh-CN" altLang="en-US" sz="2000" b="1">
                  <a:latin typeface="SimHei" panose="02010609060101010101" pitchFamily="49" charset="-122"/>
                  <a:ea typeface="SimHei" panose="02010609060101010101" pitchFamily="49" charset="-122"/>
                </a:rPr>
                <a:t>客户</a:t>
              </a:r>
              <a:r>
                <a:rPr lang="en-US" altLang="zh-CN" sz="2000" b="1">
                  <a:latin typeface="SimHei" panose="02010609060101010101" pitchFamily="49" charset="-122"/>
                  <a:ea typeface="SimHei" panose="02010609060101010101" pitchFamily="49" charset="-122"/>
                </a:rPr>
                <a:t>2</a:t>
              </a:r>
            </a:p>
          </p:txBody>
        </p:sp>
      </p:grpSp>
    </p:spTree>
    <p:extLst>
      <p:ext uri="{BB962C8B-B14F-4D97-AF65-F5344CB8AC3E}">
        <p14:creationId xmlns:p14="http://schemas.microsoft.com/office/powerpoint/2010/main" val="3059848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zh-CN" altLang="en-US" sz="4800" dirty="0">
                <a:solidFill>
                  <a:srgbClr val="2521FF"/>
                </a:solidFill>
                <a:latin typeface="SimHei" panose="02010609060101010101" pitchFamily="49" charset="-122"/>
                <a:ea typeface="SimHei" panose="02010609060101010101" pitchFamily="49" charset="-122"/>
              </a:rPr>
              <a:t>目录</a:t>
            </a:r>
            <a:r>
              <a:rPr lang="zh-CN" altLang="en-US" sz="4800" dirty="0">
                <a:solidFill>
                  <a:srgbClr val="2521FF"/>
                </a:solidFill>
                <a:latin typeface="SimHei" panose="02010609060101010101" pitchFamily="49" charset="-122"/>
                <a:ea typeface="SimHei" panose="02010609060101010101" pitchFamily="49" charset="-122"/>
                <a:cs typeface="Times New Roman" panose="02020603050405020304" pitchFamily="18" charset="0"/>
              </a:rPr>
              <a:t>服务</a:t>
            </a:r>
            <a:r>
              <a:rPr lang="zh-CN" altLang="en-US" sz="4800" dirty="0">
                <a:solidFill>
                  <a:srgbClr val="2521FF"/>
                </a:solidFill>
                <a:latin typeface="SimHei" panose="02010609060101010101" pitchFamily="49" charset="-122"/>
                <a:ea typeface="SimHei" panose="02010609060101010101" pitchFamily="49" charset="-122"/>
              </a:rPr>
              <a:t>器</a:t>
            </a:r>
            <a:r>
              <a:rPr lang="zh-CN" altLang="en-US" sz="4800" dirty="0">
                <a:solidFill>
                  <a:srgbClr val="2521FF"/>
                </a:solidFill>
                <a:latin typeface="SimHei" panose="02010609060101010101" pitchFamily="49" charset="-122"/>
                <a:ea typeface="SimHei" panose="02010609060101010101" pitchFamily="49" charset="-122"/>
                <a:cs typeface="Times New Roman" panose="02020603050405020304" pitchFamily="18" charset="0"/>
              </a:rPr>
              <a:t>接口</a:t>
            </a:r>
            <a:r>
              <a:rPr lang="en-US" altLang="zh-CN" sz="4800" dirty="0">
                <a:solidFill>
                  <a:srgbClr val="2521FF"/>
                </a:solidFill>
                <a:latin typeface="SimHei" panose="02010609060101010101" pitchFamily="49" charset="-122"/>
                <a:ea typeface="SimHei" panose="02010609060101010101" pitchFamily="49" charset="-122"/>
                <a:cs typeface="Times New Roman" panose="02020603050405020304" pitchFamily="18" charset="0"/>
              </a:rPr>
              <a:t>(5/6)</a:t>
            </a:r>
          </a:p>
        </p:txBody>
      </p:sp>
      <p:sp>
        <p:nvSpPr>
          <p:cNvPr id="11268" name="Rectangle 3"/>
          <p:cNvSpPr>
            <a:spLocks noGrp="1" noChangeArrowheads="1"/>
          </p:cNvSpPr>
          <p:nvPr>
            <p:ph idx="1"/>
          </p:nvPr>
        </p:nvSpPr>
        <p:spPr>
          <a:xfrm>
            <a:off x="199840" y="1155700"/>
            <a:ext cx="11865780" cy="1625599"/>
          </a:xfrm>
        </p:spPr>
        <p:txBody>
          <a:bodyPr/>
          <a:lstStyle/>
          <a:p>
            <a:r>
              <a:rPr lang="zh-CN" altLang="en-US" dirty="0"/>
              <a:t>问题</a:t>
            </a:r>
            <a:r>
              <a:rPr lang="en-US" altLang="zh-CN" dirty="0"/>
              <a:t>1</a:t>
            </a:r>
          </a:p>
          <a:p>
            <a:pPr lvl="1"/>
            <a:r>
              <a:rPr kumimoji="0" lang="zh-CN" altLang="en-US" dirty="0">
                <a:solidFill>
                  <a:srgbClr val="06070E"/>
                </a:solidFill>
              </a:rPr>
              <a:t>不同机器可能具有不同的文件系统视图。路径</a:t>
            </a:r>
            <a:r>
              <a:rPr kumimoji="0" lang="en-US" altLang="zh-CN" dirty="0">
                <a:solidFill>
                  <a:srgbClr val="06070E"/>
                </a:solidFill>
              </a:rPr>
              <a:t>/D/E/x</a:t>
            </a:r>
            <a:r>
              <a:rPr kumimoji="0" lang="zh-CN" altLang="en-US" dirty="0">
                <a:solidFill>
                  <a:srgbClr val="06070E"/>
                </a:solidFill>
              </a:rPr>
              <a:t>在客户</a:t>
            </a:r>
            <a:r>
              <a:rPr kumimoji="0" lang="en-US" altLang="zh-CN" dirty="0">
                <a:solidFill>
                  <a:srgbClr val="06070E"/>
                </a:solidFill>
              </a:rPr>
              <a:t>1</a:t>
            </a:r>
            <a:r>
              <a:rPr kumimoji="0" lang="zh-CN" altLang="en-US" dirty="0">
                <a:solidFill>
                  <a:srgbClr val="06070E"/>
                </a:solidFill>
              </a:rPr>
              <a:t>可能是有效的，而在客户</a:t>
            </a:r>
            <a:r>
              <a:rPr kumimoji="0" lang="en-US" altLang="zh-CN" dirty="0">
                <a:solidFill>
                  <a:srgbClr val="06070E"/>
                </a:solidFill>
              </a:rPr>
              <a:t>2</a:t>
            </a:r>
            <a:r>
              <a:rPr kumimoji="0" lang="zh-CN" altLang="en-US" dirty="0">
                <a:solidFill>
                  <a:srgbClr val="06070E"/>
                </a:solidFill>
              </a:rPr>
              <a:t>上可能是无效的</a:t>
            </a:r>
          </a:p>
        </p:txBody>
      </p:sp>
      <p:grpSp>
        <p:nvGrpSpPr>
          <p:cNvPr id="11269" name="Group 32"/>
          <p:cNvGrpSpPr>
            <a:grpSpLocks/>
          </p:cNvGrpSpPr>
          <p:nvPr/>
        </p:nvGrpSpPr>
        <p:grpSpPr bwMode="auto">
          <a:xfrm>
            <a:off x="2638240" y="3413124"/>
            <a:ext cx="3352800" cy="1981200"/>
            <a:chOff x="1776" y="2400"/>
            <a:chExt cx="2112" cy="1248"/>
          </a:xfrm>
        </p:grpSpPr>
        <p:sp>
          <p:nvSpPr>
            <p:cNvPr id="11299" name="Rectangle 33"/>
            <p:cNvSpPr>
              <a:spLocks noChangeArrowheads="1"/>
            </p:cNvSpPr>
            <p:nvPr/>
          </p:nvSpPr>
          <p:spPr bwMode="auto">
            <a:xfrm>
              <a:off x="2112" y="2784"/>
              <a:ext cx="288" cy="192"/>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2"/>
                </a:buClr>
                <a:buFont typeface="Wingdings" panose="05000000000000000000" pitchFamily="2" charset="2"/>
                <a:buNone/>
              </a:pPr>
              <a:r>
                <a:rPr lang="en-US" altLang="zh-CN" sz="2000" b="1">
                  <a:ea typeface="楷体_GB2312" pitchFamily="49" charset="-122"/>
                </a:rPr>
                <a:t>A</a:t>
              </a:r>
            </a:p>
          </p:txBody>
        </p:sp>
        <p:sp>
          <p:nvSpPr>
            <p:cNvPr id="11300" name="Rectangle 34"/>
            <p:cNvSpPr>
              <a:spLocks noChangeArrowheads="1"/>
            </p:cNvSpPr>
            <p:nvPr/>
          </p:nvSpPr>
          <p:spPr bwMode="auto">
            <a:xfrm>
              <a:off x="1872" y="3120"/>
              <a:ext cx="288" cy="192"/>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2"/>
                </a:buClr>
                <a:buFont typeface="Wingdings" panose="05000000000000000000" pitchFamily="2" charset="2"/>
                <a:buNone/>
              </a:pPr>
              <a:r>
                <a:rPr lang="en-US" altLang="zh-CN" sz="2000" b="1">
                  <a:ea typeface="楷体_GB2312" pitchFamily="49" charset="-122"/>
                </a:rPr>
                <a:t>B</a:t>
              </a:r>
            </a:p>
          </p:txBody>
        </p:sp>
        <p:sp>
          <p:nvSpPr>
            <p:cNvPr id="11301" name="Rectangle 35"/>
            <p:cNvSpPr>
              <a:spLocks noChangeArrowheads="1"/>
            </p:cNvSpPr>
            <p:nvPr/>
          </p:nvSpPr>
          <p:spPr bwMode="auto">
            <a:xfrm>
              <a:off x="2352" y="3120"/>
              <a:ext cx="288" cy="192"/>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2"/>
                </a:buClr>
                <a:buFont typeface="Wingdings" panose="05000000000000000000" pitchFamily="2" charset="2"/>
                <a:buNone/>
              </a:pPr>
              <a:r>
                <a:rPr lang="en-US" altLang="zh-CN" sz="2000" b="1">
                  <a:ea typeface="楷体_GB2312" pitchFamily="49" charset="-122"/>
                </a:rPr>
                <a:t>C</a:t>
              </a:r>
            </a:p>
          </p:txBody>
        </p:sp>
        <p:sp>
          <p:nvSpPr>
            <p:cNvPr id="11302" name="Line 36"/>
            <p:cNvSpPr>
              <a:spLocks noChangeShapeType="1"/>
            </p:cNvSpPr>
            <p:nvPr/>
          </p:nvSpPr>
          <p:spPr bwMode="auto">
            <a:xfrm flipH="1">
              <a:off x="2064" y="2976"/>
              <a:ext cx="144" cy="144"/>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1303" name="Line 37"/>
            <p:cNvSpPr>
              <a:spLocks noChangeShapeType="1"/>
            </p:cNvSpPr>
            <p:nvPr/>
          </p:nvSpPr>
          <p:spPr bwMode="auto">
            <a:xfrm>
              <a:off x="2352" y="2976"/>
              <a:ext cx="96" cy="144"/>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1304" name="Oval 38"/>
            <p:cNvSpPr>
              <a:spLocks noChangeArrowheads="1"/>
            </p:cNvSpPr>
            <p:nvPr/>
          </p:nvSpPr>
          <p:spPr bwMode="auto">
            <a:xfrm>
              <a:off x="1776" y="3552"/>
              <a:ext cx="96" cy="96"/>
            </a:xfrm>
            <a:prstGeom prst="ellipse">
              <a:avLst/>
            </a:prstGeom>
            <a:noFill/>
            <a:ln w="9525">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305" name="Oval 39"/>
            <p:cNvSpPr>
              <a:spLocks noChangeArrowheads="1"/>
            </p:cNvSpPr>
            <p:nvPr/>
          </p:nvSpPr>
          <p:spPr bwMode="auto">
            <a:xfrm>
              <a:off x="2121" y="3552"/>
              <a:ext cx="96" cy="96"/>
            </a:xfrm>
            <a:prstGeom prst="ellipse">
              <a:avLst/>
            </a:prstGeom>
            <a:noFill/>
            <a:ln w="9525">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306" name="Line 40"/>
            <p:cNvSpPr>
              <a:spLocks noChangeShapeType="1"/>
            </p:cNvSpPr>
            <p:nvPr/>
          </p:nvSpPr>
          <p:spPr bwMode="auto">
            <a:xfrm flipH="1">
              <a:off x="1824" y="3312"/>
              <a:ext cx="144" cy="240"/>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1307" name="Line 41"/>
            <p:cNvSpPr>
              <a:spLocks noChangeShapeType="1"/>
            </p:cNvSpPr>
            <p:nvPr/>
          </p:nvSpPr>
          <p:spPr bwMode="auto">
            <a:xfrm>
              <a:off x="2064" y="3312"/>
              <a:ext cx="96" cy="240"/>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1308" name="Rectangle 42"/>
            <p:cNvSpPr>
              <a:spLocks noChangeArrowheads="1"/>
            </p:cNvSpPr>
            <p:nvPr/>
          </p:nvSpPr>
          <p:spPr bwMode="auto">
            <a:xfrm>
              <a:off x="3216" y="2784"/>
              <a:ext cx="288" cy="192"/>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2"/>
                </a:buClr>
                <a:buFont typeface="Wingdings" panose="05000000000000000000" pitchFamily="2" charset="2"/>
                <a:buNone/>
              </a:pPr>
              <a:r>
                <a:rPr lang="en-US" altLang="zh-CN" sz="2000" b="1" dirty="0">
                  <a:ea typeface="楷体_GB2312" pitchFamily="49" charset="-122"/>
                </a:rPr>
                <a:t>D</a:t>
              </a:r>
            </a:p>
          </p:txBody>
        </p:sp>
        <p:sp>
          <p:nvSpPr>
            <p:cNvPr id="11309" name="Rectangle 43"/>
            <p:cNvSpPr>
              <a:spLocks noChangeArrowheads="1"/>
            </p:cNvSpPr>
            <p:nvPr/>
          </p:nvSpPr>
          <p:spPr bwMode="auto">
            <a:xfrm>
              <a:off x="2976" y="3120"/>
              <a:ext cx="288" cy="192"/>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2"/>
                </a:buClr>
                <a:buFont typeface="Wingdings" panose="05000000000000000000" pitchFamily="2" charset="2"/>
                <a:buNone/>
              </a:pPr>
              <a:r>
                <a:rPr lang="en-US" altLang="zh-CN" sz="2000" b="1">
                  <a:ea typeface="楷体_GB2312" pitchFamily="49" charset="-122"/>
                </a:rPr>
                <a:t>E</a:t>
              </a:r>
            </a:p>
          </p:txBody>
        </p:sp>
        <p:sp>
          <p:nvSpPr>
            <p:cNvPr id="11310" name="Rectangle 44"/>
            <p:cNvSpPr>
              <a:spLocks noChangeArrowheads="1"/>
            </p:cNvSpPr>
            <p:nvPr/>
          </p:nvSpPr>
          <p:spPr bwMode="auto">
            <a:xfrm>
              <a:off x="3456" y="3120"/>
              <a:ext cx="288" cy="192"/>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2"/>
                </a:buClr>
                <a:buFont typeface="Wingdings" panose="05000000000000000000" pitchFamily="2" charset="2"/>
                <a:buNone/>
              </a:pPr>
              <a:r>
                <a:rPr lang="en-US" altLang="zh-CN" sz="2000" b="1">
                  <a:ea typeface="楷体_GB2312" pitchFamily="49" charset="-122"/>
                </a:rPr>
                <a:t>F</a:t>
              </a:r>
            </a:p>
          </p:txBody>
        </p:sp>
        <p:sp>
          <p:nvSpPr>
            <p:cNvPr id="11311" name="Line 45"/>
            <p:cNvSpPr>
              <a:spLocks noChangeShapeType="1"/>
            </p:cNvSpPr>
            <p:nvPr/>
          </p:nvSpPr>
          <p:spPr bwMode="auto">
            <a:xfrm flipH="1">
              <a:off x="3168" y="2976"/>
              <a:ext cx="144" cy="144"/>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1312" name="Line 46"/>
            <p:cNvSpPr>
              <a:spLocks noChangeShapeType="1"/>
            </p:cNvSpPr>
            <p:nvPr/>
          </p:nvSpPr>
          <p:spPr bwMode="auto">
            <a:xfrm>
              <a:off x="3456" y="2976"/>
              <a:ext cx="96" cy="144"/>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1313" name="Oval 47"/>
            <p:cNvSpPr>
              <a:spLocks noChangeArrowheads="1"/>
            </p:cNvSpPr>
            <p:nvPr/>
          </p:nvSpPr>
          <p:spPr bwMode="auto">
            <a:xfrm>
              <a:off x="2880" y="3552"/>
              <a:ext cx="96" cy="96"/>
            </a:xfrm>
            <a:prstGeom prst="ellipse">
              <a:avLst/>
            </a:prstGeom>
            <a:noFill/>
            <a:ln w="9525">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314" name="Oval 48"/>
            <p:cNvSpPr>
              <a:spLocks noChangeArrowheads="1"/>
            </p:cNvSpPr>
            <p:nvPr/>
          </p:nvSpPr>
          <p:spPr bwMode="auto">
            <a:xfrm>
              <a:off x="3225" y="3552"/>
              <a:ext cx="96" cy="96"/>
            </a:xfrm>
            <a:prstGeom prst="ellipse">
              <a:avLst/>
            </a:prstGeom>
            <a:noFill/>
            <a:ln w="9525">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315" name="Line 49"/>
            <p:cNvSpPr>
              <a:spLocks noChangeShapeType="1"/>
            </p:cNvSpPr>
            <p:nvPr/>
          </p:nvSpPr>
          <p:spPr bwMode="auto">
            <a:xfrm flipH="1">
              <a:off x="2928" y="3312"/>
              <a:ext cx="144" cy="240"/>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1316" name="Line 50"/>
            <p:cNvSpPr>
              <a:spLocks noChangeShapeType="1"/>
            </p:cNvSpPr>
            <p:nvPr/>
          </p:nvSpPr>
          <p:spPr bwMode="auto">
            <a:xfrm>
              <a:off x="3168" y="3312"/>
              <a:ext cx="96" cy="240"/>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1317" name="Oval 51"/>
            <p:cNvSpPr>
              <a:spLocks noChangeArrowheads="1"/>
            </p:cNvSpPr>
            <p:nvPr/>
          </p:nvSpPr>
          <p:spPr bwMode="auto">
            <a:xfrm>
              <a:off x="3408" y="3552"/>
              <a:ext cx="96" cy="96"/>
            </a:xfrm>
            <a:prstGeom prst="ellipse">
              <a:avLst/>
            </a:prstGeom>
            <a:noFill/>
            <a:ln w="9525">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318" name="Oval 52"/>
            <p:cNvSpPr>
              <a:spLocks noChangeArrowheads="1"/>
            </p:cNvSpPr>
            <p:nvPr/>
          </p:nvSpPr>
          <p:spPr bwMode="auto">
            <a:xfrm>
              <a:off x="3600" y="3552"/>
              <a:ext cx="96" cy="96"/>
            </a:xfrm>
            <a:prstGeom prst="ellipse">
              <a:avLst/>
            </a:prstGeom>
            <a:noFill/>
            <a:ln w="9525">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319" name="Oval 53"/>
            <p:cNvSpPr>
              <a:spLocks noChangeArrowheads="1"/>
            </p:cNvSpPr>
            <p:nvPr/>
          </p:nvSpPr>
          <p:spPr bwMode="auto">
            <a:xfrm>
              <a:off x="3792" y="3552"/>
              <a:ext cx="96" cy="96"/>
            </a:xfrm>
            <a:prstGeom prst="ellipse">
              <a:avLst/>
            </a:prstGeom>
            <a:noFill/>
            <a:ln w="9525">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320" name="Line 54"/>
            <p:cNvSpPr>
              <a:spLocks noChangeShapeType="1"/>
            </p:cNvSpPr>
            <p:nvPr/>
          </p:nvSpPr>
          <p:spPr bwMode="auto">
            <a:xfrm flipH="1">
              <a:off x="3456" y="3360"/>
              <a:ext cx="96" cy="192"/>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1321" name="Line 55"/>
            <p:cNvSpPr>
              <a:spLocks noChangeShapeType="1"/>
            </p:cNvSpPr>
            <p:nvPr/>
          </p:nvSpPr>
          <p:spPr bwMode="auto">
            <a:xfrm>
              <a:off x="3648" y="3351"/>
              <a:ext cx="0" cy="192"/>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1322" name="Line 56"/>
            <p:cNvSpPr>
              <a:spLocks noChangeShapeType="1"/>
            </p:cNvSpPr>
            <p:nvPr/>
          </p:nvSpPr>
          <p:spPr bwMode="auto">
            <a:xfrm>
              <a:off x="3696" y="3360"/>
              <a:ext cx="144" cy="192"/>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1323" name="Rectangle 57"/>
            <p:cNvSpPr>
              <a:spLocks noChangeArrowheads="1"/>
            </p:cNvSpPr>
            <p:nvPr/>
          </p:nvSpPr>
          <p:spPr bwMode="auto">
            <a:xfrm>
              <a:off x="2544" y="2400"/>
              <a:ext cx="528" cy="192"/>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2"/>
                </a:buClr>
                <a:buFont typeface="Wingdings" panose="05000000000000000000" pitchFamily="2" charset="2"/>
                <a:buNone/>
              </a:pPr>
              <a:r>
                <a:rPr lang="en-US" altLang="zh-CN" sz="2000" b="1">
                  <a:ea typeface="楷体_GB2312" pitchFamily="49" charset="-122"/>
                </a:rPr>
                <a:t>Root</a:t>
              </a:r>
            </a:p>
          </p:txBody>
        </p:sp>
        <p:sp>
          <p:nvSpPr>
            <p:cNvPr id="11324" name="Line 58"/>
            <p:cNvSpPr>
              <a:spLocks noChangeShapeType="1"/>
            </p:cNvSpPr>
            <p:nvPr/>
          </p:nvSpPr>
          <p:spPr bwMode="auto">
            <a:xfrm flipH="1">
              <a:off x="2400" y="2640"/>
              <a:ext cx="144" cy="96"/>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1325" name="Line 59"/>
            <p:cNvSpPr>
              <a:spLocks noChangeShapeType="1"/>
            </p:cNvSpPr>
            <p:nvPr/>
          </p:nvSpPr>
          <p:spPr bwMode="auto">
            <a:xfrm>
              <a:off x="3024" y="2640"/>
              <a:ext cx="192" cy="96"/>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11270" name="Text Box 60"/>
          <p:cNvSpPr txBox="1">
            <a:spLocks noChangeArrowheads="1"/>
          </p:cNvSpPr>
          <p:nvPr/>
        </p:nvSpPr>
        <p:spPr bwMode="auto">
          <a:xfrm>
            <a:off x="3552640" y="5699125"/>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tx2"/>
              </a:buClr>
              <a:buFont typeface="Wingdings" panose="05000000000000000000" pitchFamily="2" charset="2"/>
              <a:buNone/>
            </a:pPr>
            <a:r>
              <a:rPr lang="zh-CN" altLang="en-US" sz="2000" b="1" dirty="0">
                <a:latin typeface="Arial Black" panose="020B0A04020102020204" pitchFamily="34" charset="0"/>
                <a:ea typeface="楷体_GB2312" pitchFamily="49" charset="-122"/>
              </a:rPr>
              <a:t>客户</a:t>
            </a:r>
            <a:r>
              <a:rPr lang="en-US" altLang="zh-CN" sz="2000" b="1" dirty="0">
                <a:ea typeface="楷体_GB2312" pitchFamily="49" charset="-122"/>
              </a:rPr>
              <a:t>1</a:t>
            </a:r>
          </a:p>
        </p:txBody>
      </p:sp>
      <p:sp>
        <p:nvSpPr>
          <p:cNvPr id="11271" name="Rectangle 62"/>
          <p:cNvSpPr>
            <a:spLocks noChangeArrowheads="1"/>
          </p:cNvSpPr>
          <p:nvPr/>
        </p:nvSpPr>
        <p:spPr bwMode="auto">
          <a:xfrm>
            <a:off x="7057840" y="3817937"/>
            <a:ext cx="457200" cy="290512"/>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2"/>
              </a:buClr>
              <a:buFont typeface="Wingdings" panose="05000000000000000000" pitchFamily="2" charset="2"/>
              <a:buNone/>
            </a:pPr>
            <a:r>
              <a:rPr lang="en-US" altLang="zh-CN" sz="2000" b="1">
                <a:ea typeface="楷体_GB2312" pitchFamily="49" charset="-122"/>
              </a:rPr>
              <a:t>A</a:t>
            </a:r>
          </a:p>
        </p:txBody>
      </p:sp>
      <p:sp>
        <p:nvSpPr>
          <p:cNvPr id="11272" name="Rectangle 63"/>
          <p:cNvSpPr>
            <a:spLocks noChangeArrowheads="1"/>
          </p:cNvSpPr>
          <p:nvPr/>
        </p:nvSpPr>
        <p:spPr bwMode="auto">
          <a:xfrm>
            <a:off x="6676840" y="4325937"/>
            <a:ext cx="457200" cy="290512"/>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2"/>
              </a:buClr>
              <a:buFont typeface="Wingdings" panose="05000000000000000000" pitchFamily="2" charset="2"/>
              <a:buNone/>
            </a:pPr>
            <a:r>
              <a:rPr lang="en-US" altLang="zh-CN" sz="2000" b="1">
                <a:ea typeface="楷体_GB2312" pitchFamily="49" charset="-122"/>
              </a:rPr>
              <a:t>B</a:t>
            </a:r>
          </a:p>
        </p:txBody>
      </p:sp>
      <p:sp>
        <p:nvSpPr>
          <p:cNvPr id="11273" name="Rectangle 64"/>
          <p:cNvSpPr>
            <a:spLocks noChangeArrowheads="1"/>
          </p:cNvSpPr>
          <p:nvPr/>
        </p:nvSpPr>
        <p:spPr bwMode="auto">
          <a:xfrm>
            <a:off x="7438840" y="4325937"/>
            <a:ext cx="457200" cy="290512"/>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2"/>
              </a:buClr>
              <a:buFont typeface="Wingdings" panose="05000000000000000000" pitchFamily="2" charset="2"/>
              <a:buNone/>
            </a:pPr>
            <a:r>
              <a:rPr lang="en-US" altLang="zh-CN" sz="2000" b="1">
                <a:ea typeface="楷体_GB2312" pitchFamily="49" charset="-122"/>
              </a:rPr>
              <a:t>C</a:t>
            </a:r>
          </a:p>
        </p:txBody>
      </p:sp>
      <p:sp>
        <p:nvSpPr>
          <p:cNvPr id="11274" name="Line 65"/>
          <p:cNvSpPr>
            <a:spLocks noChangeShapeType="1"/>
          </p:cNvSpPr>
          <p:nvPr/>
        </p:nvSpPr>
        <p:spPr bwMode="auto">
          <a:xfrm flipH="1">
            <a:off x="6981640" y="4108449"/>
            <a:ext cx="228600" cy="217488"/>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1275" name="Line 66"/>
          <p:cNvSpPr>
            <a:spLocks noChangeShapeType="1"/>
          </p:cNvSpPr>
          <p:nvPr/>
        </p:nvSpPr>
        <p:spPr bwMode="auto">
          <a:xfrm>
            <a:off x="7438840" y="4108449"/>
            <a:ext cx="152400" cy="217488"/>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1276" name="Oval 67"/>
          <p:cNvSpPr>
            <a:spLocks noChangeArrowheads="1"/>
          </p:cNvSpPr>
          <p:nvPr/>
        </p:nvSpPr>
        <p:spPr bwMode="auto">
          <a:xfrm>
            <a:off x="6524440" y="4978400"/>
            <a:ext cx="152400" cy="144463"/>
          </a:xfrm>
          <a:prstGeom prst="ellipse">
            <a:avLst/>
          </a:prstGeom>
          <a:noFill/>
          <a:ln w="9525">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7" name="Oval 68"/>
          <p:cNvSpPr>
            <a:spLocks noChangeArrowheads="1"/>
          </p:cNvSpPr>
          <p:nvPr/>
        </p:nvSpPr>
        <p:spPr bwMode="auto">
          <a:xfrm>
            <a:off x="7072127" y="4978400"/>
            <a:ext cx="152400" cy="144463"/>
          </a:xfrm>
          <a:prstGeom prst="ellipse">
            <a:avLst/>
          </a:prstGeom>
          <a:noFill/>
          <a:ln w="9525">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8" name="Line 69"/>
          <p:cNvSpPr>
            <a:spLocks noChangeShapeType="1"/>
          </p:cNvSpPr>
          <p:nvPr/>
        </p:nvSpPr>
        <p:spPr bwMode="auto">
          <a:xfrm flipH="1">
            <a:off x="6600640" y="4616449"/>
            <a:ext cx="228600" cy="361950"/>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1279" name="Line 70"/>
          <p:cNvSpPr>
            <a:spLocks noChangeShapeType="1"/>
          </p:cNvSpPr>
          <p:nvPr/>
        </p:nvSpPr>
        <p:spPr bwMode="auto">
          <a:xfrm>
            <a:off x="6981640" y="4616449"/>
            <a:ext cx="152400" cy="361950"/>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1280" name="Rectangle 71"/>
          <p:cNvSpPr>
            <a:spLocks noChangeArrowheads="1"/>
          </p:cNvSpPr>
          <p:nvPr/>
        </p:nvSpPr>
        <p:spPr bwMode="auto">
          <a:xfrm>
            <a:off x="7819840" y="4905375"/>
            <a:ext cx="457200" cy="290513"/>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2"/>
              </a:buClr>
              <a:buFont typeface="Wingdings" panose="05000000000000000000" pitchFamily="2" charset="2"/>
              <a:buNone/>
            </a:pPr>
            <a:r>
              <a:rPr lang="en-US" altLang="zh-CN" sz="2000" b="1">
                <a:ea typeface="楷体_GB2312" pitchFamily="49" charset="-122"/>
              </a:rPr>
              <a:t>D</a:t>
            </a:r>
          </a:p>
        </p:txBody>
      </p:sp>
      <p:sp>
        <p:nvSpPr>
          <p:cNvPr id="11281" name="Rectangle 72"/>
          <p:cNvSpPr>
            <a:spLocks noChangeArrowheads="1"/>
          </p:cNvSpPr>
          <p:nvPr/>
        </p:nvSpPr>
        <p:spPr bwMode="auto">
          <a:xfrm>
            <a:off x="7438840" y="5413375"/>
            <a:ext cx="457200" cy="288925"/>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2"/>
              </a:buClr>
              <a:buFont typeface="Wingdings" panose="05000000000000000000" pitchFamily="2" charset="2"/>
              <a:buNone/>
            </a:pPr>
            <a:r>
              <a:rPr lang="en-US" altLang="zh-CN" sz="2000" b="1">
                <a:ea typeface="楷体_GB2312" pitchFamily="49" charset="-122"/>
              </a:rPr>
              <a:t>E</a:t>
            </a:r>
          </a:p>
        </p:txBody>
      </p:sp>
      <p:sp>
        <p:nvSpPr>
          <p:cNvPr id="11282" name="Rectangle 73"/>
          <p:cNvSpPr>
            <a:spLocks noChangeArrowheads="1"/>
          </p:cNvSpPr>
          <p:nvPr/>
        </p:nvSpPr>
        <p:spPr bwMode="auto">
          <a:xfrm>
            <a:off x="8200840" y="5413375"/>
            <a:ext cx="457200" cy="288925"/>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2"/>
              </a:buClr>
              <a:buFont typeface="Wingdings" panose="05000000000000000000" pitchFamily="2" charset="2"/>
              <a:buNone/>
            </a:pPr>
            <a:r>
              <a:rPr lang="en-US" altLang="zh-CN" sz="2000" b="1">
                <a:ea typeface="楷体_GB2312" pitchFamily="49" charset="-122"/>
              </a:rPr>
              <a:t>F</a:t>
            </a:r>
          </a:p>
        </p:txBody>
      </p:sp>
      <p:sp>
        <p:nvSpPr>
          <p:cNvPr id="11283" name="Line 74"/>
          <p:cNvSpPr>
            <a:spLocks noChangeShapeType="1"/>
          </p:cNvSpPr>
          <p:nvPr/>
        </p:nvSpPr>
        <p:spPr bwMode="auto">
          <a:xfrm flipH="1">
            <a:off x="7743640" y="5195888"/>
            <a:ext cx="228600" cy="217487"/>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1284" name="Line 75"/>
          <p:cNvSpPr>
            <a:spLocks noChangeShapeType="1"/>
          </p:cNvSpPr>
          <p:nvPr/>
        </p:nvSpPr>
        <p:spPr bwMode="auto">
          <a:xfrm>
            <a:off x="8200840" y="5195888"/>
            <a:ext cx="152400" cy="217487"/>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1285" name="Oval 76"/>
          <p:cNvSpPr>
            <a:spLocks noChangeArrowheads="1"/>
          </p:cNvSpPr>
          <p:nvPr/>
        </p:nvSpPr>
        <p:spPr bwMode="auto">
          <a:xfrm>
            <a:off x="7286440" y="6065837"/>
            <a:ext cx="152400" cy="144462"/>
          </a:xfrm>
          <a:prstGeom prst="ellipse">
            <a:avLst/>
          </a:prstGeom>
          <a:noFill/>
          <a:ln w="9525">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86" name="Oval 77"/>
          <p:cNvSpPr>
            <a:spLocks noChangeArrowheads="1"/>
          </p:cNvSpPr>
          <p:nvPr/>
        </p:nvSpPr>
        <p:spPr bwMode="auto">
          <a:xfrm>
            <a:off x="7834127" y="6065837"/>
            <a:ext cx="152400" cy="144462"/>
          </a:xfrm>
          <a:prstGeom prst="ellipse">
            <a:avLst/>
          </a:prstGeom>
          <a:noFill/>
          <a:ln w="9525">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87" name="Line 78"/>
          <p:cNvSpPr>
            <a:spLocks noChangeShapeType="1"/>
          </p:cNvSpPr>
          <p:nvPr/>
        </p:nvSpPr>
        <p:spPr bwMode="auto">
          <a:xfrm flipH="1">
            <a:off x="7362640" y="5702299"/>
            <a:ext cx="228600" cy="363538"/>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1288" name="Line 79"/>
          <p:cNvSpPr>
            <a:spLocks noChangeShapeType="1"/>
          </p:cNvSpPr>
          <p:nvPr/>
        </p:nvSpPr>
        <p:spPr bwMode="auto">
          <a:xfrm>
            <a:off x="7743640" y="5702299"/>
            <a:ext cx="152400" cy="363538"/>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1289" name="Oval 80"/>
          <p:cNvSpPr>
            <a:spLocks noChangeArrowheads="1"/>
          </p:cNvSpPr>
          <p:nvPr/>
        </p:nvSpPr>
        <p:spPr bwMode="auto">
          <a:xfrm>
            <a:off x="8124640" y="6065837"/>
            <a:ext cx="152400" cy="144462"/>
          </a:xfrm>
          <a:prstGeom prst="ellipse">
            <a:avLst/>
          </a:prstGeom>
          <a:noFill/>
          <a:ln w="9525">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90" name="Oval 81"/>
          <p:cNvSpPr>
            <a:spLocks noChangeArrowheads="1"/>
          </p:cNvSpPr>
          <p:nvPr/>
        </p:nvSpPr>
        <p:spPr bwMode="auto">
          <a:xfrm>
            <a:off x="8429440" y="6065837"/>
            <a:ext cx="152400" cy="144462"/>
          </a:xfrm>
          <a:prstGeom prst="ellipse">
            <a:avLst/>
          </a:prstGeom>
          <a:noFill/>
          <a:ln w="9525">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91" name="Oval 82"/>
          <p:cNvSpPr>
            <a:spLocks noChangeArrowheads="1"/>
          </p:cNvSpPr>
          <p:nvPr/>
        </p:nvSpPr>
        <p:spPr bwMode="auto">
          <a:xfrm>
            <a:off x="8734240" y="6065837"/>
            <a:ext cx="152400" cy="144462"/>
          </a:xfrm>
          <a:prstGeom prst="ellipse">
            <a:avLst/>
          </a:prstGeom>
          <a:noFill/>
          <a:ln w="9525">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92" name="Line 83"/>
          <p:cNvSpPr>
            <a:spLocks noChangeShapeType="1"/>
          </p:cNvSpPr>
          <p:nvPr/>
        </p:nvSpPr>
        <p:spPr bwMode="auto">
          <a:xfrm flipH="1">
            <a:off x="8200840" y="5775325"/>
            <a:ext cx="152400" cy="290513"/>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1293" name="Line 84"/>
          <p:cNvSpPr>
            <a:spLocks noChangeShapeType="1"/>
          </p:cNvSpPr>
          <p:nvPr/>
        </p:nvSpPr>
        <p:spPr bwMode="auto">
          <a:xfrm>
            <a:off x="8505640" y="5761037"/>
            <a:ext cx="0" cy="290512"/>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1294" name="Line 85"/>
          <p:cNvSpPr>
            <a:spLocks noChangeShapeType="1"/>
          </p:cNvSpPr>
          <p:nvPr/>
        </p:nvSpPr>
        <p:spPr bwMode="auto">
          <a:xfrm>
            <a:off x="8581840" y="5775325"/>
            <a:ext cx="228600" cy="290513"/>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1295" name="Rectangle 86"/>
          <p:cNvSpPr>
            <a:spLocks noChangeArrowheads="1"/>
          </p:cNvSpPr>
          <p:nvPr/>
        </p:nvSpPr>
        <p:spPr bwMode="auto">
          <a:xfrm>
            <a:off x="7743640" y="3238500"/>
            <a:ext cx="838200" cy="290513"/>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chemeClr val="tx2"/>
              </a:buClr>
              <a:buFont typeface="Wingdings" panose="05000000000000000000" pitchFamily="2" charset="2"/>
              <a:buNone/>
            </a:pPr>
            <a:r>
              <a:rPr lang="en-US" altLang="zh-CN" sz="2000" b="1">
                <a:ea typeface="楷体_GB2312" pitchFamily="49" charset="-122"/>
              </a:rPr>
              <a:t>Root</a:t>
            </a:r>
          </a:p>
        </p:txBody>
      </p:sp>
      <p:sp>
        <p:nvSpPr>
          <p:cNvPr id="11296" name="Line 87"/>
          <p:cNvSpPr>
            <a:spLocks noChangeShapeType="1"/>
          </p:cNvSpPr>
          <p:nvPr/>
        </p:nvSpPr>
        <p:spPr bwMode="auto">
          <a:xfrm flipH="1">
            <a:off x="7515040" y="3600449"/>
            <a:ext cx="228600" cy="146050"/>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1297" name="Text Box 88"/>
          <p:cNvSpPr txBox="1">
            <a:spLocks noChangeArrowheads="1"/>
          </p:cNvSpPr>
          <p:nvPr/>
        </p:nvSpPr>
        <p:spPr bwMode="auto">
          <a:xfrm>
            <a:off x="7535677" y="6461125"/>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tx2"/>
              </a:buClr>
              <a:buFont typeface="Wingdings" panose="05000000000000000000" pitchFamily="2" charset="2"/>
              <a:buNone/>
            </a:pPr>
            <a:r>
              <a:rPr lang="zh-CN" altLang="en-US" sz="2000" b="1">
                <a:latin typeface="Arial Black" panose="020B0A04020102020204" pitchFamily="34" charset="0"/>
                <a:ea typeface="楷体_GB2312" pitchFamily="49" charset="-122"/>
              </a:rPr>
              <a:t>客户</a:t>
            </a:r>
            <a:r>
              <a:rPr lang="en-US" altLang="zh-CN" sz="2000" b="1">
                <a:ea typeface="楷体_GB2312" pitchFamily="49" charset="-122"/>
              </a:rPr>
              <a:t>2</a:t>
            </a:r>
          </a:p>
        </p:txBody>
      </p:sp>
      <p:sp>
        <p:nvSpPr>
          <p:cNvPr id="11298" name="Line 89"/>
          <p:cNvSpPr>
            <a:spLocks noChangeShapeType="1"/>
          </p:cNvSpPr>
          <p:nvPr/>
        </p:nvSpPr>
        <p:spPr bwMode="auto">
          <a:xfrm>
            <a:off x="7743640" y="4616450"/>
            <a:ext cx="228600" cy="288925"/>
          </a:xfrm>
          <a:prstGeom prst="line">
            <a:avLst/>
          </a:prstGeom>
          <a:noFill/>
          <a:ln w="952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extLst>
      <p:ext uri="{BB962C8B-B14F-4D97-AF65-F5344CB8AC3E}">
        <p14:creationId xmlns:p14="http://schemas.microsoft.com/office/powerpoint/2010/main" val="3762566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zh-CN" altLang="en-US" sz="4800" dirty="0">
                <a:solidFill>
                  <a:srgbClr val="2521FF"/>
                </a:solidFill>
                <a:latin typeface="SimHei" panose="02010609060101010101" pitchFamily="49" charset="-122"/>
                <a:ea typeface="SimHei" panose="02010609060101010101" pitchFamily="49" charset="-122"/>
              </a:rPr>
              <a:t>目录</a:t>
            </a:r>
            <a:r>
              <a:rPr lang="zh-CN" altLang="en-US" sz="4800" dirty="0">
                <a:solidFill>
                  <a:srgbClr val="2521FF"/>
                </a:solidFill>
                <a:latin typeface="SimHei" panose="02010609060101010101" pitchFamily="49" charset="-122"/>
                <a:ea typeface="SimHei" panose="02010609060101010101" pitchFamily="49" charset="-122"/>
                <a:cs typeface="Times New Roman" panose="02020603050405020304" pitchFamily="18" charset="0"/>
              </a:rPr>
              <a:t>服务</a:t>
            </a:r>
            <a:r>
              <a:rPr lang="zh-CN" altLang="en-US" sz="4800" dirty="0">
                <a:solidFill>
                  <a:srgbClr val="2521FF"/>
                </a:solidFill>
                <a:latin typeface="SimHei" panose="02010609060101010101" pitchFamily="49" charset="-122"/>
                <a:ea typeface="SimHei" panose="02010609060101010101" pitchFamily="49" charset="-122"/>
              </a:rPr>
              <a:t>器</a:t>
            </a:r>
            <a:r>
              <a:rPr lang="zh-CN" altLang="en-US" sz="4800" dirty="0">
                <a:solidFill>
                  <a:srgbClr val="2521FF"/>
                </a:solidFill>
                <a:latin typeface="SimHei" panose="02010609060101010101" pitchFamily="49" charset="-122"/>
                <a:ea typeface="SimHei" panose="02010609060101010101" pitchFamily="49" charset="-122"/>
                <a:cs typeface="Times New Roman" panose="02020603050405020304" pitchFamily="18" charset="0"/>
              </a:rPr>
              <a:t>接口</a:t>
            </a:r>
            <a:r>
              <a:rPr lang="en-US" altLang="zh-CN" sz="4800" dirty="0">
                <a:solidFill>
                  <a:srgbClr val="2521FF"/>
                </a:solidFill>
                <a:latin typeface="SimHei" panose="02010609060101010101" pitchFamily="49" charset="-122"/>
                <a:ea typeface="SimHei" panose="02010609060101010101" pitchFamily="49" charset="-122"/>
                <a:cs typeface="Times New Roman" panose="02020603050405020304" pitchFamily="18" charset="0"/>
              </a:rPr>
              <a:t>(6/6)</a:t>
            </a:r>
          </a:p>
        </p:txBody>
      </p:sp>
      <p:sp>
        <p:nvSpPr>
          <p:cNvPr id="62467" name="Rectangle 3"/>
          <p:cNvSpPr>
            <a:spLocks noGrp="1" noChangeArrowheads="1"/>
          </p:cNvSpPr>
          <p:nvPr>
            <p:ph idx="1"/>
          </p:nvPr>
        </p:nvSpPr>
        <p:spPr>
          <a:xfrm>
            <a:off x="252760" y="1166019"/>
            <a:ext cx="11723649" cy="2123592"/>
          </a:xfrm>
        </p:spPr>
        <p:txBody>
          <a:bodyPr/>
          <a:lstStyle/>
          <a:p>
            <a:r>
              <a:rPr lang="zh-CN" altLang="en-US" dirty="0"/>
              <a:t>问题</a:t>
            </a:r>
            <a:r>
              <a:rPr lang="en-US" altLang="zh-CN" dirty="0"/>
              <a:t>2</a:t>
            </a:r>
          </a:p>
          <a:p>
            <a:pPr lvl="1"/>
            <a:r>
              <a:rPr lang="zh-CN" altLang="en-US" dirty="0"/>
              <a:t>是否存在一个全局的、所有机器都承认的根目录</a:t>
            </a:r>
          </a:p>
          <a:p>
            <a:pPr lvl="2"/>
            <a:r>
              <a:rPr lang="zh-CN" altLang="en-US" dirty="0"/>
              <a:t>实现全局根目录的一个途径：使根目录为每个服务器保留一个入口</a:t>
            </a:r>
          </a:p>
          <a:p>
            <a:pPr lvl="2"/>
            <a:r>
              <a:rPr lang="zh-CN" altLang="en-US" dirty="0"/>
              <a:t>路径形如：</a:t>
            </a:r>
            <a:r>
              <a:rPr lang="en-US" altLang="zh-CN" dirty="0"/>
              <a:t>/</a:t>
            </a:r>
            <a:r>
              <a:rPr lang="zh-CN" altLang="en-US" dirty="0"/>
              <a:t>服务器</a:t>
            </a:r>
            <a:r>
              <a:rPr lang="en-US" altLang="zh-CN" dirty="0"/>
              <a:t>/</a:t>
            </a:r>
            <a:r>
              <a:rPr lang="zh-CN" altLang="en-US" dirty="0"/>
              <a:t>路径</a:t>
            </a:r>
          </a:p>
        </p:txBody>
      </p:sp>
    </p:spTree>
    <p:extLst>
      <p:ext uri="{BB962C8B-B14F-4D97-AF65-F5344CB8AC3E}">
        <p14:creationId xmlns:p14="http://schemas.microsoft.com/office/powerpoint/2010/main" val="3349923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normAutofit/>
          </a:bodyPr>
          <a:lstStyle/>
          <a:p>
            <a:pPr eaLnBrk="1" hangingPunct="1"/>
            <a:r>
              <a:rPr lang="zh-CN" altLang="en-US" sz="4800" dirty="0">
                <a:solidFill>
                  <a:srgbClr val="2521FF"/>
                </a:solidFill>
                <a:latin typeface="SimHei" panose="02010609060101010101" pitchFamily="49" charset="-122"/>
                <a:ea typeface="SimHei" panose="02010609060101010101" pitchFamily="49" charset="-122"/>
                <a:cs typeface="Times New Roman" panose="02020603050405020304" pitchFamily="18" charset="0"/>
              </a:rPr>
              <a:t>命名透明性</a:t>
            </a:r>
            <a:r>
              <a:rPr lang="en-US" altLang="zh-CN" sz="4800" dirty="0">
                <a:solidFill>
                  <a:srgbClr val="2521FF"/>
                </a:solidFill>
                <a:latin typeface="SimHei" panose="02010609060101010101" pitchFamily="49" charset="-122"/>
                <a:ea typeface="SimHei" panose="02010609060101010101" pitchFamily="49" charset="-122"/>
                <a:cs typeface="Times New Roman" panose="02020603050405020304" pitchFamily="18" charset="0"/>
              </a:rPr>
              <a:t>(1/2) </a:t>
            </a:r>
          </a:p>
        </p:txBody>
      </p:sp>
      <p:sp>
        <p:nvSpPr>
          <p:cNvPr id="14339" name="Rectangle 3"/>
          <p:cNvSpPr>
            <a:spLocks noGrp="1" noChangeArrowheads="1"/>
          </p:cNvSpPr>
          <p:nvPr>
            <p:ph idx="1"/>
          </p:nvPr>
        </p:nvSpPr>
        <p:spPr>
          <a:xfrm>
            <a:off x="190499" y="1166018"/>
            <a:ext cx="11852817" cy="4525963"/>
          </a:xfrm>
        </p:spPr>
        <p:txBody>
          <a:bodyPr/>
          <a:lstStyle/>
          <a:p>
            <a:r>
              <a:rPr lang="zh-CN" altLang="en-US" dirty="0"/>
              <a:t>命名透明性</a:t>
            </a:r>
            <a:endParaRPr lang="zh-CN" altLang="en-US" dirty="0">
              <a:latin typeface="宋体" panose="02010600030101010101" pitchFamily="2" charset="-122"/>
            </a:endParaRPr>
          </a:p>
          <a:p>
            <a:pPr lvl="1" algn="just"/>
            <a:r>
              <a:rPr lang="zh-CN" altLang="en-US" dirty="0"/>
              <a:t>位置透明性：路径名不给出文件</a:t>
            </a:r>
            <a:r>
              <a:rPr lang="en-US" altLang="zh-CN" dirty="0"/>
              <a:t>(</a:t>
            </a:r>
            <a:r>
              <a:rPr lang="zh-CN" altLang="en-US" dirty="0"/>
              <a:t>对象</a:t>
            </a:r>
            <a:r>
              <a:rPr lang="en-US" altLang="zh-CN" dirty="0"/>
              <a:t>)</a:t>
            </a:r>
            <a:r>
              <a:rPr lang="zh-CN" altLang="en-US" dirty="0"/>
              <a:t>存储位置的任何提示</a:t>
            </a:r>
          </a:p>
          <a:p>
            <a:pPr lvl="1" algn="just"/>
            <a:r>
              <a:rPr lang="zh-CN" altLang="en-US" dirty="0"/>
              <a:t>路径</a:t>
            </a:r>
            <a:r>
              <a:rPr lang="en-US" altLang="zh-CN" dirty="0"/>
              <a:t>/server1/dir1/dir2/x</a:t>
            </a:r>
            <a:r>
              <a:rPr lang="zh-CN" altLang="en-US" dirty="0"/>
              <a:t>说明</a:t>
            </a:r>
            <a:r>
              <a:rPr lang="en-US" altLang="zh-CN" dirty="0"/>
              <a:t>x</a:t>
            </a:r>
            <a:r>
              <a:rPr lang="zh-CN" altLang="en-US" dirty="0"/>
              <a:t>位于服务器</a:t>
            </a:r>
            <a:r>
              <a:rPr lang="en-US" altLang="zh-CN" dirty="0"/>
              <a:t>1</a:t>
            </a:r>
            <a:r>
              <a:rPr lang="zh-CN" altLang="en-US" dirty="0"/>
              <a:t>，但未说明服务器</a:t>
            </a:r>
            <a:r>
              <a:rPr lang="en-US" altLang="zh-CN" dirty="0"/>
              <a:t>1</a:t>
            </a:r>
            <a:r>
              <a:rPr lang="zh-CN" altLang="en-US" dirty="0"/>
              <a:t>的位置。服务器可在网络中自由移动，路径名无需改变</a:t>
            </a:r>
          </a:p>
          <a:p>
            <a:pPr lvl="1" algn="just"/>
            <a:r>
              <a:rPr lang="zh-CN" altLang="en-US" dirty="0"/>
              <a:t>假设</a:t>
            </a:r>
            <a:r>
              <a:rPr lang="en-US" altLang="zh-CN" dirty="0"/>
              <a:t>x</a:t>
            </a:r>
            <a:r>
              <a:rPr lang="zh-CN" altLang="en-US" dirty="0"/>
              <a:t>很大，服务器</a:t>
            </a:r>
            <a:r>
              <a:rPr lang="en-US" altLang="zh-CN" dirty="0"/>
              <a:t>1</a:t>
            </a:r>
            <a:r>
              <a:rPr lang="zh-CN" altLang="en-US" dirty="0"/>
              <a:t>的空间很紧张。希望把</a:t>
            </a:r>
            <a:r>
              <a:rPr lang="en-US" altLang="zh-CN" dirty="0"/>
              <a:t>x</a:t>
            </a:r>
            <a:r>
              <a:rPr lang="zh-CN" altLang="en-US" dirty="0"/>
              <a:t>自动移到服务器</a:t>
            </a:r>
            <a:r>
              <a:rPr lang="en-US" altLang="zh-CN" dirty="0"/>
              <a:t>2</a:t>
            </a:r>
            <a:r>
              <a:rPr lang="zh-CN" altLang="en-US" dirty="0"/>
              <a:t>。但系统不能自动把文件移动到另一个服务器</a:t>
            </a:r>
          </a:p>
          <a:p>
            <a:pPr marL="457200" lvl="1" indent="0" algn="just">
              <a:buNone/>
            </a:pPr>
            <a:r>
              <a:rPr lang="zh-CN" altLang="en-US" dirty="0"/>
              <a:t>                </a:t>
            </a:r>
            <a:r>
              <a:rPr lang="en-US" altLang="zh-CN" dirty="0"/>
              <a:t>/server1/dir1/dir2/x                  /server2/dir1/dir2/x</a:t>
            </a:r>
          </a:p>
        </p:txBody>
      </p:sp>
      <p:sp>
        <p:nvSpPr>
          <p:cNvPr id="14340" name="Line 4"/>
          <p:cNvSpPr>
            <a:spLocks noChangeShapeType="1"/>
          </p:cNvSpPr>
          <p:nvPr/>
        </p:nvSpPr>
        <p:spPr bwMode="auto">
          <a:xfrm>
            <a:off x="5257800" y="4386350"/>
            <a:ext cx="838200" cy="0"/>
          </a:xfrm>
          <a:prstGeom prst="line">
            <a:avLst/>
          </a:prstGeom>
          <a:noFill/>
          <a:ln w="38100">
            <a:solidFill>
              <a:srgbClr val="00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extLst>
      <p:ext uri="{BB962C8B-B14F-4D97-AF65-F5344CB8AC3E}">
        <p14:creationId xmlns:p14="http://schemas.microsoft.com/office/powerpoint/2010/main" val="3911275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zh-CN" altLang="en-US" sz="4800" dirty="0">
                <a:solidFill>
                  <a:srgbClr val="2521FF"/>
                </a:solidFill>
                <a:latin typeface="SimHei" panose="02010609060101010101" pitchFamily="49" charset="-122"/>
                <a:ea typeface="SimHei" panose="02010609060101010101" pitchFamily="49" charset="-122"/>
                <a:cs typeface="Times New Roman" panose="02020603050405020304" pitchFamily="18" charset="0"/>
              </a:rPr>
              <a:t>命名透明性</a:t>
            </a:r>
            <a:r>
              <a:rPr lang="en-US" altLang="zh-CN" sz="4800" dirty="0">
                <a:solidFill>
                  <a:srgbClr val="2521FF"/>
                </a:solidFill>
                <a:latin typeface="SimHei" panose="02010609060101010101" pitchFamily="49" charset="-122"/>
                <a:ea typeface="SimHei" panose="02010609060101010101" pitchFamily="49" charset="-122"/>
                <a:cs typeface="Times New Roman" panose="02020603050405020304" pitchFamily="18" charset="0"/>
              </a:rPr>
              <a:t>(2/2) </a:t>
            </a:r>
            <a:endParaRPr lang="zh-CN" altLang="en-US" sz="4800" dirty="0">
              <a:solidFill>
                <a:srgbClr val="2521FF"/>
              </a:solidFill>
              <a:latin typeface="SimHei" panose="02010609060101010101" pitchFamily="49" charset="-122"/>
              <a:ea typeface="SimHei" panose="02010609060101010101" pitchFamily="49" charset="-122"/>
              <a:cs typeface="Times New Roman" panose="02020603050405020304" pitchFamily="18" charset="0"/>
            </a:endParaRPr>
          </a:p>
        </p:txBody>
      </p:sp>
      <p:sp>
        <p:nvSpPr>
          <p:cNvPr id="63491" name="Rectangle 3"/>
          <p:cNvSpPr>
            <a:spLocks noGrp="1" noChangeArrowheads="1"/>
          </p:cNvSpPr>
          <p:nvPr>
            <p:ph idx="1"/>
          </p:nvPr>
        </p:nvSpPr>
        <p:spPr>
          <a:xfrm>
            <a:off x="152399" y="1115616"/>
            <a:ext cx="11946673" cy="4995252"/>
          </a:xfrm>
        </p:spPr>
        <p:txBody>
          <a:bodyPr/>
          <a:lstStyle/>
          <a:p>
            <a:r>
              <a:rPr lang="zh-CN" altLang="en-US" dirty="0"/>
              <a:t>命名透明性</a:t>
            </a:r>
          </a:p>
          <a:p>
            <a:pPr lvl="1"/>
            <a:r>
              <a:rPr lang="zh-CN" altLang="en-US" dirty="0"/>
              <a:t>位置独立性：无需改名就能移动文件的系统</a:t>
            </a:r>
          </a:p>
          <a:p>
            <a:pPr lvl="1"/>
            <a:r>
              <a:rPr lang="zh-CN" altLang="en-US" dirty="0"/>
              <a:t>明确把机器或服务器名嵌入路径名的分布式系统不是位置独立的系统</a:t>
            </a:r>
          </a:p>
          <a:p>
            <a:pPr lvl="2"/>
            <a:r>
              <a:rPr lang="zh-CN" altLang="en-US" dirty="0"/>
              <a:t>例子：基于远程安装的系统不可能把文件从一个文件组移动到另一个文件组并仍可使用原路径名，因此也不具备位置独立性</a:t>
            </a:r>
          </a:p>
          <a:p>
            <a:pPr lvl="1"/>
            <a:r>
              <a:rPr lang="zh-CN" altLang="en-US" dirty="0"/>
              <a:t>在分布式系统中，有以下三种常见的文件和目录命名方法</a:t>
            </a:r>
            <a:endParaRPr lang="zh-CN" altLang="en-US" dirty="0">
              <a:latin typeface="宋体" panose="02010600030101010101" pitchFamily="2" charset="-122"/>
            </a:endParaRPr>
          </a:p>
          <a:p>
            <a:pPr lvl="2" algn="just"/>
            <a:r>
              <a:rPr lang="zh-CN" altLang="en-US" dirty="0"/>
              <a:t>机器</a:t>
            </a:r>
            <a:r>
              <a:rPr lang="en-US" altLang="zh-CN" dirty="0"/>
              <a:t>+</a:t>
            </a:r>
            <a:r>
              <a:rPr lang="zh-CN" altLang="en-US" dirty="0"/>
              <a:t>路径名，如</a:t>
            </a:r>
            <a:r>
              <a:rPr lang="en-US" altLang="zh-CN" dirty="0"/>
              <a:t>/machine/path</a:t>
            </a:r>
            <a:r>
              <a:rPr lang="zh-CN" altLang="en-US" dirty="0"/>
              <a:t>或</a:t>
            </a:r>
            <a:r>
              <a:rPr lang="en-US" altLang="zh-CN" dirty="0" err="1"/>
              <a:t>machine:path</a:t>
            </a:r>
            <a:endParaRPr lang="en-US" altLang="zh-CN" dirty="0"/>
          </a:p>
          <a:p>
            <a:pPr lvl="2" algn="just"/>
            <a:r>
              <a:rPr lang="zh-CN" altLang="en-US" dirty="0"/>
              <a:t>把远程文件系统安装到本地目录中</a:t>
            </a:r>
          </a:p>
          <a:p>
            <a:pPr lvl="2" algn="just"/>
            <a:r>
              <a:rPr lang="zh-CN" altLang="en-US" dirty="0"/>
              <a:t>对所有机器都视同一致的单一名字空间。本方法难度大，如果要实现分布式系统，需要这种方法</a:t>
            </a:r>
          </a:p>
        </p:txBody>
      </p:sp>
    </p:spTree>
    <p:extLst>
      <p:ext uri="{BB962C8B-B14F-4D97-AF65-F5344CB8AC3E}">
        <p14:creationId xmlns:p14="http://schemas.microsoft.com/office/powerpoint/2010/main" val="2619265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zh-CN" altLang="en-US" sz="4800" dirty="0">
                <a:solidFill>
                  <a:srgbClr val="2521FF"/>
                </a:solidFill>
                <a:latin typeface="宋体" panose="02010600030101010101" pitchFamily="2" charset="-122"/>
              </a:rPr>
              <a:t>目录</a:t>
            </a:r>
            <a:r>
              <a:rPr lang="zh-CN" altLang="en-US" sz="4800" dirty="0">
                <a:solidFill>
                  <a:srgbClr val="2521FF"/>
                </a:solidFill>
                <a:latin typeface="宋体" panose="02010600030101010101" pitchFamily="2" charset="-122"/>
                <a:cs typeface="Times New Roman" panose="02020603050405020304" pitchFamily="18" charset="0"/>
              </a:rPr>
              <a:t>服务</a:t>
            </a:r>
            <a:r>
              <a:rPr lang="zh-CN" altLang="en-US" sz="4800" dirty="0">
                <a:solidFill>
                  <a:srgbClr val="2521FF"/>
                </a:solidFill>
                <a:latin typeface="宋体" panose="02010600030101010101" pitchFamily="2" charset="-122"/>
              </a:rPr>
              <a:t>器</a:t>
            </a:r>
            <a:r>
              <a:rPr lang="zh-CN" altLang="en-US" sz="4800" dirty="0">
                <a:solidFill>
                  <a:srgbClr val="2521FF"/>
                </a:solidFill>
                <a:latin typeface="宋体" panose="02010600030101010101" pitchFamily="2" charset="-122"/>
                <a:cs typeface="Times New Roman" panose="02020603050405020304" pitchFamily="18" charset="0"/>
              </a:rPr>
              <a:t>接口</a:t>
            </a:r>
          </a:p>
        </p:txBody>
      </p:sp>
      <p:sp>
        <p:nvSpPr>
          <p:cNvPr id="2" name="Rectangle 3"/>
          <p:cNvSpPr>
            <a:spLocks noGrp="1" noChangeArrowheads="1"/>
          </p:cNvSpPr>
          <p:nvPr>
            <p:ph idx="1"/>
          </p:nvPr>
        </p:nvSpPr>
        <p:spPr>
          <a:xfrm>
            <a:off x="152400" y="1166018"/>
            <a:ext cx="11879766" cy="4525963"/>
          </a:xfrm>
        </p:spPr>
        <p:txBody>
          <a:bodyPr/>
          <a:lstStyle/>
          <a:p>
            <a:r>
              <a:rPr lang="zh-CN" altLang="en-US" dirty="0"/>
              <a:t>两级命名</a:t>
            </a:r>
          </a:p>
          <a:p>
            <a:pPr lvl="1"/>
            <a:r>
              <a:rPr lang="zh-CN" altLang="en-US" dirty="0"/>
              <a:t>文件</a:t>
            </a:r>
            <a:r>
              <a:rPr lang="en-US" altLang="zh-CN" dirty="0"/>
              <a:t>(</a:t>
            </a:r>
            <a:r>
              <a:rPr lang="zh-CN" altLang="en-US" dirty="0"/>
              <a:t>对象</a:t>
            </a:r>
            <a:r>
              <a:rPr lang="en-US" altLang="zh-CN" dirty="0"/>
              <a:t>)</a:t>
            </a:r>
            <a:r>
              <a:rPr lang="zh-CN" altLang="en-US" dirty="0"/>
              <a:t>有符号名，供用户使用，还可有内部二进制名供系统使用</a:t>
            </a:r>
          </a:p>
          <a:p>
            <a:pPr lvl="1"/>
            <a:r>
              <a:rPr lang="zh-CN" altLang="en-US" dirty="0"/>
              <a:t>目录提供两个命名级间的变换</a:t>
            </a:r>
            <a:r>
              <a:rPr lang="en-US" altLang="zh-CN" dirty="0"/>
              <a:t>(</a:t>
            </a:r>
            <a:r>
              <a:rPr lang="zh-CN" altLang="en-US" dirty="0"/>
              <a:t>映射</a:t>
            </a:r>
            <a:r>
              <a:rPr lang="en-US" altLang="zh-CN" dirty="0"/>
              <a:t>)</a:t>
            </a:r>
          </a:p>
          <a:p>
            <a:pPr lvl="1"/>
            <a:r>
              <a:rPr lang="zh-CN" altLang="en-US" dirty="0"/>
              <a:t>一般的命名模式是用二进制名指定服务器及其上的特定文件，允许服务器上的目录拥有其它服务器上的文件</a:t>
            </a:r>
          </a:p>
          <a:p>
            <a:pPr lvl="1"/>
            <a:r>
              <a:rPr lang="zh-CN" altLang="en-US" dirty="0"/>
              <a:t>符号连接，一个路径名，是映射到</a:t>
            </a:r>
            <a:r>
              <a:rPr lang="en-US" altLang="zh-CN" dirty="0"/>
              <a:t>(</a:t>
            </a:r>
            <a:r>
              <a:rPr lang="zh-CN" altLang="en-US" dirty="0"/>
              <a:t>服务器，文件名</a:t>
            </a:r>
            <a:r>
              <a:rPr lang="en-US" altLang="zh-CN" dirty="0"/>
              <a:t>)</a:t>
            </a:r>
            <a:r>
              <a:rPr lang="zh-CN" altLang="en-US" dirty="0"/>
              <a:t>字符串的目录项，可以通过服务器名找到二进制名</a:t>
            </a:r>
          </a:p>
        </p:txBody>
      </p:sp>
    </p:spTree>
    <p:extLst>
      <p:ext uri="{BB962C8B-B14F-4D97-AF65-F5344CB8AC3E}">
        <p14:creationId xmlns:p14="http://schemas.microsoft.com/office/powerpoint/2010/main" val="4041493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zh-CN" altLang="en-US" sz="4800" dirty="0">
                <a:solidFill>
                  <a:srgbClr val="2521FF"/>
                </a:solidFill>
              </a:rPr>
              <a:t>目录</a:t>
            </a:r>
          </a:p>
        </p:txBody>
      </p:sp>
      <p:sp>
        <p:nvSpPr>
          <p:cNvPr id="74755" name="Rectangle 3"/>
          <p:cNvSpPr>
            <a:spLocks noGrp="1" noChangeArrowheads="1"/>
          </p:cNvSpPr>
          <p:nvPr>
            <p:ph idx="1"/>
          </p:nvPr>
        </p:nvSpPr>
        <p:spPr>
          <a:xfrm>
            <a:off x="241610" y="1166019"/>
            <a:ext cx="10972800" cy="3149504"/>
          </a:xfrm>
        </p:spPr>
        <p:txBody>
          <a:bodyPr/>
          <a:lstStyle/>
          <a:p>
            <a:r>
              <a:rPr lang="zh-CN" altLang="en-US" dirty="0">
                <a:solidFill>
                  <a:srgbClr val="FF0000"/>
                </a:solidFill>
              </a:rPr>
              <a:t>分布式文件系统简介</a:t>
            </a:r>
            <a:endParaRPr lang="en-US" altLang="zh-CN" dirty="0">
              <a:solidFill>
                <a:srgbClr val="FF0000"/>
              </a:solidFill>
            </a:endParaRPr>
          </a:p>
          <a:p>
            <a:r>
              <a:rPr lang="zh-CN" altLang="en-US" dirty="0"/>
              <a:t>分布式文件系统的设计</a:t>
            </a:r>
          </a:p>
          <a:p>
            <a:pPr eaLnBrk="1" hangingPunct="1"/>
            <a:r>
              <a:rPr lang="zh-CN" altLang="en-US" dirty="0"/>
              <a:t>分布式文件系统的实现</a:t>
            </a:r>
          </a:p>
          <a:p>
            <a:pPr eaLnBrk="1" hangingPunct="1"/>
            <a:r>
              <a:rPr lang="zh-CN" altLang="en-US" dirty="0"/>
              <a:t>分布式文件系统的发展趋势</a:t>
            </a:r>
            <a:endParaRPr lang="en-US" altLang="zh-CN" dirty="0"/>
          </a:p>
          <a:p>
            <a:pPr eaLnBrk="1" hangingPunct="1"/>
            <a:r>
              <a:rPr lang="zh-CN" altLang="en-US" dirty="0"/>
              <a:t>典型分布式文件系统介绍</a:t>
            </a:r>
          </a:p>
        </p:txBody>
      </p:sp>
    </p:spTree>
    <p:extLst>
      <p:ext uri="{BB962C8B-B14F-4D97-AF65-F5344CB8AC3E}">
        <p14:creationId xmlns:p14="http://schemas.microsoft.com/office/powerpoint/2010/main" val="2497176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zh-CN" altLang="en-US" sz="4800" dirty="0">
                <a:solidFill>
                  <a:srgbClr val="2521FF"/>
                </a:solidFill>
                <a:latin typeface="SimHei" panose="02010609060101010101" pitchFamily="49" charset="-122"/>
                <a:ea typeface="SimHei" panose="02010609060101010101" pitchFamily="49" charset="-122"/>
                <a:cs typeface="Times New Roman" panose="02020603050405020304" pitchFamily="18" charset="0"/>
              </a:rPr>
              <a:t>文件共享的语义</a:t>
            </a:r>
            <a:r>
              <a:rPr lang="en-US" altLang="zh-CN" sz="4800" dirty="0">
                <a:solidFill>
                  <a:srgbClr val="2521FF"/>
                </a:solidFill>
                <a:latin typeface="SimHei" panose="02010609060101010101" pitchFamily="49" charset="-122"/>
                <a:ea typeface="SimHei" panose="02010609060101010101" pitchFamily="49" charset="-122"/>
                <a:cs typeface="Times New Roman" panose="02020603050405020304" pitchFamily="18" charset="0"/>
              </a:rPr>
              <a:t>(1/5)</a:t>
            </a:r>
          </a:p>
        </p:txBody>
      </p:sp>
      <p:sp>
        <p:nvSpPr>
          <p:cNvPr id="65539" name="Rectangle 3"/>
          <p:cNvSpPr>
            <a:spLocks noGrp="1" noChangeArrowheads="1"/>
          </p:cNvSpPr>
          <p:nvPr>
            <p:ph idx="1"/>
          </p:nvPr>
        </p:nvSpPr>
        <p:spPr>
          <a:xfrm>
            <a:off x="149223" y="1096782"/>
            <a:ext cx="11749127" cy="1973442"/>
          </a:xfrm>
        </p:spPr>
        <p:txBody>
          <a:bodyPr/>
          <a:lstStyle/>
          <a:p>
            <a:r>
              <a:rPr lang="en-US" altLang="zh-CN" dirty="0"/>
              <a:t>UNIX</a:t>
            </a:r>
            <a:r>
              <a:rPr lang="zh-CN" altLang="en-US" dirty="0"/>
              <a:t>语义</a:t>
            </a:r>
          </a:p>
          <a:p>
            <a:pPr lvl="1"/>
            <a:r>
              <a:rPr lang="zh-CN" altLang="en-US" dirty="0"/>
              <a:t>单处理机中，读操作紧跟写操作，读操作返回刚写入的值</a:t>
            </a:r>
          </a:p>
          <a:p>
            <a:pPr lvl="1"/>
            <a:r>
              <a:rPr lang="zh-CN" altLang="en-US" dirty="0"/>
              <a:t>分布式系统中存在的问题：可能返回过时值，即允许客户在自己的高速缓存中保留经常使用的文件的局部拷贝</a:t>
            </a:r>
          </a:p>
        </p:txBody>
      </p:sp>
      <p:sp>
        <p:nvSpPr>
          <p:cNvPr id="65569" name="Rectangle 33"/>
          <p:cNvSpPr>
            <a:spLocks noChangeArrowheads="1"/>
          </p:cNvSpPr>
          <p:nvPr/>
        </p:nvSpPr>
        <p:spPr bwMode="auto">
          <a:xfrm>
            <a:off x="6096000" y="3265488"/>
            <a:ext cx="1584325" cy="1057275"/>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mn-lt"/>
              <a:ea typeface="SimHei" panose="02010609060101010101" pitchFamily="49" charset="-122"/>
            </a:endParaRPr>
          </a:p>
        </p:txBody>
      </p:sp>
      <p:grpSp>
        <p:nvGrpSpPr>
          <p:cNvPr id="65646" name="Group 110"/>
          <p:cNvGrpSpPr>
            <a:grpSpLocks/>
          </p:cNvGrpSpPr>
          <p:nvPr/>
        </p:nvGrpSpPr>
        <p:grpSpPr bwMode="auto">
          <a:xfrm>
            <a:off x="6745286" y="3430587"/>
            <a:ext cx="515938" cy="258762"/>
            <a:chOff x="3230" y="1498"/>
            <a:chExt cx="325" cy="163"/>
          </a:xfrm>
        </p:grpSpPr>
        <p:grpSp>
          <p:nvGrpSpPr>
            <p:cNvPr id="16486" name="Group 109"/>
            <p:cNvGrpSpPr>
              <a:grpSpLocks/>
            </p:cNvGrpSpPr>
            <p:nvPr/>
          </p:nvGrpSpPr>
          <p:grpSpPr bwMode="auto">
            <a:xfrm>
              <a:off x="3230" y="1498"/>
              <a:ext cx="325" cy="163"/>
              <a:chOff x="3230" y="1498"/>
              <a:chExt cx="325" cy="163"/>
            </a:xfrm>
          </p:grpSpPr>
          <p:sp>
            <p:nvSpPr>
              <p:cNvPr id="16490" name="Rectangle 34"/>
              <p:cNvSpPr>
                <a:spLocks noChangeArrowheads="1"/>
              </p:cNvSpPr>
              <p:nvPr/>
            </p:nvSpPr>
            <p:spPr bwMode="auto">
              <a:xfrm>
                <a:off x="3230" y="1498"/>
                <a:ext cx="162" cy="163"/>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mn-lt"/>
                  <a:ea typeface="SimHei" panose="02010609060101010101" pitchFamily="49" charset="-122"/>
                </a:endParaRPr>
              </a:p>
            </p:txBody>
          </p:sp>
          <p:sp>
            <p:nvSpPr>
              <p:cNvPr id="16491" name="Rectangle 36"/>
              <p:cNvSpPr>
                <a:spLocks noChangeArrowheads="1"/>
              </p:cNvSpPr>
              <p:nvPr/>
            </p:nvSpPr>
            <p:spPr bwMode="auto">
              <a:xfrm>
                <a:off x="3392" y="1498"/>
                <a:ext cx="163" cy="163"/>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mn-lt"/>
                  <a:ea typeface="SimHei" panose="02010609060101010101" pitchFamily="49" charset="-122"/>
                </a:endParaRPr>
              </a:p>
            </p:txBody>
          </p:sp>
        </p:grpSp>
        <p:grpSp>
          <p:nvGrpSpPr>
            <p:cNvPr id="16487" name="Group 108"/>
            <p:cNvGrpSpPr>
              <a:grpSpLocks/>
            </p:cNvGrpSpPr>
            <p:nvPr/>
          </p:nvGrpSpPr>
          <p:grpSpPr bwMode="auto">
            <a:xfrm>
              <a:off x="3282" y="1515"/>
              <a:ext cx="223" cy="136"/>
              <a:chOff x="3282" y="1515"/>
              <a:chExt cx="223" cy="136"/>
            </a:xfrm>
          </p:grpSpPr>
          <p:sp>
            <p:nvSpPr>
              <p:cNvPr id="16488" name="Rectangle 35"/>
              <p:cNvSpPr>
                <a:spLocks noChangeArrowheads="1"/>
              </p:cNvSpPr>
              <p:nvPr/>
            </p:nvSpPr>
            <p:spPr bwMode="auto">
              <a:xfrm>
                <a:off x="3282" y="1515"/>
                <a:ext cx="5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rgbClr val="000000"/>
                    </a:solidFill>
                    <a:latin typeface="+mn-lt"/>
                    <a:ea typeface="SimHei" panose="02010609060101010101" pitchFamily="49" charset="-122"/>
                  </a:rPr>
                  <a:t>a</a:t>
                </a:r>
                <a:endParaRPr lang="en-US" altLang="zh-CN">
                  <a:latin typeface="+mn-lt"/>
                  <a:ea typeface="SimHei" panose="02010609060101010101" pitchFamily="49" charset="-122"/>
                </a:endParaRPr>
              </a:p>
            </p:txBody>
          </p:sp>
          <p:sp>
            <p:nvSpPr>
              <p:cNvPr id="16489" name="Rectangle 37"/>
              <p:cNvSpPr>
                <a:spLocks noChangeArrowheads="1"/>
              </p:cNvSpPr>
              <p:nvPr/>
            </p:nvSpPr>
            <p:spPr bwMode="auto">
              <a:xfrm>
                <a:off x="3445" y="1515"/>
                <a:ext cx="6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rgbClr val="000000"/>
                    </a:solidFill>
                    <a:latin typeface="+mn-lt"/>
                    <a:ea typeface="SimHei" panose="02010609060101010101" pitchFamily="49" charset="-122"/>
                  </a:rPr>
                  <a:t>b</a:t>
                </a:r>
                <a:endParaRPr lang="en-US" altLang="zh-CN">
                  <a:latin typeface="+mn-lt"/>
                  <a:ea typeface="SimHei" panose="02010609060101010101" pitchFamily="49" charset="-122"/>
                </a:endParaRPr>
              </a:p>
            </p:txBody>
          </p:sp>
        </p:grpSp>
      </p:grpSp>
      <p:grpSp>
        <p:nvGrpSpPr>
          <p:cNvPr id="65655" name="Group 119"/>
          <p:cNvGrpSpPr>
            <a:grpSpLocks/>
          </p:cNvGrpSpPr>
          <p:nvPr/>
        </p:nvGrpSpPr>
        <p:grpSpPr bwMode="auto">
          <a:xfrm>
            <a:off x="7061199" y="3935412"/>
            <a:ext cx="258762" cy="258762"/>
            <a:chOff x="3488" y="1887"/>
            <a:chExt cx="163" cy="163"/>
          </a:xfrm>
        </p:grpSpPr>
        <p:sp>
          <p:nvSpPr>
            <p:cNvPr id="16484" name="Rectangle 42"/>
            <p:cNvSpPr>
              <a:spLocks noChangeArrowheads="1"/>
            </p:cNvSpPr>
            <p:nvPr/>
          </p:nvSpPr>
          <p:spPr bwMode="auto">
            <a:xfrm>
              <a:off x="3488" y="1887"/>
              <a:ext cx="163" cy="163"/>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mn-lt"/>
                <a:ea typeface="SimHei" panose="02010609060101010101" pitchFamily="49" charset="-122"/>
              </a:endParaRPr>
            </a:p>
          </p:txBody>
        </p:sp>
        <p:sp>
          <p:nvSpPr>
            <p:cNvPr id="16485" name="Rectangle 43"/>
            <p:cNvSpPr>
              <a:spLocks noChangeArrowheads="1"/>
            </p:cNvSpPr>
            <p:nvPr/>
          </p:nvSpPr>
          <p:spPr bwMode="auto">
            <a:xfrm>
              <a:off x="3541" y="1904"/>
              <a:ext cx="4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rgbClr val="000000"/>
                  </a:solidFill>
                  <a:latin typeface="+mn-lt"/>
                  <a:ea typeface="SimHei" panose="02010609060101010101" pitchFamily="49" charset="-122"/>
                </a:rPr>
                <a:t>c</a:t>
              </a:r>
              <a:endParaRPr lang="en-US" altLang="zh-CN">
                <a:latin typeface="+mn-lt"/>
                <a:ea typeface="SimHei" panose="02010609060101010101" pitchFamily="49" charset="-122"/>
              </a:endParaRPr>
            </a:p>
          </p:txBody>
        </p:sp>
      </p:grpSp>
      <p:grpSp>
        <p:nvGrpSpPr>
          <p:cNvPr id="65640" name="Group 104"/>
          <p:cNvGrpSpPr>
            <a:grpSpLocks/>
          </p:cNvGrpSpPr>
          <p:nvPr/>
        </p:nvGrpSpPr>
        <p:grpSpPr bwMode="auto">
          <a:xfrm>
            <a:off x="7210424" y="3656013"/>
            <a:ext cx="830262" cy="1343025"/>
            <a:chOff x="3627" y="1717"/>
            <a:chExt cx="523" cy="960"/>
          </a:xfrm>
        </p:grpSpPr>
        <p:sp>
          <p:nvSpPr>
            <p:cNvPr id="16482" name="Line 55"/>
            <p:cNvSpPr>
              <a:spLocks noChangeShapeType="1"/>
            </p:cNvSpPr>
            <p:nvPr/>
          </p:nvSpPr>
          <p:spPr bwMode="auto">
            <a:xfrm flipH="1" flipV="1">
              <a:off x="3651" y="1760"/>
              <a:ext cx="499" cy="91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16483" name="Freeform 56"/>
            <p:cNvSpPr>
              <a:spLocks/>
            </p:cNvSpPr>
            <p:nvPr/>
          </p:nvSpPr>
          <p:spPr bwMode="auto">
            <a:xfrm>
              <a:off x="3627" y="1717"/>
              <a:ext cx="41" cy="53"/>
            </a:xfrm>
            <a:custGeom>
              <a:avLst/>
              <a:gdLst>
                <a:gd name="T0" fmla="*/ 0 w 41"/>
                <a:gd name="T1" fmla="*/ 53 h 53"/>
                <a:gd name="T2" fmla="*/ 0 w 41"/>
                <a:gd name="T3" fmla="*/ 0 h 53"/>
                <a:gd name="T4" fmla="*/ 41 w 41"/>
                <a:gd name="T5" fmla="*/ 30 h 53"/>
                <a:gd name="T6" fmla="*/ 0 w 41"/>
                <a:gd name="T7" fmla="*/ 53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 h="53">
                  <a:moveTo>
                    <a:pt x="0" y="53"/>
                  </a:moveTo>
                  <a:lnTo>
                    <a:pt x="0" y="0"/>
                  </a:lnTo>
                  <a:lnTo>
                    <a:pt x="41" y="30"/>
                  </a:lnTo>
                  <a:lnTo>
                    <a:pt x="0"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SimHei" panose="02010609060101010101" pitchFamily="49" charset="-122"/>
              </a:endParaRPr>
            </a:p>
          </p:txBody>
        </p:sp>
      </p:grpSp>
      <p:grpSp>
        <p:nvGrpSpPr>
          <p:cNvPr id="65617" name="Group 81"/>
          <p:cNvGrpSpPr>
            <a:grpSpLocks/>
          </p:cNvGrpSpPr>
          <p:nvPr/>
        </p:nvGrpSpPr>
        <p:grpSpPr bwMode="auto">
          <a:xfrm>
            <a:off x="3216275" y="4068763"/>
            <a:ext cx="1647825" cy="1133475"/>
            <a:chOff x="1298" y="2388"/>
            <a:chExt cx="1038" cy="714"/>
          </a:xfrm>
        </p:grpSpPr>
        <p:sp>
          <p:nvSpPr>
            <p:cNvPr id="16479" name="Rectangle 8"/>
            <p:cNvSpPr>
              <a:spLocks noChangeArrowheads="1"/>
            </p:cNvSpPr>
            <p:nvPr/>
          </p:nvSpPr>
          <p:spPr bwMode="auto">
            <a:xfrm>
              <a:off x="1298" y="2388"/>
              <a:ext cx="1038" cy="714"/>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mn-lt"/>
                <a:ea typeface="SimHei" panose="02010609060101010101" pitchFamily="49" charset="-122"/>
              </a:endParaRPr>
            </a:p>
          </p:txBody>
        </p:sp>
        <p:sp>
          <p:nvSpPr>
            <p:cNvPr id="16480" name="Rectangle 9"/>
            <p:cNvSpPr>
              <a:spLocks noChangeArrowheads="1"/>
            </p:cNvSpPr>
            <p:nvPr/>
          </p:nvSpPr>
          <p:spPr bwMode="auto">
            <a:xfrm>
              <a:off x="1672" y="2471"/>
              <a:ext cx="162" cy="162"/>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mn-lt"/>
                <a:ea typeface="SimHei" panose="02010609060101010101" pitchFamily="49" charset="-122"/>
              </a:endParaRPr>
            </a:p>
          </p:txBody>
        </p:sp>
        <p:sp>
          <p:nvSpPr>
            <p:cNvPr id="16481" name="Rectangle 11"/>
            <p:cNvSpPr>
              <a:spLocks noChangeArrowheads="1"/>
            </p:cNvSpPr>
            <p:nvPr/>
          </p:nvSpPr>
          <p:spPr bwMode="auto">
            <a:xfrm>
              <a:off x="1834" y="2471"/>
              <a:ext cx="162" cy="162"/>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mn-lt"/>
                <a:ea typeface="SimHei" panose="02010609060101010101" pitchFamily="49" charset="-122"/>
              </a:endParaRPr>
            </a:p>
          </p:txBody>
        </p:sp>
      </p:grpSp>
      <p:sp>
        <p:nvSpPr>
          <p:cNvPr id="65546" name="Rectangle 10"/>
          <p:cNvSpPr>
            <a:spLocks noChangeArrowheads="1"/>
          </p:cNvSpPr>
          <p:nvPr/>
        </p:nvSpPr>
        <p:spPr bwMode="auto">
          <a:xfrm>
            <a:off x="3892549" y="4194174"/>
            <a:ext cx="8976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rgbClr val="000000"/>
                </a:solidFill>
                <a:latin typeface="+mn-lt"/>
                <a:ea typeface="SimHei" panose="02010609060101010101" pitchFamily="49" charset="-122"/>
              </a:rPr>
              <a:t>a</a:t>
            </a:r>
            <a:endParaRPr lang="en-US" altLang="zh-CN">
              <a:latin typeface="+mn-lt"/>
              <a:ea typeface="SimHei" panose="02010609060101010101" pitchFamily="49" charset="-122"/>
            </a:endParaRPr>
          </a:p>
        </p:txBody>
      </p:sp>
      <p:sp>
        <p:nvSpPr>
          <p:cNvPr id="65548" name="Rectangle 12"/>
          <p:cNvSpPr>
            <a:spLocks noChangeArrowheads="1"/>
          </p:cNvSpPr>
          <p:nvPr/>
        </p:nvSpPr>
        <p:spPr bwMode="auto">
          <a:xfrm>
            <a:off x="4151311" y="4194174"/>
            <a:ext cx="9457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rgbClr val="000000"/>
                </a:solidFill>
                <a:latin typeface="+mn-lt"/>
                <a:ea typeface="SimHei" panose="02010609060101010101" pitchFamily="49" charset="-122"/>
              </a:rPr>
              <a:t>b</a:t>
            </a:r>
            <a:endParaRPr lang="en-US" altLang="zh-CN">
              <a:latin typeface="+mn-lt"/>
              <a:ea typeface="SimHei" panose="02010609060101010101" pitchFamily="49" charset="-122"/>
            </a:endParaRPr>
          </a:p>
        </p:txBody>
      </p:sp>
      <p:grpSp>
        <p:nvGrpSpPr>
          <p:cNvPr id="65619" name="Group 83"/>
          <p:cNvGrpSpPr>
            <a:grpSpLocks/>
          </p:cNvGrpSpPr>
          <p:nvPr/>
        </p:nvGrpSpPr>
        <p:grpSpPr bwMode="auto">
          <a:xfrm>
            <a:off x="3621086" y="3884612"/>
            <a:ext cx="71438" cy="411162"/>
            <a:chOff x="1553" y="2292"/>
            <a:chExt cx="45" cy="259"/>
          </a:xfrm>
        </p:grpSpPr>
        <p:sp>
          <p:nvSpPr>
            <p:cNvPr id="16477" name="Freeform 27"/>
            <p:cNvSpPr>
              <a:spLocks/>
            </p:cNvSpPr>
            <p:nvPr/>
          </p:nvSpPr>
          <p:spPr bwMode="auto">
            <a:xfrm>
              <a:off x="1575" y="2292"/>
              <a:ext cx="0" cy="218"/>
            </a:xfrm>
            <a:custGeom>
              <a:avLst/>
              <a:gdLst>
                <a:gd name="T0" fmla="*/ 0 h 218"/>
                <a:gd name="T1" fmla="*/ 32 h 218"/>
                <a:gd name="T2" fmla="*/ 62 h 218"/>
                <a:gd name="T3" fmla="*/ 90 h 218"/>
                <a:gd name="T4" fmla="*/ 115 h 218"/>
                <a:gd name="T5" fmla="*/ 140 h 218"/>
                <a:gd name="T6" fmla="*/ 163 h 218"/>
                <a:gd name="T7" fmla="*/ 183 h 218"/>
                <a:gd name="T8" fmla="*/ 202 h 218"/>
                <a:gd name="T9" fmla="*/ 218 h 218"/>
                <a:gd name="T10" fmla="*/ 0 60000 65536"/>
                <a:gd name="T11" fmla="*/ 0 60000 65536"/>
                <a:gd name="T12" fmla="*/ 0 60000 65536"/>
                <a:gd name="T13" fmla="*/ 0 60000 65536"/>
                <a:gd name="T14" fmla="*/ 0 60000 65536"/>
                <a:gd name="T15" fmla="*/ 0 60000 65536"/>
                <a:gd name="T16" fmla="*/ 0 60000 65536"/>
                <a:gd name="T17" fmla="*/ 0 60000 65536"/>
                <a:gd name="T18" fmla="*/ 0 60000 65536"/>
                <a:gd name="T19" fmla="*/ 0 60000 65536"/>
              </a:gdLst>
              <a:ahLst/>
              <a:cxnLst>
                <a:cxn ang="T10">
                  <a:pos x="0" y="T0"/>
                </a:cxn>
                <a:cxn ang="T11">
                  <a:pos x="0" y="T1"/>
                </a:cxn>
                <a:cxn ang="T12">
                  <a:pos x="0" y="T2"/>
                </a:cxn>
                <a:cxn ang="T13">
                  <a:pos x="0" y="T3"/>
                </a:cxn>
                <a:cxn ang="T14">
                  <a:pos x="0" y="T4"/>
                </a:cxn>
                <a:cxn ang="T15">
                  <a:pos x="0" y="T5"/>
                </a:cxn>
                <a:cxn ang="T16">
                  <a:pos x="0" y="T6"/>
                </a:cxn>
                <a:cxn ang="T17">
                  <a:pos x="0" y="T7"/>
                </a:cxn>
                <a:cxn ang="T18">
                  <a:pos x="0" y="T8"/>
                </a:cxn>
                <a:cxn ang="T19">
                  <a:pos x="0" y="T9"/>
                </a:cxn>
              </a:cxnLst>
              <a:rect l="0" t="0" r="r" b="b"/>
              <a:pathLst>
                <a:path h="218">
                  <a:moveTo>
                    <a:pt x="0" y="0"/>
                  </a:moveTo>
                  <a:lnTo>
                    <a:pt x="0" y="32"/>
                  </a:lnTo>
                  <a:lnTo>
                    <a:pt x="0" y="62"/>
                  </a:lnTo>
                  <a:lnTo>
                    <a:pt x="0" y="90"/>
                  </a:lnTo>
                  <a:lnTo>
                    <a:pt x="0" y="115"/>
                  </a:lnTo>
                  <a:lnTo>
                    <a:pt x="0" y="140"/>
                  </a:lnTo>
                  <a:lnTo>
                    <a:pt x="0" y="163"/>
                  </a:lnTo>
                  <a:lnTo>
                    <a:pt x="0" y="183"/>
                  </a:lnTo>
                  <a:lnTo>
                    <a:pt x="0" y="202"/>
                  </a:lnTo>
                  <a:lnTo>
                    <a:pt x="0" y="218"/>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SimHei" panose="02010609060101010101" pitchFamily="49" charset="-122"/>
              </a:endParaRPr>
            </a:p>
          </p:txBody>
        </p:sp>
        <p:sp>
          <p:nvSpPr>
            <p:cNvPr id="16478" name="Freeform 28"/>
            <p:cNvSpPr>
              <a:spLocks/>
            </p:cNvSpPr>
            <p:nvPr/>
          </p:nvSpPr>
          <p:spPr bwMode="auto">
            <a:xfrm>
              <a:off x="1553" y="2505"/>
              <a:ext cx="45" cy="46"/>
            </a:xfrm>
            <a:custGeom>
              <a:avLst/>
              <a:gdLst>
                <a:gd name="T0" fmla="*/ 0 w 45"/>
                <a:gd name="T1" fmla="*/ 0 h 46"/>
                <a:gd name="T2" fmla="*/ 22 w 45"/>
                <a:gd name="T3" fmla="*/ 46 h 46"/>
                <a:gd name="T4" fmla="*/ 45 w 45"/>
                <a:gd name="T5" fmla="*/ 0 h 46"/>
                <a:gd name="T6" fmla="*/ 0 w 45"/>
                <a:gd name="T7" fmla="*/ 0 h 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 h="46">
                  <a:moveTo>
                    <a:pt x="0" y="0"/>
                  </a:moveTo>
                  <a:lnTo>
                    <a:pt x="22" y="46"/>
                  </a:lnTo>
                  <a:lnTo>
                    <a:pt x="45"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SimHei" panose="02010609060101010101" pitchFamily="49" charset="-122"/>
              </a:endParaRPr>
            </a:p>
          </p:txBody>
        </p:sp>
      </p:grpSp>
      <p:grpSp>
        <p:nvGrpSpPr>
          <p:cNvPr id="65618" name="Group 82"/>
          <p:cNvGrpSpPr>
            <a:grpSpLocks/>
          </p:cNvGrpSpPr>
          <p:nvPr/>
        </p:nvGrpSpPr>
        <p:grpSpPr bwMode="auto">
          <a:xfrm>
            <a:off x="4324349" y="3910012"/>
            <a:ext cx="258762" cy="385762"/>
            <a:chOff x="1996" y="2308"/>
            <a:chExt cx="163" cy="243"/>
          </a:xfrm>
        </p:grpSpPr>
        <p:sp>
          <p:nvSpPr>
            <p:cNvPr id="16475" name="Line 29"/>
            <p:cNvSpPr>
              <a:spLocks noChangeShapeType="1"/>
            </p:cNvSpPr>
            <p:nvPr/>
          </p:nvSpPr>
          <p:spPr bwMode="auto">
            <a:xfrm flipH="1">
              <a:off x="2019" y="2308"/>
              <a:ext cx="140" cy="209"/>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16476" name="Freeform 30"/>
            <p:cNvSpPr>
              <a:spLocks/>
            </p:cNvSpPr>
            <p:nvPr/>
          </p:nvSpPr>
          <p:spPr bwMode="auto">
            <a:xfrm>
              <a:off x="1996" y="2501"/>
              <a:ext cx="46" cy="50"/>
            </a:xfrm>
            <a:custGeom>
              <a:avLst/>
              <a:gdLst>
                <a:gd name="T0" fmla="*/ 7 w 46"/>
                <a:gd name="T1" fmla="*/ 0 h 50"/>
                <a:gd name="T2" fmla="*/ 0 w 46"/>
                <a:gd name="T3" fmla="*/ 50 h 50"/>
                <a:gd name="T4" fmla="*/ 46 w 46"/>
                <a:gd name="T5" fmla="*/ 25 h 50"/>
                <a:gd name="T6" fmla="*/ 7 w 46"/>
                <a:gd name="T7" fmla="*/ 0 h 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6" h="50">
                  <a:moveTo>
                    <a:pt x="7" y="0"/>
                  </a:moveTo>
                  <a:lnTo>
                    <a:pt x="0" y="50"/>
                  </a:lnTo>
                  <a:lnTo>
                    <a:pt x="46" y="25"/>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SimHei" panose="02010609060101010101" pitchFamily="49" charset="-122"/>
              </a:endParaRPr>
            </a:p>
          </p:txBody>
        </p:sp>
      </p:grpSp>
      <p:sp>
        <p:nvSpPr>
          <p:cNvPr id="65604" name="Rectangle 68"/>
          <p:cNvSpPr>
            <a:spLocks noChangeArrowheads="1"/>
          </p:cNvSpPr>
          <p:nvPr/>
        </p:nvSpPr>
        <p:spPr bwMode="auto">
          <a:xfrm>
            <a:off x="3740150" y="3173412"/>
            <a:ext cx="71814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a:solidFill>
                  <a:srgbClr val="000000"/>
                </a:solidFill>
                <a:latin typeface="+mn-lt"/>
                <a:ea typeface="SimHei" panose="02010609060101010101" pitchFamily="49" charset="-122"/>
              </a:rPr>
              <a:t>单处理器</a:t>
            </a:r>
            <a:endParaRPr lang="zh-CN" altLang="en-US" sz="1400">
              <a:latin typeface="+mn-lt"/>
              <a:ea typeface="SimHei" panose="02010609060101010101" pitchFamily="49" charset="-122"/>
            </a:endParaRPr>
          </a:p>
        </p:txBody>
      </p:sp>
      <p:sp>
        <p:nvSpPr>
          <p:cNvPr id="65605" name="Rectangle 69"/>
          <p:cNvSpPr>
            <a:spLocks noChangeArrowheads="1"/>
          </p:cNvSpPr>
          <p:nvPr/>
        </p:nvSpPr>
        <p:spPr bwMode="auto">
          <a:xfrm>
            <a:off x="3286125" y="3689349"/>
            <a:ext cx="64601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rgbClr val="000000"/>
                </a:solidFill>
                <a:latin typeface="+mn-lt"/>
                <a:ea typeface="SimHei" panose="02010609060101010101" pitchFamily="49" charset="-122"/>
              </a:rPr>
              <a:t>1.</a:t>
            </a:r>
            <a:r>
              <a:rPr lang="zh-CN" altLang="en-US" sz="1400">
                <a:solidFill>
                  <a:srgbClr val="000000"/>
                </a:solidFill>
                <a:latin typeface="+mn-lt"/>
                <a:ea typeface="SimHei" panose="02010609060101010101" pitchFamily="49" charset="-122"/>
              </a:rPr>
              <a:t>写“</a:t>
            </a:r>
            <a:r>
              <a:rPr lang="en-US" altLang="zh-CN" sz="1400">
                <a:solidFill>
                  <a:srgbClr val="000000"/>
                </a:solidFill>
                <a:latin typeface="+mn-lt"/>
                <a:ea typeface="SimHei" panose="02010609060101010101" pitchFamily="49" charset="-122"/>
              </a:rPr>
              <a:t>c”</a:t>
            </a:r>
            <a:endParaRPr lang="en-US" altLang="zh-CN" sz="1400">
              <a:latin typeface="+mn-lt"/>
              <a:ea typeface="SimHei" panose="02010609060101010101" pitchFamily="49" charset="-122"/>
            </a:endParaRPr>
          </a:p>
        </p:txBody>
      </p:sp>
      <p:sp>
        <p:nvSpPr>
          <p:cNvPr id="65606" name="Rectangle 70"/>
          <p:cNvSpPr>
            <a:spLocks noChangeArrowheads="1"/>
          </p:cNvSpPr>
          <p:nvPr/>
        </p:nvSpPr>
        <p:spPr bwMode="auto">
          <a:xfrm>
            <a:off x="4256087" y="3689349"/>
            <a:ext cx="71814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a:solidFill>
                  <a:srgbClr val="000000"/>
                </a:solidFill>
                <a:latin typeface="+mn-lt"/>
                <a:ea typeface="SimHei" panose="02010609060101010101" pitchFamily="49" charset="-122"/>
              </a:rPr>
              <a:t>初始文件</a:t>
            </a:r>
            <a:endParaRPr lang="zh-CN" altLang="en-US" sz="1400">
              <a:latin typeface="+mn-lt"/>
              <a:ea typeface="SimHei" panose="02010609060101010101" pitchFamily="49" charset="-122"/>
            </a:endParaRPr>
          </a:p>
        </p:txBody>
      </p:sp>
      <p:sp>
        <p:nvSpPr>
          <p:cNvPr id="65557" name="Freeform 21"/>
          <p:cNvSpPr>
            <a:spLocks/>
          </p:cNvSpPr>
          <p:nvPr/>
        </p:nvSpPr>
        <p:spPr bwMode="auto">
          <a:xfrm>
            <a:off x="4413250" y="4891088"/>
            <a:ext cx="257175" cy="257175"/>
          </a:xfrm>
          <a:custGeom>
            <a:avLst/>
            <a:gdLst>
              <a:gd name="T0" fmla="*/ 0 w 162"/>
              <a:gd name="T1" fmla="*/ 130175 h 162"/>
              <a:gd name="T2" fmla="*/ 3175 w 162"/>
              <a:gd name="T3" fmla="*/ 90488 h 162"/>
              <a:gd name="T4" fmla="*/ 22225 w 162"/>
              <a:gd name="T5" fmla="*/ 53975 h 162"/>
              <a:gd name="T6" fmla="*/ 50800 w 162"/>
              <a:gd name="T7" fmla="*/ 25400 h 162"/>
              <a:gd name="T8" fmla="*/ 87313 w 162"/>
              <a:gd name="T9" fmla="*/ 6350 h 162"/>
              <a:gd name="T10" fmla="*/ 127000 w 162"/>
              <a:gd name="T11" fmla="*/ 0 h 162"/>
              <a:gd name="T12" fmla="*/ 166688 w 162"/>
              <a:gd name="T13" fmla="*/ 6350 h 162"/>
              <a:gd name="T14" fmla="*/ 203200 w 162"/>
              <a:gd name="T15" fmla="*/ 25400 h 162"/>
              <a:gd name="T16" fmla="*/ 231775 w 162"/>
              <a:gd name="T17" fmla="*/ 53975 h 162"/>
              <a:gd name="T18" fmla="*/ 250825 w 162"/>
              <a:gd name="T19" fmla="*/ 90488 h 162"/>
              <a:gd name="T20" fmla="*/ 257175 w 162"/>
              <a:gd name="T21" fmla="*/ 130175 h 162"/>
              <a:gd name="T22" fmla="*/ 250825 w 162"/>
              <a:gd name="T23" fmla="*/ 169863 h 162"/>
              <a:gd name="T24" fmla="*/ 231775 w 162"/>
              <a:gd name="T25" fmla="*/ 203200 h 162"/>
              <a:gd name="T26" fmla="*/ 203200 w 162"/>
              <a:gd name="T27" fmla="*/ 231775 h 162"/>
              <a:gd name="T28" fmla="*/ 166688 w 162"/>
              <a:gd name="T29" fmla="*/ 250825 h 162"/>
              <a:gd name="T30" fmla="*/ 127000 w 162"/>
              <a:gd name="T31" fmla="*/ 257175 h 162"/>
              <a:gd name="T32" fmla="*/ 87313 w 162"/>
              <a:gd name="T33" fmla="*/ 250825 h 162"/>
              <a:gd name="T34" fmla="*/ 50800 w 162"/>
              <a:gd name="T35" fmla="*/ 231775 h 162"/>
              <a:gd name="T36" fmla="*/ 22225 w 162"/>
              <a:gd name="T37" fmla="*/ 203200 h 162"/>
              <a:gd name="T38" fmla="*/ 3175 w 162"/>
              <a:gd name="T39" fmla="*/ 169863 h 162"/>
              <a:gd name="T40" fmla="*/ 0 w 162"/>
              <a:gd name="T41" fmla="*/ 130175 h 16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2" h="162">
                <a:moveTo>
                  <a:pt x="0" y="82"/>
                </a:moveTo>
                <a:lnTo>
                  <a:pt x="2" y="57"/>
                </a:lnTo>
                <a:lnTo>
                  <a:pt x="14" y="34"/>
                </a:lnTo>
                <a:lnTo>
                  <a:pt x="32" y="16"/>
                </a:lnTo>
                <a:lnTo>
                  <a:pt x="55" y="4"/>
                </a:lnTo>
                <a:lnTo>
                  <a:pt x="80" y="0"/>
                </a:lnTo>
                <a:lnTo>
                  <a:pt x="105" y="4"/>
                </a:lnTo>
                <a:lnTo>
                  <a:pt x="128" y="16"/>
                </a:lnTo>
                <a:lnTo>
                  <a:pt x="146" y="34"/>
                </a:lnTo>
                <a:lnTo>
                  <a:pt x="158" y="57"/>
                </a:lnTo>
                <a:lnTo>
                  <a:pt x="162" y="82"/>
                </a:lnTo>
                <a:lnTo>
                  <a:pt x="158" y="107"/>
                </a:lnTo>
                <a:lnTo>
                  <a:pt x="146" y="128"/>
                </a:lnTo>
                <a:lnTo>
                  <a:pt x="128" y="146"/>
                </a:lnTo>
                <a:lnTo>
                  <a:pt x="105" y="158"/>
                </a:lnTo>
                <a:lnTo>
                  <a:pt x="80" y="162"/>
                </a:lnTo>
                <a:lnTo>
                  <a:pt x="55" y="158"/>
                </a:lnTo>
                <a:lnTo>
                  <a:pt x="32" y="146"/>
                </a:lnTo>
                <a:lnTo>
                  <a:pt x="14" y="128"/>
                </a:lnTo>
                <a:lnTo>
                  <a:pt x="2" y="107"/>
                </a:lnTo>
                <a:lnTo>
                  <a:pt x="0" y="82"/>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SimHei" panose="02010609060101010101" pitchFamily="49" charset="-122"/>
            </a:endParaRPr>
          </a:p>
        </p:txBody>
      </p:sp>
      <p:sp>
        <p:nvSpPr>
          <p:cNvPr id="65558" name="Rectangle 22"/>
          <p:cNvSpPr>
            <a:spLocks noChangeArrowheads="1"/>
          </p:cNvSpPr>
          <p:nvPr/>
        </p:nvSpPr>
        <p:spPr bwMode="auto">
          <a:xfrm>
            <a:off x="4503736" y="4905374"/>
            <a:ext cx="9778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rgbClr val="000000"/>
                </a:solidFill>
                <a:latin typeface="+mn-lt"/>
                <a:ea typeface="SimHei" panose="02010609060101010101" pitchFamily="49" charset="-122"/>
              </a:rPr>
              <a:t>B</a:t>
            </a:r>
            <a:endParaRPr lang="en-US" altLang="zh-CN">
              <a:latin typeface="+mn-lt"/>
              <a:ea typeface="SimHei" panose="02010609060101010101" pitchFamily="49" charset="-122"/>
            </a:endParaRPr>
          </a:p>
        </p:txBody>
      </p:sp>
      <p:sp>
        <p:nvSpPr>
          <p:cNvPr id="65550" name="Rectangle 14"/>
          <p:cNvSpPr>
            <a:spLocks noChangeArrowheads="1"/>
          </p:cNvSpPr>
          <p:nvPr/>
        </p:nvSpPr>
        <p:spPr bwMode="auto">
          <a:xfrm>
            <a:off x="3765549" y="4597399"/>
            <a:ext cx="8976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rgbClr val="000000"/>
                </a:solidFill>
                <a:latin typeface="+mn-lt"/>
                <a:ea typeface="SimHei" panose="02010609060101010101" pitchFamily="49" charset="-122"/>
              </a:rPr>
              <a:t>a</a:t>
            </a:r>
            <a:endParaRPr lang="en-US" altLang="zh-CN">
              <a:latin typeface="+mn-lt"/>
              <a:ea typeface="SimHei" panose="02010609060101010101" pitchFamily="49" charset="-122"/>
            </a:endParaRPr>
          </a:p>
        </p:txBody>
      </p:sp>
      <p:sp>
        <p:nvSpPr>
          <p:cNvPr id="65552" name="Rectangle 16"/>
          <p:cNvSpPr>
            <a:spLocks noChangeArrowheads="1"/>
          </p:cNvSpPr>
          <p:nvPr/>
        </p:nvSpPr>
        <p:spPr bwMode="auto">
          <a:xfrm>
            <a:off x="4024311" y="4597399"/>
            <a:ext cx="9457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rgbClr val="000000"/>
                </a:solidFill>
                <a:latin typeface="+mn-lt"/>
                <a:ea typeface="SimHei" panose="02010609060101010101" pitchFamily="49" charset="-122"/>
              </a:rPr>
              <a:t>b</a:t>
            </a:r>
            <a:endParaRPr lang="en-US" altLang="zh-CN">
              <a:latin typeface="+mn-lt"/>
              <a:ea typeface="SimHei" panose="02010609060101010101" pitchFamily="49" charset="-122"/>
            </a:endParaRPr>
          </a:p>
        </p:txBody>
      </p:sp>
      <p:sp>
        <p:nvSpPr>
          <p:cNvPr id="65554" name="Rectangle 18"/>
          <p:cNvSpPr>
            <a:spLocks noChangeArrowheads="1"/>
          </p:cNvSpPr>
          <p:nvPr/>
        </p:nvSpPr>
        <p:spPr bwMode="auto">
          <a:xfrm>
            <a:off x="4281486" y="4597399"/>
            <a:ext cx="753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rgbClr val="000000"/>
                </a:solidFill>
                <a:latin typeface="+mn-lt"/>
                <a:ea typeface="SimHei" panose="02010609060101010101" pitchFamily="49" charset="-122"/>
              </a:rPr>
              <a:t>c</a:t>
            </a:r>
            <a:endParaRPr lang="en-US" altLang="zh-CN">
              <a:latin typeface="+mn-lt"/>
              <a:ea typeface="SimHei" panose="02010609060101010101" pitchFamily="49" charset="-122"/>
            </a:endParaRPr>
          </a:p>
        </p:txBody>
      </p:sp>
      <p:sp>
        <p:nvSpPr>
          <p:cNvPr id="65549" name="Rectangle 13"/>
          <p:cNvSpPr>
            <a:spLocks noChangeArrowheads="1"/>
          </p:cNvSpPr>
          <p:nvPr/>
        </p:nvSpPr>
        <p:spPr bwMode="auto">
          <a:xfrm>
            <a:off x="3681412" y="4583112"/>
            <a:ext cx="258763" cy="258762"/>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mn-lt"/>
              <a:ea typeface="SimHei" panose="02010609060101010101" pitchFamily="49" charset="-122"/>
            </a:endParaRPr>
          </a:p>
        </p:txBody>
      </p:sp>
      <p:sp>
        <p:nvSpPr>
          <p:cNvPr id="65551" name="Rectangle 15"/>
          <p:cNvSpPr>
            <a:spLocks noChangeArrowheads="1"/>
          </p:cNvSpPr>
          <p:nvPr/>
        </p:nvSpPr>
        <p:spPr bwMode="auto">
          <a:xfrm>
            <a:off x="3940175" y="4583112"/>
            <a:ext cx="257175" cy="258762"/>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mn-lt"/>
              <a:ea typeface="SimHei" panose="02010609060101010101" pitchFamily="49" charset="-122"/>
            </a:endParaRPr>
          </a:p>
        </p:txBody>
      </p:sp>
      <p:sp>
        <p:nvSpPr>
          <p:cNvPr id="65553" name="Rectangle 17"/>
          <p:cNvSpPr>
            <a:spLocks noChangeArrowheads="1"/>
          </p:cNvSpPr>
          <p:nvPr/>
        </p:nvSpPr>
        <p:spPr bwMode="auto">
          <a:xfrm>
            <a:off x="4197349" y="4583112"/>
            <a:ext cx="258762" cy="258762"/>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mn-lt"/>
              <a:ea typeface="SimHei" panose="02010609060101010101" pitchFamily="49" charset="-122"/>
            </a:endParaRPr>
          </a:p>
        </p:txBody>
      </p:sp>
      <p:grpSp>
        <p:nvGrpSpPr>
          <p:cNvPr id="65623" name="Group 87"/>
          <p:cNvGrpSpPr>
            <a:grpSpLocks/>
          </p:cNvGrpSpPr>
          <p:nvPr/>
        </p:nvGrpSpPr>
        <p:grpSpPr bwMode="auto">
          <a:xfrm>
            <a:off x="3297236" y="4198938"/>
            <a:ext cx="527050" cy="384175"/>
            <a:chOff x="1349" y="2471"/>
            <a:chExt cx="332" cy="242"/>
          </a:xfrm>
        </p:grpSpPr>
        <p:sp>
          <p:nvSpPr>
            <p:cNvPr id="16470" name="Freeform 19"/>
            <p:cNvSpPr>
              <a:spLocks/>
            </p:cNvSpPr>
            <p:nvPr/>
          </p:nvSpPr>
          <p:spPr bwMode="auto">
            <a:xfrm>
              <a:off x="1349" y="2471"/>
              <a:ext cx="162" cy="162"/>
            </a:xfrm>
            <a:custGeom>
              <a:avLst/>
              <a:gdLst>
                <a:gd name="T0" fmla="*/ 0 w 162"/>
                <a:gd name="T1" fmla="*/ 80 h 162"/>
                <a:gd name="T2" fmla="*/ 2 w 162"/>
                <a:gd name="T3" fmla="*/ 55 h 162"/>
                <a:gd name="T4" fmla="*/ 16 w 162"/>
                <a:gd name="T5" fmla="*/ 34 h 162"/>
                <a:gd name="T6" fmla="*/ 32 w 162"/>
                <a:gd name="T7" fmla="*/ 16 h 162"/>
                <a:gd name="T8" fmla="*/ 55 w 162"/>
                <a:gd name="T9" fmla="*/ 4 h 162"/>
                <a:gd name="T10" fmla="*/ 80 w 162"/>
                <a:gd name="T11" fmla="*/ 0 h 162"/>
                <a:gd name="T12" fmla="*/ 105 w 162"/>
                <a:gd name="T13" fmla="*/ 4 h 162"/>
                <a:gd name="T14" fmla="*/ 128 w 162"/>
                <a:gd name="T15" fmla="*/ 16 h 162"/>
                <a:gd name="T16" fmla="*/ 146 w 162"/>
                <a:gd name="T17" fmla="*/ 34 h 162"/>
                <a:gd name="T18" fmla="*/ 158 w 162"/>
                <a:gd name="T19" fmla="*/ 55 h 162"/>
                <a:gd name="T20" fmla="*/ 162 w 162"/>
                <a:gd name="T21" fmla="*/ 80 h 162"/>
                <a:gd name="T22" fmla="*/ 158 w 162"/>
                <a:gd name="T23" fmla="*/ 105 h 162"/>
                <a:gd name="T24" fmla="*/ 146 w 162"/>
                <a:gd name="T25" fmla="*/ 128 h 162"/>
                <a:gd name="T26" fmla="*/ 128 w 162"/>
                <a:gd name="T27" fmla="*/ 146 h 162"/>
                <a:gd name="T28" fmla="*/ 105 w 162"/>
                <a:gd name="T29" fmla="*/ 158 h 162"/>
                <a:gd name="T30" fmla="*/ 80 w 162"/>
                <a:gd name="T31" fmla="*/ 162 h 162"/>
                <a:gd name="T32" fmla="*/ 55 w 162"/>
                <a:gd name="T33" fmla="*/ 158 h 162"/>
                <a:gd name="T34" fmla="*/ 32 w 162"/>
                <a:gd name="T35" fmla="*/ 146 h 162"/>
                <a:gd name="T36" fmla="*/ 16 w 162"/>
                <a:gd name="T37" fmla="*/ 128 h 162"/>
                <a:gd name="T38" fmla="*/ 2 w 162"/>
                <a:gd name="T39" fmla="*/ 105 h 162"/>
                <a:gd name="T40" fmla="*/ 0 w 162"/>
                <a:gd name="T41" fmla="*/ 80 h 16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2" h="162">
                  <a:moveTo>
                    <a:pt x="0" y="80"/>
                  </a:moveTo>
                  <a:lnTo>
                    <a:pt x="2" y="55"/>
                  </a:lnTo>
                  <a:lnTo>
                    <a:pt x="16" y="34"/>
                  </a:lnTo>
                  <a:lnTo>
                    <a:pt x="32" y="16"/>
                  </a:lnTo>
                  <a:lnTo>
                    <a:pt x="55" y="4"/>
                  </a:lnTo>
                  <a:lnTo>
                    <a:pt x="80" y="0"/>
                  </a:lnTo>
                  <a:lnTo>
                    <a:pt x="105" y="4"/>
                  </a:lnTo>
                  <a:lnTo>
                    <a:pt x="128" y="16"/>
                  </a:lnTo>
                  <a:lnTo>
                    <a:pt x="146" y="34"/>
                  </a:lnTo>
                  <a:lnTo>
                    <a:pt x="158" y="55"/>
                  </a:lnTo>
                  <a:lnTo>
                    <a:pt x="162" y="80"/>
                  </a:lnTo>
                  <a:lnTo>
                    <a:pt x="158" y="105"/>
                  </a:lnTo>
                  <a:lnTo>
                    <a:pt x="146" y="128"/>
                  </a:lnTo>
                  <a:lnTo>
                    <a:pt x="128" y="146"/>
                  </a:lnTo>
                  <a:lnTo>
                    <a:pt x="105" y="158"/>
                  </a:lnTo>
                  <a:lnTo>
                    <a:pt x="80" y="162"/>
                  </a:lnTo>
                  <a:lnTo>
                    <a:pt x="55" y="158"/>
                  </a:lnTo>
                  <a:lnTo>
                    <a:pt x="32" y="146"/>
                  </a:lnTo>
                  <a:lnTo>
                    <a:pt x="16" y="128"/>
                  </a:lnTo>
                  <a:lnTo>
                    <a:pt x="2" y="105"/>
                  </a:lnTo>
                  <a:lnTo>
                    <a:pt x="0" y="8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SimHei" panose="02010609060101010101" pitchFamily="49" charset="-122"/>
              </a:endParaRPr>
            </a:p>
          </p:txBody>
        </p:sp>
        <p:sp>
          <p:nvSpPr>
            <p:cNvPr id="16471" name="Rectangle 20"/>
            <p:cNvSpPr>
              <a:spLocks noChangeArrowheads="1"/>
            </p:cNvSpPr>
            <p:nvPr/>
          </p:nvSpPr>
          <p:spPr bwMode="auto">
            <a:xfrm>
              <a:off x="1402" y="2487"/>
              <a:ext cx="6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rgbClr val="000000"/>
                  </a:solidFill>
                  <a:latin typeface="+mn-lt"/>
                  <a:ea typeface="SimHei" panose="02010609060101010101" pitchFamily="49" charset="-122"/>
                </a:rPr>
                <a:t>A</a:t>
              </a:r>
              <a:endParaRPr lang="en-US" altLang="zh-CN">
                <a:latin typeface="+mn-lt"/>
                <a:ea typeface="SimHei" panose="02010609060101010101" pitchFamily="49" charset="-122"/>
              </a:endParaRPr>
            </a:p>
          </p:txBody>
        </p:sp>
        <p:grpSp>
          <p:nvGrpSpPr>
            <p:cNvPr id="16472" name="Group 86"/>
            <p:cNvGrpSpPr>
              <a:grpSpLocks/>
            </p:cNvGrpSpPr>
            <p:nvPr/>
          </p:nvGrpSpPr>
          <p:grpSpPr bwMode="auto">
            <a:xfrm>
              <a:off x="1511" y="2551"/>
              <a:ext cx="170" cy="162"/>
              <a:chOff x="1511" y="2551"/>
              <a:chExt cx="170" cy="162"/>
            </a:xfrm>
          </p:grpSpPr>
          <p:sp>
            <p:nvSpPr>
              <p:cNvPr id="16473" name="Freeform 23"/>
              <p:cNvSpPr>
                <a:spLocks/>
              </p:cNvSpPr>
              <p:nvPr/>
            </p:nvSpPr>
            <p:spPr bwMode="auto">
              <a:xfrm>
                <a:off x="1511" y="2551"/>
                <a:ext cx="149" cy="123"/>
              </a:xfrm>
              <a:custGeom>
                <a:avLst/>
                <a:gdLst>
                  <a:gd name="T0" fmla="*/ 0 w 149"/>
                  <a:gd name="T1" fmla="*/ 0 h 123"/>
                  <a:gd name="T2" fmla="*/ 16 w 149"/>
                  <a:gd name="T3" fmla="*/ 0 h 123"/>
                  <a:gd name="T4" fmla="*/ 35 w 149"/>
                  <a:gd name="T5" fmla="*/ 0 h 123"/>
                  <a:gd name="T6" fmla="*/ 51 w 149"/>
                  <a:gd name="T7" fmla="*/ 4 h 123"/>
                  <a:gd name="T8" fmla="*/ 67 w 149"/>
                  <a:gd name="T9" fmla="*/ 11 h 123"/>
                  <a:gd name="T10" fmla="*/ 80 w 149"/>
                  <a:gd name="T11" fmla="*/ 18 h 123"/>
                  <a:gd name="T12" fmla="*/ 94 w 149"/>
                  <a:gd name="T13" fmla="*/ 30 h 123"/>
                  <a:gd name="T14" fmla="*/ 106 w 149"/>
                  <a:gd name="T15" fmla="*/ 43 h 123"/>
                  <a:gd name="T16" fmla="*/ 119 w 149"/>
                  <a:gd name="T17" fmla="*/ 59 h 123"/>
                  <a:gd name="T18" fmla="*/ 131 w 149"/>
                  <a:gd name="T19" fmla="*/ 80 h 123"/>
                  <a:gd name="T20" fmla="*/ 140 w 149"/>
                  <a:gd name="T21" fmla="*/ 101 h 123"/>
                  <a:gd name="T22" fmla="*/ 149 w 149"/>
                  <a:gd name="T23" fmla="*/ 123 h 1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9" h="123">
                    <a:moveTo>
                      <a:pt x="0" y="0"/>
                    </a:moveTo>
                    <a:lnTo>
                      <a:pt x="16" y="0"/>
                    </a:lnTo>
                    <a:lnTo>
                      <a:pt x="35" y="0"/>
                    </a:lnTo>
                    <a:lnTo>
                      <a:pt x="51" y="4"/>
                    </a:lnTo>
                    <a:lnTo>
                      <a:pt x="67" y="11"/>
                    </a:lnTo>
                    <a:lnTo>
                      <a:pt x="80" y="18"/>
                    </a:lnTo>
                    <a:lnTo>
                      <a:pt x="94" y="30"/>
                    </a:lnTo>
                    <a:lnTo>
                      <a:pt x="106" y="43"/>
                    </a:lnTo>
                    <a:lnTo>
                      <a:pt x="119" y="59"/>
                    </a:lnTo>
                    <a:lnTo>
                      <a:pt x="131" y="80"/>
                    </a:lnTo>
                    <a:lnTo>
                      <a:pt x="140" y="101"/>
                    </a:lnTo>
                    <a:lnTo>
                      <a:pt x="149" y="123"/>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SimHei" panose="02010609060101010101" pitchFamily="49" charset="-122"/>
                </a:endParaRPr>
              </a:p>
            </p:txBody>
          </p:sp>
          <p:sp>
            <p:nvSpPr>
              <p:cNvPr id="16474" name="Freeform 24"/>
              <p:cNvSpPr>
                <a:spLocks/>
              </p:cNvSpPr>
              <p:nvPr/>
            </p:nvSpPr>
            <p:spPr bwMode="auto">
              <a:xfrm>
                <a:off x="1637" y="2663"/>
                <a:ext cx="44" cy="50"/>
              </a:xfrm>
              <a:custGeom>
                <a:avLst/>
                <a:gdLst>
                  <a:gd name="T0" fmla="*/ 44 w 44"/>
                  <a:gd name="T1" fmla="*/ 0 h 50"/>
                  <a:gd name="T2" fmla="*/ 35 w 44"/>
                  <a:gd name="T3" fmla="*/ 50 h 50"/>
                  <a:gd name="T4" fmla="*/ 0 w 44"/>
                  <a:gd name="T5" fmla="*/ 14 h 50"/>
                  <a:gd name="T6" fmla="*/ 44 w 44"/>
                  <a:gd name="T7" fmla="*/ 0 h 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50">
                    <a:moveTo>
                      <a:pt x="44" y="0"/>
                    </a:moveTo>
                    <a:lnTo>
                      <a:pt x="35" y="50"/>
                    </a:lnTo>
                    <a:lnTo>
                      <a:pt x="0" y="14"/>
                    </a:lnTo>
                    <a:lnTo>
                      <a:pt x="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SimHei" panose="02010609060101010101" pitchFamily="49" charset="-122"/>
                </a:endParaRPr>
              </a:p>
            </p:txBody>
          </p:sp>
        </p:grpSp>
      </p:grpSp>
      <p:grpSp>
        <p:nvGrpSpPr>
          <p:cNvPr id="65624" name="Group 88"/>
          <p:cNvGrpSpPr>
            <a:grpSpLocks/>
          </p:cNvGrpSpPr>
          <p:nvPr/>
        </p:nvGrpSpPr>
        <p:grpSpPr bwMode="auto">
          <a:xfrm>
            <a:off x="4148137" y="4841875"/>
            <a:ext cx="265113" cy="225425"/>
            <a:chOff x="1912" y="2876"/>
            <a:chExt cx="167" cy="142"/>
          </a:xfrm>
        </p:grpSpPr>
        <p:sp>
          <p:nvSpPr>
            <p:cNvPr id="16468" name="Freeform 25"/>
            <p:cNvSpPr>
              <a:spLocks/>
            </p:cNvSpPr>
            <p:nvPr/>
          </p:nvSpPr>
          <p:spPr bwMode="auto">
            <a:xfrm>
              <a:off x="1912" y="2876"/>
              <a:ext cx="126" cy="116"/>
            </a:xfrm>
            <a:custGeom>
              <a:avLst/>
              <a:gdLst>
                <a:gd name="T0" fmla="*/ 0 w 126"/>
                <a:gd name="T1" fmla="*/ 0 h 116"/>
                <a:gd name="T2" fmla="*/ 2 w 126"/>
                <a:gd name="T3" fmla="*/ 20 h 116"/>
                <a:gd name="T4" fmla="*/ 7 w 126"/>
                <a:gd name="T5" fmla="*/ 39 h 116"/>
                <a:gd name="T6" fmla="*/ 14 w 126"/>
                <a:gd name="T7" fmla="*/ 55 h 116"/>
                <a:gd name="T8" fmla="*/ 20 w 126"/>
                <a:gd name="T9" fmla="*/ 71 h 116"/>
                <a:gd name="T10" fmla="*/ 30 w 126"/>
                <a:gd name="T11" fmla="*/ 82 h 116"/>
                <a:gd name="T12" fmla="*/ 41 w 126"/>
                <a:gd name="T13" fmla="*/ 94 h 116"/>
                <a:gd name="T14" fmla="*/ 55 w 126"/>
                <a:gd name="T15" fmla="*/ 103 h 116"/>
                <a:gd name="T16" fmla="*/ 68 w 126"/>
                <a:gd name="T17" fmla="*/ 110 h 116"/>
                <a:gd name="T18" fmla="*/ 87 w 126"/>
                <a:gd name="T19" fmla="*/ 114 h 116"/>
                <a:gd name="T20" fmla="*/ 105 w 126"/>
                <a:gd name="T21" fmla="*/ 116 h 116"/>
                <a:gd name="T22" fmla="*/ 126 w 126"/>
                <a:gd name="T23" fmla="*/ 116 h 1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6" h="116">
                  <a:moveTo>
                    <a:pt x="0" y="0"/>
                  </a:moveTo>
                  <a:lnTo>
                    <a:pt x="2" y="20"/>
                  </a:lnTo>
                  <a:lnTo>
                    <a:pt x="7" y="39"/>
                  </a:lnTo>
                  <a:lnTo>
                    <a:pt x="14" y="55"/>
                  </a:lnTo>
                  <a:lnTo>
                    <a:pt x="20" y="71"/>
                  </a:lnTo>
                  <a:lnTo>
                    <a:pt x="30" y="82"/>
                  </a:lnTo>
                  <a:lnTo>
                    <a:pt x="41" y="94"/>
                  </a:lnTo>
                  <a:lnTo>
                    <a:pt x="55" y="103"/>
                  </a:lnTo>
                  <a:lnTo>
                    <a:pt x="68" y="110"/>
                  </a:lnTo>
                  <a:lnTo>
                    <a:pt x="87" y="114"/>
                  </a:lnTo>
                  <a:lnTo>
                    <a:pt x="105" y="116"/>
                  </a:lnTo>
                  <a:lnTo>
                    <a:pt x="126" y="11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SimHei" panose="02010609060101010101" pitchFamily="49" charset="-122"/>
              </a:endParaRPr>
            </a:p>
          </p:txBody>
        </p:sp>
        <p:sp>
          <p:nvSpPr>
            <p:cNvPr id="16469" name="Freeform 26"/>
            <p:cNvSpPr>
              <a:spLocks/>
            </p:cNvSpPr>
            <p:nvPr/>
          </p:nvSpPr>
          <p:spPr bwMode="auto">
            <a:xfrm>
              <a:off x="2028" y="2970"/>
              <a:ext cx="51" cy="48"/>
            </a:xfrm>
            <a:custGeom>
              <a:avLst/>
              <a:gdLst>
                <a:gd name="T0" fmla="*/ 0 w 51"/>
                <a:gd name="T1" fmla="*/ 0 h 48"/>
                <a:gd name="T2" fmla="*/ 51 w 51"/>
                <a:gd name="T3" fmla="*/ 20 h 48"/>
                <a:gd name="T4" fmla="*/ 5 w 51"/>
                <a:gd name="T5" fmla="*/ 48 h 48"/>
                <a:gd name="T6" fmla="*/ 0 w 51"/>
                <a:gd name="T7" fmla="*/ 0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 h="48">
                  <a:moveTo>
                    <a:pt x="0" y="0"/>
                  </a:moveTo>
                  <a:lnTo>
                    <a:pt x="51" y="20"/>
                  </a:lnTo>
                  <a:lnTo>
                    <a:pt x="5" y="4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SimHei" panose="02010609060101010101" pitchFamily="49" charset="-122"/>
              </a:endParaRPr>
            </a:p>
          </p:txBody>
        </p:sp>
      </p:grpSp>
      <p:grpSp>
        <p:nvGrpSpPr>
          <p:cNvPr id="65625" name="Group 89"/>
          <p:cNvGrpSpPr>
            <a:grpSpLocks/>
          </p:cNvGrpSpPr>
          <p:nvPr/>
        </p:nvGrpSpPr>
        <p:grpSpPr bwMode="auto">
          <a:xfrm>
            <a:off x="3351211" y="4981575"/>
            <a:ext cx="1006475" cy="612775"/>
            <a:chOff x="1383" y="2974"/>
            <a:chExt cx="634" cy="386"/>
          </a:xfrm>
        </p:grpSpPr>
        <p:sp>
          <p:nvSpPr>
            <p:cNvPr id="16465" name="Line 31"/>
            <p:cNvSpPr>
              <a:spLocks noChangeShapeType="1"/>
            </p:cNvSpPr>
            <p:nvPr/>
          </p:nvSpPr>
          <p:spPr bwMode="auto">
            <a:xfrm flipV="1">
              <a:off x="1640" y="2995"/>
              <a:ext cx="258" cy="17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16466" name="Freeform 32"/>
            <p:cNvSpPr>
              <a:spLocks/>
            </p:cNvSpPr>
            <p:nvPr/>
          </p:nvSpPr>
          <p:spPr bwMode="auto">
            <a:xfrm>
              <a:off x="1880" y="2974"/>
              <a:ext cx="52" cy="44"/>
            </a:xfrm>
            <a:custGeom>
              <a:avLst/>
              <a:gdLst>
                <a:gd name="T0" fmla="*/ 27 w 52"/>
                <a:gd name="T1" fmla="*/ 44 h 44"/>
                <a:gd name="T2" fmla="*/ 52 w 52"/>
                <a:gd name="T3" fmla="*/ 0 h 44"/>
                <a:gd name="T4" fmla="*/ 0 w 52"/>
                <a:gd name="T5" fmla="*/ 5 h 44"/>
                <a:gd name="T6" fmla="*/ 27 w 52"/>
                <a:gd name="T7" fmla="*/ 44 h 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 h="44">
                  <a:moveTo>
                    <a:pt x="27" y="44"/>
                  </a:moveTo>
                  <a:lnTo>
                    <a:pt x="52" y="0"/>
                  </a:lnTo>
                  <a:lnTo>
                    <a:pt x="0" y="5"/>
                  </a:lnTo>
                  <a:lnTo>
                    <a:pt x="27"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SimHei" panose="02010609060101010101" pitchFamily="49" charset="-122"/>
              </a:endParaRPr>
            </a:p>
          </p:txBody>
        </p:sp>
        <p:sp>
          <p:nvSpPr>
            <p:cNvPr id="16467" name="Rectangle 71"/>
            <p:cNvSpPr>
              <a:spLocks noChangeArrowheads="1"/>
            </p:cNvSpPr>
            <p:nvPr/>
          </p:nvSpPr>
          <p:spPr bwMode="auto">
            <a:xfrm>
              <a:off x="1383" y="3224"/>
              <a:ext cx="63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rgbClr val="000000"/>
                  </a:solidFill>
                  <a:latin typeface="+mn-lt"/>
                  <a:ea typeface="SimHei" panose="02010609060101010101" pitchFamily="49" charset="-122"/>
                </a:rPr>
                <a:t>2.</a:t>
              </a:r>
              <a:r>
                <a:rPr lang="zh-CN" altLang="en-US" sz="1400">
                  <a:solidFill>
                    <a:srgbClr val="000000"/>
                  </a:solidFill>
                  <a:latin typeface="+mn-lt"/>
                  <a:ea typeface="SimHei" panose="02010609060101010101" pitchFamily="49" charset="-122"/>
                </a:rPr>
                <a:t>读出“</a:t>
              </a:r>
              <a:r>
                <a:rPr lang="en-US" altLang="zh-CN" sz="1400">
                  <a:solidFill>
                    <a:srgbClr val="000000"/>
                  </a:solidFill>
                  <a:latin typeface="+mn-lt"/>
                  <a:ea typeface="SimHei" panose="02010609060101010101" pitchFamily="49" charset="-122"/>
                </a:rPr>
                <a:t>abc”</a:t>
              </a:r>
              <a:endParaRPr lang="en-US" altLang="zh-CN" sz="1400">
                <a:latin typeface="+mn-lt"/>
                <a:ea typeface="SimHei" panose="02010609060101010101" pitchFamily="49" charset="-122"/>
              </a:endParaRPr>
            </a:p>
          </p:txBody>
        </p:sp>
      </p:grpSp>
      <p:sp>
        <p:nvSpPr>
          <p:cNvPr id="65608" name="Rectangle 72"/>
          <p:cNvSpPr>
            <a:spLocks noChangeArrowheads="1"/>
          </p:cNvSpPr>
          <p:nvPr/>
        </p:nvSpPr>
        <p:spPr bwMode="auto">
          <a:xfrm>
            <a:off x="6580187" y="2971799"/>
            <a:ext cx="44884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a:solidFill>
                  <a:srgbClr val="000000"/>
                </a:solidFill>
                <a:latin typeface="+mn-lt"/>
                <a:ea typeface="SimHei" panose="02010609060101010101" pitchFamily="49" charset="-122"/>
              </a:rPr>
              <a:t>客户</a:t>
            </a:r>
            <a:r>
              <a:rPr lang="en-US" altLang="zh-CN" sz="1400">
                <a:solidFill>
                  <a:srgbClr val="000000"/>
                </a:solidFill>
                <a:latin typeface="+mn-lt"/>
                <a:ea typeface="SimHei" panose="02010609060101010101" pitchFamily="49" charset="-122"/>
              </a:rPr>
              <a:t>1</a:t>
            </a:r>
            <a:endParaRPr lang="en-US" altLang="zh-CN" sz="1400">
              <a:latin typeface="+mn-lt"/>
              <a:ea typeface="SimHei" panose="02010609060101010101" pitchFamily="49" charset="-122"/>
            </a:endParaRPr>
          </a:p>
        </p:txBody>
      </p:sp>
      <p:grpSp>
        <p:nvGrpSpPr>
          <p:cNvPr id="65656" name="Group 120"/>
          <p:cNvGrpSpPr>
            <a:grpSpLocks/>
          </p:cNvGrpSpPr>
          <p:nvPr/>
        </p:nvGrpSpPr>
        <p:grpSpPr bwMode="auto">
          <a:xfrm>
            <a:off x="5286374" y="3317874"/>
            <a:ext cx="1778000" cy="876300"/>
            <a:chOff x="2415" y="1563"/>
            <a:chExt cx="1120" cy="552"/>
          </a:xfrm>
        </p:grpSpPr>
        <p:grpSp>
          <p:nvGrpSpPr>
            <p:cNvPr id="16446" name="Group 118"/>
            <p:cNvGrpSpPr>
              <a:grpSpLocks/>
            </p:cNvGrpSpPr>
            <p:nvPr/>
          </p:nvGrpSpPr>
          <p:grpSpPr bwMode="auto">
            <a:xfrm>
              <a:off x="2789" y="1563"/>
              <a:ext cx="746" cy="552"/>
              <a:chOff x="2742" y="1498"/>
              <a:chExt cx="746" cy="552"/>
            </a:xfrm>
          </p:grpSpPr>
          <p:grpSp>
            <p:nvGrpSpPr>
              <p:cNvPr id="16448" name="Group 113"/>
              <p:cNvGrpSpPr>
                <a:grpSpLocks/>
              </p:cNvGrpSpPr>
              <p:nvPr/>
            </p:nvGrpSpPr>
            <p:grpSpPr bwMode="auto">
              <a:xfrm>
                <a:off x="3163" y="1887"/>
                <a:ext cx="325" cy="163"/>
                <a:chOff x="3163" y="1887"/>
                <a:chExt cx="325" cy="163"/>
              </a:xfrm>
            </p:grpSpPr>
            <p:grpSp>
              <p:nvGrpSpPr>
                <p:cNvPr id="16459" name="Group 112"/>
                <p:cNvGrpSpPr>
                  <a:grpSpLocks/>
                </p:cNvGrpSpPr>
                <p:nvPr/>
              </p:nvGrpSpPr>
              <p:grpSpPr bwMode="auto">
                <a:xfrm>
                  <a:off x="3163" y="1887"/>
                  <a:ext cx="325" cy="163"/>
                  <a:chOff x="3163" y="1887"/>
                  <a:chExt cx="325" cy="163"/>
                </a:xfrm>
              </p:grpSpPr>
              <p:sp>
                <p:nvSpPr>
                  <p:cNvPr id="16463" name="Rectangle 38"/>
                  <p:cNvSpPr>
                    <a:spLocks noChangeArrowheads="1"/>
                  </p:cNvSpPr>
                  <p:nvPr/>
                </p:nvSpPr>
                <p:spPr bwMode="auto">
                  <a:xfrm>
                    <a:off x="3163" y="1887"/>
                    <a:ext cx="163" cy="163"/>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mn-lt"/>
                      <a:ea typeface="SimHei" panose="02010609060101010101" pitchFamily="49" charset="-122"/>
                    </a:endParaRPr>
                  </a:p>
                </p:txBody>
              </p:sp>
              <p:sp>
                <p:nvSpPr>
                  <p:cNvPr id="16464" name="Rectangle 40"/>
                  <p:cNvSpPr>
                    <a:spLocks noChangeArrowheads="1"/>
                  </p:cNvSpPr>
                  <p:nvPr/>
                </p:nvSpPr>
                <p:spPr bwMode="auto">
                  <a:xfrm>
                    <a:off x="3326" y="1887"/>
                    <a:ext cx="162" cy="163"/>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mn-lt"/>
                      <a:ea typeface="SimHei" panose="02010609060101010101" pitchFamily="49" charset="-122"/>
                    </a:endParaRPr>
                  </a:p>
                </p:txBody>
              </p:sp>
            </p:grpSp>
            <p:grpSp>
              <p:nvGrpSpPr>
                <p:cNvPr id="16460" name="Group 111"/>
                <p:cNvGrpSpPr>
                  <a:grpSpLocks/>
                </p:cNvGrpSpPr>
                <p:nvPr/>
              </p:nvGrpSpPr>
              <p:grpSpPr bwMode="auto">
                <a:xfrm>
                  <a:off x="3216" y="1904"/>
                  <a:ext cx="222" cy="136"/>
                  <a:chOff x="3216" y="1904"/>
                  <a:chExt cx="222" cy="136"/>
                </a:xfrm>
              </p:grpSpPr>
              <p:sp>
                <p:nvSpPr>
                  <p:cNvPr id="16461" name="Rectangle 39"/>
                  <p:cNvSpPr>
                    <a:spLocks noChangeArrowheads="1"/>
                  </p:cNvSpPr>
                  <p:nvPr/>
                </p:nvSpPr>
                <p:spPr bwMode="auto">
                  <a:xfrm>
                    <a:off x="3216" y="1904"/>
                    <a:ext cx="5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rgbClr val="000000"/>
                        </a:solidFill>
                        <a:latin typeface="+mn-lt"/>
                        <a:ea typeface="SimHei" panose="02010609060101010101" pitchFamily="49" charset="-122"/>
                      </a:rPr>
                      <a:t>a</a:t>
                    </a:r>
                    <a:endParaRPr lang="en-US" altLang="zh-CN">
                      <a:latin typeface="+mn-lt"/>
                      <a:ea typeface="SimHei" panose="02010609060101010101" pitchFamily="49" charset="-122"/>
                    </a:endParaRPr>
                  </a:p>
                </p:txBody>
              </p:sp>
              <p:sp>
                <p:nvSpPr>
                  <p:cNvPr id="16462" name="Rectangle 41"/>
                  <p:cNvSpPr>
                    <a:spLocks noChangeArrowheads="1"/>
                  </p:cNvSpPr>
                  <p:nvPr/>
                </p:nvSpPr>
                <p:spPr bwMode="auto">
                  <a:xfrm>
                    <a:off x="3378" y="1904"/>
                    <a:ext cx="6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rgbClr val="000000"/>
                        </a:solidFill>
                        <a:latin typeface="+mn-lt"/>
                        <a:ea typeface="SimHei" panose="02010609060101010101" pitchFamily="49" charset="-122"/>
                      </a:rPr>
                      <a:t>b</a:t>
                    </a:r>
                    <a:endParaRPr lang="en-US" altLang="zh-CN">
                      <a:latin typeface="+mn-lt"/>
                      <a:ea typeface="SimHei" panose="02010609060101010101" pitchFamily="49" charset="-122"/>
                    </a:endParaRPr>
                  </a:p>
                </p:txBody>
              </p:sp>
            </p:grpSp>
          </p:grpSp>
          <p:grpSp>
            <p:nvGrpSpPr>
              <p:cNvPr id="16449" name="Group 117"/>
              <p:cNvGrpSpPr>
                <a:grpSpLocks/>
              </p:cNvGrpSpPr>
              <p:nvPr/>
            </p:nvGrpSpPr>
            <p:grpSpPr bwMode="auto">
              <a:xfrm>
                <a:off x="2742" y="1498"/>
                <a:ext cx="421" cy="437"/>
                <a:chOff x="2742" y="1498"/>
                <a:chExt cx="421" cy="437"/>
              </a:xfrm>
            </p:grpSpPr>
            <p:grpSp>
              <p:nvGrpSpPr>
                <p:cNvPr id="16450" name="Group 116"/>
                <p:cNvGrpSpPr>
                  <a:grpSpLocks/>
                </p:cNvGrpSpPr>
                <p:nvPr/>
              </p:nvGrpSpPr>
              <p:grpSpPr bwMode="auto">
                <a:xfrm>
                  <a:off x="2905" y="1498"/>
                  <a:ext cx="162" cy="163"/>
                  <a:chOff x="2905" y="1498"/>
                  <a:chExt cx="162" cy="163"/>
                </a:xfrm>
              </p:grpSpPr>
              <p:sp>
                <p:nvSpPr>
                  <p:cNvPr id="16457" name="Freeform 44"/>
                  <p:cNvSpPr>
                    <a:spLocks/>
                  </p:cNvSpPr>
                  <p:nvPr/>
                </p:nvSpPr>
                <p:spPr bwMode="auto">
                  <a:xfrm>
                    <a:off x="2905" y="1498"/>
                    <a:ext cx="162" cy="163"/>
                  </a:xfrm>
                  <a:custGeom>
                    <a:avLst/>
                    <a:gdLst>
                      <a:gd name="T0" fmla="*/ 0 w 162"/>
                      <a:gd name="T1" fmla="*/ 80 h 163"/>
                      <a:gd name="T2" fmla="*/ 4 w 162"/>
                      <a:gd name="T3" fmla="*/ 55 h 163"/>
                      <a:gd name="T4" fmla="*/ 16 w 162"/>
                      <a:gd name="T5" fmla="*/ 32 h 163"/>
                      <a:gd name="T6" fmla="*/ 34 w 162"/>
                      <a:gd name="T7" fmla="*/ 14 h 163"/>
                      <a:gd name="T8" fmla="*/ 57 w 162"/>
                      <a:gd name="T9" fmla="*/ 3 h 163"/>
                      <a:gd name="T10" fmla="*/ 80 w 162"/>
                      <a:gd name="T11" fmla="*/ 0 h 163"/>
                      <a:gd name="T12" fmla="*/ 105 w 162"/>
                      <a:gd name="T13" fmla="*/ 3 h 163"/>
                      <a:gd name="T14" fmla="*/ 128 w 162"/>
                      <a:gd name="T15" fmla="*/ 14 h 163"/>
                      <a:gd name="T16" fmla="*/ 146 w 162"/>
                      <a:gd name="T17" fmla="*/ 32 h 163"/>
                      <a:gd name="T18" fmla="*/ 158 w 162"/>
                      <a:gd name="T19" fmla="*/ 55 h 163"/>
                      <a:gd name="T20" fmla="*/ 162 w 162"/>
                      <a:gd name="T21" fmla="*/ 80 h 163"/>
                      <a:gd name="T22" fmla="*/ 158 w 162"/>
                      <a:gd name="T23" fmla="*/ 106 h 163"/>
                      <a:gd name="T24" fmla="*/ 146 w 162"/>
                      <a:gd name="T25" fmla="*/ 129 h 163"/>
                      <a:gd name="T26" fmla="*/ 128 w 162"/>
                      <a:gd name="T27" fmla="*/ 147 h 163"/>
                      <a:gd name="T28" fmla="*/ 105 w 162"/>
                      <a:gd name="T29" fmla="*/ 158 h 163"/>
                      <a:gd name="T30" fmla="*/ 80 w 162"/>
                      <a:gd name="T31" fmla="*/ 163 h 163"/>
                      <a:gd name="T32" fmla="*/ 57 w 162"/>
                      <a:gd name="T33" fmla="*/ 158 h 163"/>
                      <a:gd name="T34" fmla="*/ 34 w 162"/>
                      <a:gd name="T35" fmla="*/ 147 h 163"/>
                      <a:gd name="T36" fmla="*/ 16 w 162"/>
                      <a:gd name="T37" fmla="*/ 129 h 163"/>
                      <a:gd name="T38" fmla="*/ 4 w 162"/>
                      <a:gd name="T39" fmla="*/ 106 h 163"/>
                      <a:gd name="T40" fmla="*/ 0 w 162"/>
                      <a:gd name="T41" fmla="*/ 80 h 1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2" h="163">
                        <a:moveTo>
                          <a:pt x="0" y="80"/>
                        </a:moveTo>
                        <a:lnTo>
                          <a:pt x="4" y="55"/>
                        </a:lnTo>
                        <a:lnTo>
                          <a:pt x="16" y="32"/>
                        </a:lnTo>
                        <a:lnTo>
                          <a:pt x="34" y="14"/>
                        </a:lnTo>
                        <a:lnTo>
                          <a:pt x="57" y="3"/>
                        </a:lnTo>
                        <a:lnTo>
                          <a:pt x="80" y="0"/>
                        </a:lnTo>
                        <a:lnTo>
                          <a:pt x="105" y="3"/>
                        </a:lnTo>
                        <a:lnTo>
                          <a:pt x="128" y="14"/>
                        </a:lnTo>
                        <a:lnTo>
                          <a:pt x="146" y="32"/>
                        </a:lnTo>
                        <a:lnTo>
                          <a:pt x="158" y="55"/>
                        </a:lnTo>
                        <a:lnTo>
                          <a:pt x="162" y="80"/>
                        </a:lnTo>
                        <a:lnTo>
                          <a:pt x="158" y="106"/>
                        </a:lnTo>
                        <a:lnTo>
                          <a:pt x="146" y="129"/>
                        </a:lnTo>
                        <a:lnTo>
                          <a:pt x="128" y="147"/>
                        </a:lnTo>
                        <a:lnTo>
                          <a:pt x="105" y="158"/>
                        </a:lnTo>
                        <a:lnTo>
                          <a:pt x="80" y="163"/>
                        </a:lnTo>
                        <a:lnTo>
                          <a:pt x="57" y="158"/>
                        </a:lnTo>
                        <a:lnTo>
                          <a:pt x="34" y="147"/>
                        </a:lnTo>
                        <a:lnTo>
                          <a:pt x="16" y="129"/>
                        </a:lnTo>
                        <a:lnTo>
                          <a:pt x="4" y="106"/>
                        </a:lnTo>
                        <a:lnTo>
                          <a:pt x="0" y="8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SimHei" panose="02010609060101010101" pitchFamily="49" charset="-122"/>
                    </a:endParaRPr>
                  </a:p>
                </p:txBody>
              </p:sp>
              <p:sp>
                <p:nvSpPr>
                  <p:cNvPr id="16458" name="Rectangle 45"/>
                  <p:cNvSpPr>
                    <a:spLocks noChangeArrowheads="1"/>
                  </p:cNvSpPr>
                  <p:nvPr/>
                </p:nvSpPr>
                <p:spPr bwMode="auto">
                  <a:xfrm>
                    <a:off x="2957" y="1515"/>
                    <a:ext cx="6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rgbClr val="000000"/>
                        </a:solidFill>
                        <a:latin typeface="+mn-lt"/>
                        <a:ea typeface="SimHei" panose="02010609060101010101" pitchFamily="49" charset="-122"/>
                      </a:rPr>
                      <a:t>A</a:t>
                    </a:r>
                    <a:endParaRPr lang="en-US" altLang="zh-CN">
                      <a:latin typeface="+mn-lt"/>
                      <a:ea typeface="SimHei" panose="02010609060101010101" pitchFamily="49" charset="-122"/>
                    </a:endParaRPr>
                  </a:p>
                </p:txBody>
              </p:sp>
            </p:grpSp>
            <p:grpSp>
              <p:nvGrpSpPr>
                <p:cNvPr id="16451" name="Group 114"/>
                <p:cNvGrpSpPr>
                  <a:grpSpLocks/>
                </p:cNvGrpSpPr>
                <p:nvPr/>
              </p:nvGrpSpPr>
              <p:grpSpPr bwMode="auto">
                <a:xfrm>
                  <a:off x="2985" y="1661"/>
                  <a:ext cx="178" cy="247"/>
                  <a:chOff x="2985" y="1661"/>
                  <a:chExt cx="178" cy="247"/>
                </a:xfrm>
              </p:grpSpPr>
              <p:sp>
                <p:nvSpPr>
                  <p:cNvPr id="16455" name="Freeform 46"/>
                  <p:cNvSpPr>
                    <a:spLocks/>
                  </p:cNvSpPr>
                  <p:nvPr/>
                </p:nvSpPr>
                <p:spPr bwMode="auto">
                  <a:xfrm>
                    <a:off x="2985" y="1661"/>
                    <a:ext cx="139" cy="224"/>
                  </a:xfrm>
                  <a:custGeom>
                    <a:avLst/>
                    <a:gdLst>
                      <a:gd name="T0" fmla="*/ 0 w 139"/>
                      <a:gd name="T1" fmla="*/ 0 h 224"/>
                      <a:gd name="T2" fmla="*/ 2 w 139"/>
                      <a:gd name="T3" fmla="*/ 30 h 224"/>
                      <a:gd name="T4" fmla="*/ 7 w 139"/>
                      <a:gd name="T5" fmla="*/ 59 h 224"/>
                      <a:gd name="T6" fmla="*/ 11 w 139"/>
                      <a:gd name="T7" fmla="*/ 87 h 224"/>
                      <a:gd name="T8" fmla="*/ 18 w 139"/>
                      <a:gd name="T9" fmla="*/ 112 h 224"/>
                      <a:gd name="T10" fmla="*/ 25 w 139"/>
                      <a:gd name="T11" fmla="*/ 133 h 224"/>
                      <a:gd name="T12" fmla="*/ 34 w 139"/>
                      <a:gd name="T13" fmla="*/ 153 h 224"/>
                      <a:gd name="T14" fmla="*/ 43 w 139"/>
                      <a:gd name="T15" fmla="*/ 169 h 224"/>
                      <a:gd name="T16" fmla="*/ 57 w 139"/>
                      <a:gd name="T17" fmla="*/ 185 h 224"/>
                      <a:gd name="T18" fmla="*/ 71 w 139"/>
                      <a:gd name="T19" fmla="*/ 197 h 224"/>
                      <a:gd name="T20" fmla="*/ 85 w 139"/>
                      <a:gd name="T21" fmla="*/ 208 h 224"/>
                      <a:gd name="T22" fmla="*/ 101 w 139"/>
                      <a:gd name="T23" fmla="*/ 215 h 224"/>
                      <a:gd name="T24" fmla="*/ 119 w 139"/>
                      <a:gd name="T25" fmla="*/ 222 h 224"/>
                      <a:gd name="T26" fmla="*/ 139 w 139"/>
                      <a:gd name="T27" fmla="*/ 224 h 22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39" h="224">
                        <a:moveTo>
                          <a:pt x="0" y="0"/>
                        </a:moveTo>
                        <a:lnTo>
                          <a:pt x="2" y="30"/>
                        </a:lnTo>
                        <a:lnTo>
                          <a:pt x="7" y="59"/>
                        </a:lnTo>
                        <a:lnTo>
                          <a:pt x="11" y="87"/>
                        </a:lnTo>
                        <a:lnTo>
                          <a:pt x="18" y="112"/>
                        </a:lnTo>
                        <a:lnTo>
                          <a:pt x="25" y="133"/>
                        </a:lnTo>
                        <a:lnTo>
                          <a:pt x="34" y="153"/>
                        </a:lnTo>
                        <a:lnTo>
                          <a:pt x="43" y="169"/>
                        </a:lnTo>
                        <a:lnTo>
                          <a:pt x="57" y="185"/>
                        </a:lnTo>
                        <a:lnTo>
                          <a:pt x="71" y="197"/>
                        </a:lnTo>
                        <a:lnTo>
                          <a:pt x="85" y="208"/>
                        </a:lnTo>
                        <a:lnTo>
                          <a:pt x="101" y="215"/>
                        </a:lnTo>
                        <a:lnTo>
                          <a:pt x="119" y="222"/>
                        </a:lnTo>
                        <a:lnTo>
                          <a:pt x="139" y="224"/>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SimHei" panose="02010609060101010101" pitchFamily="49" charset="-122"/>
                    </a:endParaRPr>
                  </a:p>
                </p:txBody>
              </p:sp>
              <p:sp>
                <p:nvSpPr>
                  <p:cNvPr id="16456" name="Freeform 47"/>
                  <p:cNvSpPr>
                    <a:spLocks/>
                  </p:cNvSpPr>
                  <p:nvPr/>
                </p:nvSpPr>
                <p:spPr bwMode="auto">
                  <a:xfrm>
                    <a:off x="3118" y="1862"/>
                    <a:ext cx="45" cy="46"/>
                  </a:xfrm>
                  <a:custGeom>
                    <a:avLst/>
                    <a:gdLst>
                      <a:gd name="T0" fmla="*/ 0 w 45"/>
                      <a:gd name="T1" fmla="*/ 0 h 46"/>
                      <a:gd name="T2" fmla="*/ 45 w 45"/>
                      <a:gd name="T3" fmla="*/ 21 h 46"/>
                      <a:gd name="T4" fmla="*/ 0 w 45"/>
                      <a:gd name="T5" fmla="*/ 46 h 46"/>
                      <a:gd name="T6" fmla="*/ 0 w 45"/>
                      <a:gd name="T7" fmla="*/ 0 h 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 h="46">
                        <a:moveTo>
                          <a:pt x="0" y="0"/>
                        </a:moveTo>
                        <a:lnTo>
                          <a:pt x="45" y="21"/>
                        </a:lnTo>
                        <a:lnTo>
                          <a:pt x="0" y="4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SimHei" panose="02010609060101010101" pitchFamily="49" charset="-122"/>
                    </a:endParaRPr>
                  </a:p>
                </p:txBody>
              </p:sp>
            </p:grpSp>
            <p:grpSp>
              <p:nvGrpSpPr>
                <p:cNvPr id="16452" name="Group 115"/>
                <p:cNvGrpSpPr>
                  <a:grpSpLocks/>
                </p:cNvGrpSpPr>
                <p:nvPr/>
              </p:nvGrpSpPr>
              <p:grpSpPr bwMode="auto">
                <a:xfrm>
                  <a:off x="2742" y="1805"/>
                  <a:ext cx="261" cy="130"/>
                  <a:chOff x="2742" y="1805"/>
                  <a:chExt cx="261" cy="130"/>
                </a:xfrm>
              </p:grpSpPr>
              <p:sp>
                <p:nvSpPr>
                  <p:cNvPr id="16453" name="Line 48"/>
                  <p:cNvSpPr>
                    <a:spLocks noChangeShapeType="1"/>
                  </p:cNvSpPr>
                  <p:nvPr/>
                </p:nvSpPr>
                <p:spPr bwMode="auto">
                  <a:xfrm flipV="1">
                    <a:off x="2742" y="1823"/>
                    <a:ext cx="225" cy="11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16454" name="Freeform 49"/>
                  <p:cNvSpPr>
                    <a:spLocks/>
                  </p:cNvSpPr>
                  <p:nvPr/>
                </p:nvSpPr>
                <p:spPr bwMode="auto">
                  <a:xfrm>
                    <a:off x="2951" y="1805"/>
                    <a:ext cx="52" cy="43"/>
                  </a:xfrm>
                  <a:custGeom>
                    <a:avLst/>
                    <a:gdLst>
                      <a:gd name="T0" fmla="*/ 20 w 52"/>
                      <a:gd name="T1" fmla="*/ 43 h 43"/>
                      <a:gd name="T2" fmla="*/ 52 w 52"/>
                      <a:gd name="T3" fmla="*/ 0 h 43"/>
                      <a:gd name="T4" fmla="*/ 0 w 52"/>
                      <a:gd name="T5" fmla="*/ 0 h 43"/>
                      <a:gd name="T6" fmla="*/ 20 w 52"/>
                      <a:gd name="T7" fmla="*/ 43 h 4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 h="43">
                        <a:moveTo>
                          <a:pt x="20" y="43"/>
                        </a:moveTo>
                        <a:lnTo>
                          <a:pt x="52" y="0"/>
                        </a:lnTo>
                        <a:lnTo>
                          <a:pt x="0" y="0"/>
                        </a:lnTo>
                        <a:lnTo>
                          <a:pt x="20"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SimHei" panose="02010609060101010101" pitchFamily="49" charset="-122"/>
                    </a:endParaRPr>
                  </a:p>
                </p:txBody>
              </p:sp>
            </p:grpSp>
          </p:grpSp>
        </p:grpSp>
        <p:sp>
          <p:nvSpPr>
            <p:cNvPr id="16447" name="Rectangle 73"/>
            <p:cNvSpPr>
              <a:spLocks noChangeArrowheads="1"/>
            </p:cNvSpPr>
            <p:nvPr/>
          </p:nvSpPr>
          <p:spPr bwMode="auto">
            <a:xfrm>
              <a:off x="2415" y="1935"/>
              <a:ext cx="40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rgbClr val="000000"/>
                  </a:solidFill>
                  <a:latin typeface="+mn-lt"/>
                  <a:ea typeface="SimHei" panose="02010609060101010101" pitchFamily="49" charset="-122"/>
                </a:rPr>
                <a:t>2.</a:t>
              </a:r>
              <a:r>
                <a:rPr lang="zh-CN" altLang="en-US" sz="1400">
                  <a:solidFill>
                    <a:srgbClr val="000000"/>
                  </a:solidFill>
                  <a:latin typeface="+mn-lt"/>
                  <a:ea typeface="SimHei" panose="02010609060101010101" pitchFamily="49" charset="-122"/>
                </a:rPr>
                <a:t>写“</a:t>
              </a:r>
              <a:r>
                <a:rPr lang="en-US" altLang="zh-CN" sz="1400">
                  <a:solidFill>
                    <a:srgbClr val="000000"/>
                  </a:solidFill>
                  <a:latin typeface="+mn-lt"/>
                  <a:ea typeface="SimHei" panose="02010609060101010101" pitchFamily="49" charset="-122"/>
                </a:rPr>
                <a:t>c”</a:t>
              </a:r>
            </a:p>
          </p:txBody>
        </p:sp>
      </p:grpSp>
      <p:grpSp>
        <p:nvGrpSpPr>
          <p:cNvPr id="65643" name="Group 107"/>
          <p:cNvGrpSpPr>
            <a:grpSpLocks/>
          </p:cNvGrpSpPr>
          <p:nvPr/>
        </p:nvGrpSpPr>
        <p:grpSpPr bwMode="auto">
          <a:xfrm>
            <a:off x="7708898" y="3416300"/>
            <a:ext cx="1011237" cy="993775"/>
            <a:chOff x="3909" y="1602"/>
            <a:chExt cx="637" cy="626"/>
          </a:xfrm>
        </p:grpSpPr>
        <p:grpSp>
          <p:nvGrpSpPr>
            <p:cNvPr id="16442" name="Group 105"/>
            <p:cNvGrpSpPr>
              <a:grpSpLocks/>
            </p:cNvGrpSpPr>
            <p:nvPr/>
          </p:nvGrpSpPr>
          <p:grpSpPr bwMode="auto">
            <a:xfrm>
              <a:off x="3909" y="1741"/>
              <a:ext cx="423" cy="487"/>
              <a:chOff x="3909" y="1741"/>
              <a:chExt cx="423" cy="487"/>
            </a:xfrm>
          </p:grpSpPr>
          <p:sp>
            <p:nvSpPr>
              <p:cNvPr id="16444" name="Line 66"/>
              <p:cNvSpPr>
                <a:spLocks noChangeShapeType="1"/>
              </p:cNvSpPr>
              <p:nvPr/>
            </p:nvSpPr>
            <p:spPr bwMode="auto">
              <a:xfrm flipH="1">
                <a:off x="3937" y="1741"/>
                <a:ext cx="395" cy="45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16445" name="Freeform 67"/>
              <p:cNvSpPr>
                <a:spLocks/>
              </p:cNvSpPr>
              <p:nvPr/>
            </p:nvSpPr>
            <p:spPr bwMode="auto">
              <a:xfrm>
                <a:off x="3909" y="2178"/>
                <a:ext cx="51" cy="50"/>
              </a:xfrm>
              <a:custGeom>
                <a:avLst/>
                <a:gdLst>
                  <a:gd name="T0" fmla="*/ 14 w 51"/>
                  <a:gd name="T1" fmla="*/ 0 h 50"/>
                  <a:gd name="T2" fmla="*/ 0 w 51"/>
                  <a:gd name="T3" fmla="*/ 50 h 50"/>
                  <a:gd name="T4" fmla="*/ 51 w 51"/>
                  <a:gd name="T5" fmla="*/ 30 h 50"/>
                  <a:gd name="T6" fmla="*/ 14 w 51"/>
                  <a:gd name="T7" fmla="*/ 0 h 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 h="50">
                    <a:moveTo>
                      <a:pt x="14" y="0"/>
                    </a:moveTo>
                    <a:lnTo>
                      <a:pt x="0" y="50"/>
                    </a:lnTo>
                    <a:lnTo>
                      <a:pt x="51" y="30"/>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SimHei" panose="02010609060101010101" pitchFamily="49" charset="-122"/>
                </a:endParaRPr>
              </a:p>
            </p:txBody>
          </p:sp>
        </p:grpSp>
        <p:sp>
          <p:nvSpPr>
            <p:cNvPr id="16443" name="Rectangle 75"/>
            <p:cNvSpPr>
              <a:spLocks noChangeArrowheads="1"/>
            </p:cNvSpPr>
            <p:nvPr/>
          </p:nvSpPr>
          <p:spPr bwMode="auto">
            <a:xfrm>
              <a:off x="4072" y="1602"/>
              <a:ext cx="47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rgbClr val="000000"/>
                  </a:solidFill>
                  <a:latin typeface="+mn-lt"/>
                  <a:ea typeface="SimHei" panose="02010609060101010101" pitchFamily="49" charset="-122"/>
                </a:rPr>
                <a:t>1.</a:t>
              </a:r>
              <a:r>
                <a:rPr lang="zh-CN" altLang="en-US" sz="1400">
                  <a:solidFill>
                    <a:srgbClr val="000000"/>
                  </a:solidFill>
                  <a:latin typeface="+mn-lt"/>
                  <a:ea typeface="SimHei" panose="02010609060101010101" pitchFamily="49" charset="-122"/>
                </a:rPr>
                <a:t>读“</a:t>
              </a:r>
              <a:r>
                <a:rPr lang="en-US" altLang="zh-CN" sz="1400">
                  <a:solidFill>
                    <a:srgbClr val="000000"/>
                  </a:solidFill>
                  <a:latin typeface="+mn-lt"/>
                  <a:ea typeface="SimHei" panose="02010609060101010101" pitchFamily="49" charset="-122"/>
                </a:rPr>
                <a:t>ab”</a:t>
              </a:r>
              <a:endParaRPr lang="en-US" altLang="zh-CN" sz="1400">
                <a:latin typeface="+mn-lt"/>
                <a:ea typeface="SimHei" panose="02010609060101010101" pitchFamily="49" charset="-122"/>
              </a:endParaRPr>
            </a:p>
          </p:txBody>
        </p:sp>
      </p:grpSp>
      <p:grpSp>
        <p:nvGrpSpPr>
          <p:cNvPr id="65642" name="Group 106"/>
          <p:cNvGrpSpPr>
            <a:grpSpLocks/>
          </p:cNvGrpSpPr>
          <p:nvPr/>
        </p:nvGrpSpPr>
        <p:grpSpPr bwMode="auto">
          <a:xfrm>
            <a:off x="7400925" y="4322763"/>
            <a:ext cx="1431925" cy="1311275"/>
            <a:chOff x="3747" y="2251"/>
            <a:chExt cx="902" cy="826"/>
          </a:xfrm>
        </p:grpSpPr>
        <p:sp>
          <p:nvSpPr>
            <p:cNvPr id="16434" name="Rectangle 50"/>
            <p:cNvSpPr>
              <a:spLocks noChangeArrowheads="1"/>
            </p:cNvSpPr>
            <p:nvPr/>
          </p:nvSpPr>
          <p:spPr bwMode="auto">
            <a:xfrm>
              <a:off x="3747" y="2456"/>
              <a:ext cx="902" cy="621"/>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mn-lt"/>
                <a:ea typeface="SimHei" panose="02010609060101010101" pitchFamily="49" charset="-122"/>
              </a:endParaRPr>
            </a:p>
          </p:txBody>
        </p:sp>
        <p:grpSp>
          <p:nvGrpSpPr>
            <p:cNvPr id="16435" name="Group 99"/>
            <p:cNvGrpSpPr>
              <a:grpSpLocks/>
            </p:cNvGrpSpPr>
            <p:nvPr/>
          </p:nvGrpSpPr>
          <p:grpSpPr bwMode="auto">
            <a:xfrm>
              <a:off x="4023" y="2686"/>
              <a:ext cx="324" cy="164"/>
              <a:chOff x="3992" y="2650"/>
              <a:chExt cx="324" cy="164"/>
            </a:xfrm>
          </p:grpSpPr>
          <p:sp>
            <p:nvSpPr>
              <p:cNvPr id="16437" name="Rectangle 52"/>
              <p:cNvSpPr>
                <a:spLocks noChangeArrowheads="1"/>
              </p:cNvSpPr>
              <p:nvPr/>
            </p:nvSpPr>
            <p:spPr bwMode="auto">
              <a:xfrm>
                <a:off x="4044" y="2650"/>
                <a:ext cx="5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rgbClr val="000000"/>
                    </a:solidFill>
                    <a:latin typeface="+mn-lt"/>
                    <a:ea typeface="SimHei" panose="02010609060101010101" pitchFamily="49" charset="-122"/>
                  </a:rPr>
                  <a:t>a</a:t>
                </a:r>
                <a:endParaRPr lang="en-US" altLang="zh-CN">
                  <a:latin typeface="+mn-lt"/>
                  <a:ea typeface="SimHei" panose="02010609060101010101" pitchFamily="49" charset="-122"/>
                </a:endParaRPr>
              </a:p>
            </p:txBody>
          </p:sp>
          <p:grpSp>
            <p:nvGrpSpPr>
              <p:cNvPr id="16438" name="Group 98"/>
              <p:cNvGrpSpPr>
                <a:grpSpLocks/>
              </p:cNvGrpSpPr>
              <p:nvPr/>
            </p:nvGrpSpPr>
            <p:grpSpPr bwMode="auto">
              <a:xfrm>
                <a:off x="3992" y="2651"/>
                <a:ext cx="324" cy="163"/>
                <a:chOff x="3992" y="2633"/>
                <a:chExt cx="324" cy="163"/>
              </a:xfrm>
            </p:grpSpPr>
            <p:sp>
              <p:nvSpPr>
                <p:cNvPr id="16440" name="Rectangle 51"/>
                <p:cNvSpPr>
                  <a:spLocks noChangeArrowheads="1"/>
                </p:cNvSpPr>
                <p:nvPr/>
              </p:nvSpPr>
              <p:spPr bwMode="auto">
                <a:xfrm>
                  <a:off x="3992" y="2633"/>
                  <a:ext cx="162" cy="163"/>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mn-lt"/>
                    <a:ea typeface="SimHei" panose="02010609060101010101" pitchFamily="49" charset="-122"/>
                  </a:endParaRPr>
                </a:p>
              </p:txBody>
            </p:sp>
            <p:sp>
              <p:nvSpPr>
                <p:cNvPr id="16441" name="Rectangle 53"/>
                <p:cNvSpPr>
                  <a:spLocks noChangeArrowheads="1"/>
                </p:cNvSpPr>
                <p:nvPr/>
              </p:nvSpPr>
              <p:spPr bwMode="auto">
                <a:xfrm>
                  <a:off x="4154" y="2633"/>
                  <a:ext cx="162" cy="163"/>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mn-lt"/>
                    <a:ea typeface="SimHei" panose="02010609060101010101" pitchFamily="49" charset="-122"/>
                  </a:endParaRPr>
                </a:p>
              </p:txBody>
            </p:sp>
          </p:grpSp>
          <p:sp>
            <p:nvSpPr>
              <p:cNvPr id="16439" name="Rectangle 54"/>
              <p:cNvSpPr>
                <a:spLocks noChangeArrowheads="1"/>
              </p:cNvSpPr>
              <p:nvPr/>
            </p:nvSpPr>
            <p:spPr bwMode="auto">
              <a:xfrm>
                <a:off x="4207" y="2650"/>
                <a:ext cx="6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rgbClr val="000000"/>
                    </a:solidFill>
                    <a:latin typeface="+mn-lt"/>
                    <a:ea typeface="SimHei" panose="02010609060101010101" pitchFamily="49" charset="-122"/>
                  </a:rPr>
                  <a:t>b</a:t>
                </a:r>
                <a:endParaRPr lang="en-US" altLang="zh-CN">
                  <a:latin typeface="+mn-lt"/>
                  <a:ea typeface="SimHei" panose="02010609060101010101" pitchFamily="49" charset="-122"/>
                </a:endParaRPr>
              </a:p>
            </p:txBody>
          </p:sp>
        </p:grpSp>
        <p:sp>
          <p:nvSpPr>
            <p:cNvPr id="16436" name="Rectangle 76"/>
            <p:cNvSpPr>
              <a:spLocks noChangeArrowheads="1"/>
            </p:cNvSpPr>
            <p:nvPr/>
          </p:nvSpPr>
          <p:spPr bwMode="auto">
            <a:xfrm>
              <a:off x="4010" y="2251"/>
              <a:ext cx="5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a:solidFill>
                    <a:srgbClr val="000000"/>
                  </a:solidFill>
                  <a:latin typeface="+mn-lt"/>
                  <a:ea typeface="SimHei" panose="02010609060101010101" pitchFamily="49" charset="-122"/>
                </a:rPr>
                <a:t>文件服务器</a:t>
              </a:r>
              <a:endParaRPr lang="zh-CN" altLang="en-US" sz="1400">
                <a:latin typeface="+mn-lt"/>
                <a:ea typeface="SimHei" panose="02010609060101010101" pitchFamily="49" charset="-122"/>
              </a:endParaRPr>
            </a:p>
          </p:txBody>
        </p:sp>
      </p:grpSp>
      <p:grpSp>
        <p:nvGrpSpPr>
          <p:cNvPr id="65665" name="Group 129"/>
          <p:cNvGrpSpPr>
            <a:grpSpLocks/>
          </p:cNvGrpSpPr>
          <p:nvPr/>
        </p:nvGrpSpPr>
        <p:grpSpPr bwMode="auto">
          <a:xfrm>
            <a:off x="6202361" y="5281613"/>
            <a:ext cx="2693988" cy="1576387"/>
            <a:chOff x="2992" y="3004"/>
            <a:chExt cx="1697" cy="1061"/>
          </a:xfrm>
        </p:grpSpPr>
        <p:sp>
          <p:nvSpPr>
            <p:cNvPr id="16417" name="Rectangle 57"/>
            <p:cNvSpPr>
              <a:spLocks noChangeArrowheads="1"/>
            </p:cNvSpPr>
            <p:nvPr/>
          </p:nvSpPr>
          <p:spPr bwMode="auto">
            <a:xfrm>
              <a:off x="2992" y="3566"/>
              <a:ext cx="886" cy="499"/>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mn-lt"/>
                <a:ea typeface="SimHei" panose="02010609060101010101" pitchFamily="49" charset="-122"/>
              </a:endParaRPr>
            </a:p>
          </p:txBody>
        </p:sp>
        <p:grpSp>
          <p:nvGrpSpPr>
            <p:cNvPr id="16418" name="Group 95"/>
            <p:cNvGrpSpPr>
              <a:grpSpLocks/>
            </p:cNvGrpSpPr>
            <p:nvPr/>
          </p:nvGrpSpPr>
          <p:grpSpPr bwMode="auto">
            <a:xfrm>
              <a:off x="3128" y="3756"/>
              <a:ext cx="568" cy="173"/>
              <a:chOff x="3003" y="3711"/>
              <a:chExt cx="568" cy="173"/>
            </a:xfrm>
          </p:grpSpPr>
          <p:sp>
            <p:nvSpPr>
              <p:cNvPr id="16431" name="Rectangle 58"/>
              <p:cNvSpPr>
                <a:spLocks noChangeArrowheads="1"/>
              </p:cNvSpPr>
              <p:nvPr/>
            </p:nvSpPr>
            <p:spPr bwMode="auto">
              <a:xfrm>
                <a:off x="3246" y="3721"/>
                <a:ext cx="162" cy="163"/>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mn-lt"/>
                  <a:ea typeface="SimHei" panose="02010609060101010101" pitchFamily="49" charset="-122"/>
                </a:endParaRPr>
              </a:p>
            </p:txBody>
          </p:sp>
          <p:sp>
            <p:nvSpPr>
              <p:cNvPr id="16432" name="Rectangle 60"/>
              <p:cNvSpPr>
                <a:spLocks noChangeArrowheads="1"/>
              </p:cNvSpPr>
              <p:nvPr/>
            </p:nvSpPr>
            <p:spPr bwMode="auto">
              <a:xfrm>
                <a:off x="3408" y="3720"/>
                <a:ext cx="163" cy="163"/>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mn-lt"/>
                  <a:ea typeface="SimHei" panose="02010609060101010101" pitchFamily="49" charset="-122"/>
                </a:endParaRPr>
              </a:p>
            </p:txBody>
          </p:sp>
          <p:sp>
            <p:nvSpPr>
              <p:cNvPr id="16433" name="Freeform 62"/>
              <p:cNvSpPr>
                <a:spLocks/>
              </p:cNvSpPr>
              <p:nvPr/>
            </p:nvSpPr>
            <p:spPr bwMode="auto">
              <a:xfrm>
                <a:off x="3003" y="3711"/>
                <a:ext cx="160" cy="163"/>
              </a:xfrm>
              <a:custGeom>
                <a:avLst/>
                <a:gdLst>
                  <a:gd name="T0" fmla="*/ 0 w 160"/>
                  <a:gd name="T1" fmla="*/ 82 h 163"/>
                  <a:gd name="T2" fmla="*/ 2 w 160"/>
                  <a:gd name="T3" fmla="*/ 57 h 163"/>
                  <a:gd name="T4" fmla="*/ 14 w 160"/>
                  <a:gd name="T5" fmla="*/ 34 h 163"/>
                  <a:gd name="T6" fmla="*/ 32 w 160"/>
                  <a:gd name="T7" fmla="*/ 16 h 163"/>
                  <a:gd name="T8" fmla="*/ 55 w 160"/>
                  <a:gd name="T9" fmla="*/ 5 h 163"/>
                  <a:gd name="T10" fmla="*/ 80 w 160"/>
                  <a:gd name="T11" fmla="*/ 0 h 163"/>
                  <a:gd name="T12" fmla="*/ 105 w 160"/>
                  <a:gd name="T13" fmla="*/ 5 h 163"/>
                  <a:gd name="T14" fmla="*/ 128 w 160"/>
                  <a:gd name="T15" fmla="*/ 16 h 163"/>
                  <a:gd name="T16" fmla="*/ 147 w 160"/>
                  <a:gd name="T17" fmla="*/ 34 h 163"/>
                  <a:gd name="T18" fmla="*/ 158 w 160"/>
                  <a:gd name="T19" fmla="*/ 57 h 163"/>
                  <a:gd name="T20" fmla="*/ 160 w 160"/>
                  <a:gd name="T21" fmla="*/ 82 h 163"/>
                  <a:gd name="T22" fmla="*/ 158 w 160"/>
                  <a:gd name="T23" fmla="*/ 108 h 163"/>
                  <a:gd name="T24" fmla="*/ 147 w 160"/>
                  <a:gd name="T25" fmla="*/ 128 h 163"/>
                  <a:gd name="T26" fmla="*/ 128 w 160"/>
                  <a:gd name="T27" fmla="*/ 147 h 163"/>
                  <a:gd name="T28" fmla="*/ 105 w 160"/>
                  <a:gd name="T29" fmla="*/ 158 h 163"/>
                  <a:gd name="T30" fmla="*/ 80 w 160"/>
                  <a:gd name="T31" fmla="*/ 163 h 163"/>
                  <a:gd name="T32" fmla="*/ 55 w 160"/>
                  <a:gd name="T33" fmla="*/ 158 h 163"/>
                  <a:gd name="T34" fmla="*/ 32 w 160"/>
                  <a:gd name="T35" fmla="*/ 147 h 163"/>
                  <a:gd name="T36" fmla="*/ 14 w 160"/>
                  <a:gd name="T37" fmla="*/ 128 h 163"/>
                  <a:gd name="T38" fmla="*/ 2 w 160"/>
                  <a:gd name="T39" fmla="*/ 108 h 163"/>
                  <a:gd name="T40" fmla="*/ 0 w 160"/>
                  <a:gd name="T41" fmla="*/ 82 h 1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0" h="163">
                    <a:moveTo>
                      <a:pt x="0" y="82"/>
                    </a:moveTo>
                    <a:lnTo>
                      <a:pt x="2" y="57"/>
                    </a:lnTo>
                    <a:lnTo>
                      <a:pt x="14" y="34"/>
                    </a:lnTo>
                    <a:lnTo>
                      <a:pt x="32" y="16"/>
                    </a:lnTo>
                    <a:lnTo>
                      <a:pt x="55" y="5"/>
                    </a:lnTo>
                    <a:lnTo>
                      <a:pt x="80" y="0"/>
                    </a:lnTo>
                    <a:lnTo>
                      <a:pt x="105" y="5"/>
                    </a:lnTo>
                    <a:lnTo>
                      <a:pt x="128" y="16"/>
                    </a:lnTo>
                    <a:lnTo>
                      <a:pt x="147" y="34"/>
                    </a:lnTo>
                    <a:lnTo>
                      <a:pt x="158" y="57"/>
                    </a:lnTo>
                    <a:lnTo>
                      <a:pt x="160" y="82"/>
                    </a:lnTo>
                    <a:lnTo>
                      <a:pt x="158" y="108"/>
                    </a:lnTo>
                    <a:lnTo>
                      <a:pt x="147" y="128"/>
                    </a:lnTo>
                    <a:lnTo>
                      <a:pt x="128" y="147"/>
                    </a:lnTo>
                    <a:lnTo>
                      <a:pt x="105" y="158"/>
                    </a:lnTo>
                    <a:lnTo>
                      <a:pt x="80" y="163"/>
                    </a:lnTo>
                    <a:lnTo>
                      <a:pt x="55" y="158"/>
                    </a:lnTo>
                    <a:lnTo>
                      <a:pt x="32" y="147"/>
                    </a:lnTo>
                    <a:lnTo>
                      <a:pt x="14" y="128"/>
                    </a:lnTo>
                    <a:lnTo>
                      <a:pt x="2" y="108"/>
                    </a:lnTo>
                    <a:lnTo>
                      <a:pt x="0" y="82"/>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SimHei" panose="02010609060101010101" pitchFamily="49" charset="-122"/>
                </a:endParaRPr>
              </a:p>
            </p:txBody>
          </p:sp>
        </p:grpSp>
        <p:grpSp>
          <p:nvGrpSpPr>
            <p:cNvPr id="16419" name="Group 94"/>
            <p:cNvGrpSpPr>
              <a:grpSpLocks/>
            </p:cNvGrpSpPr>
            <p:nvPr/>
          </p:nvGrpSpPr>
          <p:grpSpPr bwMode="auto">
            <a:xfrm>
              <a:off x="3186" y="3748"/>
              <a:ext cx="465" cy="164"/>
              <a:chOff x="3056" y="3702"/>
              <a:chExt cx="465" cy="164"/>
            </a:xfrm>
          </p:grpSpPr>
          <p:sp>
            <p:nvSpPr>
              <p:cNvPr id="16428" name="Rectangle 59"/>
              <p:cNvSpPr>
                <a:spLocks noChangeArrowheads="1"/>
              </p:cNvSpPr>
              <p:nvPr/>
            </p:nvSpPr>
            <p:spPr bwMode="auto">
              <a:xfrm>
                <a:off x="3298" y="3702"/>
                <a:ext cx="5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rgbClr val="000000"/>
                    </a:solidFill>
                    <a:latin typeface="+mn-lt"/>
                    <a:ea typeface="SimHei" panose="02010609060101010101" pitchFamily="49" charset="-122"/>
                  </a:rPr>
                  <a:t>a</a:t>
                </a:r>
                <a:endParaRPr lang="en-US" altLang="zh-CN">
                  <a:latin typeface="+mn-lt"/>
                  <a:ea typeface="SimHei" panose="02010609060101010101" pitchFamily="49" charset="-122"/>
                </a:endParaRPr>
              </a:p>
            </p:txBody>
          </p:sp>
          <p:sp>
            <p:nvSpPr>
              <p:cNvPr id="16429" name="Rectangle 61"/>
              <p:cNvSpPr>
                <a:spLocks noChangeArrowheads="1"/>
              </p:cNvSpPr>
              <p:nvPr/>
            </p:nvSpPr>
            <p:spPr bwMode="auto">
              <a:xfrm>
                <a:off x="3461" y="3721"/>
                <a:ext cx="6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rgbClr val="000000"/>
                    </a:solidFill>
                    <a:latin typeface="+mn-lt"/>
                    <a:ea typeface="SimHei" panose="02010609060101010101" pitchFamily="49" charset="-122"/>
                  </a:rPr>
                  <a:t>b</a:t>
                </a:r>
                <a:endParaRPr lang="en-US" altLang="zh-CN">
                  <a:latin typeface="+mn-lt"/>
                  <a:ea typeface="SimHei" panose="02010609060101010101" pitchFamily="49" charset="-122"/>
                </a:endParaRPr>
              </a:p>
            </p:txBody>
          </p:sp>
          <p:sp>
            <p:nvSpPr>
              <p:cNvPr id="16430" name="Rectangle 63"/>
              <p:cNvSpPr>
                <a:spLocks noChangeArrowheads="1"/>
              </p:cNvSpPr>
              <p:nvPr/>
            </p:nvSpPr>
            <p:spPr bwMode="auto">
              <a:xfrm>
                <a:off x="3056" y="3702"/>
                <a:ext cx="6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rgbClr val="000000"/>
                    </a:solidFill>
                    <a:latin typeface="+mn-lt"/>
                    <a:ea typeface="SimHei" panose="02010609060101010101" pitchFamily="49" charset="-122"/>
                  </a:rPr>
                  <a:t>B</a:t>
                </a:r>
                <a:endParaRPr lang="en-US" altLang="zh-CN">
                  <a:latin typeface="+mn-lt"/>
                  <a:ea typeface="SimHei" panose="02010609060101010101" pitchFamily="49" charset="-122"/>
                </a:endParaRPr>
              </a:p>
            </p:txBody>
          </p:sp>
        </p:grpSp>
        <p:sp>
          <p:nvSpPr>
            <p:cNvPr id="16420" name="Rectangle 78"/>
            <p:cNvSpPr>
              <a:spLocks noChangeArrowheads="1"/>
            </p:cNvSpPr>
            <p:nvPr/>
          </p:nvSpPr>
          <p:spPr bwMode="auto">
            <a:xfrm>
              <a:off x="3280" y="3396"/>
              <a:ext cx="28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a:solidFill>
                    <a:srgbClr val="000000"/>
                  </a:solidFill>
                  <a:latin typeface="+mn-lt"/>
                  <a:ea typeface="SimHei" panose="02010609060101010101" pitchFamily="49" charset="-122"/>
                </a:rPr>
                <a:t>客户</a:t>
              </a:r>
              <a:r>
                <a:rPr lang="en-US" altLang="zh-CN" sz="1400">
                  <a:solidFill>
                    <a:srgbClr val="000000"/>
                  </a:solidFill>
                  <a:latin typeface="+mn-lt"/>
                  <a:ea typeface="SimHei" panose="02010609060101010101" pitchFamily="49" charset="-122"/>
                </a:rPr>
                <a:t>2</a:t>
              </a:r>
              <a:endParaRPr lang="en-US" altLang="zh-CN" sz="1400">
                <a:latin typeface="+mn-lt"/>
                <a:ea typeface="SimHei" panose="02010609060101010101" pitchFamily="49" charset="-122"/>
              </a:endParaRPr>
            </a:p>
          </p:txBody>
        </p:sp>
        <p:grpSp>
          <p:nvGrpSpPr>
            <p:cNvPr id="16421" name="Group 102"/>
            <p:cNvGrpSpPr>
              <a:grpSpLocks/>
            </p:cNvGrpSpPr>
            <p:nvPr/>
          </p:nvGrpSpPr>
          <p:grpSpPr bwMode="auto">
            <a:xfrm>
              <a:off x="3597" y="3004"/>
              <a:ext cx="1092" cy="753"/>
              <a:chOff x="3597" y="2840"/>
              <a:chExt cx="1092" cy="798"/>
            </a:xfrm>
          </p:grpSpPr>
          <p:grpSp>
            <p:nvGrpSpPr>
              <p:cNvPr id="16422" name="Group 97"/>
              <p:cNvGrpSpPr>
                <a:grpSpLocks/>
              </p:cNvGrpSpPr>
              <p:nvPr/>
            </p:nvGrpSpPr>
            <p:grpSpPr bwMode="auto">
              <a:xfrm>
                <a:off x="3597" y="2840"/>
                <a:ext cx="519" cy="798"/>
                <a:chOff x="3488" y="2812"/>
                <a:chExt cx="529" cy="907"/>
              </a:xfrm>
            </p:grpSpPr>
            <p:sp>
              <p:nvSpPr>
                <p:cNvPr id="16426" name="Line 64"/>
                <p:cNvSpPr>
                  <a:spLocks noChangeShapeType="1"/>
                </p:cNvSpPr>
                <p:nvPr/>
              </p:nvSpPr>
              <p:spPr bwMode="auto">
                <a:xfrm flipH="1">
                  <a:off x="3509" y="2812"/>
                  <a:ext cx="508" cy="87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16427" name="Freeform 65"/>
                <p:cNvSpPr>
                  <a:spLocks/>
                </p:cNvSpPr>
                <p:nvPr/>
              </p:nvSpPr>
              <p:spPr bwMode="auto">
                <a:xfrm>
                  <a:off x="3488" y="3666"/>
                  <a:ext cx="44" cy="53"/>
                </a:xfrm>
                <a:custGeom>
                  <a:avLst/>
                  <a:gdLst>
                    <a:gd name="T0" fmla="*/ 5 w 44"/>
                    <a:gd name="T1" fmla="*/ 0 h 53"/>
                    <a:gd name="T2" fmla="*/ 0 w 44"/>
                    <a:gd name="T3" fmla="*/ 53 h 53"/>
                    <a:gd name="T4" fmla="*/ 44 w 44"/>
                    <a:gd name="T5" fmla="*/ 26 h 53"/>
                    <a:gd name="T6" fmla="*/ 5 w 44"/>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53">
                      <a:moveTo>
                        <a:pt x="5" y="0"/>
                      </a:moveTo>
                      <a:lnTo>
                        <a:pt x="0" y="53"/>
                      </a:lnTo>
                      <a:lnTo>
                        <a:pt x="44" y="26"/>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SimHei" panose="02010609060101010101" pitchFamily="49" charset="-122"/>
                  </a:endParaRPr>
                </a:p>
              </p:txBody>
            </p:sp>
          </p:grpSp>
          <p:grpSp>
            <p:nvGrpSpPr>
              <p:cNvPr id="16423" name="Group 101"/>
              <p:cNvGrpSpPr>
                <a:grpSpLocks/>
              </p:cNvGrpSpPr>
              <p:nvPr/>
            </p:nvGrpSpPr>
            <p:grpSpPr bwMode="auto">
              <a:xfrm>
                <a:off x="3881" y="3206"/>
                <a:ext cx="808" cy="154"/>
                <a:chOff x="3715" y="3224"/>
                <a:chExt cx="808" cy="154"/>
              </a:xfrm>
            </p:grpSpPr>
            <p:sp>
              <p:nvSpPr>
                <p:cNvPr id="16424" name="Rectangle 77"/>
                <p:cNvSpPr>
                  <a:spLocks noChangeArrowheads="1"/>
                </p:cNvSpPr>
                <p:nvPr/>
              </p:nvSpPr>
              <p:spPr bwMode="auto">
                <a:xfrm>
                  <a:off x="3939" y="3224"/>
                  <a:ext cx="5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rgbClr val="000000"/>
                      </a:solidFill>
                      <a:latin typeface="+mn-lt"/>
                      <a:ea typeface="SimHei" panose="02010609060101010101" pitchFamily="49" charset="-122"/>
                    </a:rPr>
                    <a:t>3.</a:t>
                  </a:r>
                  <a:r>
                    <a:rPr lang="zh-CN" altLang="en-US" sz="1400">
                      <a:solidFill>
                        <a:srgbClr val="000000"/>
                      </a:solidFill>
                      <a:latin typeface="+mn-lt"/>
                      <a:ea typeface="SimHei" panose="02010609060101010101" pitchFamily="49" charset="-122"/>
                    </a:rPr>
                    <a:t>读出“</a:t>
                  </a:r>
                  <a:r>
                    <a:rPr lang="en-US" altLang="zh-CN" sz="1400">
                      <a:solidFill>
                        <a:srgbClr val="000000"/>
                      </a:solidFill>
                      <a:latin typeface="+mn-lt"/>
                      <a:ea typeface="SimHei" panose="02010609060101010101" pitchFamily="49" charset="-122"/>
                    </a:rPr>
                    <a:t>ab</a:t>
                  </a:r>
                  <a:r>
                    <a:rPr lang="en-US" altLang="zh-CN" sz="1300">
                      <a:solidFill>
                        <a:srgbClr val="000000"/>
                      </a:solidFill>
                      <a:latin typeface="+mn-lt"/>
                      <a:ea typeface="SimHei" panose="02010609060101010101" pitchFamily="49" charset="-122"/>
                    </a:rPr>
                    <a:t>”</a:t>
                  </a:r>
                  <a:endParaRPr lang="en-US" altLang="zh-CN">
                    <a:latin typeface="+mn-lt"/>
                    <a:ea typeface="SimHei" panose="02010609060101010101" pitchFamily="49" charset="-122"/>
                  </a:endParaRPr>
                </a:p>
              </p:txBody>
            </p:sp>
            <p:sp>
              <p:nvSpPr>
                <p:cNvPr id="16425" name="Line 100"/>
                <p:cNvSpPr>
                  <a:spLocks noChangeShapeType="1"/>
                </p:cNvSpPr>
                <p:nvPr/>
              </p:nvSpPr>
              <p:spPr bwMode="auto">
                <a:xfrm flipH="1">
                  <a:off x="3715" y="3294"/>
                  <a:ext cx="20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SimHei" panose="02010609060101010101" pitchFamily="49" charset="-122"/>
                  </a:endParaRPr>
                </a:p>
              </p:txBody>
            </p:sp>
          </p:grpSp>
        </p:grpSp>
      </p:grpSp>
    </p:spTree>
    <p:extLst>
      <p:ext uri="{BB962C8B-B14F-4D97-AF65-F5344CB8AC3E}">
        <p14:creationId xmlns:p14="http://schemas.microsoft.com/office/powerpoint/2010/main" val="31909755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6553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604"/>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65618"/>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65606"/>
                                        </p:tgtEl>
                                        <p:attrNameLst>
                                          <p:attrName>style.visibility</p:attrName>
                                        </p:attrNameLst>
                                      </p:cBhvr>
                                      <p:to>
                                        <p:strVal val="visible"/>
                                      </p:to>
                                    </p:set>
                                  </p:childTnLst>
                                </p:cTn>
                              </p:par>
                            </p:childTnLst>
                          </p:cTn>
                        </p:par>
                        <p:par>
                          <p:cTn id="17" fill="hold" nodeType="afterGroup">
                            <p:stCondLst>
                              <p:cond delay="0"/>
                            </p:stCondLst>
                            <p:childTnLst>
                              <p:par>
                                <p:cTn id="18" presetID="1" presetClass="entr" presetSubtype="0" fill="hold" nodeType="afterEffect">
                                  <p:stCondLst>
                                    <p:cond delay="0"/>
                                  </p:stCondLst>
                                  <p:childTnLst>
                                    <p:set>
                                      <p:cBhvr>
                                        <p:cTn id="19" dur="1" fill="hold">
                                          <p:stCondLst>
                                            <p:cond delay="0"/>
                                          </p:stCondLst>
                                        </p:cTn>
                                        <p:tgtEl>
                                          <p:spTgt spid="65617"/>
                                        </p:tgtEl>
                                        <p:attrNameLst>
                                          <p:attrName>style.visibility</p:attrName>
                                        </p:attrNameLst>
                                      </p:cBhvr>
                                      <p:to>
                                        <p:strVal val="visible"/>
                                      </p:to>
                                    </p:set>
                                  </p:childTnLst>
                                </p:cTn>
                              </p:par>
                            </p:childTnLst>
                          </p:cTn>
                        </p:par>
                        <p:par>
                          <p:cTn id="20" fill="hold" nodeType="afterGroup">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655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554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65623"/>
                                        </p:tgtEl>
                                        <p:attrNameLst>
                                          <p:attrName>style.visibility</p:attrName>
                                        </p:attrNameLst>
                                      </p:cBhvr>
                                      <p:to>
                                        <p:strVal val="visible"/>
                                      </p:to>
                                    </p:set>
                                  </p:childTnLst>
                                </p:cTn>
                              </p:par>
                            </p:childTnLst>
                          </p:cTn>
                        </p:par>
                        <p:par>
                          <p:cTn id="29" fill="hold" nodeType="afterGroup">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6555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65552"/>
                                        </p:tgtEl>
                                        <p:attrNameLst>
                                          <p:attrName>style.visibility</p:attrName>
                                        </p:attrNameLst>
                                      </p:cBhvr>
                                      <p:to>
                                        <p:strVal val="visible"/>
                                      </p:to>
                                    </p:set>
                                  </p:childTnLst>
                                </p:cTn>
                              </p:par>
                            </p:childTnLst>
                          </p:cTn>
                        </p:par>
                        <p:par>
                          <p:cTn id="34" fill="hold" nodeType="afterGroup">
                            <p:stCondLst>
                              <p:cond delay="0"/>
                            </p:stCondLst>
                            <p:childTnLst>
                              <p:par>
                                <p:cTn id="35" presetID="1" presetClass="entr" presetSubtype="0" fill="hold" nodeType="afterEffect">
                                  <p:stCondLst>
                                    <p:cond delay="0"/>
                                  </p:stCondLst>
                                  <p:childTnLst>
                                    <p:set>
                                      <p:cBhvr>
                                        <p:cTn id="36" dur="1" fill="hold">
                                          <p:stCondLst>
                                            <p:cond delay="0"/>
                                          </p:stCondLst>
                                        </p:cTn>
                                        <p:tgtEl>
                                          <p:spTgt spid="656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5605"/>
                                        </p:tgtEl>
                                        <p:attrNameLst>
                                          <p:attrName>style.visibility</p:attrName>
                                        </p:attrNameLst>
                                      </p:cBhvr>
                                      <p:to>
                                        <p:strVal val="visible"/>
                                      </p:to>
                                    </p:set>
                                  </p:childTnLst>
                                </p:cTn>
                              </p:par>
                            </p:childTnLst>
                          </p:cTn>
                        </p:par>
                        <p:par>
                          <p:cTn id="39" fill="hold" nodeType="afterGroup">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65549"/>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65551"/>
                                        </p:tgtEl>
                                        <p:attrNameLst>
                                          <p:attrName>style.visibility</p:attrName>
                                        </p:attrNameLst>
                                      </p:cBhvr>
                                      <p:to>
                                        <p:strVal val="visible"/>
                                      </p:to>
                                    </p:set>
                                  </p:childTnLst>
                                </p:cTn>
                              </p:par>
                            </p:childTnLst>
                          </p:cTn>
                        </p:par>
                        <p:par>
                          <p:cTn id="44" fill="hold" nodeType="afterGroup">
                            <p:stCondLst>
                              <p:cond delay="0"/>
                            </p:stCondLst>
                            <p:childTnLst>
                              <p:par>
                                <p:cTn id="45" presetID="10" presetClass="entr" presetSubtype="0" fill="hold" grpId="0" nodeType="afterEffect">
                                  <p:stCondLst>
                                    <p:cond delay="0"/>
                                  </p:stCondLst>
                                  <p:childTnLst>
                                    <p:set>
                                      <p:cBhvr>
                                        <p:cTn id="46" dur="1" fill="hold">
                                          <p:stCondLst>
                                            <p:cond delay="0"/>
                                          </p:stCondLst>
                                        </p:cTn>
                                        <p:tgtEl>
                                          <p:spTgt spid="65553"/>
                                        </p:tgtEl>
                                        <p:attrNameLst>
                                          <p:attrName>style.visibility</p:attrName>
                                        </p:attrNameLst>
                                      </p:cBhvr>
                                      <p:to>
                                        <p:strVal val="visible"/>
                                      </p:to>
                                    </p:set>
                                    <p:animEffect transition="in" filter="fade">
                                      <p:cBhvr>
                                        <p:cTn id="47" dur="1000"/>
                                        <p:tgtEl>
                                          <p:spTgt spid="65553"/>
                                        </p:tgtEl>
                                      </p:cBhvr>
                                    </p:animEffect>
                                  </p:childTnLst>
                                </p:cTn>
                              </p:par>
                            </p:childTnLst>
                          </p:cTn>
                        </p:par>
                        <p:par>
                          <p:cTn id="48" fill="hold" nodeType="afterGroup">
                            <p:stCondLst>
                              <p:cond delay="1000"/>
                            </p:stCondLst>
                            <p:childTnLst>
                              <p:par>
                                <p:cTn id="49" presetID="10" presetClass="entr" presetSubtype="0" fill="hold" grpId="0" nodeType="afterEffect">
                                  <p:stCondLst>
                                    <p:cond delay="0"/>
                                  </p:stCondLst>
                                  <p:childTnLst>
                                    <p:set>
                                      <p:cBhvr>
                                        <p:cTn id="50" dur="1" fill="hold">
                                          <p:stCondLst>
                                            <p:cond delay="0"/>
                                          </p:stCondLst>
                                        </p:cTn>
                                        <p:tgtEl>
                                          <p:spTgt spid="65554"/>
                                        </p:tgtEl>
                                        <p:attrNameLst>
                                          <p:attrName>style.visibility</p:attrName>
                                        </p:attrNameLst>
                                      </p:cBhvr>
                                      <p:to>
                                        <p:strVal val="visible"/>
                                      </p:to>
                                    </p:set>
                                    <p:animEffect transition="in" filter="fade">
                                      <p:cBhvr>
                                        <p:cTn id="51" dur="500"/>
                                        <p:tgtEl>
                                          <p:spTgt spid="6555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nodeType="clickEffect">
                                  <p:stCondLst>
                                    <p:cond delay="0"/>
                                  </p:stCondLst>
                                  <p:childTnLst>
                                    <p:set>
                                      <p:cBhvr>
                                        <p:cTn id="55" dur="1" fill="hold">
                                          <p:stCondLst>
                                            <p:cond delay="0"/>
                                          </p:stCondLst>
                                        </p:cTn>
                                        <p:tgtEl>
                                          <p:spTgt spid="65625"/>
                                        </p:tgtEl>
                                        <p:attrNameLst>
                                          <p:attrName>style.visibility</p:attrName>
                                        </p:attrNameLst>
                                      </p:cBhvr>
                                      <p:to>
                                        <p:strVal val="visible"/>
                                      </p:to>
                                    </p:set>
                                  </p:childTnLst>
                                </p:cTn>
                              </p:par>
                            </p:childTnLst>
                          </p:cTn>
                        </p:par>
                        <p:par>
                          <p:cTn id="56" fill="hold" nodeType="afterGroup">
                            <p:stCondLst>
                              <p:cond delay="0"/>
                            </p:stCondLst>
                            <p:childTnLst>
                              <p:par>
                                <p:cTn id="57" presetID="1" presetClass="entr" presetSubtype="0" fill="hold" nodeType="afterEffect">
                                  <p:stCondLst>
                                    <p:cond delay="0"/>
                                  </p:stCondLst>
                                  <p:childTnLst>
                                    <p:set>
                                      <p:cBhvr>
                                        <p:cTn id="58" dur="1" fill="hold">
                                          <p:stCondLst>
                                            <p:cond delay="0"/>
                                          </p:stCondLst>
                                        </p:cTn>
                                        <p:tgtEl>
                                          <p:spTgt spid="65624"/>
                                        </p:tgtEl>
                                        <p:attrNameLst>
                                          <p:attrName>style.visibility</p:attrName>
                                        </p:attrNameLst>
                                      </p:cBhvr>
                                      <p:to>
                                        <p:strVal val="visible"/>
                                      </p:to>
                                    </p:set>
                                  </p:childTnLst>
                                </p:cTn>
                              </p:par>
                            </p:childTnLst>
                          </p:cTn>
                        </p:par>
                        <p:par>
                          <p:cTn id="59" fill="hold" nodeType="afterGroup">
                            <p:stCondLst>
                              <p:cond delay="0"/>
                            </p:stCondLst>
                            <p:childTnLst>
                              <p:par>
                                <p:cTn id="60" presetID="1" presetClass="entr" presetSubtype="0" fill="hold" nodeType="afterEffect">
                                  <p:stCondLst>
                                    <p:cond delay="0"/>
                                  </p:stCondLst>
                                  <p:childTnLst>
                                    <p:set>
                                      <p:cBhvr>
                                        <p:cTn id="61" dur="1" fill="hold">
                                          <p:stCondLst>
                                            <p:cond delay="0"/>
                                          </p:stCondLst>
                                        </p:cTn>
                                        <p:tgtEl>
                                          <p:spTgt spid="65557"/>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65558"/>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nodeType="clickEffect">
                                  <p:stCondLst>
                                    <p:cond delay="0"/>
                                  </p:stCondLst>
                                  <p:childTnLst>
                                    <p:set>
                                      <p:cBhvr>
                                        <p:cTn id="67"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nodeType="clickEffect">
                                  <p:stCondLst>
                                    <p:cond delay="0"/>
                                  </p:stCondLst>
                                  <p:childTnLst>
                                    <p:set>
                                      <p:cBhvr>
                                        <p:cTn id="71" dur="1" fill="hold">
                                          <p:stCondLst>
                                            <p:cond delay="0"/>
                                          </p:stCondLst>
                                        </p:cTn>
                                        <p:tgtEl>
                                          <p:spTgt spid="65642"/>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nodeType="clickEffect">
                                  <p:stCondLst>
                                    <p:cond delay="0"/>
                                  </p:stCondLst>
                                  <p:childTnLst>
                                    <p:set>
                                      <p:cBhvr>
                                        <p:cTn id="75" dur="1" fill="hold">
                                          <p:stCondLst>
                                            <p:cond delay="0"/>
                                          </p:stCondLst>
                                        </p:cTn>
                                        <p:tgtEl>
                                          <p:spTgt spid="65643"/>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65640"/>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65569"/>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65608"/>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65646"/>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nodeType="clickEffect">
                                  <p:stCondLst>
                                    <p:cond delay="0"/>
                                  </p:stCondLst>
                                  <p:childTnLst>
                                    <p:set>
                                      <p:cBhvr>
                                        <p:cTn id="87" dur="1" fill="hold">
                                          <p:stCondLst>
                                            <p:cond delay="0"/>
                                          </p:stCondLst>
                                        </p:cTn>
                                        <p:tgtEl>
                                          <p:spTgt spid="65656"/>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nodeType="clickEffect">
                                  <p:stCondLst>
                                    <p:cond delay="0"/>
                                  </p:stCondLst>
                                  <p:childTnLst>
                                    <p:set>
                                      <p:cBhvr>
                                        <p:cTn id="91" dur="1" fill="hold">
                                          <p:stCondLst>
                                            <p:cond delay="0"/>
                                          </p:stCondLst>
                                        </p:cTn>
                                        <p:tgtEl>
                                          <p:spTgt spid="65655"/>
                                        </p:tgtEl>
                                        <p:attrNameLst>
                                          <p:attrName>style.visibility</p:attrName>
                                        </p:attrNameLst>
                                      </p:cBhvr>
                                      <p:to>
                                        <p:strVal val="visible"/>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ntr" presetSubtype="0" fill="hold" nodeType="clickEffect">
                                  <p:stCondLst>
                                    <p:cond delay="0"/>
                                  </p:stCondLst>
                                  <p:childTnLst>
                                    <p:set>
                                      <p:cBhvr>
                                        <p:cTn id="95" dur="1" fill="hold">
                                          <p:stCondLst>
                                            <p:cond delay="0"/>
                                          </p:stCondLst>
                                        </p:cTn>
                                        <p:tgtEl>
                                          <p:spTgt spid="656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69" grpId="0" animBg="1"/>
      <p:bldP spid="65546" grpId="0"/>
      <p:bldP spid="65548" grpId="0"/>
      <p:bldP spid="65604" grpId="0"/>
      <p:bldP spid="65605" grpId="0"/>
      <p:bldP spid="65606" grpId="0"/>
      <p:bldP spid="65558" grpId="0"/>
      <p:bldP spid="65550" grpId="0"/>
      <p:bldP spid="65552" grpId="0"/>
      <p:bldP spid="65554" grpId="0"/>
      <p:bldP spid="65549" grpId="0" animBg="1"/>
      <p:bldP spid="65551" grpId="0" animBg="1"/>
      <p:bldP spid="65553" grpId="0" animBg="1"/>
      <p:bldP spid="6560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zh-CN" altLang="en-US" sz="4800" dirty="0">
                <a:solidFill>
                  <a:srgbClr val="2521FF"/>
                </a:solidFill>
                <a:latin typeface="SimHei" panose="02010609060101010101" pitchFamily="49" charset="-122"/>
                <a:ea typeface="SimHei" panose="02010609060101010101" pitchFamily="49" charset="-122"/>
                <a:cs typeface="Times New Roman" panose="02020603050405020304" pitchFamily="18" charset="0"/>
              </a:rPr>
              <a:t>文件共享的语义</a:t>
            </a:r>
            <a:r>
              <a:rPr lang="en-US" altLang="zh-CN" sz="4800" dirty="0">
                <a:solidFill>
                  <a:srgbClr val="2521FF"/>
                </a:solidFill>
                <a:latin typeface="SimHei" panose="02010609060101010101" pitchFamily="49" charset="-122"/>
                <a:ea typeface="SimHei" panose="02010609060101010101" pitchFamily="49" charset="-122"/>
                <a:cs typeface="Times New Roman" panose="02020603050405020304" pitchFamily="18" charset="0"/>
              </a:rPr>
              <a:t>(2/5)</a:t>
            </a:r>
          </a:p>
        </p:txBody>
      </p:sp>
      <p:sp>
        <p:nvSpPr>
          <p:cNvPr id="2" name="Rectangle 3"/>
          <p:cNvSpPr>
            <a:spLocks noGrp="1" noChangeArrowheads="1"/>
          </p:cNvSpPr>
          <p:nvPr>
            <p:ph idx="1"/>
          </p:nvPr>
        </p:nvSpPr>
        <p:spPr>
          <a:xfrm>
            <a:off x="185853" y="1166018"/>
            <a:ext cx="11857463" cy="4525963"/>
          </a:xfrm>
        </p:spPr>
        <p:txBody>
          <a:bodyPr/>
          <a:lstStyle/>
          <a:p>
            <a:r>
              <a:rPr lang="zh-CN" altLang="en-US" dirty="0"/>
              <a:t>对话语义</a:t>
            </a:r>
          </a:p>
          <a:p>
            <a:pPr lvl="1"/>
            <a:r>
              <a:rPr lang="zh-CN" altLang="en-US" dirty="0"/>
              <a:t>解决方法：立即把已修改的所有高速缓存文件回写到服务器上</a:t>
            </a:r>
          </a:p>
          <a:p>
            <a:pPr lvl="1"/>
            <a:r>
              <a:rPr lang="zh-CN" altLang="en-US" dirty="0"/>
              <a:t>优缺点：概念简单，效率很低</a:t>
            </a:r>
          </a:p>
          <a:p>
            <a:pPr lvl="1"/>
            <a:r>
              <a:rPr lang="zh-CN" altLang="en-US" dirty="0"/>
              <a:t>规则：对打开文件的修改，仅修改该文件的进程初始可见，仅当文件关闭后，其修改才对其它进程可见</a:t>
            </a:r>
          </a:p>
          <a:p>
            <a:pPr lvl="1"/>
            <a:r>
              <a:rPr lang="zh-CN" altLang="en-US" dirty="0">
                <a:latin typeface="宋体" panose="02010600030101010101" pitchFamily="2" charset="-122"/>
              </a:rPr>
              <a:t>如果多个客户同时高速缓存和修改同一文件，使用会话语义就会发生问题</a:t>
            </a:r>
          </a:p>
          <a:p>
            <a:pPr lvl="2"/>
            <a:r>
              <a:rPr lang="zh-CN" altLang="en-US" dirty="0">
                <a:latin typeface="宋体" panose="02010600030101010101" pitchFamily="2" charset="-122"/>
              </a:rPr>
              <a:t>解决办法：依次关闭文件时，其副本送回到服务器上，最后结果取决于谁最后关闭</a:t>
            </a:r>
          </a:p>
        </p:txBody>
      </p:sp>
    </p:spTree>
    <p:extLst>
      <p:ext uri="{BB962C8B-B14F-4D97-AF65-F5344CB8AC3E}">
        <p14:creationId xmlns:p14="http://schemas.microsoft.com/office/powerpoint/2010/main" val="4265411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zh-CN" altLang="en-US" sz="4800" dirty="0">
                <a:solidFill>
                  <a:srgbClr val="2521FF"/>
                </a:solidFill>
                <a:latin typeface="SimHei" panose="02010609060101010101" pitchFamily="49" charset="-122"/>
                <a:ea typeface="SimHei" panose="02010609060101010101" pitchFamily="49" charset="-122"/>
                <a:cs typeface="Times New Roman" panose="02020603050405020304" pitchFamily="18" charset="0"/>
              </a:rPr>
              <a:t>文件共享的语义</a:t>
            </a:r>
            <a:r>
              <a:rPr lang="en-US" altLang="zh-CN" sz="4800" dirty="0">
                <a:solidFill>
                  <a:srgbClr val="2521FF"/>
                </a:solidFill>
                <a:latin typeface="SimHei" panose="02010609060101010101" pitchFamily="49" charset="-122"/>
                <a:ea typeface="SimHei" panose="02010609060101010101" pitchFamily="49" charset="-122"/>
                <a:cs typeface="Times New Roman" panose="02020603050405020304" pitchFamily="18" charset="0"/>
              </a:rPr>
              <a:t>(3/5)</a:t>
            </a:r>
          </a:p>
        </p:txBody>
      </p:sp>
      <p:sp>
        <p:nvSpPr>
          <p:cNvPr id="66563" name="Rectangle 3"/>
          <p:cNvSpPr>
            <a:spLocks noGrp="1" noChangeArrowheads="1"/>
          </p:cNvSpPr>
          <p:nvPr>
            <p:ph idx="1"/>
          </p:nvPr>
        </p:nvSpPr>
        <p:spPr>
          <a:xfrm>
            <a:off x="152400" y="1166019"/>
            <a:ext cx="11913220" cy="3383680"/>
          </a:xfrm>
        </p:spPr>
        <p:txBody>
          <a:bodyPr/>
          <a:lstStyle/>
          <a:p>
            <a:pPr algn="just"/>
            <a:r>
              <a:rPr lang="zh-CN" altLang="en-US" dirty="0"/>
              <a:t>不可更改文件</a:t>
            </a:r>
          </a:p>
          <a:p>
            <a:pPr lvl="1" algn="just"/>
            <a:r>
              <a:rPr lang="zh-CN" altLang="en-US" dirty="0"/>
              <a:t>不能修改文件，只能创建、读文件，但可替换文件、更新目录</a:t>
            </a:r>
          </a:p>
          <a:p>
            <a:pPr lvl="1" algn="just"/>
            <a:r>
              <a:rPr lang="zh-CN" altLang="en-US" dirty="0"/>
              <a:t>存在的问题</a:t>
            </a:r>
          </a:p>
          <a:p>
            <a:pPr lvl="2" algn="just"/>
            <a:r>
              <a:rPr lang="zh-CN" altLang="en-US" dirty="0"/>
              <a:t>多个进程同时替换同一文件：对于会话语义，用最后一个文件或不确定</a:t>
            </a:r>
          </a:p>
          <a:p>
            <a:pPr lvl="2" algn="just"/>
            <a:r>
              <a:rPr lang="zh-CN" altLang="en-US" dirty="0"/>
              <a:t>文件被替换，另一进程正在读原文件</a:t>
            </a:r>
          </a:p>
          <a:p>
            <a:pPr lvl="3" algn="just"/>
            <a:r>
              <a:rPr lang="zh-CN" altLang="en-US" dirty="0"/>
              <a:t>办法</a:t>
            </a:r>
            <a:r>
              <a:rPr lang="en-US" altLang="zh-CN" dirty="0"/>
              <a:t>1</a:t>
            </a:r>
            <a:r>
              <a:rPr lang="zh-CN" altLang="en-US" dirty="0"/>
              <a:t>：以某种方式安排读进程继续使用旧文件</a:t>
            </a:r>
          </a:p>
          <a:p>
            <a:pPr lvl="3" algn="just"/>
            <a:r>
              <a:rPr lang="zh-CN" altLang="en-US" dirty="0"/>
              <a:t>办法</a:t>
            </a:r>
            <a:r>
              <a:rPr lang="en-US" altLang="zh-CN" dirty="0"/>
              <a:t>2</a:t>
            </a:r>
            <a:r>
              <a:rPr lang="zh-CN" altLang="en-US" dirty="0"/>
              <a:t>：检测已替换文件，并使随后对它的读操作失败</a:t>
            </a:r>
          </a:p>
        </p:txBody>
      </p:sp>
    </p:spTree>
    <p:extLst>
      <p:ext uri="{BB962C8B-B14F-4D97-AF65-F5344CB8AC3E}">
        <p14:creationId xmlns:p14="http://schemas.microsoft.com/office/powerpoint/2010/main" val="3563366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zh-CN" altLang="en-US" sz="4800" dirty="0">
                <a:solidFill>
                  <a:srgbClr val="2521FF"/>
                </a:solidFill>
                <a:latin typeface="SimHei" panose="02010609060101010101" pitchFamily="49" charset="-122"/>
                <a:ea typeface="SimHei" panose="02010609060101010101" pitchFamily="49" charset="-122"/>
                <a:cs typeface="Times New Roman" panose="02020603050405020304" pitchFamily="18" charset="0"/>
              </a:rPr>
              <a:t>文件共享的语义</a:t>
            </a:r>
            <a:r>
              <a:rPr lang="en-US" altLang="zh-CN" sz="4800" dirty="0">
                <a:solidFill>
                  <a:srgbClr val="2521FF"/>
                </a:solidFill>
                <a:latin typeface="SimHei" panose="02010609060101010101" pitchFamily="49" charset="-122"/>
                <a:ea typeface="SimHei" panose="02010609060101010101" pitchFamily="49" charset="-122"/>
                <a:cs typeface="Times New Roman" panose="02020603050405020304" pitchFamily="18" charset="0"/>
              </a:rPr>
              <a:t>(4/5)</a:t>
            </a:r>
          </a:p>
        </p:txBody>
      </p:sp>
      <p:sp>
        <p:nvSpPr>
          <p:cNvPr id="2" name="Rectangle 3"/>
          <p:cNvSpPr>
            <a:spLocks noGrp="1" noChangeArrowheads="1"/>
          </p:cNvSpPr>
          <p:nvPr>
            <p:ph idx="1"/>
          </p:nvPr>
        </p:nvSpPr>
        <p:spPr>
          <a:xfrm>
            <a:off x="163550" y="1166019"/>
            <a:ext cx="11779405" cy="3684762"/>
          </a:xfrm>
        </p:spPr>
        <p:txBody>
          <a:bodyPr/>
          <a:lstStyle/>
          <a:p>
            <a:r>
              <a:rPr lang="zh-CN" altLang="en-US" dirty="0"/>
              <a:t>原子事务</a:t>
            </a:r>
          </a:p>
          <a:p>
            <a:pPr lvl="1"/>
            <a:r>
              <a:rPr lang="zh-CN" altLang="en-US" dirty="0"/>
              <a:t>为了存取一个或一组文件，进程首先执行某种类型的开始事务处理原语，以表明后续操作是不可分的</a:t>
            </a:r>
          </a:p>
          <a:p>
            <a:pPr lvl="1"/>
            <a:r>
              <a:rPr lang="zh-CN" altLang="en-US" dirty="0"/>
              <a:t>然后通过系统调用读、写一个或多个文件</a:t>
            </a:r>
          </a:p>
          <a:p>
            <a:pPr lvl="1"/>
            <a:r>
              <a:rPr lang="zh-CN" altLang="en-US" dirty="0"/>
              <a:t>工作完成后，执行结束事务处理原语</a:t>
            </a:r>
          </a:p>
          <a:p>
            <a:pPr lvl="1"/>
            <a:r>
              <a:rPr lang="zh-CN" altLang="en-US" dirty="0"/>
              <a:t>关键特性：确保事务处理中的所有调用都按序完成，而不受其他事务和并发事务干扰</a:t>
            </a:r>
          </a:p>
        </p:txBody>
      </p:sp>
    </p:spTree>
    <p:extLst>
      <p:ext uri="{BB962C8B-B14F-4D97-AF65-F5344CB8AC3E}">
        <p14:creationId xmlns:p14="http://schemas.microsoft.com/office/powerpoint/2010/main" val="782647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zh-CN" altLang="en-US" sz="4800" dirty="0">
                <a:solidFill>
                  <a:srgbClr val="2521FF"/>
                </a:solidFill>
                <a:latin typeface="SimHei" panose="02010609060101010101" pitchFamily="49" charset="-122"/>
                <a:ea typeface="SimHei" panose="02010609060101010101" pitchFamily="49" charset="-122"/>
                <a:cs typeface="Times New Roman" panose="02020603050405020304" pitchFamily="18" charset="0"/>
              </a:rPr>
              <a:t>文件共享的语义</a:t>
            </a:r>
            <a:r>
              <a:rPr lang="en-US" altLang="zh-CN" sz="4800" dirty="0">
                <a:solidFill>
                  <a:srgbClr val="2521FF"/>
                </a:solidFill>
                <a:latin typeface="SimHei" panose="02010609060101010101" pitchFamily="49" charset="-122"/>
                <a:ea typeface="SimHei" panose="02010609060101010101" pitchFamily="49" charset="-122"/>
                <a:cs typeface="Times New Roman" panose="02020603050405020304" pitchFamily="18" charset="0"/>
              </a:rPr>
              <a:t>(5/5)</a:t>
            </a:r>
          </a:p>
        </p:txBody>
      </p:sp>
      <p:graphicFrame>
        <p:nvGraphicFramePr>
          <p:cNvPr id="20537" name="Group 57"/>
          <p:cNvGraphicFramePr>
            <a:graphicFrameLocks noGrp="1"/>
          </p:cNvGraphicFramePr>
          <p:nvPr>
            <p:extLst>
              <p:ext uri="{D42A27DB-BD31-4B8C-83A1-F6EECF244321}">
                <p14:modId xmlns:p14="http://schemas.microsoft.com/office/powerpoint/2010/main" val="3442960272"/>
              </p:ext>
            </p:extLst>
          </p:nvPr>
        </p:nvGraphicFramePr>
        <p:xfrm>
          <a:off x="133816" y="1950245"/>
          <a:ext cx="11653026" cy="2414483"/>
        </p:xfrm>
        <a:graphic>
          <a:graphicData uri="http://schemas.openxmlformats.org/drawingml/2006/table">
            <a:tbl>
              <a:tblPr/>
              <a:tblGrid>
                <a:gridCol w="2732047">
                  <a:extLst>
                    <a:ext uri="{9D8B030D-6E8A-4147-A177-3AD203B41FA5}">
                      <a16:colId xmlns:a16="http://schemas.microsoft.com/office/drawing/2014/main" val="20000"/>
                    </a:ext>
                  </a:extLst>
                </a:gridCol>
                <a:gridCol w="8920979">
                  <a:extLst>
                    <a:ext uri="{9D8B030D-6E8A-4147-A177-3AD203B41FA5}">
                      <a16:colId xmlns:a16="http://schemas.microsoft.com/office/drawing/2014/main" val="20001"/>
                    </a:ext>
                  </a:extLst>
                </a:gridCol>
              </a:tblGrid>
              <a:tr h="495797">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dirty="0">
                          <a:ln>
                            <a:noFill/>
                          </a:ln>
                          <a:solidFill>
                            <a:schemeClr val="tx1"/>
                          </a:solidFill>
                          <a:effectLst/>
                          <a:latin typeface="+mn-lt"/>
                          <a:ea typeface="SimHei" panose="02010609060101010101" pitchFamily="49" charset="-122"/>
                        </a:rPr>
                        <a:t>UNIX</a:t>
                      </a:r>
                      <a:r>
                        <a:rPr kumimoji="1" lang="zh-CN" altLang="en-US" sz="3200" b="0" i="0" u="none" strike="noStrike" cap="none" normalizeH="0" baseline="0" dirty="0">
                          <a:ln>
                            <a:noFill/>
                          </a:ln>
                          <a:solidFill>
                            <a:schemeClr val="tx1"/>
                          </a:solidFill>
                          <a:effectLst/>
                          <a:latin typeface="+mn-lt"/>
                          <a:ea typeface="SimHei" panose="02010609060101010101" pitchFamily="49" charset="-122"/>
                        </a:rPr>
                        <a:t>语义</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zh-CN" altLang="en-US" sz="3200" b="0" i="0" u="none" strike="noStrike" cap="none" normalizeH="0" baseline="0" dirty="0">
                          <a:ln>
                            <a:noFill/>
                          </a:ln>
                          <a:solidFill>
                            <a:schemeClr val="tx1"/>
                          </a:solidFill>
                          <a:effectLst/>
                          <a:latin typeface="+mn-lt"/>
                          <a:ea typeface="SimHei" panose="02010609060101010101" pitchFamily="49" charset="-122"/>
                        </a:rPr>
                        <a:t>文件上的每个操作对所有进程均即刻可见</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5797">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zh-CN" altLang="en-US" sz="3200" b="0" i="0" u="none" strike="noStrike" cap="none" normalizeH="0" baseline="0" dirty="0">
                          <a:ln>
                            <a:noFill/>
                          </a:ln>
                          <a:solidFill>
                            <a:schemeClr val="tx1"/>
                          </a:solidFill>
                          <a:effectLst/>
                          <a:latin typeface="+mn-lt"/>
                          <a:ea typeface="SimHei" panose="02010609060101010101" pitchFamily="49" charset="-122"/>
                        </a:rPr>
                        <a:t>会话语义</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zh-CN" altLang="en-US" sz="3200" b="0" i="0" u="none" strike="noStrike" cap="none" normalizeH="0" baseline="0" dirty="0">
                          <a:ln>
                            <a:noFill/>
                          </a:ln>
                          <a:solidFill>
                            <a:schemeClr val="tx1"/>
                          </a:solidFill>
                          <a:effectLst/>
                          <a:latin typeface="+mn-lt"/>
                          <a:ea typeface="SimHei" panose="02010609060101010101" pitchFamily="49" charset="-122"/>
                        </a:rPr>
                        <a:t>在文件关闭之前，文件的更改对其它进程不可见</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5797">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zh-CN" altLang="en-US" sz="3200" b="0" i="0" u="none" strike="noStrike" cap="none" normalizeH="0" baseline="0" dirty="0">
                          <a:ln>
                            <a:noFill/>
                          </a:ln>
                          <a:solidFill>
                            <a:schemeClr val="tx1"/>
                          </a:solidFill>
                          <a:effectLst/>
                          <a:latin typeface="+mn-lt"/>
                          <a:ea typeface="SimHei" panose="02010609060101010101" pitchFamily="49" charset="-122"/>
                        </a:rPr>
                        <a:t>不可更改文件</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zh-CN" altLang="en-US" sz="3200" b="0" i="0" u="none" strike="noStrike" cap="none" normalizeH="0" baseline="0" dirty="0">
                          <a:ln>
                            <a:noFill/>
                          </a:ln>
                          <a:solidFill>
                            <a:schemeClr val="tx1"/>
                          </a:solidFill>
                          <a:effectLst/>
                          <a:latin typeface="+mn-lt"/>
                          <a:ea typeface="SimHei" panose="02010609060101010101" pitchFamily="49" charset="-122"/>
                        </a:rPr>
                        <a:t>不能更新，简化了共享和复制</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716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zh-CN" altLang="en-US" sz="3200" b="0" i="0" u="none" strike="noStrike" cap="none" normalizeH="0" baseline="0" dirty="0">
                          <a:ln>
                            <a:noFill/>
                          </a:ln>
                          <a:solidFill>
                            <a:schemeClr val="tx1"/>
                          </a:solidFill>
                          <a:effectLst/>
                          <a:latin typeface="+mn-lt"/>
                          <a:ea typeface="SimHei" panose="02010609060101010101" pitchFamily="49" charset="-122"/>
                        </a:rPr>
                        <a:t>事务</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zh-CN" altLang="en-US" sz="3200" b="0" i="0" u="none" strike="noStrike" cap="none" normalizeH="0" baseline="0" dirty="0">
                          <a:ln>
                            <a:noFill/>
                          </a:ln>
                          <a:solidFill>
                            <a:schemeClr val="tx1"/>
                          </a:solidFill>
                          <a:effectLst/>
                          <a:latin typeface="+mn-lt"/>
                          <a:ea typeface="SimHei" panose="02010609060101010101" pitchFamily="49" charset="-122"/>
                        </a:rPr>
                        <a:t>所有的更改要么都完成，要么都不能完成</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0501" name="Rectangle 28"/>
          <p:cNvSpPr>
            <a:spLocks noChangeArrowheads="1"/>
          </p:cNvSpPr>
          <p:nvPr/>
        </p:nvSpPr>
        <p:spPr bwMode="auto">
          <a:xfrm>
            <a:off x="133816" y="1330773"/>
            <a:ext cx="719811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dirty="0">
                <a:latin typeface="SimHei" panose="02010609060101010101" pitchFamily="49" charset="-122"/>
                <a:ea typeface="SimHei" panose="02010609060101010101" pitchFamily="49" charset="-122"/>
              </a:rPr>
              <a:t>方法                  注释</a:t>
            </a:r>
          </a:p>
        </p:txBody>
      </p:sp>
    </p:spTree>
    <p:extLst>
      <p:ext uri="{BB962C8B-B14F-4D97-AF65-F5344CB8AC3E}">
        <p14:creationId xmlns:p14="http://schemas.microsoft.com/office/powerpoint/2010/main" val="1612904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zh-CN" altLang="en-US" sz="4800" dirty="0">
                <a:solidFill>
                  <a:srgbClr val="2521FF"/>
                </a:solidFill>
              </a:rPr>
              <a:t>目录</a:t>
            </a:r>
          </a:p>
        </p:txBody>
      </p:sp>
      <p:sp>
        <p:nvSpPr>
          <p:cNvPr id="74755" name="Rectangle 3"/>
          <p:cNvSpPr>
            <a:spLocks noGrp="1" noChangeArrowheads="1"/>
          </p:cNvSpPr>
          <p:nvPr>
            <p:ph idx="1"/>
          </p:nvPr>
        </p:nvSpPr>
        <p:spPr>
          <a:xfrm>
            <a:off x="241610" y="1166019"/>
            <a:ext cx="10972800" cy="3149504"/>
          </a:xfrm>
        </p:spPr>
        <p:txBody>
          <a:bodyPr/>
          <a:lstStyle/>
          <a:p>
            <a:r>
              <a:rPr lang="zh-CN" altLang="en-US" dirty="0"/>
              <a:t>分布式文件系统简介</a:t>
            </a:r>
            <a:endParaRPr lang="en-US" altLang="zh-CN" dirty="0"/>
          </a:p>
          <a:p>
            <a:r>
              <a:rPr lang="zh-CN" altLang="en-US" dirty="0"/>
              <a:t>分布式文件系统的设计</a:t>
            </a:r>
          </a:p>
          <a:p>
            <a:pPr eaLnBrk="1" hangingPunct="1"/>
            <a:r>
              <a:rPr lang="zh-CN" altLang="en-US" dirty="0">
                <a:solidFill>
                  <a:srgbClr val="FF0000"/>
                </a:solidFill>
              </a:rPr>
              <a:t>分布式文件系统的实现</a:t>
            </a:r>
          </a:p>
          <a:p>
            <a:pPr eaLnBrk="1" hangingPunct="1"/>
            <a:r>
              <a:rPr lang="zh-CN" altLang="en-US" dirty="0"/>
              <a:t>分布式文件系统的发展趋势</a:t>
            </a:r>
            <a:endParaRPr lang="en-US" altLang="zh-CN" dirty="0"/>
          </a:p>
          <a:p>
            <a:pPr eaLnBrk="1" hangingPunct="1"/>
            <a:r>
              <a:rPr lang="zh-CN" altLang="en-US" dirty="0"/>
              <a:t>典型分布式文件系统介绍</a:t>
            </a:r>
          </a:p>
        </p:txBody>
      </p:sp>
    </p:spTree>
    <p:extLst>
      <p:ext uri="{BB962C8B-B14F-4D97-AF65-F5344CB8AC3E}">
        <p14:creationId xmlns:p14="http://schemas.microsoft.com/office/powerpoint/2010/main" val="798192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zh-CN" altLang="en-US" sz="4800" dirty="0">
                <a:solidFill>
                  <a:srgbClr val="2521FF"/>
                </a:solidFill>
                <a:latin typeface="SimHei" panose="02010609060101010101" pitchFamily="49" charset="-122"/>
                <a:ea typeface="SimHei" panose="02010609060101010101" pitchFamily="49" charset="-122"/>
              </a:rPr>
              <a:t>系统结构</a:t>
            </a:r>
            <a:r>
              <a:rPr lang="en-US" altLang="zh-CN" sz="4800" dirty="0">
                <a:solidFill>
                  <a:srgbClr val="2521FF"/>
                </a:solidFill>
                <a:latin typeface="SimHei" panose="02010609060101010101" pitchFamily="49" charset="-122"/>
                <a:ea typeface="SimHei" panose="02010609060101010101" pitchFamily="49" charset="-122"/>
              </a:rPr>
              <a:t>(1/6)</a:t>
            </a:r>
          </a:p>
        </p:txBody>
      </p:sp>
      <p:sp>
        <p:nvSpPr>
          <p:cNvPr id="25603" name="Rectangle 3"/>
          <p:cNvSpPr>
            <a:spLocks noGrp="1" noChangeArrowheads="1"/>
          </p:cNvSpPr>
          <p:nvPr>
            <p:ph idx="1"/>
          </p:nvPr>
        </p:nvSpPr>
        <p:spPr>
          <a:xfrm>
            <a:off x="107794" y="1166018"/>
            <a:ext cx="11924371" cy="3539797"/>
          </a:xfrm>
        </p:spPr>
        <p:txBody>
          <a:bodyPr/>
          <a:lstStyle/>
          <a:p>
            <a:r>
              <a:rPr lang="zh-CN" altLang="en-US" dirty="0"/>
              <a:t>客户与服务器</a:t>
            </a:r>
          </a:p>
          <a:p>
            <a:pPr lvl="1"/>
            <a:r>
              <a:rPr lang="zh-CN" altLang="en-US" dirty="0"/>
              <a:t>客户和服务器没有差别：所有机器都运行基本相同的软件，任何机器都可自由地为公众提供文件服务</a:t>
            </a:r>
          </a:p>
          <a:p>
            <a:pPr lvl="1"/>
            <a:r>
              <a:rPr lang="zh-CN" altLang="en-US" dirty="0"/>
              <a:t>文件服务器和目录服务器只是用户程序，可根据需要在相同或不同机器上配置系统，运行客户机和服务器软件</a:t>
            </a:r>
          </a:p>
          <a:p>
            <a:pPr lvl="1"/>
            <a:r>
              <a:rPr lang="zh-CN" altLang="en-US" dirty="0"/>
              <a:t>客户和服务器在软硬件上完全不同。服务器甚至可以运行与客户机不同的操作系统</a:t>
            </a:r>
          </a:p>
        </p:txBody>
      </p:sp>
    </p:spTree>
    <p:extLst>
      <p:ext uri="{BB962C8B-B14F-4D97-AF65-F5344CB8AC3E}">
        <p14:creationId xmlns:p14="http://schemas.microsoft.com/office/powerpoint/2010/main" val="3851098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zh-CN" altLang="en-US" sz="4800" dirty="0">
                <a:solidFill>
                  <a:srgbClr val="2521FF"/>
                </a:solidFill>
                <a:latin typeface="SimHei" panose="02010609060101010101" pitchFamily="49" charset="-122"/>
                <a:ea typeface="SimHei" panose="02010609060101010101" pitchFamily="49" charset="-122"/>
              </a:rPr>
              <a:t>系统结构</a:t>
            </a:r>
            <a:r>
              <a:rPr lang="en-US" altLang="zh-CN" sz="4800" dirty="0">
                <a:solidFill>
                  <a:srgbClr val="2521FF"/>
                </a:solidFill>
                <a:latin typeface="SimHei" panose="02010609060101010101" pitchFamily="49" charset="-122"/>
                <a:ea typeface="SimHei" panose="02010609060101010101" pitchFamily="49" charset="-122"/>
              </a:rPr>
              <a:t>(2/6)</a:t>
            </a:r>
          </a:p>
        </p:txBody>
      </p:sp>
      <p:sp>
        <p:nvSpPr>
          <p:cNvPr id="80899" name="Rectangle 3"/>
          <p:cNvSpPr>
            <a:spLocks noGrp="1" noChangeArrowheads="1"/>
          </p:cNvSpPr>
          <p:nvPr>
            <p:ph idx="1"/>
          </p:nvPr>
        </p:nvSpPr>
        <p:spPr>
          <a:xfrm>
            <a:off x="230458" y="1166019"/>
            <a:ext cx="11656741" cy="3918938"/>
          </a:xfrm>
        </p:spPr>
        <p:txBody>
          <a:bodyPr/>
          <a:lstStyle/>
          <a:p>
            <a:r>
              <a:rPr lang="zh-CN" altLang="en-US" dirty="0"/>
              <a:t>如何构造文件和目录服务</a:t>
            </a:r>
            <a:endParaRPr lang="zh-CN" altLang="en-US" dirty="0">
              <a:latin typeface="宋体" panose="02010600030101010101" pitchFamily="2" charset="-122"/>
            </a:endParaRPr>
          </a:p>
          <a:p>
            <a:pPr lvl="1" algn="just"/>
            <a:r>
              <a:rPr lang="zh-CN" altLang="en-US" dirty="0"/>
              <a:t>把两者合并成一个服务器，由它处理所有的目录和文件调用</a:t>
            </a:r>
          </a:p>
          <a:p>
            <a:pPr lvl="1" algn="just"/>
            <a:r>
              <a:rPr lang="zh-CN" altLang="en-US" dirty="0"/>
              <a:t>保持独立。打开文件需要进入目录服务器，以便把符号名变换为二进制名</a:t>
            </a:r>
            <a:r>
              <a:rPr lang="en-US" altLang="zh-CN" dirty="0"/>
              <a:t>(</a:t>
            </a:r>
            <a:r>
              <a:rPr lang="zh-CN" altLang="en-US" dirty="0"/>
              <a:t>机器</a:t>
            </a:r>
            <a:r>
              <a:rPr lang="en-US" altLang="zh-CN" dirty="0"/>
              <a:t>+</a:t>
            </a:r>
            <a:r>
              <a:rPr lang="en-US" altLang="zh-CN" dirty="0" err="1"/>
              <a:t>i</a:t>
            </a:r>
            <a:r>
              <a:rPr lang="en-US" altLang="zh-CN" dirty="0"/>
              <a:t>-</a:t>
            </a:r>
            <a:r>
              <a:rPr lang="zh-CN" altLang="en-US" dirty="0"/>
              <a:t>节点</a:t>
            </a:r>
            <a:r>
              <a:rPr lang="en-US" altLang="zh-CN" dirty="0"/>
              <a:t>)</a:t>
            </a:r>
            <a:r>
              <a:rPr lang="zh-CN" altLang="en-US" dirty="0"/>
              <a:t>，然后用二进制名进入文件服务器对文件进行读写</a:t>
            </a:r>
          </a:p>
          <a:p>
            <a:pPr lvl="1" algn="just"/>
            <a:r>
              <a:rPr lang="zh-CN" altLang="en-US" dirty="0"/>
              <a:t>两派观点</a:t>
            </a:r>
          </a:p>
          <a:p>
            <a:pPr lvl="2" algn="just"/>
            <a:r>
              <a:rPr lang="zh-CN" altLang="en-US" dirty="0"/>
              <a:t>赞成分开：两个功能不相关，保持独立更加灵活，功能分离还能导致较简单的软件</a:t>
            </a:r>
          </a:p>
          <a:p>
            <a:pPr lvl="2" algn="just"/>
            <a:r>
              <a:rPr lang="zh-CN" altLang="en-US" dirty="0"/>
              <a:t>反对分开：两个服务器要求更多的通信</a:t>
            </a:r>
            <a:endParaRPr kumimoji="0" lang="zh-CN" altLang="en-US" b="1" dirty="0">
              <a:solidFill>
                <a:srgbClr val="06070E"/>
              </a:solidFill>
            </a:endParaRPr>
          </a:p>
        </p:txBody>
      </p:sp>
    </p:spTree>
    <p:extLst>
      <p:ext uri="{BB962C8B-B14F-4D97-AF65-F5344CB8AC3E}">
        <p14:creationId xmlns:p14="http://schemas.microsoft.com/office/powerpoint/2010/main" val="845492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zh-CN" altLang="en-US" sz="4800" dirty="0">
                <a:solidFill>
                  <a:srgbClr val="2521FF"/>
                </a:solidFill>
                <a:latin typeface="SimHei" panose="02010609060101010101" pitchFamily="49" charset="-122"/>
                <a:ea typeface="SimHei" panose="02010609060101010101" pitchFamily="49" charset="-122"/>
              </a:rPr>
              <a:t>系统结构</a:t>
            </a:r>
            <a:r>
              <a:rPr lang="en-US" altLang="zh-CN" sz="4800" dirty="0">
                <a:solidFill>
                  <a:srgbClr val="2521FF"/>
                </a:solidFill>
                <a:latin typeface="SimHei" panose="02010609060101010101" pitchFamily="49" charset="-122"/>
                <a:ea typeface="SimHei" panose="02010609060101010101" pitchFamily="49" charset="-122"/>
              </a:rPr>
              <a:t>(3/6)</a:t>
            </a:r>
          </a:p>
        </p:txBody>
      </p:sp>
      <p:sp>
        <p:nvSpPr>
          <p:cNvPr id="24580" name="Rectangle 3"/>
          <p:cNvSpPr>
            <a:spLocks noGrp="1" noChangeArrowheads="1"/>
          </p:cNvSpPr>
          <p:nvPr>
            <p:ph idx="1"/>
          </p:nvPr>
        </p:nvSpPr>
        <p:spPr>
          <a:xfrm>
            <a:off x="152399" y="1166018"/>
            <a:ext cx="11835161" cy="4525963"/>
          </a:xfrm>
        </p:spPr>
        <p:txBody>
          <a:bodyPr>
            <a:normAutofit/>
          </a:bodyPr>
          <a:lstStyle/>
          <a:p>
            <a:pPr>
              <a:lnSpc>
                <a:spcPct val="80000"/>
              </a:lnSpc>
            </a:pPr>
            <a:r>
              <a:rPr lang="zh-CN" altLang="en-US" dirty="0"/>
              <a:t>目录和文件服务器独立的情况</a:t>
            </a:r>
          </a:p>
          <a:p>
            <a:pPr lvl="1">
              <a:lnSpc>
                <a:spcPct val="80000"/>
              </a:lnSpc>
            </a:pPr>
            <a:r>
              <a:rPr lang="zh-CN" altLang="en-US" dirty="0"/>
              <a:t>目录分层在多个服务器上</a:t>
            </a:r>
          </a:p>
        </p:txBody>
      </p:sp>
      <p:sp>
        <p:nvSpPr>
          <p:cNvPr id="26630" name="Rectangle 6"/>
          <p:cNvSpPr>
            <a:spLocks noChangeArrowheads="1"/>
          </p:cNvSpPr>
          <p:nvPr/>
        </p:nvSpPr>
        <p:spPr bwMode="auto">
          <a:xfrm>
            <a:off x="2836863" y="5970979"/>
            <a:ext cx="29416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latin typeface="+mn-lt"/>
                <a:ea typeface="SimHei" panose="02010609060101010101" pitchFamily="49" charset="-122"/>
              </a:rPr>
              <a:t>(a) a/b/c</a:t>
            </a:r>
            <a:r>
              <a:rPr lang="zh-CN" altLang="en-US">
                <a:latin typeface="+mn-lt"/>
                <a:ea typeface="SimHei" panose="02010609060101010101" pitchFamily="49" charset="-122"/>
              </a:rPr>
              <a:t>的迭代查找 </a:t>
            </a:r>
          </a:p>
        </p:txBody>
      </p:sp>
      <p:sp>
        <p:nvSpPr>
          <p:cNvPr id="26634" name="Rectangle 10"/>
          <p:cNvSpPr>
            <a:spLocks noChangeArrowheads="1"/>
          </p:cNvSpPr>
          <p:nvPr/>
        </p:nvSpPr>
        <p:spPr bwMode="auto">
          <a:xfrm>
            <a:off x="3765550" y="2573729"/>
            <a:ext cx="841375" cy="584200"/>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mn-lt"/>
              <a:ea typeface="SimHei" panose="02010609060101010101" pitchFamily="49" charset="-122"/>
            </a:endParaRPr>
          </a:p>
        </p:txBody>
      </p:sp>
      <p:sp>
        <p:nvSpPr>
          <p:cNvPr id="26635" name="Rectangle 11"/>
          <p:cNvSpPr>
            <a:spLocks noChangeArrowheads="1"/>
          </p:cNvSpPr>
          <p:nvPr/>
        </p:nvSpPr>
        <p:spPr bwMode="auto">
          <a:xfrm>
            <a:off x="3765550" y="4512067"/>
            <a:ext cx="841375" cy="584200"/>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mn-lt"/>
              <a:ea typeface="SimHei" panose="02010609060101010101" pitchFamily="49" charset="-122"/>
            </a:endParaRPr>
          </a:p>
        </p:txBody>
      </p:sp>
      <p:sp>
        <p:nvSpPr>
          <p:cNvPr id="26636" name="Rectangle 12"/>
          <p:cNvSpPr>
            <a:spLocks noChangeArrowheads="1"/>
          </p:cNvSpPr>
          <p:nvPr/>
        </p:nvSpPr>
        <p:spPr bwMode="auto">
          <a:xfrm>
            <a:off x="3765550" y="3545279"/>
            <a:ext cx="841375" cy="579438"/>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mn-lt"/>
              <a:ea typeface="SimHei" panose="02010609060101010101" pitchFamily="49" charset="-122"/>
            </a:endParaRPr>
          </a:p>
        </p:txBody>
      </p:sp>
      <p:grpSp>
        <p:nvGrpSpPr>
          <p:cNvPr id="26723" name="Group 99"/>
          <p:cNvGrpSpPr>
            <a:grpSpLocks/>
          </p:cNvGrpSpPr>
          <p:nvPr/>
        </p:nvGrpSpPr>
        <p:grpSpPr bwMode="auto">
          <a:xfrm>
            <a:off x="4606924" y="5483617"/>
            <a:ext cx="584200" cy="323850"/>
            <a:chOff x="2142" y="3341"/>
            <a:chExt cx="368" cy="204"/>
          </a:xfrm>
        </p:grpSpPr>
        <p:sp>
          <p:nvSpPr>
            <p:cNvPr id="24694" name="Rectangle 13"/>
            <p:cNvSpPr>
              <a:spLocks noChangeArrowheads="1"/>
            </p:cNvSpPr>
            <p:nvPr/>
          </p:nvSpPr>
          <p:spPr bwMode="auto">
            <a:xfrm>
              <a:off x="2142" y="3341"/>
              <a:ext cx="368" cy="204"/>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mn-lt"/>
                <a:ea typeface="SimHei" panose="02010609060101010101" pitchFamily="49" charset="-122"/>
              </a:endParaRPr>
            </a:p>
          </p:txBody>
        </p:sp>
        <p:sp>
          <p:nvSpPr>
            <p:cNvPr id="24695" name="Rectangle 14"/>
            <p:cNvSpPr>
              <a:spLocks noChangeArrowheads="1"/>
            </p:cNvSpPr>
            <p:nvPr/>
          </p:nvSpPr>
          <p:spPr bwMode="auto">
            <a:xfrm>
              <a:off x="2211" y="3378"/>
              <a:ext cx="22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a:solidFill>
                    <a:srgbClr val="000000"/>
                  </a:solidFill>
                  <a:latin typeface="+mn-lt"/>
                  <a:ea typeface="SimHei" panose="02010609060101010101" pitchFamily="49" charset="-122"/>
                </a:rPr>
                <a:t>文件</a:t>
              </a:r>
              <a:endParaRPr lang="zh-CN" altLang="en-US">
                <a:latin typeface="+mn-lt"/>
                <a:ea typeface="SimHei" panose="02010609060101010101" pitchFamily="49" charset="-122"/>
              </a:endParaRPr>
            </a:p>
          </p:txBody>
        </p:sp>
      </p:grpSp>
      <p:sp>
        <p:nvSpPr>
          <p:cNvPr id="26639" name="Line 15"/>
          <p:cNvSpPr>
            <a:spLocks noChangeShapeType="1"/>
          </p:cNvSpPr>
          <p:nvPr/>
        </p:nvSpPr>
        <p:spPr bwMode="auto">
          <a:xfrm flipH="1">
            <a:off x="3765550" y="2768992"/>
            <a:ext cx="841375" cy="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26640" name="Line 16"/>
          <p:cNvSpPr>
            <a:spLocks noChangeShapeType="1"/>
          </p:cNvSpPr>
          <p:nvPr/>
        </p:nvSpPr>
        <p:spPr bwMode="auto">
          <a:xfrm flipH="1">
            <a:off x="3765550" y="2961079"/>
            <a:ext cx="841375" cy="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26641" name="Line 17"/>
          <p:cNvSpPr>
            <a:spLocks noChangeShapeType="1"/>
          </p:cNvSpPr>
          <p:nvPr/>
        </p:nvSpPr>
        <p:spPr bwMode="auto">
          <a:xfrm flipH="1">
            <a:off x="3765550" y="3735779"/>
            <a:ext cx="841375" cy="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26642" name="Line 18"/>
          <p:cNvSpPr>
            <a:spLocks noChangeShapeType="1"/>
          </p:cNvSpPr>
          <p:nvPr/>
        </p:nvSpPr>
        <p:spPr bwMode="auto">
          <a:xfrm flipH="1">
            <a:off x="3765550" y="3932629"/>
            <a:ext cx="841375" cy="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26643" name="Line 19"/>
          <p:cNvSpPr>
            <a:spLocks noChangeShapeType="1"/>
          </p:cNvSpPr>
          <p:nvPr/>
        </p:nvSpPr>
        <p:spPr bwMode="auto">
          <a:xfrm flipH="1">
            <a:off x="3765550" y="4707329"/>
            <a:ext cx="841375" cy="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26644" name="Line 20"/>
          <p:cNvSpPr>
            <a:spLocks noChangeShapeType="1"/>
          </p:cNvSpPr>
          <p:nvPr/>
        </p:nvSpPr>
        <p:spPr bwMode="auto">
          <a:xfrm flipH="1">
            <a:off x="3765550" y="4904179"/>
            <a:ext cx="841375" cy="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grpSp>
        <p:nvGrpSpPr>
          <p:cNvPr id="26726" name="Group 102"/>
          <p:cNvGrpSpPr>
            <a:grpSpLocks/>
          </p:cNvGrpSpPr>
          <p:nvPr/>
        </p:nvGrpSpPr>
        <p:grpSpPr bwMode="auto">
          <a:xfrm>
            <a:off x="2990849" y="2865830"/>
            <a:ext cx="774700" cy="715963"/>
            <a:chOff x="1124" y="1692"/>
            <a:chExt cx="488" cy="451"/>
          </a:xfrm>
        </p:grpSpPr>
        <p:sp>
          <p:nvSpPr>
            <p:cNvPr id="24692" name="Line 21"/>
            <p:cNvSpPr>
              <a:spLocks noChangeShapeType="1"/>
            </p:cNvSpPr>
            <p:nvPr/>
          </p:nvSpPr>
          <p:spPr bwMode="auto">
            <a:xfrm flipV="1">
              <a:off x="1124" y="1738"/>
              <a:ext cx="437" cy="40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24693" name="Freeform 22"/>
            <p:cNvSpPr>
              <a:spLocks/>
            </p:cNvSpPr>
            <p:nvPr/>
          </p:nvSpPr>
          <p:spPr bwMode="auto">
            <a:xfrm>
              <a:off x="1526" y="1692"/>
              <a:ext cx="86" cy="83"/>
            </a:xfrm>
            <a:custGeom>
              <a:avLst/>
              <a:gdLst>
                <a:gd name="T0" fmla="*/ 55 w 86"/>
                <a:gd name="T1" fmla="*/ 83 h 83"/>
                <a:gd name="T2" fmla="*/ 86 w 86"/>
                <a:gd name="T3" fmla="*/ 0 h 83"/>
                <a:gd name="T4" fmla="*/ 0 w 86"/>
                <a:gd name="T5" fmla="*/ 25 h 83"/>
                <a:gd name="T6" fmla="*/ 55 w 86"/>
                <a:gd name="T7" fmla="*/ 83 h 8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 h="83">
                  <a:moveTo>
                    <a:pt x="55" y="83"/>
                  </a:moveTo>
                  <a:lnTo>
                    <a:pt x="86" y="0"/>
                  </a:lnTo>
                  <a:lnTo>
                    <a:pt x="0" y="25"/>
                  </a:lnTo>
                  <a:lnTo>
                    <a:pt x="55"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SimHei" panose="02010609060101010101" pitchFamily="49" charset="-122"/>
              </a:endParaRPr>
            </a:p>
          </p:txBody>
        </p:sp>
      </p:grpSp>
      <p:grpSp>
        <p:nvGrpSpPr>
          <p:cNvPr id="26727" name="Group 103"/>
          <p:cNvGrpSpPr>
            <a:grpSpLocks/>
          </p:cNvGrpSpPr>
          <p:nvPr/>
        </p:nvGrpSpPr>
        <p:grpSpPr bwMode="auto">
          <a:xfrm>
            <a:off x="2990849" y="3051568"/>
            <a:ext cx="774700" cy="725487"/>
            <a:chOff x="1124" y="1809"/>
            <a:chExt cx="488" cy="457"/>
          </a:xfrm>
        </p:grpSpPr>
        <p:sp>
          <p:nvSpPr>
            <p:cNvPr id="24690" name="Line 23"/>
            <p:cNvSpPr>
              <a:spLocks noChangeShapeType="1"/>
            </p:cNvSpPr>
            <p:nvPr/>
          </p:nvSpPr>
          <p:spPr bwMode="auto">
            <a:xfrm flipH="1">
              <a:off x="1173" y="1809"/>
              <a:ext cx="439" cy="40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24691" name="Freeform 24"/>
            <p:cNvSpPr>
              <a:spLocks/>
            </p:cNvSpPr>
            <p:nvPr/>
          </p:nvSpPr>
          <p:spPr bwMode="auto">
            <a:xfrm>
              <a:off x="1124" y="2183"/>
              <a:ext cx="83" cy="83"/>
            </a:xfrm>
            <a:custGeom>
              <a:avLst/>
              <a:gdLst>
                <a:gd name="T0" fmla="*/ 28 w 83"/>
                <a:gd name="T1" fmla="*/ 0 h 83"/>
                <a:gd name="T2" fmla="*/ 0 w 83"/>
                <a:gd name="T3" fmla="*/ 83 h 83"/>
                <a:gd name="T4" fmla="*/ 83 w 83"/>
                <a:gd name="T5" fmla="*/ 57 h 83"/>
                <a:gd name="T6" fmla="*/ 28 w 83"/>
                <a:gd name="T7" fmla="*/ 0 h 8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83">
                  <a:moveTo>
                    <a:pt x="28" y="0"/>
                  </a:moveTo>
                  <a:lnTo>
                    <a:pt x="0" y="83"/>
                  </a:lnTo>
                  <a:lnTo>
                    <a:pt x="83" y="57"/>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SimHei" panose="02010609060101010101" pitchFamily="49" charset="-122"/>
              </a:endParaRPr>
            </a:p>
          </p:txBody>
        </p:sp>
      </p:grpSp>
      <p:grpSp>
        <p:nvGrpSpPr>
          <p:cNvPr id="26728" name="Group 104"/>
          <p:cNvGrpSpPr>
            <a:grpSpLocks/>
          </p:cNvGrpSpPr>
          <p:nvPr/>
        </p:nvGrpSpPr>
        <p:grpSpPr bwMode="auto">
          <a:xfrm>
            <a:off x="2990849" y="3740543"/>
            <a:ext cx="762000" cy="123825"/>
            <a:chOff x="1124" y="2243"/>
            <a:chExt cx="480" cy="78"/>
          </a:xfrm>
        </p:grpSpPr>
        <p:sp>
          <p:nvSpPr>
            <p:cNvPr id="24688" name="Line 25"/>
            <p:cNvSpPr>
              <a:spLocks noChangeShapeType="1"/>
            </p:cNvSpPr>
            <p:nvPr/>
          </p:nvSpPr>
          <p:spPr bwMode="auto">
            <a:xfrm>
              <a:off x="1124" y="2283"/>
              <a:ext cx="411" cy="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24689" name="Freeform 26"/>
            <p:cNvSpPr>
              <a:spLocks/>
            </p:cNvSpPr>
            <p:nvPr/>
          </p:nvSpPr>
          <p:spPr bwMode="auto">
            <a:xfrm>
              <a:off x="1523" y="2243"/>
              <a:ext cx="81" cy="78"/>
            </a:xfrm>
            <a:custGeom>
              <a:avLst/>
              <a:gdLst>
                <a:gd name="T0" fmla="*/ 0 w 81"/>
                <a:gd name="T1" fmla="*/ 0 h 78"/>
                <a:gd name="T2" fmla="*/ 81 w 81"/>
                <a:gd name="T3" fmla="*/ 40 h 78"/>
                <a:gd name="T4" fmla="*/ 0 w 81"/>
                <a:gd name="T5" fmla="*/ 78 h 78"/>
                <a:gd name="T6" fmla="*/ 0 w 81"/>
                <a:gd name="T7" fmla="*/ 0 h 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1" h="78">
                  <a:moveTo>
                    <a:pt x="0" y="0"/>
                  </a:moveTo>
                  <a:lnTo>
                    <a:pt x="81" y="40"/>
                  </a:lnTo>
                  <a:lnTo>
                    <a:pt x="0" y="7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SimHei" panose="02010609060101010101" pitchFamily="49" charset="-122"/>
              </a:endParaRPr>
            </a:p>
          </p:txBody>
        </p:sp>
      </p:grpSp>
      <p:grpSp>
        <p:nvGrpSpPr>
          <p:cNvPr id="26729" name="Group 105"/>
          <p:cNvGrpSpPr>
            <a:grpSpLocks/>
          </p:cNvGrpSpPr>
          <p:nvPr/>
        </p:nvGrpSpPr>
        <p:grpSpPr bwMode="auto">
          <a:xfrm>
            <a:off x="2990849" y="3840554"/>
            <a:ext cx="774700" cy="128588"/>
            <a:chOff x="1124" y="2283"/>
            <a:chExt cx="488" cy="81"/>
          </a:xfrm>
        </p:grpSpPr>
        <p:sp>
          <p:nvSpPr>
            <p:cNvPr id="24686" name="Line 27"/>
            <p:cNvSpPr>
              <a:spLocks noChangeShapeType="1"/>
            </p:cNvSpPr>
            <p:nvPr/>
          </p:nvSpPr>
          <p:spPr bwMode="auto">
            <a:xfrm flipH="1">
              <a:off x="1193" y="2324"/>
              <a:ext cx="419" cy="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24687" name="Freeform 28"/>
            <p:cNvSpPr>
              <a:spLocks/>
            </p:cNvSpPr>
            <p:nvPr/>
          </p:nvSpPr>
          <p:spPr bwMode="auto">
            <a:xfrm>
              <a:off x="1124" y="2283"/>
              <a:ext cx="77" cy="81"/>
            </a:xfrm>
            <a:custGeom>
              <a:avLst/>
              <a:gdLst>
                <a:gd name="T0" fmla="*/ 77 w 77"/>
                <a:gd name="T1" fmla="*/ 0 h 81"/>
                <a:gd name="T2" fmla="*/ 0 w 77"/>
                <a:gd name="T3" fmla="*/ 41 h 81"/>
                <a:gd name="T4" fmla="*/ 77 w 77"/>
                <a:gd name="T5" fmla="*/ 81 h 81"/>
                <a:gd name="T6" fmla="*/ 77 w 77"/>
                <a:gd name="T7" fmla="*/ 0 h 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 h="81">
                  <a:moveTo>
                    <a:pt x="77" y="0"/>
                  </a:moveTo>
                  <a:lnTo>
                    <a:pt x="0" y="41"/>
                  </a:lnTo>
                  <a:lnTo>
                    <a:pt x="77" y="81"/>
                  </a:lnTo>
                  <a:lnTo>
                    <a:pt x="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SimHei" panose="02010609060101010101" pitchFamily="49" charset="-122"/>
              </a:endParaRPr>
            </a:p>
          </p:txBody>
        </p:sp>
      </p:grpSp>
      <p:sp>
        <p:nvSpPr>
          <p:cNvPr id="26653" name="Line 29"/>
          <p:cNvSpPr>
            <a:spLocks noChangeShapeType="1"/>
          </p:cNvSpPr>
          <p:nvPr/>
        </p:nvSpPr>
        <p:spPr bwMode="auto">
          <a:xfrm>
            <a:off x="3005137" y="3948504"/>
            <a:ext cx="684212" cy="66040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26654" name="Freeform 30"/>
          <p:cNvSpPr>
            <a:spLocks/>
          </p:cNvSpPr>
          <p:nvPr/>
        </p:nvSpPr>
        <p:spPr bwMode="auto">
          <a:xfrm>
            <a:off x="3616325" y="4512067"/>
            <a:ext cx="136525" cy="131762"/>
          </a:xfrm>
          <a:custGeom>
            <a:avLst/>
            <a:gdLst>
              <a:gd name="T0" fmla="*/ 90488 w 86"/>
              <a:gd name="T1" fmla="*/ 0 h 83"/>
              <a:gd name="T2" fmla="*/ 136525 w 86"/>
              <a:gd name="T3" fmla="*/ 131762 h 83"/>
              <a:gd name="T4" fmla="*/ 0 w 86"/>
              <a:gd name="T5" fmla="*/ 90487 h 83"/>
              <a:gd name="T6" fmla="*/ 90488 w 86"/>
              <a:gd name="T7" fmla="*/ 0 h 8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 h="83">
                <a:moveTo>
                  <a:pt x="57" y="0"/>
                </a:moveTo>
                <a:lnTo>
                  <a:pt x="86" y="83"/>
                </a:lnTo>
                <a:lnTo>
                  <a:pt x="0" y="57"/>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SimHei" panose="02010609060101010101" pitchFamily="49" charset="-122"/>
            </a:endParaRPr>
          </a:p>
        </p:txBody>
      </p:sp>
      <p:grpSp>
        <p:nvGrpSpPr>
          <p:cNvPr id="26731" name="Group 107"/>
          <p:cNvGrpSpPr>
            <a:grpSpLocks/>
          </p:cNvGrpSpPr>
          <p:nvPr/>
        </p:nvGrpSpPr>
        <p:grpSpPr bwMode="auto">
          <a:xfrm>
            <a:off x="2990849" y="4131067"/>
            <a:ext cx="774700" cy="715962"/>
            <a:chOff x="1124" y="2462"/>
            <a:chExt cx="488" cy="451"/>
          </a:xfrm>
        </p:grpSpPr>
        <p:sp>
          <p:nvSpPr>
            <p:cNvPr id="24684" name="Line 31"/>
            <p:cNvSpPr>
              <a:spLocks noChangeShapeType="1"/>
            </p:cNvSpPr>
            <p:nvPr/>
          </p:nvSpPr>
          <p:spPr bwMode="auto">
            <a:xfrm flipH="1" flipV="1">
              <a:off x="1173" y="2508"/>
              <a:ext cx="439" cy="40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24685" name="Freeform 32"/>
            <p:cNvSpPr>
              <a:spLocks/>
            </p:cNvSpPr>
            <p:nvPr/>
          </p:nvSpPr>
          <p:spPr bwMode="auto">
            <a:xfrm>
              <a:off x="1124" y="2462"/>
              <a:ext cx="83" cy="83"/>
            </a:xfrm>
            <a:custGeom>
              <a:avLst/>
              <a:gdLst>
                <a:gd name="T0" fmla="*/ 31 w 83"/>
                <a:gd name="T1" fmla="*/ 83 h 83"/>
                <a:gd name="T2" fmla="*/ 0 w 83"/>
                <a:gd name="T3" fmla="*/ 0 h 83"/>
                <a:gd name="T4" fmla="*/ 83 w 83"/>
                <a:gd name="T5" fmla="*/ 25 h 83"/>
                <a:gd name="T6" fmla="*/ 31 w 83"/>
                <a:gd name="T7" fmla="*/ 83 h 8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83">
                  <a:moveTo>
                    <a:pt x="31" y="83"/>
                  </a:moveTo>
                  <a:lnTo>
                    <a:pt x="0" y="0"/>
                  </a:lnTo>
                  <a:lnTo>
                    <a:pt x="83" y="25"/>
                  </a:lnTo>
                  <a:lnTo>
                    <a:pt x="31"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SimHei" panose="02010609060101010101" pitchFamily="49" charset="-122"/>
              </a:endParaRPr>
            </a:p>
          </p:txBody>
        </p:sp>
      </p:grpSp>
      <p:grpSp>
        <p:nvGrpSpPr>
          <p:cNvPr id="26734" name="Group 110"/>
          <p:cNvGrpSpPr>
            <a:grpSpLocks/>
          </p:cNvGrpSpPr>
          <p:nvPr/>
        </p:nvGrpSpPr>
        <p:grpSpPr bwMode="auto">
          <a:xfrm>
            <a:off x="4346574" y="2705493"/>
            <a:ext cx="469900" cy="839787"/>
            <a:chOff x="1978" y="1591"/>
            <a:chExt cx="296" cy="529"/>
          </a:xfrm>
        </p:grpSpPr>
        <p:sp>
          <p:nvSpPr>
            <p:cNvPr id="24682" name="Freeform 33"/>
            <p:cNvSpPr>
              <a:spLocks/>
            </p:cNvSpPr>
            <p:nvPr/>
          </p:nvSpPr>
          <p:spPr bwMode="auto">
            <a:xfrm>
              <a:off x="2018" y="1591"/>
              <a:ext cx="256" cy="460"/>
            </a:xfrm>
            <a:custGeom>
              <a:avLst/>
              <a:gdLst>
                <a:gd name="T0" fmla="*/ 124 w 256"/>
                <a:gd name="T1" fmla="*/ 0 h 460"/>
                <a:gd name="T2" fmla="*/ 167 w 256"/>
                <a:gd name="T3" fmla="*/ 35 h 460"/>
                <a:gd name="T4" fmla="*/ 201 w 256"/>
                <a:gd name="T5" fmla="*/ 66 h 460"/>
                <a:gd name="T6" fmla="*/ 227 w 256"/>
                <a:gd name="T7" fmla="*/ 95 h 460"/>
                <a:gd name="T8" fmla="*/ 244 w 256"/>
                <a:gd name="T9" fmla="*/ 124 h 460"/>
                <a:gd name="T10" fmla="*/ 253 w 256"/>
                <a:gd name="T11" fmla="*/ 149 h 460"/>
                <a:gd name="T12" fmla="*/ 256 w 256"/>
                <a:gd name="T13" fmla="*/ 175 h 460"/>
                <a:gd name="T14" fmla="*/ 253 w 256"/>
                <a:gd name="T15" fmla="*/ 198 h 460"/>
                <a:gd name="T16" fmla="*/ 247 w 256"/>
                <a:gd name="T17" fmla="*/ 218 h 460"/>
                <a:gd name="T18" fmla="*/ 233 w 256"/>
                <a:gd name="T19" fmla="*/ 239 h 460"/>
                <a:gd name="T20" fmla="*/ 218 w 256"/>
                <a:gd name="T21" fmla="*/ 259 h 460"/>
                <a:gd name="T22" fmla="*/ 198 w 256"/>
                <a:gd name="T23" fmla="*/ 276 h 460"/>
                <a:gd name="T24" fmla="*/ 178 w 256"/>
                <a:gd name="T25" fmla="*/ 296 h 460"/>
                <a:gd name="T26" fmla="*/ 155 w 256"/>
                <a:gd name="T27" fmla="*/ 313 h 460"/>
                <a:gd name="T28" fmla="*/ 129 w 256"/>
                <a:gd name="T29" fmla="*/ 330 h 460"/>
                <a:gd name="T30" fmla="*/ 106 w 256"/>
                <a:gd name="T31" fmla="*/ 348 h 460"/>
                <a:gd name="T32" fmla="*/ 83 w 256"/>
                <a:gd name="T33" fmla="*/ 365 h 460"/>
                <a:gd name="T34" fmla="*/ 60 w 256"/>
                <a:gd name="T35" fmla="*/ 382 h 460"/>
                <a:gd name="T36" fmla="*/ 40 w 256"/>
                <a:gd name="T37" fmla="*/ 399 h 460"/>
                <a:gd name="T38" fmla="*/ 23 w 256"/>
                <a:gd name="T39" fmla="*/ 420 h 460"/>
                <a:gd name="T40" fmla="*/ 8 w 256"/>
                <a:gd name="T41" fmla="*/ 440 h 460"/>
                <a:gd name="T42" fmla="*/ 0 w 256"/>
                <a:gd name="T43" fmla="*/ 460 h 4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56" h="460">
                  <a:moveTo>
                    <a:pt x="124" y="0"/>
                  </a:moveTo>
                  <a:lnTo>
                    <a:pt x="167" y="35"/>
                  </a:lnTo>
                  <a:lnTo>
                    <a:pt x="201" y="66"/>
                  </a:lnTo>
                  <a:lnTo>
                    <a:pt x="227" y="95"/>
                  </a:lnTo>
                  <a:lnTo>
                    <a:pt x="244" y="124"/>
                  </a:lnTo>
                  <a:lnTo>
                    <a:pt x="253" y="149"/>
                  </a:lnTo>
                  <a:lnTo>
                    <a:pt x="256" y="175"/>
                  </a:lnTo>
                  <a:lnTo>
                    <a:pt x="253" y="198"/>
                  </a:lnTo>
                  <a:lnTo>
                    <a:pt x="247" y="218"/>
                  </a:lnTo>
                  <a:lnTo>
                    <a:pt x="233" y="239"/>
                  </a:lnTo>
                  <a:lnTo>
                    <a:pt x="218" y="259"/>
                  </a:lnTo>
                  <a:lnTo>
                    <a:pt x="198" y="276"/>
                  </a:lnTo>
                  <a:lnTo>
                    <a:pt x="178" y="296"/>
                  </a:lnTo>
                  <a:lnTo>
                    <a:pt x="155" y="313"/>
                  </a:lnTo>
                  <a:lnTo>
                    <a:pt x="129" y="330"/>
                  </a:lnTo>
                  <a:lnTo>
                    <a:pt x="106" y="348"/>
                  </a:lnTo>
                  <a:lnTo>
                    <a:pt x="83" y="365"/>
                  </a:lnTo>
                  <a:lnTo>
                    <a:pt x="60" y="382"/>
                  </a:lnTo>
                  <a:lnTo>
                    <a:pt x="40" y="399"/>
                  </a:lnTo>
                  <a:lnTo>
                    <a:pt x="23" y="420"/>
                  </a:lnTo>
                  <a:lnTo>
                    <a:pt x="8" y="440"/>
                  </a:lnTo>
                  <a:lnTo>
                    <a:pt x="0" y="460"/>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SimHei" panose="02010609060101010101" pitchFamily="49" charset="-122"/>
              </a:endParaRPr>
            </a:p>
          </p:txBody>
        </p:sp>
        <p:sp>
          <p:nvSpPr>
            <p:cNvPr id="24683" name="Freeform 34"/>
            <p:cNvSpPr>
              <a:spLocks/>
            </p:cNvSpPr>
            <p:nvPr/>
          </p:nvSpPr>
          <p:spPr bwMode="auto">
            <a:xfrm>
              <a:off x="1978" y="2039"/>
              <a:ext cx="77" cy="81"/>
            </a:xfrm>
            <a:custGeom>
              <a:avLst/>
              <a:gdLst>
                <a:gd name="T0" fmla="*/ 0 w 77"/>
                <a:gd name="T1" fmla="*/ 3 h 81"/>
                <a:gd name="T2" fmla="*/ 40 w 77"/>
                <a:gd name="T3" fmla="*/ 81 h 81"/>
                <a:gd name="T4" fmla="*/ 77 w 77"/>
                <a:gd name="T5" fmla="*/ 0 h 81"/>
                <a:gd name="T6" fmla="*/ 0 w 77"/>
                <a:gd name="T7" fmla="*/ 3 h 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 h="81">
                  <a:moveTo>
                    <a:pt x="0" y="3"/>
                  </a:moveTo>
                  <a:lnTo>
                    <a:pt x="40" y="81"/>
                  </a:lnTo>
                  <a:lnTo>
                    <a:pt x="77" y="0"/>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SimHei" panose="02010609060101010101" pitchFamily="49" charset="-122"/>
              </a:endParaRPr>
            </a:p>
          </p:txBody>
        </p:sp>
      </p:grpSp>
      <p:grpSp>
        <p:nvGrpSpPr>
          <p:cNvPr id="26733" name="Group 109"/>
          <p:cNvGrpSpPr>
            <a:grpSpLocks/>
          </p:cNvGrpSpPr>
          <p:nvPr/>
        </p:nvGrpSpPr>
        <p:grpSpPr bwMode="auto">
          <a:xfrm>
            <a:off x="4346574" y="3672279"/>
            <a:ext cx="469900" cy="839788"/>
            <a:chOff x="1978" y="2200"/>
            <a:chExt cx="296" cy="529"/>
          </a:xfrm>
        </p:grpSpPr>
        <p:sp>
          <p:nvSpPr>
            <p:cNvPr id="24680" name="Freeform 35"/>
            <p:cNvSpPr>
              <a:spLocks/>
            </p:cNvSpPr>
            <p:nvPr/>
          </p:nvSpPr>
          <p:spPr bwMode="auto">
            <a:xfrm>
              <a:off x="2018" y="2200"/>
              <a:ext cx="256" cy="460"/>
            </a:xfrm>
            <a:custGeom>
              <a:avLst/>
              <a:gdLst>
                <a:gd name="T0" fmla="*/ 124 w 256"/>
                <a:gd name="T1" fmla="*/ 0 h 460"/>
                <a:gd name="T2" fmla="*/ 167 w 256"/>
                <a:gd name="T3" fmla="*/ 35 h 460"/>
                <a:gd name="T4" fmla="*/ 201 w 256"/>
                <a:gd name="T5" fmla="*/ 66 h 460"/>
                <a:gd name="T6" fmla="*/ 227 w 256"/>
                <a:gd name="T7" fmla="*/ 98 h 460"/>
                <a:gd name="T8" fmla="*/ 244 w 256"/>
                <a:gd name="T9" fmla="*/ 127 h 460"/>
                <a:gd name="T10" fmla="*/ 253 w 256"/>
                <a:gd name="T11" fmla="*/ 152 h 460"/>
                <a:gd name="T12" fmla="*/ 256 w 256"/>
                <a:gd name="T13" fmla="*/ 175 h 460"/>
                <a:gd name="T14" fmla="*/ 253 w 256"/>
                <a:gd name="T15" fmla="*/ 198 h 460"/>
                <a:gd name="T16" fmla="*/ 247 w 256"/>
                <a:gd name="T17" fmla="*/ 221 h 460"/>
                <a:gd name="T18" fmla="*/ 233 w 256"/>
                <a:gd name="T19" fmla="*/ 242 h 460"/>
                <a:gd name="T20" fmla="*/ 218 w 256"/>
                <a:gd name="T21" fmla="*/ 262 h 460"/>
                <a:gd name="T22" fmla="*/ 198 w 256"/>
                <a:gd name="T23" fmla="*/ 279 h 460"/>
                <a:gd name="T24" fmla="*/ 178 w 256"/>
                <a:gd name="T25" fmla="*/ 296 h 460"/>
                <a:gd name="T26" fmla="*/ 155 w 256"/>
                <a:gd name="T27" fmla="*/ 316 h 460"/>
                <a:gd name="T28" fmla="*/ 129 w 256"/>
                <a:gd name="T29" fmla="*/ 333 h 460"/>
                <a:gd name="T30" fmla="*/ 106 w 256"/>
                <a:gd name="T31" fmla="*/ 351 h 460"/>
                <a:gd name="T32" fmla="*/ 83 w 256"/>
                <a:gd name="T33" fmla="*/ 368 h 460"/>
                <a:gd name="T34" fmla="*/ 60 w 256"/>
                <a:gd name="T35" fmla="*/ 385 h 460"/>
                <a:gd name="T36" fmla="*/ 40 w 256"/>
                <a:gd name="T37" fmla="*/ 402 h 460"/>
                <a:gd name="T38" fmla="*/ 23 w 256"/>
                <a:gd name="T39" fmla="*/ 420 h 460"/>
                <a:gd name="T40" fmla="*/ 8 w 256"/>
                <a:gd name="T41" fmla="*/ 440 h 460"/>
                <a:gd name="T42" fmla="*/ 0 w 256"/>
                <a:gd name="T43" fmla="*/ 460 h 4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56" h="460">
                  <a:moveTo>
                    <a:pt x="124" y="0"/>
                  </a:moveTo>
                  <a:lnTo>
                    <a:pt x="167" y="35"/>
                  </a:lnTo>
                  <a:lnTo>
                    <a:pt x="201" y="66"/>
                  </a:lnTo>
                  <a:lnTo>
                    <a:pt x="227" y="98"/>
                  </a:lnTo>
                  <a:lnTo>
                    <a:pt x="244" y="127"/>
                  </a:lnTo>
                  <a:lnTo>
                    <a:pt x="253" y="152"/>
                  </a:lnTo>
                  <a:lnTo>
                    <a:pt x="256" y="175"/>
                  </a:lnTo>
                  <a:lnTo>
                    <a:pt x="253" y="198"/>
                  </a:lnTo>
                  <a:lnTo>
                    <a:pt x="247" y="221"/>
                  </a:lnTo>
                  <a:lnTo>
                    <a:pt x="233" y="242"/>
                  </a:lnTo>
                  <a:lnTo>
                    <a:pt x="218" y="262"/>
                  </a:lnTo>
                  <a:lnTo>
                    <a:pt x="198" y="279"/>
                  </a:lnTo>
                  <a:lnTo>
                    <a:pt x="178" y="296"/>
                  </a:lnTo>
                  <a:lnTo>
                    <a:pt x="155" y="316"/>
                  </a:lnTo>
                  <a:lnTo>
                    <a:pt x="129" y="333"/>
                  </a:lnTo>
                  <a:lnTo>
                    <a:pt x="106" y="351"/>
                  </a:lnTo>
                  <a:lnTo>
                    <a:pt x="83" y="368"/>
                  </a:lnTo>
                  <a:lnTo>
                    <a:pt x="60" y="385"/>
                  </a:lnTo>
                  <a:lnTo>
                    <a:pt x="40" y="402"/>
                  </a:lnTo>
                  <a:lnTo>
                    <a:pt x="23" y="420"/>
                  </a:lnTo>
                  <a:lnTo>
                    <a:pt x="8" y="440"/>
                  </a:lnTo>
                  <a:lnTo>
                    <a:pt x="0" y="460"/>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SimHei" panose="02010609060101010101" pitchFamily="49" charset="-122"/>
              </a:endParaRPr>
            </a:p>
          </p:txBody>
        </p:sp>
        <p:sp>
          <p:nvSpPr>
            <p:cNvPr id="24681" name="Freeform 36"/>
            <p:cNvSpPr>
              <a:spLocks/>
            </p:cNvSpPr>
            <p:nvPr/>
          </p:nvSpPr>
          <p:spPr bwMode="auto">
            <a:xfrm>
              <a:off x="1978" y="2648"/>
              <a:ext cx="77" cy="81"/>
            </a:xfrm>
            <a:custGeom>
              <a:avLst/>
              <a:gdLst>
                <a:gd name="T0" fmla="*/ 0 w 77"/>
                <a:gd name="T1" fmla="*/ 3 h 81"/>
                <a:gd name="T2" fmla="*/ 40 w 77"/>
                <a:gd name="T3" fmla="*/ 81 h 81"/>
                <a:gd name="T4" fmla="*/ 77 w 77"/>
                <a:gd name="T5" fmla="*/ 0 h 81"/>
                <a:gd name="T6" fmla="*/ 0 w 77"/>
                <a:gd name="T7" fmla="*/ 3 h 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 h="81">
                  <a:moveTo>
                    <a:pt x="0" y="3"/>
                  </a:moveTo>
                  <a:lnTo>
                    <a:pt x="40" y="81"/>
                  </a:lnTo>
                  <a:lnTo>
                    <a:pt x="77" y="0"/>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SimHei" panose="02010609060101010101" pitchFamily="49" charset="-122"/>
              </a:endParaRPr>
            </a:p>
          </p:txBody>
        </p:sp>
      </p:grpSp>
      <p:grpSp>
        <p:nvGrpSpPr>
          <p:cNvPr id="26724" name="Group 100"/>
          <p:cNvGrpSpPr>
            <a:grpSpLocks/>
          </p:cNvGrpSpPr>
          <p:nvPr/>
        </p:nvGrpSpPr>
        <p:grpSpPr bwMode="auto">
          <a:xfrm>
            <a:off x="4606924" y="4616843"/>
            <a:ext cx="355600" cy="866775"/>
            <a:chOff x="2142" y="2795"/>
            <a:chExt cx="224" cy="546"/>
          </a:xfrm>
        </p:grpSpPr>
        <p:sp>
          <p:nvSpPr>
            <p:cNvPr id="24678" name="Freeform 37"/>
            <p:cNvSpPr>
              <a:spLocks/>
            </p:cNvSpPr>
            <p:nvPr/>
          </p:nvSpPr>
          <p:spPr bwMode="auto">
            <a:xfrm>
              <a:off x="2142" y="2795"/>
              <a:ext cx="184" cy="477"/>
            </a:xfrm>
            <a:custGeom>
              <a:avLst/>
              <a:gdLst>
                <a:gd name="T0" fmla="*/ 0 w 184"/>
                <a:gd name="T1" fmla="*/ 0 h 477"/>
                <a:gd name="T2" fmla="*/ 100 w 184"/>
                <a:gd name="T3" fmla="*/ 0 h 477"/>
                <a:gd name="T4" fmla="*/ 126 w 184"/>
                <a:gd name="T5" fmla="*/ 6 h 477"/>
                <a:gd name="T6" fmla="*/ 149 w 184"/>
                <a:gd name="T7" fmla="*/ 17 h 477"/>
                <a:gd name="T8" fmla="*/ 166 w 184"/>
                <a:gd name="T9" fmla="*/ 34 h 477"/>
                <a:gd name="T10" fmla="*/ 178 w 184"/>
                <a:gd name="T11" fmla="*/ 57 h 477"/>
                <a:gd name="T12" fmla="*/ 184 w 184"/>
                <a:gd name="T13" fmla="*/ 80 h 477"/>
                <a:gd name="T14" fmla="*/ 184 w 184"/>
                <a:gd name="T15" fmla="*/ 477 h 47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4" h="477">
                  <a:moveTo>
                    <a:pt x="0" y="0"/>
                  </a:moveTo>
                  <a:lnTo>
                    <a:pt x="100" y="0"/>
                  </a:lnTo>
                  <a:lnTo>
                    <a:pt x="126" y="6"/>
                  </a:lnTo>
                  <a:lnTo>
                    <a:pt x="149" y="17"/>
                  </a:lnTo>
                  <a:lnTo>
                    <a:pt x="166" y="34"/>
                  </a:lnTo>
                  <a:lnTo>
                    <a:pt x="178" y="57"/>
                  </a:lnTo>
                  <a:lnTo>
                    <a:pt x="184" y="80"/>
                  </a:lnTo>
                  <a:lnTo>
                    <a:pt x="184" y="477"/>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SimHei" panose="02010609060101010101" pitchFamily="49" charset="-122"/>
              </a:endParaRPr>
            </a:p>
          </p:txBody>
        </p:sp>
        <p:sp>
          <p:nvSpPr>
            <p:cNvPr id="24679" name="Freeform 38"/>
            <p:cNvSpPr>
              <a:spLocks/>
            </p:cNvSpPr>
            <p:nvPr/>
          </p:nvSpPr>
          <p:spPr bwMode="auto">
            <a:xfrm>
              <a:off x="2285" y="3260"/>
              <a:ext cx="81" cy="81"/>
            </a:xfrm>
            <a:custGeom>
              <a:avLst/>
              <a:gdLst>
                <a:gd name="T0" fmla="*/ 0 w 81"/>
                <a:gd name="T1" fmla="*/ 0 h 81"/>
                <a:gd name="T2" fmla="*/ 41 w 81"/>
                <a:gd name="T3" fmla="*/ 81 h 81"/>
                <a:gd name="T4" fmla="*/ 81 w 81"/>
                <a:gd name="T5" fmla="*/ 0 h 81"/>
                <a:gd name="T6" fmla="*/ 0 w 81"/>
                <a:gd name="T7" fmla="*/ 0 h 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1" h="81">
                  <a:moveTo>
                    <a:pt x="0" y="0"/>
                  </a:moveTo>
                  <a:lnTo>
                    <a:pt x="41" y="81"/>
                  </a:lnTo>
                  <a:lnTo>
                    <a:pt x="8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SimHei" panose="02010609060101010101" pitchFamily="49" charset="-122"/>
              </a:endParaRPr>
            </a:p>
          </p:txBody>
        </p:sp>
      </p:grpSp>
      <p:grpSp>
        <p:nvGrpSpPr>
          <p:cNvPr id="26736" name="Group 112"/>
          <p:cNvGrpSpPr>
            <a:grpSpLocks/>
          </p:cNvGrpSpPr>
          <p:nvPr/>
        </p:nvGrpSpPr>
        <p:grpSpPr bwMode="auto">
          <a:xfrm>
            <a:off x="8802687" y="5483617"/>
            <a:ext cx="584200" cy="323850"/>
            <a:chOff x="4585" y="3341"/>
            <a:chExt cx="368" cy="204"/>
          </a:xfrm>
        </p:grpSpPr>
        <p:sp>
          <p:nvSpPr>
            <p:cNvPr id="24676" name="Rectangle 43"/>
            <p:cNvSpPr>
              <a:spLocks noChangeArrowheads="1"/>
            </p:cNvSpPr>
            <p:nvPr/>
          </p:nvSpPr>
          <p:spPr bwMode="auto">
            <a:xfrm>
              <a:off x="4585" y="3341"/>
              <a:ext cx="368" cy="204"/>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mn-lt"/>
                <a:ea typeface="SimHei" panose="02010609060101010101" pitchFamily="49" charset="-122"/>
              </a:endParaRPr>
            </a:p>
          </p:txBody>
        </p:sp>
        <p:sp>
          <p:nvSpPr>
            <p:cNvPr id="24677" name="Rectangle 44"/>
            <p:cNvSpPr>
              <a:spLocks noChangeArrowheads="1"/>
            </p:cNvSpPr>
            <p:nvPr/>
          </p:nvSpPr>
          <p:spPr bwMode="auto">
            <a:xfrm>
              <a:off x="4654" y="3378"/>
              <a:ext cx="22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a:solidFill>
                    <a:srgbClr val="000000"/>
                  </a:solidFill>
                  <a:latin typeface="+mn-lt"/>
                  <a:ea typeface="SimHei" panose="02010609060101010101" pitchFamily="49" charset="-122"/>
                </a:rPr>
                <a:t>文件</a:t>
              </a:r>
              <a:endParaRPr lang="zh-CN" altLang="en-US">
                <a:latin typeface="+mn-lt"/>
                <a:ea typeface="SimHei" panose="02010609060101010101" pitchFamily="49" charset="-122"/>
              </a:endParaRPr>
            </a:p>
          </p:txBody>
        </p:sp>
      </p:grpSp>
      <p:grpSp>
        <p:nvGrpSpPr>
          <p:cNvPr id="26739" name="Group 115"/>
          <p:cNvGrpSpPr>
            <a:grpSpLocks/>
          </p:cNvGrpSpPr>
          <p:nvPr/>
        </p:nvGrpSpPr>
        <p:grpSpPr bwMode="auto">
          <a:xfrm>
            <a:off x="8543925" y="2705493"/>
            <a:ext cx="474663" cy="839787"/>
            <a:chOff x="4422" y="1591"/>
            <a:chExt cx="299" cy="529"/>
          </a:xfrm>
        </p:grpSpPr>
        <p:sp>
          <p:nvSpPr>
            <p:cNvPr id="24674" name="Freeform 55"/>
            <p:cNvSpPr>
              <a:spLocks/>
            </p:cNvSpPr>
            <p:nvPr/>
          </p:nvSpPr>
          <p:spPr bwMode="auto">
            <a:xfrm>
              <a:off x="4462" y="1591"/>
              <a:ext cx="259" cy="460"/>
            </a:xfrm>
            <a:custGeom>
              <a:avLst/>
              <a:gdLst>
                <a:gd name="T0" fmla="*/ 123 w 259"/>
                <a:gd name="T1" fmla="*/ 0 h 460"/>
                <a:gd name="T2" fmla="*/ 167 w 259"/>
                <a:gd name="T3" fmla="*/ 35 h 460"/>
                <a:gd name="T4" fmla="*/ 201 w 259"/>
                <a:gd name="T5" fmla="*/ 66 h 460"/>
                <a:gd name="T6" fmla="*/ 227 w 259"/>
                <a:gd name="T7" fmla="*/ 95 h 460"/>
                <a:gd name="T8" fmla="*/ 244 w 259"/>
                <a:gd name="T9" fmla="*/ 124 h 460"/>
                <a:gd name="T10" fmla="*/ 253 w 259"/>
                <a:gd name="T11" fmla="*/ 149 h 460"/>
                <a:gd name="T12" fmla="*/ 259 w 259"/>
                <a:gd name="T13" fmla="*/ 175 h 460"/>
                <a:gd name="T14" fmla="*/ 256 w 259"/>
                <a:gd name="T15" fmla="*/ 198 h 460"/>
                <a:gd name="T16" fmla="*/ 247 w 259"/>
                <a:gd name="T17" fmla="*/ 218 h 460"/>
                <a:gd name="T18" fmla="*/ 236 w 259"/>
                <a:gd name="T19" fmla="*/ 239 h 460"/>
                <a:gd name="T20" fmla="*/ 218 w 259"/>
                <a:gd name="T21" fmla="*/ 259 h 460"/>
                <a:gd name="T22" fmla="*/ 201 w 259"/>
                <a:gd name="T23" fmla="*/ 276 h 460"/>
                <a:gd name="T24" fmla="*/ 178 w 259"/>
                <a:gd name="T25" fmla="*/ 296 h 460"/>
                <a:gd name="T26" fmla="*/ 155 w 259"/>
                <a:gd name="T27" fmla="*/ 313 h 460"/>
                <a:gd name="T28" fmla="*/ 132 w 259"/>
                <a:gd name="T29" fmla="*/ 330 h 460"/>
                <a:gd name="T30" fmla="*/ 109 w 259"/>
                <a:gd name="T31" fmla="*/ 348 h 460"/>
                <a:gd name="T32" fmla="*/ 83 w 259"/>
                <a:gd name="T33" fmla="*/ 365 h 460"/>
                <a:gd name="T34" fmla="*/ 63 w 259"/>
                <a:gd name="T35" fmla="*/ 382 h 460"/>
                <a:gd name="T36" fmla="*/ 43 w 259"/>
                <a:gd name="T37" fmla="*/ 399 h 460"/>
                <a:gd name="T38" fmla="*/ 26 w 259"/>
                <a:gd name="T39" fmla="*/ 420 h 460"/>
                <a:gd name="T40" fmla="*/ 11 w 259"/>
                <a:gd name="T41" fmla="*/ 440 h 460"/>
                <a:gd name="T42" fmla="*/ 0 w 259"/>
                <a:gd name="T43" fmla="*/ 460 h 4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59" h="460">
                  <a:moveTo>
                    <a:pt x="123" y="0"/>
                  </a:moveTo>
                  <a:lnTo>
                    <a:pt x="167" y="35"/>
                  </a:lnTo>
                  <a:lnTo>
                    <a:pt x="201" y="66"/>
                  </a:lnTo>
                  <a:lnTo>
                    <a:pt x="227" y="95"/>
                  </a:lnTo>
                  <a:lnTo>
                    <a:pt x="244" y="124"/>
                  </a:lnTo>
                  <a:lnTo>
                    <a:pt x="253" y="149"/>
                  </a:lnTo>
                  <a:lnTo>
                    <a:pt x="259" y="175"/>
                  </a:lnTo>
                  <a:lnTo>
                    <a:pt x="256" y="198"/>
                  </a:lnTo>
                  <a:lnTo>
                    <a:pt x="247" y="218"/>
                  </a:lnTo>
                  <a:lnTo>
                    <a:pt x="236" y="239"/>
                  </a:lnTo>
                  <a:lnTo>
                    <a:pt x="218" y="259"/>
                  </a:lnTo>
                  <a:lnTo>
                    <a:pt x="201" y="276"/>
                  </a:lnTo>
                  <a:lnTo>
                    <a:pt x="178" y="296"/>
                  </a:lnTo>
                  <a:lnTo>
                    <a:pt x="155" y="313"/>
                  </a:lnTo>
                  <a:lnTo>
                    <a:pt x="132" y="330"/>
                  </a:lnTo>
                  <a:lnTo>
                    <a:pt x="109" y="348"/>
                  </a:lnTo>
                  <a:lnTo>
                    <a:pt x="83" y="365"/>
                  </a:lnTo>
                  <a:lnTo>
                    <a:pt x="63" y="382"/>
                  </a:lnTo>
                  <a:lnTo>
                    <a:pt x="43" y="399"/>
                  </a:lnTo>
                  <a:lnTo>
                    <a:pt x="26" y="420"/>
                  </a:lnTo>
                  <a:lnTo>
                    <a:pt x="11" y="440"/>
                  </a:lnTo>
                  <a:lnTo>
                    <a:pt x="0" y="460"/>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SimHei" panose="02010609060101010101" pitchFamily="49" charset="-122"/>
              </a:endParaRPr>
            </a:p>
          </p:txBody>
        </p:sp>
        <p:sp>
          <p:nvSpPr>
            <p:cNvPr id="24675" name="Freeform 56"/>
            <p:cNvSpPr>
              <a:spLocks/>
            </p:cNvSpPr>
            <p:nvPr/>
          </p:nvSpPr>
          <p:spPr bwMode="auto">
            <a:xfrm>
              <a:off x="4422" y="2039"/>
              <a:ext cx="80" cy="81"/>
            </a:xfrm>
            <a:custGeom>
              <a:avLst/>
              <a:gdLst>
                <a:gd name="T0" fmla="*/ 0 w 80"/>
                <a:gd name="T1" fmla="*/ 3 h 81"/>
                <a:gd name="T2" fmla="*/ 43 w 80"/>
                <a:gd name="T3" fmla="*/ 81 h 81"/>
                <a:gd name="T4" fmla="*/ 80 w 80"/>
                <a:gd name="T5" fmla="*/ 0 h 81"/>
                <a:gd name="T6" fmla="*/ 0 w 80"/>
                <a:gd name="T7" fmla="*/ 3 h 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0" h="81">
                  <a:moveTo>
                    <a:pt x="0" y="3"/>
                  </a:moveTo>
                  <a:lnTo>
                    <a:pt x="43" y="81"/>
                  </a:lnTo>
                  <a:lnTo>
                    <a:pt x="80" y="0"/>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SimHei" panose="02010609060101010101" pitchFamily="49" charset="-122"/>
              </a:endParaRPr>
            </a:p>
          </p:txBody>
        </p:sp>
      </p:grpSp>
      <p:grpSp>
        <p:nvGrpSpPr>
          <p:cNvPr id="26738" name="Group 114"/>
          <p:cNvGrpSpPr>
            <a:grpSpLocks/>
          </p:cNvGrpSpPr>
          <p:nvPr/>
        </p:nvGrpSpPr>
        <p:grpSpPr bwMode="auto">
          <a:xfrm>
            <a:off x="8543925" y="3672279"/>
            <a:ext cx="474663" cy="839788"/>
            <a:chOff x="4422" y="2200"/>
            <a:chExt cx="299" cy="529"/>
          </a:xfrm>
        </p:grpSpPr>
        <p:sp>
          <p:nvSpPr>
            <p:cNvPr id="24672" name="Freeform 57"/>
            <p:cNvSpPr>
              <a:spLocks/>
            </p:cNvSpPr>
            <p:nvPr/>
          </p:nvSpPr>
          <p:spPr bwMode="auto">
            <a:xfrm>
              <a:off x="4462" y="2200"/>
              <a:ext cx="259" cy="460"/>
            </a:xfrm>
            <a:custGeom>
              <a:avLst/>
              <a:gdLst>
                <a:gd name="T0" fmla="*/ 123 w 259"/>
                <a:gd name="T1" fmla="*/ 0 h 460"/>
                <a:gd name="T2" fmla="*/ 167 w 259"/>
                <a:gd name="T3" fmla="*/ 35 h 460"/>
                <a:gd name="T4" fmla="*/ 201 w 259"/>
                <a:gd name="T5" fmla="*/ 66 h 460"/>
                <a:gd name="T6" fmla="*/ 227 w 259"/>
                <a:gd name="T7" fmla="*/ 98 h 460"/>
                <a:gd name="T8" fmla="*/ 244 w 259"/>
                <a:gd name="T9" fmla="*/ 127 h 460"/>
                <a:gd name="T10" fmla="*/ 253 w 259"/>
                <a:gd name="T11" fmla="*/ 152 h 460"/>
                <a:gd name="T12" fmla="*/ 259 w 259"/>
                <a:gd name="T13" fmla="*/ 175 h 460"/>
                <a:gd name="T14" fmla="*/ 256 w 259"/>
                <a:gd name="T15" fmla="*/ 198 h 460"/>
                <a:gd name="T16" fmla="*/ 247 w 259"/>
                <a:gd name="T17" fmla="*/ 221 h 460"/>
                <a:gd name="T18" fmla="*/ 236 w 259"/>
                <a:gd name="T19" fmla="*/ 242 h 460"/>
                <a:gd name="T20" fmla="*/ 218 w 259"/>
                <a:gd name="T21" fmla="*/ 262 h 460"/>
                <a:gd name="T22" fmla="*/ 201 w 259"/>
                <a:gd name="T23" fmla="*/ 279 h 460"/>
                <a:gd name="T24" fmla="*/ 178 w 259"/>
                <a:gd name="T25" fmla="*/ 296 h 460"/>
                <a:gd name="T26" fmla="*/ 155 w 259"/>
                <a:gd name="T27" fmla="*/ 316 h 460"/>
                <a:gd name="T28" fmla="*/ 132 w 259"/>
                <a:gd name="T29" fmla="*/ 333 h 460"/>
                <a:gd name="T30" fmla="*/ 109 w 259"/>
                <a:gd name="T31" fmla="*/ 351 h 460"/>
                <a:gd name="T32" fmla="*/ 83 w 259"/>
                <a:gd name="T33" fmla="*/ 368 h 460"/>
                <a:gd name="T34" fmla="*/ 63 w 259"/>
                <a:gd name="T35" fmla="*/ 385 h 460"/>
                <a:gd name="T36" fmla="*/ 43 w 259"/>
                <a:gd name="T37" fmla="*/ 402 h 460"/>
                <a:gd name="T38" fmla="*/ 26 w 259"/>
                <a:gd name="T39" fmla="*/ 420 h 460"/>
                <a:gd name="T40" fmla="*/ 11 w 259"/>
                <a:gd name="T41" fmla="*/ 440 h 460"/>
                <a:gd name="T42" fmla="*/ 0 w 259"/>
                <a:gd name="T43" fmla="*/ 460 h 4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59" h="460">
                  <a:moveTo>
                    <a:pt x="123" y="0"/>
                  </a:moveTo>
                  <a:lnTo>
                    <a:pt x="167" y="35"/>
                  </a:lnTo>
                  <a:lnTo>
                    <a:pt x="201" y="66"/>
                  </a:lnTo>
                  <a:lnTo>
                    <a:pt x="227" y="98"/>
                  </a:lnTo>
                  <a:lnTo>
                    <a:pt x="244" y="127"/>
                  </a:lnTo>
                  <a:lnTo>
                    <a:pt x="253" y="152"/>
                  </a:lnTo>
                  <a:lnTo>
                    <a:pt x="259" y="175"/>
                  </a:lnTo>
                  <a:lnTo>
                    <a:pt x="256" y="198"/>
                  </a:lnTo>
                  <a:lnTo>
                    <a:pt x="247" y="221"/>
                  </a:lnTo>
                  <a:lnTo>
                    <a:pt x="236" y="242"/>
                  </a:lnTo>
                  <a:lnTo>
                    <a:pt x="218" y="262"/>
                  </a:lnTo>
                  <a:lnTo>
                    <a:pt x="201" y="279"/>
                  </a:lnTo>
                  <a:lnTo>
                    <a:pt x="178" y="296"/>
                  </a:lnTo>
                  <a:lnTo>
                    <a:pt x="155" y="316"/>
                  </a:lnTo>
                  <a:lnTo>
                    <a:pt x="132" y="333"/>
                  </a:lnTo>
                  <a:lnTo>
                    <a:pt x="109" y="351"/>
                  </a:lnTo>
                  <a:lnTo>
                    <a:pt x="83" y="368"/>
                  </a:lnTo>
                  <a:lnTo>
                    <a:pt x="63" y="385"/>
                  </a:lnTo>
                  <a:lnTo>
                    <a:pt x="43" y="402"/>
                  </a:lnTo>
                  <a:lnTo>
                    <a:pt x="26" y="420"/>
                  </a:lnTo>
                  <a:lnTo>
                    <a:pt x="11" y="440"/>
                  </a:lnTo>
                  <a:lnTo>
                    <a:pt x="0" y="460"/>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SimHei" panose="02010609060101010101" pitchFamily="49" charset="-122"/>
              </a:endParaRPr>
            </a:p>
          </p:txBody>
        </p:sp>
        <p:sp>
          <p:nvSpPr>
            <p:cNvPr id="24673" name="Freeform 58"/>
            <p:cNvSpPr>
              <a:spLocks/>
            </p:cNvSpPr>
            <p:nvPr/>
          </p:nvSpPr>
          <p:spPr bwMode="auto">
            <a:xfrm>
              <a:off x="4422" y="2648"/>
              <a:ext cx="80" cy="81"/>
            </a:xfrm>
            <a:custGeom>
              <a:avLst/>
              <a:gdLst>
                <a:gd name="T0" fmla="*/ 0 w 80"/>
                <a:gd name="T1" fmla="*/ 3 h 81"/>
                <a:gd name="T2" fmla="*/ 43 w 80"/>
                <a:gd name="T3" fmla="*/ 81 h 81"/>
                <a:gd name="T4" fmla="*/ 80 w 80"/>
                <a:gd name="T5" fmla="*/ 0 h 81"/>
                <a:gd name="T6" fmla="*/ 0 w 80"/>
                <a:gd name="T7" fmla="*/ 3 h 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0" h="81">
                  <a:moveTo>
                    <a:pt x="0" y="3"/>
                  </a:moveTo>
                  <a:lnTo>
                    <a:pt x="43" y="81"/>
                  </a:lnTo>
                  <a:lnTo>
                    <a:pt x="80" y="0"/>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SimHei" panose="02010609060101010101" pitchFamily="49" charset="-122"/>
              </a:endParaRPr>
            </a:p>
          </p:txBody>
        </p:sp>
      </p:grpSp>
      <p:grpSp>
        <p:nvGrpSpPr>
          <p:cNvPr id="26737" name="Group 113"/>
          <p:cNvGrpSpPr>
            <a:grpSpLocks/>
          </p:cNvGrpSpPr>
          <p:nvPr/>
        </p:nvGrpSpPr>
        <p:grpSpPr bwMode="auto">
          <a:xfrm>
            <a:off x="8802688" y="4616843"/>
            <a:ext cx="357187" cy="866775"/>
            <a:chOff x="4585" y="2795"/>
            <a:chExt cx="225" cy="546"/>
          </a:xfrm>
        </p:grpSpPr>
        <p:sp>
          <p:nvSpPr>
            <p:cNvPr id="24670" name="Freeform 59"/>
            <p:cNvSpPr>
              <a:spLocks/>
            </p:cNvSpPr>
            <p:nvPr/>
          </p:nvSpPr>
          <p:spPr bwMode="auto">
            <a:xfrm>
              <a:off x="4585" y="2795"/>
              <a:ext cx="184" cy="477"/>
            </a:xfrm>
            <a:custGeom>
              <a:avLst/>
              <a:gdLst>
                <a:gd name="T0" fmla="*/ 0 w 184"/>
                <a:gd name="T1" fmla="*/ 0 h 477"/>
                <a:gd name="T2" fmla="*/ 104 w 184"/>
                <a:gd name="T3" fmla="*/ 0 h 477"/>
                <a:gd name="T4" fmla="*/ 130 w 184"/>
                <a:gd name="T5" fmla="*/ 6 h 477"/>
                <a:gd name="T6" fmla="*/ 150 w 184"/>
                <a:gd name="T7" fmla="*/ 17 h 477"/>
                <a:gd name="T8" fmla="*/ 170 w 184"/>
                <a:gd name="T9" fmla="*/ 34 h 477"/>
                <a:gd name="T10" fmla="*/ 182 w 184"/>
                <a:gd name="T11" fmla="*/ 57 h 477"/>
                <a:gd name="T12" fmla="*/ 184 w 184"/>
                <a:gd name="T13" fmla="*/ 80 h 477"/>
                <a:gd name="T14" fmla="*/ 184 w 184"/>
                <a:gd name="T15" fmla="*/ 477 h 47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4" h="477">
                  <a:moveTo>
                    <a:pt x="0" y="0"/>
                  </a:moveTo>
                  <a:lnTo>
                    <a:pt x="104" y="0"/>
                  </a:lnTo>
                  <a:lnTo>
                    <a:pt x="130" y="6"/>
                  </a:lnTo>
                  <a:lnTo>
                    <a:pt x="150" y="17"/>
                  </a:lnTo>
                  <a:lnTo>
                    <a:pt x="170" y="34"/>
                  </a:lnTo>
                  <a:lnTo>
                    <a:pt x="182" y="57"/>
                  </a:lnTo>
                  <a:lnTo>
                    <a:pt x="184" y="80"/>
                  </a:lnTo>
                  <a:lnTo>
                    <a:pt x="184" y="477"/>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SimHei" panose="02010609060101010101" pitchFamily="49" charset="-122"/>
              </a:endParaRPr>
            </a:p>
          </p:txBody>
        </p:sp>
        <p:sp>
          <p:nvSpPr>
            <p:cNvPr id="24671" name="Freeform 60"/>
            <p:cNvSpPr>
              <a:spLocks/>
            </p:cNvSpPr>
            <p:nvPr/>
          </p:nvSpPr>
          <p:spPr bwMode="auto">
            <a:xfrm>
              <a:off x="4729" y="3260"/>
              <a:ext cx="81" cy="81"/>
            </a:xfrm>
            <a:custGeom>
              <a:avLst/>
              <a:gdLst>
                <a:gd name="T0" fmla="*/ 0 w 81"/>
                <a:gd name="T1" fmla="*/ 0 h 81"/>
                <a:gd name="T2" fmla="*/ 40 w 81"/>
                <a:gd name="T3" fmla="*/ 81 h 81"/>
                <a:gd name="T4" fmla="*/ 81 w 81"/>
                <a:gd name="T5" fmla="*/ 0 h 81"/>
                <a:gd name="T6" fmla="*/ 0 w 81"/>
                <a:gd name="T7" fmla="*/ 0 h 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1" h="81">
                  <a:moveTo>
                    <a:pt x="0" y="0"/>
                  </a:moveTo>
                  <a:lnTo>
                    <a:pt x="40" y="81"/>
                  </a:lnTo>
                  <a:lnTo>
                    <a:pt x="8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SimHei" panose="02010609060101010101" pitchFamily="49" charset="-122"/>
              </a:endParaRPr>
            </a:p>
          </p:txBody>
        </p:sp>
      </p:grpSp>
      <p:grpSp>
        <p:nvGrpSpPr>
          <p:cNvPr id="26745" name="Group 121"/>
          <p:cNvGrpSpPr>
            <a:grpSpLocks/>
          </p:cNvGrpSpPr>
          <p:nvPr/>
        </p:nvGrpSpPr>
        <p:grpSpPr bwMode="auto">
          <a:xfrm>
            <a:off x="6348413" y="3280167"/>
            <a:ext cx="839787" cy="844550"/>
            <a:chOff x="3039" y="1953"/>
            <a:chExt cx="529" cy="532"/>
          </a:xfrm>
        </p:grpSpPr>
        <p:sp>
          <p:nvSpPr>
            <p:cNvPr id="24668" name="Rectangle 39"/>
            <p:cNvSpPr>
              <a:spLocks noChangeArrowheads="1"/>
            </p:cNvSpPr>
            <p:nvPr/>
          </p:nvSpPr>
          <p:spPr bwMode="auto">
            <a:xfrm>
              <a:off x="3039" y="2120"/>
              <a:ext cx="529" cy="365"/>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mn-lt"/>
                <a:ea typeface="SimHei" panose="02010609060101010101" pitchFamily="49" charset="-122"/>
              </a:endParaRPr>
            </a:p>
          </p:txBody>
        </p:sp>
        <p:sp>
          <p:nvSpPr>
            <p:cNvPr id="24669" name="Rectangle 65"/>
            <p:cNvSpPr>
              <a:spLocks noChangeArrowheads="1"/>
            </p:cNvSpPr>
            <p:nvPr/>
          </p:nvSpPr>
          <p:spPr bwMode="auto">
            <a:xfrm>
              <a:off x="3188" y="1953"/>
              <a:ext cx="22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a:solidFill>
                    <a:srgbClr val="000000"/>
                  </a:solidFill>
                  <a:latin typeface="+mn-lt"/>
                  <a:ea typeface="SimHei" panose="02010609060101010101" pitchFamily="49" charset="-122"/>
                </a:rPr>
                <a:t>客户</a:t>
              </a:r>
              <a:endParaRPr lang="zh-CN" altLang="en-US">
                <a:latin typeface="+mn-lt"/>
                <a:ea typeface="SimHei" panose="02010609060101010101" pitchFamily="49" charset="-122"/>
              </a:endParaRPr>
            </a:p>
          </p:txBody>
        </p:sp>
      </p:grpSp>
      <p:grpSp>
        <p:nvGrpSpPr>
          <p:cNvPr id="26725" name="Group 101"/>
          <p:cNvGrpSpPr>
            <a:grpSpLocks/>
          </p:cNvGrpSpPr>
          <p:nvPr/>
        </p:nvGrpSpPr>
        <p:grpSpPr bwMode="auto">
          <a:xfrm>
            <a:off x="2125662" y="3323029"/>
            <a:ext cx="844550" cy="844550"/>
            <a:chOff x="592" y="1953"/>
            <a:chExt cx="532" cy="532"/>
          </a:xfrm>
        </p:grpSpPr>
        <p:sp>
          <p:nvSpPr>
            <p:cNvPr id="24666" name="Rectangle 9"/>
            <p:cNvSpPr>
              <a:spLocks noChangeArrowheads="1"/>
            </p:cNvSpPr>
            <p:nvPr/>
          </p:nvSpPr>
          <p:spPr bwMode="auto">
            <a:xfrm>
              <a:off x="592" y="2120"/>
              <a:ext cx="532" cy="365"/>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mn-lt"/>
                <a:ea typeface="SimHei" panose="02010609060101010101" pitchFamily="49" charset="-122"/>
              </a:endParaRPr>
            </a:p>
          </p:txBody>
        </p:sp>
        <p:sp>
          <p:nvSpPr>
            <p:cNvPr id="24667" name="Rectangle 66"/>
            <p:cNvSpPr>
              <a:spLocks noChangeArrowheads="1"/>
            </p:cNvSpPr>
            <p:nvPr/>
          </p:nvSpPr>
          <p:spPr bwMode="auto">
            <a:xfrm>
              <a:off x="764" y="1953"/>
              <a:ext cx="22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a:solidFill>
                    <a:srgbClr val="000000"/>
                  </a:solidFill>
                  <a:latin typeface="+mn-lt"/>
                  <a:ea typeface="SimHei" panose="02010609060101010101" pitchFamily="49" charset="-122"/>
                </a:rPr>
                <a:t>客户</a:t>
              </a:r>
              <a:endParaRPr lang="zh-CN" altLang="en-US">
                <a:latin typeface="+mn-lt"/>
                <a:ea typeface="SimHei" panose="02010609060101010101" pitchFamily="49" charset="-122"/>
              </a:endParaRPr>
            </a:p>
          </p:txBody>
        </p:sp>
      </p:grpSp>
      <p:sp>
        <p:nvSpPr>
          <p:cNvPr id="26691" name="Rectangle 67"/>
          <p:cNvSpPr>
            <a:spLocks noChangeArrowheads="1"/>
          </p:cNvSpPr>
          <p:nvPr/>
        </p:nvSpPr>
        <p:spPr bwMode="auto">
          <a:xfrm>
            <a:off x="4130674" y="2511818"/>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solidFill>
                  <a:srgbClr val="000000"/>
                </a:solidFill>
                <a:latin typeface="+mn-lt"/>
                <a:ea typeface="SimHei" panose="02010609060101010101" pitchFamily="49" charset="-122"/>
              </a:rPr>
              <a:t>a</a:t>
            </a:r>
            <a:endParaRPr lang="en-US" altLang="zh-CN">
              <a:latin typeface="+mn-lt"/>
              <a:ea typeface="SimHei" panose="02010609060101010101" pitchFamily="49" charset="-122"/>
            </a:endParaRPr>
          </a:p>
        </p:txBody>
      </p:sp>
      <p:sp>
        <p:nvSpPr>
          <p:cNvPr id="26692" name="Rectangle 68"/>
          <p:cNvSpPr>
            <a:spLocks noChangeArrowheads="1"/>
          </p:cNvSpPr>
          <p:nvPr/>
        </p:nvSpPr>
        <p:spPr bwMode="auto">
          <a:xfrm>
            <a:off x="4130674" y="3497655"/>
            <a:ext cx="10740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solidFill>
                  <a:srgbClr val="000000"/>
                </a:solidFill>
                <a:latin typeface="+mn-lt"/>
                <a:ea typeface="SimHei" panose="02010609060101010101" pitchFamily="49" charset="-122"/>
              </a:rPr>
              <a:t>b</a:t>
            </a:r>
            <a:endParaRPr lang="en-US" altLang="zh-CN">
              <a:latin typeface="+mn-lt"/>
              <a:ea typeface="SimHei" panose="02010609060101010101" pitchFamily="49" charset="-122"/>
            </a:endParaRPr>
          </a:p>
        </p:txBody>
      </p:sp>
      <p:sp>
        <p:nvSpPr>
          <p:cNvPr id="26693" name="Rectangle 69"/>
          <p:cNvSpPr>
            <a:spLocks noChangeArrowheads="1"/>
          </p:cNvSpPr>
          <p:nvPr/>
        </p:nvSpPr>
        <p:spPr bwMode="auto">
          <a:xfrm>
            <a:off x="4130674" y="4478730"/>
            <a:ext cx="8656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solidFill>
                  <a:srgbClr val="000000"/>
                </a:solidFill>
                <a:latin typeface="+mn-lt"/>
                <a:ea typeface="SimHei" panose="02010609060101010101" pitchFamily="49" charset="-122"/>
              </a:rPr>
              <a:t>c</a:t>
            </a:r>
            <a:endParaRPr lang="en-US" altLang="zh-CN">
              <a:latin typeface="+mn-lt"/>
              <a:ea typeface="SimHei" panose="02010609060101010101" pitchFamily="49" charset="-122"/>
            </a:endParaRPr>
          </a:p>
        </p:txBody>
      </p:sp>
      <p:grpSp>
        <p:nvGrpSpPr>
          <p:cNvPr id="26746" name="Group 122"/>
          <p:cNvGrpSpPr>
            <a:grpSpLocks/>
          </p:cNvGrpSpPr>
          <p:nvPr/>
        </p:nvGrpSpPr>
        <p:grpSpPr bwMode="auto">
          <a:xfrm>
            <a:off x="7962899" y="2497529"/>
            <a:ext cx="839788" cy="660400"/>
            <a:chOff x="4056" y="1460"/>
            <a:chExt cx="529" cy="416"/>
          </a:xfrm>
        </p:grpSpPr>
        <p:sp>
          <p:nvSpPr>
            <p:cNvPr id="24662" name="Rectangle 40"/>
            <p:cNvSpPr>
              <a:spLocks noChangeArrowheads="1"/>
            </p:cNvSpPr>
            <p:nvPr/>
          </p:nvSpPr>
          <p:spPr bwMode="auto">
            <a:xfrm>
              <a:off x="4056" y="1508"/>
              <a:ext cx="529" cy="368"/>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mn-lt"/>
                <a:ea typeface="SimHei" panose="02010609060101010101" pitchFamily="49" charset="-122"/>
              </a:endParaRPr>
            </a:p>
          </p:txBody>
        </p:sp>
        <p:sp>
          <p:nvSpPr>
            <p:cNvPr id="24663" name="Line 45"/>
            <p:cNvSpPr>
              <a:spLocks noChangeShapeType="1"/>
            </p:cNvSpPr>
            <p:nvPr/>
          </p:nvSpPr>
          <p:spPr bwMode="auto">
            <a:xfrm flipH="1">
              <a:off x="4056" y="1631"/>
              <a:ext cx="529" cy="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24664" name="Line 46"/>
            <p:cNvSpPr>
              <a:spLocks noChangeShapeType="1"/>
            </p:cNvSpPr>
            <p:nvPr/>
          </p:nvSpPr>
          <p:spPr bwMode="auto">
            <a:xfrm flipH="1">
              <a:off x="4056" y="1752"/>
              <a:ext cx="529" cy="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24665" name="Rectangle 70"/>
            <p:cNvSpPr>
              <a:spLocks noChangeArrowheads="1"/>
            </p:cNvSpPr>
            <p:nvPr/>
          </p:nvSpPr>
          <p:spPr bwMode="auto">
            <a:xfrm>
              <a:off x="4289" y="1460"/>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solidFill>
                    <a:srgbClr val="000000"/>
                  </a:solidFill>
                  <a:latin typeface="+mn-lt"/>
                  <a:ea typeface="SimHei" panose="02010609060101010101" pitchFamily="49" charset="-122"/>
                </a:rPr>
                <a:t>a</a:t>
              </a:r>
              <a:endParaRPr lang="en-US" altLang="zh-CN">
                <a:latin typeface="+mn-lt"/>
                <a:ea typeface="SimHei" panose="02010609060101010101" pitchFamily="49" charset="-122"/>
              </a:endParaRPr>
            </a:p>
          </p:txBody>
        </p:sp>
      </p:grpSp>
      <p:grpSp>
        <p:nvGrpSpPr>
          <p:cNvPr id="26747" name="Group 123"/>
          <p:cNvGrpSpPr>
            <a:grpSpLocks/>
          </p:cNvGrpSpPr>
          <p:nvPr/>
        </p:nvGrpSpPr>
        <p:grpSpPr bwMode="auto">
          <a:xfrm>
            <a:off x="7962899" y="3494479"/>
            <a:ext cx="839788" cy="630238"/>
            <a:chOff x="4056" y="2088"/>
            <a:chExt cx="529" cy="397"/>
          </a:xfrm>
        </p:grpSpPr>
        <p:sp>
          <p:nvSpPr>
            <p:cNvPr id="24658" name="Rectangle 42"/>
            <p:cNvSpPr>
              <a:spLocks noChangeArrowheads="1"/>
            </p:cNvSpPr>
            <p:nvPr/>
          </p:nvSpPr>
          <p:spPr bwMode="auto">
            <a:xfrm>
              <a:off x="4056" y="2120"/>
              <a:ext cx="529" cy="365"/>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mn-lt"/>
                <a:ea typeface="SimHei" panose="02010609060101010101" pitchFamily="49" charset="-122"/>
              </a:endParaRPr>
            </a:p>
          </p:txBody>
        </p:sp>
        <p:sp>
          <p:nvSpPr>
            <p:cNvPr id="24659" name="Line 47"/>
            <p:cNvSpPr>
              <a:spLocks noChangeShapeType="1"/>
            </p:cNvSpPr>
            <p:nvPr/>
          </p:nvSpPr>
          <p:spPr bwMode="auto">
            <a:xfrm flipH="1">
              <a:off x="4056" y="2240"/>
              <a:ext cx="529" cy="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24660" name="Line 48"/>
            <p:cNvSpPr>
              <a:spLocks noChangeShapeType="1"/>
            </p:cNvSpPr>
            <p:nvPr/>
          </p:nvSpPr>
          <p:spPr bwMode="auto">
            <a:xfrm flipH="1">
              <a:off x="4056" y="2364"/>
              <a:ext cx="529" cy="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24661" name="Rectangle 71"/>
            <p:cNvSpPr>
              <a:spLocks noChangeArrowheads="1"/>
            </p:cNvSpPr>
            <p:nvPr/>
          </p:nvSpPr>
          <p:spPr bwMode="auto">
            <a:xfrm>
              <a:off x="4309" y="2088"/>
              <a:ext cx="6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solidFill>
                    <a:srgbClr val="000000"/>
                  </a:solidFill>
                  <a:latin typeface="+mn-lt"/>
                  <a:ea typeface="SimHei" panose="02010609060101010101" pitchFamily="49" charset="-122"/>
                </a:rPr>
                <a:t>b</a:t>
              </a:r>
              <a:endParaRPr lang="en-US" altLang="zh-CN">
                <a:latin typeface="+mn-lt"/>
                <a:ea typeface="SimHei" panose="02010609060101010101" pitchFamily="49" charset="-122"/>
              </a:endParaRPr>
            </a:p>
          </p:txBody>
        </p:sp>
      </p:grpSp>
      <p:grpSp>
        <p:nvGrpSpPr>
          <p:cNvPr id="26748" name="Group 124"/>
          <p:cNvGrpSpPr>
            <a:grpSpLocks/>
          </p:cNvGrpSpPr>
          <p:nvPr/>
        </p:nvGrpSpPr>
        <p:grpSpPr bwMode="auto">
          <a:xfrm>
            <a:off x="7962899" y="4429517"/>
            <a:ext cx="839788" cy="666750"/>
            <a:chOff x="4056" y="2677"/>
            <a:chExt cx="529" cy="420"/>
          </a:xfrm>
        </p:grpSpPr>
        <p:sp>
          <p:nvSpPr>
            <p:cNvPr id="24654" name="Rectangle 41"/>
            <p:cNvSpPr>
              <a:spLocks noChangeArrowheads="1"/>
            </p:cNvSpPr>
            <p:nvPr/>
          </p:nvSpPr>
          <p:spPr bwMode="auto">
            <a:xfrm>
              <a:off x="4056" y="2729"/>
              <a:ext cx="529" cy="368"/>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mn-lt"/>
                <a:ea typeface="SimHei" panose="02010609060101010101" pitchFamily="49" charset="-122"/>
              </a:endParaRPr>
            </a:p>
          </p:txBody>
        </p:sp>
        <p:sp>
          <p:nvSpPr>
            <p:cNvPr id="24655" name="Line 49"/>
            <p:cNvSpPr>
              <a:spLocks noChangeShapeType="1"/>
            </p:cNvSpPr>
            <p:nvPr/>
          </p:nvSpPr>
          <p:spPr bwMode="auto">
            <a:xfrm flipH="1">
              <a:off x="4056" y="2852"/>
              <a:ext cx="529" cy="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24656" name="Line 50"/>
            <p:cNvSpPr>
              <a:spLocks noChangeShapeType="1"/>
            </p:cNvSpPr>
            <p:nvPr/>
          </p:nvSpPr>
          <p:spPr bwMode="auto">
            <a:xfrm flipH="1">
              <a:off x="4056" y="2976"/>
              <a:ext cx="529" cy="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24657" name="Rectangle 72"/>
            <p:cNvSpPr>
              <a:spLocks noChangeArrowheads="1"/>
            </p:cNvSpPr>
            <p:nvPr/>
          </p:nvSpPr>
          <p:spPr bwMode="auto">
            <a:xfrm>
              <a:off x="4289" y="2677"/>
              <a:ext cx="5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solidFill>
                    <a:srgbClr val="000000"/>
                  </a:solidFill>
                  <a:latin typeface="+mn-lt"/>
                  <a:ea typeface="SimHei" panose="02010609060101010101" pitchFamily="49" charset="-122"/>
                </a:rPr>
                <a:t>c</a:t>
              </a:r>
              <a:endParaRPr lang="en-US" altLang="zh-CN">
                <a:latin typeface="+mn-lt"/>
                <a:ea typeface="SimHei" panose="02010609060101010101" pitchFamily="49" charset="-122"/>
              </a:endParaRPr>
            </a:p>
          </p:txBody>
        </p:sp>
      </p:grpSp>
      <p:grpSp>
        <p:nvGrpSpPr>
          <p:cNvPr id="26720" name="Group 96"/>
          <p:cNvGrpSpPr>
            <a:grpSpLocks/>
          </p:cNvGrpSpPr>
          <p:nvPr/>
        </p:nvGrpSpPr>
        <p:grpSpPr bwMode="auto">
          <a:xfrm>
            <a:off x="4816475" y="2445143"/>
            <a:ext cx="987425" cy="434975"/>
            <a:chOff x="2274" y="1427"/>
            <a:chExt cx="622" cy="274"/>
          </a:xfrm>
        </p:grpSpPr>
        <p:sp>
          <p:nvSpPr>
            <p:cNvPr id="24652" name="Rectangle 73"/>
            <p:cNvSpPr>
              <a:spLocks noChangeArrowheads="1"/>
            </p:cNvSpPr>
            <p:nvPr/>
          </p:nvSpPr>
          <p:spPr bwMode="auto">
            <a:xfrm>
              <a:off x="2274" y="1427"/>
              <a:ext cx="62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a:solidFill>
                    <a:srgbClr val="000000"/>
                  </a:solidFill>
                  <a:latin typeface="+mn-lt"/>
                  <a:ea typeface="SimHei" panose="02010609060101010101" pitchFamily="49" charset="-122"/>
                </a:rPr>
                <a:t>服务器</a:t>
              </a:r>
              <a:r>
                <a:rPr lang="en-US" altLang="zh-CN" sz="1400">
                  <a:solidFill>
                    <a:srgbClr val="000000"/>
                  </a:solidFill>
                  <a:latin typeface="+mn-lt"/>
                  <a:ea typeface="SimHei" panose="02010609060101010101" pitchFamily="49" charset="-122"/>
                </a:rPr>
                <a:t>1</a:t>
              </a:r>
              <a:r>
                <a:rPr lang="zh-CN" altLang="en-US" sz="1400">
                  <a:solidFill>
                    <a:srgbClr val="000000"/>
                  </a:solidFill>
                  <a:latin typeface="+mn-lt"/>
                  <a:ea typeface="SimHei" panose="02010609060101010101" pitchFamily="49" charset="-122"/>
                </a:rPr>
                <a:t>上的</a:t>
              </a:r>
              <a:endParaRPr lang="zh-CN" altLang="en-US">
                <a:latin typeface="+mn-lt"/>
                <a:ea typeface="SimHei" panose="02010609060101010101" pitchFamily="49" charset="-122"/>
              </a:endParaRPr>
            </a:p>
          </p:txBody>
        </p:sp>
        <p:sp>
          <p:nvSpPr>
            <p:cNvPr id="24653" name="Rectangle 74"/>
            <p:cNvSpPr>
              <a:spLocks noChangeArrowheads="1"/>
            </p:cNvSpPr>
            <p:nvPr/>
          </p:nvSpPr>
          <p:spPr bwMode="auto">
            <a:xfrm>
              <a:off x="2475" y="1565"/>
              <a:ext cx="22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a:solidFill>
                    <a:srgbClr val="000000"/>
                  </a:solidFill>
                  <a:latin typeface="+mn-lt"/>
                  <a:ea typeface="SimHei" panose="02010609060101010101" pitchFamily="49" charset="-122"/>
                </a:rPr>
                <a:t>目录</a:t>
              </a:r>
              <a:endParaRPr lang="zh-CN" altLang="en-US">
                <a:latin typeface="+mn-lt"/>
                <a:ea typeface="SimHei" panose="02010609060101010101" pitchFamily="49" charset="-122"/>
              </a:endParaRPr>
            </a:p>
          </p:txBody>
        </p:sp>
      </p:grpSp>
      <p:grpSp>
        <p:nvGrpSpPr>
          <p:cNvPr id="26721" name="Group 97"/>
          <p:cNvGrpSpPr>
            <a:grpSpLocks/>
          </p:cNvGrpSpPr>
          <p:nvPr/>
        </p:nvGrpSpPr>
        <p:grpSpPr bwMode="auto">
          <a:xfrm>
            <a:off x="4784725" y="3577029"/>
            <a:ext cx="987425" cy="433388"/>
            <a:chOff x="2254" y="2140"/>
            <a:chExt cx="622" cy="273"/>
          </a:xfrm>
        </p:grpSpPr>
        <p:sp>
          <p:nvSpPr>
            <p:cNvPr id="24650" name="Rectangle 75"/>
            <p:cNvSpPr>
              <a:spLocks noChangeArrowheads="1"/>
            </p:cNvSpPr>
            <p:nvPr/>
          </p:nvSpPr>
          <p:spPr bwMode="auto">
            <a:xfrm>
              <a:off x="2254" y="2140"/>
              <a:ext cx="62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a:solidFill>
                    <a:srgbClr val="000000"/>
                  </a:solidFill>
                  <a:latin typeface="+mn-lt"/>
                  <a:ea typeface="SimHei" panose="02010609060101010101" pitchFamily="49" charset="-122"/>
                </a:rPr>
                <a:t>服务器</a:t>
              </a:r>
              <a:r>
                <a:rPr lang="en-US" altLang="zh-CN" sz="1400">
                  <a:solidFill>
                    <a:srgbClr val="000000"/>
                  </a:solidFill>
                  <a:latin typeface="+mn-lt"/>
                  <a:ea typeface="SimHei" panose="02010609060101010101" pitchFamily="49" charset="-122"/>
                </a:rPr>
                <a:t>2</a:t>
              </a:r>
              <a:r>
                <a:rPr lang="zh-CN" altLang="en-US" sz="1400">
                  <a:solidFill>
                    <a:srgbClr val="000000"/>
                  </a:solidFill>
                  <a:latin typeface="+mn-lt"/>
                  <a:ea typeface="SimHei" panose="02010609060101010101" pitchFamily="49" charset="-122"/>
                </a:rPr>
                <a:t>上的</a:t>
              </a:r>
              <a:endParaRPr lang="zh-CN" altLang="en-US">
                <a:latin typeface="+mn-lt"/>
                <a:ea typeface="SimHei" panose="02010609060101010101" pitchFamily="49" charset="-122"/>
              </a:endParaRPr>
            </a:p>
          </p:txBody>
        </p:sp>
        <p:sp>
          <p:nvSpPr>
            <p:cNvPr id="24651" name="Rectangle 76"/>
            <p:cNvSpPr>
              <a:spLocks noChangeArrowheads="1"/>
            </p:cNvSpPr>
            <p:nvPr/>
          </p:nvSpPr>
          <p:spPr bwMode="auto">
            <a:xfrm>
              <a:off x="2455" y="2277"/>
              <a:ext cx="22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a:solidFill>
                    <a:srgbClr val="000000"/>
                  </a:solidFill>
                  <a:latin typeface="+mn-lt"/>
                  <a:ea typeface="SimHei" panose="02010609060101010101" pitchFamily="49" charset="-122"/>
                </a:rPr>
                <a:t>目录</a:t>
              </a:r>
              <a:endParaRPr lang="zh-CN" altLang="en-US">
                <a:latin typeface="+mn-lt"/>
                <a:ea typeface="SimHei" panose="02010609060101010101" pitchFamily="49" charset="-122"/>
              </a:endParaRPr>
            </a:p>
          </p:txBody>
        </p:sp>
      </p:grpSp>
      <p:grpSp>
        <p:nvGrpSpPr>
          <p:cNvPr id="26722" name="Group 98"/>
          <p:cNvGrpSpPr>
            <a:grpSpLocks/>
          </p:cNvGrpSpPr>
          <p:nvPr/>
        </p:nvGrpSpPr>
        <p:grpSpPr bwMode="auto">
          <a:xfrm>
            <a:off x="4816475" y="4446980"/>
            <a:ext cx="987425" cy="434975"/>
            <a:chOff x="2274" y="2688"/>
            <a:chExt cx="622" cy="274"/>
          </a:xfrm>
        </p:grpSpPr>
        <p:sp>
          <p:nvSpPr>
            <p:cNvPr id="24648" name="Rectangle 77"/>
            <p:cNvSpPr>
              <a:spLocks noChangeArrowheads="1"/>
            </p:cNvSpPr>
            <p:nvPr/>
          </p:nvSpPr>
          <p:spPr bwMode="auto">
            <a:xfrm>
              <a:off x="2274" y="2688"/>
              <a:ext cx="62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a:solidFill>
                    <a:srgbClr val="000000"/>
                  </a:solidFill>
                  <a:latin typeface="+mn-lt"/>
                  <a:ea typeface="SimHei" panose="02010609060101010101" pitchFamily="49" charset="-122"/>
                </a:rPr>
                <a:t>服务器</a:t>
              </a:r>
              <a:r>
                <a:rPr lang="en-US" altLang="zh-CN" sz="1400">
                  <a:solidFill>
                    <a:srgbClr val="000000"/>
                  </a:solidFill>
                  <a:latin typeface="+mn-lt"/>
                  <a:ea typeface="SimHei" panose="02010609060101010101" pitchFamily="49" charset="-122"/>
                </a:rPr>
                <a:t>3</a:t>
              </a:r>
              <a:r>
                <a:rPr lang="zh-CN" altLang="en-US" sz="1400">
                  <a:solidFill>
                    <a:srgbClr val="000000"/>
                  </a:solidFill>
                  <a:latin typeface="+mn-lt"/>
                  <a:ea typeface="SimHei" panose="02010609060101010101" pitchFamily="49" charset="-122"/>
                </a:rPr>
                <a:t>上的</a:t>
              </a:r>
              <a:endParaRPr lang="zh-CN" altLang="en-US">
                <a:latin typeface="+mn-lt"/>
                <a:ea typeface="SimHei" panose="02010609060101010101" pitchFamily="49" charset="-122"/>
              </a:endParaRPr>
            </a:p>
          </p:txBody>
        </p:sp>
        <p:sp>
          <p:nvSpPr>
            <p:cNvPr id="24649" name="Rectangle 78"/>
            <p:cNvSpPr>
              <a:spLocks noChangeArrowheads="1"/>
            </p:cNvSpPr>
            <p:nvPr/>
          </p:nvSpPr>
          <p:spPr bwMode="auto">
            <a:xfrm>
              <a:off x="2475" y="2826"/>
              <a:ext cx="22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a:solidFill>
                    <a:srgbClr val="000000"/>
                  </a:solidFill>
                  <a:latin typeface="+mn-lt"/>
                  <a:ea typeface="SimHei" panose="02010609060101010101" pitchFamily="49" charset="-122"/>
                </a:rPr>
                <a:t>目录</a:t>
              </a:r>
              <a:endParaRPr lang="zh-CN" altLang="en-US">
                <a:latin typeface="+mn-lt"/>
                <a:ea typeface="SimHei" panose="02010609060101010101" pitchFamily="49" charset="-122"/>
              </a:endParaRPr>
            </a:p>
          </p:txBody>
        </p:sp>
      </p:grpSp>
      <p:grpSp>
        <p:nvGrpSpPr>
          <p:cNvPr id="26719" name="Group 95"/>
          <p:cNvGrpSpPr>
            <a:grpSpLocks/>
          </p:cNvGrpSpPr>
          <p:nvPr/>
        </p:nvGrpSpPr>
        <p:grpSpPr bwMode="auto">
          <a:xfrm>
            <a:off x="2889252" y="2816618"/>
            <a:ext cx="404813" cy="434975"/>
            <a:chOff x="1060" y="1660"/>
            <a:chExt cx="255" cy="274"/>
          </a:xfrm>
        </p:grpSpPr>
        <p:sp>
          <p:nvSpPr>
            <p:cNvPr id="24646" name="Rectangle 79"/>
            <p:cNvSpPr>
              <a:spLocks noChangeArrowheads="1"/>
            </p:cNvSpPr>
            <p:nvPr/>
          </p:nvSpPr>
          <p:spPr bwMode="auto">
            <a:xfrm>
              <a:off x="1089" y="1660"/>
              <a:ext cx="22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a:solidFill>
                    <a:srgbClr val="000000"/>
                  </a:solidFill>
                  <a:latin typeface="+mn-lt"/>
                  <a:ea typeface="SimHei" panose="02010609060101010101" pitchFamily="49" charset="-122"/>
                </a:rPr>
                <a:t>查找</a:t>
              </a:r>
              <a:endParaRPr lang="zh-CN" altLang="en-US">
                <a:latin typeface="+mn-lt"/>
                <a:ea typeface="SimHei" panose="02010609060101010101" pitchFamily="49" charset="-122"/>
              </a:endParaRPr>
            </a:p>
          </p:txBody>
        </p:sp>
        <p:sp>
          <p:nvSpPr>
            <p:cNvPr id="24647" name="Rectangle 80"/>
            <p:cNvSpPr>
              <a:spLocks noChangeArrowheads="1"/>
            </p:cNvSpPr>
            <p:nvPr/>
          </p:nvSpPr>
          <p:spPr bwMode="auto">
            <a:xfrm>
              <a:off x="1060" y="1798"/>
              <a:ext cx="24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rgbClr val="000000"/>
                  </a:solidFill>
                  <a:latin typeface="+mn-lt"/>
                  <a:ea typeface="SimHei" panose="02010609060101010101" pitchFamily="49" charset="-122"/>
                </a:rPr>
                <a:t>a/b/c</a:t>
              </a:r>
              <a:endParaRPr lang="en-US" altLang="zh-CN">
                <a:latin typeface="+mn-lt"/>
                <a:ea typeface="SimHei" panose="02010609060101010101" pitchFamily="49" charset="-122"/>
              </a:endParaRPr>
            </a:p>
          </p:txBody>
        </p:sp>
      </p:grpSp>
      <p:sp>
        <p:nvSpPr>
          <p:cNvPr id="26705" name="Rectangle 81"/>
          <p:cNvSpPr>
            <a:spLocks noChangeArrowheads="1"/>
          </p:cNvSpPr>
          <p:nvPr/>
        </p:nvSpPr>
        <p:spPr bwMode="auto">
          <a:xfrm>
            <a:off x="3670300" y="3280167"/>
            <a:ext cx="5946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a:solidFill>
                  <a:srgbClr val="000000"/>
                </a:solidFill>
                <a:latin typeface="+mn-lt"/>
                <a:ea typeface="SimHei" panose="02010609060101010101" pitchFamily="49" charset="-122"/>
              </a:rPr>
              <a:t>查找</a:t>
            </a:r>
            <a:r>
              <a:rPr lang="en-US" altLang="zh-CN" sz="1400">
                <a:solidFill>
                  <a:srgbClr val="000000"/>
                </a:solidFill>
                <a:latin typeface="+mn-lt"/>
                <a:ea typeface="SimHei" panose="02010609060101010101" pitchFamily="49" charset="-122"/>
              </a:rPr>
              <a:t>b/c</a:t>
            </a:r>
            <a:endParaRPr lang="en-US" altLang="zh-CN">
              <a:latin typeface="+mn-lt"/>
              <a:ea typeface="SimHei" panose="02010609060101010101" pitchFamily="49" charset="-122"/>
            </a:endParaRPr>
          </a:p>
        </p:txBody>
      </p:sp>
      <p:sp>
        <p:nvSpPr>
          <p:cNvPr id="26706" name="Rectangle 82"/>
          <p:cNvSpPr>
            <a:spLocks noChangeArrowheads="1"/>
          </p:cNvSpPr>
          <p:nvPr/>
        </p:nvSpPr>
        <p:spPr bwMode="auto">
          <a:xfrm>
            <a:off x="3538538" y="4188217"/>
            <a:ext cx="44884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a:solidFill>
                  <a:srgbClr val="000000"/>
                </a:solidFill>
                <a:latin typeface="+mn-lt"/>
                <a:ea typeface="SimHei" panose="02010609060101010101" pitchFamily="49" charset="-122"/>
              </a:rPr>
              <a:t>查找</a:t>
            </a:r>
            <a:r>
              <a:rPr lang="en-US" altLang="zh-CN" sz="1400">
                <a:solidFill>
                  <a:srgbClr val="000000"/>
                </a:solidFill>
                <a:latin typeface="+mn-lt"/>
                <a:ea typeface="SimHei" panose="02010609060101010101" pitchFamily="49" charset="-122"/>
              </a:rPr>
              <a:t>c</a:t>
            </a:r>
            <a:endParaRPr lang="en-US" altLang="zh-CN">
              <a:latin typeface="+mn-lt"/>
              <a:ea typeface="SimHei" panose="02010609060101010101" pitchFamily="49" charset="-122"/>
            </a:endParaRPr>
          </a:p>
        </p:txBody>
      </p:sp>
      <p:grpSp>
        <p:nvGrpSpPr>
          <p:cNvPr id="26732" name="Group 108"/>
          <p:cNvGrpSpPr>
            <a:grpSpLocks/>
          </p:cNvGrpSpPr>
          <p:nvPr/>
        </p:nvGrpSpPr>
        <p:grpSpPr bwMode="auto">
          <a:xfrm>
            <a:off x="2889252" y="4434280"/>
            <a:ext cx="449263" cy="434975"/>
            <a:chOff x="1060" y="2680"/>
            <a:chExt cx="283" cy="274"/>
          </a:xfrm>
        </p:grpSpPr>
        <p:sp>
          <p:nvSpPr>
            <p:cNvPr id="24644" name="Rectangle 83"/>
            <p:cNvSpPr>
              <a:spLocks noChangeArrowheads="1"/>
            </p:cNvSpPr>
            <p:nvPr/>
          </p:nvSpPr>
          <p:spPr bwMode="auto">
            <a:xfrm>
              <a:off x="1060" y="2680"/>
              <a:ext cx="28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a:solidFill>
                    <a:srgbClr val="000000"/>
                  </a:solidFill>
                  <a:latin typeface="+mn-lt"/>
                  <a:ea typeface="SimHei" panose="02010609060101010101" pitchFamily="49" charset="-122"/>
                </a:rPr>
                <a:t>带着</a:t>
              </a:r>
              <a:r>
                <a:rPr lang="en-US" altLang="zh-CN" sz="1400">
                  <a:solidFill>
                    <a:srgbClr val="000000"/>
                  </a:solidFill>
                  <a:latin typeface="+mn-lt"/>
                  <a:ea typeface="SimHei" panose="02010609060101010101" pitchFamily="49" charset="-122"/>
                </a:rPr>
                <a:t>c</a:t>
              </a:r>
              <a:endParaRPr lang="en-US" altLang="zh-CN">
                <a:latin typeface="+mn-lt"/>
                <a:ea typeface="SimHei" panose="02010609060101010101" pitchFamily="49" charset="-122"/>
              </a:endParaRPr>
            </a:p>
          </p:txBody>
        </p:sp>
        <p:sp>
          <p:nvSpPr>
            <p:cNvPr id="24645" name="Rectangle 84"/>
            <p:cNvSpPr>
              <a:spLocks noChangeArrowheads="1"/>
            </p:cNvSpPr>
            <p:nvPr/>
          </p:nvSpPr>
          <p:spPr bwMode="auto">
            <a:xfrm>
              <a:off x="1089" y="2818"/>
              <a:ext cx="22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a:solidFill>
                    <a:srgbClr val="000000"/>
                  </a:solidFill>
                  <a:latin typeface="+mn-lt"/>
                  <a:ea typeface="SimHei" panose="02010609060101010101" pitchFamily="49" charset="-122"/>
                </a:rPr>
                <a:t>响应</a:t>
              </a:r>
              <a:endParaRPr lang="zh-CN" altLang="en-US">
                <a:latin typeface="+mn-lt"/>
                <a:ea typeface="SimHei" panose="02010609060101010101" pitchFamily="49" charset="-122"/>
              </a:endParaRPr>
            </a:p>
          </p:txBody>
        </p:sp>
      </p:grpSp>
      <p:grpSp>
        <p:nvGrpSpPr>
          <p:cNvPr id="26730" name="Group 106"/>
          <p:cNvGrpSpPr>
            <a:grpSpLocks/>
          </p:cNvGrpSpPr>
          <p:nvPr/>
        </p:nvGrpSpPr>
        <p:grpSpPr bwMode="auto">
          <a:xfrm>
            <a:off x="3368675" y="3380180"/>
            <a:ext cx="201613" cy="423863"/>
            <a:chOff x="1362" y="2016"/>
            <a:chExt cx="127" cy="267"/>
          </a:xfrm>
        </p:grpSpPr>
        <p:sp>
          <p:nvSpPr>
            <p:cNvPr id="24642" name="Line 85"/>
            <p:cNvSpPr>
              <a:spLocks noChangeShapeType="1"/>
            </p:cNvSpPr>
            <p:nvPr/>
          </p:nvSpPr>
          <p:spPr bwMode="auto">
            <a:xfrm flipH="1">
              <a:off x="1394" y="2016"/>
              <a:ext cx="95" cy="204"/>
            </a:xfrm>
            <a:prstGeom prst="line">
              <a:avLst/>
            </a:prstGeom>
            <a:noFill/>
            <a:ln w="476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24643" name="Freeform 86"/>
            <p:cNvSpPr>
              <a:spLocks/>
            </p:cNvSpPr>
            <p:nvPr/>
          </p:nvSpPr>
          <p:spPr bwMode="auto">
            <a:xfrm>
              <a:off x="1362" y="2194"/>
              <a:ext cx="72" cy="89"/>
            </a:xfrm>
            <a:custGeom>
              <a:avLst/>
              <a:gdLst>
                <a:gd name="T0" fmla="*/ 0 w 72"/>
                <a:gd name="T1" fmla="*/ 0 h 89"/>
                <a:gd name="T2" fmla="*/ 0 w 72"/>
                <a:gd name="T3" fmla="*/ 89 h 89"/>
                <a:gd name="T4" fmla="*/ 72 w 72"/>
                <a:gd name="T5" fmla="*/ 35 h 89"/>
                <a:gd name="T6" fmla="*/ 0 w 72"/>
                <a:gd name="T7" fmla="*/ 0 h 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 h="89">
                  <a:moveTo>
                    <a:pt x="0" y="0"/>
                  </a:moveTo>
                  <a:lnTo>
                    <a:pt x="0" y="89"/>
                  </a:lnTo>
                  <a:lnTo>
                    <a:pt x="72" y="3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SimHei" panose="02010609060101010101" pitchFamily="49" charset="-122"/>
              </a:endParaRPr>
            </a:p>
          </p:txBody>
        </p:sp>
      </p:grpSp>
      <p:grpSp>
        <p:nvGrpSpPr>
          <p:cNvPr id="26744" name="Group 120"/>
          <p:cNvGrpSpPr>
            <a:grpSpLocks/>
          </p:cNvGrpSpPr>
          <p:nvPr/>
        </p:nvGrpSpPr>
        <p:grpSpPr bwMode="auto">
          <a:xfrm>
            <a:off x="7154863" y="2749942"/>
            <a:ext cx="808037" cy="831850"/>
            <a:chOff x="3547" y="1619"/>
            <a:chExt cx="509" cy="524"/>
          </a:xfrm>
        </p:grpSpPr>
        <p:sp>
          <p:nvSpPr>
            <p:cNvPr id="24638" name="Line 51"/>
            <p:cNvSpPr>
              <a:spLocks noChangeShapeType="1"/>
            </p:cNvSpPr>
            <p:nvPr/>
          </p:nvSpPr>
          <p:spPr bwMode="auto">
            <a:xfrm flipV="1">
              <a:off x="3568" y="1738"/>
              <a:ext cx="437" cy="40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24639" name="Freeform 52"/>
            <p:cNvSpPr>
              <a:spLocks/>
            </p:cNvSpPr>
            <p:nvPr/>
          </p:nvSpPr>
          <p:spPr bwMode="auto">
            <a:xfrm>
              <a:off x="3970" y="1692"/>
              <a:ext cx="86" cy="83"/>
            </a:xfrm>
            <a:custGeom>
              <a:avLst/>
              <a:gdLst>
                <a:gd name="T0" fmla="*/ 55 w 86"/>
                <a:gd name="T1" fmla="*/ 83 h 83"/>
                <a:gd name="T2" fmla="*/ 86 w 86"/>
                <a:gd name="T3" fmla="*/ 0 h 83"/>
                <a:gd name="T4" fmla="*/ 0 w 86"/>
                <a:gd name="T5" fmla="*/ 25 h 83"/>
                <a:gd name="T6" fmla="*/ 55 w 86"/>
                <a:gd name="T7" fmla="*/ 83 h 8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 h="83">
                  <a:moveTo>
                    <a:pt x="55" y="83"/>
                  </a:moveTo>
                  <a:lnTo>
                    <a:pt x="86" y="0"/>
                  </a:lnTo>
                  <a:lnTo>
                    <a:pt x="0" y="25"/>
                  </a:lnTo>
                  <a:lnTo>
                    <a:pt x="55"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SimHei" panose="02010609060101010101" pitchFamily="49" charset="-122"/>
              </a:endParaRPr>
            </a:p>
          </p:txBody>
        </p:sp>
        <p:sp>
          <p:nvSpPr>
            <p:cNvPr id="24640" name="Rectangle 87"/>
            <p:cNvSpPr>
              <a:spLocks noChangeArrowheads="1"/>
            </p:cNvSpPr>
            <p:nvPr/>
          </p:nvSpPr>
          <p:spPr bwMode="auto">
            <a:xfrm>
              <a:off x="3576" y="1619"/>
              <a:ext cx="22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a:solidFill>
                    <a:srgbClr val="000000"/>
                  </a:solidFill>
                  <a:latin typeface="+mn-lt"/>
                  <a:ea typeface="SimHei" panose="02010609060101010101" pitchFamily="49" charset="-122"/>
                </a:rPr>
                <a:t>查找</a:t>
              </a:r>
              <a:endParaRPr lang="zh-CN" altLang="en-US">
                <a:latin typeface="+mn-lt"/>
                <a:ea typeface="SimHei" panose="02010609060101010101" pitchFamily="49" charset="-122"/>
              </a:endParaRPr>
            </a:p>
          </p:txBody>
        </p:sp>
        <p:sp>
          <p:nvSpPr>
            <p:cNvPr id="24641" name="Rectangle 88"/>
            <p:cNvSpPr>
              <a:spLocks noChangeArrowheads="1"/>
            </p:cNvSpPr>
            <p:nvPr/>
          </p:nvSpPr>
          <p:spPr bwMode="auto">
            <a:xfrm>
              <a:off x="3547" y="1757"/>
              <a:ext cx="24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rgbClr val="000000"/>
                  </a:solidFill>
                  <a:latin typeface="+mn-lt"/>
                  <a:ea typeface="SimHei" panose="02010609060101010101" pitchFamily="49" charset="-122"/>
                </a:rPr>
                <a:t>a/b/c</a:t>
              </a:r>
              <a:endParaRPr lang="en-US" altLang="zh-CN">
                <a:latin typeface="+mn-lt"/>
                <a:ea typeface="SimHei" panose="02010609060101010101" pitchFamily="49" charset="-122"/>
              </a:endParaRPr>
            </a:p>
          </p:txBody>
        </p:sp>
      </p:grpSp>
      <p:grpSp>
        <p:nvGrpSpPr>
          <p:cNvPr id="26741" name="Group 117"/>
          <p:cNvGrpSpPr>
            <a:grpSpLocks/>
          </p:cNvGrpSpPr>
          <p:nvPr/>
        </p:nvGrpSpPr>
        <p:grpSpPr bwMode="auto">
          <a:xfrm>
            <a:off x="7643813" y="3157929"/>
            <a:ext cx="803275" cy="387350"/>
            <a:chOff x="3855" y="1876"/>
            <a:chExt cx="506" cy="244"/>
          </a:xfrm>
        </p:grpSpPr>
        <p:sp>
          <p:nvSpPr>
            <p:cNvPr id="24635" name="Line 61"/>
            <p:cNvSpPr>
              <a:spLocks noChangeShapeType="1"/>
            </p:cNvSpPr>
            <p:nvPr/>
          </p:nvSpPr>
          <p:spPr bwMode="auto">
            <a:xfrm>
              <a:off x="4321" y="1876"/>
              <a:ext cx="0" cy="17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24636" name="Freeform 62"/>
            <p:cNvSpPr>
              <a:spLocks/>
            </p:cNvSpPr>
            <p:nvPr/>
          </p:nvSpPr>
          <p:spPr bwMode="auto">
            <a:xfrm>
              <a:off x="4281" y="2039"/>
              <a:ext cx="80" cy="81"/>
            </a:xfrm>
            <a:custGeom>
              <a:avLst/>
              <a:gdLst>
                <a:gd name="T0" fmla="*/ 0 w 80"/>
                <a:gd name="T1" fmla="*/ 0 h 81"/>
                <a:gd name="T2" fmla="*/ 40 w 80"/>
                <a:gd name="T3" fmla="*/ 81 h 81"/>
                <a:gd name="T4" fmla="*/ 80 w 80"/>
                <a:gd name="T5" fmla="*/ 0 h 81"/>
                <a:gd name="T6" fmla="*/ 0 w 80"/>
                <a:gd name="T7" fmla="*/ 0 h 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0" h="81">
                  <a:moveTo>
                    <a:pt x="0" y="0"/>
                  </a:moveTo>
                  <a:lnTo>
                    <a:pt x="40" y="81"/>
                  </a:lnTo>
                  <a:lnTo>
                    <a:pt x="8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SimHei" panose="02010609060101010101" pitchFamily="49" charset="-122"/>
              </a:endParaRPr>
            </a:p>
          </p:txBody>
        </p:sp>
        <p:sp>
          <p:nvSpPr>
            <p:cNvPr id="24637" name="Rectangle 89"/>
            <p:cNvSpPr>
              <a:spLocks noChangeArrowheads="1"/>
            </p:cNvSpPr>
            <p:nvPr/>
          </p:nvSpPr>
          <p:spPr bwMode="auto">
            <a:xfrm>
              <a:off x="3855" y="1953"/>
              <a:ext cx="3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a:solidFill>
                    <a:srgbClr val="000000"/>
                  </a:solidFill>
                  <a:latin typeface="+mn-lt"/>
                  <a:ea typeface="SimHei" panose="02010609060101010101" pitchFamily="49" charset="-122"/>
                </a:rPr>
                <a:t>查找</a:t>
              </a:r>
              <a:r>
                <a:rPr lang="en-US" altLang="zh-CN" sz="1400">
                  <a:solidFill>
                    <a:srgbClr val="000000"/>
                  </a:solidFill>
                  <a:latin typeface="+mn-lt"/>
                  <a:ea typeface="SimHei" panose="02010609060101010101" pitchFamily="49" charset="-122"/>
                </a:rPr>
                <a:t>b/c</a:t>
              </a:r>
              <a:endParaRPr lang="en-US" altLang="zh-CN">
                <a:latin typeface="+mn-lt"/>
                <a:ea typeface="SimHei" panose="02010609060101010101" pitchFamily="49" charset="-122"/>
              </a:endParaRPr>
            </a:p>
          </p:txBody>
        </p:sp>
      </p:grpSp>
      <p:grpSp>
        <p:nvGrpSpPr>
          <p:cNvPr id="26740" name="Group 116"/>
          <p:cNvGrpSpPr>
            <a:grpSpLocks/>
          </p:cNvGrpSpPr>
          <p:nvPr/>
        </p:nvGrpSpPr>
        <p:grpSpPr bwMode="auto">
          <a:xfrm>
            <a:off x="7831137" y="4124717"/>
            <a:ext cx="615950" cy="387350"/>
            <a:chOff x="3973" y="2485"/>
            <a:chExt cx="388" cy="244"/>
          </a:xfrm>
        </p:grpSpPr>
        <p:sp>
          <p:nvSpPr>
            <p:cNvPr id="24632" name="Line 63"/>
            <p:cNvSpPr>
              <a:spLocks noChangeShapeType="1"/>
            </p:cNvSpPr>
            <p:nvPr/>
          </p:nvSpPr>
          <p:spPr bwMode="auto">
            <a:xfrm>
              <a:off x="4321" y="2485"/>
              <a:ext cx="0" cy="17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24633" name="Freeform 64"/>
            <p:cNvSpPr>
              <a:spLocks/>
            </p:cNvSpPr>
            <p:nvPr/>
          </p:nvSpPr>
          <p:spPr bwMode="auto">
            <a:xfrm>
              <a:off x="4281" y="2651"/>
              <a:ext cx="80" cy="78"/>
            </a:xfrm>
            <a:custGeom>
              <a:avLst/>
              <a:gdLst>
                <a:gd name="T0" fmla="*/ 0 w 80"/>
                <a:gd name="T1" fmla="*/ 0 h 78"/>
                <a:gd name="T2" fmla="*/ 40 w 80"/>
                <a:gd name="T3" fmla="*/ 78 h 78"/>
                <a:gd name="T4" fmla="*/ 80 w 80"/>
                <a:gd name="T5" fmla="*/ 0 h 78"/>
                <a:gd name="T6" fmla="*/ 0 w 80"/>
                <a:gd name="T7" fmla="*/ 0 h 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0" h="78">
                  <a:moveTo>
                    <a:pt x="0" y="0"/>
                  </a:moveTo>
                  <a:lnTo>
                    <a:pt x="40" y="78"/>
                  </a:lnTo>
                  <a:lnTo>
                    <a:pt x="8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SimHei" panose="02010609060101010101" pitchFamily="49" charset="-122"/>
              </a:endParaRPr>
            </a:p>
          </p:txBody>
        </p:sp>
        <p:sp>
          <p:nvSpPr>
            <p:cNvPr id="24634" name="Rectangle 90"/>
            <p:cNvSpPr>
              <a:spLocks noChangeArrowheads="1"/>
            </p:cNvSpPr>
            <p:nvPr/>
          </p:nvSpPr>
          <p:spPr bwMode="auto">
            <a:xfrm>
              <a:off x="3973" y="2565"/>
              <a:ext cx="28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a:solidFill>
                    <a:srgbClr val="000000"/>
                  </a:solidFill>
                  <a:latin typeface="+mn-lt"/>
                  <a:ea typeface="SimHei" panose="02010609060101010101" pitchFamily="49" charset="-122"/>
                </a:rPr>
                <a:t>查找</a:t>
              </a:r>
              <a:r>
                <a:rPr lang="en-US" altLang="zh-CN" sz="1400">
                  <a:solidFill>
                    <a:srgbClr val="000000"/>
                  </a:solidFill>
                  <a:latin typeface="+mn-lt"/>
                  <a:ea typeface="SimHei" panose="02010609060101010101" pitchFamily="49" charset="-122"/>
                </a:rPr>
                <a:t>c</a:t>
              </a:r>
              <a:endParaRPr lang="en-US" altLang="zh-CN">
                <a:latin typeface="+mn-lt"/>
                <a:ea typeface="SimHei" panose="02010609060101010101" pitchFamily="49" charset="-122"/>
              </a:endParaRPr>
            </a:p>
          </p:txBody>
        </p:sp>
      </p:grpSp>
      <p:grpSp>
        <p:nvGrpSpPr>
          <p:cNvPr id="26743" name="Group 119"/>
          <p:cNvGrpSpPr>
            <a:grpSpLocks/>
          </p:cNvGrpSpPr>
          <p:nvPr/>
        </p:nvGrpSpPr>
        <p:grpSpPr bwMode="auto">
          <a:xfrm>
            <a:off x="7164387" y="4088204"/>
            <a:ext cx="798512" cy="844550"/>
            <a:chOff x="3553" y="2462"/>
            <a:chExt cx="503" cy="532"/>
          </a:xfrm>
        </p:grpSpPr>
        <p:sp>
          <p:nvSpPr>
            <p:cNvPr id="24627" name="Line 53"/>
            <p:cNvSpPr>
              <a:spLocks noChangeShapeType="1"/>
            </p:cNvSpPr>
            <p:nvPr/>
          </p:nvSpPr>
          <p:spPr bwMode="auto">
            <a:xfrm flipH="1" flipV="1">
              <a:off x="3619" y="2508"/>
              <a:ext cx="437" cy="40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24628" name="Freeform 54"/>
            <p:cNvSpPr>
              <a:spLocks/>
            </p:cNvSpPr>
            <p:nvPr/>
          </p:nvSpPr>
          <p:spPr bwMode="auto">
            <a:xfrm>
              <a:off x="3568" y="2462"/>
              <a:ext cx="86" cy="83"/>
            </a:xfrm>
            <a:custGeom>
              <a:avLst/>
              <a:gdLst>
                <a:gd name="T0" fmla="*/ 31 w 86"/>
                <a:gd name="T1" fmla="*/ 83 h 83"/>
                <a:gd name="T2" fmla="*/ 0 w 86"/>
                <a:gd name="T3" fmla="*/ 0 h 83"/>
                <a:gd name="T4" fmla="*/ 86 w 86"/>
                <a:gd name="T5" fmla="*/ 25 h 83"/>
                <a:gd name="T6" fmla="*/ 31 w 86"/>
                <a:gd name="T7" fmla="*/ 83 h 8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 h="83">
                  <a:moveTo>
                    <a:pt x="31" y="83"/>
                  </a:moveTo>
                  <a:lnTo>
                    <a:pt x="0" y="0"/>
                  </a:lnTo>
                  <a:lnTo>
                    <a:pt x="86" y="25"/>
                  </a:lnTo>
                  <a:lnTo>
                    <a:pt x="31"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SimHei" panose="02010609060101010101" pitchFamily="49" charset="-122"/>
              </a:endParaRPr>
            </a:p>
          </p:txBody>
        </p:sp>
        <p:grpSp>
          <p:nvGrpSpPr>
            <p:cNvPr id="24629" name="Group 118"/>
            <p:cNvGrpSpPr>
              <a:grpSpLocks/>
            </p:cNvGrpSpPr>
            <p:nvPr/>
          </p:nvGrpSpPr>
          <p:grpSpPr bwMode="auto">
            <a:xfrm>
              <a:off x="3553" y="2720"/>
              <a:ext cx="283" cy="274"/>
              <a:chOff x="3553" y="2720"/>
              <a:chExt cx="283" cy="274"/>
            </a:xfrm>
          </p:grpSpPr>
          <p:sp>
            <p:nvSpPr>
              <p:cNvPr id="24630" name="Rectangle 91"/>
              <p:cNvSpPr>
                <a:spLocks noChangeArrowheads="1"/>
              </p:cNvSpPr>
              <p:nvPr/>
            </p:nvSpPr>
            <p:spPr bwMode="auto">
              <a:xfrm>
                <a:off x="3553" y="2720"/>
                <a:ext cx="28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a:solidFill>
                      <a:srgbClr val="000000"/>
                    </a:solidFill>
                    <a:latin typeface="+mn-lt"/>
                    <a:ea typeface="SimHei" panose="02010609060101010101" pitchFamily="49" charset="-122"/>
                  </a:rPr>
                  <a:t>带着</a:t>
                </a:r>
                <a:r>
                  <a:rPr lang="en-US" altLang="zh-CN" sz="1400">
                    <a:solidFill>
                      <a:srgbClr val="000000"/>
                    </a:solidFill>
                    <a:latin typeface="+mn-lt"/>
                    <a:ea typeface="SimHei" panose="02010609060101010101" pitchFamily="49" charset="-122"/>
                  </a:rPr>
                  <a:t>c</a:t>
                </a:r>
                <a:endParaRPr lang="en-US" altLang="zh-CN">
                  <a:latin typeface="+mn-lt"/>
                  <a:ea typeface="SimHei" panose="02010609060101010101" pitchFamily="49" charset="-122"/>
                </a:endParaRPr>
              </a:p>
            </p:txBody>
          </p:sp>
          <p:sp>
            <p:nvSpPr>
              <p:cNvPr id="24631" name="Rectangle 92"/>
              <p:cNvSpPr>
                <a:spLocks noChangeArrowheads="1"/>
              </p:cNvSpPr>
              <p:nvPr/>
            </p:nvSpPr>
            <p:spPr bwMode="auto">
              <a:xfrm>
                <a:off x="3563" y="2858"/>
                <a:ext cx="22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a:solidFill>
                      <a:srgbClr val="000000"/>
                    </a:solidFill>
                    <a:latin typeface="+mn-lt"/>
                    <a:ea typeface="SimHei" panose="02010609060101010101" pitchFamily="49" charset="-122"/>
                  </a:rPr>
                  <a:t>响应</a:t>
                </a:r>
                <a:endParaRPr lang="zh-CN" altLang="en-US">
                  <a:latin typeface="+mn-lt"/>
                  <a:ea typeface="SimHei" panose="02010609060101010101" pitchFamily="49" charset="-122"/>
                </a:endParaRPr>
              </a:p>
            </p:txBody>
          </p:sp>
        </p:grpSp>
      </p:grpSp>
      <p:sp>
        <p:nvSpPr>
          <p:cNvPr id="26735" name="Rectangle 111"/>
          <p:cNvSpPr>
            <a:spLocks noChangeArrowheads="1"/>
          </p:cNvSpPr>
          <p:nvPr/>
        </p:nvSpPr>
        <p:spPr bwMode="auto">
          <a:xfrm>
            <a:off x="6816724" y="5959867"/>
            <a:ext cx="3086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latin typeface="+mn-lt"/>
                <a:ea typeface="SimHei" panose="02010609060101010101" pitchFamily="49" charset="-122"/>
              </a:rPr>
              <a:t>(b) a/b/c</a:t>
            </a:r>
            <a:r>
              <a:rPr lang="zh-CN" altLang="en-US">
                <a:latin typeface="+mn-lt"/>
                <a:ea typeface="SimHei" panose="02010609060101010101" pitchFamily="49" charset="-122"/>
              </a:rPr>
              <a:t>的自动查找</a:t>
            </a:r>
          </a:p>
        </p:txBody>
      </p:sp>
    </p:spTree>
    <p:extLst>
      <p:ext uri="{BB962C8B-B14F-4D97-AF65-F5344CB8AC3E}">
        <p14:creationId xmlns:p14="http://schemas.microsoft.com/office/powerpoint/2010/main" val="24531152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7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7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7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7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7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7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7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734"/>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26630"/>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6634"/>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6639"/>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664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6691"/>
                                        </p:tgtEl>
                                        <p:attrNameLst>
                                          <p:attrName>style.visibility</p:attrName>
                                        </p:attrNameLst>
                                      </p:cBhvr>
                                      <p:to>
                                        <p:strVal val="visible"/>
                                      </p:to>
                                    </p:set>
                                  </p:childTnLst>
                                </p:cTn>
                              </p:par>
                            </p:childTnLst>
                          </p:cTn>
                        </p:par>
                        <p:par>
                          <p:cTn id="32" fill="hold" nodeType="afterGroup">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2669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6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64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642"/>
                                        </p:tgtEl>
                                        <p:attrNameLst>
                                          <p:attrName>style.visibility</p:attrName>
                                        </p:attrNameLst>
                                      </p:cBhvr>
                                      <p:to>
                                        <p:strVal val="visible"/>
                                      </p:to>
                                    </p:set>
                                  </p:childTnLst>
                                </p:cTn>
                              </p:par>
                            </p:childTnLst>
                          </p:cTn>
                        </p:par>
                        <p:par>
                          <p:cTn id="41" fill="hold" nodeType="afterGroup">
                            <p:stCondLst>
                              <p:cond delay="0"/>
                            </p:stCondLst>
                            <p:childTnLst>
                              <p:par>
                                <p:cTn id="42" presetID="1" presetClass="entr" presetSubtype="0" fill="hold" grpId="0" nodeType="afterEffect">
                                  <p:stCondLst>
                                    <p:cond delay="0"/>
                                  </p:stCondLst>
                                  <p:childTnLst>
                                    <p:set>
                                      <p:cBhvr>
                                        <p:cTn id="43" dur="1" fill="hold">
                                          <p:stCondLst>
                                            <p:cond delay="0"/>
                                          </p:stCondLst>
                                        </p:cTn>
                                        <p:tgtEl>
                                          <p:spTgt spid="26693"/>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6635"/>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26643"/>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26644"/>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nodeType="clickEffect">
                                  <p:stCondLst>
                                    <p:cond delay="0"/>
                                  </p:stCondLst>
                                  <p:childTnLst>
                                    <p:set>
                                      <p:cBhvr>
                                        <p:cTn id="53" dur="1" fill="hold">
                                          <p:stCondLst>
                                            <p:cond delay="0"/>
                                          </p:stCondLst>
                                        </p:cTn>
                                        <p:tgtEl>
                                          <p:spTgt spid="26719"/>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26726"/>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0"/>
                                          </p:stCondLst>
                                        </p:cTn>
                                        <p:tgtEl>
                                          <p:spTgt spid="26727"/>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nodeType="clickEffect">
                                  <p:stCondLst>
                                    <p:cond delay="0"/>
                                  </p:stCondLst>
                                  <p:childTnLst>
                                    <p:set>
                                      <p:cBhvr>
                                        <p:cTn id="63" dur="1" fill="hold">
                                          <p:stCondLst>
                                            <p:cond delay="0"/>
                                          </p:stCondLst>
                                        </p:cTn>
                                        <p:tgtEl>
                                          <p:spTgt spid="26728"/>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26730"/>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6705"/>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nodeType="clickEffect">
                                  <p:stCondLst>
                                    <p:cond delay="0"/>
                                  </p:stCondLst>
                                  <p:childTnLst>
                                    <p:set>
                                      <p:cBhvr>
                                        <p:cTn id="71" dur="1" fill="hold">
                                          <p:stCondLst>
                                            <p:cond delay="0"/>
                                          </p:stCondLst>
                                        </p:cTn>
                                        <p:tgtEl>
                                          <p:spTgt spid="26729"/>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nodeType="clickEffect">
                                  <p:stCondLst>
                                    <p:cond delay="0"/>
                                  </p:stCondLst>
                                  <p:childTnLst>
                                    <p:set>
                                      <p:cBhvr>
                                        <p:cTn id="75" dur="1" fill="hold">
                                          <p:stCondLst>
                                            <p:cond delay="0"/>
                                          </p:stCondLst>
                                        </p:cTn>
                                        <p:tgtEl>
                                          <p:spTgt spid="26653"/>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26706"/>
                                        </p:tgtEl>
                                        <p:attrNameLst>
                                          <p:attrName>style.visibility</p:attrName>
                                        </p:attrNameLst>
                                      </p:cBhvr>
                                      <p:to>
                                        <p:strVal val="visible"/>
                                      </p:to>
                                    </p:set>
                                  </p:childTnLst>
                                </p:cTn>
                              </p:par>
                            </p:childTnLst>
                          </p:cTn>
                        </p:par>
                        <p:par>
                          <p:cTn id="78" fill="hold" nodeType="afterGroup">
                            <p:stCondLst>
                              <p:cond delay="0"/>
                            </p:stCondLst>
                            <p:childTnLst>
                              <p:par>
                                <p:cTn id="79" presetID="1" presetClass="entr" presetSubtype="0" fill="hold" nodeType="afterEffect">
                                  <p:stCondLst>
                                    <p:cond delay="0"/>
                                  </p:stCondLst>
                                  <p:childTnLst>
                                    <p:set>
                                      <p:cBhvr>
                                        <p:cTn id="80" dur="1" fill="hold">
                                          <p:stCondLst>
                                            <p:cond delay="0"/>
                                          </p:stCondLst>
                                        </p:cTn>
                                        <p:tgtEl>
                                          <p:spTgt spid="26654"/>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nodeType="clickEffect">
                                  <p:stCondLst>
                                    <p:cond delay="0"/>
                                  </p:stCondLst>
                                  <p:childTnLst>
                                    <p:set>
                                      <p:cBhvr>
                                        <p:cTn id="84" dur="1" fill="hold">
                                          <p:stCondLst>
                                            <p:cond delay="0"/>
                                          </p:stCondLst>
                                        </p:cTn>
                                        <p:tgtEl>
                                          <p:spTgt spid="2673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6732"/>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6735"/>
                                        </p:tgtEl>
                                        <p:attrNameLst>
                                          <p:attrName>style.visibility</p:attrName>
                                        </p:attrNameLst>
                                      </p:cBhvr>
                                      <p:to>
                                        <p:strVal val="visible"/>
                                      </p:to>
                                    </p:set>
                                  </p:childTnLst>
                                </p:cTn>
                              </p:par>
                            </p:childTnLst>
                          </p:cTn>
                        </p:par>
                        <p:par>
                          <p:cTn id="91" fill="hold" nodeType="afterGroup">
                            <p:stCondLst>
                              <p:cond delay="0"/>
                            </p:stCondLst>
                            <p:childTnLst>
                              <p:par>
                                <p:cTn id="92" presetID="1" presetClass="entr" presetSubtype="0" fill="hold" nodeType="afterEffect">
                                  <p:stCondLst>
                                    <p:cond delay="0"/>
                                  </p:stCondLst>
                                  <p:childTnLst>
                                    <p:set>
                                      <p:cBhvr>
                                        <p:cTn id="93" dur="1" fill="hold">
                                          <p:stCondLst>
                                            <p:cond delay="0"/>
                                          </p:stCondLst>
                                        </p:cTn>
                                        <p:tgtEl>
                                          <p:spTgt spid="26745"/>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0"/>
                                          </p:stCondLst>
                                        </p:cTn>
                                        <p:tgtEl>
                                          <p:spTgt spid="26746"/>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26747"/>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26748"/>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26736"/>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26737"/>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0"/>
                                          </p:stCondLst>
                                        </p:cTn>
                                        <p:tgtEl>
                                          <p:spTgt spid="26738"/>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26739"/>
                                        </p:tgtEl>
                                        <p:attrNameLst>
                                          <p:attrName>style.visibility</p:attrName>
                                        </p:attrNameLst>
                                      </p:cBhvr>
                                      <p:to>
                                        <p:strVal val="visible"/>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 presetClass="entr" presetSubtype="0" fill="hold" nodeType="clickEffect">
                                  <p:stCondLst>
                                    <p:cond delay="0"/>
                                  </p:stCondLst>
                                  <p:childTnLst>
                                    <p:set>
                                      <p:cBhvr>
                                        <p:cTn id="111" dur="1" fill="hold">
                                          <p:stCondLst>
                                            <p:cond delay="0"/>
                                          </p:stCondLst>
                                        </p:cTn>
                                        <p:tgtEl>
                                          <p:spTgt spid="26744"/>
                                        </p:tgtEl>
                                        <p:attrNameLst>
                                          <p:attrName>style.visibility</p:attrName>
                                        </p:attrNameLst>
                                      </p:cBhvr>
                                      <p:to>
                                        <p:strVal val="visible"/>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 presetClass="entr" presetSubtype="0" fill="hold" nodeType="clickEffect">
                                  <p:stCondLst>
                                    <p:cond delay="0"/>
                                  </p:stCondLst>
                                  <p:childTnLst>
                                    <p:set>
                                      <p:cBhvr>
                                        <p:cTn id="115" dur="1" fill="hold">
                                          <p:stCondLst>
                                            <p:cond delay="0"/>
                                          </p:stCondLst>
                                        </p:cTn>
                                        <p:tgtEl>
                                          <p:spTgt spid="26741"/>
                                        </p:tgtEl>
                                        <p:attrNameLst>
                                          <p:attrName>style.visibility</p:attrName>
                                        </p:attrNameLst>
                                      </p:cBhvr>
                                      <p:to>
                                        <p:strVal val="visible"/>
                                      </p:to>
                                    </p:se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 presetClass="entr" presetSubtype="0" fill="hold" nodeType="clickEffect">
                                  <p:stCondLst>
                                    <p:cond delay="0"/>
                                  </p:stCondLst>
                                  <p:childTnLst>
                                    <p:set>
                                      <p:cBhvr>
                                        <p:cTn id="119" dur="1" fill="hold">
                                          <p:stCondLst>
                                            <p:cond delay="0"/>
                                          </p:stCondLst>
                                        </p:cTn>
                                        <p:tgtEl>
                                          <p:spTgt spid="26740"/>
                                        </p:tgtEl>
                                        <p:attrNameLst>
                                          <p:attrName>style.visibility</p:attrName>
                                        </p:attrNameLst>
                                      </p:cBhvr>
                                      <p:to>
                                        <p:strVal val="visible"/>
                                      </p:to>
                                    </p:se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 presetClass="entr" presetSubtype="0" fill="hold" nodeType="clickEffect">
                                  <p:stCondLst>
                                    <p:cond delay="0"/>
                                  </p:stCondLst>
                                  <p:childTnLst>
                                    <p:set>
                                      <p:cBhvr>
                                        <p:cTn id="123" dur="1" fill="hold">
                                          <p:stCondLst>
                                            <p:cond delay="0"/>
                                          </p:stCondLst>
                                        </p:cTn>
                                        <p:tgtEl>
                                          <p:spTgt spid="267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p:bldP spid="26634" grpId="0" animBg="1"/>
      <p:bldP spid="26635" grpId="0" animBg="1"/>
      <p:bldP spid="26636" grpId="0" animBg="1"/>
      <p:bldP spid="26691" grpId="0"/>
      <p:bldP spid="26692" grpId="0"/>
      <p:bldP spid="26693" grpId="0"/>
      <p:bldP spid="26705" grpId="0"/>
      <p:bldP spid="26706" grpId="0"/>
      <p:bldP spid="2673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zh-CN" altLang="en-US" sz="4800" dirty="0">
                <a:solidFill>
                  <a:srgbClr val="2521FF"/>
                </a:solidFill>
              </a:rPr>
              <a:t>系统结构</a:t>
            </a:r>
            <a:r>
              <a:rPr lang="en-US" altLang="zh-CN" sz="4800" dirty="0">
                <a:solidFill>
                  <a:srgbClr val="2521FF"/>
                </a:solidFill>
                <a:latin typeface="宋体" panose="02010600030101010101" pitchFamily="2" charset="-122"/>
              </a:rPr>
              <a:t>(4/6)</a:t>
            </a:r>
          </a:p>
        </p:txBody>
      </p:sp>
      <p:sp>
        <p:nvSpPr>
          <p:cNvPr id="68611" name="Rectangle 3"/>
          <p:cNvSpPr>
            <a:spLocks noGrp="1" noChangeArrowheads="1"/>
          </p:cNvSpPr>
          <p:nvPr>
            <p:ph idx="1"/>
          </p:nvPr>
        </p:nvSpPr>
        <p:spPr>
          <a:xfrm>
            <a:off x="96643" y="1166018"/>
            <a:ext cx="11924371" cy="4525963"/>
          </a:xfrm>
        </p:spPr>
        <p:txBody>
          <a:bodyPr/>
          <a:lstStyle/>
          <a:p>
            <a:r>
              <a:rPr lang="zh-CN" altLang="en-US" dirty="0"/>
              <a:t>频繁查找路径名，其开销很高。保存最近查找的名字和查找的结果，通过维护提升高速缓存改善性能</a:t>
            </a:r>
          </a:p>
          <a:p>
            <a:pPr lvl="1"/>
            <a:r>
              <a:rPr lang="zh-CN" altLang="en-US" dirty="0"/>
              <a:t>打开文件时，检查高速缓存中是否有该路径名。如有，跳过</a:t>
            </a:r>
            <a:r>
              <a:rPr lang="zh-CN" altLang="en-US" dirty="0">
                <a:solidFill>
                  <a:srgbClr val="06070E"/>
                </a:solidFill>
              </a:rPr>
              <a:t>逐个目录查找，</a:t>
            </a:r>
            <a:r>
              <a:rPr lang="zh-CN" altLang="en-US" dirty="0"/>
              <a:t>从高速缓存中直接读取其二进制地址。如果没有，再进行目录查找</a:t>
            </a:r>
          </a:p>
          <a:p>
            <a:pPr lvl="1"/>
            <a:r>
              <a:rPr lang="zh-CN" altLang="en-US" dirty="0"/>
              <a:t>为使名字高速缓存起作用，无意中使用过时文件时，设法通知客户，以便它能通过逐级查找目录，找到文件并更新高速缓存</a:t>
            </a:r>
          </a:p>
        </p:txBody>
      </p:sp>
    </p:spTree>
    <p:extLst>
      <p:ext uri="{BB962C8B-B14F-4D97-AF65-F5344CB8AC3E}">
        <p14:creationId xmlns:p14="http://schemas.microsoft.com/office/powerpoint/2010/main" val="2124665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E01F5B-B773-614F-84BD-0D26B3947444}"/>
              </a:ext>
            </a:extLst>
          </p:cNvPr>
          <p:cNvSpPr>
            <a:spLocks noGrp="1"/>
          </p:cNvSpPr>
          <p:nvPr>
            <p:ph type="title"/>
          </p:nvPr>
        </p:nvSpPr>
        <p:spPr>
          <a:xfrm>
            <a:off x="0" y="-27384"/>
            <a:ext cx="12192000" cy="1143000"/>
          </a:xfrm>
        </p:spPr>
        <p:txBody>
          <a:bodyPr/>
          <a:lstStyle/>
          <a:p>
            <a:r>
              <a:rPr kumimoji="1" lang="zh-CN" altLang="en-US" sz="4800" dirty="0">
                <a:solidFill>
                  <a:srgbClr val="2521FF"/>
                </a:solidFill>
              </a:rPr>
              <a:t>分布式文件系统定义</a:t>
            </a:r>
          </a:p>
        </p:txBody>
      </p:sp>
      <p:sp>
        <p:nvSpPr>
          <p:cNvPr id="3" name="内容占位符 2">
            <a:extLst>
              <a:ext uri="{FF2B5EF4-FFF2-40B4-BE49-F238E27FC236}">
                <a16:creationId xmlns:a16="http://schemas.microsoft.com/office/drawing/2014/main" id="{3240D7B5-26A4-1D45-901C-05447CBF7002}"/>
              </a:ext>
            </a:extLst>
          </p:cNvPr>
          <p:cNvSpPr>
            <a:spLocks noGrp="1"/>
          </p:cNvSpPr>
          <p:nvPr>
            <p:ph idx="1"/>
          </p:nvPr>
        </p:nvSpPr>
        <p:spPr>
          <a:xfrm>
            <a:off x="341971" y="1166018"/>
            <a:ext cx="11612136" cy="4525963"/>
          </a:xfrm>
        </p:spPr>
        <p:txBody>
          <a:bodyPr/>
          <a:lstStyle/>
          <a:p>
            <a:r>
              <a:rPr kumimoji="1" lang="zh-CN" altLang="en-US" dirty="0"/>
              <a:t>分布式</a:t>
            </a:r>
            <a:r>
              <a:rPr kumimoji="1" lang="en-US" altLang="zh-CN" dirty="0"/>
              <a:t>+</a:t>
            </a:r>
            <a:r>
              <a:rPr kumimoji="1" lang="zh-CN" altLang="en-US" dirty="0"/>
              <a:t>文件系统</a:t>
            </a:r>
          </a:p>
          <a:p>
            <a:r>
              <a:rPr kumimoji="1" lang="zh-CN" altLang="en-US" dirty="0"/>
              <a:t>从用户的使用角度来看，分布式文件系统是一个标准的文件系统，提供了一系列</a:t>
            </a:r>
            <a:r>
              <a:rPr kumimoji="1" lang="en" altLang="zh-CN" dirty="0"/>
              <a:t>API</a:t>
            </a:r>
            <a:r>
              <a:rPr kumimoji="1" lang="zh-CN" altLang="en" dirty="0"/>
              <a:t>，</a:t>
            </a:r>
            <a:r>
              <a:rPr kumimoji="1" lang="zh-CN" altLang="en-US" dirty="0"/>
              <a:t>由此进行文件或目录的创建、移动、删除，以及对文件的读写等操作</a:t>
            </a:r>
          </a:p>
          <a:p>
            <a:r>
              <a:rPr kumimoji="1" lang="zh-CN" altLang="en-US" dirty="0"/>
              <a:t>从内部实现角度来看，分布式文件系统还要通过网络管理存储在多个节点上的文件和目录。并且，同一文件不只是存储在一个节点上，而是按规则分布存储在一簇节点上，协同提供服务</a:t>
            </a:r>
          </a:p>
        </p:txBody>
      </p:sp>
    </p:spTree>
    <p:extLst>
      <p:ext uri="{BB962C8B-B14F-4D97-AF65-F5344CB8AC3E}">
        <p14:creationId xmlns:p14="http://schemas.microsoft.com/office/powerpoint/2010/main" val="1132070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zh-CN" altLang="en-US" sz="4800" dirty="0">
                <a:solidFill>
                  <a:srgbClr val="2521FF"/>
                </a:solidFill>
                <a:latin typeface="SimHei" panose="02010609060101010101" pitchFamily="49" charset="-122"/>
                <a:ea typeface="SimHei" panose="02010609060101010101" pitchFamily="49" charset="-122"/>
              </a:rPr>
              <a:t>系统结构</a:t>
            </a:r>
            <a:r>
              <a:rPr lang="en-US" altLang="zh-CN" sz="4800" dirty="0">
                <a:solidFill>
                  <a:srgbClr val="2521FF"/>
                </a:solidFill>
                <a:latin typeface="SimHei" panose="02010609060101010101" pitchFamily="49" charset="-122"/>
                <a:ea typeface="SimHei" panose="02010609060101010101" pitchFamily="49" charset="-122"/>
              </a:rPr>
              <a:t>(5/6)</a:t>
            </a:r>
          </a:p>
        </p:txBody>
      </p:sp>
      <p:graphicFrame>
        <p:nvGraphicFramePr>
          <p:cNvPr id="28701" name="Group 29"/>
          <p:cNvGraphicFramePr>
            <a:graphicFrameLocks noGrp="1"/>
          </p:cNvGraphicFramePr>
          <p:nvPr>
            <p:ph idx="1"/>
            <p:extLst>
              <p:ext uri="{D42A27DB-BD31-4B8C-83A1-F6EECF244321}">
                <p14:modId xmlns:p14="http://schemas.microsoft.com/office/powerpoint/2010/main" val="67193297"/>
              </p:ext>
            </p:extLst>
          </p:nvPr>
        </p:nvGraphicFramePr>
        <p:xfrm>
          <a:off x="609600" y="4371976"/>
          <a:ext cx="10972800" cy="2317997"/>
        </p:xfrm>
        <a:graphic>
          <a:graphicData uri="http://schemas.openxmlformats.org/drawingml/2006/table">
            <a:tbl>
              <a:tblPr/>
              <a:tblGrid>
                <a:gridCol w="5267093">
                  <a:extLst>
                    <a:ext uri="{9D8B030D-6E8A-4147-A177-3AD203B41FA5}">
                      <a16:colId xmlns:a16="http://schemas.microsoft.com/office/drawing/2014/main" val="20000"/>
                    </a:ext>
                  </a:extLst>
                </a:gridCol>
                <a:gridCol w="5705707">
                  <a:extLst>
                    <a:ext uri="{9D8B030D-6E8A-4147-A177-3AD203B41FA5}">
                      <a16:colId xmlns:a16="http://schemas.microsoft.com/office/drawing/2014/main" val="20001"/>
                    </a:ext>
                  </a:extLst>
                </a:gridCol>
              </a:tblGrid>
              <a:tr h="489093">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a:ln>
                            <a:noFill/>
                          </a:ln>
                          <a:solidFill>
                            <a:schemeClr val="tx1"/>
                          </a:solidFill>
                          <a:effectLst/>
                          <a:latin typeface="+mn-lt"/>
                          <a:ea typeface="SimHei" panose="02010609060101010101" pitchFamily="49" charset="-122"/>
                        </a:rPr>
                        <a:t>容错</a:t>
                      </a:r>
                    </a:p>
                  </a:txBody>
                  <a:tcPr marL="133962" marR="133962"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a:ln>
                            <a:noFill/>
                          </a:ln>
                          <a:solidFill>
                            <a:schemeClr val="tx1"/>
                          </a:solidFill>
                          <a:effectLst/>
                          <a:latin typeface="+mn-lt"/>
                          <a:ea typeface="SimHei" panose="02010609060101010101" pitchFamily="49" charset="-122"/>
                        </a:rPr>
                        <a:t>请求消息比较短</a:t>
                      </a:r>
                    </a:p>
                  </a:txBody>
                  <a:tcPr marL="133962" marR="133962"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356">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a:ln>
                            <a:noFill/>
                          </a:ln>
                          <a:solidFill>
                            <a:schemeClr val="tx1"/>
                          </a:solidFill>
                          <a:effectLst/>
                          <a:latin typeface="+mn-lt"/>
                          <a:ea typeface="SimHei" panose="02010609060101010101" pitchFamily="49" charset="-122"/>
                        </a:rPr>
                        <a:t>无需</a:t>
                      </a:r>
                      <a:r>
                        <a:rPr kumimoji="1" lang="en-US" altLang="zh-CN" sz="2400" b="0" i="0" u="none" strike="noStrike" cap="none" normalizeH="0" baseline="0" dirty="0">
                          <a:ln>
                            <a:noFill/>
                          </a:ln>
                          <a:solidFill>
                            <a:schemeClr val="tx1"/>
                          </a:solidFill>
                          <a:effectLst/>
                          <a:latin typeface="+mn-lt"/>
                          <a:ea typeface="SimHei" panose="02010609060101010101" pitchFamily="49" charset="-122"/>
                        </a:rPr>
                        <a:t>OPEN/CLOSE</a:t>
                      </a:r>
                      <a:r>
                        <a:rPr kumimoji="1" lang="zh-CN" altLang="en-US" sz="2400" b="0" i="0" u="none" strike="noStrike" cap="none" normalizeH="0" baseline="0" dirty="0">
                          <a:ln>
                            <a:noFill/>
                          </a:ln>
                          <a:solidFill>
                            <a:schemeClr val="tx1"/>
                          </a:solidFill>
                          <a:effectLst/>
                          <a:latin typeface="+mn-lt"/>
                          <a:ea typeface="SimHei" panose="02010609060101010101" pitchFamily="49" charset="-122"/>
                        </a:rPr>
                        <a:t>调用</a:t>
                      </a:r>
                    </a:p>
                  </a:txBody>
                  <a:tcPr marL="133962" marR="133962"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a:ln>
                            <a:noFill/>
                          </a:ln>
                          <a:solidFill>
                            <a:schemeClr val="tx1"/>
                          </a:solidFill>
                          <a:effectLst/>
                          <a:latin typeface="+mn-lt"/>
                          <a:ea typeface="SimHei" panose="02010609060101010101" pitchFamily="49" charset="-122"/>
                        </a:rPr>
                        <a:t>更好的性能         </a:t>
                      </a:r>
                    </a:p>
                  </a:txBody>
                  <a:tcPr marL="133962" marR="133962"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351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a:ln>
                            <a:noFill/>
                          </a:ln>
                          <a:solidFill>
                            <a:schemeClr val="tx1"/>
                          </a:solidFill>
                          <a:effectLst/>
                          <a:latin typeface="+mn-lt"/>
                          <a:ea typeface="SimHei" panose="02010609060101010101" pitchFamily="49" charset="-122"/>
                        </a:rPr>
                        <a:t>不在表上浪费服务器空间</a:t>
                      </a:r>
                    </a:p>
                  </a:txBody>
                  <a:tcPr marL="133962" marR="133962"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a:ln>
                            <a:noFill/>
                          </a:ln>
                          <a:solidFill>
                            <a:schemeClr val="tx1"/>
                          </a:solidFill>
                          <a:effectLst/>
                          <a:latin typeface="+mn-lt"/>
                          <a:ea typeface="SimHei" panose="02010609060101010101" pitchFamily="49" charset="-122"/>
                        </a:rPr>
                        <a:t>可以预读</a:t>
                      </a:r>
                    </a:p>
                  </a:txBody>
                  <a:tcPr marL="133962" marR="133962"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167">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a:ln>
                            <a:noFill/>
                          </a:ln>
                          <a:solidFill>
                            <a:schemeClr val="tx1"/>
                          </a:solidFill>
                          <a:effectLst/>
                          <a:latin typeface="+mn-lt"/>
                          <a:ea typeface="SimHei" panose="02010609060101010101" pitchFamily="49" charset="-122"/>
                        </a:rPr>
                        <a:t>没有打开文件数目的限制</a:t>
                      </a:r>
                    </a:p>
                  </a:txBody>
                  <a:tcPr marL="133962" marR="133962"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a:ln>
                            <a:noFill/>
                          </a:ln>
                          <a:solidFill>
                            <a:schemeClr val="tx1"/>
                          </a:solidFill>
                          <a:effectLst/>
                          <a:latin typeface="+mn-lt"/>
                          <a:ea typeface="SimHei" panose="02010609060101010101" pitchFamily="49" charset="-122"/>
                        </a:rPr>
                        <a:t>易于幂等性</a:t>
                      </a:r>
                    </a:p>
                  </a:txBody>
                  <a:tcPr marL="133962" marR="133962"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7806">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a:ln>
                            <a:noFill/>
                          </a:ln>
                          <a:solidFill>
                            <a:schemeClr val="tx1"/>
                          </a:solidFill>
                          <a:effectLst/>
                          <a:latin typeface="+mn-lt"/>
                          <a:ea typeface="SimHei" panose="02010609060101010101" pitchFamily="49" charset="-122"/>
                        </a:rPr>
                        <a:t>客户崩溃不会造成服务器故障</a:t>
                      </a:r>
                    </a:p>
                  </a:txBody>
                  <a:tcPr marL="133962" marR="133962"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a:ln>
                            <a:noFill/>
                          </a:ln>
                          <a:solidFill>
                            <a:schemeClr val="tx1"/>
                          </a:solidFill>
                          <a:effectLst/>
                          <a:latin typeface="+mn-lt"/>
                          <a:ea typeface="SimHei" panose="02010609060101010101" pitchFamily="49" charset="-122"/>
                        </a:rPr>
                        <a:t>可以对文件加锁 </a:t>
                      </a:r>
                    </a:p>
                  </a:txBody>
                  <a:tcPr marL="133962" marR="133962"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8675" name="Rectangle 3"/>
          <p:cNvSpPr>
            <a:spLocks noGrp="1" noChangeArrowheads="1"/>
          </p:cNvSpPr>
          <p:nvPr>
            <p:ph type="body" sz="half" idx="4294967295"/>
          </p:nvPr>
        </p:nvSpPr>
        <p:spPr>
          <a:xfrm>
            <a:off x="189571" y="1143596"/>
            <a:ext cx="11831444" cy="2592387"/>
          </a:xfrm>
        </p:spPr>
        <p:txBody>
          <a:bodyPr/>
          <a:lstStyle/>
          <a:p>
            <a:r>
              <a:rPr lang="zh-CN" altLang="en-US" dirty="0"/>
              <a:t>无状态服务器和有状态服务器</a:t>
            </a:r>
            <a:endParaRPr lang="zh-CN" altLang="en-US" dirty="0">
              <a:latin typeface="宋体" panose="02010600030101010101" pitchFamily="2" charset="-122"/>
            </a:endParaRPr>
          </a:p>
          <a:p>
            <a:pPr lvl="1" algn="just"/>
            <a:r>
              <a:rPr lang="zh-CN" altLang="en-US" b="1" dirty="0"/>
              <a:t>无状态</a:t>
            </a:r>
            <a:r>
              <a:rPr lang="zh-CN" altLang="en-US" dirty="0"/>
              <a:t>服务器：客户给服务器发送请求，服务器完成请求，发送应答，然后从内部表中删除有关该请求的所有信息。在请求之间，服务器不保存特定客户的状态信息</a:t>
            </a:r>
          </a:p>
          <a:p>
            <a:pPr lvl="1" algn="just"/>
            <a:r>
              <a:rPr lang="zh-CN" altLang="en-US" b="1" dirty="0"/>
              <a:t>有状态</a:t>
            </a:r>
            <a:r>
              <a:rPr lang="zh-CN" altLang="en-US" dirty="0"/>
              <a:t>服务器：服务器应该保存两个请求之间的客户的状态信息</a:t>
            </a:r>
          </a:p>
        </p:txBody>
      </p:sp>
      <p:sp>
        <p:nvSpPr>
          <p:cNvPr id="28676" name="Rectangle 4"/>
          <p:cNvSpPr>
            <a:spLocks noChangeArrowheads="1"/>
          </p:cNvSpPr>
          <p:nvPr/>
        </p:nvSpPr>
        <p:spPr bwMode="auto">
          <a:xfrm>
            <a:off x="836341" y="3798479"/>
            <a:ext cx="100472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SimHei" panose="02010609060101010101" pitchFamily="49" charset="-122"/>
                <a:ea typeface="SimHei" panose="02010609060101010101" pitchFamily="49" charset="-122"/>
              </a:rPr>
              <a:t>无状态服务器的优点                 有状态服务器的优点</a:t>
            </a:r>
          </a:p>
        </p:txBody>
      </p:sp>
    </p:spTree>
    <p:extLst>
      <p:ext uri="{BB962C8B-B14F-4D97-AF65-F5344CB8AC3E}">
        <p14:creationId xmlns:p14="http://schemas.microsoft.com/office/powerpoint/2010/main" val="13236853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zh-CN" altLang="en-US" sz="4800" dirty="0">
                <a:solidFill>
                  <a:srgbClr val="2521FF"/>
                </a:solidFill>
                <a:latin typeface="SimHei" panose="02010609060101010101" pitchFamily="49" charset="-122"/>
                <a:ea typeface="SimHei" panose="02010609060101010101" pitchFamily="49" charset="-122"/>
              </a:rPr>
              <a:t>系统结构</a:t>
            </a:r>
            <a:r>
              <a:rPr lang="en-US" altLang="zh-CN" sz="4800" dirty="0">
                <a:solidFill>
                  <a:srgbClr val="2521FF"/>
                </a:solidFill>
                <a:latin typeface="SimHei" panose="02010609060101010101" pitchFamily="49" charset="-122"/>
                <a:ea typeface="SimHei" panose="02010609060101010101" pitchFamily="49" charset="-122"/>
              </a:rPr>
              <a:t>(6/6)</a:t>
            </a:r>
          </a:p>
        </p:txBody>
      </p:sp>
      <p:sp>
        <p:nvSpPr>
          <p:cNvPr id="30723" name="Rectangle 3"/>
          <p:cNvSpPr>
            <a:spLocks noGrp="1" noChangeArrowheads="1"/>
          </p:cNvSpPr>
          <p:nvPr>
            <p:ph idx="1"/>
          </p:nvPr>
        </p:nvSpPr>
        <p:spPr>
          <a:xfrm>
            <a:off x="174702" y="1166018"/>
            <a:ext cx="11734799" cy="4525963"/>
          </a:xfrm>
        </p:spPr>
        <p:txBody>
          <a:bodyPr/>
          <a:lstStyle/>
          <a:p>
            <a:pPr algn="just" fontAlgn="b"/>
            <a:r>
              <a:rPr lang="zh-CN" altLang="en-US" dirty="0">
                <a:latin typeface="宋体" panose="02010600030101010101" pitchFamily="2" charset="-122"/>
              </a:rPr>
              <a:t>无状态服务器的缺点</a:t>
            </a:r>
            <a:endParaRPr lang="zh-CN" altLang="en-US" dirty="0"/>
          </a:p>
          <a:p>
            <a:pPr lvl="1" algn="just"/>
            <a:r>
              <a:rPr lang="zh-CN" altLang="en-US" dirty="0">
                <a:latin typeface="宋体" panose="02010600030101010101" pitchFamily="2" charset="-122"/>
              </a:rPr>
              <a:t>面对不可靠通信，实现幂等性需要更多的努力</a:t>
            </a:r>
            <a:endParaRPr lang="en-US" altLang="zh-CN" dirty="0">
              <a:latin typeface="宋体" panose="02010600030101010101" pitchFamily="2" charset="-122"/>
            </a:endParaRPr>
          </a:p>
          <a:p>
            <a:pPr lvl="1" algn="just"/>
            <a:r>
              <a:rPr lang="zh-CN" altLang="en-US" dirty="0">
                <a:latin typeface="宋体" panose="02010600030101010101" pitchFamily="2" charset="-122"/>
              </a:rPr>
              <a:t>不可能对文件加锁。文件加锁必须通过特定的锁定服务器来完成</a:t>
            </a:r>
            <a:endParaRPr lang="en-US" altLang="zh-CN" dirty="0">
              <a:latin typeface="宋体" panose="02010600030101010101" pitchFamily="2" charset="-122"/>
            </a:endParaRPr>
          </a:p>
          <a:p>
            <a:pPr marL="457200" indent="-457200" algn="just" eaLnBrk="1" fontAlgn="b" hangingPunct="1">
              <a:buFont typeface="Arial" panose="020B0604020202020204" pitchFamily="34" charset="0"/>
              <a:buChar char="•"/>
            </a:pPr>
            <a:r>
              <a:rPr lang="zh-CN" altLang="en-US" dirty="0">
                <a:latin typeface="宋体" panose="02010600030101010101" pitchFamily="2" charset="-122"/>
              </a:rPr>
              <a:t>有状态服务器的缺点</a:t>
            </a:r>
          </a:p>
          <a:p>
            <a:pPr lvl="1" algn="just" eaLnBrk="1" hangingPunct="1"/>
            <a:r>
              <a:rPr lang="zh-CN" altLang="en-US" dirty="0">
                <a:latin typeface="宋体" panose="02010600030101010101" pitchFamily="2" charset="-122"/>
              </a:rPr>
              <a:t>如在文件打开情况下客户机崩溃，服务器将处于困境中。如果对此束手无策，它的表最终将充满垃圾</a:t>
            </a:r>
            <a:endParaRPr lang="en-US" altLang="zh-CN" dirty="0">
              <a:latin typeface="宋体" panose="02010600030101010101" pitchFamily="2" charset="-122"/>
            </a:endParaRPr>
          </a:p>
          <a:p>
            <a:pPr lvl="1" algn="just" eaLnBrk="1" hangingPunct="1"/>
            <a:r>
              <a:rPr lang="zh-CN" altLang="en-US" dirty="0">
                <a:latin typeface="宋体" panose="02010600030101010101" pitchFamily="2" charset="-122"/>
              </a:rPr>
              <a:t>如果它超时了还未打开文件，那么客户因两个请求间等待时间太长将被拒绝服务，正确程序不能正常工作</a:t>
            </a:r>
            <a:endParaRPr lang="zh-CN" altLang="en-US" dirty="0"/>
          </a:p>
          <a:p>
            <a:pPr lvl="1" algn="just"/>
            <a:endParaRPr lang="zh-CN" altLang="en-US" dirty="0">
              <a:latin typeface="宋体" panose="02010600030101010101" pitchFamily="2" charset="-122"/>
            </a:endParaRPr>
          </a:p>
        </p:txBody>
      </p:sp>
      <p:sp>
        <p:nvSpPr>
          <p:cNvPr id="30724" name="Rectangle 4"/>
          <p:cNvSpPr>
            <a:spLocks noChangeArrowheads="1"/>
          </p:cNvSpPr>
          <p:nvPr/>
        </p:nvSpPr>
        <p:spPr bwMode="auto">
          <a:xfrm>
            <a:off x="838200" y="3221058"/>
            <a:ext cx="10642600" cy="223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indent="-457200" algn="just" eaLnBrk="1" fontAlgn="b" hangingPunct="1">
              <a:spcBef>
                <a:spcPct val="20000"/>
              </a:spcBef>
              <a:buFont typeface="Arial" panose="020B0604020202020204" pitchFamily="34" charset="0"/>
              <a:buChar char="•"/>
            </a:pPr>
            <a:endParaRPr lang="zh-CN" altLang="en-US" dirty="0"/>
          </a:p>
        </p:txBody>
      </p:sp>
    </p:spTree>
    <p:extLst>
      <p:ext uri="{BB962C8B-B14F-4D97-AF65-F5344CB8AC3E}">
        <p14:creationId xmlns:p14="http://schemas.microsoft.com/office/powerpoint/2010/main" val="1281766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zh-CN" altLang="en-US" sz="4800" dirty="0">
                <a:solidFill>
                  <a:srgbClr val="2521FF"/>
                </a:solidFill>
                <a:latin typeface="SimHei" panose="02010609060101010101" pitchFamily="49" charset="-122"/>
                <a:ea typeface="SimHei" panose="02010609060101010101" pitchFamily="49" charset="-122"/>
              </a:rPr>
              <a:t>高速缓存</a:t>
            </a:r>
            <a:r>
              <a:rPr lang="en-US" altLang="zh-CN" sz="4800" dirty="0">
                <a:solidFill>
                  <a:srgbClr val="2521FF"/>
                </a:solidFill>
                <a:latin typeface="SimHei" panose="02010609060101010101" pitchFamily="49" charset="-122"/>
                <a:ea typeface="SimHei" panose="02010609060101010101" pitchFamily="49" charset="-122"/>
              </a:rPr>
              <a:t>(1/6)</a:t>
            </a:r>
          </a:p>
        </p:txBody>
      </p:sp>
      <p:sp>
        <p:nvSpPr>
          <p:cNvPr id="31747" name="Rectangle 3"/>
          <p:cNvSpPr>
            <a:spLocks noGrp="1" noChangeArrowheads="1"/>
          </p:cNvSpPr>
          <p:nvPr>
            <p:ph idx="1"/>
          </p:nvPr>
        </p:nvSpPr>
        <p:spPr>
          <a:xfrm>
            <a:off x="241609" y="1166019"/>
            <a:ext cx="11857464" cy="3176084"/>
          </a:xfrm>
        </p:spPr>
        <p:txBody>
          <a:bodyPr>
            <a:normAutofit/>
          </a:bodyPr>
          <a:lstStyle/>
          <a:p>
            <a:r>
              <a:rPr lang="zh-CN" altLang="en-US" dirty="0"/>
              <a:t>在各自有主存和磁盘的客户</a:t>
            </a:r>
            <a:r>
              <a:rPr lang="en-US" altLang="zh-CN" dirty="0"/>
              <a:t>-</a:t>
            </a:r>
            <a:r>
              <a:rPr lang="zh-CN" altLang="en-US" dirty="0"/>
              <a:t>服务器系统中，有四个地方可用来存储文件或部分文件</a:t>
            </a:r>
            <a:endParaRPr lang="zh-CN" altLang="en-US" dirty="0">
              <a:latin typeface="宋体" panose="02010600030101010101" pitchFamily="2" charset="-122"/>
            </a:endParaRPr>
          </a:p>
          <a:p>
            <a:pPr lvl="1" algn="just"/>
            <a:r>
              <a:rPr lang="zh-CN" altLang="en-US" dirty="0"/>
              <a:t>服务器主存</a:t>
            </a:r>
          </a:p>
          <a:p>
            <a:pPr lvl="1" algn="just"/>
            <a:r>
              <a:rPr lang="zh-CN" altLang="en-US" dirty="0"/>
              <a:t>服务器磁盘</a:t>
            </a:r>
          </a:p>
          <a:p>
            <a:pPr lvl="1" algn="just"/>
            <a:r>
              <a:rPr lang="zh-CN" altLang="en-US" dirty="0"/>
              <a:t>客户主存</a:t>
            </a:r>
          </a:p>
          <a:p>
            <a:pPr lvl="1" algn="just"/>
            <a:r>
              <a:rPr lang="zh-CN" altLang="en-US" dirty="0"/>
              <a:t>客户磁盘</a:t>
            </a:r>
          </a:p>
        </p:txBody>
      </p:sp>
      <p:sp>
        <p:nvSpPr>
          <p:cNvPr id="28677" name="AutoShape 5"/>
          <p:cNvSpPr>
            <a:spLocks noChangeAspect="1" noChangeArrowheads="1" noTextEdit="1"/>
          </p:cNvSpPr>
          <p:nvPr/>
        </p:nvSpPr>
        <p:spPr bwMode="auto">
          <a:xfrm>
            <a:off x="3224482" y="4143663"/>
            <a:ext cx="6481763" cy="229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SimHei" panose="02010609060101010101" pitchFamily="49" charset="-122"/>
              <a:ea typeface="SimHei" panose="02010609060101010101" pitchFamily="49" charset="-122"/>
            </a:endParaRPr>
          </a:p>
        </p:txBody>
      </p:sp>
      <p:sp>
        <p:nvSpPr>
          <p:cNvPr id="28678" name="Freeform 7"/>
          <p:cNvSpPr>
            <a:spLocks/>
          </p:cNvSpPr>
          <p:nvPr/>
        </p:nvSpPr>
        <p:spPr bwMode="auto">
          <a:xfrm>
            <a:off x="5139007" y="4746914"/>
            <a:ext cx="887413" cy="766763"/>
          </a:xfrm>
          <a:custGeom>
            <a:avLst/>
            <a:gdLst>
              <a:gd name="T0" fmla="*/ 0 w 559"/>
              <a:gd name="T1" fmla="*/ 679450 h 483"/>
              <a:gd name="T2" fmla="*/ 0 w 559"/>
              <a:gd name="T3" fmla="*/ 85725 h 483"/>
              <a:gd name="T4" fmla="*/ 144463 w 559"/>
              <a:gd name="T5" fmla="*/ 38100 h 483"/>
              <a:gd name="T6" fmla="*/ 292100 w 559"/>
              <a:gd name="T7" fmla="*/ 9525 h 483"/>
              <a:gd name="T8" fmla="*/ 441325 w 559"/>
              <a:gd name="T9" fmla="*/ 0 h 483"/>
              <a:gd name="T10" fmla="*/ 595313 w 559"/>
              <a:gd name="T11" fmla="*/ 9525 h 483"/>
              <a:gd name="T12" fmla="*/ 742950 w 559"/>
              <a:gd name="T13" fmla="*/ 38100 h 483"/>
              <a:gd name="T14" fmla="*/ 887413 w 559"/>
              <a:gd name="T15" fmla="*/ 85725 h 483"/>
              <a:gd name="T16" fmla="*/ 887413 w 559"/>
              <a:gd name="T17" fmla="*/ 679450 h 483"/>
              <a:gd name="T18" fmla="*/ 742950 w 559"/>
              <a:gd name="T19" fmla="*/ 728663 h 483"/>
              <a:gd name="T20" fmla="*/ 595313 w 559"/>
              <a:gd name="T21" fmla="*/ 757238 h 483"/>
              <a:gd name="T22" fmla="*/ 441325 w 559"/>
              <a:gd name="T23" fmla="*/ 766763 h 483"/>
              <a:gd name="T24" fmla="*/ 292100 w 559"/>
              <a:gd name="T25" fmla="*/ 757238 h 483"/>
              <a:gd name="T26" fmla="*/ 144463 w 559"/>
              <a:gd name="T27" fmla="*/ 728663 h 483"/>
              <a:gd name="T28" fmla="*/ 0 w 559"/>
              <a:gd name="T29" fmla="*/ 679450 h 4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59" h="483">
                <a:moveTo>
                  <a:pt x="0" y="428"/>
                </a:moveTo>
                <a:lnTo>
                  <a:pt x="0" y="54"/>
                </a:lnTo>
                <a:lnTo>
                  <a:pt x="91" y="24"/>
                </a:lnTo>
                <a:lnTo>
                  <a:pt x="184" y="6"/>
                </a:lnTo>
                <a:lnTo>
                  <a:pt x="278" y="0"/>
                </a:lnTo>
                <a:lnTo>
                  <a:pt x="375" y="6"/>
                </a:lnTo>
                <a:lnTo>
                  <a:pt x="468" y="24"/>
                </a:lnTo>
                <a:lnTo>
                  <a:pt x="559" y="54"/>
                </a:lnTo>
                <a:lnTo>
                  <a:pt x="559" y="428"/>
                </a:lnTo>
                <a:lnTo>
                  <a:pt x="468" y="459"/>
                </a:lnTo>
                <a:lnTo>
                  <a:pt x="375" y="477"/>
                </a:lnTo>
                <a:lnTo>
                  <a:pt x="278" y="483"/>
                </a:lnTo>
                <a:lnTo>
                  <a:pt x="184" y="477"/>
                </a:lnTo>
                <a:lnTo>
                  <a:pt x="91" y="459"/>
                </a:lnTo>
                <a:lnTo>
                  <a:pt x="0" y="4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SimHei" panose="02010609060101010101" pitchFamily="49" charset="-122"/>
              <a:ea typeface="SimHei" panose="02010609060101010101" pitchFamily="49" charset="-122"/>
            </a:endParaRPr>
          </a:p>
        </p:txBody>
      </p:sp>
      <p:grpSp>
        <p:nvGrpSpPr>
          <p:cNvPr id="31782" name="Group 38"/>
          <p:cNvGrpSpPr>
            <a:grpSpLocks/>
          </p:cNvGrpSpPr>
          <p:nvPr/>
        </p:nvGrpSpPr>
        <p:grpSpPr bwMode="auto">
          <a:xfrm>
            <a:off x="3234007" y="5504151"/>
            <a:ext cx="6462713" cy="869950"/>
            <a:chOff x="486" y="3255"/>
            <a:chExt cx="4071" cy="548"/>
          </a:xfrm>
        </p:grpSpPr>
        <p:sp>
          <p:nvSpPr>
            <p:cNvPr id="28700" name="Line 16"/>
            <p:cNvSpPr>
              <a:spLocks noChangeShapeType="1"/>
            </p:cNvSpPr>
            <p:nvPr/>
          </p:nvSpPr>
          <p:spPr bwMode="auto">
            <a:xfrm flipH="1">
              <a:off x="486" y="3596"/>
              <a:ext cx="4071"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SimHei" panose="02010609060101010101" pitchFamily="49" charset="-122"/>
                <a:ea typeface="SimHei" panose="02010609060101010101" pitchFamily="49" charset="-122"/>
              </a:endParaRPr>
            </a:p>
          </p:txBody>
        </p:sp>
        <p:sp>
          <p:nvSpPr>
            <p:cNvPr id="28701" name="Line 19"/>
            <p:cNvSpPr>
              <a:spLocks noChangeShapeType="1"/>
            </p:cNvSpPr>
            <p:nvPr/>
          </p:nvSpPr>
          <p:spPr bwMode="auto">
            <a:xfrm>
              <a:off x="3079" y="3255"/>
              <a:ext cx="1" cy="34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SimHei" panose="02010609060101010101" pitchFamily="49" charset="-122"/>
                <a:ea typeface="SimHei" panose="02010609060101010101" pitchFamily="49" charset="-122"/>
              </a:endParaRPr>
            </a:p>
          </p:txBody>
        </p:sp>
        <p:sp>
          <p:nvSpPr>
            <p:cNvPr id="28702" name="Rectangle 23"/>
            <p:cNvSpPr>
              <a:spLocks noChangeArrowheads="1"/>
            </p:cNvSpPr>
            <p:nvPr/>
          </p:nvSpPr>
          <p:spPr bwMode="auto">
            <a:xfrm>
              <a:off x="4007" y="3659"/>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500">
                  <a:solidFill>
                    <a:srgbClr val="000000"/>
                  </a:solidFill>
                  <a:latin typeface="SimHei" panose="02010609060101010101" pitchFamily="49" charset="-122"/>
                  <a:ea typeface="SimHei" panose="02010609060101010101" pitchFamily="49" charset="-122"/>
                </a:rPr>
                <a:t>网络</a:t>
              </a:r>
              <a:endParaRPr lang="zh-CN" altLang="en-US">
                <a:latin typeface="SimHei" panose="02010609060101010101" pitchFamily="49" charset="-122"/>
                <a:ea typeface="SimHei" panose="02010609060101010101" pitchFamily="49" charset="-122"/>
              </a:endParaRPr>
            </a:p>
          </p:txBody>
        </p:sp>
      </p:grpSp>
      <p:grpSp>
        <p:nvGrpSpPr>
          <p:cNvPr id="31780" name="Group 36"/>
          <p:cNvGrpSpPr>
            <a:grpSpLocks/>
          </p:cNvGrpSpPr>
          <p:nvPr/>
        </p:nvGrpSpPr>
        <p:grpSpPr bwMode="auto">
          <a:xfrm>
            <a:off x="3440381" y="4550066"/>
            <a:ext cx="1022350" cy="1516063"/>
            <a:chOff x="616" y="2641"/>
            <a:chExt cx="644" cy="955"/>
          </a:xfrm>
        </p:grpSpPr>
        <p:sp>
          <p:nvSpPr>
            <p:cNvPr id="28697" name="Rectangle 10"/>
            <p:cNvSpPr>
              <a:spLocks noChangeArrowheads="1"/>
            </p:cNvSpPr>
            <p:nvPr/>
          </p:nvSpPr>
          <p:spPr bwMode="auto">
            <a:xfrm>
              <a:off x="616" y="2826"/>
              <a:ext cx="644" cy="429"/>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SimHei" panose="02010609060101010101" pitchFamily="49" charset="-122"/>
                <a:ea typeface="SimHei" panose="02010609060101010101" pitchFamily="49" charset="-122"/>
              </a:endParaRPr>
            </a:p>
          </p:txBody>
        </p:sp>
        <p:sp>
          <p:nvSpPr>
            <p:cNvPr id="28698" name="Line 17"/>
            <p:cNvSpPr>
              <a:spLocks noChangeShapeType="1"/>
            </p:cNvSpPr>
            <p:nvPr/>
          </p:nvSpPr>
          <p:spPr bwMode="auto">
            <a:xfrm>
              <a:off x="831" y="3255"/>
              <a:ext cx="1" cy="34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SimHei" panose="02010609060101010101" pitchFamily="49" charset="-122"/>
                <a:ea typeface="SimHei" panose="02010609060101010101" pitchFamily="49" charset="-122"/>
              </a:endParaRPr>
            </a:p>
          </p:txBody>
        </p:sp>
        <p:sp>
          <p:nvSpPr>
            <p:cNvPr id="28699" name="Rectangle 24"/>
            <p:cNvSpPr>
              <a:spLocks noChangeArrowheads="1"/>
            </p:cNvSpPr>
            <p:nvPr/>
          </p:nvSpPr>
          <p:spPr bwMode="auto">
            <a:xfrm>
              <a:off x="698" y="2641"/>
              <a:ext cx="4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500" dirty="0">
                  <a:solidFill>
                    <a:srgbClr val="000000"/>
                  </a:solidFill>
                  <a:latin typeface="SimHei" panose="02010609060101010101" pitchFamily="49" charset="-122"/>
                  <a:ea typeface="SimHei" panose="02010609060101010101" pitchFamily="49" charset="-122"/>
                </a:rPr>
                <a:t>客户内存</a:t>
              </a:r>
              <a:endParaRPr lang="zh-CN" altLang="en-US" dirty="0">
                <a:latin typeface="SimHei" panose="02010609060101010101" pitchFamily="49" charset="-122"/>
                <a:ea typeface="SimHei" panose="02010609060101010101" pitchFamily="49" charset="-122"/>
              </a:endParaRPr>
            </a:p>
          </p:txBody>
        </p:sp>
      </p:grpSp>
      <p:grpSp>
        <p:nvGrpSpPr>
          <p:cNvPr id="31781" name="Group 37"/>
          <p:cNvGrpSpPr>
            <a:grpSpLocks/>
          </p:cNvGrpSpPr>
          <p:nvPr/>
        </p:nvGrpSpPr>
        <p:grpSpPr bwMode="auto">
          <a:xfrm>
            <a:off x="4462731" y="4181763"/>
            <a:ext cx="1563688" cy="1322388"/>
            <a:chOff x="1260" y="2422"/>
            <a:chExt cx="985" cy="833"/>
          </a:xfrm>
        </p:grpSpPr>
        <p:sp>
          <p:nvSpPr>
            <p:cNvPr id="28692" name="Freeform 8"/>
            <p:cNvSpPr>
              <a:spLocks/>
            </p:cNvSpPr>
            <p:nvPr/>
          </p:nvSpPr>
          <p:spPr bwMode="auto">
            <a:xfrm>
              <a:off x="1686" y="2772"/>
              <a:ext cx="559" cy="483"/>
            </a:xfrm>
            <a:custGeom>
              <a:avLst/>
              <a:gdLst>
                <a:gd name="T0" fmla="*/ 0 w 559"/>
                <a:gd name="T1" fmla="*/ 428 h 483"/>
                <a:gd name="T2" fmla="*/ 0 w 559"/>
                <a:gd name="T3" fmla="*/ 54 h 483"/>
                <a:gd name="T4" fmla="*/ 91 w 559"/>
                <a:gd name="T5" fmla="*/ 24 h 483"/>
                <a:gd name="T6" fmla="*/ 184 w 559"/>
                <a:gd name="T7" fmla="*/ 6 h 483"/>
                <a:gd name="T8" fmla="*/ 278 w 559"/>
                <a:gd name="T9" fmla="*/ 0 h 483"/>
                <a:gd name="T10" fmla="*/ 375 w 559"/>
                <a:gd name="T11" fmla="*/ 6 h 483"/>
                <a:gd name="T12" fmla="*/ 468 w 559"/>
                <a:gd name="T13" fmla="*/ 24 h 483"/>
                <a:gd name="T14" fmla="*/ 559 w 559"/>
                <a:gd name="T15" fmla="*/ 54 h 483"/>
                <a:gd name="T16" fmla="*/ 559 w 559"/>
                <a:gd name="T17" fmla="*/ 428 h 483"/>
                <a:gd name="T18" fmla="*/ 468 w 559"/>
                <a:gd name="T19" fmla="*/ 459 h 483"/>
                <a:gd name="T20" fmla="*/ 375 w 559"/>
                <a:gd name="T21" fmla="*/ 477 h 483"/>
                <a:gd name="T22" fmla="*/ 278 w 559"/>
                <a:gd name="T23" fmla="*/ 483 h 483"/>
                <a:gd name="T24" fmla="*/ 184 w 559"/>
                <a:gd name="T25" fmla="*/ 477 h 483"/>
                <a:gd name="T26" fmla="*/ 91 w 559"/>
                <a:gd name="T27" fmla="*/ 459 h 483"/>
                <a:gd name="T28" fmla="*/ 0 w 559"/>
                <a:gd name="T29" fmla="*/ 428 h 4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59" h="483">
                  <a:moveTo>
                    <a:pt x="0" y="428"/>
                  </a:moveTo>
                  <a:lnTo>
                    <a:pt x="0" y="54"/>
                  </a:lnTo>
                  <a:lnTo>
                    <a:pt x="91" y="24"/>
                  </a:lnTo>
                  <a:lnTo>
                    <a:pt x="184" y="6"/>
                  </a:lnTo>
                  <a:lnTo>
                    <a:pt x="278" y="0"/>
                  </a:lnTo>
                  <a:lnTo>
                    <a:pt x="375" y="6"/>
                  </a:lnTo>
                  <a:lnTo>
                    <a:pt x="468" y="24"/>
                  </a:lnTo>
                  <a:lnTo>
                    <a:pt x="559" y="54"/>
                  </a:lnTo>
                  <a:lnTo>
                    <a:pt x="559" y="428"/>
                  </a:lnTo>
                  <a:lnTo>
                    <a:pt x="468" y="459"/>
                  </a:lnTo>
                  <a:lnTo>
                    <a:pt x="375" y="477"/>
                  </a:lnTo>
                  <a:lnTo>
                    <a:pt x="278" y="483"/>
                  </a:lnTo>
                  <a:lnTo>
                    <a:pt x="184" y="477"/>
                  </a:lnTo>
                  <a:lnTo>
                    <a:pt x="91" y="459"/>
                  </a:lnTo>
                  <a:lnTo>
                    <a:pt x="0" y="428"/>
                  </a:lnTo>
                </a:path>
              </a:pathLst>
            </a:custGeom>
            <a:noFill/>
            <a:ln w="4763">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SimHei" panose="02010609060101010101" pitchFamily="49" charset="-122"/>
                <a:ea typeface="SimHei" panose="02010609060101010101" pitchFamily="49" charset="-122"/>
              </a:endParaRPr>
            </a:p>
          </p:txBody>
        </p:sp>
        <p:sp>
          <p:nvSpPr>
            <p:cNvPr id="28693" name="Freeform 9"/>
            <p:cNvSpPr>
              <a:spLocks/>
            </p:cNvSpPr>
            <p:nvPr/>
          </p:nvSpPr>
          <p:spPr bwMode="auto">
            <a:xfrm>
              <a:off x="1686" y="2826"/>
              <a:ext cx="559" cy="55"/>
            </a:xfrm>
            <a:custGeom>
              <a:avLst/>
              <a:gdLst>
                <a:gd name="T0" fmla="*/ 0 w 559"/>
                <a:gd name="T1" fmla="*/ 0 h 55"/>
                <a:gd name="T2" fmla="*/ 91 w 559"/>
                <a:gd name="T3" fmla="*/ 31 h 55"/>
                <a:gd name="T4" fmla="*/ 184 w 559"/>
                <a:gd name="T5" fmla="*/ 49 h 55"/>
                <a:gd name="T6" fmla="*/ 278 w 559"/>
                <a:gd name="T7" fmla="*/ 55 h 55"/>
                <a:gd name="T8" fmla="*/ 375 w 559"/>
                <a:gd name="T9" fmla="*/ 49 h 55"/>
                <a:gd name="T10" fmla="*/ 468 w 559"/>
                <a:gd name="T11" fmla="*/ 31 h 55"/>
                <a:gd name="T12" fmla="*/ 559 w 559"/>
                <a:gd name="T13" fmla="*/ 0 h 5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9" h="55">
                  <a:moveTo>
                    <a:pt x="0" y="0"/>
                  </a:moveTo>
                  <a:lnTo>
                    <a:pt x="91" y="31"/>
                  </a:lnTo>
                  <a:lnTo>
                    <a:pt x="184" y="49"/>
                  </a:lnTo>
                  <a:lnTo>
                    <a:pt x="278" y="55"/>
                  </a:lnTo>
                  <a:lnTo>
                    <a:pt x="375" y="49"/>
                  </a:lnTo>
                  <a:lnTo>
                    <a:pt x="468" y="31"/>
                  </a:lnTo>
                  <a:lnTo>
                    <a:pt x="559" y="0"/>
                  </a:lnTo>
                </a:path>
              </a:pathLst>
            </a:custGeom>
            <a:noFill/>
            <a:ln w="4763">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SimHei" panose="02010609060101010101" pitchFamily="49" charset="-122"/>
                <a:ea typeface="SimHei" panose="02010609060101010101" pitchFamily="49" charset="-122"/>
              </a:endParaRPr>
            </a:p>
          </p:txBody>
        </p:sp>
        <p:sp>
          <p:nvSpPr>
            <p:cNvPr id="28694" name="Line 20"/>
            <p:cNvSpPr>
              <a:spLocks noChangeShapeType="1"/>
            </p:cNvSpPr>
            <p:nvPr/>
          </p:nvSpPr>
          <p:spPr bwMode="auto">
            <a:xfrm>
              <a:off x="1260" y="3041"/>
              <a:ext cx="426"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SimHei" panose="02010609060101010101" pitchFamily="49" charset="-122"/>
                <a:ea typeface="SimHei" panose="02010609060101010101" pitchFamily="49" charset="-122"/>
              </a:endParaRPr>
            </a:p>
          </p:txBody>
        </p:sp>
        <p:sp>
          <p:nvSpPr>
            <p:cNvPr id="28695" name="Rectangle 25"/>
            <p:cNvSpPr>
              <a:spLocks noChangeArrowheads="1"/>
            </p:cNvSpPr>
            <p:nvPr/>
          </p:nvSpPr>
          <p:spPr bwMode="auto">
            <a:xfrm>
              <a:off x="1722" y="2422"/>
              <a:ext cx="4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500" dirty="0">
                  <a:solidFill>
                    <a:srgbClr val="000000"/>
                  </a:solidFill>
                  <a:latin typeface="SimHei" panose="02010609060101010101" pitchFamily="49" charset="-122"/>
                  <a:ea typeface="SimHei" panose="02010609060101010101" pitchFamily="49" charset="-122"/>
                </a:rPr>
                <a:t>客户磁盘</a:t>
              </a:r>
              <a:endParaRPr lang="zh-CN" altLang="en-US" dirty="0">
                <a:latin typeface="SimHei" panose="02010609060101010101" pitchFamily="49" charset="-122"/>
                <a:ea typeface="SimHei" panose="02010609060101010101" pitchFamily="49" charset="-122"/>
              </a:endParaRPr>
            </a:p>
          </p:txBody>
        </p:sp>
        <p:sp>
          <p:nvSpPr>
            <p:cNvPr id="28696" name="Rectangle 26"/>
            <p:cNvSpPr>
              <a:spLocks noChangeArrowheads="1"/>
            </p:cNvSpPr>
            <p:nvPr/>
          </p:nvSpPr>
          <p:spPr bwMode="auto">
            <a:xfrm>
              <a:off x="1701" y="2568"/>
              <a:ext cx="4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500" dirty="0">
                  <a:solidFill>
                    <a:srgbClr val="000000"/>
                  </a:solidFill>
                  <a:latin typeface="SimHei" panose="02010609060101010101" pitchFamily="49" charset="-122"/>
                  <a:ea typeface="SimHei" panose="02010609060101010101" pitchFamily="49" charset="-122"/>
                </a:rPr>
                <a:t>（可选）</a:t>
              </a:r>
              <a:endParaRPr lang="zh-CN" altLang="en-US" dirty="0">
                <a:latin typeface="SimHei" panose="02010609060101010101" pitchFamily="49" charset="-122"/>
                <a:ea typeface="SimHei" panose="02010609060101010101" pitchFamily="49" charset="-122"/>
              </a:endParaRPr>
            </a:p>
          </p:txBody>
        </p:sp>
      </p:grpSp>
      <p:grpSp>
        <p:nvGrpSpPr>
          <p:cNvPr id="31778" name="Group 34"/>
          <p:cNvGrpSpPr>
            <a:grpSpLocks/>
          </p:cNvGrpSpPr>
          <p:nvPr/>
        </p:nvGrpSpPr>
        <p:grpSpPr bwMode="auto">
          <a:xfrm>
            <a:off x="6890019" y="4435763"/>
            <a:ext cx="1016000" cy="1068388"/>
            <a:chOff x="2759" y="2582"/>
            <a:chExt cx="640" cy="673"/>
          </a:xfrm>
        </p:grpSpPr>
        <p:sp>
          <p:nvSpPr>
            <p:cNvPr id="28690" name="Rectangle 14"/>
            <p:cNvSpPr>
              <a:spLocks noChangeArrowheads="1"/>
            </p:cNvSpPr>
            <p:nvPr/>
          </p:nvSpPr>
          <p:spPr bwMode="auto">
            <a:xfrm>
              <a:off x="2759" y="2826"/>
              <a:ext cx="640" cy="429"/>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SimHei" panose="02010609060101010101" pitchFamily="49" charset="-122"/>
                <a:ea typeface="SimHei" panose="02010609060101010101" pitchFamily="49" charset="-122"/>
              </a:endParaRPr>
            </a:p>
          </p:txBody>
        </p:sp>
        <p:sp>
          <p:nvSpPr>
            <p:cNvPr id="28691" name="Rectangle 27"/>
            <p:cNvSpPr>
              <a:spLocks noChangeArrowheads="1"/>
            </p:cNvSpPr>
            <p:nvPr/>
          </p:nvSpPr>
          <p:spPr bwMode="auto">
            <a:xfrm>
              <a:off x="2789" y="2582"/>
              <a:ext cx="6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500">
                  <a:solidFill>
                    <a:srgbClr val="000000"/>
                  </a:solidFill>
                  <a:latin typeface="SimHei" panose="02010609060101010101" pitchFamily="49" charset="-122"/>
                  <a:ea typeface="SimHei" panose="02010609060101010101" pitchFamily="49" charset="-122"/>
                </a:rPr>
                <a:t>服务器内存</a:t>
              </a:r>
              <a:endParaRPr lang="zh-CN" altLang="en-US">
                <a:latin typeface="SimHei" panose="02010609060101010101" pitchFamily="49" charset="-122"/>
                <a:ea typeface="SimHei" panose="02010609060101010101" pitchFamily="49" charset="-122"/>
              </a:endParaRPr>
            </a:p>
          </p:txBody>
        </p:sp>
      </p:grpSp>
      <p:grpSp>
        <p:nvGrpSpPr>
          <p:cNvPr id="31779" name="Group 35"/>
          <p:cNvGrpSpPr>
            <a:grpSpLocks/>
          </p:cNvGrpSpPr>
          <p:nvPr/>
        </p:nvGrpSpPr>
        <p:grpSpPr bwMode="auto">
          <a:xfrm>
            <a:off x="7912371" y="4399252"/>
            <a:ext cx="1598613" cy="1114425"/>
            <a:chOff x="3430" y="2553"/>
            <a:chExt cx="1007" cy="702"/>
          </a:xfrm>
        </p:grpSpPr>
        <p:sp>
          <p:nvSpPr>
            <p:cNvPr id="28684" name="Line 18"/>
            <p:cNvSpPr>
              <a:spLocks noChangeShapeType="1"/>
            </p:cNvSpPr>
            <p:nvPr/>
          </p:nvSpPr>
          <p:spPr bwMode="auto">
            <a:xfrm>
              <a:off x="3430" y="3041"/>
              <a:ext cx="430"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SimHei" panose="02010609060101010101" pitchFamily="49" charset="-122"/>
                <a:ea typeface="SimHei" panose="02010609060101010101" pitchFamily="49" charset="-122"/>
              </a:endParaRPr>
            </a:p>
          </p:txBody>
        </p:sp>
        <p:grpSp>
          <p:nvGrpSpPr>
            <p:cNvPr id="28685" name="Group 33"/>
            <p:cNvGrpSpPr>
              <a:grpSpLocks/>
            </p:cNvGrpSpPr>
            <p:nvPr/>
          </p:nvGrpSpPr>
          <p:grpSpPr bwMode="auto">
            <a:xfrm>
              <a:off x="3837" y="2553"/>
              <a:ext cx="600" cy="702"/>
              <a:chOff x="3804" y="2553"/>
              <a:chExt cx="600" cy="702"/>
            </a:xfrm>
          </p:grpSpPr>
          <p:grpSp>
            <p:nvGrpSpPr>
              <p:cNvPr id="28686" name="Group 32"/>
              <p:cNvGrpSpPr>
                <a:grpSpLocks/>
              </p:cNvGrpSpPr>
              <p:nvPr/>
            </p:nvGrpSpPr>
            <p:grpSpPr bwMode="auto">
              <a:xfrm>
                <a:off x="3829" y="2772"/>
                <a:ext cx="560" cy="483"/>
                <a:chOff x="3829" y="2772"/>
                <a:chExt cx="560" cy="483"/>
              </a:xfrm>
            </p:grpSpPr>
            <p:sp>
              <p:nvSpPr>
                <p:cNvPr id="28688" name="Freeform 12"/>
                <p:cNvSpPr>
                  <a:spLocks/>
                </p:cNvSpPr>
                <p:nvPr/>
              </p:nvSpPr>
              <p:spPr bwMode="auto">
                <a:xfrm>
                  <a:off x="3833" y="2772"/>
                  <a:ext cx="556" cy="483"/>
                </a:xfrm>
                <a:custGeom>
                  <a:avLst/>
                  <a:gdLst>
                    <a:gd name="T0" fmla="*/ 0 w 556"/>
                    <a:gd name="T1" fmla="*/ 428 h 483"/>
                    <a:gd name="T2" fmla="*/ 0 w 556"/>
                    <a:gd name="T3" fmla="*/ 54 h 483"/>
                    <a:gd name="T4" fmla="*/ 90 w 556"/>
                    <a:gd name="T5" fmla="*/ 24 h 483"/>
                    <a:gd name="T6" fmla="*/ 184 w 556"/>
                    <a:gd name="T7" fmla="*/ 6 h 483"/>
                    <a:gd name="T8" fmla="*/ 278 w 556"/>
                    <a:gd name="T9" fmla="*/ 0 h 483"/>
                    <a:gd name="T10" fmla="*/ 371 w 556"/>
                    <a:gd name="T11" fmla="*/ 6 h 483"/>
                    <a:gd name="T12" fmla="*/ 465 w 556"/>
                    <a:gd name="T13" fmla="*/ 24 h 483"/>
                    <a:gd name="T14" fmla="*/ 556 w 556"/>
                    <a:gd name="T15" fmla="*/ 54 h 483"/>
                    <a:gd name="T16" fmla="*/ 556 w 556"/>
                    <a:gd name="T17" fmla="*/ 428 h 483"/>
                    <a:gd name="T18" fmla="*/ 465 w 556"/>
                    <a:gd name="T19" fmla="*/ 459 h 483"/>
                    <a:gd name="T20" fmla="*/ 371 w 556"/>
                    <a:gd name="T21" fmla="*/ 477 h 483"/>
                    <a:gd name="T22" fmla="*/ 278 w 556"/>
                    <a:gd name="T23" fmla="*/ 483 h 483"/>
                    <a:gd name="T24" fmla="*/ 184 w 556"/>
                    <a:gd name="T25" fmla="*/ 477 h 483"/>
                    <a:gd name="T26" fmla="*/ 90 w 556"/>
                    <a:gd name="T27" fmla="*/ 459 h 483"/>
                    <a:gd name="T28" fmla="*/ 0 w 556"/>
                    <a:gd name="T29" fmla="*/ 428 h 4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56" h="483">
                      <a:moveTo>
                        <a:pt x="0" y="428"/>
                      </a:moveTo>
                      <a:lnTo>
                        <a:pt x="0" y="54"/>
                      </a:lnTo>
                      <a:lnTo>
                        <a:pt x="90" y="24"/>
                      </a:lnTo>
                      <a:lnTo>
                        <a:pt x="184" y="6"/>
                      </a:lnTo>
                      <a:lnTo>
                        <a:pt x="278" y="0"/>
                      </a:lnTo>
                      <a:lnTo>
                        <a:pt x="371" y="6"/>
                      </a:lnTo>
                      <a:lnTo>
                        <a:pt x="465" y="24"/>
                      </a:lnTo>
                      <a:lnTo>
                        <a:pt x="556" y="54"/>
                      </a:lnTo>
                      <a:lnTo>
                        <a:pt x="556" y="428"/>
                      </a:lnTo>
                      <a:lnTo>
                        <a:pt x="465" y="459"/>
                      </a:lnTo>
                      <a:lnTo>
                        <a:pt x="371" y="477"/>
                      </a:lnTo>
                      <a:lnTo>
                        <a:pt x="278" y="483"/>
                      </a:lnTo>
                      <a:lnTo>
                        <a:pt x="184" y="477"/>
                      </a:lnTo>
                      <a:lnTo>
                        <a:pt x="90" y="459"/>
                      </a:lnTo>
                      <a:lnTo>
                        <a:pt x="0" y="428"/>
                      </a:lnTo>
                      <a:close/>
                    </a:path>
                  </a:pathLst>
                </a:custGeom>
                <a:solidFill>
                  <a:srgbClr val="FFFFFF"/>
                </a:solidFill>
                <a:ln w="4763">
                  <a:solidFill>
                    <a:srgbClr val="000000"/>
                  </a:solidFill>
                  <a:prstDash val="solid"/>
                  <a:round/>
                  <a:headEnd/>
                  <a:tailEnd/>
                </a:ln>
              </p:spPr>
              <p:txBody>
                <a:bodyPr/>
                <a:lstStyle/>
                <a:p>
                  <a:endParaRPr lang="zh-CN" altLang="en-US">
                    <a:latin typeface="SimHei" panose="02010609060101010101" pitchFamily="49" charset="-122"/>
                    <a:ea typeface="SimHei" panose="02010609060101010101" pitchFamily="49" charset="-122"/>
                  </a:endParaRPr>
                </a:p>
              </p:txBody>
            </p:sp>
            <p:sp>
              <p:nvSpPr>
                <p:cNvPr id="28689" name="Freeform 13"/>
                <p:cNvSpPr>
                  <a:spLocks/>
                </p:cNvSpPr>
                <p:nvPr/>
              </p:nvSpPr>
              <p:spPr bwMode="auto">
                <a:xfrm>
                  <a:off x="3829" y="2826"/>
                  <a:ext cx="556" cy="55"/>
                </a:xfrm>
                <a:custGeom>
                  <a:avLst/>
                  <a:gdLst>
                    <a:gd name="T0" fmla="*/ 0 w 556"/>
                    <a:gd name="T1" fmla="*/ 0 h 55"/>
                    <a:gd name="T2" fmla="*/ 90 w 556"/>
                    <a:gd name="T3" fmla="*/ 31 h 55"/>
                    <a:gd name="T4" fmla="*/ 184 w 556"/>
                    <a:gd name="T5" fmla="*/ 49 h 55"/>
                    <a:gd name="T6" fmla="*/ 278 w 556"/>
                    <a:gd name="T7" fmla="*/ 55 h 55"/>
                    <a:gd name="T8" fmla="*/ 371 w 556"/>
                    <a:gd name="T9" fmla="*/ 49 h 55"/>
                    <a:gd name="T10" fmla="*/ 465 w 556"/>
                    <a:gd name="T11" fmla="*/ 31 h 55"/>
                    <a:gd name="T12" fmla="*/ 556 w 556"/>
                    <a:gd name="T13" fmla="*/ 0 h 5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6" h="55">
                      <a:moveTo>
                        <a:pt x="0" y="0"/>
                      </a:moveTo>
                      <a:lnTo>
                        <a:pt x="90" y="31"/>
                      </a:lnTo>
                      <a:lnTo>
                        <a:pt x="184" y="49"/>
                      </a:lnTo>
                      <a:lnTo>
                        <a:pt x="278" y="55"/>
                      </a:lnTo>
                      <a:lnTo>
                        <a:pt x="371" y="49"/>
                      </a:lnTo>
                      <a:lnTo>
                        <a:pt x="465" y="31"/>
                      </a:lnTo>
                      <a:lnTo>
                        <a:pt x="556" y="0"/>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SimHei" panose="02010609060101010101" pitchFamily="49" charset="-122"/>
                    <a:ea typeface="SimHei" panose="02010609060101010101" pitchFamily="49" charset="-122"/>
                  </a:endParaRPr>
                </a:p>
              </p:txBody>
            </p:sp>
          </p:grpSp>
          <p:sp>
            <p:nvSpPr>
              <p:cNvPr id="28687" name="Rectangle 29"/>
              <p:cNvSpPr>
                <a:spLocks noChangeArrowheads="1"/>
              </p:cNvSpPr>
              <p:nvPr/>
            </p:nvSpPr>
            <p:spPr bwMode="auto">
              <a:xfrm>
                <a:off x="3804" y="2553"/>
                <a:ext cx="6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500" dirty="0">
                    <a:solidFill>
                      <a:srgbClr val="000000"/>
                    </a:solidFill>
                    <a:latin typeface="SimHei" panose="02010609060101010101" pitchFamily="49" charset="-122"/>
                    <a:ea typeface="SimHei" panose="02010609060101010101" pitchFamily="49" charset="-122"/>
                  </a:rPr>
                  <a:t>服务器磁盘</a:t>
                </a:r>
                <a:endParaRPr lang="zh-CN" altLang="en-US" dirty="0">
                  <a:latin typeface="SimHei" panose="02010609060101010101" pitchFamily="49" charset="-122"/>
                  <a:ea typeface="SimHei" panose="02010609060101010101" pitchFamily="49" charset="-122"/>
                </a:endParaRPr>
              </a:p>
            </p:txBody>
          </p:sp>
        </p:grpSp>
      </p:grpSp>
    </p:spTree>
    <p:extLst>
      <p:ext uri="{BB962C8B-B14F-4D97-AF65-F5344CB8AC3E}">
        <p14:creationId xmlns:p14="http://schemas.microsoft.com/office/powerpoint/2010/main" val="13911611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zh-CN" altLang="en-US" sz="4800" dirty="0">
                <a:solidFill>
                  <a:srgbClr val="2521FF"/>
                </a:solidFill>
                <a:latin typeface="SimHei" panose="02010609060101010101" pitchFamily="49" charset="-122"/>
                <a:ea typeface="SimHei" panose="02010609060101010101" pitchFamily="49" charset="-122"/>
              </a:rPr>
              <a:t>高速缓存</a:t>
            </a:r>
            <a:r>
              <a:rPr lang="en-US" altLang="zh-CN" sz="4800" dirty="0">
                <a:solidFill>
                  <a:srgbClr val="2521FF"/>
                </a:solidFill>
                <a:latin typeface="SimHei" panose="02010609060101010101" pitchFamily="49" charset="-122"/>
                <a:ea typeface="SimHei" panose="02010609060101010101" pitchFamily="49" charset="-122"/>
              </a:rPr>
              <a:t>(2/6)</a:t>
            </a:r>
          </a:p>
        </p:txBody>
      </p:sp>
      <p:sp>
        <p:nvSpPr>
          <p:cNvPr id="32771" name="Rectangle 3"/>
          <p:cNvSpPr>
            <a:spLocks noGrp="1" noChangeArrowheads="1"/>
          </p:cNvSpPr>
          <p:nvPr>
            <p:ph idx="1"/>
          </p:nvPr>
        </p:nvSpPr>
        <p:spPr>
          <a:xfrm>
            <a:off x="185852" y="1265666"/>
            <a:ext cx="11812859" cy="2525750"/>
          </a:xfrm>
        </p:spPr>
        <p:txBody>
          <a:bodyPr/>
          <a:lstStyle/>
          <a:p>
            <a:pPr>
              <a:lnSpc>
                <a:spcPct val="80000"/>
              </a:lnSpc>
            </a:pPr>
            <a:r>
              <a:rPr lang="zh-CN" altLang="en-US" dirty="0"/>
              <a:t>存储在服务器磁盘</a:t>
            </a:r>
          </a:p>
          <a:p>
            <a:pPr lvl="1">
              <a:lnSpc>
                <a:spcPct val="100000"/>
              </a:lnSpc>
            </a:pPr>
            <a:r>
              <a:rPr lang="zh-CN" altLang="en-US" dirty="0"/>
              <a:t>具有充足的空间，存放在那里的所有文件对所有客户都是可访问的。而且，由于每一个文件只有一个拷贝，所以不会产生一致性的问题</a:t>
            </a:r>
          </a:p>
          <a:p>
            <a:pPr lvl="1">
              <a:lnSpc>
                <a:spcPct val="100000"/>
              </a:lnSpc>
            </a:pPr>
            <a:r>
              <a:rPr lang="zh-CN" altLang="en-US" dirty="0"/>
              <a:t>运行效率低：在客户读文件之前，文件必须从服务器磁盘传送到服务器主存中，然后通过网络传送到客户的主存中。两次传送花费时间 </a:t>
            </a:r>
          </a:p>
        </p:txBody>
      </p:sp>
    </p:spTree>
    <p:extLst>
      <p:ext uri="{BB962C8B-B14F-4D97-AF65-F5344CB8AC3E}">
        <p14:creationId xmlns:p14="http://schemas.microsoft.com/office/powerpoint/2010/main" val="3351406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normAutofit/>
          </a:bodyPr>
          <a:lstStyle/>
          <a:p>
            <a:pPr eaLnBrk="1" hangingPunct="1"/>
            <a:r>
              <a:rPr lang="zh-CN" altLang="en-US" sz="4800" dirty="0">
                <a:solidFill>
                  <a:srgbClr val="2521FF"/>
                </a:solidFill>
                <a:latin typeface="SimHei" panose="02010609060101010101" pitchFamily="49" charset="-122"/>
                <a:ea typeface="SimHei" panose="02010609060101010101" pitchFamily="49" charset="-122"/>
              </a:rPr>
              <a:t>高速缓存</a:t>
            </a:r>
            <a:r>
              <a:rPr lang="en-US" altLang="zh-CN" sz="4800" dirty="0">
                <a:solidFill>
                  <a:srgbClr val="2521FF"/>
                </a:solidFill>
                <a:latin typeface="SimHei" panose="02010609060101010101" pitchFamily="49" charset="-122"/>
                <a:ea typeface="SimHei" panose="02010609060101010101" pitchFamily="49" charset="-122"/>
              </a:rPr>
              <a:t>(3/6)</a:t>
            </a:r>
          </a:p>
        </p:txBody>
      </p:sp>
      <p:sp>
        <p:nvSpPr>
          <p:cNvPr id="71683" name="Rectangle 3"/>
          <p:cNvSpPr>
            <a:spLocks noGrp="1" noChangeArrowheads="1"/>
          </p:cNvSpPr>
          <p:nvPr>
            <p:ph idx="1"/>
          </p:nvPr>
        </p:nvSpPr>
        <p:spPr>
          <a:xfrm>
            <a:off x="174702" y="1166018"/>
            <a:ext cx="11857464" cy="5435504"/>
          </a:xfrm>
        </p:spPr>
        <p:txBody>
          <a:bodyPr/>
          <a:lstStyle/>
          <a:p>
            <a:r>
              <a:rPr lang="zh-CN" altLang="en-US" dirty="0"/>
              <a:t>服务器高速缓存</a:t>
            </a:r>
          </a:p>
          <a:p>
            <a:pPr lvl="1"/>
            <a:r>
              <a:rPr lang="zh-CN" altLang="en-US" dirty="0"/>
              <a:t>把最近使用过的文件保留在服务器的主存中。客户读取刚好在服务器主存中的文件，可以消除磁盘传送，但仍然需要网络传送</a:t>
            </a:r>
          </a:p>
          <a:p>
            <a:pPr lvl="1"/>
            <a:r>
              <a:rPr lang="zh-CN" altLang="en-US" dirty="0"/>
              <a:t>算法需要解决的问题</a:t>
            </a:r>
          </a:p>
          <a:p>
            <a:pPr lvl="2"/>
            <a:r>
              <a:rPr lang="zh-CN" altLang="en-US" dirty="0"/>
              <a:t>当高速缓存填满时，该做什么</a:t>
            </a:r>
          </a:p>
          <a:p>
            <a:pPr lvl="3"/>
            <a:r>
              <a:rPr lang="zh-CN" altLang="en-US" dirty="0"/>
              <a:t>使用任何标准的高速缓存算法</a:t>
            </a:r>
          </a:p>
          <a:p>
            <a:pPr lvl="3"/>
            <a:r>
              <a:rPr lang="zh-CN" altLang="en-US" dirty="0"/>
              <a:t>高速缓存访问比主存访问更少见，使用链接表的</a:t>
            </a:r>
            <a:r>
              <a:rPr lang="en-US" altLang="zh-CN" dirty="0"/>
              <a:t>LRU</a:t>
            </a:r>
          </a:p>
          <a:p>
            <a:pPr lvl="3"/>
            <a:r>
              <a:rPr lang="zh-CN" altLang="en-US" dirty="0"/>
              <a:t>当必须去掉一些内容时，选择最陈旧的内容</a:t>
            </a:r>
          </a:p>
          <a:p>
            <a:pPr lvl="3"/>
            <a:r>
              <a:rPr lang="zh-CN" altLang="en-US" dirty="0"/>
              <a:t>如果磁盘上存在最新的拷贝，除去高速缓存拷贝。否则，更新磁盘</a:t>
            </a:r>
          </a:p>
          <a:p>
            <a:pPr lvl="1"/>
            <a:r>
              <a:rPr lang="zh-CN" altLang="en-US" dirty="0"/>
              <a:t>优点：容易、对客户完全透明。服务器可以保持其主存和磁盘拷贝同步，从客户观点看，每个文件只有一个拷贝，不会产生一致性问题</a:t>
            </a:r>
          </a:p>
        </p:txBody>
      </p:sp>
    </p:spTree>
    <p:extLst>
      <p:ext uri="{BB962C8B-B14F-4D97-AF65-F5344CB8AC3E}">
        <p14:creationId xmlns:p14="http://schemas.microsoft.com/office/powerpoint/2010/main" val="33741550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normAutofit/>
          </a:bodyPr>
          <a:lstStyle/>
          <a:p>
            <a:pPr eaLnBrk="1" hangingPunct="1"/>
            <a:r>
              <a:rPr lang="zh-CN" altLang="en-US" sz="4800" dirty="0">
                <a:solidFill>
                  <a:srgbClr val="2521FF"/>
                </a:solidFill>
                <a:latin typeface="SimHei" panose="02010609060101010101" pitchFamily="49" charset="-122"/>
                <a:ea typeface="SimHei" panose="02010609060101010101" pitchFamily="49" charset="-122"/>
              </a:rPr>
              <a:t>高速缓存</a:t>
            </a:r>
            <a:r>
              <a:rPr lang="en-US" altLang="zh-CN" sz="4800" dirty="0">
                <a:solidFill>
                  <a:srgbClr val="2521FF"/>
                </a:solidFill>
                <a:latin typeface="SimHei" panose="02010609060101010101" pitchFamily="49" charset="-122"/>
                <a:ea typeface="SimHei" panose="02010609060101010101" pitchFamily="49" charset="-122"/>
              </a:rPr>
              <a:t>(4/6)</a:t>
            </a:r>
          </a:p>
        </p:txBody>
      </p:sp>
      <p:sp>
        <p:nvSpPr>
          <p:cNvPr id="33795" name="Rectangle 3"/>
          <p:cNvSpPr>
            <a:spLocks noGrp="1" noChangeArrowheads="1"/>
          </p:cNvSpPr>
          <p:nvPr>
            <p:ph idx="1"/>
          </p:nvPr>
        </p:nvSpPr>
        <p:spPr>
          <a:xfrm>
            <a:off x="107963" y="1146637"/>
            <a:ext cx="11846143" cy="2075832"/>
          </a:xfrm>
          <a:noFill/>
        </p:spPr>
        <p:txBody>
          <a:bodyPr/>
          <a:lstStyle/>
          <a:p>
            <a:r>
              <a:rPr lang="zh-CN" altLang="en-US" dirty="0"/>
              <a:t>客户端缓存</a:t>
            </a:r>
          </a:p>
          <a:p>
            <a:pPr lvl="1"/>
            <a:r>
              <a:rPr lang="zh-CN" altLang="en-US" dirty="0"/>
              <a:t>客户磁盘缓存</a:t>
            </a:r>
          </a:p>
          <a:p>
            <a:pPr lvl="1"/>
            <a:r>
              <a:rPr lang="zh-CN" altLang="en-US" dirty="0"/>
              <a:t>客户主存缓存</a:t>
            </a:r>
          </a:p>
          <a:p>
            <a:pPr lvl="2"/>
            <a:r>
              <a:rPr lang="zh-CN" altLang="en-US" dirty="0"/>
              <a:t>在每个用户进程自己的地址空间直接进行文件高速缓存</a:t>
            </a:r>
          </a:p>
        </p:txBody>
      </p:sp>
      <p:grpSp>
        <p:nvGrpSpPr>
          <p:cNvPr id="33916" name="Group 124"/>
          <p:cNvGrpSpPr>
            <a:grpSpLocks/>
          </p:cNvGrpSpPr>
          <p:nvPr/>
        </p:nvGrpSpPr>
        <p:grpSpPr bwMode="auto">
          <a:xfrm>
            <a:off x="9153756" y="2628622"/>
            <a:ext cx="2800350" cy="3904278"/>
            <a:chOff x="1667" y="2146"/>
            <a:chExt cx="1357" cy="1891"/>
          </a:xfrm>
        </p:grpSpPr>
        <p:grpSp>
          <p:nvGrpSpPr>
            <p:cNvPr id="31751" name="Group 114"/>
            <p:cNvGrpSpPr>
              <a:grpSpLocks/>
            </p:cNvGrpSpPr>
            <p:nvPr/>
          </p:nvGrpSpPr>
          <p:grpSpPr bwMode="auto">
            <a:xfrm>
              <a:off x="1667" y="2146"/>
              <a:ext cx="1357" cy="740"/>
              <a:chOff x="1667" y="2122"/>
              <a:chExt cx="1357" cy="740"/>
            </a:xfrm>
          </p:grpSpPr>
          <p:grpSp>
            <p:nvGrpSpPr>
              <p:cNvPr id="31775" name="Group 112"/>
              <p:cNvGrpSpPr>
                <a:grpSpLocks/>
              </p:cNvGrpSpPr>
              <p:nvPr/>
            </p:nvGrpSpPr>
            <p:grpSpPr bwMode="auto">
              <a:xfrm>
                <a:off x="2408" y="2332"/>
                <a:ext cx="196" cy="205"/>
                <a:chOff x="2408" y="2320"/>
                <a:chExt cx="196" cy="205"/>
              </a:xfrm>
            </p:grpSpPr>
            <p:sp>
              <p:nvSpPr>
                <p:cNvPr id="31786" name="Freeform 9"/>
                <p:cNvSpPr>
                  <a:spLocks/>
                </p:cNvSpPr>
                <p:nvPr/>
              </p:nvSpPr>
              <p:spPr bwMode="auto">
                <a:xfrm>
                  <a:off x="2408" y="2320"/>
                  <a:ext cx="196" cy="205"/>
                </a:xfrm>
                <a:custGeom>
                  <a:avLst/>
                  <a:gdLst>
                    <a:gd name="T0" fmla="*/ 0 w 196"/>
                    <a:gd name="T1" fmla="*/ 103 h 205"/>
                    <a:gd name="T2" fmla="*/ 4 w 196"/>
                    <a:gd name="T3" fmla="*/ 76 h 205"/>
                    <a:gd name="T4" fmla="*/ 12 w 196"/>
                    <a:gd name="T5" fmla="*/ 51 h 205"/>
                    <a:gd name="T6" fmla="*/ 28 w 196"/>
                    <a:gd name="T7" fmla="*/ 29 h 205"/>
                    <a:gd name="T8" fmla="*/ 50 w 196"/>
                    <a:gd name="T9" fmla="*/ 14 h 205"/>
                    <a:gd name="T10" fmla="*/ 73 w 196"/>
                    <a:gd name="T11" fmla="*/ 4 h 205"/>
                    <a:gd name="T12" fmla="*/ 97 w 196"/>
                    <a:gd name="T13" fmla="*/ 0 h 205"/>
                    <a:gd name="T14" fmla="*/ 123 w 196"/>
                    <a:gd name="T15" fmla="*/ 4 h 205"/>
                    <a:gd name="T16" fmla="*/ 146 w 196"/>
                    <a:gd name="T17" fmla="*/ 14 h 205"/>
                    <a:gd name="T18" fmla="*/ 168 w 196"/>
                    <a:gd name="T19" fmla="*/ 29 h 205"/>
                    <a:gd name="T20" fmla="*/ 182 w 196"/>
                    <a:gd name="T21" fmla="*/ 51 h 205"/>
                    <a:gd name="T22" fmla="*/ 192 w 196"/>
                    <a:gd name="T23" fmla="*/ 76 h 205"/>
                    <a:gd name="T24" fmla="*/ 196 w 196"/>
                    <a:gd name="T25" fmla="*/ 103 h 205"/>
                    <a:gd name="T26" fmla="*/ 192 w 196"/>
                    <a:gd name="T27" fmla="*/ 128 h 205"/>
                    <a:gd name="T28" fmla="*/ 182 w 196"/>
                    <a:gd name="T29" fmla="*/ 153 h 205"/>
                    <a:gd name="T30" fmla="*/ 168 w 196"/>
                    <a:gd name="T31" fmla="*/ 176 h 205"/>
                    <a:gd name="T32" fmla="*/ 146 w 196"/>
                    <a:gd name="T33" fmla="*/ 190 h 205"/>
                    <a:gd name="T34" fmla="*/ 123 w 196"/>
                    <a:gd name="T35" fmla="*/ 201 h 205"/>
                    <a:gd name="T36" fmla="*/ 97 w 196"/>
                    <a:gd name="T37" fmla="*/ 205 h 205"/>
                    <a:gd name="T38" fmla="*/ 73 w 196"/>
                    <a:gd name="T39" fmla="*/ 201 h 205"/>
                    <a:gd name="T40" fmla="*/ 50 w 196"/>
                    <a:gd name="T41" fmla="*/ 190 h 205"/>
                    <a:gd name="T42" fmla="*/ 28 w 196"/>
                    <a:gd name="T43" fmla="*/ 176 h 205"/>
                    <a:gd name="T44" fmla="*/ 12 w 196"/>
                    <a:gd name="T45" fmla="*/ 153 h 205"/>
                    <a:gd name="T46" fmla="*/ 4 w 196"/>
                    <a:gd name="T47" fmla="*/ 128 h 205"/>
                    <a:gd name="T48" fmla="*/ 0 w 196"/>
                    <a:gd name="T49" fmla="*/ 103 h 20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96" h="205">
                      <a:moveTo>
                        <a:pt x="0" y="103"/>
                      </a:moveTo>
                      <a:lnTo>
                        <a:pt x="4" y="76"/>
                      </a:lnTo>
                      <a:lnTo>
                        <a:pt x="12" y="51"/>
                      </a:lnTo>
                      <a:lnTo>
                        <a:pt x="28" y="29"/>
                      </a:lnTo>
                      <a:lnTo>
                        <a:pt x="50" y="14"/>
                      </a:lnTo>
                      <a:lnTo>
                        <a:pt x="73" y="4"/>
                      </a:lnTo>
                      <a:lnTo>
                        <a:pt x="97" y="0"/>
                      </a:lnTo>
                      <a:lnTo>
                        <a:pt x="123" y="4"/>
                      </a:lnTo>
                      <a:lnTo>
                        <a:pt x="146" y="14"/>
                      </a:lnTo>
                      <a:lnTo>
                        <a:pt x="168" y="29"/>
                      </a:lnTo>
                      <a:lnTo>
                        <a:pt x="182" y="51"/>
                      </a:lnTo>
                      <a:lnTo>
                        <a:pt x="192" y="76"/>
                      </a:lnTo>
                      <a:lnTo>
                        <a:pt x="196" y="103"/>
                      </a:lnTo>
                      <a:lnTo>
                        <a:pt x="192" y="128"/>
                      </a:lnTo>
                      <a:lnTo>
                        <a:pt x="182" y="153"/>
                      </a:lnTo>
                      <a:lnTo>
                        <a:pt x="168" y="176"/>
                      </a:lnTo>
                      <a:lnTo>
                        <a:pt x="146" y="190"/>
                      </a:lnTo>
                      <a:lnTo>
                        <a:pt x="123" y="201"/>
                      </a:lnTo>
                      <a:lnTo>
                        <a:pt x="97" y="205"/>
                      </a:lnTo>
                      <a:lnTo>
                        <a:pt x="73" y="201"/>
                      </a:lnTo>
                      <a:lnTo>
                        <a:pt x="50" y="190"/>
                      </a:lnTo>
                      <a:lnTo>
                        <a:pt x="28" y="176"/>
                      </a:lnTo>
                      <a:lnTo>
                        <a:pt x="12" y="153"/>
                      </a:lnTo>
                      <a:lnTo>
                        <a:pt x="4" y="128"/>
                      </a:lnTo>
                      <a:lnTo>
                        <a:pt x="0" y="103"/>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SimHei" panose="02010609060101010101" pitchFamily="49" charset="-122"/>
                  </a:endParaRPr>
                </a:p>
              </p:txBody>
            </p:sp>
            <p:grpSp>
              <p:nvGrpSpPr>
                <p:cNvPr id="31787" name="Group 110"/>
                <p:cNvGrpSpPr>
                  <a:grpSpLocks/>
                </p:cNvGrpSpPr>
                <p:nvPr/>
              </p:nvGrpSpPr>
              <p:grpSpPr bwMode="auto">
                <a:xfrm>
                  <a:off x="2436" y="2363"/>
                  <a:ext cx="55" cy="135"/>
                  <a:chOff x="2436" y="2363"/>
                  <a:chExt cx="55" cy="135"/>
                </a:xfrm>
              </p:grpSpPr>
              <p:sp>
                <p:nvSpPr>
                  <p:cNvPr id="31791" name="Line 12"/>
                  <p:cNvSpPr>
                    <a:spLocks noChangeShapeType="1"/>
                  </p:cNvSpPr>
                  <p:nvPr/>
                </p:nvSpPr>
                <p:spPr bwMode="auto">
                  <a:xfrm>
                    <a:off x="2463" y="2363"/>
                    <a:ext cx="0" cy="8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31792" name="Freeform 13"/>
                  <p:cNvSpPr>
                    <a:spLocks/>
                  </p:cNvSpPr>
                  <p:nvPr/>
                </p:nvSpPr>
                <p:spPr bwMode="auto">
                  <a:xfrm>
                    <a:off x="2436" y="2442"/>
                    <a:ext cx="55" cy="56"/>
                  </a:xfrm>
                  <a:custGeom>
                    <a:avLst/>
                    <a:gdLst>
                      <a:gd name="T0" fmla="*/ 0 w 55"/>
                      <a:gd name="T1" fmla="*/ 0 h 56"/>
                      <a:gd name="T2" fmla="*/ 27 w 55"/>
                      <a:gd name="T3" fmla="*/ 56 h 56"/>
                      <a:gd name="T4" fmla="*/ 55 w 55"/>
                      <a:gd name="T5" fmla="*/ 0 h 56"/>
                      <a:gd name="T6" fmla="*/ 0 w 55"/>
                      <a:gd name="T7" fmla="*/ 0 h 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5" h="56">
                        <a:moveTo>
                          <a:pt x="0" y="0"/>
                        </a:moveTo>
                        <a:lnTo>
                          <a:pt x="27" y="56"/>
                        </a:lnTo>
                        <a:lnTo>
                          <a:pt x="55"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SimHei" panose="02010609060101010101" pitchFamily="49" charset="-122"/>
                    </a:endParaRPr>
                  </a:p>
                </p:txBody>
              </p:sp>
            </p:grpSp>
            <p:grpSp>
              <p:nvGrpSpPr>
                <p:cNvPr id="31788" name="Group 111"/>
                <p:cNvGrpSpPr>
                  <a:grpSpLocks/>
                </p:cNvGrpSpPr>
                <p:nvPr/>
              </p:nvGrpSpPr>
              <p:grpSpPr bwMode="auto">
                <a:xfrm>
                  <a:off x="2521" y="2347"/>
                  <a:ext cx="55" cy="151"/>
                  <a:chOff x="2521" y="2347"/>
                  <a:chExt cx="55" cy="151"/>
                </a:xfrm>
              </p:grpSpPr>
              <p:sp>
                <p:nvSpPr>
                  <p:cNvPr id="31789" name="Line 14"/>
                  <p:cNvSpPr>
                    <a:spLocks noChangeShapeType="1"/>
                  </p:cNvSpPr>
                  <p:nvPr/>
                </p:nvSpPr>
                <p:spPr bwMode="auto">
                  <a:xfrm flipV="1">
                    <a:off x="2548" y="2396"/>
                    <a:ext cx="0" cy="10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31790" name="Freeform 15"/>
                  <p:cNvSpPr>
                    <a:spLocks/>
                  </p:cNvSpPr>
                  <p:nvPr/>
                </p:nvSpPr>
                <p:spPr bwMode="auto">
                  <a:xfrm>
                    <a:off x="2521" y="2347"/>
                    <a:ext cx="55" cy="56"/>
                  </a:xfrm>
                  <a:custGeom>
                    <a:avLst/>
                    <a:gdLst>
                      <a:gd name="T0" fmla="*/ 0 w 55"/>
                      <a:gd name="T1" fmla="*/ 56 h 56"/>
                      <a:gd name="T2" fmla="*/ 27 w 55"/>
                      <a:gd name="T3" fmla="*/ 0 h 56"/>
                      <a:gd name="T4" fmla="*/ 55 w 55"/>
                      <a:gd name="T5" fmla="*/ 56 h 56"/>
                      <a:gd name="T6" fmla="*/ 0 w 55"/>
                      <a:gd name="T7" fmla="*/ 56 h 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5" h="56">
                        <a:moveTo>
                          <a:pt x="0" y="56"/>
                        </a:moveTo>
                        <a:lnTo>
                          <a:pt x="27" y="0"/>
                        </a:lnTo>
                        <a:lnTo>
                          <a:pt x="55"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SimHei" panose="02010609060101010101" pitchFamily="49" charset="-122"/>
                    </a:endParaRPr>
                  </a:p>
                </p:txBody>
              </p:sp>
            </p:grpSp>
          </p:grpSp>
          <p:grpSp>
            <p:nvGrpSpPr>
              <p:cNvPr id="31776" name="Group 113"/>
              <p:cNvGrpSpPr>
                <a:grpSpLocks/>
              </p:cNvGrpSpPr>
              <p:nvPr/>
            </p:nvGrpSpPr>
            <p:grpSpPr bwMode="auto">
              <a:xfrm>
                <a:off x="1667" y="2122"/>
                <a:ext cx="1357" cy="740"/>
                <a:chOff x="1667" y="2122"/>
                <a:chExt cx="1357" cy="740"/>
              </a:xfrm>
            </p:grpSpPr>
            <p:sp>
              <p:nvSpPr>
                <p:cNvPr id="31777" name="Rectangle 8"/>
                <p:cNvSpPr>
                  <a:spLocks noChangeArrowheads="1"/>
                </p:cNvSpPr>
                <p:nvPr/>
              </p:nvSpPr>
              <p:spPr bwMode="auto">
                <a:xfrm>
                  <a:off x="2323" y="2276"/>
                  <a:ext cx="701" cy="586"/>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mn-lt"/>
                    <a:ea typeface="SimHei" panose="02010609060101010101" pitchFamily="49" charset="-122"/>
                  </a:endParaRPr>
                </a:p>
              </p:txBody>
            </p:sp>
            <p:sp>
              <p:nvSpPr>
                <p:cNvPr id="31778" name="Line 10"/>
                <p:cNvSpPr>
                  <a:spLocks noChangeShapeType="1"/>
                </p:cNvSpPr>
                <p:nvPr/>
              </p:nvSpPr>
              <p:spPr bwMode="auto">
                <a:xfrm>
                  <a:off x="2408" y="2423"/>
                  <a:ext cx="196"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31779" name="Line 11"/>
                <p:cNvSpPr>
                  <a:spLocks noChangeShapeType="1"/>
                </p:cNvSpPr>
                <p:nvPr/>
              </p:nvSpPr>
              <p:spPr bwMode="auto">
                <a:xfrm>
                  <a:off x="2323" y="2568"/>
                  <a:ext cx="701"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31780" name="Rectangle 81"/>
                <p:cNvSpPr>
                  <a:spLocks noChangeArrowheads="1"/>
                </p:cNvSpPr>
                <p:nvPr/>
              </p:nvSpPr>
              <p:spPr bwMode="auto">
                <a:xfrm>
                  <a:off x="2476" y="2122"/>
                  <a:ext cx="392"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dirty="0">
                      <a:solidFill>
                        <a:srgbClr val="000000"/>
                      </a:solidFill>
                      <a:latin typeface="+mn-lt"/>
                      <a:ea typeface="SimHei" panose="02010609060101010101" pitchFamily="49" charset="-122"/>
                    </a:rPr>
                    <a:t>cache</a:t>
                  </a:r>
                  <a:r>
                    <a:rPr lang="zh-CN" altLang="en-US" sz="1400" dirty="0">
                      <a:solidFill>
                        <a:srgbClr val="000000"/>
                      </a:solidFill>
                      <a:latin typeface="+mn-lt"/>
                      <a:ea typeface="SimHei" panose="02010609060101010101" pitchFamily="49" charset="-122"/>
                    </a:rPr>
                    <a:t>命中</a:t>
                  </a:r>
                  <a:endParaRPr lang="zh-CN" altLang="en-US" sz="1400" dirty="0">
                    <a:latin typeface="+mn-lt"/>
                    <a:ea typeface="SimHei" panose="02010609060101010101" pitchFamily="49" charset="-122"/>
                  </a:endParaRPr>
                </a:p>
              </p:txBody>
            </p:sp>
            <p:sp>
              <p:nvSpPr>
                <p:cNvPr id="31781" name="Rectangle 88"/>
                <p:cNvSpPr>
                  <a:spLocks noChangeArrowheads="1"/>
                </p:cNvSpPr>
                <p:nvPr/>
              </p:nvSpPr>
              <p:spPr bwMode="auto">
                <a:xfrm>
                  <a:off x="2584" y="2649"/>
                  <a:ext cx="174"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a:solidFill>
                        <a:srgbClr val="000000"/>
                      </a:solidFill>
                      <a:latin typeface="+mn-lt"/>
                      <a:ea typeface="SimHei" panose="02010609060101010101" pitchFamily="49" charset="-122"/>
                    </a:rPr>
                    <a:t>内核</a:t>
                  </a:r>
                  <a:endParaRPr lang="zh-CN" altLang="en-US" sz="1400">
                    <a:latin typeface="+mn-lt"/>
                    <a:ea typeface="SimHei" panose="02010609060101010101" pitchFamily="49" charset="-122"/>
                  </a:endParaRPr>
                </a:p>
              </p:txBody>
            </p:sp>
            <p:grpSp>
              <p:nvGrpSpPr>
                <p:cNvPr id="31782" name="Group 109"/>
                <p:cNvGrpSpPr>
                  <a:grpSpLocks/>
                </p:cNvGrpSpPr>
                <p:nvPr/>
              </p:nvGrpSpPr>
              <p:grpSpPr bwMode="auto">
                <a:xfrm>
                  <a:off x="1667" y="2357"/>
                  <a:ext cx="522" cy="216"/>
                  <a:chOff x="1667" y="2357"/>
                  <a:chExt cx="522" cy="216"/>
                </a:xfrm>
              </p:grpSpPr>
              <p:sp>
                <p:nvSpPr>
                  <p:cNvPr id="31784" name="Rectangle 92"/>
                  <p:cNvSpPr>
                    <a:spLocks noChangeArrowheads="1"/>
                  </p:cNvSpPr>
                  <p:nvPr/>
                </p:nvSpPr>
                <p:spPr bwMode="auto">
                  <a:xfrm>
                    <a:off x="1667" y="2357"/>
                    <a:ext cx="522"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a:solidFill>
                          <a:srgbClr val="000000"/>
                        </a:solidFill>
                        <a:latin typeface="+mn-lt"/>
                        <a:ea typeface="SimHei" panose="02010609060101010101" pitchFamily="49" charset="-122"/>
                      </a:rPr>
                      <a:t>进程本身的内</a:t>
                    </a:r>
                    <a:endParaRPr lang="zh-CN" altLang="en-US" sz="1400">
                      <a:latin typeface="+mn-lt"/>
                      <a:ea typeface="SimHei" panose="02010609060101010101" pitchFamily="49" charset="-122"/>
                    </a:endParaRPr>
                  </a:p>
                </p:txBody>
              </p:sp>
              <p:sp>
                <p:nvSpPr>
                  <p:cNvPr id="31785" name="Rectangle 93"/>
                  <p:cNvSpPr>
                    <a:spLocks noChangeArrowheads="1"/>
                  </p:cNvSpPr>
                  <p:nvPr/>
                </p:nvSpPr>
                <p:spPr bwMode="auto">
                  <a:xfrm>
                    <a:off x="1775" y="2469"/>
                    <a:ext cx="291"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a:solidFill>
                          <a:srgbClr val="000000"/>
                        </a:solidFill>
                        <a:latin typeface="+mn-lt"/>
                        <a:ea typeface="SimHei" panose="02010609060101010101" pitchFamily="49" charset="-122"/>
                      </a:rPr>
                      <a:t>部</a:t>
                    </a:r>
                    <a:r>
                      <a:rPr lang="en-US" altLang="zh-CN" sz="1400">
                        <a:solidFill>
                          <a:srgbClr val="000000"/>
                        </a:solidFill>
                        <a:latin typeface="+mn-lt"/>
                        <a:ea typeface="SimHei" panose="02010609060101010101" pitchFamily="49" charset="-122"/>
                      </a:rPr>
                      <a:t>cache</a:t>
                    </a:r>
                    <a:endParaRPr lang="en-US" altLang="zh-CN" sz="1400">
                      <a:latin typeface="+mn-lt"/>
                      <a:ea typeface="SimHei" panose="02010609060101010101" pitchFamily="49" charset="-122"/>
                    </a:endParaRPr>
                  </a:p>
                </p:txBody>
              </p:sp>
            </p:grpSp>
            <p:sp>
              <p:nvSpPr>
                <p:cNvPr id="31783" name="Freeform 94"/>
                <p:cNvSpPr>
                  <a:spLocks/>
                </p:cNvSpPr>
                <p:nvPr/>
              </p:nvSpPr>
              <p:spPr bwMode="auto">
                <a:xfrm>
                  <a:off x="2227" y="2291"/>
                  <a:ext cx="65" cy="277"/>
                </a:xfrm>
                <a:custGeom>
                  <a:avLst/>
                  <a:gdLst>
                    <a:gd name="T0" fmla="*/ 65 w 65"/>
                    <a:gd name="T1" fmla="*/ 277 h 277"/>
                    <a:gd name="T2" fmla="*/ 53 w 65"/>
                    <a:gd name="T3" fmla="*/ 277 h 277"/>
                    <a:gd name="T4" fmla="*/ 41 w 65"/>
                    <a:gd name="T5" fmla="*/ 271 h 277"/>
                    <a:gd name="T6" fmla="*/ 33 w 65"/>
                    <a:gd name="T7" fmla="*/ 261 h 277"/>
                    <a:gd name="T8" fmla="*/ 33 w 65"/>
                    <a:gd name="T9" fmla="*/ 155 h 277"/>
                    <a:gd name="T10" fmla="*/ 23 w 65"/>
                    <a:gd name="T11" fmla="*/ 147 h 277"/>
                    <a:gd name="T12" fmla="*/ 12 w 65"/>
                    <a:gd name="T13" fmla="*/ 141 h 277"/>
                    <a:gd name="T14" fmla="*/ 0 w 65"/>
                    <a:gd name="T15" fmla="*/ 138 h 277"/>
                    <a:gd name="T16" fmla="*/ 12 w 65"/>
                    <a:gd name="T17" fmla="*/ 136 h 277"/>
                    <a:gd name="T18" fmla="*/ 23 w 65"/>
                    <a:gd name="T19" fmla="*/ 130 h 277"/>
                    <a:gd name="T20" fmla="*/ 33 w 65"/>
                    <a:gd name="T21" fmla="*/ 122 h 277"/>
                    <a:gd name="T22" fmla="*/ 33 w 65"/>
                    <a:gd name="T23" fmla="*/ 16 h 277"/>
                    <a:gd name="T24" fmla="*/ 41 w 65"/>
                    <a:gd name="T25" fmla="*/ 6 h 277"/>
                    <a:gd name="T26" fmla="*/ 53 w 65"/>
                    <a:gd name="T27" fmla="*/ 0 h 277"/>
                    <a:gd name="T28" fmla="*/ 65 w 65"/>
                    <a:gd name="T29" fmla="*/ 0 h 27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5" h="277">
                      <a:moveTo>
                        <a:pt x="65" y="277"/>
                      </a:moveTo>
                      <a:lnTo>
                        <a:pt x="53" y="277"/>
                      </a:lnTo>
                      <a:lnTo>
                        <a:pt x="41" y="271"/>
                      </a:lnTo>
                      <a:lnTo>
                        <a:pt x="33" y="261"/>
                      </a:lnTo>
                      <a:lnTo>
                        <a:pt x="33" y="155"/>
                      </a:lnTo>
                      <a:lnTo>
                        <a:pt x="23" y="147"/>
                      </a:lnTo>
                      <a:lnTo>
                        <a:pt x="12" y="141"/>
                      </a:lnTo>
                      <a:lnTo>
                        <a:pt x="0" y="138"/>
                      </a:lnTo>
                      <a:lnTo>
                        <a:pt x="12" y="136"/>
                      </a:lnTo>
                      <a:lnTo>
                        <a:pt x="23" y="130"/>
                      </a:lnTo>
                      <a:lnTo>
                        <a:pt x="33" y="122"/>
                      </a:lnTo>
                      <a:lnTo>
                        <a:pt x="33" y="16"/>
                      </a:lnTo>
                      <a:lnTo>
                        <a:pt x="41" y="6"/>
                      </a:lnTo>
                      <a:lnTo>
                        <a:pt x="53" y="0"/>
                      </a:lnTo>
                      <a:lnTo>
                        <a:pt x="65"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SimHei" panose="02010609060101010101" pitchFamily="49" charset="-122"/>
                  </a:endParaRPr>
                </a:p>
              </p:txBody>
            </p:sp>
          </p:grpSp>
        </p:grpSp>
        <p:grpSp>
          <p:nvGrpSpPr>
            <p:cNvPr id="31752" name="Group 123"/>
            <p:cNvGrpSpPr>
              <a:grpSpLocks/>
            </p:cNvGrpSpPr>
            <p:nvPr/>
          </p:nvGrpSpPr>
          <p:grpSpPr bwMode="auto">
            <a:xfrm>
              <a:off x="2292" y="3007"/>
              <a:ext cx="726" cy="1030"/>
              <a:chOff x="2292" y="3007"/>
              <a:chExt cx="726" cy="1030"/>
            </a:xfrm>
          </p:grpSpPr>
          <p:grpSp>
            <p:nvGrpSpPr>
              <p:cNvPr id="31753" name="Group 120"/>
              <p:cNvGrpSpPr>
                <a:grpSpLocks/>
              </p:cNvGrpSpPr>
              <p:nvPr/>
            </p:nvGrpSpPr>
            <p:grpSpPr bwMode="auto">
              <a:xfrm>
                <a:off x="2403" y="3257"/>
                <a:ext cx="196" cy="632"/>
                <a:chOff x="2408" y="3257"/>
                <a:chExt cx="196" cy="632"/>
              </a:xfrm>
            </p:grpSpPr>
            <p:sp>
              <p:nvSpPr>
                <p:cNvPr id="31763" name="Freeform 25"/>
                <p:cNvSpPr>
                  <a:spLocks/>
                </p:cNvSpPr>
                <p:nvPr/>
              </p:nvSpPr>
              <p:spPr bwMode="auto">
                <a:xfrm>
                  <a:off x="2408" y="3257"/>
                  <a:ext cx="196" cy="207"/>
                </a:xfrm>
                <a:custGeom>
                  <a:avLst/>
                  <a:gdLst>
                    <a:gd name="T0" fmla="*/ 0 w 196"/>
                    <a:gd name="T1" fmla="*/ 104 h 207"/>
                    <a:gd name="T2" fmla="*/ 4 w 196"/>
                    <a:gd name="T3" fmla="*/ 77 h 207"/>
                    <a:gd name="T4" fmla="*/ 12 w 196"/>
                    <a:gd name="T5" fmla="*/ 52 h 207"/>
                    <a:gd name="T6" fmla="*/ 28 w 196"/>
                    <a:gd name="T7" fmla="*/ 32 h 207"/>
                    <a:gd name="T8" fmla="*/ 50 w 196"/>
                    <a:gd name="T9" fmla="*/ 15 h 207"/>
                    <a:gd name="T10" fmla="*/ 73 w 196"/>
                    <a:gd name="T11" fmla="*/ 5 h 207"/>
                    <a:gd name="T12" fmla="*/ 97 w 196"/>
                    <a:gd name="T13" fmla="*/ 0 h 207"/>
                    <a:gd name="T14" fmla="*/ 123 w 196"/>
                    <a:gd name="T15" fmla="*/ 5 h 207"/>
                    <a:gd name="T16" fmla="*/ 146 w 196"/>
                    <a:gd name="T17" fmla="*/ 15 h 207"/>
                    <a:gd name="T18" fmla="*/ 168 w 196"/>
                    <a:gd name="T19" fmla="*/ 32 h 207"/>
                    <a:gd name="T20" fmla="*/ 182 w 196"/>
                    <a:gd name="T21" fmla="*/ 52 h 207"/>
                    <a:gd name="T22" fmla="*/ 192 w 196"/>
                    <a:gd name="T23" fmla="*/ 77 h 207"/>
                    <a:gd name="T24" fmla="*/ 196 w 196"/>
                    <a:gd name="T25" fmla="*/ 104 h 207"/>
                    <a:gd name="T26" fmla="*/ 192 w 196"/>
                    <a:gd name="T27" fmla="*/ 131 h 207"/>
                    <a:gd name="T28" fmla="*/ 182 w 196"/>
                    <a:gd name="T29" fmla="*/ 156 h 207"/>
                    <a:gd name="T30" fmla="*/ 168 w 196"/>
                    <a:gd name="T31" fmla="*/ 176 h 207"/>
                    <a:gd name="T32" fmla="*/ 146 w 196"/>
                    <a:gd name="T33" fmla="*/ 193 h 207"/>
                    <a:gd name="T34" fmla="*/ 123 w 196"/>
                    <a:gd name="T35" fmla="*/ 203 h 207"/>
                    <a:gd name="T36" fmla="*/ 97 w 196"/>
                    <a:gd name="T37" fmla="*/ 207 h 207"/>
                    <a:gd name="T38" fmla="*/ 73 w 196"/>
                    <a:gd name="T39" fmla="*/ 203 h 207"/>
                    <a:gd name="T40" fmla="*/ 50 w 196"/>
                    <a:gd name="T41" fmla="*/ 193 h 207"/>
                    <a:gd name="T42" fmla="*/ 28 w 196"/>
                    <a:gd name="T43" fmla="*/ 176 h 207"/>
                    <a:gd name="T44" fmla="*/ 12 w 196"/>
                    <a:gd name="T45" fmla="*/ 156 h 207"/>
                    <a:gd name="T46" fmla="*/ 4 w 196"/>
                    <a:gd name="T47" fmla="*/ 131 h 207"/>
                    <a:gd name="T48" fmla="*/ 0 w 196"/>
                    <a:gd name="T49" fmla="*/ 104 h 20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96" h="207">
                      <a:moveTo>
                        <a:pt x="0" y="104"/>
                      </a:moveTo>
                      <a:lnTo>
                        <a:pt x="4" y="77"/>
                      </a:lnTo>
                      <a:lnTo>
                        <a:pt x="12" y="52"/>
                      </a:lnTo>
                      <a:lnTo>
                        <a:pt x="28" y="32"/>
                      </a:lnTo>
                      <a:lnTo>
                        <a:pt x="50" y="15"/>
                      </a:lnTo>
                      <a:lnTo>
                        <a:pt x="73" y="5"/>
                      </a:lnTo>
                      <a:lnTo>
                        <a:pt x="97" y="0"/>
                      </a:lnTo>
                      <a:lnTo>
                        <a:pt x="123" y="5"/>
                      </a:lnTo>
                      <a:lnTo>
                        <a:pt x="146" y="15"/>
                      </a:lnTo>
                      <a:lnTo>
                        <a:pt x="168" y="32"/>
                      </a:lnTo>
                      <a:lnTo>
                        <a:pt x="182" y="52"/>
                      </a:lnTo>
                      <a:lnTo>
                        <a:pt x="192" y="77"/>
                      </a:lnTo>
                      <a:lnTo>
                        <a:pt x="196" y="104"/>
                      </a:lnTo>
                      <a:lnTo>
                        <a:pt x="192" y="131"/>
                      </a:lnTo>
                      <a:lnTo>
                        <a:pt x="182" y="156"/>
                      </a:lnTo>
                      <a:lnTo>
                        <a:pt x="168" y="176"/>
                      </a:lnTo>
                      <a:lnTo>
                        <a:pt x="146" y="193"/>
                      </a:lnTo>
                      <a:lnTo>
                        <a:pt x="123" y="203"/>
                      </a:lnTo>
                      <a:lnTo>
                        <a:pt x="97" y="207"/>
                      </a:lnTo>
                      <a:lnTo>
                        <a:pt x="73" y="203"/>
                      </a:lnTo>
                      <a:lnTo>
                        <a:pt x="50" y="193"/>
                      </a:lnTo>
                      <a:lnTo>
                        <a:pt x="28" y="176"/>
                      </a:lnTo>
                      <a:lnTo>
                        <a:pt x="12" y="156"/>
                      </a:lnTo>
                      <a:lnTo>
                        <a:pt x="4" y="131"/>
                      </a:lnTo>
                      <a:lnTo>
                        <a:pt x="0" y="104"/>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SimHei" panose="02010609060101010101" pitchFamily="49" charset="-122"/>
                  </a:endParaRPr>
                </a:p>
              </p:txBody>
            </p:sp>
            <p:grpSp>
              <p:nvGrpSpPr>
                <p:cNvPr id="31764" name="Group 119"/>
                <p:cNvGrpSpPr>
                  <a:grpSpLocks/>
                </p:cNvGrpSpPr>
                <p:nvPr/>
              </p:nvGrpSpPr>
              <p:grpSpPr bwMode="auto">
                <a:xfrm>
                  <a:off x="2426" y="3303"/>
                  <a:ext cx="138" cy="586"/>
                  <a:chOff x="2426" y="3303"/>
                  <a:chExt cx="138" cy="586"/>
                </a:xfrm>
              </p:grpSpPr>
              <p:grpSp>
                <p:nvGrpSpPr>
                  <p:cNvPr id="31765" name="Group 118"/>
                  <p:cNvGrpSpPr>
                    <a:grpSpLocks/>
                  </p:cNvGrpSpPr>
                  <p:nvPr/>
                </p:nvGrpSpPr>
                <p:grpSpPr bwMode="auto">
                  <a:xfrm>
                    <a:off x="2426" y="3303"/>
                    <a:ext cx="53" cy="135"/>
                    <a:chOff x="2426" y="3303"/>
                    <a:chExt cx="53" cy="135"/>
                  </a:xfrm>
                </p:grpSpPr>
                <p:sp>
                  <p:nvSpPr>
                    <p:cNvPr id="31773" name="Line 28"/>
                    <p:cNvSpPr>
                      <a:spLocks noChangeShapeType="1"/>
                    </p:cNvSpPr>
                    <p:nvPr/>
                  </p:nvSpPr>
                  <p:spPr bwMode="auto">
                    <a:xfrm>
                      <a:off x="2454" y="3303"/>
                      <a:ext cx="0" cy="8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31774" name="Freeform 29"/>
                    <p:cNvSpPr>
                      <a:spLocks/>
                    </p:cNvSpPr>
                    <p:nvPr/>
                  </p:nvSpPr>
                  <p:spPr bwMode="auto">
                    <a:xfrm>
                      <a:off x="2426" y="3380"/>
                      <a:ext cx="53" cy="58"/>
                    </a:xfrm>
                    <a:custGeom>
                      <a:avLst/>
                      <a:gdLst>
                        <a:gd name="T0" fmla="*/ 0 w 53"/>
                        <a:gd name="T1" fmla="*/ 0 h 58"/>
                        <a:gd name="T2" fmla="*/ 28 w 53"/>
                        <a:gd name="T3" fmla="*/ 58 h 58"/>
                        <a:gd name="T4" fmla="*/ 53 w 53"/>
                        <a:gd name="T5" fmla="*/ 0 h 58"/>
                        <a:gd name="T6" fmla="*/ 0 w 53"/>
                        <a:gd name="T7" fmla="*/ 0 h 5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 h="58">
                          <a:moveTo>
                            <a:pt x="0" y="0"/>
                          </a:moveTo>
                          <a:lnTo>
                            <a:pt x="28" y="58"/>
                          </a:lnTo>
                          <a:lnTo>
                            <a:pt x="5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SimHei" panose="02010609060101010101" pitchFamily="49" charset="-122"/>
                      </a:endParaRPr>
                    </a:p>
                  </p:txBody>
                </p:sp>
              </p:grpSp>
              <p:grpSp>
                <p:nvGrpSpPr>
                  <p:cNvPr id="31766" name="Group 117"/>
                  <p:cNvGrpSpPr>
                    <a:grpSpLocks/>
                  </p:cNvGrpSpPr>
                  <p:nvPr/>
                </p:nvGrpSpPr>
                <p:grpSpPr bwMode="auto">
                  <a:xfrm>
                    <a:off x="2454" y="3390"/>
                    <a:ext cx="110" cy="499"/>
                    <a:chOff x="2454" y="3390"/>
                    <a:chExt cx="110" cy="499"/>
                  </a:xfrm>
                </p:grpSpPr>
                <p:grpSp>
                  <p:nvGrpSpPr>
                    <p:cNvPr id="31767" name="Group 115"/>
                    <p:cNvGrpSpPr>
                      <a:grpSpLocks/>
                    </p:cNvGrpSpPr>
                    <p:nvPr/>
                  </p:nvGrpSpPr>
                  <p:grpSpPr bwMode="auto">
                    <a:xfrm>
                      <a:off x="2454" y="3390"/>
                      <a:ext cx="55" cy="499"/>
                      <a:chOff x="2454" y="3390"/>
                      <a:chExt cx="55" cy="499"/>
                    </a:xfrm>
                  </p:grpSpPr>
                  <p:sp>
                    <p:nvSpPr>
                      <p:cNvPr id="31771" name="Line 47"/>
                      <p:cNvSpPr>
                        <a:spLocks noChangeShapeType="1"/>
                      </p:cNvSpPr>
                      <p:nvPr/>
                    </p:nvSpPr>
                    <p:spPr bwMode="auto">
                      <a:xfrm>
                        <a:off x="2481" y="3390"/>
                        <a:ext cx="0" cy="449"/>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31772" name="Freeform 48"/>
                      <p:cNvSpPr>
                        <a:spLocks/>
                      </p:cNvSpPr>
                      <p:nvPr/>
                    </p:nvSpPr>
                    <p:spPr bwMode="auto">
                      <a:xfrm>
                        <a:off x="2454" y="3833"/>
                        <a:ext cx="55" cy="56"/>
                      </a:xfrm>
                      <a:custGeom>
                        <a:avLst/>
                        <a:gdLst>
                          <a:gd name="T0" fmla="*/ 0 w 55"/>
                          <a:gd name="T1" fmla="*/ 0 h 56"/>
                          <a:gd name="T2" fmla="*/ 27 w 55"/>
                          <a:gd name="T3" fmla="*/ 56 h 56"/>
                          <a:gd name="T4" fmla="*/ 55 w 55"/>
                          <a:gd name="T5" fmla="*/ 0 h 56"/>
                          <a:gd name="T6" fmla="*/ 0 w 55"/>
                          <a:gd name="T7" fmla="*/ 0 h 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5" h="56">
                            <a:moveTo>
                              <a:pt x="0" y="0"/>
                            </a:moveTo>
                            <a:lnTo>
                              <a:pt x="27" y="56"/>
                            </a:lnTo>
                            <a:lnTo>
                              <a:pt x="55"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SimHei" panose="02010609060101010101" pitchFamily="49" charset="-122"/>
                        </a:endParaRPr>
                      </a:p>
                    </p:txBody>
                  </p:sp>
                </p:grpSp>
                <p:grpSp>
                  <p:nvGrpSpPr>
                    <p:cNvPr id="31768" name="Group 116"/>
                    <p:cNvGrpSpPr>
                      <a:grpSpLocks/>
                    </p:cNvGrpSpPr>
                    <p:nvPr/>
                  </p:nvGrpSpPr>
                  <p:grpSpPr bwMode="auto">
                    <a:xfrm>
                      <a:off x="2509" y="3390"/>
                      <a:ext cx="55" cy="499"/>
                      <a:chOff x="2509" y="3390"/>
                      <a:chExt cx="55" cy="499"/>
                    </a:xfrm>
                  </p:grpSpPr>
                  <p:sp>
                    <p:nvSpPr>
                      <p:cNvPr id="31769" name="Line 49"/>
                      <p:cNvSpPr>
                        <a:spLocks noChangeShapeType="1"/>
                      </p:cNvSpPr>
                      <p:nvPr/>
                    </p:nvSpPr>
                    <p:spPr bwMode="auto">
                      <a:xfrm flipV="1">
                        <a:off x="2536" y="3440"/>
                        <a:ext cx="0" cy="449"/>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31770" name="Freeform 50"/>
                      <p:cNvSpPr>
                        <a:spLocks/>
                      </p:cNvSpPr>
                      <p:nvPr/>
                    </p:nvSpPr>
                    <p:spPr bwMode="auto">
                      <a:xfrm>
                        <a:off x="2509" y="3390"/>
                        <a:ext cx="55" cy="58"/>
                      </a:xfrm>
                      <a:custGeom>
                        <a:avLst/>
                        <a:gdLst>
                          <a:gd name="T0" fmla="*/ 0 w 55"/>
                          <a:gd name="T1" fmla="*/ 58 h 58"/>
                          <a:gd name="T2" fmla="*/ 27 w 55"/>
                          <a:gd name="T3" fmla="*/ 0 h 58"/>
                          <a:gd name="T4" fmla="*/ 55 w 55"/>
                          <a:gd name="T5" fmla="*/ 58 h 58"/>
                          <a:gd name="T6" fmla="*/ 0 w 55"/>
                          <a:gd name="T7" fmla="*/ 58 h 5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5" h="58">
                            <a:moveTo>
                              <a:pt x="0" y="58"/>
                            </a:moveTo>
                            <a:lnTo>
                              <a:pt x="27" y="0"/>
                            </a:lnTo>
                            <a:lnTo>
                              <a:pt x="55" y="58"/>
                            </a:lnTo>
                            <a:lnTo>
                              <a:pt x="0"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SimHei" panose="02010609060101010101" pitchFamily="49" charset="-122"/>
                        </a:endParaRPr>
                      </a:p>
                    </p:txBody>
                  </p:sp>
                </p:grpSp>
              </p:grpSp>
            </p:grpSp>
          </p:grpSp>
          <p:sp>
            <p:nvSpPr>
              <p:cNvPr id="31754" name="Rectangle 24"/>
              <p:cNvSpPr>
                <a:spLocks noChangeArrowheads="1"/>
              </p:cNvSpPr>
              <p:nvPr/>
            </p:nvSpPr>
            <p:spPr bwMode="auto">
              <a:xfrm>
                <a:off x="2292" y="3154"/>
                <a:ext cx="701" cy="58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mn-lt"/>
                  <a:ea typeface="SimHei" panose="02010609060101010101" pitchFamily="49" charset="-122"/>
                </a:endParaRPr>
              </a:p>
            </p:txBody>
          </p:sp>
          <p:sp>
            <p:nvSpPr>
              <p:cNvPr id="31755" name="Line 27"/>
              <p:cNvSpPr>
                <a:spLocks noChangeShapeType="1"/>
              </p:cNvSpPr>
              <p:nvPr/>
            </p:nvSpPr>
            <p:spPr bwMode="auto">
              <a:xfrm>
                <a:off x="2317" y="3498"/>
                <a:ext cx="701"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grpSp>
            <p:nvGrpSpPr>
              <p:cNvPr id="31756" name="Group 122"/>
              <p:cNvGrpSpPr>
                <a:grpSpLocks/>
              </p:cNvGrpSpPr>
              <p:nvPr/>
            </p:nvGrpSpPr>
            <p:grpSpPr bwMode="auto">
              <a:xfrm>
                <a:off x="2408" y="3284"/>
                <a:ext cx="196" cy="154"/>
                <a:chOff x="2408" y="3284"/>
                <a:chExt cx="196" cy="154"/>
              </a:xfrm>
            </p:grpSpPr>
            <p:sp>
              <p:nvSpPr>
                <p:cNvPr id="31759" name="Line 26"/>
                <p:cNvSpPr>
                  <a:spLocks noChangeShapeType="1"/>
                </p:cNvSpPr>
                <p:nvPr/>
              </p:nvSpPr>
              <p:spPr bwMode="auto">
                <a:xfrm>
                  <a:off x="2408" y="3361"/>
                  <a:ext cx="196"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grpSp>
              <p:nvGrpSpPr>
                <p:cNvPr id="31760" name="Group 121"/>
                <p:cNvGrpSpPr>
                  <a:grpSpLocks/>
                </p:cNvGrpSpPr>
                <p:nvPr/>
              </p:nvGrpSpPr>
              <p:grpSpPr bwMode="auto">
                <a:xfrm>
                  <a:off x="2533" y="3284"/>
                  <a:ext cx="53" cy="154"/>
                  <a:chOff x="2533" y="3284"/>
                  <a:chExt cx="53" cy="154"/>
                </a:xfrm>
              </p:grpSpPr>
              <p:sp>
                <p:nvSpPr>
                  <p:cNvPr id="31761" name="Line 30"/>
                  <p:cNvSpPr>
                    <a:spLocks noChangeShapeType="1"/>
                  </p:cNvSpPr>
                  <p:nvPr/>
                </p:nvSpPr>
                <p:spPr bwMode="auto">
                  <a:xfrm flipV="1">
                    <a:off x="2558" y="3334"/>
                    <a:ext cx="0" cy="10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31762" name="Freeform 31"/>
                  <p:cNvSpPr>
                    <a:spLocks/>
                  </p:cNvSpPr>
                  <p:nvPr/>
                </p:nvSpPr>
                <p:spPr bwMode="auto">
                  <a:xfrm>
                    <a:off x="2533" y="3284"/>
                    <a:ext cx="53" cy="58"/>
                  </a:xfrm>
                  <a:custGeom>
                    <a:avLst/>
                    <a:gdLst>
                      <a:gd name="T0" fmla="*/ 0 w 53"/>
                      <a:gd name="T1" fmla="*/ 58 h 58"/>
                      <a:gd name="T2" fmla="*/ 25 w 53"/>
                      <a:gd name="T3" fmla="*/ 0 h 58"/>
                      <a:gd name="T4" fmla="*/ 53 w 53"/>
                      <a:gd name="T5" fmla="*/ 58 h 58"/>
                      <a:gd name="T6" fmla="*/ 0 w 53"/>
                      <a:gd name="T7" fmla="*/ 58 h 5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 h="58">
                        <a:moveTo>
                          <a:pt x="0" y="58"/>
                        </a:moveTo>
                        <a:lnTo>
                          <a:pt x="25" y="0"/>
                        </a:lnTo>
                        <a:lnTo>
                          <a:pt x="53" y="58"/>
                        </a:lnTo>
                        <a:lnTo>
                          <a:pt x="0"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SimHei" panose="02010609060101010101" pitchFamily="49" charset="-122"/>
                    </a:endParaRPr>
                  </a:p>
                </p:txBody>
              </p:sp>
            </p:grpSp>
          </p:grpSp>
          <p:sp>
            <p:nvSpPr>
              <p:cNvPr id="31757" name="Rectangle 96"/>
              <p:cNvSpPr>
                <a:spLocks noChangeArrowheads="1"/>
              </p:cNvSpPr>
              <p:nvPr/>
            </p:nvSpPr>
            <p:spPr bwMode="auto">
              <a:xfrm>
                <a:off x="2421" y="3007"/>
                <a:ext cx="479"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dirty="0">
                    <a:solidFill>
                      <a:srgbClr val="000000"/>
                    </a:solidFill>
                    <a:latin typeface="+mn-lt"/>
                    <a:ea typeface="SimHei" panose="02010609060101010101" pitchFamily="49" charset="-122"/>
                  </a:rPr>
                  <a:t>cache</a:t>
                </a:r>
                <a:r>
                  <a:rPr lang="zh-CN" altLang="en-US" sz="1400" dirty="0">
                    <a:solidFill>
                      <a:srgbClr val="000000"/>
                    </a:solidFill>
                    <a:latin typeface="+mn-lt"/>
                    <a:ea typeface="SimHei" panose="02010609060101010101" pitchFamily="49" charset="-122"/>
                  </a:rPr>
                  <a:t>未命中</a:t>
                </a:r>
                <a:endParaRPr lang="zh-CN" altLang="en-US" sz="1400" dirty="0">
                  <a:latin typeface="+mn-lt"/>
                  <a:ea typeface="SimHei" panose="02010609060101010101" pitchFamily="49" charset="-122"/>
                </a:endParaRPr>
              </a:p>
            </p:txBody>
          </p:sp>
          <p:sp>
            <p:nvSpPr>
              <p:cNvPr id="31758" name="Rectangle 101"/>
              <p:cNvSpPr>
                <a:spLocks noChangeArrowheads="1"/>
              </p:cNvSpPr>
              <p:nvPr/>
            </p:nvSpPr>
            <p:spPr bwMode="auto">
              <a:xfrm>
                <a:off x="2370" y="3933"/>
                <a:ext cx="261"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dirty="0">
                    <a:solidFill>
                      <a:srgbClr val="000000"/>
                    </a:solidFill>
                    <a:latin typeface="+mn-lt"/>
                    <a:ea typeface="SimHei" panose="02010609060101010101" pitchFamily="49" charset="-122"/>
                  </a:rPr>
                  <a:t>服务器</a:t>
                </a:r>
                <a:endParaRPr lang="zh-CN" altLang="en-US" sz="1400" dirty="0">
                  <a:latin typeface="+mn-lt"/>
                  <a:ea typeface="SimHei" panose="02010609060101010101" pitchFamily="49" charset="-122"/>
                </a:endParaRPr>
              </a:p>
            </p:txBody>
          </p:sp>
        </p:grpSp>
      </p:grpSp>
      <p:sp>
        <p:nvSpPr>
          <p:cNvPr id="33900" name="Rectangle 108"/>
          <p:cNvSpPr>
            <a:spLocks noChangeArrowheads="1"/>
          </p:cNvSpPr>
          <p:nvPr/>
        </p:nvSpPr>
        <p:spPr bwMode="auto">
          <a:xfrm>
            <a:off x="3151903" y="3824062"/>
            <a:ext cx="682524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8288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indent="-114300" eaLnBrk="1" hangingPunct="1"/>
            <a:r>
              <a:rPr lang="en-US" altLang="zh-CN" dirty="0">
                <a:latin typeface="+mn-lt"/>
                <a:ea typeface="SimHei" panose="02010609060101010101" pitchFamily="49" charset="-122"/>
              </a:rPr>
              <a:t>a</a:t>
            </a:r>
            <a:r>
              <a:rPr lang="zh-CN" altLang="en-US" dirty="0">
                <a:latin typeface="+mn-lt"/>
                <a:ea typeface="SimHei" panose="02010609060101010101" pitchFamily="49" charset="-122"/>
              </a:rPr>
              <a:t>）高速缓存由系统调用库管理。当文件被打开、关闭、读和写时，该库只保存最常用的文件</a:t>
            </a:r>
            <a:endParaRPr lang="en-US" altLang="zh-CN" dirty="0">
              <a:latin typeface="+mn-lt"/>
              <a:ea typeface="SimHei" panose="02010609060101010101" pitchFamily="49" charset="-122"/>
            </a:endParaRPr>
          </a:p>
          <a:p>
            <a:pPr marL="0" indent="-114300" eaLnBrk="1" hangingPunct="1"/>
            <a:endParaRPr lang="zh-CN" altLang="en-US" dirty="0">
              <a:latin typeface="+mn-lt"/>
              <a:ea typeface="SimHei" panose="02010609060101010101" pitchFamily="49" charset="-122"/>
            </a:endParaRPr>
          </a:p>
          <a:p>
            <a:pPr marL="0" indent="-114300" eaLnBrk="1" hangingPunct="1"/>
            <a:r>
              <a:rPr lang="en-US" altLang="zh-CN" dirty="0">
                <a:latin typeface="+mn-lt"/>
                <a:ea typeface="SimHei" panose="02010609060101010101" pitchFamily="49" charset="-122"/>
              </a:rPr>
              <a:t>b</a:t>
            </a:r>
            <a:r>
              <a:rPr lang="zh-CN" altLang="en-US" dirty="0">
                <a:latin typeface="+mn-lt"/>
                <a:ea typeface="SimHei" panose="02010609060101010101" pitchFamily="49" charset="-122"/>
              </a:rPr>
              <a:t>）当该进程退出时，所有被修改过的文件都回写到服务器中</a:t>
            </a:r>
          </a:p>
        </p:txBody>
      </p:sp>
    </p:spTree>
    <p:extLst>
      <p:ext uri="{BB962C8B-B14F-4D97-AF65-F5344CB8AC3E}">
        <p14:creationId xmlns:p14="http://schemas.microsoft.com/office/powerpoint/2010/main" val="20774667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normAutofit/>
          </a:bodyPr>
          <a:lstStyle/>
          <a:p>
            <a:pPr eaLnBrk="1" hangingPunct="1"/>
            <a:r>
              <a:rPr lang="zh-CN" altLang="en-US" sz="4800" dirty="0">
                <a:solidFill>
                  <a:srgbClr val="2521FF"/>
                </a:solidFill>
                <a:latin typeface="SimHei" panose="02010609060101010101" pitchFamily="49" charset="-122"/>
                <a:ea typeface="SimHei" panose="02010609060101010101" pitchFamily="49" charset="-122"/>
              </a:rPr>
              <a:t>高速缓存</a:t>
            </a:r>
            <a:r>
              <a:rPr lang="en-US" altLang="zh-CN" sz="4800" dirty="0">
                <a:solidFill>
                  <a:srgbClr val="2521FF"/>
                </a:solidFill>
                <a:latin typeface="SimHei" panose="02010609060101010101" pitchFamily="49" charset="-122"/>
                <a:ea typeface="SimHei" panose="02010609060101010101" pitchFamily="49" charset="-122"/>
              </a:rPr>
              <a:t>(5/6)</a:t>
            </a:r>
          </a:p>
        </p:txBody>
      </p:sp>
      <p:sp>
        <p:nvSpPr>
          <p:cNvPr id="32772" name="Rectangle 3"/>
          <p:cNvSpPr>
            <a:spLocks noGrp="1" noChangeArrowheads="1"/>
          </p:cNvSpPr>
          <p:nvPr>
            <p:ph idx="1"/>
          </p:nvPr>
        </p:nvSpPr>
        <p:spPr>
          <a:xfrm>
            <a:off x="116522" y="1129465"/>
            <a:ext cx="11804125" cy="1615520"/>
          </a:xfrm>
          <a:noFill/>
        </p:spPr>
        <p:txBody>
          <a:bodyPr/>
          <a:lstStyle/>
          <a:p>
            <a:r>
              <a:rPr lang="zh-CN" altLang="en-US" dirty="0"/>
              <a:t>客户端缓存</a:t>
            </a:r>
          </a:p>
          <a:p>
            <a:pPr lvl="1"/>
            <a:r>
              <a:rPr lang="zh-CN" altLang="en-US" dirty="0"/>
              <a:t>客户主存缓存</a:t>
            </a:r>
          </a:p>
          <a:p>
            <a:pPr lvl="2"/>
            <a:r>
              <a:rPr lang="zh-CN" altLang="en-US" dirty="0"/>
              <a:t>在内核中设置高速缓存</a:t>
            </a:r>
          </a:p>
        </p:txBody>
      </p:sp>
      <p:grpSp>
        <p:nvGrpSpPr>
          <p:cNvPr id="85107" name="Group 115"/>
          <p:cNvGrpSpPr>
            <a:grpSpLocks/>
          </p:cNvGrpSpPr>
          <p:nvPr/>
        </p:nvGrpSpPr>
        <p:grpSpPr bwMode="auto">
          <a:xfrm>
            <a:off x="5590526" y="2507775"/>
            <a:ext cx="1851353" cy="3985100"/>
            <a:chOff x="3164" y="2104"/>
            <a:chExt cx="896" cy="1932"/>
          </a:xfrm>
        </p:grpSpPr>
        <p:grpSp>
          <p:nvGrpSpPr>
            <p:cNvPr id="32775" name="Group 114"/>
            <p:cNvGrpSpPr>
              <a:grpSpLocks/>
            </p:cNvGrpSpPr>
            <p:nvPr/>
          </p:nvGrpSpPr>
          <p:grpSpPr bwMode="auto">
            <a:xfrm>
              <a:off x="3164" y="3508"/>
              <a:ext cx="698" cy="248"/>
              <a:chOff x="3164" y="3508"/>
              <a:chExt cx="698" cy="248"/>
            </a:xfrm>
          </p:grpSpPr>
          <p:sp>
            <p:nvSpPr>
              <p:cNvPr id="32811" name="Line 30"/>
              <p:cNvSpPr>
                <a:spLocks noChangeShapeType="1"/>
              </p:cNvSpPr>
              <p:nvPr/>
            </p:nvSpPr>
            <p:spPr bwMode="auto">
              <a:xfrm>
                <a:off x="3164" y="3508"/>
                <a:ext cx="698"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32812" name="Freeform 34"/>
              <p:cNvSpPr>
                <a:spLocks/>
              </p:cNvSpPr>
              <p:nvPr/>
            </p:nvSpPr>
            <p:spPr bwMode="auto">
              <a:xfrm>
                <a:off x="3246" y="3551"/>
                <a:ext cx="196" cy="205"/>
              </a:xfrm>
              <a:custGeom>
                <a:avLst/>
                <a:gdLst>
                  <a:gd name="T0" fmla="*/ 0 w 196"/>
                  <a:gd name="T1" fmla="*/ 104 h 205"/>
                  <a:gd name="T2" fmla="*/ 4 w 196"/>
                  <a:gd name="T3" fmla="*/ 77 h 205"/>
                  <a:gd name="T4" fmla="*/ 14 w 196"/>
                  <a:gd name="T5" fmla="*/ 52 h 205"/>
                  <a:gd name="T6" fmla="*/ 30 w 196"/>
                  <a:gd name="T7" fmla="*/ 31 h 205"/>
                  <a:gd name="T8" fmla="*/ 50 w 196"/>
                  <a:gd name="T9" fmla="*/ 15 h 205"/>
                  <a:gd name="T10" fmla="*/ 73 w 196"/>
                  <a:gd name="T11" fmla="*/ 5 h 205"/>
                  <a:gd name="T12" fmla="*/ 99 w 196"/>
                  <a:gd name="T13" fmla="*/ 0 h 205"/>
                  <a:gd name="T14" fmla="*/ 123 w 196"/>
                  <a:gd name="T15" fmla="*/ 5 h 205"/>
                  <a:gd name="T16" fmla="*/ 146 w 196"/>
                  <a:gd name="T17" fmla="*/ 15 h 205"/>
                  <a:gd name="T18" fmla="*/ 168 w 196"/>
                  <a:gd name="T19" fmla="*/ 31 h 205"/>
                  <a:gd name="T20" fmla="*/ 184 w 196"/>
                  <a:gd name="T21" fmla="*/ 52 h 205"/>
                  <a:gd name="T22" fmla="*/ 194 w 196"/>
                  <a:gd name="T23" fmla="*/ 77 h 205"/>
                  <a:gd name="T24" fmla="*/ 196 w 196"/>
                  <a:gd name="T25" fmla="*/ 104 h 205"/>
                  <a:gd name="T26" fmla="*/ 194 w 196"/>
                  <a:gd name="T27" fmla="*/ 131 h 205"/>
                  <a:gd name="T28" fmla="*/ 184 w 196"/>
                  <a:gd name="T29" fmla="*/ 156 h 205"/>
                  <a:gd name="T30" fmla="*/ 168 w 196"/>
                  <a:gd name="T31" fmla="*/ 176 h 205"/>
                  <a:gd name="T32" fmla="*/ 146 w 196"/>
                  <a:gd name="T33" fmla="*/ 193 h 205"/>
                  <a:gd name="T34" fmla="*/ 123 w 196"/>
                  <a:gd name="T35" fmla="*/ 203 h 205"/>
                  <a:gd name="T36" fmla="*/ 99 w 196"/>
                  <a:gd name="T37" fmla="*/ 205 h 205"/>
                  <a:gd name="T38" fmla="*/ 73 w 196"/>
                  <a:gd name="T39" fmla="*/ 203 h 205"/>
                  <a:gd name="T40" fmla="*/ 50 w 196"/>
                  <a:gd name="T41" fmla="*/ 193 h 205"/>
                  <a:gd name="T42" fmla="*/ 30 w 196"/>
                  <a:gd name="T43" fmla="*/ 176 h 205"/>
                  <a:gd name="T44" fmla="*/ 14 w 196"/>
                  <a:gd name="T45" fmla="*/ 156 h 205"/>
                  <a:gd name="T46" fmla="*/ 4 w 196"/>
                  <a:gd name="T47" fmla="*/ 131 h 205"/>
                  <a:gd name="T48" fmla="*/ 0 w 196"/>
                  <a:gd name="T49" fmla="*/ 104 h 20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96" h="205">
                    <a:moveTo>
                      <a:pt x="0" y="104"/>
                    </a:moveTo>
                    <a:lnTo>
                      <a:pt x="4" y="77"/>
                    </a:lnTo>
                    <a:lnTo>
                      <a:pt x="14" y="52"/>
                    </a:lnTo>
                    <a:lnTo>
                      <a:pt x="30" y="31"/>
                    </a:lnTo>
                    <a:lnTo>
                      <a:pt x="50" y="15"/>
                    </a:lnTo>
                    <a:lnTo>
                      <a:pt x="73" y="5"/>
                    </a:lnTo>
                    <a:lnTo>
                      <a:pt x="99" y="0"/>
                    </a:lnTo>
                    <a:lnTo>
                      <a:pt x="123" y="5"/>
                    </a:lnTo>
                    <a:lnTo>
                      <a:pt x="146" y="15"/>
                    </a:lnTo>
                    <a:lnTo>
                      <a:pt x="168" y="31"/>
                    </a:lnTo>
                    <a:lnTo>
                      <a:pt x="184" y="52"/>
                    </a:lnTo>
                    <a:lnTo>
                      <a:pt x="194" y="77"/>
                    </a:lnTo>
                    <a:lnTo>
                      <a:pt x="196" y="104"/>
                    </a:lnTo>
                    <a:lnTo>
                      <a:pt x="194" y="131"/>
                    </a:lnTo>
                    <a:lnTo>
                      <a:pt x="184" y="156"/>
                    </a:lnTo>
                    <a:lnTo>
                      <a:pt x="168" y="176"/>
                    </a:lnTo>
                    <a:lnTo>
                      <a:pt x="146" y="193"/>
                    </a:lnTo>
                    <a:lnTo>
                      <a:pt x="123" y="203"/>
                    </a:lnTo>
                    <a:lnTo>
                      <a:pt x="99" y="205"/>
                    </a:lnTo>
                    <a:lnTo>
                      <a:pt x="73" y="203"/>
                    </a:lnTo>
                    <a:lnTo>
                      <a:pt x="50" y="193"/>
                    </a:lnTo>
                    <a:lnTo>
                      <a:pt x="30" y="176"/>
                    </a:lnTo>
                    <a:lnTo>
                      <a:pt x="14" y="156"/>
                    </a:lnTo>
                    <a:lnTo>
                      <a:pt x="4" y="131"/>
                    </a:lnTo>
                    <a:lnTo>
                      <a:pt x="0" y="104"/>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SimHei" panose="02010609060101010101" pitchFamily="49" charset="-122"/>
                </a:endParaRPr>
              </a:p>
            </p:txBody>
          </p:sp>
        </p:grpSp>
        <p:grpSp>
          <p:nvGrpSpPr>
            <p:cNvPr id="32776" name="Group 108"/>
            <p:cNvGrpSpPr>
              <a:grpSpLocks/>
            </p:cNvGrpSpPr>
            <p:nvPr/>
          </p:nvGrpSpPr>
          <p:grpSpPr bwMode="auto">
            <a:xfrm>
              <a:off x="3164" y="2104"/>
              <a:ext cx="896" cy="990"/>
              <a:chOff x="3164" y="2104"/>
              <a:chExt cx="896" cy="990"/>
            </a:xfrm>
          </p:grpSpPr>
          <p:sp>
            <p:nvSpPr>
              <p:cNvPr id="32794" name="Rectangle 12"/>
              <p:cNvSpPr>
                <a:spLocks noChangeArrowheads="1"/>
              </p:cNvSpPr>
              <p:nvPr/>
            </p:nvSpPr>
            <p:spPr bwMode="auto">
              <a:xfrm>
                <a:off x="3164" y="2276"/>
                <a:ext cx="698" cy="586"/>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mn-lt"/>
                  <a:ea typeface="SimHei" panose="02010609060101010101" pitchFamily="49" charset="-122"/>
                </a:endParaRPr>
              </a:p>
            </p:txBody>
          </p:sp>
          <p:sp>
            <p:nvSpPr>
              <p:cNvPr id="32795" name="Freeform 13"/>
              <p:cNvSpPr>
                <a:spLocks/>
              </p:cNvSpPr>
              <p:nvPr/>
            </p:nvSpPr>
            <p:spPr bwMode="auto">
              <a:xfrm>
                <a:off x="3246" y="2320"/>
                <a:ext cx="196" cy="205"/>
              </a:xfrm>
              <a:custGeom>
                <a:avLst/>
                <a:gdLst>
                  <a:gd name="T0" fmla="*/ 0 w 196"/>
                  <a:gd name="T1" fmla="*/ 103 h 205"/>
                  <a:gd name="T2" fmla="*/ 4 w 196"/>
                  <a:gd name="T3" fmla="*/ 76 h 205"/>
                  <a:gd name="T4" fmla="*/ 14 w 196"/>
                  <a:gd name="T5" fmla="*/ 51 h 205"/>
                  <a:gd name="T6" fmla="*/ 30 w 196"/>
                  <a:gd name="T7" fmla="*/ 29 h 205"/>
                  <a:gd name="T8" fmla="*/ 50 w 196"/>
                  <a:gd name="T9" fmla="*/ 14 h 205"/>
                  <a:gd name="T10" fmla="*/ 73 w 196"/>
                  <a:gd name="T11" fmla="*/ 4 h 205"/>
                  <a:gd name="T12" fmla="*/ 99 w 196"/>
                  <a:gd name="T13" fmla="*/ 0 h 205"/>
                  <a:gd name="T14" fmla="*/ 123 w 196"/>
                  <a:gd name="T15" fmla="*/ 4 h 205"/>
                  <a:gd name="T16" fmla="*/ 146 w 196"/>
                  <a:gd name="T17" fmla="*/ 14 h 205"/>
                  <a:gd name="T18" fmla="*/ 168 w 196"/>
                  <a:gd name="T19" fmla="*/ 29 h 205"/>
                  <a:gd name="T20" fmla="*/ 184 w 196"/>
                  <a:gd name="T21" fmla="*/ 51 h 205"/>
                  <a:gd name="T22" fmla="*/ 194 w 196"/>
                  <a:gd name="T23" fmla="*/ 76 h 205"/>
                  <a:gd name="T24" fmla="*/ 196 w 196"/>
                  <a:gd name="T25" fmla="*/ 103 h 205"/>
                  <a:gd name="T26" fmla="*/ 194 w 196"/>
                  <a:gd name="T27" fmla="*/ 128 h 205"/>
                  <a:gd name="T28" fmla="*/ 184 w 196"/>
                  <a:gd name="T29" fmla="*/ 153 h 205"/>
                  <a:gd name="T30" fmla="*/ 168 w 196"/>
                  <a:gd name="T31" fmla="*/ 176 h 205"/>
                  <a:gd name="T32" fmla="*/ 146 w 196"/>
                  <a:gd name="T33" fmla="*/ 190 h 205"/>
                  <a:gd name="T34" fmla="*/ 123 w 196"/>
                  <a:gd name="T35" fmla="*/ 201 h 205"/>
                  <a:gd name="T36" fmla="*/ 99 w 196"/>
                  <a:gd name="T37" fmla="*/ 205 h 205"/>
                  <a:gd name="T38" fmla="*/ 73 w 196"/>
                  <a:gd name="T39" fmla="*/ 201 h 205"/>
                  <a:gd name="T40" fmla="*/ 50 w 196"/>
                  <a:gd name="T41" fmla="*/ 190 h 205"/>
                  <a:gd name="T42" fmla="*/ 30 w 196"/>
                  <a:gd name="T43" fmla="*/ 176 h 205"/>
                  <a:gd name="T44" fmla="*/ 14 w 196"/>
                  <a:gd name="T45" fmla="*/ 153 h 205"/>
                  <a:gd name="T46" fmla="*/ 4 w 196"/>
                  <a:gd name="T47" fmla="*/ 128 h 205"/>
                  <a:gd name="T48" fmla="*/ 0 w 196"/>
                  <a:gd name="T49" fmla="*/ 103 h 20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96" h="205">
                    <a:moveTo>
                      <a:pt x="0" y="103"/>
                    </a:moveTo>
                    <a:lnTo>
                      <a:pt x="4" y="76"/>
                    </a:lnTo>
                    <a:lnTo>
                      <a:pt x="14" y="51"/>
                    </a:lnTo>
                    <a:lnTo>
                      <a:pt x="30" y="29"/>
                    </a:lnTo>
                    <a:lnTo>
                      <a:pt x="50" y="14"/>
                    </a:lnTo>
                    <a:lnTo>
                      <a:pt x="73" y="4"/>
                    </a:lnTo>
                    <a:lnTo>
                      <a:pt x="99" y="0"/>
                    </a:lnTo>
                    <a:lnTo>
                      <a:pt x="123" y="4"/>
                    </a:lnTo>
                    <a:lnTo>
                      <a:pt x="146" y="14"/>
                    </a:lnTo>
                    <a:lnTo>
                      <a:pt x="168" y="29"/>
                    </a:lnTo>
                    <a:lnTo>
                      <a:pt x="184" y="51"/>
                    </a:lnTo>
                    <a:lnTo>
                      <a:pt x="194" y="76"/>
                    </a:lnTo>
                    <a:lnTo>
                      <a:pt x="196" y="103"/>
                    </a:lnTo>
                    <a:lnTo>
                      <a:pt x="194" y="128"/>
                    </a:lnTo>
                    <a:lnTo>
                      <a:pt x="184" y="153"/>
                    </a:lnTo>
                    <a:lnTo>
                      <a:pt x="168" y="176"/>
                    </a:lnTo>
                    <a:lnTo>
                      <a:pt x="146" y="190"/>
                    </a:lnTo>
                    <a:lnTo>
                      <a:pt x="123" y="201"/>
                    </a:lnTo>
                    <a:lnTo>
                      <a:pt x="99" y="205"/>
                    </a:lnTo>
                    <a:lnTo>
                      <a:pt x="73" y="201"/>
                    </a:lnTo>
                    <a:lnTo>
                      <a:pt x="50" y="190"/>
                    </a:lnTo>
                    <a:lnTo>
                      <a:pt x="30" y="176"/>
                    </a:lnTo>
                    <a:lnTo>
                      <a:pt x="14" y="153"/>
                    </a:lnTo>
                    <a:lnTo>
                      <a:pt x="4" y="128"/>
                    </a:lnTo>
                    <a:lnTo>
                      <a:pt x="0" y="103"/>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SimHei" panose="02010609060101010101" pitchFamily="49" charset="-122"/>
                </a:endParaRPr>
              </a:p>
            </p:txBody>
          </p:sp>
          <p:sp>
            <p:nvSpPr>
              <p:cNvPr id="32796" name="Line 14"/>
              <p:cNvSpPr>
                <a:spLocks noChangeShapeType="1"/>
              </p:cNvSpPr>
              <p:nvPr/>
            </p:nvSpPr>
            <p:spPr bwMode="auto">
              <a:xfrm>
                <a:off x="3164" y="2568"/>
                <a:ext cx="698"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32797" name="Freeform 18"/>
              <p:cNvSpPr>
                <a:spLocks/>
              </p:cNvSpPr>
              <p:nvPr/>
            </p:nvSpPr>
            <p:spPr bwMode="auto">
              <a:xfrm>
                <a:off x="3246" y="2628"/>
                <a:ext cx="196" cy="205"/>
              </a:xfrm>
              <a:custGeom>
                <a:avLst/>
                <a:gdLst>
                  <a:gd name="T0" fmla="*/ 0 w 196"/>
                  <a:gd name="T1" fmla="*/ 102 h 205"/>
                  <a:gd name="T2" fmla="*/ 4 w 196"/>
                  <a:gd name="T3" fmla="*/ 75 h 205"/>
                  <a:gd name="T4" fmla="*/ 14 w 196"/>
                  <a:gd name="T5" fmla="*/ 52 h 205"/>
                  <a:gd name="T6" fmla="*/ 30 w 196"/>
                  <a:gd name="T7" fmla="*/ 29 h 205"/>
                  <a:gd name="T8" fmla="*/ 50 w 196"/>
                  <a:gd name="T9" fmla="*/ 13 h 205"/>
                  <a:gd name="T10" fmla="*/ 73 w 196"/>
                  <a:gd name="T11" fmla="*/ 2 h 205"/>
                  <a:gd name="T12" fmla="*/ 99 w 196"/>
                  <a:gd name="T13" fmla="*/ 0 h 205"/>
                  <a:gd name="T14" fmla="*/ 123 w 196"/>
                  <a:gd name="T15" fmla="*/ 2 h 205"/>
                  <a:gd name="T16" fmla="*/ 146 w 196"/>
                  <a:gd name="T17" fmla="*/ 13 h 205"/>
                  <a:gd name="T18" fmla="*/ 168 w 196"/>
                  <a:gd name="T19" fmla="*/ 29 h 205"/>
                  <a:gd name="T20" fmla="*/ 184 w 196"/>
                  <a:gd name="T21" fmla="*/ 52 h 205"/>
                  <a:gd name="T22" fmla="*/ 194 w 196"/>
                  <a:gd name="T23" fmla="*/ 75 h 205"/>
                  <a:gd name="T24" fmla="*/ 196 w 196"/>
                  <a:gd name="T25" fmla="*/ 102 h 205"/>
                  <a:gd name="T26" fmla="*/ 194 w 196"/>
                  <a:gd name="T27" fmla="*/ 129 h 205"/>
                  <a:gd name="T28" fmla="*/ 184 w 196"/>
                  <a:gd name="T29" fmla="*/ 153 h 205"/>
                  <a:gd name="T30" fmla="*/ 168 w 196"/>
                  <a:gd name="T31" fmla="*/ 174 h 205"/>
                  <a:gd name="T32" fmla="*/ 146 w 196"/>
                  <a:gd name="T33" fmla="*/ 191 h 205"/>
                  <a:gd name="T34" fmla="*/ 123 w 196"/>
                  <a:gd name="T35" fmla="*/ 201 h 205"/>
                  <a:gd name="T36" fmla="*/ 99 w 196"/>
                  <a:gd name="T37" fmla="*/ 205 h 205"/>
                  <a:gd name="T38" fmla="*/ 73 w 196"/>
                  <a:gd name="T39" fmla="*/ 201 h 205"/>
                  <a:gd name="T40" fmla="*/ 50 w 196"/>
                  <a:gd name="T41" fmla="*/ 191 h 205"/>
                  <a:gd name="T42" fmla="*/ 30 w 196"/>
                  <a:gd name="T43" fmla="*/ 174 h 205"/>
                  <a:gd name="T44" fmla="*/ 14 w 196"/>
                  <a:gd name="T45" fmla="*/ 153 h 205"/>
                  <a:gd name="T46" fmla="*/ 4 w 196"/>
                  <a:gd name="T47" fmla="*/ 129 h 205"/>
                  <a:gd name="T48" fmla="*/ 0 w 196"/>
                  <a:gd name="T49" fmla="*/ 102 h 20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96" h="205">
                    <a:moveTo>
                      <a:pt x="0" y="102"/>
                    </a:moveTo>
                    <a:lnTo>
                      <a:pt x="4" y="75"/>
                    </a:lnTo>
                    <a:lnTo>
                      <a:pt x="14" y="52"/>
                    </a:lnTo>
                    <a:lnTo>
                      <a:pt x="30" y="29"/>
                    </a:lnTo>
                    <a:lnTo>
                      <a:pt x="50" y="13"/>
                    </a:lnTo>
                    <a:lnTo>
                      <a:pt x="73" y="2"/>
                    </a:lnTo>
                    <a:lnTo>
                      <a:pt x="99" y="0"/>
                    </a:lnTo>
                    <a:lnTo>
                      <a:pt x="123" y="2"/>
                    </a:lnTo>
                    <a:lnTo>
                      <a:pt x="146" y="13"/>
                    </a:lnTo>
                    <a:lnTo>
                      <a:pt x="168" y="29"/>
                    </a:lnTo>
                    <a:lnTo>
                      <a:pt x="184" y="52"/>
                    </a:lnTo>
                    <a:lnTo>
                      <a:pt x="194" y="75"/>
                    </a:lnTo>
                    <a:lnTo>
                      <a:pt x="196" y="102"/>
                    </a:lnTo>
                    <a:lnTo>
                      <a:pt x="194" y="129"/>
                    </a:lnTo>
                    <a:lnTo>
                      <a:pt x="184" y="153"/>
                    </a:lnTo>
                    <a:lnTo>
                      <a:pt x="168" y="174"/>
                    </a:lnTo>
                    <a:lnTo>
                      <a:pt x="146" y="191"/>
                    </a:lnTo>
                    <a:lnTo>
                      <a:pt x="123" y="201"/>
                    </a:lnTo>
                    <a:lnTo>
                      <a:pt x="99" y="205"/>
                    </a:lnTo>
                    <a:lnTo>
                      <a:pt x="73" y="201"/>
                    </a:lnTo>
                    <a:lnTo>
                      <a:pt x="50" y="191"/>
                    </a:lnTo>
                    <a:lnTo>
                      <a:pt x="30" y="174"/>
                    </a:lnTo>
                    <a:lnTo>
                      <a:pt x="14" y="153"/>
                    </a:lnTo>
                    <a:lnTo>
                      <a:pt x="4" y="129"/>
                    </a:lnTo>
                    <a:lnTo>
                      <a:pt x="0" y="102"/>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SimHei" panose="02010609060101010101" pitchFamily="49" charset="-122"/>
                </a:endParaRPr>
              </a:p>
            </p:txBody>
          </p:sp>
          <p:grpSp>
            <p:nvGrpSpPr>
              <p:cNvPr id="32798" name="Group 105"/>
              <p:cNvGrpSpPr>
                <a:grpSpLocks/>
              </p:cNvGrpSpPr>
              <p:nvPr/>
            </p:nvGrpSpPr>
            <p:grpSpPr bwMode="auto">
              <a:xfrm>
                <a:off x="3276" y="2423"/>
                <a:ext cx="53" cy="321"/>
                <a:chOff x="3276" y="2423"/>
                <a:chExt cx="53" cy="321"/>
              </a:xfrm>
            </p:grpSpPr>
            <p:sp>
              <p:nvSpPr>
                <p:cNvPr id="32809" name="Line 71"/>
                <p:cNvSpPr>
                  <a:spLocks noChangeShapeType="1"/>
                </p:cNvSpPr>
                <p:nvPr/>
              </p:nvSpPr>
              <p:spPr bwMode="auto">
                <a:xfrm>
                  <a:off x="3302" y="2423"/>
                  <a:ext cx="0" cy="27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32810" name="Freeform 72"/>
                <p:cNvSpPr>
                  <a:spLocks/>
                </p:cNvSpPr>
                <p:nvPr/>
              </p:nvSpPr>
              <p:spPr bwMode="auto">
                <a:xfrm>
                  <a:off x="3276" y="2688"/>
                  <a:ext cx="53" cy="56"/>
                </a:xfrm>
                <a:custGeom>
                  <a:avLst/>
                  <a:gdLst>
                    <a:gd name="T0" fmla="*/ 0 w 53"/>
                    <a:gd name="T1" fmla="*/ 0 h 56"/>
                    <a:gd name="T2" fmla="*/ 26 w 53"/>
                    <a:gd name="T3" fmla="*/ 56 h 56"/>
                    <a:gd name="T4" fmla="*/ 53 w 53"/>
                    <a:gd name="T5" fmla="*/ 0 h 56"/>
                    <a:gd name="T6" fmla="*/ 0 w 53"/>
                    <a:gd name="T7" fmla="*/ 0 h 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 h="56">
                      <a:moveTo>
                        <a:pt x="0" y="0"/>
                      </a:moveTo>
                      <a:lnTo>
                        <a:pt x="26" y="56"/>
                      </a:lnTo>
                      <a:lnTo>
                        <a:pt x="5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SimHei" panose="02010609060101010101" pitchFamily="49" charset="-122"/>
                  </a:endParaRPr>
                </a:p>
              </p:txBody>
            </p:sp>
          </p:grpSp>
          <p:grpSp>
            <p:nvGrpSpPr>
              <p:cNvPr id="32799" name="Group 104"/>
              <p:cNvGrpSpPr>
                <a:grpSpLocks/>
              </p:cNvGrpSpPr>
              <p:nvPr/>
            </p:nvGrpSpPr>
            <p:grpSpPr bwMode="auto">
              <a:xfrm>
                <a:off x="3359" y="2423"/>
                <a:ext cx="55" cy="321"/>
                <a:chOff x="3359" y="2423"/>
                <a:chExt cx="55" cy="321"/>
              </a:xfrm>
            </p:grpSpPr>
            <p:sp>
              <p:nvSpPr>
                <p:cNvPr id="32807" name="Line 73"/>
                <p:cNvSpPr>
                  <a:spLocks noChangeShapeType="1"/>
                </p:cNvSpPr>
                <p:nvPr/>
              </p:nvSpPr>
              <p:spPr bwMode="auto">
                <a:xfrm flipV="1">
                  <a:off x="3387" y="2473"/>
                  <a:ext cx="0" cy="27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32808" name="Freeform 74"/>
                <p:cNvSpPr>
                  <a:spLocks/>
                </p:cNvSpPr>
                <p:nvPr/>
              </p:nvSpPr>
              <p:spPr bwMode="auto">
                <a:xfrm>
                  <a:off x="3359" y="2423"/>
                  <a:ext cx="55" cy="56"/>
                </a:xfrm>
                <a:custGeom>
                  <a:avLst/>
                  <a:gdLst>
                    <a:gd name="T0" fmla="*/ 0 w 55"/>
                    <a:gd name="T1" fmla="*/ 56 h 56"/>
                    <a:gd name="T2" fmla="*/ 28 w 55"/>
                    <a:gd name="T3" fmla="*/ 0 h 56"/>
                    <a:gd name="T4" fmla="*/ 55 w 55"/>
                    <a:gd name="T5" fmla="*/ 56 h 56"/>
                    <a:gd name="T6" fmla="*/ 0 w 55"/>
                    <a:gd name="T7" fmla="*/ 56 h 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5" h="56">
                      <a:moveTo>
                        <a:pt x="0" y="56"/>
                      </a:moveTo>
                      <a:lnTo>
                        <a:pt x="28" y="0"/>
                      </a:lnTo>
                      <a:lnTo>
                        <a:pt x="55"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SimHei" panose="02010609060101010101" pitchFamily="49" charset="-122"/>
                  </a:endParaRPr>
                </a:p>
              </p:txBody>
            </p:sp>
          </p:grpSp>
          <p:grpSp>
            <p:nvGrpSpPr>
              <p:cNvPr id="32800" name="Group 106"/>
              <p:cNvGrpSpPr>
                <a:grpSpLocks/>
              </p:cNvGrpSpPr>
              <p:nvPr/>
            </p:nvGrpSpPr>
            <p:grpSpPr bwMode="auto">
              <a:xfrm>
                <a:off x="3412" y="2804"/>
                <a:ext cx="310" cy="205"/>
                <a:chOff x="3412" y="2804"/>
                <a:chExt cx="310" cy="205"/>
              </a:xfrm>
            </p:grpSpPr>
            <p:sp>
              <p:nvSpPr>
                <p:cNvPr id="32805" name="Line 75"/>
                <p:cNvSpPr>
                  <a:spLocks noChangeShapeType="1"/>
                </p:cNvSpPr>
                <p:nvPr/>
              </p:nvSpPr>
              <p:spPr bwMode="auto">
                <a:xfrm flipH="1" flipV="1">
                  <a:off x="3452" y="2831"/>
                  <a:ext cx="270" cy="17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32806" name="Freeform 76"/>
                <p:cNvSpPr>
                  <a:spLocks/>
                </p:cNvSpPr>
                <p:nvPr/>
              </p:nvSpPr>
              <p:spPr bwMode="auto">
                <a:xfrm>
                  <a:off x="3412" y="2804"/>
                  <a:ext cx="59" cy="54"/>
                </a:xfrm>
                <a:custGeom>
                  <a:avLst/>
                  <a:gdLst>
                    <a:gd name="T0" fmla="*/ 32 w 59"/>
                    <a:gd name="T1" fmla="*/ 54 h 54"/>
                    <a:gd name="T2" fmla="*/ 0 w 59"/>
                    <a:gd name="T3" fmla="*/ 0 h 54"/>
                    <a:gd name="T4" fmla="*/ 59 w 59"/>
                    <a:gd name="T5" fmla="*/ 6 h 54"/>
                    <a:gd name="T6" fmla="*/ 32 w 59"/>
                    <a:gd name="T7" fmla="*/ 54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9" h="54">
                      <a:moveTo>
                        <a:pt x="32" y="54"/>
                      </a:moveTo>
                      <a:lnTo>
                        <a:pt x="0" y="0"/>
                      </a:lnTo>
                      <a:lnTo>
                        <a:pt x="59" y="6"/>
                      </a:lnTo>
                      <a:lnTo>
                        <a:pt x="32"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SimHei" panose="02010609060101010101" pitchFamily="49" charset="-122"/>
                  </a:endParaRPr>
                </a:p>
              </p:txBody>
            </p:sp>
          </p:grpSp>
          <p:sp>
            <p:nvSpPr>
              <p:cNvPr id="32801" name="Rectangle 78"/>
              <p:cNvSpPr>
                <a:spLocks noChangeArrowheads="1"/>
              </p:cNvSpPr>
              <p:nvPr/>
            </p:nvSpPr>
            <p:spPr bwMode="auto">
              <a:xfrm>
                <a:off x="3310" y="2104"/>
                <a:ext cx="391"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rgbClr val="000000"/>
                    </a:solidFill>
                    <a:latin typeface="+mn-lt"/>
                    <a:ea typeface="SimHei" panose="02010609060101010101" pitchFamily="49" charset="-122"/>
                  </a:rPr>
                  <a:t>cache</a:t>
                </a:r>
                <a:r>
                  <a:rPr lang="zh-CN" altLang="en-US" sz="1400">
                    <a:solidFill>
                      <a:srgbClr val="000000"/>
                    </a:solidFill>
                    <a:latin typeface="+mn-lt"/>
                    <a:ea typeface="SimHei" panose="02010609060101010101" pitchFamily="49" charset="-122"/>
                  </a:rPr>
                  <a:t>命中</a:t>
                </a:r>
                <a:endParaRPr lang="zh-CN" altLang="en-US" sz="1400">
                  <a:latin typeface="+mn-lt"/>
                  <a:ea typeface="SimHei" panose="02010609060101010101" pitchFamily="49" charset="-122"/>
                </a:endParaRPr>
              </a:p>
            </p:txBody>
          </p:sp>
          <p:grpSp>
            <p:nvGrpSpPr>
              <p:cNvPr id="32802" name="Group 107"/>
              <p:cNvGrpSpPr>
                <a:grpSpLocks/>
              </p:cNvGrpSpPr>
              <p:nvPr/>
            </p:nvGrpSpPr>
            <p:grpSpPr bwMode="auto">
              <a:xfrm>
                <a:off x="3712" y="2878"/>
                <a:ext cx="348" cy="216"/>
                <a:chOff x="3712" y="2878"/>
                <a:chExt cx="348" cy="216"/>
              </a:xfrm>
            </p:grpSpPr>
            <p:sp>
              <p:nvSpPr>
                <p:cNvPr id="32803" name="Rectangle 86"/>
                <p:cNvSpPr>
                  <a:spLocks noChangeArrowheads="1"/>
                </p:cNvSpPr>
                <p:nvPr/>
              </p:nvSpPr>
              <p:spPr bwMode="auto">
                <a:xfrm>
                  <a:off x="3712" y="2878"/>
                  <a:ext cx="348"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dirty="0">
                      <a:solidFill>
                        <a:srgbClr val="000000"/>
                      </a:solidFill>
                      <a:latin typeface="+mn-lt"/>
                      <a:ea typeface="SimHei" panose="02010609060101010101" pitchFamily="49" charset="-122"/>
                    </a:rPr>
                    <a:t>内核中的</a:t>
                  </a:r>
                  <a:endParaRPr lang="zh-CN" altLang="en-US" sz="1400" dirty="0">
                    <a:latin typeface="+mn-lt"/>
                    <a:ea typeface="SimHei" panose="02010609060101010101" pitchFamily="49" charset="-122"/>
                  </a:endParaRPr>
                </a:p>
              </p:txBody>
            </p:sp>
            <p:sp>
              <p:nvSpPr>
                <p:cNvPr id="32804" name="Rectangle 87"/>
                <p:cNvSpPr>
                  <a:spLocks noChangeArrowheads="1"/>
                </p:cNvSpPr>
                <p:nvPr/>
              </p:nvSpPr>
              <p:spPr bwMode="auto">
                <a:xfrm>
                  <a:off x="3777" y="2990"/>
                  <a:ext cx="203"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rgbClr val="000000"/>
                      </a:solidFill>
                      <a:latin typeface="+mn-lt"/>
                      <a:ea typeface="SimHei" panose="02010609060101010101" pitchFamily="49" charset="-122"/>
                    </a:rPr>
                    <a:t>cache</a:t>
                  </a:r>
                  <a:endParaRPr lang="en-US" altLang="zh-CN" sz="1400">
                    <a:latin typeface="+mn-lt"/>
                    <a:ea typeface="SimHei" panose="02010609060101010101" pitchFamily="49" charset="-122"/>
                  </a:endParaRPr>
                </a:p>
              </p:txBody>
            </p:sp>
          </p:grpSp>
        </p:grpSp>
        <p:grpSp>
          <p:nvGrpSpPr>
            <p:cNvPr id="32777" name="Group 113"/>
            <p:cNvGrpSpPr>
              <a:grpSpLocks/>
            </p:cNvGrpSpPr>
            <p:nvPr/>
          </p:nvGrpSpPr>
          <p:grpSpPr bwMode="auto">
            <a:xfrm>
              <a:off x="3170" y="3087"/>
              <a:ext cx="698" cy="949"/>
              <a:chOff x="3164" y="3087"/>
              <a:chExt cx="698" cy="949"/>
            </a:xfrm>
          </p:grpSpPr>
          <p:sp>
            <p:nvSpPr>
              <p:cNvPr id="32778" name="Rectangle 28"/>
              <p:cNvSpPr>
                <a:spLocks noChangeArrowheads="1"/>
              </p:cNvSpPr>
              <p:nvPr/>
            </p:nvSpPr>
            <p:spPr bwMode="auto">
              <a:xfrm>
                <a:off x="3164" y="3214"/>
                <a:ext cx="698" cy="58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mn-lt"/>
                  <a:ea typeface="SimHei" panose="02010609060101010101" pitchFamily="49" charset="-122"/>
                </a:endParaRPr>
              </a:p>
            </p:txBody>
          </p:sp>
          <p:sp>
            <p:nvSpPr>
              <p:cNvPr id="32779" name="Freeform 29"/>
              <p:cNvSpPr>
                <a:spLocks/>
              </p:cNvSpPr>
              <p:nvPr/>
            </p:nvSpPr>
            <p:spPr bwMode="auto">
              <a:xfrm>
                <a:off x="3246" y="3257"/>
                <a:ext cx="196" cy="207"/>
              </a:xfrm>
              <a:custGeom>
                <a:avLst/>
                <a:gdLst>
                  <a:gd name="T0" fmla="*/ 0 w 196"/>
                  <a:gd name="T1" fmla="*/ 104 h 207"/>
                  <a:gd name="T2" fmla="*/ 4 w 196"/>
                  <a:gd name="T3" fmla="*/ 77 h 207"/>
                  <a:gd name="T4" fmla="*/ 14 w 196"/>
                  <a:gd name="T5" fmla="*/ 52 h 207"/>
                  <a:gd name="T6" fmla="*/ 30 w 196"/>
                  <a:gd name="T7" fmla="*/ 32 h 207"/>
                  <a:gd name="T8" fmla="*/ 50 w 196"/>
                  <a:gd name="T9" fmla="*/ 15 h 207"/>
                  <a:gd name="T10" fmla="*/ 73 w 196"/>
                  <a:gd name="T11" fmla="*/ 5 h 207"/>
                  <a:gd name="T12" fmla="*/ 99 w 196"/>
                  <a:gd name="T13" fmla="*/ 0 h 207"/>
                  <a:gd name="T14" fmla="*/ 123 w 196"/>
                  <a:gd name="T15" fmla="*/ 5 h 207"/>
                  <a:gd name="T16" fmla="*/ 146 w 196"/>
                  <a:gd name="T17" fmla="*/ 15 h 207"/>
                  <a:gd name="T18" fmla="*/ 168 w 196"/>
                  <a:gd name="T19" fmla="*/ 32 h 207"/>
                  <a:gd name="T20" fmla="*/ 184 w 196"/>
                  <a:gd name="T21" fmla="*/ 52 h 207"/>
                  <a:gd name="T22" fmla="*/ 194 w 196"/>
                  <a:gd name="T23" fmla="*/ 77 h 207"/>
                  <a:gd name="T24" fmla="*/ 196 w 196"/>
                  <a:gd name="T25" fmla="*/ 104 h 207"/>
                  <a:gd name="T26" fmla="*/ 194 w 196"/>
                  <a:gd name="T27" fmla="*/ 131 h 207"/>
                  <a:gd name="T28" fmla="*/ 184 w 196"/>
                  <a:gd name="T29" fmla="*/ 156 h 207"/>
                  <a:gd name="T30" fmla="*/ 168 w 196"/>
                  <a:gd name="T31" fmla="*/ 176 h 207"/>
                  <a:gd name="T32" fmla="*/ 146 w 196"/>
                  <a:gd name="T33" fmla="*/ 193 h 207"/>
                  <a:gd name="T34" fmla="*/ 123 w 196"/>
                  <a:gd name="T35" fmla="*/ 203 h 207"/>
                  <a:gd name="T36" fmla="*/ 99 w 196"/>
                  <a:gd name="T37" fmla="*/ 207 h 207"/>
                  <a:gd name="T38" fmla="*/ 73 w 196"/>
                  <a:gd name="T39" fmla="*/ 203 h 207"/>
                  <a:gd name="T40" fmla="*/ 50 w 196"/>
                  <a:gd name="T41" fmla="*/ 193 h 207"/>
                  <a:gd name="T42" fmla="*/ 30 w 196"/>
                  <a:gd name="T43" fmla="*/ 176 h 207"/>
                  <a:gd name="T44" fmla="*/ 14 w 196"/>
                  <a:gd name="T45" fmla="*/ 156 h 207"/>
                  <a:gd name="T46" fmla="*/ 4 w 196"/>
                  <a:gd name="T47" fmla="*/ 131 h 207"/>
                  <a:gd name="T48" fmla="*/ 0 w 196"/>
                  <a:gd name="T49" fmla="*/ 104 h 20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96" h="207">
                    <a:moveTo>
                      <a:pt x="0" y="104"/>
                    </a:moveTo>
                    <a:lnTo>
                      <a:pt x="4" y="77"/>
                    </a:lnTo>
                    <a:lnTo>
                      <a:pt x="14" y="52"/>
                    </a:lnTo>
                    <a:lnTo>
                      <a:pt x="30" y="32"/>
                    </a:lnTo>
                    <a:lnTo>
                      <a:pt x="50" y="15"/>
                    </a:lnTo>
                    <a:lnTo>
                      <a:pt x="73" y="5"/>
                    </a:lnTo>
                    <a:lnTo>
                      <a:pt x="99" y="0"/>
                    </a:lnTo>
                    <a:lnTo>
                      <a:pt x="123" y="5"/>
                    </a:lnTo>
                    <a:lnTo>
                      <a:pt x="146" y="15"/>
                    </a:lnTo>
                    <a:lnTo>
                      <a:pt x="168" y="32"/>
                    </a:lnTo>
                    <a:lnTo>
                      <a:pt x="184" y="52"/>
                    </a:lnTo>
                    <a:lnTo>
                      <a:pt x="194" y="77"/>
                    </a:lnTo>
                    <a:lnTo>
                      <a:pt x="196" y="104"/>
                    </a:lnTo>
                    <a:lnTo>
                      <a:pt x="194" y="131"/>
                    </a:lnTo>
                    <a:lnTo>
                      <a:pt x="184" y="156"/>
                    </a:lnTo>
                    <a:lnTo>
                      <a:pt x="168" y="176"/>
                    </a:lnTo>
                    <a:lnTo>
                      <a:pt x="146" y="193"/>
                    </a:lnTo>
                    <a:lnTo>
                      <a:pt x="123" y="203"/>
                    </a:lnTo>
                    <a:lnTo>
                      <a:pt x="99" y="207"/>
                    </a:lnTo>
                    <a:lnTo>
                      <a:pt x="73" y="203"/>
                    </a:lnTo>
                    <a:lnTo>
                      <a:pt x="50" y="193"/>
                    </a:lnTo>
                    <a:lnTo>
                      <a:pt x="30" y="176"/>
                    </a:lnTo>
                    <a:lnTo>
                      <a:pt x="14" y="156"/>
                    </a:lnTo>
                    <a:lnTo>
                      <a:pt x="4" y="131"/>
                    </a:lnTo>
                    <a:lnTo>
                      <a:pt x="0" y="104"/>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SimHei" panose="02010609060101010101" pitchFamily="49" charset="-122"/>
                </a:endParaRPr>
              </a:p>
            </p:txBody>
          </p:sp>
          <p:grpSp>
            <p:nvGrpSpPr>
              <p:cNvPr id="32780" name="Group 110"/>
              <p:cNvGrpSpPr>
                <a:grpSpLocks/>
              </p:cNvGrpSpPr>
              <p:nvPr/>
            </p:nvGrpSpPr>
            <p:grpSpPr bwMode="auto">
              <a:xfrm>
                <a:off x="3276" y="3361"/>
                <a:ext cx="53" cy="294"/>
                <a:chOff x="3276" y="3361"/>
                <a:chExt cx="53" cy="294"/>
              </a:xfrm>
            </p:grpSpPr>
            <p:sp>
              <p:nvSpPr>
                <p:cNvPr id="32792" name="Line 47"/>
                <p:cNvSpPr>
                  <a:spLocks noChangeShapeType="1"/>
                </p:cNvSpPr>
                <p:nvPr/>
              </p:nvSpPr>
              <p:spPr bwMode="auto">
                <a:xfrm>
                  <a:off x="3302" y="3361"/>
                  <a:ext cx="0" cy="24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32793" name="Freeform 48"/>
                <p:cNvSpPr>
                  <a:spLocks/>
                </p:cNvSpPr>
                <p:nvPr/>
              </p:nvSpPr>
              <p:spPr bwMode="auto">
                <a:xfrm>
                  <a:off x="3276" y="3597"/>
                  <a:ext cx="53" cy="58"/>
                </a:xfrm>
                <a:custGeom>
                  <a:avLst/>
                  <a:gdLst>
                    <a:gd name="T0" fmla="*/ 0 w 53"/>
                    <a:gd name="T1" fmla="*/ 0 h 58"/>
                    <a:gd name="T2" fmla="*/ 26 w 53"/>
                    <a:gd name="T3" fmla="*/ 58 h 58"/>
                    <a:gd name="T4" fmla="*/ 53 w 53"/>
                    <a:gd name="T5" fmla="*/ 0 h 58"/>
                    <a:gd name="T6" fmla="*/ 0 w 53"/>
                    <a:gd name="T7" fmla="*/ 0 h 5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 h="58">
                      <a:moveTo>
                        <a:pt x="0" y="0"/>
                      </a:moveTo>
                      <a:lnTo>
                        <a:pt x="26" y="58"/>
                      </a:lnTo>
                      <a:lnTo>
                        <a:pt x="5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SimHei" panose="02010609060101010101" pitchFamily="49" charset="-122"/>
                  </a:endParaRPr>
                </a:p>
              </p:txBody>
            </p:sp>
          </p:grpSp>
          <p:grpSp>
            <p:nvGrpSpPr>
              <p:cNvPr id="32781" name="Group 112"/>
              <p:cNvGrpSpPr>
                <a:grpSpLocks/>
              </p:cNvGrpSpPr>
              <p:nvPr/>
            </p:nvGrpSpPr>
            <p:grpSpPr bwMode="auto">
              <a:xfrm>
                <a:off x="3304" y="3626"/>
                <a:ext cx="53" cy="263"/>
                <a:chOff x="3304" y="3626"/>
                <a:chExt cx="53" cy="263"/>
              </a:xfrm>
            </p:grpSpPr>
            <p:sp>
              <p:nvSpPr>
                <p:cNvPr id="32790" name="Line 49"/>
                <p:cNvSpPr>
                  <a:spLocks noChangeShapeType="1"/>
                </p:cNvSpPr>
                <p:nvPr/>
              </p:nvSpPr>
              <p:spPr bwMode="auto">
                <a:xfrm>
                  <a:off x="3331" y="3626"/>
                  <a:ext cx="0" cy="21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32791" name="Freeform 50"/>
                <p:cNvSpPr>
                  <a:spLocks/>
                </p:cNvSpPr>
                <p:nvPr/>
              </p:nvSpPr>
              <p:spPr bwMode="auto">
                <a:xfrm>
                  <a:off x="3304" y="3833"/>
                  <a:ext cx="53" cy="56"/>
                </a:xfrm>
                <a:custGeom>
                  <a:avLst/>
                  <a:gdLst>
                    <a:gd name="T0" fmla="*/ 0 w 53"/>
                    <a:gd name="T1" fmla="*/ 0 h 56"/>
                    <a:gd name="T2" fmla="*/ 27 w 53"/>
                    <a:gd name="T3" fmla="*/ 56 h 56"/>
                    <a:gd name="T4" fmla="*/ 53 w 53"/>
                    <a:gd name="T5" fmla="*/ 0 h 56"/>
                    <a:gd name="T6" fmla="*/ 0 w 53"/>
                    <a:gd name="T7" fmla="*/ 0 h 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 h="56">
                      <a:moveTo>
                        <a:pt x="0" y="0"/>
                      </a:moveTo>
                      <a:lnTo>
                        <a:pt x="27" y="56"/>
                      </a:lnTo>
                      <a:lnTo>
                        <a:pt x="5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SimHei" panose="02010609060101010101" pitchFamily="49" charset="-122"/>
                  </a:endParaRPr>
                </a:p>
              </p:txBody>
            </p:sp>
          </p:grpSp>
          <p:grpSp>
            <p:nvGrpSpPr>
              <p:cNvPr id="32782" name="Group 111"/>
              <p:cNvGrpSpPr>
                <a:grpSpLocks/>
              </p:cNvGrpSpPr>
              <p:nvPr/>
            </p:nvGrpSpPr>
            <p:grpSpPr bwMode="auto">
              <a:xfrm>
                <a:off x="3343" y="3626"/>
                <a:ext cx="53" cy="263"/>
                <a:chOff x="3343" y="3626"/>
                <a:chExt cx="53" cy="263"/>
              </a:xfrm>
            </p:grpSpPr>
            <p:sp>
              <p:nvSpPr>
                <p:cNvPr id="32788" name="Line 51"/>
                <p:cNvSpPr>
                  <a:spLocks noChangeShapeType="1"/>
                </p:cNvSpPr>
                <p:nvPr/>
              </p:nvSpPr>
              <p:spPr bwMode="auto">
                <a:xfrm flipV="1">
                  <a:off x="3369" y="3676"/>
                  <a:ext cx="0" cy="21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32789" name="Freeform 52"/>
                <p:cNvSpPr>
                  <a:spLocks/>
                </p:cNvSpPr>
                <p:nvPr/>
              </p:nvSpPr>
              <p:spPr bwMode="auto">
                <a:xfrm>
                  <a:off x="3343" y="3626"/>
                  <a:ext cx="53" cy="56"/>
                </a:xfrm>
                <a:custGeom>
                  <a:avLst/>
                  <a:gdLst>
                    <a:gd name="T0" fmla="*/ 0 w 53"/>
                    <a:gd name="T1" fmla="*/ 56 h 56"/>
                    <a:gd name="T2" fmla="*/ 26 w 53"/>
                    <a:gd name="T3" fmla="*/ 0 h 56"/>
                    <a:gd name="T4" fmla="*/ 53 w 53"/>
                    <a:gd name="T5" fmla="*/ 56 h 56"/>
                    <a:gd name="T6" fmla="*/ 0 w 53"/>
                    <a:gd name="T7" fmla="*/ 56 h 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 h="56">
                      <a:moveTo>
                        <a:pt x="0" y="56"/>
                      </a:moveTo>
                      <a:lnTo>
                        <a:pt x="26" y="0"/>
                      </a:lnTo>
                      <a:lnTo>
                        <a:pt x="53"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SimHei" panose="02010609060101010101" pitchFamily="49" charset="-122"/>
                  </a:endParaRPr>
                </a:p>
              </p:txBody>
            </p:sp>
          </p:grpSp>
          <p:grpSp>
            <p:nvGrpSpPr>
              <p:cNvPr id="32783" name="Group 109"/>
              <p:cNvGrpSpPr>
                <a:grpSpLocks/>
              </p:cNvGrpSpPr>
              <p:nvPr/>
            </p:nvGrpSpPr>
            <p:grpSpPr bwMode="auto">
              <a:xfrm>
                <a:off x="3359" y="3361"/>
                <a:ext cx="55" cy="294"/>
                <a:chOff x="3359" y="3361"/>
                <a:chExt cx="55" cy="294"/>
              </a:xfrm>
            </p:grpSpPr>
            <p:sp>
              <p:nvSpPr>
                <p:cNvPr id="32786" name="Line 53"/>
                <p:cNvSpPr>
                  <a:spLocks noChangeShapeType="1"/>
                </p:cNvSpPr>
                <p:nvPr/>
              </p:nvSpPr>
              <p:spPr bwMode="auto">
                <a:xfrm flipV="1">
                  <a:off x="3387" y="3411"/>
                  <a:ext cx="0" cy="24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32787" name="Freeform 54"/>
                <p:cNvSpPr>
                  <a:spLocks/>
                </p:cNvSpPr>
                <p:nvPr/>
              </p:nvSpPr>
              <p:spPr bwMode="auto">
                <a:xfrm>
                  <a:off x="3359" y="3361"/>
                  <a:ext cx="55" cy="58"/>
                </a:xfrm>
                <a:custGeom>
                  <a:avLst/>
                  <a:gdLst>
                    <a:gd name="T0" fmla="*/ 0 w 55"/>
                    <a:gd name="T1" fmla="*/ 58 h 58"/>
                    <a:gd name="T2" fmla="*/ 28 w 55"/>
                    <a:gd name="T3" fmla="*/ 0 h 58"/>
                    <a:gd name="T4" fmla="*/ 55 w 55"/>
                    <a:gd name="T5" fmla="*/ 58 h 58"/>
                    <a:gd name="T6" fmla="*/ 0 w 55"/>
                    <a:gd name="T7" fmla="*/ 58 h 5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5" h="58">
                      <a:moveTo>
                        <a:pt x="0" y="58"/>
                      </a:moveTo>
                      <a:lnTo>
                        <a:pt x="28" y="0"/>
                      </a:lnTo>
                      <a:lnTo>
                        <a:pt x="55" y="58"/>
                      </a:lnTo>
                      <a:lnTo>
                        <a:pt x="0"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SimHei" panose="02010609060101010101" pitchFamily="49" charset="-122"/>
                  </a:endParaRPr>
                </a:p>
              </p:txBody>
            </p:sp>
          </p:grpSp>
          <p:sp>
            <p:nvSpPr>
              <p:cNvPr id="32784" name="Rectangle 93"/>
              <p:cNvSpPr>
                <a:spLocks noChangeArrowheads="1"/>
              </p:cNvSpPr>
              <p:nvPr/>
            </p:nvSpPr>
            <p:spPr bwMode="auto">
              <a:xfrm>
                <a:off x="3266" y="3087"/>
                <a:ext cx="478"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rgbClr val="000000"/>
                    </a:solidFill>
                    <a:latin typeface="+mn-lt"/>
                    <a:ea typeface="SimHei" panose="02010609060101010101" pitchFamily="49" charset="-122"/>
                  </a:rPr>
                  <a:t>cache</a:t>
                </a:r>
                <a:r>
                  <a:rPr lang="zh-CN" altLang="en-US" sz="1400">
                    <a:solidFill>
                      <a:srgbClr val="000000"/>
                    </a:solidFill>
                    <a:latin typeface="+mn-lt"/>
                    <a:ea typeface="SimHei" panose="02010609060101010101" pitchFamily="49" charset="-122"/>
                  </a:rPr>
                  <a:t>未命中</a:t>
                </a:r>
                <a:endParaRPr lang="zh-CN" altLang="en-US" sz="1400">
                  <a:latin typeface="+mn-lt"/>
                  <a:ea typeface="SimHei" panose="02010609060101010101" pitchFamily="49" charset="-122"/>
                </a:endParaRPr>
              </a:p>
            </p:txBody>
          </p:sp>
          <p:sp>
            <p:nvSpPr>
              <p:cNvPr id="32785" name="Rectangle 98"/>
              <p:cNvSpPr>
                <a:spLocks noChangeArrowheads="1"/>
              </p:cNvSpPr>
              <p:nvPr/>
            </p:nvSpPr>
            <p:spPr bwMode="auto">
              <a:xfrm>
                <a:off x="3217" y="3932"/>
                <a:ext cx="261"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a:solidFill>
                      <a:srgbClr val="000000"/>
                    </a:solidFill>
                    <a:latin typeface="+mn-lt"/>
                    <a:ea typeface="SimHei" panose="02010609060101010101" pitchFamily="49" charset="-122"/>
                  </a:rPr>
                  <a:t>服务器</a:t>
                </a:r>
                <a:endParaRPr lang="zh-CN" altLang="en-US" sz="1400">
                  <a:latin typeface="+mn-lt"/>
                  <a:ea typeface="SimHei" panose="02010609060101010101" pitchFamily="49" charset="-122"/>
                </a:endParaRPr>
              </a:p>
            </p:txBody>
          </p:sp>
        </p:grpSp>
      </p:grpSp>
      <p:sp>
        <p:nvSpPr>
          <p:cNvPr id="85108" name="Rectangle 116"/>
          <p:cNvSpPr>
            <a:spLocks noChangeArrowheads="1"/>
          </p:cNvSpPr>
          <p:nvPr/>
        </p:nvSpPr>
        <p:spPr bwMode="auto">
          <a:xfrm>
            <a:off x="7482826" y="3228501"/>
            <a:ext cx="47021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rgbClr val="06070E"/>
                </a:solidFill>
                <a:latin typeface="+mn-lt"/>
                <a:ea typeface="SimHei" panose="02010609060101010101" pitchFamily="49" charset="-122"/>
              </a:rPr>
              <a:t>缺点是在所有情况下都需要内核调用，甚至对于高速缓存命中</a:t>
            </a:r>
          </a:p>
        </p:txBody>
      </p:sp>
    </p:spTree>
    <p:extLst>
      <p:ext uri="{BB962C8B-B14F-4D97-AF65-F5344CB8AC3E}">
        <p14:creationId xmlns:p14="http://schemas.microsoft.com/office/powerpoint/2010/main" val="33232769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normAutofit/>
          </a:bodyPr>
          <a:lstStyle/>
          <a:p>
            <a:pPr eaLnBrk="1" hangingPunct="1"/>
            <a:r>
              <a:rPr lang="zh-CN" altLang="en-US" sz="4800" dirty="0">
                <a:solidFill>
                  <a:srgbClr val="2521FF"/>
                </a:solidFill>
                <a:latin typeface="SimHei" panose="02010609060101010101" pitchFamily="49" charset="-122"/>
                <a:ea typeface="SimHei" panose="02010609060101010101" pitchFamily="49" charset="-122"/>
              </a:rPr>
              <a:t>高速缓存</a:t>
            </a:r>
            <a:r>
              <a:rPr lang="en-US" altLang="zh-CN" sz="4800" dirty="0">
                <a:solidFill>
                  <a:srgbClr val="2521FF"/>
                </a:solidFill>
                <a:latin typeface="SimHei" panose="02010609060101010101" pitchFamily="49" charset="-122"/>
                <a:ea typeface="SimHei" panose="02010609060101010101" pitchFamily="49" charset="-122"/>
              </a:rPr>
              <a:t>(6/6)</a:t>
            </a:r>
          </a:p>
        </p:txBody>
      </p:sp>
      <p:sp>
        <p:nvSpPr>
          <p:cNvPr id="33796" name="Rectangle 3"/>
          <p:cNvSpPr>
            <a:spLocks noGrp="1" noChangeArrowheads="1"/>
          </p:cNvSpPr>
          <p:nvPr>
            <p:ph idx="1"/>
          </p:nvPr>
        </p:nvSpPr>
        <p:spPr>
          <a:xfrm>
            <a:off x="286214" y="1268903"/>
            <a:ext cx="10972800" cy="1743126"/>
          </a:xfrm>
          <a:noFill/>
        </p:spPr>
        <p:txBody>
          <a:bodyPr/>
          <a:lstStyle/>
          <a:p>
            <a:r>
              <a:rPr lang="zh-CN" altLang="en-US" dirty="0"/>
              <a:t>客户端缓存</a:t>
            </a:r>
          </a:p>
          <a:p>
            <a:pPr lvl="1"/>
            <a:r>
              <a:rPr lang="zh-CN" altLang="en-US" dirty="0"/>
              <a:t>客户主存缓存</a:t>
            </a:r>
          </a:p>
          <a:p>
            <a:pPr lvl="2"/>
            <a:r>
              <a:rPr lang="zh-CN" altLang="en-US" dirty="0"/>
              <a:t>在独立的用户级缓存管理器进程中</a:t>
            </a:r>
            <a:endParaRPr lang="zh-CN" altLang="en-US" dirty="0">
              <a:solidFill>
                <a:srgbClr val="06070E"/>
              </a:solidFill>
            </a:endParaRPr>
          </a:p>
          <a:p>
            <a:pPr marL="1371600" lvl="2" indent="-457200">
              <a:buFont typeface="Wingdings" panose="05000000000000000000" pitchFamily="2" charset="2"/>
              <a:buChar char="ü"/>
            </a:pPr>
            <a:endParaRPr lang="en-US" altLang="zh-CN" dirty="0"/>
          </a:p>
        </p:txBody>
      </p:sp>
      <p:grpSp>
        <p:nvGrpSpPr>
          <p:cNvPr id="33797" name="Group 118"/>
          <p:cNvGrpSpPr>
            <a:grpSpLocks/>
          </p:cNvGrpSpPr>
          <p:nvPr/>
        </p:nvGrpSpPr>
        <p:grpSpPr bwMode="auto">
          <a:xfrm>
            <a:off x="6913205" y="1825625"/>
            <a:ext cx="2172793" cy="4442301"/>
            <a:chOff x="3780" y="1889"/>
            <a:chExt cx="1052" cy="2153"/>
          </a:xfrm>
        </p:grpSpPr>
        <p:grpSp>
          <p:nvGrpSpPr>
            <p:cNvPr id="33799" name="Group 117"/>
            <p:cNvGrpSpPr>
              <a:grpSpLocks/>
            </p:cNvGrpSpPr>
            <p:nvPr/>
          </p:nvGrpSpPr>
          <p:grpSpPr bwMode="auto">
            <a:xfrm>
              <a:off x="4005" y="3257"/>
              <a:ext cx="698" cy="785"/>
              <a:chOff x="4005" y="3257"/>
              <a:chExt cx="698" cy="785"/>
            </a:xfrm>
          </p:grpSpPr>
          <p:grpSp>
            <p:nvGrpSpPr>
              <p:cNvPr id="33831" name="Group 116"/>
              <p:cNvGrpSpPr>
                <a:grpSpLocks/>
              </p:cNvGrpSpPr>
              <p:nvPr/>
            </p:nvGrpSpPr>
            <p:grpSpPr bwMode="auto">
              <a:xfrm>
                <a:off x="4005" y="3257"/>
                <a:ext cx="698" cy="785"/>
                <a:chOff x="4002" y="3257"/>
                <a:chExt cx="698" cy="785"/>
              </a:xfrm>
            </p:grpSpPr>
            <p:sp>
              <p:nvSpPr>
                <p:cNvPr id="33833" name="Line 33"/>
                <p:cNvSpPr>
                  <a:spLocks noChangeShapeType="1"/>
                </p:cNvSpPr>
                <p:nvPr/>
              </p:nvSpPr>
              <p:spPr bwMode="auto">
                <a:xfrm>
                  <a:off x="4002" y="3508"/>
                  <a:ext cx="698"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33834" name="Freeform 55"/>
                <p:cNvSpPr>
                  <a:spLocks/>
                </p:cNvSpPr>
                <p:nvPr/>
              </p:nvSpPr>
              <p:spPr bwMode="auto">
                <a:xfrm>
                  <a:off x="4243" y="3361"/>
                  <a:ext cx="222" cy="234"/>
                </a:xfrm>
                <a:custGeom>
                  <a:avLst/>
                  <a:gdLst>
                    <a:gd name="T0" fmla="*/ 0 w 222"/>
                    <a:gd name="T1" fmla="*/ 0 h 234"/>
                    <a:gd name="T2" fmla="*/ 0 w 222"/>
                    <a:gd name="T3" fmla="*/ 176 h 234"/>
                    <a:gd name="T4" fmla="*/ 1 w 222"/>
                    <a:gd name="T5" fmla="*/ 195 h 234"/>
                    <a:gd name="T6" fmla="*/ 9 w 222"/>
                    <a:gd name="T7" fmla="*/ 211 h 234"/>
                    <a:gd name="T8" fmla="*/ 21 w 222"/>
                    <a:gd name="T9" fmla="*/ 224 h 234"/>
                    <a:gd name="T10" fmla="*/ 37 w 222"/>
                    <a:gd name="T11" fmla="*/ 232 h 234"/>
                    <a:gd name="T12" fmla="*/ 55 w 222"/>
                    <a:gd name="T13" fmla="*/ 234 h 234"/>
                    <a:gd name="T14" fmla="*/ 167 w 222"/>
                    <a:gd name="T15" fmla="*/ 234 h 234"/>
                    <a:gd name="T16" fmla="*/ 183 w 222"/>
                    <a:gd name="T17" fmla="*/ 232 h 234"/>
                    <a:gd name="T18" fmla="*/ 199 w 222"/>
                    <a:gd name="T19" fmla="*/ 224 h 234"/>
                    <a:gd name="T20" fmla="*/ 213 w 222"/>
                    <a:gd name="T21" fmla="*/ 211 h 234"/>
                    <a:gd name="T22" fmla="*/ 220 w 222"/>
                    <a:gd name="T23" fmla="*/ 195 h 234"/>
                    <a:gd name="T24" fmla="*/ 222 w 222"/>
                    <a:gd name="T25" fmla="*/ 176 h 234"/>
                    <a:gd name="T26" fmla="*/ 222 w 222"/>
                    <a:gd name="T27" fmla="*/ 50 h 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22" h="234">
                      <a:moveTo>
                        <a:pt x="0" y="0"/>
                      </a:moveTo>
                      <a:lnTo>
                        <a:pt x="0" y="176"/>
                      </a:lnTo>
                      <a:lnTo>
                        <a:pt x="1" y="195"/>
                      </a:lnTo>
                      <a:lnTo>
                        <a:pt x="9" y="211"/>
                      </a:lnTo>
                      <a:lnTo>
                        <a:pt x="21" y="224"/>
                      </a:lnTo>
                      <a:lnTo>
                        <a:pt x="37" y="232"/>
                      </a:lnTo>
                      <a:lnTo>
                        <a:pt x="55" y="234"/>
                      </a:lnTo>
                      <a:lnTo>
                        <a:pt x="167" y="234"/>
                      </a:lnTo>
                      <a:lnTo>
                        <a:pt x="183" y="232"/>
                      </a:lnTo>
                      <a:lnTo>
                        <a:pt x="199" y="224"/>
                      </a:lnTo>
                      <a:lnTo>
                        <a:pt x="213" y="211"/>
                      </a:lnTo>
                      <a:lnTo>
                        <a:pt x="220" y="195"/>
                      </a:lnTo>
                      <a:lnTo>
                        <a:pt x="222" y="176"/>
                      </a:lnTo>
                      <a:lnTo>
                        <a:pt x="222"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SimHei" panose="02010609060101010101" pitchFamily="49" charset="-122"/>
                  </a:endParaRPr>
                </a:p>
              </p:txBody>
            </p:sp>
            <p:sp>
              <p:nvSpPr>
                <p:cNvPr id="33835" name="Freeform 32"/>
                <p:cNvSpPr>
                  <a:spLocks/>
                </p:cNvSpPr>
                <p:nvPr/>
              </p:nvSpPr>
              <p:spPr bwMode="auto">
                <a:xfrm>
                  <a:off x="4085" y="3257"/>
                  <a:ext cx="195" cy="207"/>
                </a:xfrm>
                <a:custGeom>
                  <a:avLst/>
                  <a:gdLst>
                    <a:gd name="T0" fmla="*/ 0 w 195"/>
                    <a:gd name="T1" fmla="*/ 104 h 207"/>
                    <a:gd name="T2" fmla="*/ 4 w 195"/>
                    <a:gd name="T3" fmla="*/ 77 h 207"/>
                    <a:gd name="T4" fmla="*/ 14 w 195"/>
                    <a:gd name="T5" fmla="*/ 52 h 207"/>
                    <a:gd name="T6" fmla="*/ 29 w 195"/>
                    <a:gd name="T7" fmla="*/ 32 h 207"/>
                    <a:gd name="T8" fmla="*/ 49 w 195"/>
                    <a:gd name="T9" fmla="*/ 15 h 207"/>
                    <a:gd name="T10" fmla="*/ 73 w 195"/>
                    <a:gd name="T11" fmla="*/ 5 h 207"/>
                    <a:gd name="T12" fmla="*/ 98 w 195"/>
                    <a:gd name="T13" fmla="*/ 0 h 207"/>
                    <a:gd name="T14" fmla="*/ 124 w 195"/>
                    <a:gd name="T15" fmla="*/ 5 h 207"/>
                    <a:gd name="T16" fmla="*/ 148 w 195"/>
                    <a:gd name="T17" fmla="*/ 15 h 207"/>
                    <a:gd name="T18" fmla="*/ 167 w 195"/>
                    <a:gd name="T19" fmla="*/ 32 h 207"/>
                    <a:gd name="T20" fmla="*/ 183 w 195"/>
                    <a:gd name="T21" fmla="*/ 52 h 207"/>
                    <a:gd name="T22" fmla="*/ 193 w 195"/>
                    <a:gd name="T23" fmla="*/ 77 h 207"/>
                    <a:gd name="T24" fmla="*/ 195 w 195"/>
                    <a:gd name="T25" fmla="*/ 104 h 207"/>
                    <a:gd name="T26" fmla="*/ 193 w 195"/>
                    <a:gd name="T27" fmla="*/ 131 h 207"/>
                    <a:gd name="T28" fmla="*/ 183 w 195"/>
                    <a:gd name="T29" fmla="*/ 156 h 207"/>
                    <a:gd name="T30" fmla="*/ 167 w 195"/>
                    <a:gd name="T31" fmla="*/ 176 h 207"/>
                    <a:gd name="T32" fmla="*/ 148 w 195"/>
                    <a:gd name="T33" fmla="*/ 193 h 207"/>
                    <a:gd name="T34" fmla="*/ 124 w 195"/>
                    <a:gd name="T35" fmla="*/ 203 h 207"/>
                    <a:gd name="T36" fmla="*/ 98 w 195"/>
                    <a:gd name="T37" fmla="*/ 207 h 207"/>
                    <a:gd name="T38" fmla="*/ 73 w 195"/>
                    <a:gd name="T39" fmla="*/ 203 h 207"/>
                    <a:gd name="T40" fmla="*/ 49 w 195"/>
                    <a:gd name="T41" fmla="*/ 193 h 207"/>
                    <a:gd name="T42" fmla="*/ 29 w 195"/>
                    <a:gd name="T43" fmla="*/ 176 h 207"/>
                    <a:gd name="T44" fmla="*/ 14 w 195"/>
                    <a:gd name="T45" fmla="*/ 156 h 207"/>
                    <a:gd name="T46" fmla="*/ 4 w 195"/>
                    <a:gd name="T47" fmla="*/ 131 h 207"/>
                    <a:gd name="T48" fmla="*/ 0 w 195"/>
                    <a:gd name="T49" fmla="*/ 104 h 20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95" h="207">
                      <a:moveTo>
                        <a:pt x="0" y="104"/>
                      </a:moveTo>
                      <a:lnTo>
                        <a:pt x="4" y="77"/>
                      </a:lnTo>
                      <a:lnTo>
                        <a:pt x="14" y="52"/>
                      </a:lnTo>
                      <a:lnTo>
                        <a:pt x="29" y="32"/>
                      </a:lnTo>
                      <a:lnTo>
                        <a:pt x="49" y="15"/>
                      </a:lnTo>
                      <a:lnTo>
                        <a:pt x="73" y="5"/>
                      </a:lnTo>
                      <a:lnTo>
                        <a:pt x="98" y="0"/>
                      </a:lnTo>
                      <a:lnTo>
                        <a:pt x="124" y="5"/>
                      </a:lnTo>
                      <a:lnTo>
                        <a:pt x="148" y="15"/>
                      </a:lnTo>
                      <a:lnTo>
                        <a:pt x="167" y="32"/>
                      </a:lnTo>
                      <a:lnTo>
                        <a:pt x="183" y="52"/>
                      </a:lnTo>
                      <a:lnTo>
                        <a:pt x="193" y="77"/>
                      </a:lnTo>
                      <a:lnTo>
                        <a:pt x="195" y="104"/>
                      </a:lnTo>
                      <a:lnTo>
                        <a:pt x="193" y="131"/>
                      </a:lnTo>
                      <a:lnTo>
                        <a:pt x="183" y="156"/>
                      </a:lnTo>
                      <a:lnTo>
                        <a:pt x="167" y="176"/>
                      </a:lnTo>
                      <a:lnTo>
                        <a:pt x="148" y="193"/>
                      </a:lnTo>
                      <a:lnTo>
                        <a:pt x="124" y="203"/>
                      </a:lnTo>
                      <a:lnTo>
                        <a:pt x="98" y="207"/>
                      </a:lnTo>
                      <a:lnTo>
                        <a:pt x="73" y="203"/>
                      </a:lnTo>
                      <a:lnTo>
                        <a:pt x="49" y="193"/>
                      </a:lnTo>
                      <a:lnTo>
                        <a:pt x="29" y="176"/>
                      </a:lnTo>
                      <a:lnTo>
                        <a:pt x="14" y="156"/>
                      </a:lnTo>
                      <a:lnTo>
                        <a:pt x="4" y="131"/>
                      </a:lnTo>
                      <a:lnTo>
                        <a:pt x="0" y="104"/>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SimHei" panose="02010609060101010101" pitchFamily="49" charset="-122"/>
                  </a:endParaRPr>
                </a:p>
              </p:txBody>
            </p:sp>
            <p:sp>
              <p:nvSpPr>
                <p:cNvPr id="33836" name="Freeform 35"/>
                <p:cNvSpPr>
                  <a:spLocks/>
                </p:cNvSpPr>
                <p:nvPr/>
              </p:nvSpPr>
              <p:spPr bwMode="auto">
                <a:xfrm>
                  <a:off x="4420" y="3257"/>
                  <a:ext cx="197" cy="207"/>
                </a:xfrm>
                <a:custGeom>
                  <a:avLst/>
                  <a:gdLst>
                    <a:gd name="T0" fmla="*/ 0 w 197"/>
                    <a:gd name="T1" fmla="*/ 104 h 207"/>
                    <a:gd name="T2" fmla="*/ 4 w 197"/>
                    <a:gd name="T3" fmla="*/ 77 h 207"/>
                    <a:gd name="T4" fmla="*/ 14 w 197"/>
                    <a:gd name="T5" fmla="*/ 52 h 207"/>
                    <a:gd name="T6" fmla="*/ 30 w 197"/>
                    <a:gd name="T7" fmla="*/ 32 h 207"/>
                    <a:gd name="T8" fmla="*/ 49 w 197"/>
                    <a:gd name="T9" fmla="*/ 15 h 207"/>
                    <a:gd name="T10" fmla="*/ 73 w 197"/>
                    <a:gd name="T11" fmla="*/ 5 h 207"/>
                    <a:gd name="T12" fmla="*/ 99 w 197"/>
                    <a:gd name="T13" fmla="*/ 0 h 207"/>
                    <a:gd name="T14" fmla="*/ 124 w 197"/>
                    <a:gd name="T15" fmla="*/ 5 h 207"/>
                    <a:gd name="T16" fmla="*/ 148 w 197"/>
                    <a:gd name="T17" fmla="*/ 15 h 207"/>
                    <a:gd name="T18" fmla="*/ 168 w 197"/>
                    <a:gd name="T19" fmla="*/ 32 h 207"/>
                    <a:gd name="T20" fmla="*/ 183 w 197"/>
                    <a:gd name="T21" fmla="*/ 52 h 207"/>
                    <a:gd name="T22" fmla="*/ 193 w 197"/>
                    <a:gd name="T23" fmla="*/ 77 h 207"/>
                    <a:gd name="T24" fmla="*/ 197 w 197"/>
                    <a:gd name="T25" fmla="*/ 104 h 207"/>
                    <a:gd name="T26" fmla="*/ 193 w 197"/>
                    <a:gd name="T27" fmla="*/ 131 h 207"/>
                    <a:gd name="T28" fmla="*/ 183 w 197"/>
                    <a:gd name="T29" fmla="*/ 156 h 207"/>
                    <a:gd name="T30" fmla="*/ 168 w 197"/>
                    <a:gd name="T31" fmla="*/ 176 h 207"/>
                    <a:gd name="T32" fmla="*/ 148 w 197"/>
                    <a:gd name="T33" fmla="*/ 193 h 207"/>
                    <a:gd name="T34" fmla="*/ 124 w 197"/>
                    <a:gd name="T35" fmla="*/ 203 h 207"/>
                    <a:gd name="T36" fmla="*/ 99 w 197"/>
                    <a:gd name="T37" fmla="*/ 207 h 207"/>
                    <a:gd name="T38" fmla="*/ 73 w 197"/>
                    <a:gd name="T39" fmla="*/ 203 h 207"/>
                    <a:gd name="T40" fmla="*/ 49 w 197"/>
                    <a:gd name="T41" fmla="*/ 193 h 207"/>
                    <a:gd name="T42" fmla="*/ 30 w 197"/>
                    <a:gd name="T43" fmla="*/ 176 h 207"/>
                    <a:gd name="T44" fmla="*/ 14 w 197"/>
                    <a:gd name="T45" fmla="*/ 156 h 207"/>
                    <a:gd name="T46" fmla="*/ 4 w 197"/>
                    <a:gd name="T47" fmla="*/ 131 h 207"/>
                    <a:gd name="T48" fmla="*/ 0 w 197"/>
                    <a:gd name="T49" fmla="*/ 104 h 20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97" h="207">
                      <a:moveTo>
                        <a:pt x="0" y="104"/>
                      </a:moveTo>
                      <a:lnTo>
                        <a:pt x="4" y="77"/>
                      </a:lnTo>
                      <a:lnTo>
                        <a:pt x="14" y="52"/>
                      </a:lnTo>
                      <a:lnTo>
                        <a:pt x="30" y="32"/>
                      </a:lnTo>
                      <a:lnTo>
                        <a:pt x="49" y="15"/>
                      </a:lnTo>
                      <a:lnTo>
                        <a:pt x="73" y="5"/>
                      </a:lnTo>
                      <a:lnTo>
                        <a:pt x="99" y="0"/>
                      </a:lnTo>
                      <a:lnTo>
                        <a:pt x="124" y="5"/>
                      </a:lnTo>
                      <a:lnTo>
                        <a:pt x="148" y="15"/>
                      </a:lnTo>
                      <a:lnTo>
                        <a:pt x="168" y="32"/>
                      </a:lnTo>
                      <a:lnTo>
                        <a:pt x="183" y="52"/>
                      </a:lnTo>
                      <a:lnTo>
                        <a:pt x="193" y="77"/>
                      </a:lnTo>
                      <a:lnTo>
                        <a:pt x="197" y="104"/>
                      </a:lnTo>
                      <a:lnTo>
                        <a:pt x="193" y="131"/>
                      </a:lnTo>
                      <a:lnTo>
                        <a:pt x="183" y="156"/>
                      </a:lnTo>
                      <a:lnTo>
                        <a:pt x="168" y="176"/>
                      </a:lnTo>
                      <a:lnTo>
                        <a:pt x="148" y="193"/>
                      </a:lnTo>
                      <a:lnTo>
                        <a:pt x="124" y="203"/>
                      </a:lnTo>
                      <a:lnTo>
                        <a:pt x="99" y="207"/>
                      </a:lnTo>
                      <a:lnTo>
                        <a:pt x="73" y="203"/>
                      </a:lnTo>
                      <a:lnTo>
                        <a:pt x="49" y="193"/>
                      </a:lnTo>
                      <a:lnTo>
                        <a:pt x="30" y="176"/>
                      </a:lnTo>
                      <a:lnTo>
                        <a:pt x="14" y="156"/>
                      </a:lnTo>
                      <a:lnTo>
                        <a:pt x="4" y="131"/>
                      </a:lnTo>
                      <a:lnTo>
                        <a:pt x="0" y="104"/>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SimHei" panose="02010609060101010101" pitchFamily="49" charset="-122"/>
                  </a:endParaRPr>
                </a:p>
              </p:txBody>
            </p:sp>
            <p:grpSp>
              <p:nvGrpSpPr>
                <p:cNvPr id="33837" name="Group 114"/>
                <p:cNvGrpSpPr>
                  <a:grpSpLocks/>
                </p:cNvGrpSpPr>
                <p:nvPr/>
              </p:nvGrpSpPr>
              <p:grpSpPr bwMode="auto">
                <a:xfrm>
                  <a:off x="4385" y="3361"/>
                  <a:ext cx="261" cy="681"/>
                  <a:chOff x="4385" y="3361"/>
                  <a:chExt cx="261" cy="681"/>
                </a:xfrm>
              </p:grpSpPr>
              <p:sp>
                <p:nvSpPr>
                  <p:cNvPr id="33838" name="Freeform 64"/>
                  <p:cNvSpPr>
                    <a:spLocks/>
                  </p:cNvSpPr>
                  <p:nvPr/>
                </p:nvSpPr>
                <p:spPr bwMode="auto">
                  <a:xfrm>
                    <a:off x="4465" y="3833"/>
                    <a:ext cx="56" cy="56"/>
                  </a:xfrm>
                  <a:custGeom>
                    <a:avLst/>
                    <a:gdLst>
                      <a:gd name="T0" fmla="*/ 0 w 56"/>
                      <a:gd name="T1" fmla="*/ 0 h 56"/>
                      <a:gd name="T2" fmla="*/ 28 w 56"/>
                      <a:gd name="T3" fmla="*/ 56 h 56"/>
                      <a:gd name="T4" fmla="*/ 56 w 56"/>
                      <a:gd name="T5" fmla="*/ 0 h 56"/>
                      <a:gd name="T6" fmla="*/ 0 w 56"/>
                      <a:gd name="T7" fmla="*/ 0 h 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 h="56">
                        <a:moveTo>
                          <a:pt x="0" y="0"/>
                        </a:moveTo>
                        <a:lnTo>
                          <a:pt x="28" y="56"/>
                        </a:lnTo>
                        <a:lnTo>
                          <a:pt x="5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SimHei" panose="02010609060101010101" pitchFamily="49" charset="-122"/>
                    </a:endParaRPr>
                  </a:p>
                </p:txBody>
              </p:sp>
              <p:sp>
                <p:nvSpPr>
                  <p:cNvPr id="33839" name="Freeform 66"/>
                  <p:cNvSpPr>
                    <a:spLocks/>
                  </p:cNvSpPr>
                  <p:nvPr/>
                </p:nvSpPr>
                <p:spPr bwMode="auto">
                  <a:xfrm>
                    <a:off x="4517" y="3361"/>
                    <a:ext cx="53" cy="58"/>
                  </a:xfrm>
                  <a:custGeom>
                    <a:avLst/>
                    <a:gdLst>
                      <a:gd name="T0" fmla="*/ 0 w 53"/>
                      <a:gd name="T1" fmla="*/ 58 h 58"/>
                      <a:gd name="T2" fmla="*/ 27 w 53"/>
                      <a:gd name="T3" fmla="*/ 0 h 58"/>
                      <a:gd name="T4" fmla="*/ 53 w 53"/>
                      <a:gd name="T5" fmla="*/ 58 h 58"/>
                      <a:gd name="T6" fmla="*/ 0 w 53"/>
                      <a:gd name="T7" fmla="*/ 58 h 5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 h="58">
                        <a:moveTo>
                          <a:pt x="0" y="58"/>
                        </a:moveTo>
                        <a:lnTo>
                          <a:pt x="27" y="0"/>
                        </a:lnTo>
                        <a:lnTo>
                          <a:pt x="53" y="58"/>
                        </a:lnTo>
                        <a:lnTo>
                          <a:pt x="0"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SimHei" panose="02010609060101010101" pitchFamily="49" charset="-122"/>
                    </a:endParaRPr>
                  </a:p>
                </p:txBody>
              </p:sp>
              <p:sp>
                <p:nvSpPr>
                  <p:cNvPr id="33840" name="Rectangle 99"/>
                  <p:cNvSpPr>
                    <a:spLocks noChangeArrowheads="1"/>
                  </p:cNvSpPr>
                  <p:nvPr/>
                </p:nvSpPr>
                <p:spPr bwMode="auto">
                  <a:xfrm>
                    <a:off x="4385" y="3938"/>
                    <a:ext cx="261"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a:solidFill>
                          <a:srgbClr val="000000"/>
                        </a:solidFill>
                        <a:latin typeface="+mn-lt"/>
                        <a:ea typeface="SimHei" panose="02010609060101010101" pitchFamily="49" charset="-122"/>
                      </a:rPr>
                      <a:t>服务器</a:t>
                    </a:r>
                    <a:endParaRPr lang="zh-CN" altLang="en-US" sz="1400">
                      <a:latin typeface="+mn-lt"/>
                      <a:ea typeface="SimHei" panose="02010609060101010101" pitchFamily="49" charset="-122"/>
                    </a:endParaRPr>
                  </a:p>
                </p:txBody>
              </p:sp>
            </p:grpSp>
          </p:grpSp>
          <p:sp>
            <p:nvSpPr>
              <p:cNvPr id="33832" name="Freeform 56"/>
              <p:cNvSpPr>
                <a:spLocks/>
              </p:cNvSpPr>
              <p:nvPr/>
            </p:nvSpPr>
            <p:spPr bwMode="auto">
              <a:xfrm>
                <a:off x="4438" y="3361"/>
                <a:ext cx="55" cy="58"/>
              </a:xfrm>
              <a:custGeom>
                <a:avLst/>
                <a:gdLst>
                  <a:gd name="T0" fmla="*/ 0 w 55"/>
                  <a:gd name="T1" fmla="*/ 58 h 58"/>
                  <a:gd name="T2" fmla="*/ 27 w 55"/>
                  <a:gd name="T3" fmla="*/ 0 h 58"/>
                  <a:gd name="T4" fmla="*/ 55 w 55"/>
                  <a:gd name="T5" fmla="*/ 58 h 58"/>
                  <a:gd name="T6" fmla="*/ 0 w 55"/>
                  <a:gd name="T7" fmla="*/ 58 h 5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5" h="58">
                    <a:moveTo>
                      <a:pt x="0" y="58"/>
                    </a:moveTo>
                    <a:lnTo>
                      <a:pt x="27" y="0"/>
                    </a:lnTo>
                    <a:lnTo>
                      <a:pt x="55" y="58"/>
                    </a:lnTo>
                    <a:lnTo>
                      <a:pt x="0"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SimHei" panose="02010609060101010101" pitchFamily="49" charset="-122"/>
                </a:endParaRPr>
              </a:p>
            </p:txBody>
          </p:sp>
        </p:grpSp>
        <p:grpSp>
          <p:nvGrpSpPr>
            <p:cNvPr id="33800" name="Group 111"/>
            <p:cNvGrpSpPr>
              <a:grpSpLocks/>
            </p:cNvGrpSpPr>
            <p:nvPr/>
          </p:nvGrpSpPr>
          <p:grpSpPr bwMode="auto">
            <a:xfrm>
              <a:off x="3828" y="1889"/>
              <a:ext cx="1004" cy="973"/>
              <a:chOff x="3828" y="1889"/>
              <a:chExt cx="1004" cy="973"/>
            </a:xfrm>
          </p:grpSpPr>
          <p:sp>
            <p:nvSpPr>
              <p:cNvPr id="33809" name="Rectangle 15"/>
              <p:cNvSpPr>
                <a:spLocks noChangeArrowheads="1"/>
              </p:cNvSpPr>
              <p:nvPr/>
            </p:nvSpPr>
            <p:spPr bwMode="auto">
              <a:xfrm>
                <a:off x="4002" y="2276"/>
                <a:ext cx="698" cy="586"/>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mn-lt"/>
                  <a:ea typeface="SimHei" panose="02010609060101010101" pitchFamily="49" charset="-122"/>
                </a:endParaRPr>
              </a:p>
            </p:txBody>
          </p:sp>
          <p:sp>
            <p:nvSpPr>
              <p:cNvPr id="33810" name="Freeform 16"/>
              <p:cNvSpPr>
                <a:spLocks/>
              </p:cNvSpPr>
              <p:nvPr/>
            </p:nvSpPr>
            <p:spPr bwMode="auto">
              <a:xfrm>
                <a:off x="4085" y="2320"/>
                <a:ext cx="195" cy="205"/>
              </a:xfrm>
              <a:custGeom>
                <a:avLst/>
                <a:gdLst>
                  <a:gd name="T0" fmla="*/ 0 w 195"/>
                  <a:gd name="T1" fmla="*/ 103 h 205"/>
                  <a:gd name="T2" fmla="*/ 4 w 195"/>
                  <a:gd name="T3" fmla="*/ 76 h 205"/>
                  <a:gd name="T4" fmla="*/ 14 w 195"/>
                  <a:gd name="T5" fmla="*/ 51 h 205"/>
                  <a:gd name="T6" fmla="*/ 29 w 195"/>
                  <a:gd name="T7" fmla="*/ 29 h 205"/>
                  <a:gd name="T8" fmla="*/ 49 w 195"/>
                  <a:gd name="T9" fmla="*/ 14 h 205"/>
                  <a:gd name="T10" fmla="*/ 73 w 195"/>
                  <a:gd name="T11" fmla="*/ 4 h 205"/>
                  <a:gd name="T12" fmla="*/ 98 w 195"/>
                  <a:gd name="T13" fmla="*/ 0 h 205"/>
                  <a:gd name="T14" fmla="*/ 124 w 195"/>
                  <a:gd name="T15" fmla="*/ 4 h 205"/>
                  <a:gd name="T16" fmla="*/ 148 w 195"/>
                  <a:gd name="T17" fmla="*/ 14 h 205"/>
                  <a:gd name="T18" fmla="*/ 167 w 195"/>
                  <a:gd name="T19" fmla="*/ 29 h 205"/>
                  <a:gd name="T20" fmla="*/ 183 w 195"/>
                  <a:gd name="T21" fmla="*/ 51 h 205"/>
                  <a:gd name="T22" fmla="*/ 193 w 195"/>
                  <a:gd name="T23" fmla="*/ 76 h 205"/>
                  <a:gd name="T24" fmla="*/ 195 w 195"/>
                  <a:gd name="T25" fmla="*/ 103 h 205"/>
                  <a:gd name="T26" fmla="*/ 193 w 195"/>
                  <a:gd name="T27" fmla="*/ 128 h 205"/>
                  <a:gd name="T28" fmla="*/ 183 w 195"/>
                  <a:gd name="T29" fmla="*/ 153 h 205"/>
                  <a:gd name="T30" fmla="*/ 167 w 195"/>
                  <a:gd name="T31" fmla="*/ 176 h 205"/>
                  <a:gd name="T32" fmla="*/ 148 w 195"/>
                  <a:gd name="T33" fmla="*/ 190 h 205"/>
                  <a:gd name="T34" fmla="*/ 124 w 195"/>
                  <a:gd name="T35" fmla="*/ 201 h 205"/>
                  <a:gd name="T36" fmla="*/ 98 w 195"/>
                  <a:gd name="T37" fmla="*/ 205 h 205"/>
                  <a:gd name="T38" fmla="*/ 73 w 195"/>
                  <a:gd name="T39" fmla="*/ 201 h 205"/>
                  <a:gd name="T40" fmla="*/ 49 w 195"/>
                  <a:gd name="T41" fmla="*/ 190 h 205"/>
                  <a:gd name="T42" fmla="*/ 29 w 195"/>
                  <a:gd name="T43" fmla="*/ 176 h 205"/>
                  <a:gd name="T44" fmla="*/ 14 w 195"/>
                  <a:gd name="T45" fmla="*/ 153 h 205"/>
                  <a:gd name="T46" fmla="*/ 4 w 195"/>
                  <a:gd name="T47" fmla="*/ 128 h 205"/>
                  <a:gd name="T48" fmla="*/ 0 w 195"/>
                  <a:gd name="T49" fmla="*/ 103 h 20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95" h="205">
                    <a:moveTo>
                      <a:pt x="0" y="103"/>
                    </a:moveTo>
                    <a:lnTo>
                      <a:pt x="4" y="76"/>
                    </a:lnTo>
                    <a:lnTo>
                      <a:pt x="14" y="51"/>
                    </a:lnTo>
                    <a:lnTo>
                      <a:pt x="29" y="29"/>
                    </a:lnTo>
                    <a:lnTo>
                      <a:pt x="49" y="14"/>
                    </a:lnTo>
                    <a:lnTo>
                      <a:pt x="73" y="4"/>
                    </a:lnTo>
                    <a:lnTo>
                      <a:pt x="98" y="0"/>
                    </a:lnTo>
                    <a:lnTo>
                      <a:pt x="124" y="4"/>
                    </a:lnTo>
                    <a:lnTo>
                      <a:pt x="148" y="14"/>
                    </a:lnTo>
                    <a:lnTo>
                      <a:pt x="167" y="29"/>
                    </a:lnTo>
                    <a:lnTo>
                      <a:pt x="183" y="51"/>
                    </a:lnTo>
                    <a:lnTo>
                      <a:pt x="193" y="76"/>
                    </a:lnTo>
                    <a:lnTo>
                      <a:pt x="195" y="103"/>
                    </a:lnTo>
                    <a:lnTo>
                      <a:pt x="193" y="128"/>
                    </a:lnTo>
                    <a:lnTo>
                      <a:pt x="183" y="153"/>
                    </a:lnTo>
                    <a:lnTo>
                      <a:pt x="167" y="176"/>
                    </a:lnTo>
                    <a:lnTo>
                      <a:pt x="148" y="190"/>
                    </a:lnTo>
                    <a:lnTo>
                      <a:pt x="124" y="201"/>
                    </a:lnTo>
                    <a:lnTo>
                      <a:pt x="98" y="205"/>
                    </a:lnTo>
                    <a:lnTo>
                      <a:pt x="73" y="201"/>
                    </a:lnTo>
                    <a:lnTo>
                      <a:pt x="49" y="190"/>
                    </a:lnTo>
                    <a:lnTo>
                      <a:pt x="29" y="176"/>
                    </a:lnTo>
                    <a:lnTo>
                      <a:pt x="14" y="153"/>
                    </a:lnTo>
                    <a:lnTo>
                      <a:pt x="4" y="128"/>
                    </a:lnTo>
                    <a:lnTo>
                      <a:pt x="0" y="103"/>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SimHei" panose="02010609060101010101" pitchFamily="49" charset="-122"/>
                </a:endParaRPr>
              </a:p>
            </p:txBody>
          </p:sp>
          <p:sp>
            <p:nvSpPr>
              <p:cNvPr id="33811" name="Line 17"/>
              <p:cNvSpPr>
                <a:spLocks noChangeShapeType="1"/>
              </p:cNvSpPr>
              <p:nvPr/>
            </p:nvSpPr>
            <p:spPr bwMode="auto">
              <a:xfrm>
                <a:off x="4002" y="2568"/>
                <a:ext cx="698"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33812" name="Freeform 19"/>
              <p:cNvSpPr>
                <a:spLocks/>
              </p:cNvSpPr>
              <p:nvPr/>
            </p:nvSpPr>
            <p:spPr bwMode="auto">
              <a:xfrm>
                <a:off x="4420" y="2320"/>
                <a:ext cx="197" cy="205"/>
              </a:xfrm>
              <a:custGeom>
                <a:avLst/>
                <a:gdLst>
                  <a:gd name="T0" fmla="*/ 0 w 197"/>
                  <a:gd name="T1" fmla="*/ 103 h 205"/>
                  <a:gd name="T2" fmla="*/ 4 w 197"/>
                  <a:gd name="T3" fmla="*/ 76 h 205"/>
                  <a:gd name="T4" fmla="*/ 14 w 197"/>
                  <a:gd name="T5" fmla="*/ 51 h 205"/>
                  <a:gd name="T6" fmla="*/ 30 w 197"/>
                  <a:gd name="T7" fmla="*/ 29 h 205"/>
                  <a:gd name="T8" fmla="*/ 49 w 197"/>
                  <a:gd name="T9" fmla="*/ 14 h 205"/>
                  <a:gd name="T10" fmla="*/ 73 w 197"/>
                  <a:gd name="T11" fmla="*/ 4 h 205"/>
                  <a:gd name="T12" fmla="*/ 99 w 197"/>
                  <a:gd name="T13" fmla="*/ 0 h 205"/>
                  <a:gd name="T14" fmla="*/ 124 w 197"/>
                  <a:gd name="T15" fmla="*/ 4 h 205"/>
                  <a:gd name="T16" fmla="*/ 148 w 197"/>
                  <a:gd name="T17" fmla="*/ 14 h 205"/>
                  <a:gd name="T18" fmla="*/ 168 w 197"/>
                  <a:gd name="T19" fmla="*/ 29 h 205"/>
                  <a:gd name="T20" fmla="*/ 183 w 197"/>
                  <a:gd name="T21" fmla="*/ 51 h 205"/>
                  <a:gd name="T22" fmla="*/ 193 w 197"/>
                  <a:gd name="T23" fmla="*/ 76 h 205"/>
                  <a:gd name="T24" fmla="*/ 197 w 197"/>
                  <a:gd name="T25" fmla="*/ 103 h 205"/>
                  <a:gd name="T26" fmla="*/ 193 w 197"/>
                  <a:gd name="T27" fmla="*/ 128 h 205"/>
                  <a:gd name="T28" fmla="*/ 183 w 197"/>
                  <a:gd name="T29" fmla="*/ 153 h 205"/>
                  <a:gd name="T30" fmla="*/ 168 w 197"/>
                  <a:gd name="T31" fmla="*/ 176 h 205"/>
                  <a:gd name="T32" fmla="*/ 148 w 197"/>
                  <a:gd name="T33" fmla="*/ 190 h 205"/>
                  <a:gd name="T34" fmla="*/ 124 w 197"/>
                  <a:gd name="T35" fmla="*/ 201 h 205"/>
                  <a:gd name="T36" fmla="*/ 99 w 197"/>
                  <a:gd name="T37" fmla="*/ 205 h 205"/>
                  <a:gd name="T38" fmla="*/ 73 w 197"/>
                  <a:gd name="T39" fmla="*/ 201 h 205"/>
                  <a:gd name="T40" fmla="*/ 49 w 197"/>
                  <a:gd name="T41" fmla="*/ 190 h 205"/>
                  <a:gd name="T42" fmla="*/ 30 w 197"/>
                  <a:gd name="T43" fmla="*/ 176 h 205"/>
                  <a:gd name="T44" fmla="*/ 14 w 197"/>
                  <a:gd name="T45" fmla="*/ 153 h 205"/>
                  <a:gd name="T46" fmla="*/ 4 w 197"/>
                  <a:gd name="T47" fmla="*/ 128 h 205"/>
                  <a:gd name="T48" fmla="*/ 0 w 197"/>
                  <a:gd name="T49" fmla="*/ 103 h 20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97" h="205">
                    <a:moveTo>
                      <a:pt x="0" y="103"/>
                    </a:moveTo>
                    <a:lnTo>
                      <a:pt x="4" y="76"/>
                    </a:lnTo>
                    <a:lnTo>
                      <a:pt x="14" y="51"/>
                    </a:lnTo>
                    <a:lnTo>
                      <a:pt x="30" y="29"/>
                    </a:lnTo>
                    <a:lnTo>
                      <a:pt x="49" y="14"/>
                    </a:lnTo>
                    <a:lnTo>
                      <a:pt x="73" y="4"/>
                    </a:lnTo>
                    <a:lnTo>
                      <a:pt x="99" y="0"/>
                    </a:lnTo>
                    <a:lnTo>
                      <a:pt x="124" y="4"/>
                    </a:lnTo>
                    <a:lnTo>
                      <a:pt x="148" y="14"/>
                    </a:lnTo>
                    <a:lnTo>
                      <a:pt x="168" y="29"/>
                    </a:lnTo>
                    <a:lnTo>
                      <a:pt x="183" y="51"/>
                    </a:lnTo>
                    <a:lnTo>
                      <a:pt x="193" y="76"/>
                    </a:lnTo>
                    <a:lnTo>
                      <a:pt x="197" y="103"/>
                    </a:lnTo>
                    <a:lnTo>
                      <a:pt x="193" y="128"/>
                    </a:lnTo>
                    <a:lnTo>
                      <a:pt x="183" y="153"/>
                    </a:lnTo>
                    <a:lnTo>
                      <a:pt x="168" y="176"/>
                    </a:lnTo>
                    <a:lnTo>
                      <a:pt x="148" y="190"/>
                    </a:lnTo>
                    <a:lnTo>
                      <a:pt x="124" y="201"/>
                    </a:lnTo>
                    <a:lnTo>
                      <a:pt x="99" y="205"/>
                    </a:lnTo>
                    <a:lnTo>
                      <a:pt x="73" y="201"/>
                    </a:lnTo>
                    <a:lnTo>
                      <a:pt x="49" y="190"/>
                    </a:lnTo>
                    <a:lnTo>
                      <a:pt x="30" y="176"/>
                    </a:lnTo>
                    <a:lnTo>
                      <a:pt x="14" y="153"/>
                    </a:lnTo>
                    <a:lnTo>
                      <a:pt x="4" y="128"/>
                    </a:lnTo>
                    <a:lnTo>
                      <a:pt x="0" y="103"/>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SimHei" panose="02010609060101010101" pitchFamily="49" charset="-122"/>
                </a:endParaRPr>
              </a:p>
            </p:txBody>
          </p:sp>
          <p:grpSp>
            <p:nvGrpSpPr>
              <p:cNvPr id="33813" name="Group 110"/>
              <p:cNvGrpSpPr>
                <a:grpSpLocks/>
              </p:cNvGrpSpPr>
              <p:nvPr/>
            </p:nvGrpSpPr>
            <p:grpSpPr bwMode="auto">
              <a:xfrm>
                <a:off x="4114" y="2423"/>
                <a:ext cx="446" cy="352"/>
                <a:chOff x="4114" y="2423"/>
                <a:chExt cx="446" cy="352"/>
              </a:xfrm>
            </p:grpSpPr>
            <p:sp>
              <p:nvSpPr>
                <p:cNvPr id="33827" name="Freeform 59"/>
                <p:cNvSpPr>
                  <a:spLocks/>
                </p:cNvSpPr>
                <p:nvPr/>
              </p:nvSpPr>
              <p:spPr bwMode="auto">
                <a:xfrm>
                  <a:off x="4225" y="2423"/>
                  <a:ext cx="252" cy="249"/>
                </a:xfrm>
                <a:custGeom>
                  <a:avLst/>
                  <a:gdLst>
                    <a:gd name="T0" fmla="*/ 0 w 252"/>
                    <a:gd name="T1" fmla="*/ 0 h 249"/>
                    <a:gd name="T2" fmla="*/ 0 w 252"/>
                    <a:gd name="T3" fmla="*/ 191 h 249"/>
                    <a:gd name="T4" fmla="*/ 2 w 252"/>
                    <a:gd name="T5" fmla="*/ 207 h 249"/>
                    <a:gd name="T6" fmla="*/ 12 w 252"/>
                    <a:gd name="T7" fmla="*/ 224 h 249"/>
                    <a:gd name="T8" fmla="*/ 23 w 252"/>
                    <a:gd name="T9" fmla="*/ 238 h 249"/>
                    <a:gd name="T10" fmla="*/ 39 w 252"/>
                    <a:gd name="T11" fmla="*/ 247 h 249"/>
                    <a:gd name="T12" fmla="*/ 55 w 252"/>
                    <a:gd name="T13" fmla="*/ 249 h 249"/>
                    <a:gd name="T14" fmla="*/ 195 w 252"/>
                    <a:gd name="T15" fmla="*/ 249 h 249"/>
                    <a:gd name="T16" fmla="*/ 213 w 252"/>
                    <a:gd name="T17" fmla="*/ 247 h 249"/>
                    <a:gd name="T18" fmla="*/ 229 w 252"/>
                    <a:gd name="T19" fmla="*/ 238 h 249"/>
                    <a:gd name="T20" fmla="*/ 240 w 252"/>
                    <a:gd name="T21" fmla="*/ 224 h 249"/>
                    <a:gd name="T22" fmla="*/ 248 w 252"/>
                    <a:gd name="T23" fmla="*/ 207 h 249"/>
                    <a:gd name="T24" fmla="*/ 252 w 252"/>
                    <a:gd name="T25" fmla="*/ 191 h 249"/>
                    <a:gd name="T26" fmla="*/ 252 w 252"/>
                    <a:gd name="T27" fmla="*/ 50 h 24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2" h="249">
                      <a:moveTo>
                        <a:pt x="0" y="0"/>
                      </a:moveTo>
                      <a:lnTo>
                        <a:pt x="0" y="191"/>
                      </a:lnTo>
                      <a:lnTo>
                        <a:pt x="2" y="207"/>
                      </a:lnTo>
                      <a:lnTo>
                        <a:pt x="12" y="224"/>
                      </a:lnTo>
                      <a:lnTo>
                        <a:pt x="23" y="238"/>
                      </a:lnTo>
                      <a:lnTo>
                        <a:pt x="39" y="247"/>
                      </a:lnTo>
                      <a:lnTo>
                        <a:pt x="55" y="249"/>
                      </a:lnTo>
                      <a:lnTo>
                        <a:pt x="195" y="249"/>
                      </a:lnTo>
                      <a:lnTo>
                        <a:pt x="213" y="247"/>
                      </a:lnTo>
                      <a:lnTo>
                        <a:pt x="229" y="238"/>
                      </a:lnTo>
                      <a:lnTo>
                        <a:pt x="240" y="224"/>
                      </a:lnTo>
                      <a:lnTo>
                        <a:pt x="248" y="207"/>
                      </a:lnTo>
                      <a:lnTo>
                        <a:pt x="252" y="191"/>
                      </a:lnTo>
                      <a:lnTo>
                        <a:pt x="252"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SimHei" panose="02010609060101010101" pitchFamily="49" charset="-122"/>
                  </a:endParaRPr>
                </a:p>
              </p:txBody>
            </p:sp>
            <p:sp>
              <p:nvSpPr>
                <p:cNvPr id="33828" name="Freeform 60"/>
                <p:cNvSpPr>
                  <a:spLocks/>
                </p:cNvSpPr>
                <p:nvPr/>
              </p:nvSpPr>
              <p:spPr bwMode="auto">
                <a:xfrm>
                  <a:off x="4450" y="2423"/>
                  <a:ext cx="53" cy="56"/>
                </a:xfrm>
                <a:custGeom>
                  <a:avLst/>
                  <a:gdLst>
                    <a:gd name="T0" fmla="*/ 0 w 53"/>
                    <a:gd name="T1" fmla="*/ 56 h 56"/>
                    <a:gd name="T2" fmla="*/ 27 w 53"/>
                    <a:gd name="T3" fmla="*/ 0 h 56"/>
                    <a:gd name="T4" fmla="*/ 53 w 53"/>
                    <a:gd name="T5" fmla="*/ 56 h 56"/>
                    <a:gd name="T6" fmla="*/ 0 w 53"/>
                    <a:gd name="T7" fmla="*/ 56 h 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 h="56">
                      <a:moveTo>
                        <a:pt x="0" y="56"/>
                      </a:moveTo>
                      <a:lnTo>
                        <a:pt x="27" y="0"/>
                      </a:lnTo>
                      <a:lnTo>
                        <a:pt x="53"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SimHei" panose="02010609060101010101" pitchFamily="49" charset="-122"/>
                  </a:endParaRPr>
                </a:p>
              </p:txBody>
            </p:sp>
            <p:sp>
              <p:nvSpPr>
                <p:cNvPr id="33829" name="Freeform 61"/>
                <p:cNvSpPr>
                  <a:spLocks/>
                </p:cNvSpPr>
                <p:nvPr/>
              </p:nvSpPr>
              <p:spPr bwMode="auto">
                <a:xfrm>
                  <a:off x="4142" y="2423"/>
                  <a:ext cx="418" cy="352"/>
                </a:xfrm>
                <a:custGeom>
                  <a:avLst/>
                  <a:gdLst>
                    <a:gd name="T0" fmla="*/ 0 w 418"/>
                    <a:gd name="T1" fmla="*/ 50 h 352"/>
                    <a:gd name="T2" fmla="*/ 0 w 418"/>
                    <a:gd name="T3" fmla="*/ 292 h 352"/>
                    <a:gd name="T4" fmla="*/ 2 w 418"/>
                    <a:gd name="T5" fmla="*/ 311 h 352"/>
                    <a:gd name="T6" fmla="*/ 10 w 418"/>
                    <a:gd name="T7" fmla="*/ 327 h 352"/>
                    <a:gd name="T8" fmla="*/ 22 w 418"/>
                    <a:gd name="T9" fmla="*/ 340 h 352"/>
                    <a:gd name="T10" fmla="*/ 37 w 418"/>
                    <a:gd name="T11" fmla="*/ 348 h 352"/>
                    <a:gd name="T12" fmla="*/ 55 w 418"/>
                    <a:gd name="T13" fmla="*/ 352 h 352"/>
                    <a:gd name="T14" fmla="*/ 363 w 418"/>
                    <a:gd name="T15" fmla="*/ 352 h 352"/>
                    <a:gd name="T16" fmla="*/ 381 w 418"/>
                    <a:gd name="T17" fmla="*/ 348 h 352"/>
                    <a:gd name="T18" fmla="*/ 396 w 418"/>
                    <a:gd name="T19" fmla="*/ 340 h 352"/>
                    <a:gd name="T20" fmla="*/ 408 w 418"/>
                    <a:gd name="T21" fmla="*/ 327 h 352"/>
                    <a:gd name="T22" fmla="*/ 416 w 418"/>
                    <a:gd name="T23" fmla="*/ 311 h 352"/>
                    <a:gd name="T24" fmla="*/ 418 w 418"/>
                    <a:gd name="T25" fmla="*/ 292 h 352"/>
                    <a:gd name="T26" fmla="*/ 418 w 418"/>
                    <a:gd name="T27" fmla="*/ 0 h 3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18" h="352">
                      <a:moveTo>
                        <a:pt x="0" y="50"/>
                      </a:moveTo>
                      <a:lnTo>
                        <a:pt x="0" y="292"/>
                      </a:lnTo>
                      <a:lnTo>
                        <a:pt x="2" y="311"/>
                      </a:lnTo>
                      <a:lnTo>
                        <a:pt x="10" y="327"/>
                      </a:lnTo>
                      <a:lnTo>
                        <a:pt x="22" y="340"/>
                      </a:lnTo>
                      <a:lnTo>
                        <a:pt x="37" y="348"/>
                      </a:lnTo>
                      <a:lnTo>
                        <a:pt x="55" y="352"/>
                      </a:lnTo>
                      <a:lnTo>
                        <a:pt x="363" y="352"/>
                      </a:lnTo>
                      <a:lnTo>
                        <a:pt x="381" y="348"/>
                      </a:lnTo>
                      <a:lnTo>
                        <a:pt x="396" y="340"/>
                      </a:lnTo>
                      <a:lnTo>
                        <a:pt x="408" y="327"/>
                      </a:lnTo>
                      <a:lnTo>
                        <a:pt x="416" y="311"/>
                      </a:lnTo>
                      <a:lnTo>
                        <a:pt x="418" y="292"/>
                      </a:lnTo>
                      <a:lnTo>
                        <a:pt x="418"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SimHei" panose="02010609060101010101" pitchFamily="49" charset="-122"/>
                  </a:endParaRPr>
                </a:p>
              </p:txBody>
            </p:sp>
            <p:sp>
              <p:nvSpPr>
                <p:cNvPr id="33830" name="Freeform 62"/>
                <p:cNvSpPr>
                  <a:spLocks/>
                </p:cNvSpPr>
                <p:nvPr/>
              </p:nvSpPr>
              <p:spPr bwMode="auto">
                <a:xfrm>
                  <a:off x="4114" y="2423"/>
                  <a:ext cx="54" cy="56"/>
                </a:xfrm>
                <a:custGeom>
                  <a:avLst/>
                  <a:gdLst>
                    <a:gd name="T0" fmla="*/ 0 w 54"/>
                    <a:gd name="T1" fmla="*/ 56 h 56"/>
                    <a:gd name="T2" fmla="*/ 28 w 54"/>
                    <a:gd name="T3" fmla="*/ 0 h 56"/>
                    <a:gd name="T4" fmla="*/ 54 w 54"/>
                    <a:gd name="T5" fmla="*/ 56 h 56"/>
                    <a:gd name="T6" fmla="*/ 0 w 54"/>
                    <a:gd name="T7" fmla="*/ 56 h 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56">
                      <a:moveTo>
                        <a:pt x="0" y="56"/>
                      </a:moveTo>
                      <a:lnTo>
                        <a:pt x="28" y="0"/>
                      </a:lnTo>
                      <a:lnTo>
                        <a:pt x="54"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SimHei" panose="02010609060101010101" pitchFamily="49" charset="-122"/>
                  </a:endParaRPr>
                </a:p>
              </p:txBody>
            </p:sp>
          </p:grpSp>
          <p:sp>
            <p:nvSpPr>
              <p:cNvPr id="33814" name="Rectangle 79"/>
              <p:cNvSpPr>
                <a:spLocks noChangeArrowheads="1"/>
              </p:cNvSpPr>
              <p:nvPr/>
            </p:nvSpPr>
            <p:spPr bwMode="auto">
              <a:xfrm>
                <a:off x="4148" y="2135"/>
                <a:ext cx="391"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rgbClr val="000000"/>
                    </a:solidFill>
                    <a:latin typeface="+mn-lt"/>
                    <a:ea typeface="SimHei" panose="02010609060101010101" pitchFamily="49" charset="-122"/>
                  </a:rPr>
                  <a:t>cache</a:t>
                </a:r>
                <a:r>
                  <a:rPr lang="zh-CN" altLang="en-US" sz="1400">
                    <a:solidFill>
                      <a:srgbClr val="000000"/>
                    </a:solidFill>
                    <a:latin typeface="+mn-lt"/>
                    <a:ea typeface="SimHei" panose="02010609060101010101" pitchFamily="49" charset="-122"/>
                  </a:rPr>
                  <a:t>命中</a:t>
                </a:r>
                <a:endParaRPr lang="zh-CN" altLang="en-US" sz="1400">
                  <a:latin typeface="+mn-lt"/>
                  <a:ea typeface="SimHei" panose="02010609060101010101" pitchFamily="49" charset="-122"/>
                </a:endParaRPr>
              </a:p>
            </p:txBody>
          </p:sp>
          <p:grpSp>
            <p:nvGrpSpPr>
              <p:cNvPr id="33815" name="Group 108"/>
              <p:cNvGrpSpPr>
                <a:grpSpLocks/>
              </p:cNvGrpSpPr>
              <p:nvPr/>
            </p:nvGrpSpPr>
            <p:grpSpPr bwMode="auto">
              <a:xfrm>
                <a:off x="3828" y="1932"/>
                <a:ext cx="274" cy="431"/>
                <a:chOff x="3828" y="1932"/>
                <a:chExt cx="274" cy="431"/>
              </a:xfrm>
            </p:grpSpPr>
            <p:sp>
              <p:nvSpPr>
                <p:cNvPr id="33822" name="Line 69"/>
                <p:cNvSpPr>
                  <a:spLocks noChangeShapeType="1"/>
                </p:cNvSpPr>
                <p:nvPr/>
              </p:nvSpPr>
              <p:spPr bwMode="auto">
                <a:xfrm>
                  <a:off x="3917" y="2144"/>
                  <a:ext cx="154" cy="18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33823" name="Freeform 70"/>
                <p:cNvSpPr>
                  <a:spLocks/>
                </p:cNvSpPr>
                <p:nvPr/>
              </p:nvSpPr>
              <p:spPr bwMode="auto">
                <a:xfrm>
                  <a:off x="4045" y="2301"/>
                  <a:ext cx="57" cy="62"/>
                </a:xfrm>
                <a:custGeom>
                  <a:avLst/>
                  <a:gdLst>
                    <a:gd name="T0" fmla="*/ 42 w 57"/>
                    <a:gd name="T1" fmla="*/ 0 h 62"/>
                    <a:gd name="T2" fmla="*/ 57 w 57"/>
                    <a:gd name="T3" fmla="*/ 62 h 62"/>
                    <a:gd name="T4" fmla="*/ 0 w 57"/>
                    <a:gd name="T5" fmla="*/ 39 h 62"/>
                    <a:gd name="T6" fmla="*/ 42 w 57"/>
                    <a:gd name="T7" fmla="*/ 0 h 6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62">
                      <a:moveTo>
                        <a:pt x="42" y="0"/>
                      </a:moveTo>
                      <a:lnTo>
                        <a:pt x="57" y="62"/>
                      </a:lnTo>
                      <a:lnTo>
                        <a:pt x="0" y="39"/>
                      </a:ln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SimHei" panose="02010609060101010101" pitchFamily="49" charset="-122"/>
                  </a:endParaRPr>
                </a:p>
              </p:txBody>
            </p:sp>
            <p:grpSp>
              <p:nvGrpSpPr>
                <p:cNvPr id="33824" name="Group 106"/>
                <p:cNvGrpSpPr>
                  <a:grpSpLocks/>
                </p:cNvGrpSpPr>
                <p:nvPr/>
              </p:nvGrpSpPr>
              <p:grpSpPr bwMode="auto">
                <a:xfrm>
                  <a:off x="3828" y="1932"/>
                  <a:ext cx="174" cy="216"/>
                  <a:chOff x="3828" y="1932"/>
                  <a:chExt cx="174" cy="216"/>
                </a:xfrm>
              </p:grpSpPr>
              <p:sp>
                <p:nvSpPr>
                  <p:cNvPr id="33825" name="Rectangle 80"/>
                  <p:cNvSpPr>
                    <a:spLocks noChangeArrowheads="1"/>
                  </p:cNvSpPr>
                  <p:nvPr/>
                </p:nvSpPr>
                <p:spPr bwMode="auto">
                  <a:xfrm>
                    <a:off x="3828" y="1932"/>
                    <a:ext cx="174"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a:solidFill>
                          <a:srgbClr val="000000"/>
                        </a:solidFill>
                        <a:latin typeface="+mn-lt"/>
                        <a:ea typeface="SimHei" panose="02010609060101010101" pitchFamily="49" charset="-122"/>
                      </a:rPr>
                      <a:t>用户</a:t>
                    </a:r>
                    <a:endParaRPr lang="zh-CN" altLang="en-US" sz="1400">
                      <a:latin typeface="+mn-lt"/>
                      <a:ea typeface="SimHei" panose="02010609060101010101" pitchFamily="49" charset="-122"/>
                    </a:endParaRPr>
                  </a:p>
                </p:txBody>
              </p:sp>
              <p:sp>
                <p:nvSpPr>
                  <p:cNvPr id="33826" name="Rectangle 81"/>
                  <p:cNvSpPr>
                    <a:spLocks noChangeArrowheads="1"/>
                  </p:cNvSpPr>
                  <p:nvPr/>
                </p:nvSpPr>
                <p:spPr bwMode="auto">
                  <a:xfrm>
                    <a:off x="3828" y="2044"/>
                    <a:ext cx="174"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a:solidFill>
                          <a:srgbClr val="000000"/>
                        </a:solidFill>
                        <a:latin typeface="+mn-lt"/>
                        <a:ea typeface="SimHei" panose="02010609060101010101" pitchFamily="49" charset="-122"/>
                      </a:rPr>
                      <a:t>进程</a:t>
                    </a:r>
                    <a:endParaRPr lang="zh-CN" altLang="en-US" sz="1400">
                      <a:latin typeface="+mn-lt"/>
                      <a:ea typeface="SimHei" panose="02010609060101010101" pitchFamily="49" charset="-122"/>
                    </a:endParaRPr>
                  </a:p>
                </p:txBody>
              </p:sp>
            </p:grpSp>
          </p:grpSp>
          <p:grpSp>
            <p:nvGrpSpPr>
              <p:cNvPr id="33816" name="Group 109"/>
              <p:cNvGrpSpPr>
                <a:grpSpLocks/>
              </p:cNvGrpSpPr>
              <p:nvPr/>
            </p:nvGrpSpPr>
            <p:grpSpPr bwMode="auto">
              <a:xfrm>
                <a:off x="4542" y="1889"/>
                <a:ext cx="290" cy="474"/>
                <a:chOff x="4542" y="1889"/>
                <a:chExt cx="290" cy="474"/>
              </a:xfrm>
            </p:grpSpPr>
            <p:sp>
              <p:nvSpPr>
                <p:cNvPr id="33817" name="Line 67"/>
                <p:cNvSpPr>
                  <a:spLocks noChangeShapeType="1"/>
                </p:cNvSpPr>
                <p:nvPr/>
              </p:nvSpPr>
              <p:spPr bwMode="auto">
                <a:xfrm flipH="1">
                  <a:off x="4617" y="2100"/>
                  <a:ext cx="83" cy="21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33818" name="Freeform 68"/>
                <p:cNvSpPr>
                  <a:spLocks/>
                </p:cNvSpPr>
                <p:nvPr/>
              </p:nvSpPr>
              <p:spPr bwMode="auto">
                <a:xfrm>
                  <a:off x="4594" y="2299"/>
                  <a:ext cx="51" cy="64"/>
                </a:xfrm>
                <a:custGeom>
                  <a:avLst/>
                  <a:gdLst>
                    <a:gd name="T0" fmla="*/ 0 w 51"/>
                    <a:gd name="T1" fmla="*/ 0 h 64"/>
                    <a:gd name="T2" fmla="*/ 6 w 51"/>
                    <a:gd name="T3" fmla="*/ 64 h 64"/>
                    <a:gd name="T4" fmla="*/ 51 w 51"/>
                    <a:gd name="T5" fmla="*/ 23 h 64"/>
                    <a:gd name="T6" fmla="*/ 0 w 51"/>
                    <a:gd name="T7" fmla="*/ 0 h 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 h="64">
                      <a:moveTo>
                        <a:pt x="0" y="0"/>
                      </a:moveTo>
                      <a:lnTo>
                        <a:pt x="6" y="64"/>
                      </a:lnTo>
                      <a:lnTo>
                        <a:pt x="51" y="2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SimHei" panose="02010609060101010101" pitchFamily="49" charset="-122"/>
                  </a:endParaRPr>
                </a:p>
              </p:txBody>
            </p:sp>
            <p:grpSp>
              <p:nvGrpSpPr>
                <p:cNvPr id="33819" name="Group 107"/>
                <p:cNvGrpSpPr>
                  <a:grpSpLocks/>
                </p:cNvGrpSpPr>
                <p:nvPr/>
              </p:nvGrpSpPr>
              <p:grpSpPr bwMode="auto">
                <a:xfrm>
                  <a:off x="4542" y="1889"/>
                  <a:ext cx="290" cy="216"/>
                  <a:chOff x="4542" y="1889"/>
                  <a:chExt cx="290" cy="216"/>
                </a:xfrm>
              </p:grpSpPr>
              <p:sp>
                <p:nvSpPr>
                  <p:cNvPr id="33820" name="Rectangle 82"/>
                  <p:cNvSpPr>
                    <a:spLocks noChangeArrowheads="1"/>
                  </p:cNvSpPr>
                  <p:nvPr/>
                </p:nvSpPr>
                <p:spPr bwMode="auto">
                  <a:xfrm>
                    <a:off x="4542" y="1889"/>
                    <a:ext cx="290"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rgbClr val="000000"/>
                        </a:solidFill>
                        <a:latin typeface="+mn-lt"/>
                        <a:ea typeface="SimHei" panose="02010609060101010101" pitchFamily="49" charset="-122"/>
                      </a:rPr>
                      <a:t>cache</a:t>
                    </a:r>
                    <a:r>
                      <a:rPr lang="zh-CN" altLang="en-US" sz="1400">
                        <a:solidFill>
                          <a:srgbClr val="000000"/>
                        </a:solidFill>
                        <a:latin typeface="+mn-lt"/>
                        <a:ea typeface="SimHei" panose="02010609060101010101" pitchFamily="49" charset="-122"/>
                      </a:rPr>
                      <a:t>管</a:t>
                    </a:r>
                    <a:endParaRPr lang="zh-CN" altLang="en-US" sz="1400">
                      <a:latin typeface="+mn-lt"/>
                      <a:ea typeface="SimHei" panose="02010609060101010101" pitchFamily="49" charset="-122"/>
                    </a:endParaRPr>
                  </a:p>
                </p:txBody>
              </p:sp>
              <p:sp>
                <p:nvSpPr>
                  <p:cNvPr id="33821" name="Rectangle 83"/>
                  <p:cNvSpPr>
                    <a:spLocks noChangeArrowheads="1"/>
                  </p:cNvSpPr>
                  <p:nvPr/>
                </p:nvSpPr>
                <p:spPr bwMode="auto">
                  <a:xfrm>
                    <a:off x="4568" y="2001"/>
                    <a:ext cx="261"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a:solidFill>
                          <a:srgbClr val="000000"/>
                        </a:solidFill>
                        <a:latin typeface="+mn-lt"/>
                        <a:ea typeface="SimHei" panose="02010609060101010101" pitchFamily="49" charset="-122"/>
                      </a:rPr>
                      <a:t>理进程</a:t>
                    </a:r>
                    <a:endParaRPr lang="zh-CN" altLang="en-US" sz="1400">
                      <a:latin typeface="+mn-lt"/>
                      <a:ea typeface="SimHei" panose="02010609060101010101" pitchFamily="49" charset="-122"/>
                    </a:endParaRPr>
                  </a:p>
                </p:txBody>
              </p:sp>
            </p:grpSp>
          </p:grpSp>
        </p:grpSp>
        <p:grpSp>
          <p:nvGrpSpPr>
            <p:cNvPr id="33801" name="Group 112"/>
            <p:cNvGrpSpPr>
              <a:grpSpLocks/>
            </p:cNvGrpSpPr>
            <p:nvPr/>
          </p:nvGrpSpPr>
          <p:grpSpPr bwMode="auto">
            <a:xfrm>
              <a:off x="3780" y="3085"/>
              <a:ext cx="923" cy="804"/>
              <a:chOff x="3777" y="3085"/>
              <a:chExt cx="923" cy="804"/>
            </a:xfrm>
          </p:grpSpPr>
          <p:sp>
            <p:nvSpPr>
              <p:cNvPr id="33802" name="Rectangle 31"/>
              <p:cNvSpPr>
                <a:spLocks noChangeArrowheads="1"/>
              </p:cNvSpPr>
              <p:nvPr/>
            </p:nvSpPr>
            <p:spPr bwMode="auto">
              <a:xfrm>
                <a:off x="4002" y="3214"/>
                <a:ext cx="698" cy="58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mn-lt"/>
                  <a:ea typeface="SimHei" panose="02010609060101010101" pitchFamily="49" charset="-122"/>
                </a:endParaRPr>
              </a:p>
            </p:txBody>
          </p:sp>
          <p:sp>
            <p:nvSpPr>
              <p:cNvPr id="33803" name="Freeform 57"/>
              <p:cNvSpPr>
                <a:spLocks/>
              </p:cNvSpPr>
              <p:nvPr/>
            </p:nvSpPr>
            <p:spPr bwMode="auto">
              <a:xfrm>
                <a:off x="4124" y="3361"/>
                <a:ext cx="454" cy="352"/>
              </a:xfrm>
              <a:custGeom>
                <a:avLst/>
                <a:gdLst>
                  <a:gd name="T0" fmla="*/ 0 w 454"/>
                  <a:gd name="T1" fmla="*/ 50 h 352"/>
                  <a:gd name="T2" fmla="*/ 0 w 454"/>
                  <a:gd name="T3" fmla="*/ 294 h 352"/>
                  <a:gd name="T4" fmla="*/ 2 w 454"/>
                  <a:gd name="T5" fmla="*/ 313 h 352"/>
                  <a:gd name="T6" fmla="*/ 12 w 454"/>
                  <a:gd name="T7" fmla="*/ 327 h 352"/>
                  <a:gd name="T8" fmla="*/ 24 w 454"/>
                  <a:gd name="T9" fmla="*/ 342 h 352"/>
                  <a:gd name="T10" fmla="*/ 40 w 454"/>
                  <a:gd name="T11" fmla="*/ 350 h 352"/>
                  <a:gd name="T12" fmla="*/ 55 w 454"/>
                  <a:gd name="T13" fmla="*/ 352 h 352"/>
                  <a:gd name="T14" fmla="*/ 397 w 454"/>
                  <a:gd name="T15" fmla="*/ 352 h 352"/>
                  <a:gd name="T16" fmla="*/ 414 w 454"/>
                  <a:gd name="T17" fmla="*/ 350 h 352"/>
                  <a:gd name="T18" fmla="*/ 430 w 454"/>
                  <a:gd name="T19" fmla="*/ 342 h 352"/>
                  <a:gd name="T20" fmla="*/ 442 w 454"/>
                  <a:gd name="T21" fmla="*/ 327 h 352"/>
                  <a:gd name="T22" fmla="*/ 450 w 454"/>
                  <a:gd name="T23" fmla="*/ 313 h 352"/>
                  <a:gd name="T24" fmla="*/ 454 w 454"/>
                  <a:gd name="T25" fmla="*/ 294 h 352"/>
                  <a:gd name="T26" fmla="*/ 454 w 454"/>
                  <a:gd name="T27" fmla="*/ 0 h 3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54" h="352">
                    <a:moveTo>
                      <a:pt x="0" y="50"/>
                    </a:moveTo>
                    <a:lnTo>
                      <a:pt x="0" y="294"/>
                    </a:lnTo>
                    <a:lnTo>
                      <a:pt x="2" y="313"/>
                    </a:lnTo>
                    <a:lnTo>
                      <a:pt x="12" y="327"/>
                    </a:lnTo>
                    <a:lnTo>
                      <a:pt x="24" y="342"/>
                    </a:lnTo>
                    <a:lnTo>
                      <a:pt x="40" y="350"/>
                    </a:lnTo>
                    <a:lnTo>
                      <a:pt x="55" y="352"/>
                    </a:lnTo>
                    <a:lnTo>
                      <a:pt x="397" y="352"/>
                    </a:lnTo>
                    <a:lnTo>
                      <a:pt x="414" y="350"/>
                    </a:lnTo>
                    <a:lnTo>
                      <a:pt x="430" y="342"/>
                    </a:lnTo>
                    <a:lnTo>
                      <a:pt x="442" y="327"/>
                    </a:lnTo>
                    <a:lnTo>
                      <a:pt x="450" y="313"/>
                    </a:lnTo>
                    <a:lnTo>
                      <a:pt x="454" y="294"/>
                    </a:lnTo>
                    <a:lnTo>
                      <a:pt x="454"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SimHei" panose="02010609060101010101" pitchFamily="49" charset="-122"/>
                </a:endParaRPr>
              </a:p>
            </p:txBody>
          </p:sp>
          <p:sp>
            <p:nvSpPr>
              <p:cNvPr id="33804" name="Freeform 58"/>
              <p:cNvSpPr>
                <a:spLocks/>
              </p:cNvSpPr>
              <p:nvPr/>
            </p:nvSpPr>
            <p:spPr bwMode="auto">
              <a:xfrm>
                <a:off x="4097" y="3361"/>
                <a:ext cx="55" cy="58"/>
              </a:xfrm>
              <a:custGeom>
                <a:avLst/>
                <a:gdLst>
                  <a:gd name="T0" fmla="*/ 0 w 55"/>
                  <a:gd name="T1" fmla="*/ 58 h 58"/>
                  <a:gd name="T2" fmla="*/ 27 w 55"/>
                  <a:gd name="T3" fmla="*/ 0 h 58"/>
                  <a:gd name="T4" fmla="*/ 55 w 55"/>
                  <a:gd name="T5" fmla="*/ 58 h 58"/>
                  <a:gd name="T6" fmla="*/ 0 w 55"/>
                  <a:gd name="T7" fmla="*/ 58 h 5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5" h="58">
                    <a:moveTo>
                      <a:pt x="0" y="58"/>
                    </a:moveTo>
                    <a:lnTo>
                      <a:pt x="27" y="0"/>
                    </a:lnTo>
                    <a:lnTo>
                      <a:pt x="55" y="58"/>
                    </a:lnTo>
                    <a:lnTo>
                      <a:pt x="0"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SimHei" panose="02010609060101010101" pitchFamily="49" charset="-122"/>
                </a:endParaRPr>
              </a:p>
            </p:txBody>
          </p:sp>
          <p:sp>
            <p:nvSpPr>
              <p:cNvPr id="33805" name="Line 63"/>
              <p:cNvSpPr>
                <a:spLocks noChangeShapeType="1"/>
              </p:cNvSpPr>
              <p:nvPr/>
            </p:nvSpPr>
            <p:spPr bwMode="auto">
              <a:xfrm>
                <a:off x="4493" y="3361"/>
                <a:ext cx="0" cy="47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33806" name="Line 65"/>
              <p:cNvSpPr>
                <a:spLocks noChangeShapeType="1"/>
              </p:cNvSpPr>
              <p:nvPr/>
            </p:nvSpPr>
            <p:spPr bwMode="auto">
              <a:xfrm flipV="1">
                <a:off x="4544" y="3411"/>
                <a:ext cx="0" cy="47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33807" name="Rectangle 87"/>
              <p:cNvSpPr>
                <a:spLocks noChangeArrowheads="1"/>
              </p:cNvSpPr>
              <p:nvPr/>
            </p:nvSpPr>
            <p:spPr bwMode="auto">
              <a:xfrm>
                <a:off x="3777" y="3085"/>
                <a:ext cx="203"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dirty="0">
                    <a:solidFill>
                      <a:srgbClr val="000000"/>
                    </a:solidFill>
                    <a:latin typeface="+mn-lt"/>
                    <a:ea typeface="SimHei" panose="02010609060101010101" pitchFamily="49" charset="-122"/>
                  </a:rPr>
                  <a:t>cache</a:t>
                </a:r>
                <a:endParaRPr lang="en-US" altLang="zh-CN" sz="1400" dirty="0">
                  <a:latin typeface="+mn-lt"/>
                  <a:ea typeface="SimHei" panose="02010609060101010101" pitchFamily="49" charset="-122"/>
                </a:endParaRPr>
              </a:p>
            </p:txBody>
          </p:sp>
          <p:sp>
            <p:nvSpPr>
              <p:cNvPr id="33808" name="Rectangle 94"/>
              <p:cNvSpPr>
                <a:spLocks noChangeArrowheads="1"/>
              </p:cNvSpPr>
              <p:nvPr/>
            </p:nvSpPr>
            <p:spPr bwMode="auto">
              <a:xfrm>
                <a:off x="4104" y="3087"/>
                <a:ext cx="478"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rgbClr val="000000"/>
                    </a:solidFill>
                    <a:latin typeface="+mn-lt"/>
                    <a:ea typeface="SimHei" panose="02010609060101010101" pitchFamily="49" charset="-122"/>
                  </a:rPr>
                  <a:t>cache</a:t>
                </a:r>
                <a:r>
                  <a:rPr lang="zh-CN" altLang="en-US" sz="1400">
                    <a:solidFill>
                      <a:srgbClr val="000000"/>
                    </a:solidFill>
                    <a:latin typeface="+mn-lt"/>
                    <a:ea typeface="SimHei" panose="02010609060101010101" pitchFamily="49" charset="-122"/>
                  </a:rPr>
                  <a:t>未命中</a:t>
                </a:r>
                <a:endParaRPr lang="zh-CN" altLang="en-US" sz="1400">
                  <a:latin typeface="+mn-lt"/>
                  <a:ea typeface="SimHei" panose="02010609060101010101" pitchFamily="49" charset="-122"/>
                </a:endParaRPr>
              </a:p>
            </p:txBody>
          </p:sp>
        </p:grpSp>
      </p:grpSp>
      <p:sp>
        <p:nvSpPr>
          <p:cNvPr id="33798" name="Rectangle 119"/>
          <p:cNvSpPr>
            <a:spLocks noChangeArrowheads="1"/>
          </p:cNvSpPr>
          <p:nvPr/>
        </p:nvSpPr>
        <p:spPr bwMode="auto">
          <a:xfrm>
            <a:off x="925552" y="4693355"/>
            <a:ext cx="634703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rgbClr val="06070E"/>
                </a:solidFill>
                <a:latin typeface="+mn-lt"/>
                <a:ea typeface="SimHei" panose="02010609060101010101" pitchFamily="49" charset="-122"/>
              </a:rPr>
              <a:t>用户级高速缓存管理者的优点是它保持了内核独立于文件系统编码。易于编程，更加灵活</a:t>
            </a:r>
          </a:p>
        </p:txBody>
      </p:sp>
    </p:spTree>
    <p:extLst>
      <p:ext uri="{BB962C8B-B14F-4D97-AF65-F5344CB8AC3E}">
        <p14:creationId xmlns:p14="http://schemas.microsoft.com/office/powerpoint/2010/main" val="10235767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zh-CN" altLang="en-US" sz="4800" dirty="0">
                <a:solidFill>
                  <a:srgbClr val="2521FF"/>
                </a:solidFill>
                <a:latin typeface="SimHei" panose="02010609060101010101" pitchFamily="49" charset="-122"/>
                <a:ea typeface="SimHei" panose="02010609060101010101" pitchFamily="49" charset="-122"/>
              </a:rPr>
              <a:t>高速缓存一致性</a:t>
            </a:r>
            <a:r>
              <a:rPr lang="en-US" altLang="zh-CN" sz="4800" dirty="0">
                <a:solidFill>
                  <a:srgbClr val="2521FF"/>
                </a:solidFill>
                <a:latin typeface="SimHei" panose="02010609060101010101" pitchFamily="49" charset="-122"/>
                <a:ea typeface="SimHei" panose="02010609060101010101" pitchFamily="49" charset="-122"/>
              </a:rPr>
              <a:t>(1/4)</a:t>
            </a:r>
          </a:p>
        </p:txBody>
      </p:sp>
      <p:sp>
        <p:nvSpPr>
          <p:cNvPr id="36867" name="Rectangle 3"/>
          <p:cNvSpPr>
            <a:spLocks noGrp="1" noChangeArrowheads="1"/>
          </p:cNvSpPr>
          <p:nvPr>
            <p:ph idx="1"/>
          </p:nvPr>
        </p:nvSpPr>
        <p:spPr>
          <a:xfrm>
            <a:off x="130097" y="1115616"/>
            <a:ext cx="11857463" cy="5575116"/>
          </a:xfrm>
        </p:spPr>
        <p:txBody>
          <a:bodyPr/>
          <a:lstStyle/>
          <a:p>
            <a:r>
              <a:rPr lang="zh-CN" altLang="en-US" dirty="0"/>
              <a:t>高速缓存一致性</a:t>
            </a:r>
          </a:p>
          <a:p>
            <a:pPr lvl="1" algn="just"/>
            <a:r>
              <a:rPr kumimoji="0" lang="zh-CN" altLang="en-US" dirty="0">
                <a:solidFill>
                  <a:srgbClr val="06070E"/>
                </a:solidFill>
              </a:rPr>
              <a:t>写穿算法</a:t>
            </a:r>
            <a:r>
              <a:rPr kumimoji="0" lang="en-US" altLang="zh-CN" dirty="0">
                <a:solidFill>
                  <a:srgbClr val="06070E"/>
                </a:solidFill>
              </a:rPr>
              <a:t>(WRITE-THROUGH</a:t>
            </a:r>
            <a:r>
              <a:rPr kumimoji="0" lang="zh-CN" altLang="en-US" dirty="0">
                <a:solidFill>
                  <a:srgbClr val="06070E"/>
                </a:solidFill>
              </a:rPr>
              <a:t>算法</a:t>
            </a:r>
            <a:r>
              <a:rPr kumimoji="0" lang="en-US" altLang="zh-CN" dirty="0">
                <a:solidFill>
                  <a:srgbClr val="06070E"/>
                </a:solidFill>
              </a:rPr>
              <a:t>)</a:t>
            </a:r>
          </a:p>
          <a:p>
            <a:pPr lvl="2"/>
            <a:r>
              <a:rPr kumimoji="0" lang="zh-CN" altLang="en-US" dirty="0">
                <a:solidFill>
                  <a:srgbClr val="06070E"/>
                </a:solidFill>
              </a:rPr>
              <a:t>修改高速缓存项（文件或块）时，新的值保存在高速缓存中，并立即写回到服务器</a:t>
            </a:r>
          </a:p>
          <a:p>
            <a:pPr lvl="2"/>
            <a:r>
              <a:rPr kumimoji="0" lang="zh-CN" altLang="en-US" dirty="0"/>
              <a:t>问题</a:t>
            </a:r>
            <a:r>
              <a:rPr kumimoji="0" lang="en-US" altLang="zh-CN" dirty="0"/>
              <a:t>1</a:t>
            </a:r>
            <a:r>
              <a:rPr kumimoji="0" lang="zh-CN" altLang="en-US" dirty="0"/>
              <a:t>：</a:t>
            </a:r>
            <a:r>
              <a:rPr kumimoji="0" lang="zh-CN" altLang="en-US" dirty="0">
                <a:solidFill>
                  <a:srgbClr val="06070E"/>
                </a:solidFill>
              </a:rPr>
              <a:t>假设机器</a:t>
            </a:r>
            <a:r>
              <a:rPr kumimoji="0" lang="en-US" altLang="zh-CN" dirty="0">
                <a:solidFill>
                  <a:srgbClr val="06070E"/>
                </a:solidFill>
              </a:rPr>
              <a:t>A</a:t>
            </a:r>
            <a:r>
              <a:rPr kumimoji="0" lang="zh-CN" altLang="en-US" dirty="0">
                <a:solidFill>
                  <a:srgbClr val="06070E"/>
                </a:solidFill>
              </a:rPr>
              <a:t>上的一个客户进程读文件</a:t>
            </a:r>
            <a:r>
              <a:rPr kumimoji="0" lang="en-US" altLang="zh-CN" dirty="0">
                <a:solidFill>
                  <a:srgbClr val="06070E"/>
                </a:solidFill>
              </a:rPr>
              <a:t>f</a:t>
            </a:r>
            <a:r>
              <a:rPr kumimoji="0" lang="zh-CN" altLang="en-US" dirty="0">
                <a:solidFill>
                  <a:srgbClr val="06070E"/>
                </a:solidFill>
              </a:rPr>
              <a:t>。客户结束但机器在其高速缓存中保存</a:t>
            </a:r>
            <a:r>
              <a:rPr kumimoji="0" lang="en-US" altLang="zh-CN" dirty="0">
                <a:solidFill>
                  <a:srgbClr val="06070E"/>
                </a:solidFill>
              </a:rPr>
              <a:t>f</a:t>
            </a:r>
            <a:r>
              <a:rPr kumimoji="0" lang="zh-CN" altLang="en-US" dirty="0">
                <a:solidFill>
                  <a:srgbClr val="06070E"/>
                </a:solidFill>
              </a:rPr>
              <a:t>。随后，机器</a:t>
            </a:r>
            <a:r>
              <a:rPr kumimoji="0" lang="en-US" altLang="zh-CN" dirty="0">
                <a:solidFill>
                  <a:srgbClr val="06070E"/>
                </a:solidFill>
              </a:rPr>
              <a:t>B</a:t>
            </a:r>
            <a:r>
              <a:rPr kumimoji="0" lang="zh-CN" altLang="en-US" dirty="0">
                <a:solidFill>
                  <a:srgbClr val="06070E"/>
                </a:solidFill>
              </a:rPr>
              <a:t>上的一个客户读同一个文件，修改它，并将它写到服务器上。最后，机器</a:t>
            </a:r>
            <a:r>
              <a:rPr kumimoji="0" lang="en-US" altLang="zh-CN" dirty="0">
                <a:solidFill>
                  <a:srgbClr val="06070E"/>
                </a:solidFill>
              </a:rPr>
              <a:t>A</a:t>
            </a:r>
            <a:r>
              <a:rPr kumimoji="0" lang="zh-CN" altLang="en-US" dirty="0">
                <a:solidFill>
                  <a:srgbClr val="06070E"/>
                </a:solidFill>
              </a:rPr>
              <a:t>上的新客户进程开始启动。它从该机器的高速缓存中打开并读入</a:t>
            </a:r>
            <a:r>
              <a:rPr kumimoji="0" lang="en-US" altLang="zh-CN" dirty="0">
                <a:solidFill>
                  <a:srgbClr val="06070E"/>
                </a:solidFill>
              </a:rPr>
              <a:t>f</a:t>
            </a:r>
            <a:r>
              <a:rPr kumimoji="0" lang="zh-CN" altLang="en-US" dirty="0">
                <a:solidFill>
                  <a:srgbClr val="06070E"/>
                </a:solidFill>
              </a:rPr>
              <a:t>（过期值）</a:t>
            </a:r>
          </a:p>
          <a:p>
            <a:pPr lvl="2"/>
            <a:r>
              <a:rPr kumimoji="0" lang="zh-CN" altLang="en-US" dirty="0"/>
              <a:t>解决方法</a:t>
            </a:r>
            <a:r>
              <a:rPr kumimoji="0" lang="zh-CN" altLang="en-US" dirty="0">
                <a:solidFill>
                  <a:srgbClr val="06070E"/>
                </a:solidFill>
              </a:rPr>
              <a:t>：高速缓存管理者从高速缓存向客户提供文件时，须先与服务器核对。如果不同，当前版本必须从服务器中提取</a:t>
            </a:r>
            <a:endParaRPr kumimoji="0" lang="en-US" altLang="zh-CN" dirty="0">
              <a:solidFill>
                <a:srgbClr val="06070E"/>
              </a:solidFill>
            </a:endParaRPr>
          </a:p>
          <a:p>
            <a:pPr lvl="2"/>
            <a:r>
              <a:rPr kumimoji="0" lang="zh-CN" altLang="en-US" dirty="0"/>
              <a:t>问题</a:t>
            </a:r>
            <a:r>
              <a:rPr kumimoji="0" lang="en-US" altLang="zh-CN" dirty="0"/>
              <a:t>2</a:t>
            </a:r>
            <a:r>
              <a:rPr kumimoji="0" lang="zh-CN" altLang="en-US" dirty="0"/>
              <a:t>：</a:t>
            </a:r>
            <a:r>
              <a:rPr kumimoji="0" lang="zh-CN" altLang="en-US" dirty="0">
                <a:solidFill>
                  <a:srgbClr val="06070E"/>
                </a:solidFill>
              </a:rPr>
              <a:t>对写来说，网络传输是相同的，就像没有高速缓存一样</a:t>
            </a:r>
          </a:p>
          <a:p>
            <a:pPr lvl="2"/>
            <a:r>
              <a:rPr kumimoji="0" lang="zh-CN" altLang="en-US" dirty="0"/>
              <a:t>解决方法</a:t>
            </a:r>
            <a:r>
              <a:rPr kumimoji="0" lang="zh-CN" altLang="en-US" dirty="0">
                <a:solidFill>
                  <a:srgbClr val="06070E"/>
                </a:solidFill>
              </a:rPr>
              <a:t>：在写操作完成的瞬间，客户只记录该文件已被修改。大约每隔</a:t>
            </a:r>
            <a:r>
              <a:rPr kumimoji="0" lang="en-US" altLang="zh-CN" dirty="0">
                <a:solidFill>
                  <a:srgbClr val="06070E"/>
                </a:solidFill>
              </a:rPr>
              <a:t>30</a:t>
            </a:r>
            <a:r>
              <a:rPr kumimoji="0" lang="zh-CN" altLang="en-US" dirty="0">
                <a:solidFill>
                  <a:srgbClr val="06070E"/>
                </a:solidFill>
              </a:rPr>
              <a:t>秒，所有的更新文件聚集在一起一次向服务器发送</a:t>
            </a:r>
            <a:r>
              <a:rPr kumimoji="0" lang="en-US" altLang="zh-CN" dirty="0">
                <a:solidFill>
                  <a:srgbClr val="06070E"/>
                </a:solidFill>
              </a:rPr>
              <a:t>——</a:t>
            </a:r>
            <a:r>
              <a:rPr kumimoji="0" lang="zh-CN" altLang="en-US" dirty="0">
                <a:solidFill>
                  <a:srgbClr val="06070E"/>
                </a:solidFill>
              </a:rPr>
              <a:t>延迟写</a:t>
            </a:r>
          </a:p>
        </p:txBody>
      </p:sp>
    </p:spTree>
    <p:extLst>
      <p:ext uri="{BB962C8B-B14F-4D97-AF65-F5344CB8AC3E}">
        <p14:creationId xmlns:p14="http://schemas.microsoft.com/office/powerpoint/2010/main" val="17287618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idx="1"/>
          </p:nvPr>
        </p:nvSpPr>
        <p:spPr>
          <a:xfrm>
            <a:off x="219307" y="1276816"/>
            <a:ext cx="11801708" cy="2994102"/>
          </a:xfrm>
        </p:spPr>
        <p:txBody>
          <a:bodyPr/>
          <a:lstStyle/>
          <a:p>
            <a:r>
              <a:rPr lang="zh-CN" altLang="en-US" dirty="0"/>
              <a:t>高速缓存一致性</a:t>
            </a:r>
            <a:endParaRPr lang="zh-CN" altLang="en-US" dirty="0">
              <a:latin typeface="宋体" panose="02010600030101010101" pitchFamily="2" charset="-122"/>
            </a:endParaRPr>
          </a:p>
          <a:p>
            <a:pPr lvl="1"/>
            <a:r>
              <a:rPr kumimoji="0" lang="zh-CN" altLang="en-US" dirty="0">
                <a:solidFill>
                  <a:srgbClr val="06070E"/>
                </a:solidFill>
              </a:rPr>
              <a:t>延迟写</a:t>
            </a:r>
            <a:endParaRPr kumimoji="0" lang="en-US" altLang="zh-CN" dirty="0">
              <a:solidFill>
                <a:srgbClr val="06070E"/>
              </a:solidFill>
            </a:endParaRPr>
          </a:p>
          <a:p>
            <a:pPr lvl="2"/>
            <a:r>
              <a:rPr kumimoji="0" lang="zh-CN" altLang="en-US" dirty="0">
                <a:solidFill>
                  <a:srgbClr val="06070E"/>
                </a:solidFill>
              </a:rPr>
              <a:t>延迟写操作使得语义变得不清楚。当另一个进程读此文件时，它所得结果取决于时间选择。延迟写只好在运行效率和清晰的语义之间权衡</a:t>
            </a:r>
          </a:p>
          <a:p>
            <a:pPr lvl="1"/>
            <a:r>
              <a:rPr kumimoji="0" lang="zh-CN" altLang="en-US" dirty="0">
                <a:solidFill>
                  <a:srgbClr val="06070E"/>
                </a:solidFill>
              </a:rPr>
              <a:t>关闭时写</a:t>
            </a:r>
            <a:endParaRPr kumimoji="0" lang="en-US" altLang="zh-CN" dirty="0">
              <a:solidFill>
                <a:srgbClr val="06070E"/>
              </a:solidFill>
            </a:endParaRPr>
          </a:p>
          <a:p>
            <a:pPr lvl="2"/>
            <a:r>
              <a:rPr kumimoji="0" lang="zh-CN" altLang="en-US" dirty="0">
                <a:solidFill>
                  <a:srgbClr val="06070E"/>
                </a:solidFill>
              </a:rPr>
              <a:t>仅当文件关闭后才将文件写回到服务器。与对话语义相匹配</a:t>
            </a:r>
          </a:p>
        </p:txBody>
      </p:sp>
      <p:sp>
        <p:nvSpPr>
          <p:cNvPr id="7" name="Rectangle 2">
            <a:extLst>
              <a:ext uri="{FF2B5EF4-FFF2-40B4-BE49-F238E27FC236}">
                <a16:creationId xmlns:a16="http://schemas.microsoft.com/office/drawing/2014/main" id="{E0FC5E69-64A5-C341-B9F1-324D3273B8C7}"/>
              </a:ext>
            </a:extLst>
          </p:cNvPr>
          <p:cNvSpPr>
            <a:spLocks noGrp="1" noChangeArrowheads="1"/>
          </p:cNvSpPr>
          <p:nvPr>
            <p:ph type="title"/>
          </p:nvPr>
        </p:nvSpPr>
        <p:spPr>
          <a:xfrm>
            <a:off x="0" y="-27384"/>
            <a:ext cx="12192000" cy="1143000"/>
          </a:xfrm>
        </p:spPr>
        <p:txBody>
          <a:bodyPr/>
          <a:lstStyle/>
          <a:p>
            <a:pPr eaLnBrk="1" hangingPunct="1"/>
            <a:r>
              <a:rPr lang="zh-CN" altLang="en-US" sz="4800" dirty="0">
                <a:solidFill>
                  <a:srgbClr val="2521FF"/>
                </a:solidFill>
                <a:latin typeface="SimHei" panose="02010609060101010101" pitchFamily="49" charset="-122"/>
                <a:ea typeface="SimHei" panose="02010609060101010101" pitchFamily="49" charset="-122"/>
              </a:rPr>
              <a:t>高速缓存一致性</a:t>
            </a:r>
            <a:r>
              <a:rPr lang="en-US" altLang="zh-CN" sz="4800" dirty="0">
                <a:solidFill>
                  <a:srgbClr val="2521FF"/>
                </a:solidFill>
                <a:latin typeface="SimHei" panose="02010609060101010101" pitchFamily="49" charset="-122"/>
                <a:ea typeface="SimHei" panose="02010609060101010101" pitchFamily="49" charset="-122"/>
              </a:rPr>
              <a:t>(2/4)</a:t>
            </a:r>
          </a:p>
        </p:txBody>
      </p:sp>
    </p:spTree>
    <p:extLst>
      <p:ext uri="{BB962C8B-B14F-4D97-AF65-F5344CB8AC3E}">
        <p14:creationId xmlns:p14="http://schemas.microsoft.com/office/powerpoint/2010/main" val="1911835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11BAE-C4BC-6648-AA3D-58ADAAF1E0DE}"/>
              </a:ext>
            </a:extLst>
          </p:cNvPr>
          <p:cNvSpPr>
            <a:spLocks noGrp="1"/>
          </p:cNvSpPr>
          <p:nvPr>
            <p:ph type="title"/>
          </p:nvPr>
        </p:nvSpPr>
        <p:spPr/>
        <p:txBody>
          <a:bodyPr/>
          <a:lstStyle/>
          <a:p>
            <a:r>
              <a:rPr kumimoji="1" lang="zh-CN" altLang="en-US" sz="4800" dirty="0">
                <a:solidFill>
                  <a:srgbClr val="2521FF"/>
                </a:solidFill>
              </a:rPr>
              <a:t>分布式文件系统产生背景</a:t>
            </a:r>
          </a:p>
        </p:txBody>
      </p:sp>
      <p:sp>
        <p:nvSpPr>
          <p:cNvPr id="3" name="内容占位符 2">
            <a:extLst>
              <a:ext uri="{FF2B5EF4-FFF2-40B4-BE49-F238E27FC236}">
                <a16:creationId xmlns:a16="http://schemas.microsoft.com/office/drawing/2014/main" id="{5752EBDE-5EB5-D546-A0CB-D2CC839A3709}"/>
              </a:ext>
            </a:extLst>
          </p:cNvPr>
          <p:cNvSpPr>
            <a:spLocks noGrp="1"/>
          </p:cNvSpPr>
          <p:nvPr>
            <p:ph idx="1"/>
          </p:nvPr>
        </p:nvSpPr>
        <p:spPr>
          <a:xfrm>
            <a:off x="386576" y="1115616"/>
            <a:ext cx="10972800" cy="1984423"/>
          </a:xfrm>
        </p:spPr>
        <p:txBody>
          <a:bodyPr/>
          <a:lstStyle/>
          <a:p>
            <a:r>
              <a:rPr kumimoji="1" lang="zh-CN" altLang="en-US" dirty="0"/>
              <a:t>互联网的发展</a:t>
            </a:r>
          </a:p>
          <a:p>
            <a:r>
              <a:rPr kumimoji="1" lang="zh-CN" altLang="en-US" dirty="0"/>
              <a:t>海量数据的存储</a:t>
            </a:r>
          </a:p>
          <a:p>
            <a:r>
              <a:rPr kumimoji="1" lang="zh-CN" altLang="en-US" dirty="0"/>
              <a:t>系统负载的转移</a:t>
            </a:r>
          </a:p>
          <a:p>
            <a:endParaRPr kumimoji="1" lang="zh-CN" altLang="en-US" dirty="0"/>
          </a:p>
        </p:txBody>
      </p:sp>
    </p:spTree>
    <p:extLst>
      <p:ext uri="{BB962C8B-B14F-4D97-AF65-F5344CB8AC3E}">
        <p14:creationId xmlns:p14="http://schemas.microsoft.com/office/powerpoint/2010/main" val="25926468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252761" y="1166019"/>
            <a:ext cx="11734800" cy="3718216"/>
          </a:xfrm>
        </p:spPr>
        <p:txBody>
          <a:bodyPr/>
          <a:lstStyle/>
          <a:p>
            <a:r>
              <a:rPr lang="zh-CN" altLang="en-US" dirty="0"/>
              <a:t>高速缓存一致性</a:t>
            </a:r>
            <a:endParaRPr lang="zh-CN" altLang="en-US" dirty="0">
              <a:latin typeface="宋体" panose="02010600030101010101" pitchFamily="2" charset="-122"/>
            </a:endParaRPr>
          </a:p>
          <a:p>
            <a:pPr lvl="1"/>
            <a:r>
              <a:rPr kumimoji="0" lang="zh-CN" altLang="en-US" dirty="0">
                <a:solidFill>
                  <a:srgbClr val="06070E"/>
                </a:solidFill>
              </a:rPr>
              <a:t>集中控制算法</a:t>
            </a:r>
          </a:p>
          <a:p>
            <a:pPr lvl="2"/>
            <a:r>
              <a:rPr kumimoji="0" lang="zh-CN" altLang="en-US" dirty="0">
                <a:solidFill>
                  <a:srgbClr val="06070E"/>
                </a:solidFill>
              </a:rPr>
              <a:t>当打开一个文件时，打开该文件的机器向服务器发送一条消息。服务器保存谁打开了哪个文件，以及打开是为了读、写，还是两者兼有</a:t>
            </a:r>
          </a:p>
          <a:p>
            <a:pPr lvl="2"/>
            <a:r>
              <a:rPr kumimoji="0" lang="zh-CN" altLang="en-US" dirty="0">
                <a:solidFill>
                  <a:srgbClr val="06070E"/>
                </a:solidFill>
              </a:rPr>
              <a:t>如果文件是为读而打开，允许其他进程为读而打开，避免为写而打开。如果某个进程为写而打开一个文件，必须禁止所有其他访问</a:t>
            </a:r>
          </a:p>
          <a:p>
            <a:pPr lvl="2"/>
            <a:r>
              <a:rPr kumimoji="0" lang="zh-CN" altLang="en-US" dirty="0">
                <a:solidFill>
                  <a:srgbClr val="06070E"/>
                </a:solidFill>
              </a:rPr>
              <a:t>当关闭文件时，必须报告，以便服务器更新</a:t>
            </a:r>
          </a:p>
          <a:p>
            <a:pPr lvl="2"/>
            <a:r>
              <a:rPr kumimoji="0" lang="zh-CN" altLang="en-US" dirty="0">
                <a:solidFill>
                  <a:srgbClr val="06070E"/>
                </a:solidFill>
              </a:rPr>
              <a:t>缺点：不健壮，不能规模化</a:t>
            </a:r>
          </a:p>
        </p:txBody>
      </p:sp>
      <p:sp>
        <p:nvSpPr>
          <p:cNvPr id="7" name="Rectangle 2">
            <a:extLst>
              <a:ext uri="{FF2B5EF4-FFF2-40B4-BE49-F238E27FC236}">
                <a16:creationId xmlns:a16="http://schemas.microsoft.com/office/drawing/2014/main" id="{E789B27A-7AC1-1245-B5B5-1F17137E72BC}"/>
              </a:ext>
            </a:extLst>
          </p:cNvPr>
          <p:cNvSpPr>
            <a:spLocks noGrp="1" noChangeArrowheads="1"/>
          </p:cNvSpPr>
          <p:nvPr>
            <p:ph type="title"/>
          </p:nvPr>
        </p:nvSpPr>
        <p:spPr>
          <a:xfrm>
            <a:off x="0" y="-27384"/>
            <a:ext cx="12192000" cy="1143000"/>
          </a:xfrm>
        </p:spPr>
        <p:txBody>
          <a:bodyPr/>
          <a:lstStyle/>
          <a:p>
            <a:pPr eaLnBrk="1" hangingPunct="1"/>
            <a:r>
              <a:rPr lang="zh-CN" altLang="en-US" sz="4800" dirty="0">
                <a:solidFill>
                  <a:srgbClr val="2521FF"/>
                </a:solidFill>
                <a:latin typeface="SimHei" panose="02010609060101010101" pitchFamily="49" charset="-122"/>
                <a:ea typeface="SimHei" panose="02010609060101010101" pitchFamily="49" charset="-122"/>
              </a:rPr>
              <a:t>高速缓存一致性</a:t>
            </a:r>
            <a:r>
              <a:rPr lang="en-US" altLang="zh-CN" sz="4800" dirty="0">
                <a:solidFill>
                  <a:srgbClr val="2521FF"/>
                </a:solidFill>
                <a:latin typeface="SimHei" panose="02010609060101010101" pitchFamily="49" charset="-122"/>
                <a:ea typeface="SimHei" panose="02010609060101010101" pitchFamily="49" charset="-122"/>
              </a:rPr>
              <a:t>(3/4)</a:t>
            </a:r>
          </a:p>
        </p:txBody>
      </p:sp>
    </p:spTree>
    <p:extLst>
      <p:ext uri="{BB962C8B-B14F-4D97-AF65-F5344CB8AC3E}">
        <p14:creationId xmlns:p14="http://schemas.microsoft.com/office/powerpoint/2010/main" val="8197504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3"/>
          <p:cNvSpPr>
            <a:spLocks noGrp="1" noChangeArrowheads="1"/>
          </p:cNvSpPr>
          <p:nvPr>
            <p:ph idx="1"/>
          </p:nvPr>
        </p:nvSpPr>
        <p:spPr>
          <a:xfrm>
            <a:off x="208155" y="1166018"/>
            <a:ext cx="11723649" cy="1600485"/>
          </a:xfrm>
        </p:spPr>
        <p:txBody>
          <a:bodyPr/>
          <a:lstStyle/>
          <a:p>
            <a:r>
              <a:rPr lang="zh-CN" altLang="en-US" dirty="0"/>
              <a:t>高速缓存一致性</a:t>
            </a:r>
          </a:p>
          <a:p>
            <a:pPr lvl="1" algn="just">
              <a:buClr>
                <a:schemeClr val="tx2"/>
              </a:buClr>
            </a:pPr>
            <a:r>
              <a:rPr kumimoji="0" lang="zh-CN" altLang="en-US" dirty="0">
                <a:solidFill>
                  <a:srgbClr val="06070E"/>
                </a:solidFill>
              </a:rPr>
              <a:t>管理客户文件高速缓存的四种算法</a:t>
            </a:r>
            <a:endParaRPr lang="zh-CN" altLang="en-US" dirty="0"/>
          </a:p>
          <a:p>
            <a:pPr eaLnBrk="1" hangingPunct="1">
              <a:buFontTx/>
              <a:buNone/>
            </a:pPr>
            <a:r>
              <a:rPr lang="zh-CN" altLang="en-US" sz="2400" dirty="0"/>
              <a:t>                      </a:t>
            </a:r>
            <a:r>
              <a:rPr lang="en-US" altLang="zh-CN" sz="2400" dirty="0"/>
              <a:t>      </a:t>
            </a:r>
            <a:r>
              <a:rPr lang="zh-CN" altLang="en-US" sz="2400" dirty="0"/>
              <a:t>方法                        描述</a:t>
            </a:r>
          </a:p>
        </p:txBody>
      </p:sp>
      <p:graphicFrame>
        <p:nvGraphicFramePr>
          <p:cNvPr id="39988" name="Group 52"/>
          <p:cNvGraphicFramePr>
            <a:graphicFrameLocks noGrp="1"/>
          </p:cNvGraphicFramePr>
          <p:nvPr>
            <p:extLst>
              <p:ext uri="{D42A27DB-BD31-4B8C-83A1-F6EECF244321}">
                <p14:modId xmlns:p14="http://schemas.microsoft.com/office/powerpoint/2010/main" val="662729103"/>
              </p:ext>
            </p:extLst>
          </p:nvPr>
        </p:nvGraphicFramePr>
        <p:xfrm>
          <a:off x="2097133" y="2766503"/>
          <a:ext cx="7620000" cy="1828800"/>
        </p:xfrm>
        <a:graphic>
          <a:graphicData uri="http://schemas.openxmlformats.org/drawingml/2006/table">
            <a:tbl>
              <a:tblPr/>
              <a:tblGrid>
                <a:gridCol w="2376488">
                  <a:extLst>
                    <a:ext uri="{9D8B030D-6E8A-4147-A177-3AD203B41FA5}">
                      <a16:colId xmlns:a16="http://schemas.microsoft.com/office/drawing/2014/main" val="20000"/>
                    </a:ext>
                  </a:extLst>
                </a:gridCol>
                <a:gridCol w="5243512">
                  <a:extLst>
                    <a:ext uri="{9D8B030D-6E8A-4147-A177-3AD203B41FA5}">
                      <a16:colId xmlns:a16="http://schemas.microsoft.com/office/drawing/2014/main" val="20001"/>
                    </a:ext>
                  </a:extLst>
                </a:gridCol>
              </a:tblGrid>
              <a:tr h="43973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a:ln>
                            <a:noFill/>
                          </a:ln>
                          <a:solidFill>
                            <a:schemeClr val="tx1"/>
                          </a:solidFill>
                          <a:effectLst/>
                          <a:latin typeface="+mn-lt"/>
                          <a:ea typeface="SimHei" panose="02010609060101010101" pitchFamily="49" charset="-122"/>
                        </a:rPr>
                        <a:t>写穿</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a:ln>
                            <a:noFill/>
                          </a:ln>
                          <a:solidFill>
                            <a:schemeClr val="tx1"/>
                          </a:solidFill>
                          <a:effectLst/>
                          <a:latin typeface="+mn-lt"/>
                          <a:ea typeface="SimHei" panose="02010609060101010101" pitchFamily="49" charset="-122"/>
                        </a:rPr>
                        <a:t>有效，但不影响写流量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5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a:ln>
                            <a:noFill/>
                          </a:ln>
                          <a:solidFill>
                            <a:schemeClr val="tx1"/>
                          </a:solidFill>
                          <a:effectLst/>
                          <a:latin typeface="+mn-lt"/>
                          <a:ea typeface="SimHei" panose="02010609060101010101" pitchFamily="49" charset="-122"/>
                        </a:rPr>
                        <a:t>延迟写</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a:ln>
                            <a:noFill/>
                          </a:ln>
                          <a:solidFill>
                            <a:schemeClr val="tx1"/>
                          </a:solidFill>
                          <a:effectLst/>
                          <a:latin typeface="+mn-lt"/>
                          <a:ea typeface="SimHei" panose="02010609060101010101" pitchFamily="49" charset="-122"/>
                        </a:rPr>
                        <a:t>较好的性能，但可能带来二义语义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15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a:ln>
                            <a:noFill/>
                          </a:ln>
                          <a:solidFill>
                            <a:schemeClr val="tx1"/>
                          </a:solidFill>
                          <a:effectLst/>
                          <a:latin typeface="+mn-lt"/>
                          <a:ea typeface="SimHei" panose="02010609060101010101" pitchFamily="49" charset="-122"/>
                        </a:rPr>
                        <a:t>关闭时写</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a:ln>
                            <a:noFill/>
                          </a:ln>
                          <a:solidFill>
                            <a:schemeClr val="tx1"/>
                          </a:solidFill>
                          <a:effectLst/>
                          <a:latin typeface="+mn-lt"/>
                          <a:ea typeface="SimHei" panose="02010609060101010101" pitchFamily="49" charset="-122"/>
                        </a:rPr>
                        <a:t>与会话语义相仿</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22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a:ln>
                            <a:noFill/>
                          </a:ln>
                          <a:solidFill>
                            <a:schemeClr val="tx1"/>
                          </a:solidFill>
                          <a:effectLst/>
                          <a:latin typeface="+mn-lt"/>
                          <a:ea typeface="SimHei" panose="02010609060101010101" pitchFamily="49" charset="-122"/>
                        </a:rPr>
                        <a:t>集中控制</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a:ln>
                            <a:noFill/>
                          </a:ln>
                          <a:solidFill>
                            <a:schemeClr val="tx1"/>
                          </a:solidFill>
                          <a:effectLst/>
                          <a:latin typeface="+mn-lt"/>
                          <a:ea typeface="SimHei" panose="02010609060101010101" pitchFamily="49" charset="-122"/>
                        </a:rPr>
                        <a:t>UNIX</a:t>
                      </a:r>
                      <a:r>
                        <a:rPr kumimoji="1" lang="zh-CN" altLang="en-US" sz="2400" b="0" i="0" u="none" strike="noStrike" cap="none" normalizeH="0" baseline="0" dirty="0">
                          <a:ln>
                            <a:noFill/>
                          </a:ln>
                          <a:solidFill>
                            <a:schemeClr val="tx1"/>
                          </a:solidFill>
                          <a:effectLst/>
                          <a:latin typeface="+mn-lt"/>
                          <a:ea typeface="SimHei" panose="02010609060101010101" pitchFamily="49" charset="-122"/>
                        </a:rPr>
                        <a:t>语义，但不健壮，可扩展性差</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 name="Rectangle 2">
            <a:extLst>
              <a:ext uri="{FF2B5EF4-FFF2-40B4-BE49-F238E27FC236}">
                <a16:creationId xmlns:a16="http://schemas.microsoft.com/office/drawing/2014/main" id="{B544BABF-749D-4642-B436-61A4DCB29EA6}"/>
              </a:ext>
            </a:extLst>
          </p:cNvPr>
          <p:cNvSpPr>
            <a:spLocks noGrp="1" noChangeArrowheads="1"/>
          </p:cNvSpPr>
          <p:nvPr>
            <p:ph type="title"/>
          </p:nvPr>
        </p:nvSpPr>
        <p:spPr>
          <a:xfrm>
            <a:off x="0" y="-27384"/>
            <a:ext cx="12192000" cy="1143000"/>
          </a:xfrm>
        </p:spPr>
        <p:txBody>
          <a:bodyPr/>
          <a:lstStyle/>
          <a:p>
            <a:pPr eaLnBrk="1" hangingPunct="1"/>
            <a:r>
              <a:rPr lang="zh-CN" altLang="en-US" sz="4800" dirty="0">
                <a:solidFill>
                  <a:srgbClr val="2521FF"/>
                </a:solidFill>
                <a:latin typeface="SimHei" panose="02010609060101010101" pitchFamily="49" charset="-122"/>
                <a:ea typeface="SimHei" panose="02010609060101010101" pitchFamily="49" charset="-122"/>
              </a:rPr>
              <a:t>高速缓存一致性</a:t>
            </a:r>
            <a:r>
              <a:rPr lang="en-US" altLang="zh-CN" sz="4800" dirty="0">
                <a:solidFill>
                  <a:srgbClr val="2521FF"/>
                </a:solidFill>
                <a:latin typeface="SimHei" panose="02010609060101010101" pitchFamily="49" charset="-122"/>
                <a:ea typeface="SimHei" panose="02010609060101010101" pitchFamily="49" charset="-122"/>
              </a:rPr>
              <a:t>(4/4)</a:t>
            </a:r>
          </a:p>
        </p:txBody>
      </p:sp>
    </p:spTree>
    <p:extLst>
      <p:ext uri="{BB962C8B-B14F-4D97-AF65-F5344CB8AC3E}">
        <p14:creationId xmlns:p14="http://schemas.microsoft.com/office/powerpoint/2010/main" val="34575241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zh-CN" altLang="en-US" sz="4800" dirty="0">
                <a:solidFill>
                  <a:srgbClr val="2521FF"/>
                </a:solidFill>
                <a:latin typeface="SimHei" panose="02010609060101010101" pitchFamily="49" charset="-122"/>
                <a:ea typeface="SimHei" panose="02010609060101010101" pitchFamily="49" charset="-122"/>
                <a:cs typeface="Times New Roman" panose="02020603050405020304" pitchFamily="18" charset="0"/>
              </a:rPr>
              <a:t>复制</a:t>
            </a:r>
            <a:r>
              <a:rPr lang="en-US" altLang="zh-CN" sz="4800" dirty="0">
                <a:solidFill>
                  <a:srgbClr val="2521FF"/>
                </a:solidFill>
                <a:latin typeface="SimHei" panose="02010609060101010101" pitchFamily="49" charset="-122"/>
                <a:ea typeface="SimHei" panose="02010609060101010101" pitchFamily="49" charset="-122"/>
              </a:rPr>
              <a:t>(1/4)</a:t>
            </a:r>
          </a:p>
        </p:txBody>
      </p:sp>
      <p:sp>
        <p:nvSpPr>
          <p:cNvPr id="40963" name="Rectangle 3"/>
          <p:cNvSpPr>
            <a:spLocks noGrp="1" noChangeArrowheads="1"/>
          </p:cNvSpPr>
          <p:nvPr>
            <p:ph idx="1"/>
          </p:nvPr>
        </p:nvSpPr>
        <p:spPr>
          <a:xfrm>
            <a:off x="185853" y="1166018"/>
            <a:ext cx="11835161" cy="4019299"/>
          </a:xfrm>
        </p:spPr>
        <p:txBody>
          <a:bodyPr/>
          <a:lstStyle/>
          <a:p>
            <a:r>
              <a:rPr lang="zh-CN" altLang="en-US" dirty="0"/>
              <a:t>提供复制的原因</a:t>
            </a:r>
          </a:p>
          <a:p>
            <a:pPr lvl="1"/>
            <a:r>
              <a:rPr lang="zh-CN" altLang="en-US" dirty="0"/>
              <a:t>分布式系统通常给客户提供文件复制服务，即维护所选定文件的多个拷贝，一个文件服务器有一个拷贝。提供这种服务的原因</a:t>
            </a:r>
            <a:endParaRPr lang="zh-CN" altLang="en-US" sz="3600" dirty="0">
              <a:latin typeface="宋体" panose="02010600030101010101" pitchFamily="2" charset="-122"/>
            </a:endParaRPr>
          </a:p>
          <a:p>
            <a:pPr lvl="2" algn="just"/>
            <a:r>
              <a:rPr lang="zh-CN" altLang="en-US" dirty="0"/>
              <a:t>通过独立备份增加系统的可靠性。如果一个服务器崩溃，或永久性损坏，数据不会丢失</a:t>
            </a:r>
          </a:p>
          <a:p>
            <a:pPr lvl="2" algn="just"/>
            <a:r>
              <a:rPr lang="zh-CN" altLang="en-US" dirty="0">
                <a:latin typeface="宋体" panose="02010600030101010101" pitchFamily="2" charset="-122"/>
              </a:rPr>
              <a:t>文件服务器关机，仍允许访问文件。一个服务器崩溃不应导致整个系统瘫痪至服务器重启</a:t>
            </a:r>
          </a:p>
          <a:p>
            <a:pPr lvl="2" algn="just"/>
            <a:r>
              <a:rPr lang="zh-CN" altLang="en-US" dirty="0"/>
              <a:t>工作分配到多个服务器。随着系统规模的增大，所有文件放在一个服务器上会造成性能瓶颈。在多个服务器上复制文件，可使用最轻载服务器</a:t>
            </a:r>
          </a:p>
        </p:txBody>
      </p:sp>
    </p:spTree>
    <p:extLst>
      <p:ext uri="{BB962C8B-B14F-4D97-AF65-F5344CB8AC3E}">
        <p14:creationId xmlns:p14="http://schemas.microsoft.com/office/powerpoint/2010/main" val="23233463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3"/>
          <p:cNvSpPr>
            <a:spLocks noGrp="1" noChangeArrowheads="1"/>
          </p:cNvSpPr>
          <p:nvPr>
            <p:ph idx="1"/>
          </p:nvPr>
        </p:nvSpPr>
        <p:spPr>
          <a:xfrm>
            <a:off x="192283" y="1074916"/>
            <a:ext cx="11884487" cy="4525963"/>
          </a:xfrm>
        </p:spPr>
        <p:txBody>
          <a:bodyPr/>
          <a:lstStyle/>
          <a:p>
            <a:r>
              <a:rPr lang="zh-CN" altLang="en-US" dirty="0"/>
              <a:t>实现复制的方法</a:t>
            </a:r>
          </a:p>
          <a:p>
            <a:pPr lvl="1"/>
            <a:r>
              <a:rPr lang="zh-CN" altLang="en-US" dirty="0"/>
              <a:t>显式复制</a:t>
            </a:r>
          </a:p>
          <a:p>
            <a:pPr lvl="2"/>
            <a:r>
              <a:rPr lang="zh-CN" altLang="en-US" dirty="0"/>
              <a:t>当进程产生一个文件时，如需要，可在其它服务器上生成另外的拷贝</a:t>
            </a:r>
          </a:p>
          <a:p>
            <a:pPr lvl="2"/>
            <a:r>
              <a:rPr lang="zh-CN" altLang="en-US" dirty="0"/>
              <a:t>如果目录服务器允许一个文件有多个拷贝，则所有拷贝的网络地址都可以和这个文件名联系起来</a:t>
            </a:r>
          </a:p>
        </p:txBody>
      </p:sp>
      <p:grpSp>
        <p:nvGrpSpPr>
          <p:cNvPr id="40965" name="Group 104"/>
          <p:cNvGrpSpPr>
            <a:grpSpLocks/>
          </p:cNvGrpSpPr>
          <p:nvPr/>
        </p:nvGrpSpPr>
        <p:grpSpPr bwMode="auto">
          <a:xfrm>
            <a:off x="5000902" y="5031360"/>
            <a:ext cx="3126122" cy="1510837"/>
            <a:chOff x="485" y="1991"/>
            <a:chExt cx="1790" cy="865"/>
          </a:xfrm>
        </p:grpSpPr>
        <p:grpSp>
          <p:nvGrpSpPr>
            <p:cNvPr id="40991" name="Group 103"/>
            <p:cNvGrpSpPr>
              <a:grpSpLocks/>
            </p:cNvGrpSpPr>
            <p:nvPr/>
          </p:nvGrpSpPr>
          <p:grpSpPr bwMode="auto">
            <a:xfrm>
              <a:off x="937" y="1991"/>
              <a:ext cx="1243" cy="476"/>
              <a:chOff x="937" y="1991"/>
              <a:chExt cx="1243" cy="476"/>
            </a:xfrm>
          </p:grpSpPr>
          <p:sp>
            <p:nvSpPr>
              <p:cNvPr id="41022" name="Rectangle 34"/>
              <p:cNvSpPr>
                <a:spLocks noChangeArrowheads="1"/>
              </p:cNvSpPr>
              <p:nvPr/>
            </p:nvSpPr>
            <p:spPr bwMode="auto">
              <a:xfrm>
                <a:off x="937" y="1991"/>
                <a:ext cx="414" cy="189"/>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3200">
                  <a:latin typeface="+mn-lt"/>
                  <a:ea typeface="SimHei" panose="02010609060101010101" pitchFamily="49" charset="-122"/>
                </a:endParaRPr>
              </a:p>
            </p:txBody>
          </p:sp>
          <p:sp>
            <p:nvSpPr>
              <p:cNvPr id="41023" name="Rectangle 36"/>
              <p:cNvSpPr>
                <a:spLocks noChangeArrowheads="1"/>
              </p:cNvSpPr>
              <p:nvPr/>
            </p:nvSpPr>
            <p:spPr bwMode="auto">
              <a:xfrm>
                <a:off x="937" y="2180"/>
                <a:ext cx="414" cy="189"/>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3200">
                  <a:latin typeface="+mn-lt"/>
                  <a:ea typeface="SimHei" panose="02010609060101010101" pitchFamily="49" charset="-122"/>
                </a:endParaRPr>
              </a:p>
            </p:txBody>
          </p:sp>
          <p:sp>
            <p:nvSpPr>
              <p:cNvPr id="41024" name="Rectangle 40"/>
              <p:cNvSpPr>
                <a:spLocks noChangeArrowheads="1"/>
              </p:cNvSpPr>
              <p:nvPr/>
            </p:nvSpPr>
            <p:spPr bwMode="auto">
              <a:xfrm>
                <a:off x="1351" y="2180"/>
                <a:ext cx="415" cy="189"/>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3200">
                  <a:latin typeface="+mn-lt"/>
                  <a:ea typeface="SimHei" panose="02010609060101010101" pitchFamily="49" charset="-122"/>
                </a:endParaRPr>
              </a:p>
            </p:txBody>
          </p:sp>
          <p:sp>
            <p:nvSpPr>
              <p:cNvPr id="41025" name="Rectangle 44"/>
              <p:cNvSpPr>
                <a:spLocks noChangeArrowheads="1"/>
              </p:cNvSpPr>
              <p:nvPr/>
            </p:nvSpPr>
            <p:spPr bwMode="auto">
              <a:xfrm>
                <a:off x="1766" y="2180"/>
                <a:ext cx="414" cy="189"/>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3200">
                  <a:latin typeface="+mn-lt"/>
                  <a:ea typeface="SimHei" panose="02010609060101010101" pitchFamily="49" charset="-122"/>
                </a:endParaRPr>
              </a:p>
            </p:txBody>
          </p:sp>
          <p:sp>
            <p:nvSpPr>
              <p:cNvPr id="41026" name="Freeform 47"/>
              <p:cNvSpPr>
                <a:spLocks/>
              </p:cNvSpPr>
              <p:nvPr/>
            </p:nvSpPr>
            <p:spPr bwMode="auto">
              <a:xfrm>
                <a:off x="953" y="2406"/>
                <a:ext cx="61" cy="61"/>
              </a:xfrm>
              <a:custGeom>
                <a:avLst/>
                <a:gdLst>
                  <a:gd name="T0" fmla="*/ 0 w 61"/>
                  <a:gd name="T1" fmla="*/ 0 h 61"/>
                  <a:gd name="T2" fmla="*/ 0 w 61"/>
                  <a:gd name="T3" fmla="*/ 16 h 61"/>
                  <a:gd name="T4" fmla="*/ 2 w 61"/>
                  <a:gd name="T5" fmla="*/ 29 h 61"/>
                  <a:gd name="T6" fmla="*/ 10 w 61"/>
                  <a:gd name="T7" fmla="*/ 40 h 61"/>
                  <a:gd name="T8" fmla="*/ 18 w 61"/>
                  <a:gd name="T9" fmla="*/ 48 h 61"/>
                  <a:gd name="T10" fmla="*/ 29 w 61"/>
                  <a:gd name="T11" fmla="*/ 53 h 61"/>
                  <a:gd name="T12" fmla="*/ 42 w 61"/>
                  <a:gd name="T13" fmla="*/ 58 h 61"/>
                  <a:gd name="T14" fmla="*/ 61 w 61"/>
                  <a:gd name="T15" fmla="*/ 61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1" h="61">
                    <a:moveTo>
                      <a:pt x="0" y="0"/>
                    </a:moveTo>
                    <a:lnTo>
                      <a:pt x="0" y="16"/>
                    </a:lnTo>
                    <a:lnTo>
                      <a:pt x="2" y="29"/>
                    </a:lnTo>
                    <a:lnTo>
                      <a:pt x="10" y="40"/>
                    </a:lnTo>
                    <a:lnTo>
                      <a:pt x="18" y="48"/>
                    </a:lnTo>
                    <a:lnTo>
                      <a:pt x="29" y="53"/>
                    </a:lnTo>
                    <a:lnTo>
                      <a:pt x="42" y="58"/>
                    </a:lnTo>
                    <a:lnTo>
                      <a:pt x="61" y="61"/>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ea typeface="SimHei" panose="02010609060101010101" pitchFamily="49" charset="-122"/>
                </a:endParaRPr>
              </a:p>
            </p:txBody>
          </p:sp>
        </p:grpSp>
        <p:grpSp>
          <p:nvGrpSpPr>
            <p:cNvPr id="40992" name="Group 102"/>
            <p:cNvGrpSpPr>
              <a:grpSpLocks/>
            </p:cNvGrpSpPr>
            <p:nvPr/>
          </p:nvGrpSpPr>
          <p:grpSpPr bwMode="auto">
            <a:xfrm>
              <a:off x="485" y="1994"/>
              <a:ext cx="1790" cy="862"/>
              <a:chOff x="485" y="1987"/>
              <a:chExt cx="1790" cy="862"/>
            </a:xfrm>
          </p:grpSpPr>
          <p:grpSp>
            <p:nvGrpSpPr>
              <p:cNvPr id="40993" name="Group 98"/>
              <p:cNvGrpSpPr>
                <a:grpSpLocks/>
              </p:cNvGrpSpPr>
              <p:nvPr/>
            </p:nvGrpSpPr>
            <p:grpSpPr bwMode="auto">
              <a:xfrm>
                <a:off x="488" y="1987"/>
                <a:ext cx="1695" cy="760"/>
                <a:chOff x="488" y="1991"/>
                <a:chExt cx="1695" cy="760"/>
              </a:xfrm>
            </p:grpSpPr>
            <p:sp>
              <p:nvSpPr>
                <p:cNvPr id="41010" name="Rectangle 38"/>
                <p:cNvSpPr>
                  <a:spLocks noChangeArrowheads="1"/>
                </p:cNvSpPr>
                <p:nvPr/>
              </p:nvSpPr>
              <p:spPr bwMode="auto">
                <a:xfrm>
                  <a:off x="1351" y="1991"/>
                  <a:ext cx="415" cy="189"/>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3200">
                    <a:latin typeface="+mn-lt"/>
                    <a:ea typeface="SimHei" panose="02010609060101010101" pitchFamily="49" charset="-122"/>
                  </a:endParaRPr>
                </a:p>
              </p:txBody>
            </p:sp>
            <p:grpSp>
              <p:nvGrpSpPr>
                <p:cNvPr id="41011" name="Group 97"/>
                <p:cNvGrpSpPr>
                  <a:grpSpLocks/>
                </p:cNvGrpSpPr>
                <p:nvPr/>
              </p:nvGrpSpPr>
              <p:grpSpPr bwMode="auto">
                <a:xfrm>
                  <a:off x="488" y="2026"/>
                  <a:ext cx="1695" cy="725"/>
                  <a:chOff x="488" y="2026"/>
                  <a:chExt cx="1695" cy="725"/>
                </a:xfrm>
              </p:grpSpPr>
              <p:sp>
                <p:nvSpPr>
                  <p:cNvPr id="41012" name="Freeform 48"/>
                  <p:cNvSpPr>
                    <a:spLocks/>
                  </p:cNvSpPr>
                  <p:nvPr/>
                </p:nvSpPr>
                <p:spPr bwMode="auto">
                  <a:xfrm>
                    <a:off x="2127" y="2390"/>
                    <a:ext cx="56" cy="69"/>
                  </a:xfrm>
                  <a:custGeom>
                    <a:avLst/>
                    <a:gdLst>
                      <a:gd name="T0" fmla="*/ 53 w 56"/>
                      <a:gd name="T1" fmla="*/ 0 h 69"/>
                      <a:gd name="T2" fmla="*/ 56 w 56"/>
                      <a:gd name="T3" fmla="*/ 16 h 69"/>
                      <a:gd name="T4" fmla="*/ 53 w 56"/>
                      <a:gd name="T5" fmla="*/ 29 h 69"/>
                      <a:gd name="T6" fmla="*/ 50 w 56"/>
                      <a:gd name="T7" fmla="*/ 40 h 69"/>
                      <a:gd name="T8" fmla="*/ 42 w 56"/>
                      <a:gd name="T9" fmla="*/ 50 h 69"/>
                      <a:gd name="T10" fmla="*/ 32 w 56"/>
                      <a:gd name="T11" fmla="*/ 58 h 69"/>
                      <a:gd name="T12" fmla="*/ 19 w 56"/>
                      <a:gd name="T13" fmla="*/ 64 h 69"/>
                      <a:gd name="T14" fmla="*/ 0 w 56"/>
                      <a:gd name="T15" fmla="*/ 69 h 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6" h="69">
                        <a:moveTo>
                          <a:pt x="53" y="0"/>
                        </a:moveTo>
                        <a:lnTo>
                          <a:pt x="56" y="16"/>
                        </a:lnTo>
                        <a:lnTo>
                          <a:pt x="53" y="29"/>
                        </a:lnTo>
                        <a:lnTo>
                          <a:pt x="50" y="40"/>
                        </a:lnTo>
                        <a:lnTo>
                          <a:pt x="42" y="50"/>
                        </a:lnTo>
                        <a:lnTo>
                          <a:pt x="32" y="58"/>
                        </a:lnTo>
                        <a:lnTo>
                          <a:pt x="19" y="64"/>
                        </a:lnTo>
                        <a:lnTo>
                          <a:pt x="0" y="69"/>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ea typeface="SimHei" panose="02010609060101010101" pitchFamily="49" charset="-122"/>
                    </a:endParaRPr>
                  </a:p>
                </p:txBody>
              </p:sp>
              <p:sp>
                <p:nvSpPr>
                  <p:cNvPr id="41013" name="Line 49"/>
                  <p:cNvSpPr>
                    <a:spLocks noChangeShapeType="1"/>
                  </p:cNvSpPr>
                  <p:nvPr/>
                </p:nvSpPr>
                <p:spPr bwMode="auto">
                  <a:xfrm flipH="1">
                    <a:off x="1014" y="2467"/>
                    <a:ext cx="51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ea typeface="SimHei" panose="02010609060101010101" pitchFamily="49" charset="-122"/>
                    </a:endParaRPr>
                  </a:p>
                </p:txBody>
              </p:sp>
              <p:sp>
                <p:nvSpPr>
                  <p:cNvPr id="41014" name="Line 50"/>
                  <p:cNvSpPr>
                    <a:spLocks noChangeShapeType="1"/>
                  </p:cNvSpPr>
                  <p:nvPr/>
                </p:nvSpPr>
                <p:spPr bwMode="auto">
                  <a:xfrm flipH="1">
                    <a:off x="1617" y="2459"/>
                    <a:ext cx="518"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ea typeface="SimHei" panose="02010609060101010101" pitchFamily="49" charset="-122"/>
                    </a:endParaRPr>
                  </a:p>
                </p:txBody>
              </p:sp>
              <p:sp>
                <p:nvSpPr>
                  <p:cNvPr id="41015" name="Line 51"/>
                  <p:cNvSpPr>
                    <a:spLocks noChangeShapeType="1"/>
                  </p:cNvSpPr>
                  <p:nvPr/>
                </p:nvSpPr>
                <p:spPr bwMode="auto">
                  <a:xfrm>
                    <a:off x="1527" y="2467"/>
                    <a:ext cx="50" cy="5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ea typeface="SimHei" panose="02010609060101010101" pitchFamily="49" charset="-122"/>
                    </a:endParaRPr>
                  </a:p>
                </p:txBody>
              </p:sp>
              <p:sp>
                <p:nvSpPr>
                  <p:cNvPr id="41016" name="Line 52"/>
                  <p:cNvSpPr>
                    <a:spLocks noChangeShapeType="1"/>
                  </p:cNvSpPr>
                  <p:nvPr/>
                </p:nvSpPr>
                <p:spPr bwMode="auto">
                  <a:xfrm flipH="1">
                    <a:off x="1577" y="2459"/>
                    <a:ext cx="40" cy="59"/>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ea typeface="SimHei" panose="02010609060101010101" pitchFamily="49" charset="-122"/>
                    </a:endParaRPr>
                  </a:p>
                </p:txBody>
              </p:sp>
              <p:grpSp>
                <p:nvGrpSpPr>
                  <p:cNvPr id="41017" name="Group 95"/>
                  <p:cNvGrpSpPr>
                    <a:grpSpLocks/>
                  </p:cNvGrpSpPr>
                  <p:nvPr/>
                </p:nvGrpSpPr>
                <p:grpSpPr bwMode="auto">
                  <a:xfrm>
                    <a:off x="488" y="2026"/>
                    <a:ext cx="461" cy="725"/>
                    <a:chOff x="488" y="2026"/>
                    <a:chExt cx="461" cy="725"/>
                  </a:xfrm>
                </p:grpSpPr>
                <p:sp>
                  <p:nvSpPr>
                    <p:cNvPr id="41018" name="Rectangle 31"/>
                    <p:cNvSpPr>
                      <a:spLocks noChangeArrowheads="1"/>
                    </p:cNvSpPr>
                    <p:nvPr/>
                  </p:nvSpPr>
                  <p:spPr bwMode="auto">
                    <a:xfrm>
                      <a:off x="605" y="2026"/>
                      <a:ext cx="26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000000"/>
                          </a:solidFill>
                          <a:latin typeface="+mn-lt"/>
                          <a:ea typeface="SimHei" panose="02010609060101010101" pitchFamily="49" charset="-122"/>
                        </a:rPr>
                        <a:t>文件</a:t>
                      </a:r>
                      <a:endParaRPr lang="zh-CN" altLang="en-US" sz="1800">
                        <a:latin typeface="+mn-lt"/>
                        <a:ea typeface="SimHei" panose="02010609060101010101" pitchFamily="49" charset="-122"/>
                      </a:endParaRPr>
                    </a:p>
                  </p:txBody>
                </p:sp>
                <p:sp>
                  <p:nvSpPr>
                    <p:cNvPr id="41019" name="Rectangle 33"/>
                    <p:cNvSpPr>
                      <a:spLocks noChangeArrowheads="1"/>
                    </p:cNvSpPr>
                    <p:nvPr/>
                  </p:nvSpPr>
                  <p:spPr bwMode="auto">
                    <a:xfrm>
                      <a:off x="552" y="2215"/>
                      <a:ext cx="335"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000000"/>
                          </a:solidFill>
                          <a:latin typeface="+mn-lt"/>
                          <a:ea typeface="SimHei" panose="02010609060101010101" pitchFamily="49" charset="-122"/>
                        </a:rPr>
                        <a:t>prog.c</a:t>
                      </a:r>
                      <a:endParaRPr lang="en-US" altLang="zh-CN" sz="1800">
                        <a:latin typeface="+mn-lt"/>
                        <a:ea typeface="SimHei" panose="02010609060101010101" pitchFamily="49" charset="-122"/>
                      </a:endParaRPr>
                    </a:p>
                  </p:txBody>
                </p:sp>
                <p:sp>
                  <p:nvSpPr>
                    <p:cNvPr id="41020" name="Freeform 46"/>
                    <p:cNvSpPr>
                      <a:spLocks/>
                    </p:cNvSpPr>
                    <p:nvPr/>
                  </p:nvSpPr>
                  <p:spPr bwMode="auto">
                    <a:xfrm>
                      <a:off x="488" y="2406"/>
                      <a:ext cx="449" cy="112"/>
                    </a:xfrm>
                    <a:custGeom>
                      <a:avLst/>
                      <a:gdLst>
                        <a:gd name="T0" fmla="*/ 449 w 449"/>
                        <a:gd name="T1" fmla="*/ 0 h 112"/>
                        <a:gd name="T2" fmla="*/ 449 w 449"/>
                        <a:gd name="T3" fmla="*/ 21 h 112"/>
                        <a:gd name="T4" fmla="*/ 438 w 449"/>
                        <a:gd name="T5" fmla="*/ 42 h 112"/>
                        <a:gd name="T6" fmla="*/ 422 w 449"/>
                        <a:gd name="T7" fmla="*/ 56 h 112"/>
                        <a:gd name="T8" fmla="*/ 252 w 449"/>
                        <a:gd name="T9" fmla="*/ 56 h 112"/>
                        <a:gd name="T10" fmla="*/ 236 w 449"/>
                        <a:gd name="T11" fmla="*/ 72 h 112"/>
                        <a:gd name="T12" fmla="*/ 228 w 449"/>
                        <a:gd name="T13" fmla="*/ 90 h 112"/>
                        <a:gd name="T14" fmla="*/ 223 w 449"/>
                        <a:gd name="T15" fmla="*/ 112 h 112"/>
                        <a:gd name="T16" fmla="*/ 220 w 449"/>
                        <a:gd name="T17" fmla="*/ 90 h 112"/>
                        <a:gd name="T18" fmla="*/ 212 w 449"/>
                        <a:gd name="T19" fmla="*/ 72 h 112"/>
                        <a:gd name="T20" fmla="*/ 197 w 449"/>
                        <a:gd name="T21" fmla="*/ 56 h 112"/>
                        <a:gd name="T22" fmla="*/ 27 w 449"/>
                        <a:gd name="T23" fmla="*/ 56 h 112"/>
                        <a:gd name="T24" fmla="*/ 11 w 449"/>
                        <a:gd name="T25" fmla="*/ 42 h 112"/>
                        <a:gd name="T26" fmla="*/ 0 w 449"/>
                        <a:gd name="T27" fmla="*/ 21 h 112"/>
                        <a:gd name="T28" fmla="*/ 0 w 449"/>
                        <a:gd name="T29" fmla="*/ 0 h 1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9" h="112">
                          <a:moveTo>
                            <a:pt x="449" y="0"/>
                          </a:moveTo>
                          <a:lnTo>
                            <a:pt x="449" y="21"/>
                          </a:lnTo>
                          <a:lnTo>
                            <a:pt x="438" y="42"/>
                          </a:lnTo>
                          <a:lnTo>
                            <a:pt x="422" y="56"/>
                          </a:lnTo>
                          <a:lnTo>
                            <a:pt x="252" y="56"/>
                          </a:lnTo>
                          <a:lnTo>
                            <a:pt x="236" y="72"/>
                          </a:lnTo>
                          <a:lnTo>
                            <a:pt x="228" y="90"/>
                          </a:lnTo>
                          <a:lnTo>
                            <a:pt x="223" y="112"/>
                          </a:lnTo>
                          <a:lnTo>
                            <a:pt x="220" y="90"/>
                          </a:lnTo>
                          <a:lnTo>
                            <a:pt x="212" y="72"/>
                          </a:lnTo>
                          <a:lnTo>
                            <a:pt x="197" y="56"/>
                          </a:lnTo>
                          <a:lnTo>
                            <a:pt x="27" y="56"/>
                          </a:lnTo>
                          <a:lnTo>
                            <a:pt x="11" y="42"/>
                          </a:lnTo>
                          <a:lnTo>
                            <a:pt x="0" y="21"/>
                          </a:lnTo>
                          <a:lnTo>
                            <a:pt x="0" y="0"/>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ea typeface="SimHei" panose="02010609060101010101" pitchFamily="49" charset="-122"/>
                      </a:endParaRPr>
                    </a:p>
                  </p:txBody>
                </p:sp>
                <p:sp>
                  <p:nvSpPr>
                    <p:cNvPr id="41021" name="Rectangle 53"/>
                    <p:cNvSpPr>
                      <a:spLocks noChangeArrowheads="1"/>
                    </p:cNvSpPr>
                    <p:nvPr/>
                  </p:nvSpPr>
                  <p:spPr bwMode="auto">
                    <a:xfrm>
                      <a:off x="552" y="2592"/>
                      <a:ext cx="397"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000000"/>
                          </a:solidFill>
                          <a:latin typeface="+mn-lt"/>
                          <a:ea typeface="SimHei" panose="02010609060101010101" pitchFamily="49" charset="-122"/>
                        </a:rPr>
                        <a:t>符号名</a:t>
                      </a:r>
                      <a:endParaRPr lang="zh-CN" altLang="en-US" sz="1800">
                        <a:latin typeface="+mn-lt"/>
                        <a:ea typeface="SimHei" panose="02010609060101010101" pitchFamily="49" charset="-122"/>
                      </a:endParaRPr>
                    </a:p>
                  </p:txBody>
                </p:sp>
              </p:grpSp>
            </p:grpSp>
          </p:grpSp>
          <p:grpSp>
            <p:nvGrpSpPr>
              <p:cNvPr id="40994" name="Group 101"/>
              <p:cNvGrpSpPr>
                <a:grpSpLocks/>
              </p:cNvGrpSpPr>
              <p:nvPr/>
            </p:nvGrpSpPr>
            <p:grpSpPr bwMode="auto">
              <a:xfrm>
                <a:off x="485" y="1988"/>
                <a:ext cx="1790" cy="861"/>
                <a:chOff x="485" y="1991"/>
                <a:chExt cx="1790" cy="861"/>
              </a:xfrm>
            </p:grpSpPr>
            <p:sp>
              <p:nvSpPr>
                <p:cNvPr id="40995" name="Rectangle 42"/>
                <p:cNvSpPr>
                  <a:spLocks noChangeArrowheads="1"/>
                </p:cNvSpPr>
                <p:nvPr/>
              </p:nvSpPr>
              <p:spPr bwMode="auto">
                <a:xfrm>
                  <a:off x="1766" y="1991"/>
                  <a:ext cx="414" cy="189"/>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3200">
                    <a:latin typeface="+mn-lt"/>
                    <a:ea typeface="SimHei" panose="02010609060101010101" pitchFamily="49" charset="-122"/>
                  </a:endParaRPr>
                </a:p>
              </p:txBody>
            </p:sp>
            <p:grpSp>
              <p:nvGrpSpPr>
                <p:cNvPr id="40996" name="Group 100"/>
                <p:cNvGrpSpPr>
                  <a:grpSpLocks/>
                </p:cNvGrpSpPr>
                <p:nvPr/>
              </p:nvGrpSpPr>
              <p:grpSpPr bwMode="auto">
                <a:xfrm>
                  <a:off x="485" y="1991"/>
                  <a:ext cx="1790" cy="861"/>
                  <a:chOff x="485" y="1991"/>
                  <a:chExt cx="1790" cy="861"/>
                </a:xfrm>
              </p:grpSpPr>
              <p:grpSp>
                <p:nvGrpSpPr>
                  <p:cNvPr id="40997" name="Group 99"/>
                  <p:cNvGrpSpPr>
                    <a:grpSpLocks/>
                  </p:cNvGrpSpPr>
                  <p:nvPr/>
                </p:nvGrpSpPr>
                <p:grpSpPr bwMode="auto">
                  <a:xfrm>
                    <a:off x="485" y="1991"/>
                    <a:ext cx="452" cy="378"/>
                    <a:chOff x="485" y="1991"/>
                    <a:chExt cx="452" cy="378"/>
                  </a:xfrm>
                </p:grpSpPr>
                <p:sp>
                  <p:nvSpPr>
                    <p:cNvPr id="41008" name="Rectangle 30"/>
                    <p:cNvSpPr>
                      <a:spLocks noChangeArrowheads="1"/>
                    </p:cNvSpPr>
                    <p:nvPr/>
                  </p:nvSpPr>
                  <p:spPr bwMode="auto">
                    <a:xfrm>
                      <a:off x="485" y="1991"/>
                      <a:ext cx="452" cy="189"/>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3200">
                        <a:latin typeface="+mn-lt"/>
                        <a:ea typeface="SimHei" panose="02010609060101010101" pitchFamily="49" charset="-122"/>
                      </a:endParaRPr>
                    </a:p>
                  </p:txBody>
                </p:sp>
                <p:sp>
                  <p:nvSpPr>
                    <p:cNvPr id="41009" name="Rectangle 32"/>
                    <p:cNvSpPr>
                      <a:spLocks noChangeArrowheads="1"/>
                    </p:cNvSpPr>
                    <p:nvPr/>
                  </p:nvSpPr>
                  <p:spPr bwMode="auto">
                    <a:xfrm>
                      <a:off x="485" y="2180"/>
                      <a:ext cx="452" cy="189"/>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3200">
                        <a:latin typeface="+mn-lt"/>
                        <a:ea typeface="SimHei" panose="02010609060101010101" pitchFamily="49" charset="-122"/>
                      </a:endParaRPr>
                    </a:p>
                  </p:txBody>
                </p:sp>
              </p:grpSp>
              <p:grpSp>
                <p:nvGrpSpPr>
                  <p:cNvPr id="40998" name="Group 96"/>
                  <p:cNvGrpSpPr>
                    <a:grpSpLocks/>
                  </p:cNvGrpSpPr>
                  <p:nvPr/>
                </p:nvGrpSpPr>
                <p:grpSpPr bwMode="auto">
                  <a:xfrm>
                    <a:off x="1038" y="2026"/>
                    <a:ext cx="1237" cy="826"/>
                    <a:chOff x="1038" y="2026"/>
                    <a:chExt cx="1237" cy="826"/>
                  </a:xfrm>
                </p:grpSpPr>
                <p:sp>
                  <p:nvSpPr>
                    <p:cNvPr id="40999" name="Rectangle 35"/>
                    <p:cNvSpPr>
                      <a:spLocks noChangeArrowheads="1"/>
                    </p:cNvSpPr>
                    <p:nvPr/>
                  </p:nvSpPr>
                  <p:spPr bwMode="auto">
                    <a:xfrm>
                      <a:off x="1038" y="2026"/>
                      <a:ext cx="23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000000"/>
                          </a:solidFill>
                          <a:latin typeface="+mn-lt"/>
                          <a:ea typeface="SimHei" panose="02010609060101010101" pitchFamily="49" charset="-122"/>
                        </a:rPr>
                        <a:t>1.14</a:t>
                      </a:r>
                      <a:endParaRPr lang="en-US" altLang="zh-CN" sz="1800">
                        <a:latin typeface="+mn-lt"/>
                        <a:ea typeface="SimHei" panose="02010609060101010101" pitchFamily="49" charset="-122"/>
                      </a:endParaRPr>
                    </a:p>
                  </p:txBody>
                </p:sp>
                <p:sp>
                  <p:nvSpPr>
                    <p:cNvPr id="41000" name="Rectangle 37"/>
                    <p:cNvSpPr>
                      <a:spLocks noChangeArrowheads="1"/>
                    </p:cNvSpPr>
                    <p:nvPr/>
                  </p:nvSpPr>
                  <p:spPr bwMode="auto">
                    <a:xfrm>
                      <a:off x="1039" y="2215"/>
                      <a:ext cx="23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000000"/>
                          </a:solidFill>
                          <a:latin typeface="+mn-lt"/>
                          <a:ea typeface="SimHei" panose="02010609060101010101" pitchFamily="49" charset="-122"/>
                        </a:rPr>
                        <a:t>1.21</a:t>
                      </a:r>
                      <a:endParaRPr lang="en-US" altLang="zh-CN" sz="1800">
                        <a:latin typeface="+mn-lt"/>
                        <a:ea typeface="SimHei" panose="02010609060101010101" pitchFamily="49" charset="-122"/>
                      </a:endParaRPr>
                    </a:p>
                  </p:txBody>
                </p:sp>
                <p:sp>
                  <p:nvSpPr>
                    <p:cNvPr id="41001" name="Rectangle 39"/>
                    <p:cNvSpPr>
                      <a:spLocks noChangeArrowheads="1"/>
                    </p:cNvSpPr>
                    <p:nvPr/>
                  </p:nvSpPr>
                  <p:spPr bwMode="auto">
                    <a:xfrm>
                      <a:off x="1452" y="2026"/>
                      <a:ext cx="23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000000"/>
                          </a:solidFill>
                          <a:latin typeface="+mn-lt"/>
                          <a:ea typeface="SimHei" panose="02010609060101010101" pitchFamily="49" charset="-122"/>
                        </a:rPr>
                        <a:t>2.16</a:t>
                      </a:r>
                      <a:endParaRPr lang="en-US" altLang="zh-CN" sz="1800">
                        <a:latin typeface="+mn-lt"/>
                        <a:ea typeface="SimHei" panose="02010609060101010101" pitchFamily="49" charset="-122"/>
                      </a:endParaRPr>
                    </a:p>
                  </p:txBody>
                </p:sp>
                <p:sp>
                  <p:nvSpPr>
                    <p:cNvPr id="41002" name="Rectangle 41"/>
                    <p:cNvSpPr>
                      <a:spLocks noChangeArrowheads="1"/>
                    </p:cNvSpPr>
                    <p:nvPr/>
                  </p:nvSpPr>
                  <p:spPr bwMode="auto">
                    <a:xfrm>
                      <a:off x="1452" y="2215"/>
                      <a:ext cx="23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000000"/>
                          </a:solidFill>
                          <a:latin typeface="+mn-lt"/>
                          <a:ea typeface="SimHei" panose="02010609060101010101" pitchFamily="49" charset="-122"/>
                        </a:rPr>
                        <a:t>2.43</a:t>
                      </a:r>
                      <a:endParaRPr lang="en-US" altLang="zh-CN" sz="1800">
                        <a:latin typeface="+mn-lt"/>
                        <a:ea typeface="SimHei" panose="02010609060101010101" pitchFamily="49" charset="-122"/>
                      </a:endParaRPr>
                    </a:p>
                  </p:txBody>
                </p:sp>
                <p:sp>
                  <p:nvSpPr>
                    <p:cNvPr id="41003" name="Rectangle 43"/>
                    <p:cNvSpPr>
                      <a:spLocks noChangeArrowheads="1"/>
                    </p:cNvSpPr>
                    <p:nvPr/>
                  </p:nvSpPr>
                  <p:spPr bwMode="auto">
                    <a:xfrm>
                      <a:off x="1866" y="2035"/>
                      <a:ext cx="23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000000"/>
                          </a:solidFill>
                          <a:latin typeface="+mn-lt"/>
                          <a:ea typeface="SimHei" panose="02010609060101010101" pitchFamily="49" charset="-122"/>
                        </a:rPr>
                        <a:t>3.19</a:t>
                      </a:r>
                      <a:endParaRPr lang="en-US" altLang="zh-CN" sz="1800">
                        <a:latin typeface="+mn-lt"/>
                        <a:ea typeface="SimHei" panose="02010609060101010101" pitchFamily="49" charset="-122"/>
                      </a:endParaRPr>
                    </a:p>
                  </p:txBody>
                </p:sp>
                <p:sp>
                  <p:nvSpPr>
                    <p:cNvPr id="41004" name="Rectangle 45"/>
                    <p:cNvSpPr>
                      <a:spLocks noChangeArrowheads="1"/>
                    </p:cNvSpPr>
                    <p:nvPr/>
                  </p:nvSpPr>
                  <p:spPr bwMode="auto">
                    <a:xfrm>
                      <a:off x="1867" y="2215"/>
                      <a:ext cx="23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000000"/>
                          </a:solidFill>
                          <a:latin typeface="+mn-lt"/>
                          <a:ea typeface="SimHei" panose="02010609060101010101" pitchFamily="49" charset="-122"/>
                        </a:rPr>
                        <a:t>3.41</a:t>
                      </a:r>
                      <a:endParaRPr lang="en-US" altLang="zh-CN" sz="1800">
                        <a:latin typeface="+mn-lt"/>
                        <a:ea typeface="SimHei" panose="02010609060101010101" pitchFamily="49" charset="-122"/>
                      </a:endParaRPr>
                    </a:p>
                  </p:txBody>
                </p:sp>
                <p:grpSp>
                  <p:nvGrpSpPr>
                    <p:cNvPr id="41005" name="Group 94"/>
                    <p:cNvGrpSpPr>
                      <a:grpSpLocks/>
                    </p:cNvGrpSpPr>
                    <p:nvPr/>
                  </p:nvGrpSpPr>
                  <p:grpSpPr bwMode="auto">
                    <a:xfrm>
                      <a:off x="1099" y="2566"/>
                      <a:ext cx="1176" cy="286"/>
                      <a:chOff x="1099" y="2566"/>
                      <a:chExt cx="1176" cy="286"/>
                    </a:xfrm>
                  </p:grpSpPr>
                  <p:sp>
                    <p:nvSpPr>
                      <p:cNvPr id="41006" name="Rectangle 54"/>
                      <p:cNvSpPr>
                        <a:spLocks noChangeArrowheads="1"/>
                      </p:cNvSpPr>
                      <p:nvPr/>
                    </p:nvSpPr>
                    <p:spPr bwMode="auto">
                      <a:xfrm>
                        <a:off x="1205" y="2566"/>
                        <a:ext cx="925"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000000"/>
                            </a:solidFill>
                            <a:latin typeface="+mn-lt"/>
                            <a:ea typeface="SimHei" panose="02010609060101010101" pitchFamily="49" charset="-122"/>
                          </a:rPr>
                          <a:t>多个二进制地址</a:t>
                        </a:r>
                        <a:endParaRPr lang="zh-CN" altLang="en-US" sz="1800">
                          <a:latin typeface="+mn-lt"/>
                          <a:ea typeface="SimHei" panose="02010609060101010101" pitchFamily="49" charset="-122"/>
                        </a:endParaRPr>
                      </a:p>
                    </p:txBody>
                  </p:sp>
                  <p:sp>
                    <p:nvSpPr>
                      <p:cNvPr id="41007" name="Rectangle 55"/>
                      <p:cNvSpPr>
                        <a:spLocks noChangeArrowheads="1"/>
                      </p:cNvSpPr>
                      <p:nvPr/>
                    </p:nvSpPr>
                    <p:spPr bwMode="auto">
                      <a:xfrm>
                        <a:off x="1099" y="2693"/>
                        <a:ext cx="1176"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000000"/>
                            </a:solidFill>
                            <a:latin typeface="+mn-lt"/>
                            <a:ea typeface="SimHei" panose="02010609060101010101" pitchFamily="49" charset="-122"/>
                          </a:rPr>
                          <a:t>（对于</a:t>
                        </a:r>
                        <a:r>
                          <a:rPr lang="en-US" altLang="zh-CN" sz="1800">
                            <a:solidFill>
                              <a:srgbClr val="000000"/>
                            </a:solidFill>
                            <a:latin typeface="+mn-lt"/>
                            <a:ea typeface="SimHei" panose="02010609060101010101" pitchFamily="49" charset="-122"/>
                          </a:rPr>
                          <a:t>S1</a:t>
                        </a:r>
                        <a:r>
                          <a:rPr lang="zh-CN" altLang="en-US" sz="1800">
                            <a:solidFill>
                              <a:srgbClr val="000000"/>
                            </a:solidFill>
                            <a:latin typeface="+mn-lt"/>
                            <a:ea typeface="SimHei" panose="02010609060101010101" pitchFamily="49" charset="-122"/>
                          </a:rPr>
                          <a:t>，</a:t>
                        </a:r>
                        <a:r>
                          <a:rPr lang="en-US" altLang="zh-CN" sz="1800">
                            <a:solidFill>
                              <a:srgbClr val="000000"/>
                            </a:solidFill>
                            <a:latin typeface="+mn-lt"/>
                            <a:ea typeface="SimHei" panose="02010609060101010101" pitchFamily="49" charset="-122"/>
                          </a:rPr>
                          <a:t>S2</a:t>
                        </a:r>
                        <a:r>
                          <a:rPr lang="zh-CN" altLang="en-US" sz="1800">
                            <a:solidFill>
                              <a:srgbClr val="000000"/>
                            </a:solidFill>
                            <a:latin typeface="+mn-lt"/>
                            <a:ea typeface="SimHei" panose="02010609060101010101" pitchFamily="49" charset="-122"/>
                          </a:rPr>
                          <a:t>，</a:t>
                        </a:r>
                        <a:r>
                          <a:rPr lang="en-US" altLang="zh-CN" sz="1800">
                            <a:solidFill>
                              <a:srgbClr val="000000"/>
                            </a:solidFill>
                            <a:latin typeface="+mn-lt"/>
                            <a:ea typeface="SimHei" panose="02010609060101010101" pitchFamily="49" charset="-122"/>
                          </a:rPr>
                          <a:t>S3</a:t>
                        </a:r>
                        <a:r>
                          <a:rPr lang="zh-CN" altLang="en-US" sz="1800">
                            <a:solidFill>
                              <a:srgbClr val="000000"/>
                            </a:solidFill>
                            <a:latin typeface="+mn-lt"/>
                            <a:ea typeface="SimHei" panose="02010609060101010101" pitchFamily="49" charset="-122"/>
                          </a:rPr>
                          <a:t>）</a:t>
                        </a:r>
                        <a:endParaRPr lang="zh-CN" altLang="en-US" sz="1800">
                          <a:latin typeface="+mn-lt"/>
                          <a:ea typeface="SimHei" panose="02010609060101010101" pitchFamily="49" charset="-122"/>
                        </a:endParaRPr>
                      </a:p>
                    </p:txBody>
                  </p:sp>
                </p:grpSp>
              </p:grpSp>
            </p:grpSp>
          </p:grpSp>
        </p:grpSp>
      </p:grpSp>
      <p:grpSp>
        <p:nvGrpSpPr>
          <p:cNvPr id="40966" name="Group 112"/>
          <p:cNvGrpSpPr>
            <a:grpSpLocks/>
          </p:cNvGrpSpPr>
          <p:nvPr/>
        </p:nvGrpSpPr>
        <p:grpSpPr bwMode="auto">
          <a:xfrm>
            <a:off x="5655971" y="3136499"/>
            <a:ext cx="1433513" cy="1733550"/>
            <a:chOff x="884" y="674"/>
            <a:chExt cx="903" cy="1092"/>
          </a:xfrm>
        </p:grpSpPr>
        <p:grpSp>
          <p:nvGrpSpPr>
            <p:cNvPr id="40967" name="Group 109"/>
            <p:cNvGrpSpPr>
              <a:grpSpLocks/>
            </p:cNvGrpSpPr>
            <p:nvPr/>
          </p:nvGrpSpPr>
          <p:grpSpPr bwMode="auto">
            <a:xfrm>
              <a:off x="1561" y="674"/>
              <a:ext cx="226" cy="226"/>
              <a:chOff x="1561" y="674"/>
              <a:chExt cx="226" cy="226"/>
            </a:xfrm>
          </p:grpSpPr>
          <p:sp>
            <p:nvSpPr>
              <p:cNvPr id="40989" name="Freeform 57"/>
              <p:cNvSpPr>
                <a:spLocks/>
              </p:cNvSpPr>
              <p:nvPr/>
            </p:nvSpPr>
            <p:spPr bwMode="auto">
              <a:xfrm>
                <a:off x="1561" y="674"/>
                <a:ext cx="226" cy="226"/>
              </a:xfrm>
              <a:custGeom>
                <a:avLst/>
                <a:gdLst>
                  <a:gd name="T0" fmla="*/ 0 w 226"/>
                  <a:gd name="T1" fmla="*/ 114 h 226"/>
                  <a:gd name="T2" fmla="*/ 3 w 226"/>
                  <a:gd name="T3" fmla="*/ 82 h 226"/>
                  <a:gd name="T4" fmla="*/ 16 w 226"/>
                  <a:gd name="T5" fmla="*/ 53 h 226"/>
                  <a:gd name="T6" fmla="*/ 37 w 226"/>
                  <a:gd name="T7" fmla="*/ 26 h 226"/>
                  <a:gd name="T8" fmla="*/ 67 w 226"/>
                  <a:gd name="T9" fmla="*/ 10 h 226"/>
                  <a:gd name="T10" fmla="*/ 96 w 226"/>
                  <a:gd name="T11" fmla="*/ 0 h 226"/>
                  <a:gd name="T12" fmla="*/ 128 w 226"/>
                  <a:gd name="T13" fmla="*/ 0 h 226"/>
                  <a:gd name="T14" fmla="*/ 160 w 226"/>
                  <a:gd name="T15" fmla="*/ 10 h 226"/>
                  <a:gd name="T16" fmla="*/ 186 w 226"/>
                  <a:gd name="T17" fmla="*/ 26 h 226"/>
                  <a:gd name="T18" fmla="*/ 207 w 226"/>
                  <a:gd name="T19" fmla="*/ 53 h 226"/>
                  <a:gd name="T20" fmla="*/ 221 w 226"/>
                  <a:gd name="T21" fmla="*/ 82 h 226"/>
                  <a:gd name="T22" fmla="*/ 226 w 226"/>
                  <a:gd name="T23" fmla="*/ 114 h 226"/>
                  <a:gd name="T24" fmla="*/ 221 w 226"/>
                  <a:gd name="T25" fmla="*/ 143 h 226"/>
                  <a:gd name="T26" fmla="*/ 207 w 226"/>
                  <a:gd name="T27" fmla="*/ 172 h 226"/>
                  <a:gd name="T28" fmla="*/ 186 w 226"/>
                  <a:gd name="T29" fmla="*/ 199 h 226"/>
                  <a:gd name="T30" fmla="*/ 160 w 226"/>
                  <a:gd name="T31" fmla="*/ 215 h 226"/>
                  <a:gd name="T32" fmla="*/ 128 w 226"/>
                  <a:gd name="T33" fmla="*/ 226 h 226"/>
                  <a:gd name="T34" fmla="*/ 96 w 226"/>
                  <a:gd name="T35" fmla="*/ 226 h 226"/>
                  <a:gd name="T36" fmla="*/ 67 w 226"/>
                  <a:gd name="T37" fmla="*/ 215 h 226"/>
                  <a:gd name="T38" fmla="*/ 37 w 226"/>
                  <a:gd name="T39" fmla="*/ 199 h 226"/>
                  <a:gd name="T40" fmla="*/ 16 w 226"/>
                  <a:gd name="T41" fmla="*/ 172 h 226"/>
                  <a:gd name="T42" fmla="*/ 3 w 226"/>
                  <a:gd name="T43" fmla="*/ 143 h 226"/>
                  <a:gd name="T44" fmla="*/ 0 w 226"/>
                  <a:gd name="T45" fmla="*/ 114 h 22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26" h="226">
                    <a:moveTo>
                      <a:pt x="0" y="114"/>
                    </a:moveTo>
                    <a:lnTo>
                      <a:pt x="3" y="82"/>
                    </a:lnTo>
                    <a:lnTo>
                      <a:pt x="16" y="53"/>
                    </a:lnTo>
                    <a:lnTo>
                      <a:pt x="37" y="26"/>
                    </a:lnTo>
                    <a:lnTo>
                      <a:pt x="67" y="10"/>
                    </a:lnTo>
                    <a:lnTo>
                      <a:pt x="96" y="0"/>
                    </a:lnTo>
                    <a:lnTo>
                      <a:pt x="128" y="0"/>
                    </a:lnTo>
                    <a:lnTo>
                      <a:pt x="160" y="10"/>
                    </a:lnTo>
                    <a:lnTo>
                      <a:pt x="186" y="26"/>
                    </a:lnTo>
                    <a:lnTo>
                      <a:pt x="207" y="53"/>
                    </a:lnTo>
                    <a:lnTo>
                      <a:pt x="221" y="82"/>
                    </a:lnTo>
                    <a:lnTo>
                      <a:pt x="226" y="114"/>
                    </a:lnTo>
                    <a:lnTo>
                      <a:pt x="221" y="143"/>
                    </a:lnTo>
                    <a:lnTo>
                      <a:pt x="207" y="172"/>
                    </a:lnTo>
                    <a:lnTo>
                      <a:pt x="186" y="199"/>
                    </a:lnTo>
                    <a:lnTo>
                      <a:pt x="160" y="215"/>
                    </a:lnTo>
                    <a:lnTo>
                      <a:pt x="128" y="226"/>
                    </a:lnTo>
                    <a:lnTo>
                      <a:pt x="96" y="226"/>
                    </a:lnTo>
                    <a:lnTo>
                      <a:pt x="67" y="215"/>
                    </a:lnTo>
                    <a:lnTo>
                      <a:pt x="37" y="199"/>
                    </a:lnTo>
                    <a:lnTo>
                      <a:pt x="16" y="172"/>
                    </a:lnTo>
                    <a:lnTo>
                      <a:pt x="3" y="143"/>
                    </a:lnTo>
                    <a:lnTo>
                      <a:pt x="0" y="114"/>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90" name="Rectangle 58"/>
              <p:cNvSpPr>
                <a:spLocks noChangeArrowheads="1"/>
              </p:cNvSpPr>
              <p:nvPr/>
            </p:nvSpPr>
            <p:spPr bwMode="auto">
              <a:xfrm>
                <a:off x="1620" y="730"/>
                <a:ext cx="11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rgbClr val="000000"/>
                    </a:solidFill>
                    <a:latin typeface="+mn-lt"/>
                  </a:rPr>
                  <a:t>S1</a:t>
                </a:r>
                <a:endParaRPr lang="en-US" altLang="zh-CN" sz="1400">
                  <a:latin typeface="+mn-lt"/>
                </a:endParaRPr>
              </a:p>
            </p:txBody>
          </p:sp>
        </p:grpSp>
        <p:grpSp>
          <p:nvGrpSpPr>
            <p:cNvPr id="40968" name="Group 108"/>
            <p:cNvGrpSpPr>
              <a:grpSpLocks/>
            </p:cNvGrpSpPr>
            <p:nvPr/>
          </p:nvGrpSpPr>
          <p:grpSpPr bwMode="auto">
            <a:xfrm>
              <a:off x="1561" y="1088"/>
              <a:ext cx="226" cy="223"/>
              <a:chOff x="1561" y="1088"/>
              <a:chExt cx="226" cy="223"/>
            </a:xfrm>
          </p:grpSpPr>
          <p:sp>
            <p:nvSpPr>
              <p:cNvPr id="40987" name="Freeform 59"/>
              <p:cNvSpPr>
                <a:spLocks/>
              </p:cNvSpPr>
              <p:nvPr/>
            </p:nvSpPr>
            <p:spPr bwMode="auto">
              <a:xfrm>
                <a:off x="1561" y="1088"/>
                <a:ext cx="226" cy="223"/>
              </a:xfrm>
              <a:custGeom>
                <a:avLst/>
                <a:gdLst>
                  <a:gd name="T0" fmla="*/ 0 w 226"/>
                  <a:gd name="T1" fmla="*/ 112 h 223"/>
                  <a:gd name="T2" fmla="*/ 3 w 226"/>
                  <a:gd name="T3" fmla="*/ 80 h 223"/>
                  <a:gd name="T4" fmla="*/ 16 w 226"/>
                  <a:gd name="T5" fmla="*/ 51 h 223"/>
                  <a:gd name="T6" fmla="*/ 37 w 226"/>
                  <a:gd name="T7" fmla="*/ 27 h 223"/>
                  <a:gd name="T8" fmla="*/ 67 w 226"/>
                  <a:gd name="T9" fmla="*/ 11 h 223"/>
                  <a:gd name="T10" fmla="*/ 96 w 226"/>
                  <a:gd name="T11" fmla="*/ 0 h 223"/>
                  <a:gd name="T12" fmla="*/ 128 w 226"/>
                  <a:gd name="T13" fmla="*/ 0 h 223"/>
                  <a:gd name="T14" fmla="*/ 160 w 226"/>
                  <a:gd name="T15" fmla="*/ 11 h 223"/>
                  <a:gd name="T16" fmla="*/ 186 w 226"/>
                  <a:gd name="T17" fmla="*/ 27 h 223"/>
                  <a:gd name="T18" fmla="*/ 207 w 226"/>
                  <a:gd name="T19" fmla="*/ 51 h 223"/>
                  <a:gd name="T20" fmla="*/ 221 w 226"/>
                  <a:gd name="T21" fmla="*/ 80 h 223"/>
                  <a:gd name="T22" fmla="*/ 226 w 226"/>
                  <a:gd name="T23" fmla="*/ 112 h 223"/>
                  <a:gd name="T24" fmla="*/ 221 w 226"/>
                  <a:gd name="T25" fmla="*/ 144 h 223"/>
                  <a:gd name="T26" fmla="*/ 207 w 226"/>
                  <a:gd name="T27" fmla="*/ 173 h 223"/>
                  <a:gd name="T28" fmla="*/ 186 w 226"/>
                  <a:gd name="T29" fmla="*/ 199 h 223"/>
                  <a:gd name="T30" fmla="*/ 160 w 226"/>
                  <a:gd name="T31" fmla="*/ 215 h 223"/>
                  <a:gd name="T32" fmla="*/ 128 w 226"/>
                  <a:gd name="T33" fmla="*/ 223 h 223"/>
                  <a:gd name="T34" fmla="*/ 96 w 226"/>
                  <a:gd name="T35" fmla="*/ 223 h 223"/>
                  <a:gd name="T36" fmla="*/ 67 w 226"/>
                  <a:gd name="T37" fmla="*/ 215 h 223"/>
                  <a:gd name="T38" fmla="*/ 37 w 226"/>
                  <a:gd name="T39" fmla="*/ 199 h 223"/>
                  <a:gd name="T40" fmla="*/ 16 w 226"/>
                  <a:gd name="T41" fmla="*/ 173 h 223"/>
                  <a:gd name="T42" fmla="*/ 3 w 226"/>
                  <a:gd name="T43" fmla="*/ 144 h 223"/>
                  <a:gd name="T44" fmla="*/ 0 w 226"/>
                  <a:gd name="T45" fmla="*/ 112 h 22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26" h="223">
                    <a:moveTo>
                      <a:pt x="0" y="112"/>
                    </a:moveTo>
                    <a:lnTo>
                      <a:pt x="3" y="80"/>
                    </a:lnTo>
                    <a:lnTo>
                      <a:pt x="16" y="51"/>
                    </a:lnTo>
                    <a:lnTo>
                      <a:pt x="37" y="27"/>
                    </a:lnTo>
                    <a:lnTo>
                      <a:pt x="67" y="11"/>
                    </a:lnTo>
                    <a:lnTo>
                      <a:pt x="96" y="0"/>
                    </a:lnTo>
                    <a:lnTo>
                      <a:pt x="128" y="0"/>
                    </a:lnTo>
                    <a:lnTo>
                      <a:pt x="160" y="11"/>
                    </a:lnTo>
                    <a:lnTo>
                      <a:pt x="186" y="27"/>
                    </a:lnTo>
                    <a:lnTo>
                      <a:pt x="207" y="51"/>
                    </a:lnTo>
                    <a:lnTo>
                      <a:pt x="221" y="80"/>
                    </a:lnTo>
                    <a:lnTo>
                      <a:pt x="226" y="112"/>
                    </a:lnTo>
                    <a:lnTo>
                      <a:pt x="221" y="144"/>
                    </a:lnTo>
                    <a:lnTo>
                      <a:pt x="207" y="173"/>
                    </a:lnTo>
                    <a:lnTo>
                      <a:pt x="186" y="199"/>
                    </a:lnTo>
                    <a:lnTo>
                      <a:pt x="160" y="215"/>
                    </a:lnTo>
                    <a:lnTo>
                      <a:pt x="128" y="223"/>
                    </a:lnTo>
                    <a:lnTo>
                      <a:pt x="96" y="223"/>
                    </a:lnTo>
                    <a:lnTo>
                      <a:pt x="67" y="215"/>
                    </a:lnTo>
                    <a:lnTo>
                      <a:pt x="37" y="199"/>
                    </a:lnTo>
                    <a:lnTo>
                      <a:pt x="16" y="173"/>
                    </a:lnTo>
                    <a:lnTo>
                      <a:pt x="3" y="144"/>
                    </a:lnTo>
                    <a:lnTo>
                      <a:pt x="0" y="112"/>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88" name="Rectangle 60"/>
              <p:cNvSpPr>
                <a:spLocks noChangeArrowheads="1"/>
              </p:cNvSpPr>
              <p:nvPr/>
            </p:nvSpPr>
            <p:spPr bwMode="auto">
              <a:xfrm>
                <a:off x="1620" y="1142"/>
                <a:ext cx="11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rgbClr val="000000"/>
                    </a:solidFill>
                    <a:latin typeface="+mn-lt"/>
                  </a:rPr>
                  <a:t>S2</a:t>
                </a:r>
                <a:endParaRPr lang="en-US" altLang="zh-CN" sz="1400">
                  <a:latin typeface="+mn-lt"/>
                </a:endParaRPr>
              </a:p>
            </p:txBody>
          </p:sp>
        </p:grpSp>
        <p:grpSp>
          <p:nvGrpSpPr>
            <p:cNvPr id="40969" name="Group 106"/>
            <p:cNvGrpSpPr>
              <a:grpSpLocks/>
            </p:cNvGrpSpPr>
            <p:nvPr/>
          </p:nvGrpSpPr>
          <p:grpSpPr bwMode="auto">
            <a:xfrm>
              <a:off x="1561" y="1540"/>
              <a:ext cx="226" cy="226"/>
              <a:chOff x="1561" y="1540"/>
              <a:chExt cx="226" cy="226"/>
            </a:xfrm>
          </p:grpSpPr>
          <p:sp>
            <p:nvSpPr>
              <p:cNvPr id="40985" name="Freeform 61"/>
              <p:cNvSpPr>
                <a:spLocks/>
              </p:cNvSpPr>
              <p:nvPr/>
            </p:nvSpPr>
            <p:spPr bwMode="auto">
              <a:xfrm>
                <a:off x="1561" y="1540"/>
                <a:ext cx="226" cy="226"/>
              </a:xfrm>
              <a:custGeom>
                <a:avLst/>
                <a:gdLst>
                  <a:gd name="T0" fmla="*/ 0 w 226"/>
                  <a:gd name="T1" fmla="*/ 111 h 226"/>
                  <a:gd name="T2" fmla="*/ 3 w 226"/>
                  <a:gd name="T3" fmla="*/ 82 h 226"/>
                  <a:gd name="T4" fmla="*/ 16 w 226"/>
                  <a:gd name="T5" fmla="*/ 50 h 226"/>
                  <a:gd name="T6" fmla="*/ 37 w 226"/>
                  <a:gd name="T7" fmla="*/ 26 h 226"/>
                  <a:gd name="T8" fmla="*/ 67 w 226"/>
                  <a:gd name="T9" fmla="*/ 10 h 226"/>
                  <a:gd name="T10" fmla="*/ 96 w 226"/>
                  <a:gd name="T11" fmla="*/ 0 h 226"/>
                  <a:gd name="T12" fmla="*/ 128 w 226"/>
                  <a:gd name="T13" fmla="*/ 0 h 226"/>
                  <a:gd name="T14" fmla="*/ 160 w 226"/>
                  <a:gd name="T15" fmla="*/ 10 h 226"/>
                  <a:gd name="T16" fmla="*/ 186 w 226"/>
                  <a:gd name="T17" fmla="*/ 26 h 226"/>
                  <a:gd name="T18" fmla="*/ 207 w 226"/>
                  <a:gd name="T19" fmla="*/ 50 h 226"/>
                  <a:gd name="T20" fmla="*/ 221 w 226"/>
                  <a:gd name="T21" fmla="*/ 82 h 226"/>
                  <a:gd name="T22" fmla="*/ 226 w 226"/>
                  <a:gd name="T23" fmla="*/ 111 h 226"/>
                  <a:gd name="T24" fmla="*/ 221 w 226"/>
                  <a:gd name="T25" fmla="*/ 143 h 226"/>
                  <a:gd name="T26" fmla="*/ 207 w 226"/>
                  <a:gd name="T27" fmla="*/ 173 h 226"/>
                  <a:gd name="T28" fmla="*/ 186 w 226"/>
                  <a:gd name="T29" fmla="*/ 199 h 226"/>
                  <a:gd name="T30" fmla="*/ 160 w 226"/>
                  <a:gd name="T31" fmla="*/ 215 h 226"/>
                  <a:gd name="T32" fmla="*/ 128 w 226"/>
                  <a:gd name="T33" fmla="*/ 226 h 226"/>
                  <a:gd name="T34" fmla="*/ 96 w 226"/>
                  <a:gd name="T35" fmla="*/ 226 h 226"/>
                  <a:gd name="T36" fmla="*/ 67 w 226"/>
                  <a:gd name="T37" fmla="*/ 215 h 226"/>
                  <a:gd name="T38" fmla="*/ 37 w 226"/>
                  <a:gd name="T39" fmla="*/ 199 h 226"/>
                  <a:gd name="T40" fmla="*/ 16 w 226"/>
                  <a:gd name="T41" fmla="*/ 173 h 226"/>
                  <a:gd name="T42" fmla="*/ 3 w 226"/>
                  <a:gd name="T43" fmla="*/ 143 h 226"/>
                  <a:gd name="T44" fmla="*/ 0 w 226"/>
                  <a:gd name="T45" fmla="*/ 111 h 22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26" h="226">
                    <a:moveTo>
                      <a:pt x="0" y="111"/>
                    </a:moveTo>
                    <a:lnTo>
                      <a:pt x="3" y="82"/>
                    </a:lnTo>
                    <a:lnTo>
                      <a:pt x="16" y="50"/>
                    </a:lnTo>
                    <a:lnTo>
                      <a:pt x="37" y="26"/>
                    </a:lnTo>
                    <a:lnTo>
                      <a:pt x="67" y="10"/>
                    </a:lnTo>
                    <a:lnTo>
                      <a:pt x="96" y="0"/>
                    </a:lnTo>
                    <a:lnTo>
                      <a:pt x="128" y="0"/>
                    </a:lnTo>
                    <a:lnTo>
                      <a:pt x="160" y="10"/>
                    </a:lnTo>
                    <a:lnTo>
                      <a:pt x="186" y="26"/>
                    </a:lnTo>
                    <a:lnTo>
                      <a:pt x="207" y="50"/>
                    </a:lnTo>
                    <a:lnTo>
                      <a:pt x="221" y="82"/>
                    </a:lnTo>
                    <a:lnTo>
                      <a:pt x="226" y="111"/>
                    </a:lnTo>
                    <a:lnTo>
                      <a:pt x="221" y="143"/>
                    </a:lnTo>
                    <a:lnTo>
                      <a:pt x="207" y="173"/>
                    </a:lnTo>
                    <a:lnTo>
                      <a:pt x="186" y="199"/>
                    </a:lnTo>
                    <a:lnTo>
                      <a:pt x="160" y="215"/>
                    </a:lnTo>
                    <a:lnTo>
                      <a:pt x="128" y="226"/>
                    </a:lnTo>
                    <a:lnTo>
                      <a:pt x="96" y="226"/>
                    </a:lnTo>
                    <a:lnTo>
                      <a:pt x="67" y="215"/>
                    </a:lnTo>
                    <a:lnTo>
                      <a:pt x="37" y="199"/>
                    </a:lnTo>
                    <a:lnTo>
                      <a:pt x="16" y="173"/>
                    </a:lnTo>
                    <a:lnTo>
                      <a:pt x="3" y="143"/>
                    </a:lnTo>
                    <a:lnTo>
                      <a:pt x="0" y="111"/>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86" name="Rectangle 62"/>
              <p:cNvSpPr>
                <a:spLocks noChangeArrowheads="1"/>
              </p:cNvSpPr>
              <p:nvPr/>
            </p:nvSpPr>
            <p:spPr bwMode="auto">
              <a:xfrm>
                <a:off x="1620" y="1593"/>
                <a:ext cx="11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rgbClr val="000000"/>
                    </a:solidFill>
                    <a:latin typeface="+mn-lt"/>
                  </a:rPr>
                  <a:t>S3</a:t>
                </a:r>
                <a:endParaRPr lang="en-US" altLang="zh-CN" sz="1400">
                  <a:latin typeface="+mn-lt"/>
                </a:endParaRPr>
              </a:p>
            </p:txBody>
          </p:sp>
        </p:grpSp>
        <p:grpSp>
          <p:nvGrpSpPr>
            <p:cNvPr id="40970" name="Group 111"/>
            <p:cNvGrpSpPr>
              <a:grpSpLocks/>
            </p:cNvGrpSpPr>
            <p:nvPr/>
          </p:nvGrpSpPr>
          <p:grpSpPr bwMode="auto">
            <a:xfrm>
              <a:off x="884" y="1088"/>
              <a:ext cx="226" cy="223"/>
              <a:chOff x="884" y="1088"/>
              <a:chExt cx="226" cy="223"/>
            </a:xfrm>
          </p:grpSpPr>
          <p:sp>
            <p:nvSpPr>
              <p:cNvPr id="40983" name="Freeform 63"/>
              <p:cNvSpPr>
                <a:spLocks/>
              </p:cNvSpPr>
              <p:nvPr/>
            </p:nvSpPr>
            <p:spPr bwMode="auto">
              <a:xfrm>
                <a:off x="884" y="1088"/>
                <a:ext cx="226" cy="223"/>
              </a:xfrm>
              <a:custGeom>
                <a:avLst/>
                <a:gdLst>
                  <a:gd name="T0" fmla="*/ 0 w 226"/>
                  <a:gd name="T1" fmla="*/ 112 h 223"/>
                  <a:gd name="T2" fmla="*/ 2 w 226"/>
                  <a:gd name="T3" fmla="*/ 80 h 223"/>
                  <a:gd name="T4" fmla="*/ 16 w 226"/>
                  <a:gd name="T5" fmla="*/ 51 h 223"/>
                  <a:gd name="T6" fmla="*/ 37 w 226"/>
                  <a:gd name="T7" fmla="*/ 27 h 223"/>
                  <a:gd name="T8" fmla="*/ 64 w 226"/>
                  <a:gd name="T9" fmla="*/ 11 h 223"/>
                  <a:gd name="T10" fmla="*/ 95 w 226"/>
                  <a:gd name="T11" fmla="*/ 0 h 223"/>
                  <a:gd name="T12" fmla="*/ 127 w 226"/>
                  <a:gd name="T13" fmla="*/ 0 h 223"/>
                  <a:gd name="T14" fmla="*/ 159 w 226"/>
                  <a:gd name="T15" fmla="*/ 11 h 223"/>
                  <a:gd name="T16" fmla="*/ 186 w 226"/>
                  <a:gd name="T17" fmla="*/ 27 h 223"/>
                  <a:gd name="T18" fmla="*/ 207 w 226"/>
                  <a:gd name="T19" fmla="*/ 51 h 223"/>
                  <a:gd name="T20" fmla="*/ 220 w 226"/>
                  <a:gd name="T21" fmla="*/ 80 h 223"/>
                  <a:gd name="T22" fmla="*/ 226 w 226"/>
                  <a:gd name="T23" fmla="*/ 112 h 223"/>
                  <a:gd name="T24" fmla="*/ 220 w 226"/>
                  <a:gd name="T25" fmla="*/ 144 h 223"/>
                  <a:gd name="T26" fmla="*/ 207 w 226"/>
                  <a:gd name="T27" fmla="*/ 173 h 223"/>
                  <a:gd name="T28" fmla="*/ 186 w 226"/>
                  <a:gd name="T29" fmla="*/ 199 h 223"/>
                  <a:gd name="T30" fmla="*/ 159 w 226"/>
                  <a:gd name="T31" fmla="*/ 215 h 223"/>
                  <a:gd name="T32" fmla="*/ 127 w 226"/>
                  <a:gd name="T33" fmla="*/ 223 h 223"/>
                  <a:gd name="T34" fmla="*/ 95 w 226"/>
                  <a:gd name="T35" fmla="*/ 223 h 223"/>
                  <a:gd name="T36" fmla="*/ 64 w 226"/>
                  <a:gd name="T37" fmla="*/ 215 h 223"/>
                  <a:gd name="T38" fmla="*/ 37 w 226"/>
                  <a:gd name="T39" fmla="*/ 199 h 223"/>
                  <a:gd name="T40" fmla="*/ 16 w 226"/>
                  <a:gd name="T41" fmla="*/ 173 h 223"/>
                  <a:gd name="T42" fmla="*/ 2 w 226"/>
                  <a:gd name="T43" fmla="*/ 144 h 223"/>
                  <a:gd name="T44" fmla="*/ 0 w 226"/>
                  <a:gd name="T45" fmla="*/ 112 h 22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26" h="223">
                    <a:moveTo>
                      <a:pt x="0" y="112"/>
                    </a:moveTo>
                    <a:lnTo>
                      <a:pt x="2" y="80"/>
                    </a:lnTo>
                    <a:lnTo>
                      <a:pt x="16" y="51"/>
                    </a:lnTo>
                    <a:lnTo>
                      <a:pt x="37" y="27"/>
                    </a:lnTo>
                    <a:lnTo>
                      <a:pt x="64" y="11"/>
                    </a:lnTo>
                    <a:lnTo>
                      <a:pt x="95" y="0"/>
                    </a:lnTo>
                    <a:lnTo>
                      <a:pt x="127" y="0"/>
                    </a:lnTo>
                    <a:lnTo>
                      <a:pt x="159" y="11"/>
                    </a:lnTo>
                    <a:lnTo>
                      <a:pt x="186" y="27"/>
                    </a:lnTo>
                    <a:lnTo>
                      <a:pt x="207" y="51"/>
                    </a:lnTo>
                    <a:lnTo>
                      <a:pt x="220" y="80"/>
                    </a:lnTo>
                    <a:lnTo>
                      <a:pt x="226" y="112"/>
                    </a:lnTo>
                    <a:lnTo>
                      <a:pt x="220" y="144"/>
                    </a:lnTo>
                    <a:lnTo>
                      <a:pt x="207" y="173"/>
                    </a:lnTo>
                    <a:lnTo>
                      <a:pt x="186" y="199"/>
                    </a:lnTo>
                    <a:lnTo>
                      <a:pt x="159" y="215"/>
                    </a:lnTo>
                    <a:lnTo>
                      <a:pt x="127" y="223"/>
                    </a:lnTo>
                    <a:lnTo>
                      <a:pt x="95" y="223"/>
                    </a:lnTo>
                    <a:lnTo>
                      <a:pt x="64" y="215"/>
                    </a:lnTo>
                    <a:lnTo>
                      <a:pt x="37" y="199"/>
                    </a:lnTo>
                    <a:lnTo>
                      <a:pt x="16" y="173"/>
                    </a:lnTo>
                    <a:lnTo>
                      <a:pt x="2" y="144"/>
                    </a:lnTo>
                    <a:lnTo>
                      <a:pt x="0" y="112"/>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84" name="Rectangle 64"/>
              <p:cNvSpPr>
                <a:spLocks noChangeArrowheads="1"/>
              </p:cNvSpPr>
              <p:nvPr/>
            </p:nvSpPr>
            <p:spPr bwMode="auto">
              <a:xfrm>
                <a:off x="969" y="1124"/>
                <a:ext cx="6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rgbClr val="000000"/>
                    </a:solidFill>
                    <a:latin typeface="+mn-lt"/>
                  </a:rPr>
                  <a:t>C</a:t>
                </a:r>
                <a:endParaRPr lang="en-US" altLang="zh-CN" sz="1400">
                  <a:latin typeface="+mn-lt"/>
                </a:endParaRPr>
              </a:p>
            </p:txBody>
          </p:sp>
        </p:grpSp>
        <p:grpSp>
          <p:nvGrpSpPr>
            <p:cNvPr id="40971" name="Group 110"/>
            <p:cNvGrpSpPr>
              <a:grpSpLocks/>
            </p:cNvGrpSpPr>
            <p:nvPr/>
          </p:nvGrpSpPr>
          <p:grpSpPr bwMode="auto">
            <a:xfrm>
              <a:off x="1070" y="786"/>
              <a:ext cx="491" cy="302"/>
              <a:chOff x="1070" y="786"/>
              <a:chExt cx="491" cy="302"/>
            </a:xfrm>
          </p:grpSpPr>
          <p:sp>
            <p:nvSpPr>
              <p:cNvPr id="40980" name="Line 69"/>
              <p:cNvSpPr>
                <a:spLocks noChangeShapeType="1"/>
              </p:cNvSpPr>
              <p:nvPr/>
            </p:nvSpPr>
            <p:spPr bwMode="auto">
              <a:xfrm flipV="1">
                <a:off x="1070" y="820"/>
                <a:ext cx="435" cy="26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1" name="Freeform 70"/>
              <p:cNvSpPr>
                <a:spLocks/>
              </p:cNvSpPr>
              <p:nvPr/>
            </p:nvSpPr>
            <p:spPr bwMode="auto">
              <a:xfrm>
                <a:off x="1479" y="788"/>
                <a:ext cx="82" cy="69"/>
              </a:xfrm>
              <a:custGeom>
                <a:avLst/>
                <a:gdLst>
                  <a:gd name="T0" fmla="*/ 37 w 82"/>
                  <a:gd name="T1" fmla="*/ 69 h 69"/>
                  <a:gd name="T2" fmla="*/ 82 w 82"/>
                  <a:gd name="T3" fmla="*/ 0 h 69"/>
                  <a:gd name="T4" fmla="*/ 0 w 82"/>
                  <a:gd name="T5" fmla="*/ 5 h 69"/>
                  <a:gd name="T6" fmla="*/ 37 w 82"/>
                  <a:gd name="T7" fmla="*/ 69 h 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2" h="69">
                    <a:moveTo>
                      <a:pt x="37" y="69"/>
                    </a:moveTo>
                    <a:lnTo>
                      <a:pt x="82" y="0"/>
                    </a:lnTo>
                    <a:lnTo>
                      <a:pt x="0" y="5"/>
                    </a:lnTo>
                    <a:lnTo>
                      <a:pt x="37"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982" name="Rectangle 71"/>
              <p:cNvSpPr>
                <a:spLocks noChangeArrowheads="1"/>
              </p:cNvSpPr>
              <p:nvPr/>
            </p:nvSpPr>
            <p:spPr bwMode="auto">
              <a:xfrm>
                <a:off x="1250" y="786"/>
                <a:ext cx="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rgbClr val="000000"/>
                    </a:solidFill>
                    <a:latin typeface="+mn-lt"/>
                  </a:rPr>
                  <a:t>1</a:t>
                </a:r>
                <a:endParaRPr lang="en-US" altLang="zh-CN" sz="1400">
                  <a:latin typeface="+mn-lt"/>
                </a:endParaRPr>
              </a:p>
            </p:txBody>
          </p:sp>
        </p:grpSp>
        <p:grpSp>
          <p:nvGrpSpPr>
            <p:cNvPr id="40972" name="Group 107"/>
            <p:cNvGrpSpPr>
              <a:grpSpLocks/>
            </p:cNvGrpSpPr>
            <p:nvPr/>
          </p:nvGrpSpPr>
          <p:grpSpPr bwMode="auto">
            <a:xfrm>
              <a:off x="1110" y="1030"/>
              <a:ext cx="451" cy="207"/>
              <a:chOff x="1110" y="1030"/>
              <a:chExt cx="451" cy="207"/>
            </a:xfrm>
          </p:grpSpPr>
          <p:sp>
            <p:nvSpPr>
              <p:cNvPr id="40977" name="Line 65"/>
              <p:cNvSpPr>
                <a:spLocks noChangeShapeType="1"/>
              </p:cNvSpPr>
              <p:nvPr/>
            </p:nvSpPr>
            <p:spPr bwMode="auto">
              <a:xfrm>
                <a:off x="1110" y="1200"/>
                <a:ext cx="3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8" name="Freeform 66"/>
              <p:cNvSpPr>
                <a:spLocks/>
              </p:cNvSpPr>
              <p:nvPr/>
            </p:nvSpPr>
            <p:spPr bwMode="auto">
              <a:xfrm>
                <a:off x="1487" y="1165"/>
                <a:ext cx="74" cy="72"/>
              </a:xfrm>
              <a:custGeom>
                <a:avLst/>
                <a:gdLst>
                  <a:gd name="T0" fmla="*/ 0 w 74"/>
                  <a:gd name="T1" fmla="*/ 0 h 72"/>
                  <a:gd name="T2" fmla="*/ 74 w 74"/>
                  <a:gd name="T3" fmla="*/ 35 h 72"/>
                  <a:gd name="T4" fmla="*/ 0 w 74"/>
                  <a:gd name="T5" fmla="*/ 72 h 72"/>
                  <a:gd name="T6" fmla="*/ 0 w 74"/>
                  <a:gd name="T7" fmla="*/ 0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 h="72">
                    <a:moveTo>
                      <a:pt x="0" y="0"/>
                    </a:moveTo>
                    <a:lnTo>
                      <a:pt x="74" y="35"/>
                    </a:lnTo>
                    <a:lnTo>
                      <a:pt x="0" y="7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979" name="Rectangle 72"/>
              <p:cNvSpPr>
                <a:spLocks noChangeArrowheads="1"/>
              </p:cNvSpPr>
              <p:nvPr/>
            </p:nvSpPr>
            <p:spPr bwMode="auto">
              <a:xfrm>
                <a:off x="1309" y="1030"/>
                <a:ext cx="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rgbClr val="000000"/>
                    </a:solidFill>
                    <a:latin typeface="+mn-lt"/>
                  </a:rPr>
                  <a:t>2</a:t>
                </a:r>
                <a:endParaRPr lang="en-US" altLang="zh-CN" sz="1400">
                  <a:latin typeface="+mn-lt"/>
                </a:endParaRPr>
              </a:p>
            </p:txBody>
          </p:sp>
        </p:grpSp>
        <p:grpSp>
          <p:nvGrpSpPr>
            <p:cNvPr id="40973" name="Group 105"/>
            <p:cNvGrpSpPr>
              <a:grpSpLocks/>
            </p:cNvGrpSpPr>
            <p:nvPr/>
          </p:nvGrpSpPr>
          <p:grpSpPr bwMode="auto">
            <a:xfrm>
              <a:off x="1070" y="1277"/>
              <a:ext cx="491" cy="374"/>
              <a:chOff x="1070" y="1277"/>
              <a:chExt cx="491" cy="374"/>
            </a:xfrm>
          </p:grpSpPr>
          <p:sp>
            <p:nvSpPr>
              <p:cNvPr id="40974" name="Line 67"/>
              <p:cNvSpPr>
                <a:spLocks noChangeShapeType="1"/>
              </p:cNvSpPr>
              <p:nvPr/>
            </p:nvSpPr>
            <p:spPr bwMode="auto">
              <a:xfrm>
                <a:off x="1070" y="1277"/>
                <a:ext cx="441" cy="33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5" name="Freeform 68"/>
              <p:cNvSpPr>
                <a:spLocks/>
              </p:cNvSpPr>
              <p:nvPr/>
            </p:nvSpPr>
            <p:spPr bwMode="auto">
              <a:xfrm>
                <a:off x="1479" y="1580"/>
                <a:ext cx="82" cy="71"/>
              </a:xfrm>
              <a:custGeom>
                <a:avLst/>
                <a:gdLst>
                  <a:gd name="T0" fmla="*/ 45 w 82"/>
                  <a:gd name="T1" fmla="*/ 0 h 71"/>
                  <a:gd name="T2" fmla="*/ 82 w 82"/>
                  <a:gd name="T3" fmla="*/ 71 h 71"/>
                  <a:gd name="T4" fmla="*/ 0 w 82"/>
                  <a:gd name="T5" fmla="*/ 58 h 71"/>
                  <a:gd name="T6" fmla="*/ 45 w 82"/>
                  <a:gd name="T7" fmla="*/ 0 h 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2" h="71">
                    <a:moveTo>
                      <a:pt x="45" y="0"/>
                    </a:moveTo>
                    <a:lnTo>
                      <a:pt x="82" y="71"/>
                    </a:lnTo>
                    <a:lnTo>
                      <a:pt x="0" y="58"/>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976" name="Rectangle 73"/>
              <p:cNvSpPr>
                <a:spLocks noChangeArrowheads="1"/>
              </p:cNvSpPr>
              <p:nvPr/>
            </p:nvSpPr>
            <p:spPr bwMode="auto">
              <a:xfrm>
                <a:off x="1213" y="1500"/>
                <a:ext cx="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rgbClr val="000000"/>
                    </a:solidFill>
                    <a:latin typeface="+mn-lt"/>
                  </a:rPr>
                  <a:t>3</a:t>
                </a:r>
                <a:endParaRPr lang="en-US" altLang="zh-CN" sz="1400">
                  <a:latin typeface="+mn-lt"/>
                </a:endParaRPr>
              </a:p>
            </p:txBody>
          </p:sp>
        </p:grpSp>
      </p:grpSp>
      <p:sp>
        <p:nvSpPr>
          <p:cNvPr id="69" name="Rectangle 2">
            <a:extLst>
              <a:ext uri="{FF2B5EF4-FFF2-40B4-BE49-F238E27FC236}">
                <a16:creationId xmlns:a16="http://schemas.microsoft.com/office/drawing/2014/main" id="{639559F3-BF2B-BC4B-8FA7-4C373404E299}"/>
              </a:ext>
            </a:extLst>
          </p:cNvPr>
          <p:cNvSpPr>
            <a:spLocks noGrp="1" noChangeArrowheads="1"/>
          </p:cNvSpPr>
          <p:nvPr>
            <p:ph type="title"/>
          </p:nvPr>
        </p:nvSpPr>
        <p:spPr>
          <a:xfrm>
            <a:off x="0" y="-27384"/>
            <a:ext cx="12192000" cy="1143000"/>
          </a:xfrm>
        </p:spPr>
        <p:txBody>
          <a:bodyPr/>
          <a:lstStyle/>
          <a:p>
            <a:pPr eaLnBrk="1" hangingPunct="1"/>
            <a:r>
              <a:rPr lang="zh-CN" altLang="en-US" sz="4800" dirty="0">
                <a:solidFill>
                  <a:srgbClr val="2521FF"/>
                </a:solidFill>
                <a:latin typeface="SimHei" panose="02010609060101010101" pitchFamily="49" charset="-122"/>
                <a:ea typeface="SimHei" panose="02010609060101010101" pitchFamily="49" charset="-122"/>
                <a:cs typeface="Times New Roman" panose="02020603050405020304" pitchFamily="18" charset="0"/>
              </a:rPr>
              <a:t>复制</a:t>
            </a:r>
            <a:r>
              <a:rPr lang="en-US" altLang="zh-CN" sz="4800" dirty="0">
                <a:solidFill>
                  <a:srgbClr val="2521FF"/>
                </a:solidFill>
                <a:latin typeface="SimHei" panose="02010609060101010101" pitchFamily="49" charset="-122"/>
                <a:ea typeface="SimHei" panose="02010609060101010101" pitchFamily="49" charset="-122"/>
              </a:rPr>
              <a:t>(2/4)</a:t>
            </a:r>
          </a:p>
        </p:txBody>
      </p:sp>
    </p:spTree>
    <p:extLst>
      <p:ext uri="{BB962C8B-B14F-4D97-AF65-F5344CB8AC3E}">
        <p14:creationId xmlns:p14="http://schemas.microsoft.com/office/powerpoint/2010/main" val="38368387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3"/>
          <p:cNvSpPr>
            <a:spLocks noGrp="1" noChangeArrowheads="1"/>
          </p:cNvSpPr>
          <p:nvPr>
            <p:ph idx="1"/>
          </p:nvPr>
        </p:nvSpPr>
        <p:spPr>
          <a:xfrm>
            <a:off x="184734" y="1147775"/>
            <a:ext cx="11880885" cy="4525963"/>
          </a:xfrm>
        </p:spPr>
        <p:txBody>
          <a:bodyPr/>
          <a:lstStyle/>
          <a:p>
            <a:pPr eaLnBrk="1" hangingPunct="1">
              <a:lnSpc>
                <a:spcPct val="90000"/>
              </a:lnSpc>
            </a:pPr>
            <a:r>
              <a:rPr lang="zh-CN" altLang="en-US" dirty="0"/>
              <a:t>实现复制的方法</a:t>
            </a:r>
          </a:p>
          <a:p>
            <a:pPr lvl="1"/>
            <a:r>
              <a:rPr lang="zh-CN" altLang="en-US" dirty="0"/>
              <a:t>惰性复制</a:t>
            </a:r>
          </a:p>
          <a:p>
            <a:pPr lvl="2" algn="just">
              <a:spcBef>
                <a:spcPct val="50000"/>
              </a:spcBef>
              <a:buClr>
                <a:schemeClr val="tx1"/>
              </a:buClr>
            </a:pPr>
            <a:r>
              <a:rPr lang="zh-CN" altLang="en-US" dirty="0">
                <a:solidFill>
                  <a:srgbClr val="06070E"/>
                </a:solidFill>
              </a:rPr>
              <a:t>只要在某个服务器上建立每个文件的一个拷贝，服务器自己在其他的服务器上也可自动生成副本</a:t>
            </a:r>
            <a:endParaRPr lang="zh-CN" altLang="en-US" dirty="0"/>
          </a:p>
        </p:txBody>
      </p:sp>
      <p:grpSp>
        <p:nvGrpSpPr>
          <p:cNvPr id="41989" name="Group 4"/>
          <p:cNvGrpSpPr>
            <a:grpSpLocks/>
          </p:cNvGrpSpPr>
          <p:nvPr/>
        </p:nvGrpSpPr>
        <p:grpSpPr bwMode="auto">
          <a:xfrm>
            <a:off x="4878533" y="3617069"/>
            <a:ext cx="2181559" cy="2429903"/>
            <a:chOff x="2233" y="663"/>
            <a:chExt cx="1145" cy="1274"/>
          </a:xfrm>
        </p:grpSpPr>
        <p:grpSp>
          <p:nvGrpSpPr>
            <p:cNvPr id="41990" name="Group 5"/>
            <p:cNvGrpSpPr>
              <a:grpSpLocks/>
            </p:cNvGrpSpPr>
            <p:nvPr/>
          </p:nvGrpSpPr>
          <p:grpSpPr bwMode="auto">
            <a:xfrm>
              <a:off x="3019" y="905"/>
              <a:ext cx="359" cy="189"/>
              <a:chOff x="3019" y="905"/>
              <a:chExt cx="359" cy="189"/>
            </a:xfrm>
          </p:grpSpPr>
          <p:sp>
            <p:nvSpPr>
              <p:cNvPr id="42020" name="Line 6"/>
              <p:cNvSpPr>
                <a:spLocks noChangeShapeType="1"/>
              </p:cNvSpPr>
              <p:nvPr/>
            </p:nvSpPr>
            <p:spPr bwMode="auto">
              <a:xfrm flipV="1">
                <a:off x="3054" y="969"/>
                <a:ext cx="1" cy="125"/>
              </a:xfrm>
              <a:prstGeom prst="line">
                <a:avLst/>
              </a:prstGeom>
              <a:noFill/>
              <a:ln w="476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2400">
                  <a:ea typeface="SimHei" panose="02010609060101010101" pitchFamily="49" charset="-122"/>
                </a:endParaRPr>
              </a:p>
            </p:txBody>
          </p:sp>
          <p:sp>
            <p:nvSpPr>
              <p:cNvPr id="42021" name="Freeform 7"/>
              <p:cNvSpPr>
                <a:spLocks/>
              </p:cNvSpPr>
              <p:nvPr/>
            </p:nvSpPr>
            <p:spPr bwMode="auto">
              <a:xfrm>
                <a:off x="3019" y="905"/>
                <a:ext cx="72" cy="72"/>
              </a:xfrm>
              <a:custGeom>
                <a:avLst/>
                <a:gdLst>
                  <a:gd name="T0" fmla="*/ 0 w 72"/>
                  <a:gd name="T1" fmla="*/ 72 h 72"/>
                  <a:gd name="T2" fmla="*/ 35 w 72"/>
                  <a:gd name="T3" fmla="*/ 0 h 72"/>
                  <a:gd name="T4" fmla="*/ 72 w 72"/>
                  <a:gd name="T5" fmla="*/ 72 h 72"/>
                  <a:gd name="T6" fmla="*/ 0 w 72"/>
                  <a:gd name="T7" fmla="*/ 72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 h="72">
                    <a:moveTo>
                      <a:pt x="0" y="72"/>
                    </a:moveTo>
                    <a:lnTo>
                      <a:pt x="35" y="0"/>
                    </a:lnTo>
                    <a:lnTo>
                      <a:pt x="72" y="72"/>
                    </a:lnTo>
                    <a:lnTo>
                      <a:pt x="0"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ea typeface="SimHei" panose="02010609060101010101" pitchFamily="49" charset="-122"/>
                </a:endParaRPr>
              </a:p>
            </p:txBody>
          </p:sp>
          <p:sp>
            <p:nvSpPr>
              <p:cNvPr id="42022" name="Rectangle 8"/>
              <p:cNvSpPr>
                <a:spLocks noChangeArrowheads="1"/>
              </p:cNvSpPr>
              <p:nvPr/>
            </p:nvSpPr>
            <p:spPr bwMode="auto">
              <a:xfrm>
                <a:off x="3136" y="934"/>
                <a:ext cx="24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000000"/>
                    </a:solidFill>
                    <a:latin typeface="+mn-lt"/>
                    <a:ea typeface="SimHei" panose="02010609060101010101" pitchFamily="49" charset="-122"/>
                  </a:rPr>
                  <a:t>以后</a:t>
                </a:r>
                <a:endParaRPr lang="zh-CN" altLang="en-US" sz="1800">
                  <a:latin typeface="+mn-lt"/>
                  <a:ea typeface="SimHei" panose="02010609060101010101" pitchFamily="49" charset="-122"/>
                </a:endParaRPr>
              </a:p>
            </p:txBody>
          </p:sp>
        </p:grpSp>
        <p:grpSp>
          <p:nvGrpSpPr>
            <p:cNvPr id="41991" name="Group 9"/>
            <p:cNvGrpSpPr>
              <a:grpSpLocks/>
            </p:cNvGrpSpPr>
            <p:nvPr/>
          </p:nvGrpSpPr>
          <p:grpSpPr bwMode="auto">
            <a:xfrm>
              <a:off x="2233" y="663"/>
              <a:ext cx="1145" cy="1274"/>
              <a:chOff x="2233" y="653"/>
              <a:chExt cx="1145" cy="1274"/>
            </a:xfrm>
          </p:grpSpPr>
          <p:grpSp>
            <p:nvGrpSpPr>
              <p:cNvPr id="41992" name="Group 10"/>
              <p:cNvGrpSpPr>
                <a:grpSpLocks/>
              </p:cNvGrpSpPr>
              <p:nvPr/>
            </p:nvGrpSpPr>
            <p:grpSpPr bwMode="auto">
              <a:xfrm>
                <a:off x="2942" y="679"/>
                <a:ext cx="226" cy="223"/>
                <a:chOff x="2942" y="679"/>
                <a:chExt cx="226" cy="223"/>
              </a:xfrm>
            </p:grpSpPr>
            <p:sp>
              <p:nvSpPr>
                <p:cNvPr id="42018" name="Freeform 11"/>
                <p:cNvSpPr>
                  <a:spLocks/>
                </p:cNvSpPr>
                <p:nvPr/>
              </p:nvSpPr>
              <p:spPr bwMode="auto">
                <a:xfrm>
                  <a:off x="2942" y="679"/>
                  <a:ext cx="226" cy="223"/>
                </a:xfrm>
                <a:custGeom>
                  <a:avLst/>
                  <a:gdLst>
                    <a:gd name="T0" fmla="*/ 0 w 226"/>
                    <a:gd name="T1" fmla="*/ 112 h 223"/>
                    <a:gd name="T2" fmla="*/ 6 w 226"/>
                    <a:gd name="T3" fmla="*/ 80 h 223"/>
                    <a:gd name="T4" fmla="*/ 19 w 226"/>
                    <a:gd name="T5" fmla="*/ 51 h 223"/>
                    <a:gd name="T6" fmla="*/ 38 w 226"/>
                    <a:gd name="T7" fmla="*/ 27 h 223"/>
                    <a:gd name="T8" fmla="*/ 67 w 226"/>
                    <a:gd name="T9" fmla="*/ 11 h 223"/>
                    <a:gd name="T10" fmla="*/ 96 w 226"/>
                    <a:gd name="T11" fmla="*/ 0 h 223"/>
                    <a:gd name="T12" fmla="*/ 128 w 226"/>
                    <a:gd name="T13" fmla="*/ 0 h 223"/>
                    <a:gd name="T14" fmla="*/ 160 w 226"/>
                    <a:gd name="T15" fmla="*/ 11 h 223"/>
                    <a:gd name="T16" fmla="*/ 186 w 226"/>
                    <a:gd name="T17" fmla="*/ 27 h 223"/>
                    <a:gd name="T18" fmla="*/ 208 w 226"/>
                    <a:gd name="T19" fmla="*/ 51 h 223"/>
                    <a:gd name="T20" fmla="*/ 221 w 226"/>
                    <a:gd name="T21" fmla="*/ 80 h 223"/>
                    <a:gd name="T22" fmla="*/ 226 w 226"/>
                    <a:gd name="T23" fmla="*/ 112 h 223"/>
                    <a:gd name="T24" fmla="*/ 221 w 226"/>
                    <a:gd name="T25" fmla="*/ 144 h 223"/>
                    <a:gd name="T26" fmla="*/ 208 w 226"/>
                    <a:gd name="T27" fmla="*/ 173 h 223"/>
                    <a:gd name="T28" fmla="*/ 186 w 226"/>
                    <a:gd name="T29" fmla="*/ 197 h 223"/>
                    <a:gd name="T30" fmla="*/ 160 w 226"/>
                    <a:gd name="T31" fmla="*/ 215 h 223"/>
                    <a:gd name="T32" fmla="*/ 128 w 226"/>
                    <a:gd name="T33" fmla="*/ 223 h 223"/>
                    <a:gd name="T34" fmla="*/ 96 w 226"/>
                    <a:gd name="T35" fmla="*/ 223 h 223"/>
                    <a:gd name="T36" fmla="*/ 67 w 226"/>
                    <a:gd name="T37" fmla="*/ 215 h 223"/>
                    <a:gd name="T38" fmla="*/ 38 w 226"/>
                    <a:gd name="T39" fmla="*/ 197 h 223"/>
                    <a:gd name="T40" fmla="*/ 19 w 226"/>
                    <a:gd name="T41" fmla="*/ 173 h 223"/>
                    <a:gd name="T42" fmla="*/ 6 w 226"/>
                    <a:gd name="T43" fmla="*/ 144 h 223"/>
                    <a:gd name="T44" fmla="*/ 0 w 226"/>
                    <a:gd name="T45" fmla="*/ 112 h 22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26" h="223">
                      <a:moveTo>
                        <a:pt x="0" y="112"/>
                      </a:moveTo>
                      <a:lnTo>
                        <a:pt x="6" y="80"/>
                      </a:lnTo>
                      <a:lnTo>
                        <a:pt x="19" y="51"/>
                      </a:lnTo>
                      <a:lnTo>
                        <a:pt x="38" y="27"/>
                      </a:lnTo>
                      <a:lnTo>
                        <a:pt x="67" y="11"/>
                      </a:lnTo>
                      <a:lnTo>
                        <a:pt x="96" y="0"/>
                      </a:lnTo>
                      <a:lnTo>
                        <a:pt x="128" y="0"/>
                      </a:lnTo>
                      <a:lnTo>
                        <a:pt x="160" y="11"/>
                      </a:lnTo>
                      <a:lnTo>
                        <a:pt x="186" y="27"/>
                      </a:lnTo>
                      <a:lnTo>
                        <a:pt x="208" y="51"/>
                      </a:lnTo>
                      <a:lnTo>
                        <a:pt x="221" y="80"/>
                      </a:lnTo>
                      <a:lnTo>
                        <a:pt x="226" y="112"/>
                      </a:lnTo>
                      <a:lnTo>
                        <a:pt x="221" y="144"/>
                      </a:lnTo>
                      <a:lnTo>
                        <a:pt x="208" y="173"/>
                      </a:lnTo>
                      <a:lnTo>
                        <a:pt x="186" y="197"/>
                      </a:lnTo>
                      <a:lnTo>
                        <a:pt x="160" y="215"/>
                      </a:lnTo>
                      <a:lnTo>
                        <a:pt x="128" y="223"/>
                      </a:lnTo>
                      <a:lnTo>
                        <a:pt x="96" y="223"/>
                      </a:lnTo>
                      <a:lnTo>
                        <a:pt x="67" y="215"/>
                      </a:lnTo>
                      <a:lnTo>
                        <a:pt x="38" y="197"/>
                      </a:lnTo>
                      <a:lnTo>
                        <a:pt x="19" y="173"/>
                      </a:lnTo>
                      <a:lnTo>
                        <a:pt x="6" y="144"/>
                      </a:lnTo>
                      <a:lnTo>
                        <a:pt x="0" y="112"/>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ea typeface="SimHei" panose="02010609060101010101" pitchFamily="49" charset="-122"/>
                  </a:endParaRPr>
                </a:p>
              </p:txBody>
            </p:sp>
            <p:sp>
              <p:nvSpPr>
                <p:cNvPr id="42019" name="Rectangle 12"/>
                <p:cNvSpPr>
                  <a:spLocks noChangeArrowheads="1"/>
                </p:cNvSpPr>
                <p:nvPr/>
              </p:nvSpPr>
              <p:spPr bwMode="auto">
                <a:xfrm>
                  <a:off x="3001" y="733"/>
                  <a:ext cx="11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000000"/>
                      </a:solidFill>
                      <a:latin typeface="+mn-lt"/>
                      <a:ea typeface="SimHei" panose="02010609060101010101" pitchFamily="49" charset="-122"/>
                    </a:rPr>
                    <a:t>S1</a:t>
                  </a:r>
                  <a:endParaRPr lang="en-US" altLang="zh-CN" sz="1800">
                    <a:latin typeface="+mn-lt"/>
                    <a:ea typeface="SimHei" panose="02010609060101010101" pitchFamily="49" charset="-122"/>
                  </a:endParaRPr>
                </a:p>
              </p:txBody>
            </p:sp>
          </p:grpSp>
          <p:grpSp>
            <p:nvGrpSpPr>
              <p:cNvPr id="41993" name="Group 13"/>
              <p:cNvGrpSpPr>
                <a:grpSpLocks/>
              </p:cNvGrpSpPr>
              <p:nvPr/>
            </p:nvGrpSpPr>
            <p:grpSpPr bwMode="auto">
              <a:xfrm>
                <a:off x="2942" y="1094"/>
                <a:ext cx="226" cy="223"/>
                <a:chOff x="2942" y="1094"/>
                <a:chExt cx="226" cy="223"/>
              </a:xfrm>
            </p:grpSpPr>
            <p:sp>
              <p:nvSpPr>
                <p:cNvPr id="42016" name="Freeform 14"/>
                <p:cNvSpPr>
                  <a:spLocks/>
                </p:cNvSpPr>
                <p:nvPr/>
              </p:nvSpPr>
              <p:spPr bwMode="auto">
                <a:xfrm>
                  <a:off x="2942" y="1094"/>
                  <a:ext cx="226" cy="223"/>
                </a:xfrm>
                <a:custGeom>
                  <a:avLst/>
                  <a:gdLst>
                    <a:gd name="T0" fmla="*/ 0 w 226"/>
                    <a:gd name="T1" fmla="*/ 111 h 223"/>
                    <a:gd name="T2" fmla="*/ 6 w 226"/>
                    <a:gd name="T3" fmla="*/ 79 h 223"/>
                    <a:gd name="T4" fmla="*/ 19 w 226"/>
                    <a:gd name="T5" fmla="*/ 50 h 223"/>
                    <a:gd name="T6" fmla="*/ 38 w 226"/>
                    <a:gd name="T7" fmla="*/ 26 h 223"/>
                    <a:gd name="T8" fmla="*/ 67 w 226"/>
                    <a:gd name="T9" fmla="*/ 10 h 223"/>
                    <a:gd name="T10" fmla="*/ 96 w 226"/>
                    <a:gd name="T11" fmla="*/ 0 h 223"/>
                    <a:gd name="T12" fmla="*/ 128 w 226"/>
                    <a:gd name="T13" fmla="*/ 0 h 223"/>
                    <a:gd name="T14" fmla="*/ 160 w 226"/>
                    <a:gd name="T15" fmla="*/ 10 h 223"/>
                    <a:gd name="T16" fmla="*/ 186 w 226"/>
                    <a:gd name="T17" fmla="*/ 26 h 223"/>
                    <a:gd name="T18" fmla="*/ 208 w 226"/>
                    <a:gd name="T19" fmla="*/ 50 h 223"/>
                    <a:gd name="T20" fmla="*/ 221 w 226"/>
                    <a:gd name="T21" fmla="*/ 79 h 223"/>
                    <a:gd name="T22" fmla="*/ 226 w 226"/>
                    <a:gd name="T23" fmla="*/ 111 h 223"/>
                    <a:gd name="T24" fmla="*/ 221 w 226"/>
                    <a:gd name="T25" fmla="*/ 143 h 223"/>
                    <a:gd name="T26" fmla="*/ 208 w 226"/>
                    <a:gd name="T27" fmla="*/ 172 h 223"/>
                    <a:gd name="T28" fmla="*/ 186 w 226"/>
                    <a:gd name="T29" fmla="*/ 196 h 223"/>
                    <a:gd name="T30" fmla="*/ 160 w 226"/>
                    <a:gd name="T31" fmla="*/ 215 h 223"/>
                    <a:gd name="T32" fmla="*/ 128 w 226"/>
                    <a:gd name="T33" fmla="*/ 223 h 223"/>
                    <a:gd name="T34" fmla="*/ 96 w 226"/>
                    <a:gd name="T35" fmla="*/ 223 h 223"/>
                    <a:gd name="T36" fmla="*/ 67 w 226"/>
                    <a:gd name="T37" fmla="*/ 215 h 223"/>
                    <a:gd name="T38" fmla="*/ 38 w 226"/>
                    <a:gd name="T39" fmla="*/ 196 h 223"/>
                    <a:gd name="T40" fmla="*/ 19 w 226"/>
                    <a:gd name="T41" fmla="*/ 172 h 223"/>
                    <a:gd name="T42" fmla="*/ 6 w 226"/>
                    <a:gd name="T43" fmla="*/ 143 h 223"/>
                    <a:gd name="T44" fmla="*/ 0 w 226"/>
                    <a:gd name="T45" fmla="*/ 111 h 22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26" h="223">
                      <a:moveTo>
                        <a:pt x="0" y="111"/>
                      </a:moveTo>
                      <a:lnTo>
                        <a:pt x="6" y="79"/>
                      </a:lnTo>
                      <a:lnTo>
                        <a:pt x="19" y="50"/>
                      </a:lnTo>
                      <a:lnTo>
                        <a:pt x="38" y="26"/>
                      </a:lnTo>
                      <a:lnTo>
                        <a:pt x="67" y="10"/>
                      </a:lnTo>
                      <a:lnTo>
                        <a:pt x="96" y="0"/>
                      </a:lnTo>
                      <a:lnTo>
                        <a:pt x="128" y="0"/>
                      </a:lnTo>
                      <a:lnTo>
                        <a:pt x="160" y="10"/>
                      </a:lnTo>
                      <a:lnTo>
                        <a:pt x="186" y="26"/>
                      </a:lnTo>
                      <a:lnTo>
                        <a:pt x="208" y="50"/>
                      </a:lnTo>
                      <a:lnTo>
                        <a:pt x="221" y="79"/>
                      </a:lnTo>
                      <a:lnTo>
                        <a:pt x="226" y="111"/>
                      </a:lnTo>
                      <a:lnTo>
                        <a:pt x="221" y="143"/>
                      </a:lnTo>
                      <a:lnTo>
                        <a:pt x="208" y="172"/>
                      </a:lnTo>
                      <a:lnTo>
                        <a:pt x="186" y="196"/>
                      </a:lnTo>
                      <a:lnTo>
                        <a:pt x="160" y="215"/>
                      </a:lnTo>
                      <a:lnTo>
                        <a:pt x="128" y="223"/>
                      </a:lnTo>
                      <a:lnTo>
                        <a:pt x="96" y="223"/>
                      </a:lnTo>
                      <a:lnTo>
                        <a:pt x="67" y="215"/>
                      </a:lnTo>
                      <a:lnTo>
                        <a:pt x="38" y="196"/>
                      </a:lnTo>
                      <a:lnTo>
                        <a:pt x="19" y="172"/>
                      </a:lnTo>
                      <a:lnTo>
                        <a:pt x="6" y="143"/>
                      </a:lnTo>
                      <a:lnTo>
                        <a:pt x="0" y="111"/>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ea typeface="SimHei" panose="02010609060101010101" pitchFamily="49" charset="-122"/>
                  </a:endParaRPr>
                </a:p>
              </p:txBody>
            </p:sp>
            <p:sp>
              <p:nvSpPr>
                <p:cNvPr id="42017" name="Rectangle 15"/>
                <p:cNvSpPr>
                  <a:spLocks noChangeArrowheads="1"/>
                </p:cNvSpPr>
                <p:nvPr/>
              </p:nvSpPr>
              <p:spPr bwMode="auto">
                <a:xfrm>
                  <a:off x="3001" y="1147"/>
                  <a:ext cx="11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000000"/>
                      </a:solidFill>
                      <a:latin typeface="+mn-lt"/>
                      <a:ea typeface="SimHei" panose="02010609060101010101" pitchFamily="49" charset="-122"/>
                    </a:rPr>
                    <a:t>S2</a:t>
                  </a:r>
                  <a:endParaRPr lang="en-US" altLang="zh-CN" sz="1800">
                    <a:latin typeface="+mn-lt"/>
                    <a:ea typeface="SimHei" panose="02010609060101010101" pitchFamily="49" charset="-122"/>
                  </a:endParaRPr>
                </a:p>
              </p:txBody>
            </p:sp>
          </p:grpSp>
          <p:grpSp>
            <p:nvGrpSpPr>
              <p:cNvPr id="41994" name="Group 16"/>
              <p:cNvGrpSpPr>
                <a:grpSpLocks/>
              </p:cNvGrpSpPr>
              <p:nvPr/>
            </p:nvGrpSpPr>
            <p:grpSpPr bwMode="auto">
              <a:xfrm>
                <a:off x="2942" y="1545"/>
                <a:ext cx="226" cy="223"/>
                <a:chOff x="2942" y="1545"/>
                <a:chExt cx="226" cy="223"/>
              </a:xfrm>
            </p:grpSpPr>
            <p:sp>
              <p:nvSpPr>
                <p:cNvPr id="42014" name="Freeform 17"/>
                <p:cNvSpPr>
                  <a:spLocks/>
                </p:cNvSpPr>
                <p:nvPr/>
              </p:nvSpPr>
              <p:spPr bwMode="auto">
                <a:xfrm>
                  <a:off x="2942" y="1545"/>
                  <a:ext cx="226" cy="223"/>
                </a:xfrm>
                <a:custGeom>
                  <a:avLst/>
                  <a:gdLst>
                    <a:gd name="T0" fmla="*/ 0 w 226"/>
                    <a:gd name="T1" fmla="*/ 112 h 223"/>
                    <a:gd name="T2" fmla="*/ 6 w 226"/>
                    <a:gd name="T3" fmla="*/ 80 h 223"/>
                    <a:gd name="T4" fmla="*/ 19 w 226"/>
                    <a:gd name="T5" fmla="*/ 51 h 223"/>
                    <a:gd name="T6" fmla="*/ 38 w 226"/>
                    <a:gd name="T7" fmla="*/ 27 h 223"/>
                    <a:gd name="T8" fmla="*/ 67 w 226"/>
                    <a:gd name="T9" fmla="*/ 11 h 223"/>
                    <a:gd name="T10" fmla="*/ 96 w 226"/>
                    <a:gd name="T11" fmla="*/ 0 h 223"/>
                    <a:gd name="T12" fmla="*/ 128 w 226"/>
                    <a:gd name="T13" fmla="*/ 0 h 223"/>
                    <a:gd name="T14" fmla="*/ 160 w 226"/>
                    <a:gd name="T15" fmla="*/ 11 h 223"/>
                    <a:gd name="T16" fmla="*/ 186 w 226"/>
                    <a:gd name="T17" fmla="*/ 27 h 223"/>
                    <a:gd name="T18" fmla="*/ 208 w 226"/>
                    <a:gd name="T19" fmla="*/ 51 h 223"/>
                    <a:gd name="T20" fmla="*/ 221 w 226"/>
                    <a:gd name="T21" fmla="*/ 80 h 223"/>
                    <a:gd name="T22" fmla="*/ 226 w 226"/>
                    <a:gd name="T23" fmla="*/ 112 h 223"/>
                    <a:gd name="T24" fmla="*/ 221 w 226"/>
                    <a:gd name="T25" fmla="*/ 144 h 223"/>
                    <a:gd name="T26" fmla="*/ 208 w 226"/>
                    <a:gd name="T27" fmla="*/ 173 h 223"/>
                    <a:gd name="T28" fmla="*/ 186 w 226"/>
                    <a:gd name="T29" fmla="*/ 197 h 223"/>
                    <a:gd name="T30" fmla="*/ 160 w 226"/>
                    <a:gd name="T31" fmla="*/ 215 h 223"/>
                    <a:gd name="T32" fmla="*/ 128 w 226"/>
                    <a:gd name="T33" fmla="*/ 223 h 223"/>
                    <a:gd name="T34" fmla="*/ 96 w 226"/>
                    <a:gd name="T35" fmla="*/ 223 h 223"/>
                    <a:gd name="T36" fmla="*/ 67 w 226"/>
                    <a:gd name="T37" fmla="*/ 215 h 223"/>
                    <a:gd name="T38" fmla="*/ 38 w 226"/>
                    <a:gd name="T39" fmla="*/ 197 h 223"/>
                    <a:gd name="T40" fmla="*/ 19 w 226"/>
                    <a:gd name="T41" fmla="*/ 173 h 223"/>
                    <a:gd name="T42" fmla="*/ 6 w 226"/>
                    <a:gd name="T43" fmla="*/ 144 h 223"/>
                    <a:gd name="T44" fmla="*/ 0 w 226"/>
                    <a:gd name="T45" fmla="*/ 112 h 22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26" h="223">
                      <a:moveTo>
                        <a:pt x="0" y="112"/>
                      </a:moveTo>
                      <a:lnTo>
                        <a:pt x="6" y="80"/>
                      </a:lnTo>
                      <a:lnTo>
                        <a:pt x="19" y="51"/>
                      </a:lnTo>
                      <a:lnTo>
                        <a:pt x="38" y="27"/>
                      </a:lnTo>
                      <a:lnTo>
                        <a:pt x="67" y="11"/>
                      </a:lnTo>
                      <a:lnTo>
                        <a:pt x="96" y="0"/>
                      </a:lnTo>
                      <a:lnTo>
                        <a:pt x="128" y="0"/>
                      </a:lnTo>
                      <a:lnTo>
                        <a:pt x="160" y="11"/>
                      </a:lnTo>
                      <a:lnTo>
                        <a:pt x="186" y="27"/>
                      </a:lnTo>
                      <a:lnTo>
                        <a:pt x="208" y="51"/>
                      </a:lnTo>
                      <a:lnTo>
                        <a:pt x="221" y="80"/>
                      </a:lnTo>
                      <a:lnTo>
                        <a:pt x="226" y="112"/>
                      </a:lnTo>
                      <a:lnTo>
                        <a:pt x="221" y="144"/>
                      </a:lnTo>
                      <a:lnTo>
                        <a:pt x="208" y="173"/>
                      </a:lnTo>
                      <a:lnTo>
                        <a:pt x="186" y="197"/>
                      </a:lnTo>
                      <a:lnTo>
                        <a:pt x="160" y="215"/>
                      </a:lnTo>
                      <a:lnTo>
                        <a:pt x="128" y="223"/>
                      </a:lnTo>
                      <a:lnTo>
                        <a:pt x="96" y="223"/>
                      </a:lnTo>
                      <a:lnTo>
                        <a:pt x="67" y="215"/>
                      </a:lnTo>
                      <a:lnTo>
                        <a:pt x="38" y="197"/>
                      </a:lnTo>
                      <a:lnTo>
                        <a:pt x="19" y="173"/>
                      </a:lnTo>
                      <a:lnTo>
                        <a:pt x="6" y="144"/>
                      </a:lnTo>
                      <a:lnTo>
                        <a:pt x="0" y="112"/>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ea typeface="SimHei" panose="02010609060101010101" pitchFamily="49" charset="-122"/>
                  </a:endParaRPr>
                </a:p>
              </p:txBody>
            </p:sp>
            <p:sp>
              <p:nvSpPr>
                <p:cNvPr id="42015" name="Rectangle 18"/>
                <p:cNvSpPr>
                  <a:spLocks noChangeArrowheads="1"/>
                </p:cNvSpPr>
                <p:nvPr/>
              </p:nvSpPr>
              <p:spPr bwMode="auto">
                <a:xfrm>
                  <a:off x="3001" y="1599"/>
                  <a:ext cx="11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000000"/>
                      </a:solidFill>
                      <a:latin typeface="+mn-lt"/>
                      <a:ea typeface="SimHei" panose="02010609060101010101" pitchFamily="49" charset="-122"/>
                    </a:rPr>
                    <a:t>S3</a:t>
                  </a:r>
                  <a:endParaRPr lang="en-US" altLang="zh-CN" sz="1800">
                    <a:latin typeface="+mn-lt"/>
                    <a:ea typeface="SimHei" panose="02010609060101010101" pitchFamily="49" charset="-122"/>
                  </a:endParaRPr>
                </a:p>
              </p:txBody>
            </p:sp>
          </p:grpSp>
          <p:grpSp>
            <p:nvGrpSpPr>
              <p:cNvPr id="41995" name="Group 19"/>
              <p:cNvGrpSpPr>
                <a:grpSpLocks/>
              </p:cNvGrpSpPr>
              <p:nvPr/>
            </p:nvGrpSpPr>
            <p:grpSpPr bwMode="auto">
              <a:xfrm>
                <a:off x="2302" y="1094"/>
                <a:ext cx="226" cy="223"/>
                <a:chOff x="2302" y="1094"/>
                <a:chExt cx="226" cy="223"/>
              </a:xfrm>
            </p:grpSpPr>
            <p:sp>
              <p:nvSpPr>
                <p:cNvPr id="42012" name="Freeform 20"/>
                <p:cNvSpPr>
                  <a:spLocks/>
                </p:cNvSpPr>
                <p:nvPr/>
              </p:nvSpPr>
              <p:spPr bwMode="auto">
                <a:xfrm>
                  <a:off x="2302" y="1094"/>
                  <a:ext cx="226" cy="223"/>
                </a:xfrm>
                <a:custGeom>
                  <a:avLst/>
                  <a:gdLst>
                    <a:gd name="T0" fmla="*/ 0 w 226"/>
                    <a:gd name="T1" fmla="*/ 111 h 223"/>
                    <a:gd name="T2" fmla="*/ 6 w 226"/>
                    <a:gd name="T3" fmla="*/ 79 h 223"/>
                    <a:gd name="T4" fmla="*/ 19 w 226"/>
                    <a:gd name="T5" fmla="*/ 50 h 223"/>
                    <a:gd name="T6" fmla="*/ 40 w 226"/>
                    <a:gd name="T7" fmla="*/ 26 h 223"/>
                    <a:gd name="T8" fmla="*/ 67 w 226"/>
                    <a:gd name="T9" fmla="*/ 10 h 223"/>
                    <a:gd name="T10" fmla="*/ 96 w 226"/>
                    <a:gd name="T11" fmla="*/ 0 h 223"/>
                    <a:gd name="T12" fmla="*/ 128 w 226"/>
                    <a:gd name="T13" fmla="*/ 0 h 223"/>
                    <a:gd name="T14" fmla="*/ 160 w 226"/>
                    <a:gd name="T15" fmla="*/ 10 h 223"/>
                    <a:gd name="T16" fmla="*/ 186 w 226"/>
                    <a:gd name="T17" fmla="*/ 26 h 223"/>
                    <a:gd name="T18" fmla="*/ 207 w 226"/>
                    <a:gd name="T19" fmla="*/ 50 h 223"/>
                    <a:gd name="T20" fmla="*/ 221 w 226"/>
                    <a:gd name="T21" fmla="*/ 79 h 223"/>
                    <a:gd name="T22" fmla="*/ 226 w 226"/>
                    <a:gd name="T23" fmla="*/ 111 h 223"/>
                    <a:gd name="T24" fmla="*/ 221 w 226"/>
                    <a:gd name="T25" fmla="*/ 143 h 223"/>
                    <a:gd name="T26" fmla="*/ 207 w 226"/>
                    <a:gd name="T27" fmla="*/ 172 h 223"/>
                    <a:gd name="T28" fmla="*/ 186 w 226"/>
                    <a:gd name="T29" fmla="*/ 196 h 223"/>
                    <a:gd name="T30" fmla="*/ 160 w 226"/>
                    <a:gd name="T31" fmla="*/ 215 h 223"/>
                    <a:gd name="T32" fmla="*/ 128 w 226"/>
                    <a:gd name="T33" fmla="*/ 223 h 223"/>
                    <a:gd name="T34" fmla="*/ 96 w 226"/>
                    <a:gd name="T35" fmla="*/ 223 h 223"/>
                    <a:gd name="T36" fmla="*/ 67 w 226"/>
                    <a:gd name="T37" fmla="*/ 215 h 223"/>
                    <a:gd name="T38" fmla="*/ 40 w 226"/>
                    <a:gd name="T39" fmla="*/ 196 h 223"/>
                    <a:gd name="T40" fmla="*/ 19 w 226"/>
                    <a:gd name="T41" fmla="*/ 172 h 223"/>
                    <a:gd name="T42" fmla="*/ 6 w 226"/>
                    <a:gd name="T43" fmla="*/ 143 h 223"/>
                    <a:gd name="T44" fmla="*/ 0 w 226"/>
                    <a:gd name="T45" fmla="*/ 111 h 22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26" h="223">
                      <a:moveTo>
                        <a:pt x="0" y="111"/>
                      </a:moveTo>
                      <a:lnTo>
                        <a:pt x="6" y="79"/>
                      </a:lnTo>
                      <a:lnTo>
                        <a:pt x="19" y="50"/>
                      </a:lnTo>
                      <a:lnTo>
                        <a:pt x="40" y="26"/>
                      </a:lnTo>
                      <a:lnTo>
                        <a:pt x="67" y="10"/>
                      </a:lnTo>
                      <a:lnTo>
                        <a:pt x="96" y="0"/>
                      </a:lnTo>
                      <a:lnTo>
                        <a:pt x="128" y="0"/>
                      </a:lnTo>
                      <a:lnTo>
                        <a:pt x="160" y="10"/>
                      </a:lnTo>
                      <a:lnTo>
                        <a:pt x="186" y="26"/>
                      </a:lnTo>
                      <a:lnTo>
                        <a:pt x="207" y="50"/>
                      </a:lnTo>
                      <a:lnTo>
                        <a:pt x="221" y="79"/>
                      </a:lnTo>
                      <a:lnTo>
                        <a:pt x="226" y="111"/>
                      </a:lnTo>
                      <a:lnTo>
                        <a:pt x="221" y="143"/>
                      </a:lnTo>
                      <a:lnTo>
                        <a:pt x="207" y="172"/>
                      </a:lnTo>
                      <a:lnTo>
                        <a:pt x="186" y="196"/>
                      </a:lnTo>
                      <a:lnTo>
                        <a:pt x="160" y="215"/>
                      </a:lnTo>
                      <a:lnTo>
                        <a:pt x="128" y="223"/>
                      </a:lnTo>
                      <a:lnTo>
                        <a:pt x="96" y="223"/>
                      </a:lnTo>
                      <a:lnTo>
                        <a:pt x="67" y="215"/>
                      </a:lnTo>
                      <a:lnTo>
                        <a:pt x="40" y="196"/>
                      </a:lnTo>
                      <a:lnTo>
                        <a:pt x="19" y="172"/>
                      </a:lnTo>
                      <a:lnTo>
                        <a:pt x="6" y="143"/>
                      </a:lnTo>
                      <a:lnTo>
                        <a:pt x="0" y="111"/>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ea typeface="SimHei" panose="02010609060101010101" pitchFamily="49" charset="-122"/>
                  </a:endParaRPr>
                </a:p>
              </p:txBody>
            </p:sp>
            <p:sp>
              <p:nvSpPr>
                <p:cNvPr id="42013" name="Rectangle 21"/>
                <p:cNvSpPr>
                  <a:spLocks noChangeArrowheads="1"/>
                </p:cNvSpPr>
                <p:nvPr/>
              </p:nvSpPr>
              <p:spPr bwMode="auto">
                <a:xfrm>
                  <a:off x="2387" y="1147"/>
                  <a:ext cx="6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000000"/>
                      </a:solidFill>
                      <a:latin typeface="+mn-lt"/>
                      <a:ea typeface="SimHei" panose="02010609060101010101" pitchFamily="49" charset="-122"/>
                    </a:rPr>
                    <a:t>C</a:t>
                  </a:r>
                  <a:endParaRPr lang="en-US" altLang="zh-CN" sz="1800">
                    <a:latin typeface="+mn-lt"/>
                    <a:ea typeface="SimHei" panose="02010609060101010101" pitchFamily="49" charset="-122"/>
                  </a:endParaRPr>
                </a:p>
              </p:txBody>
            </p:sp>
          </p:grpSp>
          <p:grpSp>
            <p:nvGrpSpPr>
              <p:cNvPr id="41996" name="Group 22"/>
              <p:cNvGrpSpPr>
                <a:grpSpLocks/>
              </p:cNvGrpSpPr>
              <p:nvPr/>
            </p:nvGrpSpPr>
            <p:grpSpPr bwMode="auto">
              <a:xfrm>
                <a:off x="2233" y="653"/>
                <a:ext cx="242" cy="441"/>
                <a:chOff x="2233" y="653"/>
                <a:chExt cx="242" cy="441"/>
              </a:xfrm>
            </p:grpSpPr>
            <p:sp>
              <p:nvSpPr>
                <p:cNvPr id="42009" name="Line 23"/>
                <p:cNvSpPr>
                  <a:spLocks noChangeShapeType="1"/>
                </p:cNvSpPr>
                <p:nvPr/>
              </p:nvSpPr>
              <p:spPr bwMode="auto">
                <a:xfrm>
                  <a:off x="2302" y="825"/>
                  <a:ext cx="88" cy="20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ea typeface="SimHei" panose="02010609060101010101" pitchFamily="49" charset="-122"/>
                  </a:endParaRPr>
                </a:p>
              </p:txBody>
            </p:sp>
            <p:sp>
              <p:nvSpPr>
                <p:cNvPr id="42010" name="Freeform 24"/>
                <p:cNvSpPr>
                  <a:spLocks/>
                </p:cNvSpPr>
                <p:nvPr/>
              </p:nvSpPr>
              <p:spPr bwMode="auto">
                <a:xfrm>
                  <a:off x="2353" y="1011"/>
                  <a:ext cx="66" cy="83"/>
                </a:xfrm>
                <a:custGeom>
                  <a:avLst/>
                  <a:gdLst>
                    <a:gd name="T0" fmla="*/ 66 w 66"/>
                    <a:gd name="T1" fmla="*/ 0 h 83"/>
                    <a:gd name="T2" fmla="*/ 61 w 66"/>
                    <a:gd name="T3" fmla="*/ 83 h 83"/>
                    <a:gd name="T4" fmla="*/ 0 w 66"/>
                    <a:gd name="T5" fmla="*/ 29 h 83"/>
                    <a:gd name="T6" fmla="*/ 66 w 66"/>
                    <a:gd name="T7" fmla="*/ 0 h 8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6" h="83">
                      <a:moveTo>
                        <a:pt x="66" y="0"/>
                      </a:moveTo>
                      <a:lnTo>
                        <a:pt x="61" y="83"/>
                      </a:lnTo>
                      <a:lnTo>
                        <a:pt x="0" y="29"/>
                      </a:lnTo>
                      <a:lnTo>
                        <a:pt x="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ea typeface="SimHei" panose="02010609060101010101" pitchFamily="49" charset="-122"/>
                  </a:endParaRPr>
                </a:p>
              </p:txBody>
            </p:sp>
            <p:sp>
              <p:nvSpPr>
                <p:cNvPr id="42011" name="Rectangle 25"/>
                <p:cNvSpPr>
                  <a:spLocks noChangeArrowheads="1"/>
                </p:cNvSpPr>
                <p:nvPr/>
              </p:nvSpPr>
              <p:spPr bwMode="auto">
                <a:xfrm>
                  <a:off x="2233" y="653"/>
                  <a:ext cx="24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000000"/>
                      </a:solidFill>
                      <a:latin typeface="+mn-lt"/>
                      <a:ea typeface="SimHei" panose="02010609060101010101" pitchFamily="49" charset="-122"/>
                    </a:rPr>
                    <a:t>客户</a:t>
                  </a:r>
                  <a:endParaRPr lang="zh-CN" altLang="en-US" sz="1800">
                    <a:latin typeface="+mn-lt"/>
                    <a:ea typeface="SimHei" panose="02010609060101010101" pitchFamily="49" charset="-122"/>
                  </a:endParaRPr>
                </a:p>
              </p:txBody>
            </p:sp>
          </p:grpSp>
          <p:grpSp>
            <p:nvGrpSpPr>
              <p:cNvPr id="41997" name="Group 26"/>
              <p:cNvGrpSpPr>
                <a:grpSpLocks/>
              </p:cNvGrpSpPr>
              <p:nvPr/>
            </p:nvGrpSpPr>
            <p:grpSpPr bwMode="auto">
              <a:xfrm>
                <a:off x="2369" y="1657"/>
                <a:ext cx="573" cy="270"/>
                <a:chOff x="2369" y="1657"/>
                <a:chExt cx="573" cy="270"/>
              </a:xfrm>
            </p:grpSpPr>
            <p:sp>
              <p:nvSpPr>
                <p:cNvPr id="42006" name="Line 27"/>
                <p:cNvSpPr>
                  <a:spLocks noChangeShapeType="1"/>
                </p:cNvSpPr>
                <p:nvPr/>
              </p:nvSpPr>
              <p:spPr bwMode="auto">
                <a:xfrm flipV="1">
                  <a:off x="2754" y="1702"/>
                  <a:ext cx="143" cy="13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ea typeface="SimHei" panose="02010609060101010101" pitchFamily="49" charset="-122"/>
                  </a:endParaRPr>
                </a:p>
              </p:txBody>
            </p:sp>
            <p:sp>
              <p:nvSpPr>
                <p:cNvPr id="42007" name="Freeform 28"/>
                <p:cNvSpPr>
                  <a:spLocks/>
                </p:cNvSpPr>
                <p:nvPr/>
              </p:nvSpPr>
              <p:spPr bwMode="auto">
                <a:xfrm>
                  <a:off x="2863" y="1657"/>
                  <a:ext cx="79" cy="77"/>
                </a:xfrm>
                <a:custGeom>
                  <a:avLst/>
                  <a:gdLst>
                    <a:gd name="T0" fmla="*/ 53 w 79"/>
                    <a:gd name="T1" fmla="*/ 77 h 77"/>
                    <a:gd name="T2" fmla="*/ 79 w 79"/>
                    <a:gd name="T3" fmla="*/ 0 h 77"/>
                    <a:gd name="T4" fmla="*/ 0 w 79"/>
                    <a:gd name="T5" fmla="*/ 26 h 77"/>
                    <a:gd name="T6" fmla="*/ 53 w 79"/>
                    <a:gd name="T7" fmla="*/ 77 h 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 h="77">
                      <a:moveTo>
                        <a:pt x="53" y="77"/>
                      </a:moveTo>
                      <a:lnTo>
                        <a:pt x="79" y="0"/>
                      </a:lnTo>
                      <a:lnTo>
                        <a:pt x="0" y="26"/>
                      </a:lnTo>
                      <a:lnTo>
                        <a:pt x="53" y="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ea typeface="SimHei" panose="02010609060101010101" pitchFamily="49" charset="-122"/>
                  </a:endParaRPr>
                </a:p>
              </p:txBody>
            </p:sp>
            <p:sp>
              <p:nvSpPr>
                <p:cNvPr id="42008" name="Rectangle 29"/>
                <p:cNvSpPr>
                  <a:spLocks noChangeArrowheads="1"/>
                </p:cNvSpPr>
                <p:nvPr/>
              </p:nvSpPr>
              <p:spPr bwMode="auto">
                <a:xfrm>
                  <a:off x="2369" y="1782"/>
                  <a:ext cx="36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000000"/>
                      </a:solidFill>
                      <a:latin typeface="+mn-lt"/>
                      <a:ea typeface="SimHei" panose="02010609060101010101" pitchFamily="49" charset="-122"/>
                    </a:rPr>
                    <a:t>服务器</a:t>
                  </a:r>
                  <a:endParaRPr lang="zh-CN" altLang="en-US" sz="1800">
                    <a:latin typeface="+mn-lt"/>
                    <a:ea typeface="SimHei" panose="02010609060101010101" pitchFamily="49" charset="-122"/>
                  </a:endParaRPr>
                </a:p>
              </p:txBody>
            </p:sp>
          </p:grpSp>
          <p:grpSp>
            <p:nvGrpSpPr>
              <p:cNvPr id="41998" name="Group 30"/>
              <p:cNvGrpSpPr>
                <a:grpSpLocks/>
              </p:cNvGrpSpPr>
              <p:nvPr/>
            </p:nvGrpSpPr>
            <p:grpSpPr bwMode="auto">
              <a:xfrm>
                <a:off x="2528" y="1030"/>
                <a:ext cx="414" cy="212"/>
                <a:chOff x="2528" y="1030"/>
                <a:chExt cx="414" cy="212"/>
              </a:xfrm>
            </p:grpSpPr>
            <p:sp>
              <p:nvSpPr>
                <p:cNvPr id="42003" name="Line 31"/>
                <p:cNvSpPr>
                  <a:spLocks noChangeShapeType="1"/>
                </p:cNvSpPr>
                <p:nvPr/>
              </p:nvSpPr>
              <p:spPr bwMode="auto">
                <a:xfrm>
                  <a:off x="2528" y="1205"/>
                  <a:ext cx="351"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ea typeface="SimHei" panose="02010609060101010101" pitchFamily="49" charset="-122"/>
                  </a:endParaRPr>
                </a:p>
              </p:txBody>
            </p:sp>
            <p:sp>
              <p:nvSpPr>
                <p:cNvPr id="42004" name="Freeform 32"/>
                <p:cNvSpPr>
                  <a:spLocks/>
                </p:cNvSpPr>
                <p:nvPr/>
              </p:nvSpPr>
              <p:spPr bwMode="auto">
                <a:xfrm>
                  <a:off x="2868" y="1168"/>
                  <a:ext cx="74" cy="74"/>
                </a:xfrm>
                <a:custGeom>
                  <a:avLst/>
                  <a:gdLst>
                    <a:gd name="T0" fmla="*/ 0 w 74"/>
                    <a:gd name="T1" fmla="*/ 0 h 74"/>
                    <a:gd name="T2" fmla="*/ 74 w 74"/>
                    <a:gd name="T3" fmla="*/ 37 h 74"/>
                    <a:gd name="T4" fmla="*/ 0 w 74"/>
                    <a:gd name="T5" fmla="*/ 74 h 74"/>
                    <a:gd name="T6" fmla="*/ 0 w 74"/>
                    <a:gd name="T7" fmla="*/ 0 h 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 h="74">
                      <a:moveTo>
                        <a:pt x="0" y="0"/>
                      </a:moveTo>
                      <a:lnTo>
                        <a:pt x="74" y="37"/>
                      </a:lnTo>
                      <a:lnTo>
                        <a:pt x="0" y="7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ea typeface="SimHei" panose="02010609060101010101" pitchFamily="49" charset="-122"/>
                  </a:endParaRPr>
                </a:p>
              </p:txBody>
            </p:sp>
            <p:sp>
              <p:nvSpPr>
                <p:cNvPr id="42005" name="Rectangle 33"/>
                <p:cNvSpPr>
                  <a:spLocks noChangeArrowheads="1"/>
                </p:cNvSpPr>
                <p:nvPr/>
              </p:nvSpPr>
              <p:spPr bwMode="auto">
                <a:xfrm>
                  <a:off x="2610" y="1030"/>
                  <a:ext cx="24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000000"/>
                      </a:solidFill>
                      <a:latin typeface="+mn-lt"/>
                      <a:ea typeface="SimHei" panose="02010609060101010101" pitchFamily="49" charset="-122"/>
                    </a:rPr>
                    <a:t>现在</a:t>
                  </a:r>
                  <a:endParaRPr lang="zh-CN" altLang="en-US" sz="1800">
                    <a:latin typeface="+mn-lt"/>
                    <a:ea typeface="SimHei" panose="02010609060101010101" pitchFamily="49" charset="-122"/>
                  </a:endParaRPr>
                </a:p>
              </p:txBody>
            </p:sp>
          </p:grpSp>
          <p:grpSp>
            <p:nvGrpSpPr>
              <p:cNvPr id="41999" name="Group 34"/>
              <p:cNvGrpSpPr>
                <a:grpSpLocks/>
              </p:cNvGrpSpPr>
              <p:nvPr/>
            </p:nvGrpSpPr>
            <p:grpSpPr bwMode="auto">
              <a:xfrm>
                <a:off x="3019" y="1319"/>
                <a:ext cx="359" cy="226"/>
                <a:chOff x="3019" y="1319"/>
                <a:chExt cx="359" cy="226"/>
              </a:xfrm>
            </p:grpSpPr>
            <p:sp>
              <p:nvSpPr>
                <p:cNvPr id="42000" name="Line 35"/>
                <p:cNvSpPr>
                  <a:spLocks noChangeShapeType="1"/>
                </p:cNvSpPr>
                <p:nvPr/>
              </p:nvSpPr>
              <p:spPr bwMode="auto">
                <a:xfrm>
                  <a:off x="3054" y="1319"/>
                  <a:ext cx="1" cy="162"/>
                </a:xfrm>
                <a:prstGeom prst="line">
                  <a:avLst/>
                </a:prstGeom>
                <a:noFill/>
                <a:ln w="476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2400">
                    <a:ea typeface="SimHei" panose="02010609060101010101" pitchFamily="49" charset="-122"/>
                  </a:endParaRPr>
                </a:p>
              </p:txBody>
            </p:sp>
            <p:sp>
              <p:nvSpPr>
                <p:cNvPr id="42001" name="Freeform 36"/>
                <p:cNvSpPr>
                  <a:spLocks/>
                </p:cNvSpPr>
                <p:nvPr/>
              </p:nvSpPr>
              <p:spPr bwMode="auto">
                <a:xfrm>
                  <a:off x="3019" y="1471"/>
                  <a:ext cx="72" cy="74"/>
                </a:xfrm>
                <a:custGeom>
                  <a:avLst/>
                  <a:gdLst>
                    <a:gd name="T0" fmla="*/ 0 w 72"/>
                    <a:gd name="T1" fmla="*/ 0 h 74"/>
                    <a:gd name="T2" fmla="*/ 35 w 72"/>
                    <a:gd name="T3" fmla="*/ 74 h 74"/>
                    <a:gd name="T4" fmla="*/ 72 w 72"/>
                    <a:gd name="T5" fmla="*/ 0 h 74"/>
                    <a:gd name="T6" fmla="*/ 0 w 72"/>
                    <a:gd name="T7" fmla="*/ 0 h 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 h="74">
                      <a:moveTo>
                        <a:pt x="0" y="0"/>
                      </a:moveTo>
                      <a:lnTo>
                        <a:pt x="35" y="74"/>
                      </a:lnTo>
                      <a:lnTo>
                        <a:pt x="7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ea typeface="SimHei" panose="02010609060101010101" pitchFamily="49" charset="-122"/>
                  </a:endParaRPr>
                </a:p>
              </p:txBody>
            </p:sp>
            <p:sp>
              <p:nvSpPr>
                <p:cNvPr id="42002" name="Rectangle 37"/>
                <p:cNvSpPr>
                  <a:spLocks noChangeArrowheads="1"/>
                </p:cNvSpPr>
                <p:nvPr/>
              </p:nvSpPr>
              <p:spPr bwMode="auto">
                <a:xfrm>
                  <a:off x="3136" y="1349"/>
                  <a:ext cx="24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000000"/>
                      </a:solidFill>
                      <a:latin typeface="+mn-lt"/>
                      <a:ea typeface="SimHei" panose="02010609060101010101" pitchFamily="49" charset="-122"/>
                    </a:rPr>
                    <a:t>以后</a:t>
                  </a:r>
                  <a:endParaRPr lang="zh-CN" altLang="en-US" sz="1800">
                    <a:latin typeface="+mn-lt"/>
                    <a:ea typeface="SimHei" panose="02010609060101010101" pitchFamily="49" charset="-122"/>
                  </a:endParaRPr>
                </a:p>
              </p:txBody>
            </p:sp>
          </p:grpSp>
        </p:grpSp>
      </p:grpSp>
      <p:sp>
        <p:nvSpPr>
          <p:cNvPr id="41" name="Rectangle 2">
            <a:extLst>
              <a:ext uri="{FF2B5EF4-FFF2-40B4-BE49-F238E27FC236}">
                <a16:creationId xmlns:a16="http://schemas.microsoft.com/office/drawing/2014/main" id="{7D45FFA3-8528-F74A-A6C1-9AD61774B4F8}"/>
              </a:ext>
            </a:extLst>
          </p:cNvPr>
          <p:cNvSpPr>
            <a:spLocks noGrp="1" noChangeArrowheads="1"/>
          </p:cNvSpPr>
          <p:nvPr>
            <p:ph type="title"/>
          </p:nvPr>
        </p:nvSpPr>
        <p:spPr>
          <a:xfrm>
            <a:off x="0" y="-27384"/>
            <a:ext cx="12192000" cy="1143000"/>
          </a:xfrm>
        </p:spPr>
        <p:txBody>
          <a:bodyPr/>
          <a:lstStyle/>
          <a:p>
            <a:pPr eaLnBrk="1" hangingPunct="1"/>
            <a:r>
              <a:rPr lang="zh-CN" altLang="en-US" sz="4800" dirty="0">
                <a:solidFill>
                  <a:srgbClr val="2521FF"/>
                </a:solidFill>
                <a:latin typeface="SimHei" panose="02010609060101010101" pitchFamily="49" charset="-122"/>
                <a:ea typeface="SimHei" panose="02010609060101010101" pitchFamily="49" charset="-122"/>
                <a:cs typeface="Times New Roman" panose="02020603050405020304" pitchFamily="18" charset="0"/>
              </a:rPr>
              <a:t>复制</a:t>
            </a:r>
            <a:r>
              <a:rPr lang="en-US" altLang="zh-CN" sz="4800" dirty="0">
                <a:solidFill>
                  <a:srgbClr val="2521FF"/>
                </a:solidFill>
                <a:latin typeface="SimHei" panose="02010609060101010101" pitchFamily="49" charset="-122"/>
                <a:ea typeface="SimHei" panose="02010609060101010101" pitchFamily="49" charset="-122"/>
              </a:rPr>
              <a:t>(3/4)</a:t>
            </a:r>
          </a:p>
        </p:txBody>
      </p:sp>
    </p:spTree>
    <p:extLst>
      <p:ext uri="{BB962C8B-B14F-4D97-AF65-F5344CB8AC3E}">
        <p14:creationId xmlns:p14="http://schemas.microsoft.com/office/powerpoint/2010/main" val="32654218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3"/>
          <p:cNvSpPr>
            <a:spLocks noGrp="1" noChangeArrowheads="1"/>
          </p:cNvSpPr>
          <p:nvPr>
            <p:ph idx="1"/>
          </p:nvPr>
        </p:nvSpPr>
        <p:spPr>
          <a:xfrm>
            <a:off x="176678" y="1188080"/>
            <a:ext cx="12015322" cy="4525963"/>
          </a:xfrm>
        </p:spPr>
        <p:txBody>
          <a:bodyPr/>
          <a:lstStyle/>
          <a:p>
            <a:r>
              <a:rPr lang="zh-CN" altLang="en-US" dirty="0"/>
              <a:t>实现复制的方法</a:t>
            </a:r>
          </a:p>
          <a:p>
            <a:pPr lvl="1"/>
            <a:r>
              <a:rPr lang="zh-CN" altLang="en-US" dirty="0"/>
              <a:t>组复制</a:t>
            </a:r>
          </a:p>
          <a:p>
            <a:pPr lvl="2" algn="just">
              <a:spcBef>
                <a:spcPct val="50000"/>
              </a:spcBef>
              <a:buClr>
                <a:schemeClr val="tx1"/>
              </a:buClr>
            </a:pPr>
            <a:r>
              <a:rPr lang="zh-CN" altLang="en-US" dirty="0">
                <a:solidFill>
                  <a:srgbClr val="06070E"/>
                </a:solidFill>
              </a:rPr>
              <a:t>所有的写系统调用同时传送到所有的服务器。于是，其他的拷贝在原文件产生时就产生了</a:t>
            </a:r>
          </a:p>
          <a:p>
            <a:pPr lvl="2" algn="just" eaLnBrk="1" hangingPunct="1">
              <a:lnSpc>
                <a:spcPct val="90000"/>
              </a:lnSpc>
              <a:spcBef>
                <a:spcPct val="50000"/>
              </a:spcBef>
              <a:buClr>
                <a:schemeClr val="tx2"/>
              </a:buClr>
              <a:buFont typeface="Wingdings" panose="05000000000000000000" pitchFamily="2" charset="2"/>
              <a:buChar char="ü"/>
            </a:pPr>
            <a:endParaRPr lang="en-US" altLang="zh-CN" dirty="0"/>
          </a:p>
        </p:txBody>
      </p:sp>
      <p:grpSp>
        <p:nvGrpSpPr>
          <p:cNvPr id="43013" name="Group 100"/>
          <p:cNvGrpSpPr>
            <a:grpSpLocks/>
          </p:cNvGrpSpPr>
          <p:nvPr/>
        </p:nvGrpSpPr>
        <p:grpSpPr bwMode="auto">
          <a:xfrm>
            <a:off x="4642490" y="3817918"/>
            <a:ext cx="1976437" cy="2501900"/>
            <a:chOff x="3684" y="501"/>
            <a:chExt cx="1038" cy="1312"/>
          </a:xfrm>
        </p:grpSpPr>
        <p:grpSp>
          <p:nvGrpSpPr>
            <p:cNvPr id="43014" name="Group 101"/>
            <p:cNvGrpSpPr>
              <a:grpSpLocks/>
            </p:cNvGrpSpPr>
            <p:nvPr/>
          </p:nvGrpSpPr>
          <p:grpSpPr bwMode="auto">
            <a:xfrm>
              <a:off x="3684" y="1125"/>
              <a:ext cx="225" cy="226"/>
              <a:chOff x="3684" y="1125"/>
              <a:chExt cx="225" cy="226"/>
            </a:xfrm>
          </p:grpSpPr>
          <p:sp>
            <p:nvSpPr>
              <p:cNvPr id="43040" name="Freeform 102"/>
              <p:cNvSpPr>
                <a:spLocks/>
              </p:cNvSpPr>
              <p:nvPr/>
            </p:nvSpPr>
            <p:spPr bwMode="auto">
              <a:xfrm>
                <a:off x="3684" y="1125"/>
                <a:ext cx="225" cy="226"/>
              </a:xfrm>
              <a:custGeom>
                <a:avLst/>
                <a:gdLst>
                  <a:gd name="T0" fmla="*/ 0 w 225"/>
                  <a:gd name="T1" fmla="*/ 115 h 226"/>
                  <a:gd name="T2" fmla="*/ 5 w 225"/>
                  <a:gd name="T3" fmla="*/ 83 h 226"/>
                  <a:gd name="T4" fmla="*/ 18 w 225"/>
                  <a:gd name="T5" fmla="*/ 54 h 226"/>
                  <a:gd name="T6" fmla="*/ 39 w 225"/>
                  <a:gd name="T7" fmla="*/ 27 h 226"/>
                  <a:gd name="T8" fmla="*/ 66 w 225"/>
                  <a:gd name="T9" fmla="*/ 11 h 226"/>
                  <a:gd name="T10" fmla="*/ 95 w 225"/>
                  <a:gd name="T11" fmla="*/ 0 h 226"/>
                  <a:gd name="T12" fmla="*/ 130 w 225"/>
                  <a:gd name="T13" fmla="*/ 0 h 226"/>
                  <a:gd name="T14" fmla="*/ 159 w 225"/>
                  <a:gd name="T15" fmla="*/ 11 h 226"/>
                  <a:gd name="T16" fmla="*/ 185 w 225"/>
                  <a:gd name="T17" fmla="*/ 27 h 226"/>
                  <a:gd name="T18" fmla="*/ 207 w 225"/>
                  <a:gd name="T19" fmla="*/ 54 h 226"/>
                  <a:gd name="T20" fmla="*/ 220 w 225"/>
                  <a:gd name="T21" fmla="*/ 83 h 226"/>
                  <a:gd name="T22" fmla="*/ 225 w 225"/>
                  <a:gd name="T23" fmla="*/ 115 h 226"/>
                  <a:gd name="T24" fmla="*/ 220 w 225"/>
                  <a:gd name="T25" fmla="*/ 147 h 226"/>
                  <a:gd name="T26" fmla="*/ 207 w 225"/>
                  <a:gd name="T27" fmla="*/ 176 h 226"/>
                  <a:gd name="T28" fmla="*/ 185 w 225"/>
                  <a:gd name="T29" fmla="*/ 200 h 226"/>
                  <a:gd name="T30" fmla="*/ 159 w 225"/>
                  <a:gd name="T31" fmla="*/ 216 h 226"/>
                  <a:gd name="T32" fmla="*/ 130 w 225"/>
                  <a:gd name="T33" fmla="*/ 226 h 226"/>
                  <a:gd name="T34" fmla="*/ 95 w 225"/>
                  <a:gd name="T35" fmla="*/ 226 h 226"/>
                  <a:gd name="T36" fmla="*/ 66 w 225"/>
                  <a:gd name="T37" fmla="*/ 216 h 226"/>
                  <a:gd name="T38" fmla="*/ 39 w 225"/>
                  <a:gd name="T39" fmla="*/ 200 h 226"/>
                  <a:gd name="T40" fmla="*/ 18 w 225"/>
                  <a:gd name="T41" fmla="*/ 176 h 226"/>
                  <a:gd name="T42" fmla="*/ 5 w 225"/>
                  <a:gd name="T43" fmla="*/ 147 h 226"/>
                  <a:gd name="T44" fmla="*/ 0 w 225"/>
                  <a:gd name="T45" fmla="*/ 115 h 22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25" h="226">
                    <a:moveTo>
                      <a:pt x="0" y="115"/>
                    </a:moveTo>
                    <a:lnTo>
                      <a:pt x="5" y="83"/>
                    </a:lnTo>
                    <a:lnTo>
                      <a:pt x="18" y="54"/>
                    </a:lnTo>
                    <a:lnTo>
                      <a:pt x="39" y="27"/>
                    </a:lnTo>
                    <a:lnTo>
                      <a:pt x="66" y="11"/>
                    </a:lnTo>
                    <a:lnTo>
                      <a:pt x="95" y="0"/>
                    </a:lnTo>
                    <a:lnTo>
                      <a:pt x="130" y="0"/>
                    </a:lnTo>
                    <a:lnTo>
                      <a:pt x="159" y="11"/>
                    </a:lnTo>
                    <a:lnTo>
                      <a:pt x="185" y="27"/>
                    </a:lnTo>
                    <a:lnTo>
                      <a:pt x="207" y="54"/>
                    </a:lnTo>
                    <a:lnTo>
                      <a:pt x="220" y="83"/>
                    </a:lnTo>
                    <a:lnTo>
                      <a:pt x="225" y="115"/>
                    </a:lnTo>
                    <a:lnTo>
                      <a:pt x="220" y="147"/>
                    </a:lnTo>
                    <a:lnTo>
                      <a:pt x="207" y="176"/>
                    </a:lnTo>
                    <a:lnTo>
                      <a:pt x="185" y="200"/>
                    </a:lnTo>
                    <a:lnTo>
                      <a:pt x="159" y="216"/>
                    </a:lnTo>
                    <a:lnTo>
                      <a:pt x="130" y="226"/>
                    </a:lnTo>
                    <a:lnTo>
                      <a:pt x="95" y="226"/>
                    </a:lnTo>
                    <a:lnTo>
                      <a:pt x="66" y="216"/>
                    </a:lnTo>
                    <a:lnTo>
                      <a:pt x="39" y="200"/>
                    </a:lnTo>
                    <a:lnTo>
                      <a:pt x="18" y="176"/>
                    </a:lnTo>
                    <a:lnTo>
                      <a:pt x="5" y="147"/>
                    </a:lnTo>
                    <a:lnTo>
                      <a:pt x="0" y="115"/>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a:ea typeface="SimHei" panose="02010609060101010101" pitchFamily="49" charset="-122"/>
                </a:endParaRPr>
              </a:p>
            </p:txBody>
          </p:sp>
          <p:sp>
            <p:nvSpPr>
              <p:cNvPr id="43041" name="Rectangle 103"/>
              <p:cNvSpPr>
                <a:spLocks noChangeArrowheads="1"/>
              </p:cNvSpPr>
              <p:nvPr/>
            </p:nvSpPr>
            <p:spPr bwMode="auto">
              <a:xfrm>
                <a:off x="3771" y="1182"/>
                <a:ext cx="72"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rgbClr val="000000"/>
                    </a:solidFill>
                    <a:latin typeface="+mn-lt"/>
                    <a:ea typeface="SimHei" panose="02010609060101010101" pitchFamily="49" charset="-122"/>
                  </a:rPr>
                  <a:t>C</a:t>
                </a:r>
                <a:endParaRPr lang="en-US" altLang="zh-CN" sz="2000">
                  <a:latin typeface="+mn-lt"/>
                  <a:ea typeface="SimHei" panose="02010609060101010101" pitchFamily="49" charset="-122"/>
                </a:endParaRPr>
              </a:p>
            </p:txBody>
          </p:sp>
        </p:grpSp>
        <p:sp>
          <p:nvSpPr>
            <p:cNvPr id="43015" name="Freeform 104"/>
            <p:cNvSpPr>
              <a:spLocks/>
            </p:cNvSpPr>
            <p:nvPr/>
          </p:nvSpPr>
          <p:spPr bwMode="auto">
            <a:xfrm>
              <a:off x="4159" y="663"/>
              <a:ext cx="563" cy="1150"/>
            </a:xfrm>
            <a:custGeom>
              <a:avLst/>
              <a:gdLst>
                <a:gd name="T0" fmla="*/ 74 w 563"/>
                <a:gd name="T1" fmla="*/ 1150 h 1150"/>
                <a:gd name="T2" fmla="*/ 489 w 563"/>
                <a:gd name="T3" fmla="*/ 1150 h 1150"/>
                <a:gd name="T4" fmla="*/ 513 w 563"/>
                <a:gd name="T5" fmla="*/ 1145 h 1150"/>
                <a:gd name="T6" fmla="*/ 534 w 563"/>
                <a:gd name="T7" fmla="*/ 1135 h 1150"/>
                <a:gd name="T8" fmla="*/ 550 w 563"/>
                <a:gd name="T9" fmla="*/ 1119 h 1150"/>
                <a:gd name="T10" fmla="*/ 560 w 563"/>
                <a:gd name="T11" fmla="*/ 1097 h 1150"/>
                <a:gd name="T12" fmla="*/ 563 w 563"/>
                <a:gd name="T13" fmla="*/ 1073 h 1150"/>
                <a:gd name="T14" fmla="*/ 563 w 563"/>
                <a:gd name="T15" fmla="*/ 77 h 1150"/>
                <a:gd name="T16" fmla="*/ 560 w 563"/>
                <a:gd name="T17" fmla="*/ 53 h 1150"/>
                <a:gd name="T18" fmla="*/ 550 w 563"/>
                <a:gd name="T19" fmla="*/ 32 h 1150"/>
                <a:gd name="T20" fmla="*/ 534 w 563"/>
                <a:gd name="T21" fmla="*/ 16 h 1150"/>
                <a:gd name="T22" fmla="*/ 513 w 563"/>
                <a:gd name="T23" fmla="*/ 5 h 1150"/>
                <a:gd name="T24" fmla="*/ 489 w 563"/>
                <a:gd name="T25" fmla="*/ 0 h 1150"/>
                <a:gd name="T26" fmla="*/ 74 w 563"/>
                <a:gd name="T27" fmla="*/ 0 h 1150"/>
                <a:gd name="T28" fmla="*/ 50 w 563"/>
                <a:gd name="T29" fmla="*/ 5 h 1150"/>
                <a:gd name="T30" fmla="*/ 29 w 563"/>
                <a:gd name="T31" fmla="*/ 16 h 1150"/>
                <a:gd name="T32" fmla="*/ 13 w 563"/>
                <a:gd name="T33" fmla="*/ 32 h 1150"/>
                <a:gd name="T34" fmla="*/ 3 w 563"/>
                <a:gd name="T35" fmla="*/ 53 h 1150"/>
                <a:gd name="T36" fmla="*/ 0 w 563"/>
                <a:gd name="T37" fmla="*/ 77 h 1150"/>
                <a:gd name="T38" fmla="*/ 0 w 563"/>
                <a:gd name="T39" fmla="*/ 1073 h 1150"/>
                <a:gd name="T40" fmla="*/ 3 w 563"/>
                <a:gd name="T41" fmla="*/ 1097 h 1150"/>
                <a:gd name="T42" fmla="*/ 13 w 563"/>
                <a:gd name="T43" fmla="*/ 1119 h 1150"/>
                <a:gd name="T44" fmla="*/ 29 w 563"/>
                <a:gd name="T45" fmla="*/ 1135 h 1150"/>
                <a:gd name="T46" fmla="*/ 50 w 563"/>
                <a:gd name="T47" fmla="*/ 1145 h 1150"/>
                <a:gd name="T48" fmla="*/ 74 w 563"/>
                <a:gd name="T49" fmla="*/ 1150 h 11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63" h="1150">
                  <a:moveTo>
                    <a:pt x="74" y="1150"/>
                  </a:moveTo>
                  <a:lnTo>
                    <a:pt x="489" y="1150"/>
                  </a:lnTo>
                  <a:lnTo>
                    <a:pt x="513" y="1145"/>
                  </a:lnTo>
                  <a:lnTo>
                    <a:pt x="534" y="1135"/>
                  </a:lnTo>
                  <a:lnTo>
                    <a:pt x="550" y="1119"/>
                  </a:lnTo>
                  <a:lnTo>
                    <a:pt x="560" y="1097"/>
                  </a:lnTo>
                  <a:lnTo>
                    <a:pt x="563" y="1073"/>
                  </a:lnTo>
                  <a:lnTo>
                    <a:pt x="563" y="77"/>
                  </a:lnTo>
                  <a:lnTo>
                    <a:pt x="560" y="53"/>
                  </a:lnTo>
                  <a:lnTo>
                    <a:pt x="550" y="32"/>
                  </a:lnTo>
                  <a:lnTo>
                    <a:pt x="534" y="16"/>
                  </a:lnTo>
                  <a:lnTo>
                    <a:pt x="513" y="5"/>
                  </a:lnTo>
                  <a:lnTo>
                    <a:pt x="489" y="0"/>
                  </a:lnTo>
                  <a:lnTo>
                    <a:pt x="74" y="0"/>
                  </a:lnTo>
                  <a:lnTo>
                    <a:pt x="50" y="5"/>
                  </a:lnTo>
                  <a:lnTo>
                    <a:pt x="29" y="16"/>
                  </a:lnTo>
                  <a:lnTo>
                    <a:pt x="13" y="32"/>
                  </a:lnTo>
                  <a:lnTo>
                    <a:pt x="3" y="53"/>
                  </a:lnTo>
                  <a:lnTo>
                    <a:pt x="0" y="77"/>
                  </a:lnTo>
                  <a:lnTo>
                    <a:pt x="0" y="1073"/>
                  </a:lnTo>
                  <a:lnTo>
                    <a:pt x="3" y="1097"/>
                  </a:lnTo>
                  <a:lnTo>
                    <a:pt x="13" y="1119"/>
                  </a:lnTo>
                  <a:lnTo>
                    <a:pt x="29" y="1135"/>
                  </a:lnTo>
                  <a:lnTo>
                    <a:pt x="50" y="1145"/>
                  </a:lnTo>
                  <a:lnTo>
                    <a:pt x="74" y="1150"/>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a:ea typeface="SimHei" panose="02010609060101010101" pitchFamily="49" charset="-122"/>
              </a:endParaRPr>
            </a:p>
          </p:txBody>
        </p:sp>
        <p:grpSp>
          <p:nvGrpSpPr>
            <p:cNvPr id="43016" name="Group 105"/>
            <p:cNvGrpSpPr>
              <a:grpSpLocks/>
            </p:cNvGrpSpPr>
            <p:nvPr/>
          </p:nvGrpSpPr>
          <p:grpSpPr bwMode="auto">
            <a:xfrm>
              <a:off x="3909" y="1202"/>
              <a:ext cx="250" cy="72"/>
              <a:chOff x="3909" y="1202"/>
              <a:chExt cx="250" cy="72"/>
            </a:xfrm>
          </p:grpSpPr>
          <p:sp>
            <p:nvSpPr>
              <p:cNvPr id="43038" name="Line 106"/>
              <p:cNvSpPr>
                <a:spLocks noChangeShapeType="1"/>
              </p:cNvSpPr>
              <p:nvPr/>
            </p:nvSpPr>
            <p:spPr bwMode="auto">
              <a:xfrm>
                <a:off x="3909" y="1240"/>
                <a:ext cx="18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800">
                  <a:ea typeface="SimHei" panose="02010609060101010101" pitchFamily="49" charset="-122"/>
                </a:endParaRPr>
              </a:p>
            </p:txBody>
          </p:sp>
          <p:sp>
            <p:nvSpPr>
              <p:cNvPr id="43039" name="Freeform 107"/>
              <p:cNvSpPr>
                <a:spLocks/>
              </p:cNvSpPr>
              <p:nvPr/>
            </p:nvSpPr>
            <p:spPr bwMode="auto">
              <a:xfrm>
                <a:off x="4085" y="1202"/>
                <a:ext cx="74" cy="72"/>
              </a:xfrm>
              <a:custGeom>
                <a:avLst/>
                <a:gdLst>
                  <a:gd name="T0" fmla="*/ 0 w 74"/>
                  <a:gd name="T1" fmla="*/ 0 h 72"/>
                  <a:gd name="T2" fmla="*/ 74 w 74"/>
                  <a:gd name="T3" fmla="*/ 38 h 72"/>
                  <a:gd name="T4" fmla="*/ 0 w 74"/>
                  <a:gd name="T5" fmla="*/ 72 h 72"/>
                  <a:gd name="T6" fmla="*/ 0 w 74"/>
                  <a:gd name="T7" fmla="*/ 0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 h="72">
                    <a:moveTo>
                      <a:pt x="0" y="0"/>
                    </a:moveTo>
                    <a:lnTo>
                      <a:pt x="74" y="38"/>
                    </a:lnTo>
                    <a:lnTo>
                      <a:pt x="0" y="7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ea typeface="SimHei" panose="02010609060101010101" pitchFamily="49" charset="-122"/>
                </a:endParaRPr>
              </a:p>
            </p:txBody>
          </p:sp>
        </p:grpSp>
        <p:grpSp>
          <p:nvGrpSpPr>
            <p:cNvPr id="43017" name="Group 108"/>
            <p:cNvGrpSpPr>
              <a:grpSpLocks/>
            </p:cNvGrpSpPr>
            <p:nvPr/>
          </p:nvGrpSpPr>
          <p:grpSpPr bwMode="auto">
            <a:xfrm>
              <a:off x="4159" y="1240"/>
              <a:ext cx="414" cy="486"/>
              <a:chOff x="4159" y="1240"/>
              <a:chExt cx="414" cy="486"/>
            </a:xfrm>
          </p:grpSpPr>
          <p:grpSp>
            <p:nvGrpSpPr>
              <p:cNvPr id="43032" name="Group 109"/>
              <p:cNvGrpSpPr>
                <a:grpSpLocks/>
              </p:cNvGrpSpPr>
              <p:nvPr/>
            </p:nvGrpSpPr>
            <p:grpSpPr bwMode="auto">
              <a:xfrm>
                <a:off x="4345" y="1503"/>
                <a:ext cx="228" cy="223"/>
                <a:chOff x="4345" y="1503"/>
                <a:chExt cx="228" cy="223"/>
              </a:xfrm>
            </p:grpSpPr>
            <p:sp>
              <p:nvSpPr>
                <p:cNvPr id="43036" name="Freeform 110"/>
                <p:cNvSpPr>
                  <a:spLocks/>
                </p:cNvSpPr>
                <p:nvPr/>
              </p:nvSpPr>
              <p:spPr bwMode="auto">
                <a:xfrm>
                  <a:off x="4345" y="1503"/>
                  <a:ext cx="228" cy="223"/>
                </a:xfrm>
                <a:custGeom>
                  <a:avLst/>
                  <a:gdLst>
                    <a:gd name="T0" fmla="*/ 0 w 228"/>
                    <a:gd name="T1" fmla="*/ 111 h 223"/>
                    <a:gd name="T2" fmla="*/ 5 w 228"/>
                    <a:gd name="T3" fmla="*/ 79 h 223"/>
                    <a:gd name="T4" fmla="*/ 19 w 228"/>
                    <a:gd name="T5" fmla="*/ 50 h 223"/>
                    <a:gd name="T6" fmla="*/ 40 w 228"/>
                    <a:gd name="T7" fmla="*/ 26 h 223"/>
                    <a:gd name="T8" fmla="*/ 66 w 228"/>
                    <a:gd name="T9" fmla="*/ 10 h 223"/>
                    <a:gd name="T10" fmla="*/ 98 w 228"/>
                    <a:gd name="T11" fmla="*/ 0 h 223"/>
                    <a:gd name="T12" fmla="*/ 130 w 228"/>
                    <a:gd name="T13" fmla="*/ 0 h 223"/>
                    <a:gd name="T14" fmla="*/ 162 w 228"/>
                    <a:gd name="T15" fmla="*/ 10 h 223"/>
                    <a:gd name="T16" fmla="*/ 189 w 228"/>
                    <a:gd name="T17" fmla="*/ 26 h 223"/>
                    <a:gd name="T18" fmla="*/ 210 w 228"/>
                    <a:gd name="T19" fmla="*/ 50 h 223"/>
                    <a:gd name="T20" fmla="*/ 223 w 228"/>
                    <a:gd name="T21" fmla="*/ 79 h 223"/>
                    <a:gd name="T22" fmla="*/ 228 w 228"/>
                    <a:gd name="T23" fmla="*/ 111 h 223"/>
                    <a:gd name="T24" fmla="*/ 223 w 228"/>
                    <a:gd name="T25" fmla="*/ 143 h 223"/>
                    <a:gd name="T26" fmla="*/ 210 w 228"/>
                    <a:gd name="T27" fmla="*/ 172 h 223"/>
                    <a:gd name="T28" fmla="*/ 189 w 228"/>
                    <a:gd name="T29" fmla="*/ 196 h 223"/>
                    <a:gd name="T30" fmla="*/ 162 w 228"/>
                    <a:gd name="T31" fmla="*/ 215 h 223"/>
                    <a:gd name="T32" fmla="*/ 130 w 228"/>
                    <a:gd name="T33" fmla="*/ 223 h 223"/>
                    <a:gd name="T34" fmla="*/ 98 w 228"/>
                    <a:gd name="T35" fmla="*/ 223 h 223"/>
                    <a:gd name="T36" fmla="*/ 66 w 228"/>
                    <a:gd name="T37" fmla="*/ 215 h 223"/>
                    <a:gd name="T38" fmla="*/ 40 w 228"/>
                    <a:gd name="T39" fmla="*/ 196 h 223"/>
                    <a:gd name="T40" fmla="*/ 19 w 228"/>
                    <a:gd name="T41" fmla="*/ 172 h 223"/>
                    <a:gd name="T42" fmla="*/ 5 w 228"/>
                    <a:gd name="T43" fmla="*/ 143 h 223"/>
                    <a:gd name="T44" fmla="*/ 0 w 228"/>
                    <a:gd name="T45" fmla="*/ 111 h 22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28" h="223">
                      <a:moveTo>
                        <a:pt x="0" y="111"/>
                      </a:moveTo>
                      <a:lnTo>
                        <a:pt x="5" y="79"/>
                      </a:lnTo>
                      <a:lnTo>
                        <a:pt x="19" y="50"/>
                      </a:lnTo>
                      <a:lnTo>
                        <a:pt x="40" y="26"/>
                      </a:lnTo>
                      <a:lnTo>
                        <a:pt x="66" y="10"/>
                      </a:lnTo>
                      <a:lnTo>
                        <a:pt x="98" y="0"/>
                      </a:lnTo>
                      <a:lnTo>
                        <a:pt x="130" y="0"/>
                      </a:lnTo>
                      <a:lnTo>
                        <a:pt x="162" y="10"/>
                      </a:lnTo>
                      <a:lnTo>
                        <a:pt x="189" y="26"/>
                      </a:lnTo>
                      <a:lnTo>
                        <a:pt x="210" y="50"/>
                      </a:lnTo>
                      <a:lnTo>
                        <a:pt x="223" y="79"/>
                      </a:lnTo>
                      <a:lnTo>
                        <a:pt x="228" y="111"/>
                      </a:lnTo>
                      <a:lnTo>
                        <a:pt x="223" y="143"/>
                      </a:lnTo>
                      <a:lnTo>
                        <a:pt x="210" y="172"/>
                      </a:lnTo>
                      <a:lnTo>
                        <a:pt x="189" y="196"/>
                      </a:lnTo>
                      <a:lnTo>
                        <a:pt x="162" y="215"/>
                      </a:lnTo>
                      <a:lnTo>
                        <a:pt x="130" y="223"/>
                      </a:lnTo>
                      <a:lnTo>
                        <a:pt x="98" y="223"/>
                      </a:lnTo>
                      <a:lnTo>
                        <a:pt x="66" y="215"/>
                      </a:lnTo>
                      <a:lnTo>
                        <a:pt x="40" y="196"/>
                      </a:lnTo>
                      <a:lnTo>
                        <a:pt x="19" y="172"/>
                      </a:lnTo>
                      <a:lnTo>
                        <a:pt x="5" y="143"/>
                      </a:lnTo>
                      <a:lnTo>
                        <a:pt x="0" y="111"/>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a:ea typeface="SimHei" panose="02010609060101010101" pitchFamily="49" charset="-122"/>
                  </a:endParaRPr>
                </a:p>
              </p:txBody>
            </p:sp>
            <p:sp>
              <p:nvSpPr>
                <p:cNvPr id="43037" name="Rectangle 111"/>
                <p:cNvSpPr>
                  <a:spLocks noChangeArrowheads="1"/>
                </p:cNvSpPr>
                <p:nvPr/>
              </p:nvSpPr>
              <p:spPr bwMode="auto">
                <a:xfrm>
                  <a:off x="4406" y="1556"/>
                  <a:ext cx="13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rgbClr val="000000"/>
                      </a:solidFill>
                      <a:latin typeface="+mn-lt"/>
                      <a:ea typeface="SimHei" panose="02010609060101010101" pitchFamily="49" charset="-122"/>
                    </a:rPr>
                    <a:t>S3</a:t>
                  </a:r>
                  <a:endParaRPr lang="en-US" altLang="zh-CN" sz="2000">
                    <a:latin typeface="+mn-lt"/>
                    <a:ea typeface="SimHei" panose="02010609060101010101" pitchFamily="49" charset="-122"/>
                  </a:endParaRPr>
                </a:p>
              </p:txBody>
            </p:sp>
          </p:grpSp>
          <p:grpSp>
            <p:nvGrpSpPr>
              <p:cNvPr id="43033" name="Group 112"/>
              <p:cNvGrpSpPr>
                <a:grpSpLocks/>
              </p:cNvGrpSpPr>
              <p:nvPr/>
            </p:nvGrpSpPr>
            <p:grpSpPr bwMode="auto">
              <a:xfrm>
                <a:off x="4159" y="1240"/>
                <a:ext cx="186" cy="374"/>
                <a:chOff x="4159" y="1240"/>
                <a:chExt cx="186" cy="374"/>
              </a:xfrm>
            </p:grpSpPr>
            <p:sp>
              <p:nvSpPr>
                <p:cNvPr id="43034" name="Line 113"/>
                <p:cNvSpPr>
                  <a:spLocks noChangeShapeType="1"/>
                </p:cNvSpPr>
                <p:nvPr/>
              </p:nvSpPr>
              <p:spPr bwMode="auto">
                <a:xfrm>
                  <a:off x="4159" y="1240"/>
                  <a:ext cx="159" cy="31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800">
                    <a:ea typeface="SimHei" panose="02010609060101010101" pitchFamily="49" charset="-122"/>
                  </a:endParaRPr>
                </a:p>
              </p:txBody>
            </p:sp>
            <p:sp>
              <p:nvSpPr>
                <p:cNvPr id="43035" name="Freeform 114"/>
                <p:cNvSpPr>
                  <a:spLocks/>
                </p:cNvSpPr>
                <p:nvPr/>
              </p:nvSpPr>
              <p:spPr bwMode="auto">
                <a:xfrm>
                  <a:off x="4281" y="1532"/>
                  <a:ext cx="64" cy="82"/>
                </a:xfrm>
                <a:custGeom>
                  <a:avLst/>
                  <a:gdLst>
                    <a:gd name="T0" fmla="*/ 64 w 64"/>
                    <a:gd name="T1" fmla="*/ 0 h 82"/>
                    <a:gd name="T2" fmla="*/ 64 w 64"/>
                    <a:gd name="T3" fmla="*/ 82 h 82"/>
                    <a:gd name="T4" fmla="*/ 0 w 64"/>
                    <a:gd name="T5" fmla="*/ 34 h 82"/>
                    <a:gd name="T6" fmla="*/ 64 w 64"/>
                    <a:gd name="T7" fmla="*/ 0 h 8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 h="82">
                      <a:moveTo>
                        <a:pt x="64" y="0"/>
                      </a:moveTo>
                      <a:lnTo>
                        <a:pt x="64" y="82"/>
                      </a:lnTo>
                      <a:lnTo>
                        <a:pt x="0" y="34"/>
                      </a:lnTo>
                      <a:lnTo>
                        <a:pt x="6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ea typeface="SimHei" panose="02010609060101010101" pitchFamily="49" charset="-122"/>
                  </a:endParaRPr>
                </a:p>
              </p:txBody>
            </p:sp>
          </p:grpSp>
        </p:grpSp>
        <p:grpSp>
          <p:nvGrpSpPr>
            <p:cNvPr id="43018" name="Group 115"/>
            <p:cNvGrpSpPr>
              <a:grpSpLocks/>
            </p:cNvGrpSpPr>
            <p:nvPr/>
          </p:nvGrpSpPr>
          <p:grpSpPr bwMode="auto">
            <a:xfrm>
              <a:off x="4159" y="751"/>
              <a:ext cx="414" cy="600"/>
              <a:chOff x="4159" y="751"/>
              <a:chExt cx="414" cy="600"/>
            </a:xfrm>
          </p:grpSpPr>
          <p:grpSp>
            <p:nvGrpSpPr>
              <p:cNvPr id="43020" name="Group 116"/>
              <p:cNvGrpSpPr>
                <a:grpSpLocks/>
              </p:cNvGrpSpPr>
              <p:nvPr/>
            </p:nvGrpSpPr>
            <p:grpSpPr bwMode="auto">
              <a:xfrm>
                <a:off x="4345" y="751"/>
                <a:ext cx="228" cy="223"/>
                <a:chOff x="4345" y="751"/>
                <a:chExt cx="228" cy="223"/>
              </a:xfrm>
            </p:grpSpPr>
            <p:sp>
              <p:nvSpPr>
                <p:cNvPr id="43030" name="Freeform 117"/>
                <p:cNvSpPr>
                  <a:spLocks/>
                </p:cNvSpPr>
                <p:nvPr/>
              </p:nvSpPr>
              <p:spPr bwMode="auto">
                <a:xfrm>
                  <a:off x="4345" y="751"/>
                  <a:ext cx="228" cy="223"/>
                </a:xfrm>
                <a:custGeom>
                  <a:avLst/>
                  <a:gdLst>
                    <a:gd name="T0" fmla="*/ 0 w 228"/>
                    <a:gd name="T1" fmla="*/ 111 h 223"/>
                    <a:gd name="T2" fmla="*/ 5 w 228"/>
                    <a:gd name="T3" fmla="*/ 80 h 223"/>
                    <a:gd name="T4" fmla="*/ 19 w 228"/>
                    <a:gd name="T5" fmla="*/ 50 h 223"/>
                    <a:gd name="T6" fmla="*/ 40 w 228"/>
                    <a:gd name="T7" fmla="*/ 26 h 223"/>
                    <a:gd name="T8" fmla="*/ 66 w 228"/>
                    <a:gd name="T9" fmla="*/ 8 h 223"/>
                    <a:gd name="T10" fmla="*/ 98 w 228"/>
                    <a:gd name="T11" fmla="*/ 0 h 223"/>
                    <a:gd name="T12" fmla="*/ 130 w 228"/>
                    <a:gd name="T13" fmla="*/ 0 h 223"/>
                    <a:gd name="T14" fmla="*/ 162 w 228"/>
                    <a:gd name="T15" fmla="*/ 8 h 223"/>
                    <a:gd name="T16" fmla="*/ 189 w 228"/>
                    <a:gd name="T17" fmla="*/ 26 h 223"/>
                    <a:gd name="T18" fmla="*/ 210 w 228"/>
                    <a:gd name="T19" fmla="*/ 50 h 223"/>
                    <a:gd name="T20" fmla="*/ 223 w 228"/>
                    <a:gd name="T21" fmla="*/ 80 h 223"/>
                    <a:gd name="T22" fmla="*/ 228 w 228"/>
                    <a:gd name="T23" fmla="*/ 111 h 223"/>
                    <a:gd name="T24" fmla="*/ 223 w 228"/>
                    <a:gd name="T25" fmla="*/ 143 h 223"/>
                    <a:gd name="T26" fmla="*/ 210 w 228"/>
                    <a:gd name="T27" fmla="*/ 172 h 223"/>
                    <a:gd name="T28" fmla="*/ 189 w 228"/>
                    <a:gd name="T29" fmla="*/ 196 h 223"/>
                    <a:gd name="T30" fmla="*/ 162 w 228"/>
                    <a:gd name="T31" fmla="*/ 215 h 223"/>
                    <a:gd name="T32" fmla="*/ 130 w 228"/>
                    <a:gd name="T33" fmla="*/ 223 h 223"/>
                    <a:gd name="T34" fmla="*/ 98 w 228"/>
                    <a:gd name="T35" fmla="*/ 223 h 223"/>
                    <a:gd name="T36" fmla="*/ 66 w 228"/>
                    <a:gd name="T37" fmla="*/ 215 h 223"/>
                    <a:gd name="T38" fmla="*/ 40 w 228"/>
                    <a:gd name="T39" fmla="*/ 196 h 223"/>
                    <a:gd name="T40" fmla="*/ 19 w 228"/>
                    <a:gd name="T41" fmla="*/ 172 h 223"/>
                    <a:gd name="T42" fmla="*/ 5 w 228"/>
                    <a:gd name="T43" fmla="*/ 143 h 223"/>
                    <a:gd name="T44" fmla="*/ 0 w 228"/>
                    <a:gd name="T45" fmla="*/ 111 h 22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28" h="223">
                      <a:moveTo>
                        <a:pt x="0" y="111"/>
                      </a:moveTo>
                      <a:lnTo>
                        <a:pt x="5" y="80"/>
                      </a:lnTo>
                      <a:lnTo>
                        <a:pt x="19" y="50"/>
                      </a:lnTo>
                      <a:lnTo>
                        <a:pt x="40" y="26"/>
                      </a:lnTo>
                      <a:lnTo>
                        <a:pt x="66" y="8"/>
                      </a:lnTo>
                      <a:lnTo>
                        <a:pt x="98" y="0"/>
                      </a:lnTo>
                      <a:lnTo>
                        <a:pt x="130" y="0"/>
                      </a:lnTo>
                      <a:lnTo>
                        <a:pt x="162" y="8"/>
                      </a:lnTo>
                      <a:lnTo>
                        <a:pt x="189" y="26"/>
                      </a:lnTo>
                      <a:lnTo>
                        <a:pt x="210" y="50"/>
                      </a:lnTo>
                      <a:lnTo>
                        <a:pt x="223" y="80"/>
                      </a:lnTo>
                      <a:lnTo>
                        <a:pt x="228" y="111"/>
                      </a:lnTo>
                      <a:lnTo>
                        <a:pt x="223" y="143"/>
                      </a:lnTo>
                      <a:lnTo>
                        <a:pt x="210" y="172"/>
                      </a:lnTo>
                      <a:lnTo>
                        <a:pt x="189" y="196"/>
                      </a:lnTo>
                      <a:lnTo>
                        <a:pt x="162" y="215"/>
                      </a:lnTo>
                      <a:lnTo>
                        <a:pt x="130" y="223"/>
                      </a:lnTo>
                      <a:lnTo>
                        <a:pt x="98" y="223"/>
                      </a:lnTo>
                      <a:lnTo>
                        <a:pt x="66" y="215"/>
                      </a:lnTo>
                      <a:lnTo>
                        <a:pt x="40" y="196"/>
                      </a:lnTo>
                      <a:lnTo>
                        <a:pt x="19" y="172"/>
                      </a:lnTo>
                      <a:lnTo>
                        <a:pt x="5" y="143"/>
                      </a:lnTo>
                      <a:lnTo>
                        <a:pt x="0" y="111"/>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a:ea typeface="SimHei" panose="02010609060101010101" pitchFamily="49" charset="-122"/>
                  </a:endParaRPr>
                </a:p>
              </p:txBody>
            </p:sp>
            <p:sp>
              <p:nvSpPr>
                <p:cNvPr id="43031" name="Rectangle 118"/>
                <p:cNvSpPr>
                  <a:spLocks noChangeArrowheads="1"/>
                </p:cNvSpPr>
                <p:nvPr/>
              </p:nvSpPr>
              <p:spPr bwMode="auto">
                <a:xfrm>
                  <a:off x="4406" y="804"/>
                  <a:ext cx="13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rgbClr val="000000"/>
                      </a:solidFill>
                      <a:latin typeface="+mn-lt"/>
                      <a:ea typeface="SimHei" panose="02010609060101010101" pitchFamily="49" charset="-122"/>
                    </a:rPr>
                    <a:t>S1</a:t>
                  </a:r>
                  <a:endParaRPr lang="en-US" altLang="zh-CN" sz="2000">
                    <a:latin typeface="+mn-lt"/>
                    <a:ea typeface="SimHei" panose="02010609060101010101" pitchFamily="49" charset="-122"/>
                  </a:endParaRPr>
                </a:p>
              </p:txBody>
            </p:sp>
          </p:grpSp>
          <p:grpSp>
            <p:nvGrpSpPr>
              <p:cNvPr id="43021" name="Group 119"/>
              <p:cNvGrpSpPr>
                <a:grpSpLocks/>
              </p:cNvGrpSpPr>
              <p:nvPr/>
            </p:nvGrpSpPr>
            <p:grpSpPr bwMode="auto">
              <a:xfrm>
                <a:off x="4345" y="1125"/>
                <a:ext cx="228" cy="226"/>
                <a:chOff x="4345" y="1125"/>
                <a:chExt cx="228" cy="226"/>
              </a:xfrm>
            </p:grpSpPr>
            <p:sp>
              <p:nvSpPr>
                <p:cNvPr id="43028" name="Freeform 120"/>
                <p:cNvSpPr>
                  <a:spLocks/>
                </p:cNvSpPr>
                <p:nvPr/>
              </p:nvSpPr>
              <p:spPr bwMode="auto">
                <a:xfrm>
                  <a:off x="4345" y="1125"/>
                  <a:ext cx="228" cy="226"/>
                </a:xfrm>
                <a:custGeom>
                  <a:avLst/>
                  <a:gdLst>
                    <a:gd name="T0" fmla="*/ 0 w 228"/>
                    <a:gd name="T1" fmla="*/ 115 h 226"/>
                    <a:gd name="T2" fmla="*/ 5 w 228"/>
                    <a:gd name="T3" fmla="*/ 83 h 226"/>
                    <a:gd name="T4" fmla="*/ 19 w 228"/>
                    <a:gd name="T5" fmla="*/ 54 h 226"/>
                    <a:gd name="T6" fmla="*/ 40 w 228"/>
                    <a:gd name="T7" fmla="*/ 27 h 226"/>
                    <a:gd name="T8" fmla="*/ 66 w 228"/>
                    <a:gd name="T9" fmla="*/ 11 h 226"/>
                    <a:gd name="T10" fmla="*/ 98 w 228"/>
                    <a:gd name="T11" fmla="*/ 0 h 226"/>
                    <a:gd name="T12" fmla="*/ 130 w 228"/>
                    <a:gd name="T13" fmla="*/ 0 h 226"/>
                    <a:gd name="T14" fmla="*/ 162 w 228"/>
                    <a:gd name="T15" fmla="*/ 11 h 226"/>
                    <a:gd name="T16" fmla="*/ 189 w 228"/>
                    <a:gd name="T17" fmla="*/ 27 h 226"/>
                    <a:gd name="T18" fmla="*/ 210 w 228"/>
                    <a:gd name="T19" fmla="*/ 54 h 226"/>
                    <a:gd name="T20" fmla="*/ 223 w 228"/>
                    <a:gd name="T21" fmla="*/ 83 h 226"/>
                    <a:gd name="T22" fmla="*/ 228 w 228"/>
                    <a:gd name="T23" fmla="*/ 115 h 226"/>
                    <a:gd name="T24" fmla="*/ 223 w 228"/>
                    <a:gd name="T25" fmla="*/ 147 h 226"/>
                    <a:gd name="T26" fmla="*/ 210 w 228"/>
                    <a:gd name="T27" fmla="*/ 176 h 226"/>
                    <a:gd name="T28" fmla="*/ 189 w 228"/>
                    <a:gd name="T29" fmla="*/ 200 h 226"/>
                    <a:gd name="T30" fmla="*/ 162 w 228"/>
                    <a:gd name="T31" fmla="*/ 216 h 226"/>
                    <a:gd name="T32" fmla="*/ 130 w 228"/>
                    <a:gd name="T33" fmla="*/ 226 h 226"/>
                    <a:gd name="T34" fmla="*/ 98 w 228"/>
                    <a:gd name="T35" fmla="*/ 226 h 226"/>
                    <a:gd name="T36" fmla="*/ 66 w 228"/>
                    <a:gd name="T37" fmla="*/ 216 h 226"/>
                    <a:gd name="T38" fmla="*/ 40 w 228"/>
                    <a:gd name="T39" fmla="*/ 200 h 226"/>
                    <a:gd name="T40" fmla="*/ 19 w 228"/>
                    <a:gd name="T41" fmla="*/ 176 h 226"/>
                    <a:gd name="T42" fmla="*/ 5 w 228"/>
                    <a:gd name="T43" fmla="*/ 147 h 226"/>
                    <a:gd name="T44" fmla="*/ 0 w 228"/>
                    <a:gd name="T45" fmla="*/ 115 h 22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28" h="226">
                      <a:moveTo>
                        <a:pt x="0" y="115"/>
                      </a:moveTo>
                      <a:lnTo>
                        <a:pt x="5" y="83"/>
                      </a:lnTo>
                      <a:lnTo>
                        <a:pt x="19" y="54"/>
                      </a:lnTo>
                      <a:lnTo>
                        <a:pt x="40" y="27"/>
                      </a:lnTo>
                      <a:lnTo>
                        <a:pt x="66" y="11"/>
                      </a:lnTo>
                      <a:lnTo>
                        <a:pt x="98" y="0"/>
                      </a:lnTo>
                      <a:lnTo>
                        <a:pt x="130" y="0"/>
                      </a:lnTo>
                      <a:lnTo>
                        <a:pt x="162" y="11"/>
                      </a:lnTo>
                      <a:lnTo>
                        <a:pt x="189" y="27"/>
                      </a:lnTo>
                      <a:lnTo>
                        <a:pt x="210" y="54"/>
                      </a:lnTo>
                      <a:lnTo>
                        <a:pt x="223" y="83"/>
                      </a:lnTo>
                      <a:lnTo>
                        <a:pt x="228" y="115"/>
                      </a:lnTo>
                      <a:lnTo>
                        <a:pt x="223" y="147"/>
                      </a:lnTo>
                      <a:lnTo>
                        <a:pt x="210" y="176"/>
                      </a:lnTo>
                      <a:lnTo>
                        <a:pt x="189" y="200"/>
                      </a:lnTo>
                      <a:lnTo>
                        <a:pt x="162" y="216"/>
                      </a:lnTo>
                      <a:lnTo>
                        <a:pt x="130" y="226"/>
                      </a:lnTo>
                      <a:lnTo>
                        <a:pt x="98" y="226"/>
                      </a:lnTo>
                      <a:lnTo>
                        <a:pt x="66" y="216"/>
                      </a:lnTo>
                      <a:lnTo>
                        <a:pt x="40" y="200"/>
                      </a:lnTo>
                      <a:lnTo>
                        <a:pt x="19" y="176"/>
                      </a:lnTo>
                      <a:lnTo>
                        <a:pt x="5" y="147"/>
                      </a:lnTo>
                      <a:lnTo>
                        <a:pt x="0" y="115"/>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a:ea typeface="SimHei" panose="02010609060101010101" pitchFamily="49" charset="-122"/>
                  </a:endParaRPr>
                </a:p>
              </p:txBody>
            </p:sp>
            <p:sp>
              <p:nvSpPr>
                <p:cNvPr id="43029" name="Rectangle 121"/>
                <p:cNvSpPr>
                  <a:spLocks noChangeArrowheads="1"/>
                </p:cNvSpPr>
                <p:nvPr/>
              </p:nvSpPr>
              <p:spPr bwMode="auto">
                <a:xfrm>
                  <a:off x="4406" y="1182"/>
                  <a:ext cx="13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rgbClr val="000000"/>
                      </a:solidFill>
                      <a:latin typeface="+mn-lt"/>
                      <a:ea typeface="SimHei" panose="02010609060101010101" pitchFamily="49" charset="-122"/>
                    </a:rPr>
                    <a:t>S2</a:t>
                  </a:r>
                  <a:endParaRPr lang="en-US" altLang="zh-CN" sz="2000">
                    <a:latin typeface="+mn-lt"/>
                    <a:ea typeface="SimHei" panose="02010609060101010101" pitchFamily="49" charset="-122"/>
                  </a:endParaRPr>
                </a:p>
              </p:txBody>
            </p:sp>
          </p:grpSp>
          <p:grpSp>
            <p:nvGrpSpPr>
              <p:cNvPr id="43022" name="Group 122"/>
              <p:cNvGrpSpPr>
                <a:grpSpLocks/>
              </p:cNvGrpSpPr>
              <p:nvPr/>
            </p:nvGrpSpPr>
            <p:grpSpPr bwMode="auto">
              <a:xfrm>
                <a:off x="4159" y="1202"/>
                <a:ext cx="186" cy="72"/>
                <a:chOff x="4159" y="1202"/>
                <a:chExt cx="186" cy="72"/>
              </a:xfrm>
            </p:grpSpPr>
            <p:sp>
              <p:nvSpPr>
                <p:cNvPr id="43026" name="Line 123"/>
                <p:cNvSpPr>
                  <a:spLocks noChangeShapeType="1"/>
                </p:cNvSpPr>
                <p:nvPr/>
              </p:nvSpPr>
              <p:spPr bwMode="auto">
                <a:xfrm>
                  <a:off x="4159" y="1240"/>
                  <a:ext cx="122"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800">
                    <a:ea typeface="SimHei" panose="02010609060101010101" pitchFamily="49" charset="-122"/>
                  </a:endParaRPr>
                </a:p>
              </p:txBody>
            </p:sp>
            <p:sp>
              <p:nvSpPr>
                <p:cNvPr id="43027" name="Freeform 124"/>
                <p:cNvSpPr>
                  <a:spLocks/>
                </p:cNvSpPr>
                <p:nvPr/>
              </p:nvSpPr>
              <p:spPr bwMode="auto">
                <a:xfrm>
                  <a:off x="4273" y="1202"/>
                  <a:ext cx="72" cy="72"/>
                </a:xfrm>
                <a:custGeom>
                  <a:avLst/>
                  <a:gdLst>
                    <a:gd name="T0" fmla="*/ 0 w 72"/>
                    <a:gd name="T1" fmla="*/ 0 h 72"/>
                    <a:gd name="T2" fmla="*/ 72 w 72"/>
                    <a:gd name="T3" fmla="*/ 38 h 72"/>
                    <a:gd name="T4" fmla="*/ 0 w 72"/>
                    <a:gd name="T5" fmla="*/ 72 h 72"/>
                    <a:gd name="T6" fmla="*/ 0 w 72"/>
                    <a:gd name="T7" fmla="*/ 0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 h="72">
                      <a:moveTo>
                        <a:pt x="0" y="0"/>
                      </a:moveTo>
                      <a:lnTo>
                        <a:pt x="72" y="38"/>
                      </a:lnTo>
                      <a:lnTo>
                        <a:pt x="0" y="7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ea typeface="SimHei" panose="02010609060101010101" pitchFamily="49" charset="-122"/>
                  </a:endParaRPr>
                </a:p>
              </p:txBody>
            </p:sp>
          </p:grpSp>
          <p:grpSp>
            <p:nvGrpSpPr>
              <p:cNvPr id="43023" name="Group 125"/>
              <p:cNvGrpSpPr>
                <a:grpSpLocks/>
              </p:cNvGrpSpPr>
              <p:nvPr/>
            </p:nvGrpSpPr>
            <p:grpSpPr bwMode="auto">
              <a:xfrm>
                <a:off x="4159" y="862"/>
                <a:ext cx="186" cy="378"/>
                <a:chOff x="4159" y="862"/>
                <a:chExt cx="186" cy="378"/>
              </a:xfrm>
            </p:grpSpPr>
            <p:sp>
              <p:nvSpPr>
                <p:cNvPr id="43024" name="Line 126"/>
                <p:cNvSpPr>
                  <a:spLocks noChangeShapeType="1"/>
                </p:cNvSpPr>
                <p:nvPr/>
              </p:nvSpPr>
              <p:spPr bwMode="auto">
                <a:xfrm flipV="1">
                  <a:off x="4159" y="918"/>
                  <a:ext cx="159" cy="32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800">
                    <a:ea typeface="SimHei" panose="02010609060101010101" pitchFamily="49" charset="-122"/>
                  </a:endParaRPr>
                </a:p>
              </p:txBody>
            </p:sp>
            <p:sp>
              <p:nvSpPr>
                <p:cNvPr id="43025" name="Freeform 127"/>
                <p:cNvSpPr>
                  <a:spLocks/>
                </p:cNvSpPr>
                <p:nvPr/>
              </p:nvSpPr>
              <p:spPr bwMode="auto">
                <a:xfrm>
                  <a:off x="4281" y="862"/>
                  <a:ext cx="64" cy="83"/>
                </a:xfrm>
                <a:custGeom>
                  <a:avLst/>
                  <a:gdLst>
                    <a:gd name="T0" fmla="*/ 64 w 64"/>
                    <a:gd name="T1" fmla="*/ 83 h 83"/>
                    <a:gd name="T2" fmla="*/ 64 w 64"/>
                    <a:gd name="T3" fmla="*/ 0 h 83"/>
                    <a:gd name="T4" fmla="*/ 0 w 64"/>
                    <a:gd name="T5" fmla="*/ 48 h 83"/>
                    <a:gd name="T6" fmla="*/ 64 w 64"/>
                    <a:gd name="T7" fmla="*/ 83 h 8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 h="83">
                      <a:moveTo>
                        <a:pt x="64" y="83"/>
                      </a:moveTo>
                      <a:lnTo>
                        <a:pt x="64" y="0"/>
                      </a:lnTo>
                      <a:lnTo>
                        <a:pt x="0" y="48"/>
                      </a:lnTo>
                      <a:lnTo>
                        <a:pt x="64"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ea typeface="SimHei" panose="02010609060101010101" pitchFamily="49" charset="-122"/>
                  </a:endParaRPr>
                </a:p>
              </p:txBody>
            </p:sp>
          </p:grpSp>
        </p:grpSp>
        <p:sp>
          <p:nvSpPr>
            <p:cNvPr id="43019" name="Rectangle 128"/>
            <p:cNvSpPr>
              <a:spLocks noChangeArrowheads="1"/>
            </p:cNvSpPr>
            <p:nvPr/>
          </p:nvSpPr>
          <p:spPr bwMode="auto">
            <a:xfrm>
              <a:off x="4382" y="501"/>
              <a:ext cx="135"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solidFill>
                    <a:srgbClr val="000000"/>
                  </a:solidFill>
                  <a:latin typeface="+mn-lt"/>
                  <a:ea typeface="SimHei" panose="02010609060101010101" pitchFamily="49" charset="-122"/>
                </a:rPr>
                <a:t>组</a:t>
              </a:r>
              <a:endParaRPr lang="zh-CN" altLang="en-US" sz="2000">
                <a:latin typeface="+mn-lt"/>
                <a:ea typeface="SimHei" panose="02010609060101010101" pitchFamily="49" charset="-122"/>
              </a:endParaRPr>
            </a:p>
          </p:txBody>
        </p:sp>
      </p:grpSp>
      <p:sp>
        <p:nvSpPr>
          <p:cNvPr id="36" name="Rectangle 2">
            <a:extLst>
              <a:ext uri="{FF2B5EF4-FFF2-40B4-BE49-F238E27FC236}">
                <a16:creationId xmlns:a16="http://schemas.microsoft.com/office/drawing/2014/main" id="{9E91A3FB-7E68-DA4D-9522-E7273217F57D}"/>
              </a:ext>
            </a:extLst>
          </p:cNvPr>
          <p:cNvSpPr>
            <a:spLocks noGrp="1" noChangeArrowheads="1"/>
          </p:cNvSpPr>
          <p:nvPr>
            <p:ph type="title"/>
          </p:nvPr>
        </p:nvSpPr>
        <p:spPr>
          <a:xfrm>
            <a:off x="0" y="-27384"/>
            <a:ext cx="12192000" cy="1143000"/>
          </a:xfrm>
        </p:spPr>
        <p:txBody>
          <a:bodyPr/>
          <a:lstStyle/>
          <a:p>
            <a:pPr eaLnBrk="1" hangingPunct="1"/>
            <a:r>
              <a:rPr lang="zh-CN" altLang="en-US" sz="4800" dirty="0">
                <a:solidFill>
                  <a:srgbClr val="2521FF"/>
                </a:solidFill>
                <a:latin typeface="SimHei" panose="02010609060101010101" pitchFamily="49" charset="-122"/>
                <a:ea typeface="SimHei" panose="02010609060101010101" pitchFamily="49" charset="-122"/>
                <a:cs typeface="Times New Roman" panose="02020603050405020304" pitchFamily="18" charset="0"/>
              </a:rPr>
              <a:t>复制</a:t>
            </a:r>
            <a:r>
              <a:rPr lang="en-US" altLang="zh-CN" sz="4800" dirty="0">
                <a:solidFill>
                  <a:srgbClr val="2521FF"/>
                </a:solidFill>
                <a:latin typeface="SimHei" panose="02010609060101010101" pitchFamily="49" charset="-122"/>
                <a:ea typeface="SimHei" panose="02010609060101010101" pitchFamily="49" charset="-122"/>
              </a:rPr>
              <a:t>(4/4)</a:t>
            </a:r>
          </a:p>
        </p:txBody>
      </p:sp>
    </p:spTree>
    <p:extLst>
      <p:ext uri="{BB962C8B-B14F-4D97-AF65-F5344CB8AC3E}">
        <p14:creationId xmlns:p14="http://schemas.microsoft.com/office/powerpoint/2010/main" val="37691825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zh-CN" altLang="en-US" sz="4800" dirty="0">
                <a:solidFill>
                  <a:srgbClr val="2521FF"/>
                </a:solidFill>
                <a:latin typeface="SimHei" panose="02010609060101010101" pitchFamily="49" charset="-122"/>
                <a:ea typeface="SimHei" panose="02010609060101010101" pitchFamily="49" charset="-122"/>
                <a:cs typeface="Times New Roman" panose="02020603050405020304" pitchFamily="18" charset="0"/>
              </a:rPr>
              <a:t>复制更新协议</a:t>
            </a:r>
            <a:r>
              <a:rPr lang="en-US" altLang="zh-CN" sz="4800" dirty="0">
                <a:solidFill>
                  <a:srgbClr val="2521FF"/>
                </a:solidFill>
                <a:latin typeface="SimHei" panose="02010609060101010101" pitchFamily="49" charset="-122"/>
                <a:ea typeface="SimHei" panose="02010609060101010101" pitchFamily="49" charset="-122"/>
              </a:rPr>
              <a:t>(1/3)</a:t>
            </a:r>
          </a:p>
        </p:txBody>
      </p:sp>
      <p:sp>
        <p:nvSpPr>
          <p:cNvPr id="2" name="Rectangle 3"/>
          <p:cNvSpPr>
            <a:spLocks noGrp="1" noChangeArrowheads="1"/>
          </p:cNvSpPr>
          <p:nvPr>
            <p:ph idx="1"/>
          </p:nvPr>
        </p:nvSpPr>
        <p:spPr>
          <a:xfrm>
            <a:off x="263912" y="1166018"/>
            <a:ext cx="11734799" cy="4063904"/>
          </a:xfrm>
        </p:spPr>
        <p:txBody>
          <a:bodyPr>
            <a:normAutofit/>
          </a:bodyPr>
          <a:lstStyle/>
          <a:p>
            <a:r>
              <a:rPr lang="zh-CN" altLang="en-US" dirty="0"/>
              <a:t>主拷贝复制 </a:t>
            </a:r>
          </a:p>
          <a:p>
            <a:pPr lvl="1"/>
            <a:r>
              <a:rPr lang="zh-CN" altLang="en-US" dirty="0"/>
              <a:t>使用时，指定一服务器为主服务器，其它服务器则为从服务器</a:t>
            </a:r>
          </a:p>
          <a:p>
            <a:pPr lvl="1"/>
            <a:r>
              <a:rPr lang="zh-CN" altLang="en-US" dirty="0"/>
              <a:t>更新复制文件时，将更新通知发送至主服务器，主服务器更新该文件并将更新通知发送至各从服务器，命令它们更新</a:t>
            </a:r>
          </a:p>
          <a:p>
            <a:pPr lvl="1"/>
            <a:r>
              <a:rPr lang="zh-CN" altLang="en-US" dirty="0"/>
              <a:t>为了防止主服务器在向从服务器发送命令前崩溃，在更新主拷贝前，应把更新写到稳定存储介质上</a:t>
            </a:r>
          </a:p>
          <a:p>
            <a:pPr lvl="1"/>
            <a:r>
              <a:rPr lang="zh-CN" altLang="en-US" dirty="0"/>
              <a:t>优点：方法简单</a:t>
            </a:r>
            <a:endParaRPr lang="en-US" altLang="zh-CN" dirty="0"/>
          </a:p>
          <a:p>
            <a:pPr lvl="1"/>
            <a:r>
              <a:rPr lang="zh-CN" altLang="en-US" dirty="0"/>
              <a:t>缺点：主服务器停机时，所有文件都不能被更新</a:t>
            </a:r>
            <a:endParaRPr kumimoji="0" lang="zh-CN" altLang="en-US" b="1" dirty="0">
              <a:solidFill>
                <a:srgbClr val="06070E"/>
              </a:solidFill>
            </a:endParaRPr>
          </a:p>
        </p:txBody>
      </p:sp>
    </p:spTree>
    <p:extLst>
      <p:ext uri="{BB962C8B-B14F-4D97-AF65-F5344CB8AC3E}">
        <p14:creationId xmlns:p14="http://schemas.microsoft.com/office/powerpoint/2010/main" val="4589432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idx="1"/>
          </p:nvPr>
        </p:nvSpPr>
        <p:spPr>
          <a:xfrm>
            <a:off x="230458" y="1166018"/>
            <a:ext cx="11835161" cy="5524714"/>
          </a:xfrm>
        </p:spPr>
        <p:txBody>
          <a:bodyPr>
            <a:normAutofit lnSpcReduction="10000"/>
          </a:bodyPr>
          <a:lstStyle/>
          <a:p>
            <a:r>
              <a:rPr lang="zh-CN" altLang="en-US" dirty="0"/>
              <a:t>表决法</a:t>
            </a:r>
          </a:p>
          <a:p>
            <a:pPr lvl="1"/>
            <a:r>
              <a:rPr lang="zh-CN" altLang="en-US" dirty="0"/>
              <a:t>基本思想：在读或写复制文件前要求申请并获得一定数量服务器的允许</a:t>
            </a:r>
          </a:p>
          <a:p>
            <a:pPr lvl="1"/>
            <a:r>
              <a:rPr lang="zh-CN" altLang="en-US" dirty="0"/>
              <a:t>规则：要更新文件，客户首先和超过半数的服务器联系，得到它们同意更新的应答。一旦得到应答，更新文件，并将一个新版本号和新文件联系起来</a:t>
            </a:r>
            <a:endParaRPr lang="en-US" altLang="zh-CN" dirty="0"/>
          </a:p>
          <a:p>
            <a:pPr lvl="1"/>
            <a:r>
              <a:rPr lang="zh-CN" altLang="en-US" dirty="0"/>
              <a:t>为读副本文件，客户必须和过半数服务器联系，请求发送和该文件相关的版本号。如果所有版本号一致，则该版本是最新的</a:t>
            </a:r>
          </a:p>
          <a:p>
            <a:pPr lvl="1"/>
            <a:r>
              <a:rPr lang="zh-CN" altLang="en-US" dirty="0"/>
              <a:t>读一个有</a:t>
            </a:r>
            <a:r>
              <a:rPr lang="en-US" altLang="zh-CN" i="1" dirty="0"/>
              <a:t>N</a:t>
            </a:r>
            <a:r>
              <a:rPr lang="zh-CN" altLang="en-US" dirty="0"/>
              <a:t>个副本的文件时，客户需</a:t>
            </a:r>
            <a:r>
              <a:rPr lang="en-US" altLang="zh-CN" i="1" dirty="0" err="1"/>
              <a:t>N</a:t>
            </a:r>
            <a:r>
              <a:rPr lang="en-US" altLang="zh-CN" i="1" baseline="-25000" dirty="0" err="1"/>
              <a:t>r</a:t>
            </a:r>
            <a:r>
              <a:rPr lang="zh-CN" altLang="en-US" dirty="0"/>
              <a:t>个或更多服务器的</a:t>
            </a:r>
            <a:r>
              <a:rPr lang="zh-CN" altLang="en-US" b="1" dirty="0">
                <a:solidFill>
                  <a:srgbClr val="FF0000"/>
                </a:solidFill>
              </a:rPr>
              <a:t>读法定数</a:t>
            </a:r>
            <a:r>
              <a:rPr lang="zh-CN" altLang="en-US" dirty="0"/>
              <a:t>（</a:t>
            </a:r>
            <a:r>
              <a:rPr lang="en-US" altLang="zh-CN" dirty="0"/>
              <a:t>read quorum</a:t>
            </a:r>
            <a:r>
              <a:rPr lang="zh-CN" altLang="en-US" dirty="0"/>
              <a:t>）。修改文件需至少</a:t>
            </a:r>
            <a:r>
              <a:rPr lang="en-US" altLang="zh-CN" i="1" dirty="0" err="1"/>
              <a:t>N</a:t>
            </a:r>
            <a:r>
              <a:rPr lang="en-US" altLang="zh-CN" i="1" baseline="-25000" dirty="0" err="1"/>
              <a:t>w</a:t>
            </a:r>
            <a:r>
              <a:rPr lang="zh-CN" altLang="en-US" dirty="0"/>
              <a:t>个服务器的</a:t>
            </a:r>
            <a:r>
              <a:rPr lang="zh-CN" altLang="en-US" b="1" dirty="0">
                <a:solidFill>
                  <a:srgbClr val="FF0000"/>
                </a:solidFill>
              </a:rPr>
              <a:t>写法定数</a:t>
            </a:r>
            <a:r>
              <a:rPr lang="zh-CN" altLang="en-US" dirty="0"/>
              <a:t>（</a:t>
            </a:r>
            <a:r>
              <a:rPr lang="en-US" altLang="zh-CN" dirty="0"/>
              <a:t>write quorum</a:t>
            </a:r>
            <a:r>
              <a:rPr lang="zh-CN" altLang="en-US" dirty="0"/>
              <a:t>）。其中，</a:t>
            </a:r>
            <a:r>
              <a:rPr lang="en-US" altLang="zh-CN" i="1" dirty="0" err="1"/>
              <a:t>N</a:t>
            </a:r>
            <a:r>
              <a:rPr lang="en-US" altLang="zh-CN" i="1" baseline="-25000" dirty="0" err="1"/>
              <a:t>r</a:t>
            </a:r>
            <a:r>
              <a:rPr lang="zh-CN" altLang="en-US" dirty="0"/>
              <a:t>和</a:t>
            </a:r>
            <a:r>
              <a:rPr lang="en-US" altLang="zh-CN" i="1" dirty="0" err="1"/>
              <a:t>N</a:t>
            </a:r>
            <a:r>
              <a:rPr lang="en-US" altLang="zh-CN" i="1" baseline="-25000" dirty="0" err="1"/>
              <a:t>w</a:t>
            </a:r>
            <a:r>
              <a:rPr lang="zh-CN" altLang="en-US" dirty="0"/>
              <a:t>必须满足约束条件</a:t>
            </a:r>
            <a:r>
              <a:rPr lang="en-US" altLang="zh-CN" i="1" dirty="0" err="1"/>
              <a:t>N</a:t>
            </a:r>
            <a:r>
              <a:rPr lang="en-US" altLang="zh-CN" i="1" baseline="-25000" dirty="0" err="1"/>
              <a:t>r</a:t>
            </a:r>
            <a:r>
              <a:rPr lang="en-US" altLang="zh-CN" dirty="0" err="1"/>
              <a:t>+</a:t>
            </a:r>
            <a:r>
              <a:rPr lang="en-US" altLang="zh-CN" i="1" dirty="0" err="1"/>
              <a:t>N</a:t>
            </a:r>
            <a:r>
              <a:rPr lang="en-US" altLang="zh-CN" i="1" baseline="-25000" dirty="0" err="1"/>
              <a:t>w</a:t>
            </a:r>
            <a:r>
              <a:rPr lang="en-US" altLang="zh-CN" dirty="0"/>
              <a:t>&gt;</a:t>
            </a:r>
            <a:r>
              <a:rPr lang="en-US" altLang="zh-CN" i="1" dirty="0"/>
              <a:t>N</a:t>
            </a:r>
            <a:r>
              <a:rPr lang="zh-CN" altLang="en-US" dirty="0"/>
              <a:t>，</a:t>
            </a:r>
            <a:r>
              <a:rPr kumimoji="0" lang="zh-CN" altLang="en-US" dirty="0">
                <a:solidFill>
                  <a:srgbClr val="06070E"/>
                </a:solidFill>
              </a:rPr>
              <a:t>即只有在适当数目的服务器参与时，文件才能被读或写</a:t>
            </a:r>
          </a:p>
        </p:txBody>
      </p:sp>
      <p:sp>
        <p:nvSpPr>
          <p:cNvPr id="8" name="Rectangle 2">
            <a:extLst>
              <a:ext uri="{FF2B5EF4-FFF2-40B4-BE49-F238E27FC236}">
                <a16:creationId xmlns:a16="http://schemas.microsoft.com/office/drawing/2014/main" id="{88BBB255-7AA4-D541-96ED-53FB3BB23571}"/>
              </a:ext>
            </a:extLst>
          </p:cNvPr>
          <p:cNvSpPr>
            <a:spLocks noGrp="1" noChangeArrowheads="1"/>
          </p:cNvSpPr>
          <p:nvPr>
            <p:ph type="title"/>
          </p:nvPr>
        </p:nvSpPr>
        <p:spPr>
          <a:xfrm>
            <a:off x="0" y="-27384"/>
            <a:ext cx="12192000" cy="1143000"/>
          </a:xfrm>
        </p:spPr>
        <p:txBody>
          <a:bodyPr/>
          <a:lstStyle/>
          <a:p>
            <a:r>
              <a:rPr lang="zh-CN" altLang="en-US" sz="4800" dirty="0">
                <a:solidFill>
                  <a:srgbClr val="2521FF"/>
                </a:solidFill>
                <a:latin typeface="SimHei" panose="02010609060101010101" pitchFamily="49" charset="-122"/>
                <a:ea typeface="SimHei" panose="02010609060101010101" pitchFamily="49" charset="-122"/>
                <a:cs typeface="Times New Roman" panose="02020603050405020304" pitchFamily="18" charset="0"/>
              </a:rPr>
              <a:t>复制更新协议</a:t>
            </a:r>
            <a:r>
              <a:rPr lang="en-US" altLang="zh-CN" sz="4800" dirty="0">
                <a:solidFill>
                  <a:srgbClr val="2521FF"/>
                </a:solidFill>
                <a:latin typeface="SimHei" panose="02010609060101010101" pitchFamily="49" charset="-122"/>
                <a:ea typeface="SimHei" panose="02010609060101010101" pitchFamily="49" charset="-122"/>
              </a:rPr>
              <a:t>(2/3)</a:t>
            </a:r>
          </a:p>
        </p:txBody>
      </p:sp>
    </p:spTree>
    <p:extLst>
      <p:ext uri="{BB962C8B-B14F-4D97-AF65-F5344CB8AC3E}">
        <p14:creationId xmlns:p14="http://schemas.microsoft.com/office/powerpoint/2010/main" val="1484868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4" name="Rectangle 8"/>
          <p:cNvSpPr>
            <a:spLocks noGrp="1" noChangeArrowheads="1"/>
          </p:cNvSpPr>
          <p:nvPr>
            <p:ph idx="1"/>
          </p:nvPr>
        </p:nvSpPr>
        <p:spPr>
          <a:xfrm>
            <a:off x="230458" y="1166018"/>
            <a:ext cx="11835161" cy="5502411"/>
          </a:xfrm>
          <a:noFill/>
        </p:spPr>
        <p:txBody>
          <a:bodyPr/>
          <a:lstStyle/>
          <a:p>
            <a:r>
              <a:rPr lang="zh-CN" altLang="en-US" dirty="0"/>
              <a:t>表决法</a:t>
            </a:r>
          </a:p>
          <a:p>
            <a:pPr lvl="1"/>
            <a:r>
              <a:rPr kumimoji="0" lang="zh-CN" altLang="en-US" dirty="0">
                <a:solidFill>
                  <a:srgbClr val="06070E"/>
                </a:solidFill>
              </a:rPr>
              <a:t>幽灵表决</a:t>
            </a:r>
          </a:p>
          <a:p>
            <a:pPr lvl="2"/>
            <a:r>
              <a:rPr kumimoji="0" lang="zh-CN" altLang="en-US" dirty="0">
                <a:solidFill>
                  <a:srgbClr val="06070E"/>
                </a:solidFill>
              </a:rPr>
              <a:t>在许多应用中，写法定数通常比读法定数大很多。意味着如果少数几个服务器崩溃，要获得写法定数是不可能的</a:t>
            </a:r>
          </a:p>
          <a:p>
            <a:pPr lvl="2"/>
            <a:r>
              <a:rPr kumimoji="0" lang="zh-CN" altLang="en-US" dirty="0">
                <a:solidFill>
                  <a:srgbClr val="06070E"/>
                </a:solidFill>
              </a:rPr>
              <a:t>解决办法：通过为每个已经崩溃的服务器建立一个没有存储器的虚拟服务器幽灵。幽灵不允许出现在读法定数中，可以参加写法定数</a:t>
            </a:r>
            <a:r>
              <a:rPr lang="zh-CN" altLang="en-US" dirty="0"/>
              <a:t>。只要存在一个真实服务器，写操作就能成功</a:t>
            </a:r>
          </a:p>
          <a:p>
            <a:pPr lvl="2"/>
            <a:r>
              <a:rPr lang="zh-CN" altLang="en-US" dirty="0"/>
              <a:t>崩溃服务器重启时，必须获得一个读法定数，找到最新版本，并在开始正常工作前，拷贝该版本文件</a:t>
            </a:r>
            <a:endParaRPr lang="en-US" altLang="zh-CN" dirty="0"/>
          </a:p>
          <a:p>
            <a:pPr lvl="2"/>
            <a:r>
              <a:rPr lang="zh-CN" altLang="en-US" dirty="0"/>
              <a:t>有效性：它和基本的表决法有相同的特性，即，所选择的</a:t>
            </a:r>
            <a:r>
              <a:rPr lang="en-US" altLang="zh-CN" i="1" dirty="0" err="1"/>
              <a:t>Nr</a:t>
            </a:r>
            <a:r>
              <a:rPr lang="zh-CN" altLang="en-US" dirty="0"/>
              <a:t>和</a:t>
            </a:r>
            <a:r>
              <a:rPr lang="en-US" altLang="zh-CN" i="1" dirty="0" err="1"/>
              <a:t>Nw</a:t>
            </a:r>
            <a:r>
              <a:rPr lang="zh-CN" altLang="en-US" dirty="0"/>
              <a:t>使得它不可能同时获得读法定数和写法定数</a:t>
            </a:r>
            <a:endParaRPr lang="en-US" altLang="zh-CN" dirty="0"/>
          </a:p>
          <a:p>
            <a:pPr lvl="2"/>
            <a:r>
              <a:rPr lang="zh-CN" altLang="en-US" dirty="0"/>
              <a:t>唯一不同：已崩溃机器可参与写法定数，但要满足一旦这些机器重启，在服务之前，应立即获得当前版本</a:t>
            </a:r>
          </a:p>
        </p:txBody>
      </p:sp>
      <p:sp>
        <p:nvSpPr>
          <p:cNvPr id="7" name="Rectangle 2">
            <a:extLst>
              <a:ext uri="{FF2B5EF4-FFF2-40B4-BE49-F238E27FC236}">
                <a16:creationId xmlns:a16="http://schemas.microsoft.com/office/drawing/2014/main" id="{1859F689-0C7F-FE40-AB66-80C66810EE5D}"/>
              </a:ext>
            </a:extLst>
          </p:cNvPr>
          <p:cNvSpPr>
            <a:spLocks noGrp="1" noChangeArrowheads="1"/>
          </p:cNvSpPr>
          <p:nvPr>
            <p:ph type="title"/>
          </p:nvPr>
        </p:nvSpPr>
        <p:spPr>
          <a:xfrm>
            <a:off x="0" y="-27384"/>
            <a:ext cx="12192000" cy="1143000"/>
          </a:xfrm>
        </p:spPr>
        <p:txBody>
          <a:bodyPr/>
          <a:lstStyle/>
          <a:p>
            <a:r>
              <a:rPr lang="zh-CN" altLang="en-US" sz="4800" dirty="0">
                <a:solidFill>
                  <a:srgbClr val="2521FF"/>
                </a:solidFill>
                <a:latin typeface="SimHei" panose="02010609060101010101" pitchFamily="49" charset="-122"/>
                <a:ea typeface="SimHei" panose="02010609060101010101" pitchFamily="49" charset="-122"/>
                <a:cs typeface="Times New Roman" panose="02020603050405020304" pitchFamily="18" charset="0"/>
              </a:rPr>
              <a:t>复制更新协议</a:t>
            </a:r>
            <a:r>
              <a:rPr lang="en-US" altLang="zh-CN" sz="4800" dirty="0">
                <a:solidFill>
                  <a:srgbClr val="2521FF"/>
                </a:solidFill>
                <a:latin typeface="SimHei" panose="02010609060101010101" pitchFamily="49" charset="-122"/>
                <a:ea typeface="SimHei" panose="02010609060101010101" pitchFamily="49" charset="-122"/>
              </a:rPr>
              <a:t>(3/3)</a:t>
            </a:r>
          </a:p>
        </p:txBody>
      </p:sp>
    </p:spTree>
    <p:extLst>
      <p:ext uri="{BB962C8B-B14F-4D97-AF65-F5344CB8AC3E}">
        <p14:creationId xmlns:p14="http://schemas.microsoft.com/office/powerpoint/2010/main" val="19576404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zh-CN" altLang="en-US" sz="4800" dirty="0">
                <a:solidFill>
                  <a:srgbClr val="2521FF"/>
                </a:solidFill>
              </a:rPr>
              <a:t>目录</a:t>
            </a:r>
          </a:p>
        </p:txBody>
      </p:sp>
      <p:sp>
        <p:nvSpPr>
          <p:cNvPr id="74755" name="Rectangle 3"/>
          <p:cNvSpPr>
            <a:spLocks noGrp="1" noChangeArrowheads="1"/>
          </p:cNvSpPr>
          <p:nvPr>
            <p:ph idx="1"/>
          </p:nvPr>
        </p:nvSpPr>
        <p:spPr>
          <a:xfrm>
            <a:off x="241610" y="1166019"/>
            <a:ext cx="10972800" cy="3149504"/>
          </a:xfrm>
        </p:spPr>
        <p:txBody>
          <a:bodyPr/>
          <a:lstStyle/>
          <a:p>
            <a:r>
              <a:rPr lang="zh-CN" altLang="en-US" dirty="0"/>
              <a:t>分布式文件系统简介</a:t>
            </a:r>
            <a:endParaRPr lang="en-US" altLang="zh-CN" dirty="0"/>
          </a:p>
          <a:p>
            <a:r>
              <a:rPr lang="zh-CN" altLang="en-US" dirty="0"/>
              <a:t>分布式文件系统的设计</a:t>
            </a:r>
          </a:p>
          <a:p>
            <a:pPr eaLnBrk="1" hangingPunct="1"/>
            <a:r>
              <a:rPr lang="zh-CN" altLang="en-US" dirty="0"/>
              <a:t>分布式文件系统的实现</a:t>
            </a:r>
          </a:p>
          <a:p>
            <a:pPr eaLnBrk="1" hangingPunct="1"/>
            <a:r>
              <a:rPr lang="zh-CN" altLang="en-US" dirty="0">
                <a:solidFill>
                  <a:srgbClr val="FF0000"/>
                </a:solidFill>
              </a:rPr>
              <a:t>分布式文件系统的发展趋势</a:t>
            </a:r>
            <a:endParaRPr lang="en-US" altLang="zh-CN" dirty="0">
              <a:solidFill>
                <a:srgbClr val="FF0000"/>
              </a:solidFill>
            </a:endParaRPr>
          </a:p>
          <a:p>
            <a:pPr eaLnBrk="1" hangingPunct="1"/>
            <a:r>
              <a:rPr lang="zh-CN" altLang="en-US" dirty="0"/>
              <a:t>典型分布式文件系统介绍</a:t>
            </a:r>
          </a:p>
        </p:txBody>
      </p:sp>
    </p:spTree>
    <p:extLst>
      <p:ext uri="{BB962C8B-B14F-4D97-AF65-F5344CB8AC3E}">
        <p14:creationId xmlns:p14="http://schemas.microsoft.com/office/powerpoint/2010/main" val="3586468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EC266-B66E-254E-B3A8-ECC0A0D66B77}"/>
              </a:ext>
            </a:extLst>
          </p:cNvPr>
          <p:cNvSpPr>
            <a:spLocks noGrp="1"/>
          </p:cNvSpPr>
          <p:nvPr>
            <p:ph type="title"/>
          </p:nvPr>
        </p:nvSpPr>
        <p:spPr/>
        <p:txBody>
          <a:bodyPr>
            <a:normAutofit/>
          </a:bodyPr>
          <a:lstStyle/>
          <a:p>
            <a:r>
              <a:rPr kumimoji="1" lang="zh-CN" altLang="en-US" sz="4800" dirty="0">
                <a:solidFill>
                  <a:srgbClr val="2521FF"/>
                </a:solidFill>
              </a:rPr>
              <a:t>分布式文件系统适用场景</a:t>
            </a:r>
          </a:p>
        </p:txBody>
      </p:sp>
      <p:sp>
        <p:nvSpPr>
          <p:cNvPr id="3" name="内容占位符 2">
            <a:extLst>
              <a:ext uri="{FF2B5EF4-FFF2-40B4-BE49-F238E27FC236}">
                <a16:creationId xmlns:a16="http://schemas.microsoft.com/office/drawing/2014/main" id="{8417F5AD-66A3-364C-8092-46246EFF6055}"/>
              </a:ext>
            </a:extLst>
          </p:cNvPr>
          <p:cNvSpPr>
            <a:spLocks noGrp="1"/>
          </p:cNvSpPr>
          <p:nvPr>
            <p:ph idx="1"/>
          </p:nvPr>
        </p:nvSpPr>
        <p:spPr>
          <a:xfrm>
            <a:off x="230459" y="1166019"/>
            <a:ext cx="10972800" cy="3662460"/>
          </a:xfrm>
        </p:spPr>
        <p:txBody>
          <a:bodyPr/>
          <a:lstStyle/>
          <a:p>
            <a:r>
              <a:rPr kumimoji="1" lang="zh-CN" altLang="en-US" dirty="0"/>
              <a:t>期望添加文件服务器或修改文件位置</a:t>
            </a:r>
            <a:endParaRPr kumimoji="1" lang="en-US" altLang="zh-CN" dirty="0"/>
          </a:p>
          <a:p>
            <a:r>
              <a:rPr kumimoji="1" lang="zh-CN" altLang="en-US" dirty="0"/>
              <a:t>访问目标的用户分布在一个站点的多个位置或多个站点上</a:t>
            </a:r>
            <a:endParaRPr lang="en-US" altLang="zh-CN" dirty="0"/>
          </a:p>
          <a:p>
            <a:r>
              <a:rPr kumimoji="1" lang="zh-CN" altLang="en-US" dirty="0"/>
              <a:t>大多数用户都需要访问多个目标</a:t>
            </a:r>
            <a:endParaRPr lang="en-US" altLang="zh-CN" dirty="0"/>
          </a:p>
          <a:p>
            <a:r>
              <a:rPr kumimoji="1" lang="zh-CN" altLang="en-US" dirty="0"/>
              <a:t>通过重新分布目标可以改善服务器的负载平衡状况</a:t>
            </a:r>
            <a:endParaRPr lang="en-US" altLang="zh-CN" dirty="0"/>
          </a:p>
          <a:p>
            <a:r>
              <a:rPr kumimoji="1" lang="zh-CN" altLang="en-US" dirty="0"/>
              <a:t>用户需要连续地访问目标</a:t>
            </a:r>
            <a:endParaRPr lang="en-US" altLang="zh-CN" dirty="0"/>
          </a:p>
          <a:p>
            <a:r>
              <a:rPr kumimoji="1" lang="zh-CN" altLang="en-US" dirty="0"/>
              <a:t>组织中有供内部或外部使用的网站 </a:t>
            </a:r>
          </a:p>
        </p:txBody>
      </p:sp>
    </p:spTree>
    <p:extLst>
      <p:ext uri="{BB962C8B-B14F-4D97-AF65-F5344CB8AC3E}">
        <p14:creationId xmlns:p14="http://schemas.microsoft.com/office/powerpoint/2010/main" val="1872835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zh-CN" altLang="en-US" sz="4800" dirty="0">
                <a:solidFill>
                  <a:srgbClr val="2521FF"/>
                </a:solidFill>
              </a:rPr>
              <a:t>分布式文件系统的趋势</a:t>
            </a:r>
          </a:p>
        </p:txBody>
      </p:sp>
      <p:sp>
        <p:nvSpPr>
          <p:cNvPr id="52" name="Rectangle 3"/>
          <p:cNvSpPr>
            <a:spLocks noGrp="1" noChangeArrowheads="1"/>
          </p:cNvSpPr>
          <p:nvPr>
            <p:ph idx="1"/>
          </p:nvPr>
        </p:nvSpPr>
        <p:spPr>
          <a:xfrm>
            <a:off x="273844" y="1115617"/>
            <a:ext cx="10972800" cy="632226"/>
          </a:xfrm>
        </p:spPr>
        <p:txBody>
          <a:bodyPr/>
          <a:lstStyle/>
          <a:p>
            <a:pPr eaLnBrk="1" hangingPunct="1">
              <a:spcBef>
                <a:spcPct val="50000"/>
              </a:spcBef>
              <a:buNone/>
            </a:pPr>
            <a:r>
              <a:rPr lang="en-US" altLang="zh-CN" dirty="0">
                <a:latin typeface="宋体" panose="02010600030101010101" pitchFamily="2" charset="-122"/>
                <a:sym typeface="Wingdings" panose="05000000000000000000" pitchFamily="2" charset="2"/>
              </a:rPr>
              <a:t></a:t>
            </a:r>
            <a:r>
              <a:rPr lang="zh-CN" altLang="en-US" dirty="0">
                <a:latin typeface="宋体" panose="02010600030101010101" pitchFamily="2" charset="-122"/>
                <a:sym typeface="Wingdings" panose="05000000000000000000" pitchFamily="2" charset="2"/>
              </a:rPr>
              <a:t>更新共享文件的硬件方案 </a:t>
            </a:r>
          </a:p>
        </p:txBody>
      </p:sp>
      <p:grpSp>
        <p:nvGrpSpPr>
          <p:cNvPr id="50182" name="Group 61"/>
          <p:cNvGrpSpPr>
            <a:grpSpLocks/>
          </p:cNvGrpSpPr>
          <p:nvPr/>
        </p:nvGrpSpPr>
        <p:grpSpPr bwMode="auto">
          <a:xfrm>
            <a:off x="4605338" y="2329599"/>
            <a:ext cx="3435350" cy="1998663"/>
            <a:chOff x="1923" y="1814"/>
            <a:chExt cx="2164" cy="1259"/>
          </a:xfrm>
        </p:grpSpPr>
        <p:grpSp>
          <p:nvGrpSpPr>
            <p:cNvPr id="50195" name="Group 59"/>
            <p:cNvGrpSpPr>
              <a:grpSpLocks/>
            </p:cNvGrpSpPr>
            <p:nvPr/>
          </p:nvGrpSpPr>
          <p:grpSpPr bwMode="auto">
            <a:xfrm>
              <a:off x="1923" y="2304"/>
              <a:ext cx="2164" cy="769"/>
              <a:chOff x="1923" y="2304"/>
              <a:chExt cx="2164" cy="769"/>
            </a:xfrm>
          </p:grpSpPr>
          <p:sp>
            <p:nvSpPr>
              <p:cNvPr id="50201" name="Rectangle 12"/>
              <p:cNvSpPr>
                <a:spLocks noChangeArrowheads="1"/>
              </p:cNvSpPr>
              <p:nvPr/>
            </p:nvSpPr>
            <p:spPr bwMode="auto">
              <a:xfrm>
                <a:off x="3103" y="2304"/>
                <a:ext cx="984" cy="189"/>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mn-lt"/>
                  <a:ea typeface="SimHei" panose="02010609060101010101" pitchFamily="49" charset="-122"/>
                </a:endParaRPr>
              </a:p>
            </p:txBody>
          </p:sp>
          <p:sp>
            <p:nvSpPr>
              <p:cNvPr id="50202" name="Rectangle 13"/>
              <p:cNvSpPr>
                <a:spLocks noChangeArrowheads="1"/>
              </p:cNvSpPr>
              <p:nvPr/>
            </p:nvSpPr>
            <p:spPr bwMode="auto">
              <a:xfrm>
                <a:off x="3270" y="2326"/>
                <a:ext cx="63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rgbClr val="000000"/>
                    </a:solidFill>
                    <a:latin typeface="+mn-lt"/>
                    <a:ea typeface="SimHei" panose="02010609060101010101" pitchFamily="49" charset="-122"/>
                  </a:rPr>
                  <a:t>1 0 0 0 0 0 1 0</a:t>
                </a:r>
                <a:endParaRPr lang="en-US" altLang="zh-CN">
                  <a:latin typeface="+mn-lt"/>
                  <a:ea typeface="SimHei" panose="02010609060101010101" pitchFamily="49" charset="-122"/>
                </a:endParaRPr>
              </a:p>
            </p:txBody>
          </p:sp>
          <p:sp>
            <p:nvSpPr>
              <p:cNvPr id="50203" name="Rectangle 15"/>
              <p:cNvSpPr>
                <a:spLocks noChangeArrowheads="1"/>
              </p:cNvSpPr>
              <p:nvPr/>
            </p:nvSpPr>
            <p:spPr bwMode="auto">
              <a:xfrm>
                <a:off x="3103" y="2681"/>
                <a:ext cx="984" cy="378"/>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mn-lt"/>
                  <a:ea typeface="SimHei" panose="02010609060101010101" pitchFamily="49" charset="-122"/>
                </a:endParaRPr>
              </a:p>
            </p:txBody>
          </p:sp>
          <p:sp>
            <p:nvSpPr>
              <p:cNvPr id="50204" name="Rectangle 19"/>
              <p:cNvSpPr>
                <a:spLocks noChangeArrowheads="1"/>
              </p:cNvSpPr>
              <p:nvPr/>
            </p:nvSpPr>
            <p:spPr bwMode="auto">
              <a:xfrm>
                <a:off x="3359" y="2776"/>
                <a:ext cx="668" cy="188"/>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mn-lt"/>
                  <a:ea typeface="SimHei" panose="02010609060101010101" pitchFamily="49" charset="-122"/>
                </a:endParaRPr>
              </a:p>
            </p:txBody>
          </p:sp>
          <p:sp>
            <p:nvSpPr>
              <p:cNvPr id="50205" name="Rectangle 20"/>
              <p:cNvSpPr>
                <a:spLocks noChangeArrowheads="1"/>
              </p:cNvSpPr>
              <p:nvPr/>
            </p:nvSpPr>
            <p:spPr bwMode="auto">
              <a:xfrm>
                <a:off x="3458" y="2815"/>
                <a:ext cx="22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a:solidFill>
                      <a:srgbClr val="000000"/>
                    </a:solidFill>
                    <a:latin typeface="+mn-lt"/>
                    <a:ea typeface="SimHei" panose="02010609060101010101" pitchFamily="49" charset="-122"/>
                  </a:rPr>
                  <a:t>文件</a:t>
                </a:r>
                <a:endParaRPr lang="zh-CN" altLang="en-US">
                  <a:latin typeface="+mn-lt"/>
                  <a:ea typeface="SimHei" panose="02010609060101010101" pitchFamily="49" charset="-122"/>
                </a:endParaRPr>
              </a:p>
            </p:txBody>
          </p:sp>
          <p:sp>
            <p:nvSpPr>
              <p:cNvPr id="50206" name="Rectangle 21"/>
              <p:cNvSpPr>
                <a:spLocks noChangeArrowheads="1"/>
              </p:cNvSpPr>
              <p:nvPr/>
            </p:nvSpPr>
            <p:spPr bwMode="auto">
              <a:xfrm>
                <a:off x="3676" y="2805"/>
                <a:ext cx="2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rgbClr val="000000"/>
                    </a:solidFill>
                    <a:latin typeface="+mn-lt"/>
                    <a:ea typeface="SimHei" panose="02010609060101010101" pitchFamily="49" charset="-122"/>
                  </a:rPr>
                  <a:t>cache</a:t>
                </a:r>
                <a:endParaRPr lang="en-US" altLang="zh-CN">
                  <a:latin typeface="+mn-lt"/>
                  <a:ea typeface="SimHei" panose="02010609060101010101" pitchFamily="49" charset="-122"/>
                </a:endParaRPr>
              </a:p>
            </p:txBody>
          </p:sp>
          <p:sp>
            <p:nvSpPr>
              <p:cNvPr id="50207" name="Rectangle 22"/>
              <p:cNvSpPr>
                <a:spLocks noChangeArrowheads="1"/>
              </p:cNvSpPr>
              <p:nvPr/>
            </p:nvSpPr>
            <p:spPr bwMode="auto">
              <a:xfrm>
                <a:off x="3166" y="2719"/>
                <a:ext cx="158" cy="287"/>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mn-lt"/>
                  <a:ea typeface="SimHei" panose="02010609060101010101" pitchFamily="49" charset="-122"/>
                </a:endParaRPr>
              </a:p>
            </p:txBody>
          </p:sp>
          <p:sp>
            <p:nvSpPr>
              <p:cNvPr id="50208" name="Line 23"/>
              <p:cNvSpPr>
                <a:spLocks noChangeShapeType="1"/>
              </p:cNvSpPr>
              <p:nvPr/>
            </p:nvSpPr>
            <p:spPr bwMode="auto">
              <a:xfrm>
                <a:off x="3166" y="2779"/>
                <a:ext cx="158" cy="0"/>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50209" name="Line 24"/>
              <p:cNvSpPr>
                <a:spLocks noChangeShapeType="1"/>
              </p:cNvSpPr>
              <p:nvPr/>
            </p:nvSpPr>
            <p:spPr bwMode="auto">
              <a:xfrm>
                <a:off x="3166" y="2832"/>
                <a:ext cx="158" cy="0"/>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50210" name="Line 25"/>
              <p:cNvSpPr>
                <a:spLocks noChangeShapeType="1"/>
              </p:cNvSpPr>
              <p:nvPr/>
            </p:nvSpPr>
            <p:spPr bwMode="auto">
              <a:xfrm>
                <a:off x="3166" y="2893"/>
                <a:ext cx="158" cy="0"/>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50211" name="Line 26"/>
              <p:cNvSpPr>
                <a:spLocks noChangeShapeType="1"/>
              </p:cNvSpPr>
              <p:nvPr/>
            </p:nvSpPr>
            <p:spPr bwMode="auto">
              <a:xfrm>
                <a:off x="3166" y="2945"/>
                <a:ext cx="158" cy="0"/>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grpSp>
            <p:nvGrpSpPr>
              <p:cNvPr id="50212" name="Group 58"/>
              <p:cNvGrpSpPr>
                <a:grpSpLocks/>
              </p:cNvGrpSpPr>
              <p:nvPr/>
            </p:nvGrpSpPr>
            <p:grpSpPr bwMode="auto">
              <a:xfrm>
                <a:off x="1923" y="2304"/>
                <a:ext cx="983" cy="769"/>
                <a:chOff x="1923" y="2304"/>
                <a:chExt cx="983" cy="769"/>
              </a:xfrm>
            </p:grpSpPr>
            <p:sp>
              <p:nvSpPr>
                <p:cNvPr id="50214" name="Rectangle 10"/>
                <p:cNvSpPr>
                  <a:spLocks noChangeArrowheads="1"/>
                </p:cNvSpPr>
                <p:nvPr/>
              </p:nvSpPr>
              <p:spPr bwMode="auto">
                <a:xfrm>
                  <a:off x="1923" y="2304"/>
                  <a:ext cx="983" cy="189"/>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mn-lt"/>
                    <a:ea typeface="SimHei" panose="02010609060101010101" pitchFamily="49" charset="-122"/>
                  </a:endParaRPr>
                </a:p>
              </p:txBody>
            </p:sp>
            <p:sp>
              <p:nvSpPr>
                <p:cNvPr id="50215" name="Rectangle 11"/>
                <p:cNvSpPr>
                  <a:spLocks noChangeArrowheads="1"/>
                </p:cNvSpPr>
                <p:nvPr/>
              </p:nvSpPr>
              <p:spPr bwMode="auto">
                <a:xfrm>
                  <a:off x="2095" y="2326"/>
                  <a:ext cx="63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rgbClr val="000000"/>
                      </a:solidFill>
                      <a:latin typeface="+mn-lt"/>
                      <a:ea typeface="SimHei" panose="02010609060101010101" pitchFamily="49" charset="-122"/>
                    </a:rPr>
                    <a:t>1 0 0 0 0 0 1 0</a:t>
                  </a:r>
                  <a:endParaRPr lang="en-US" altLang="zh-CN">
                    <a:latin typeface="+mn-lt"/>
                    <a:ea typeface="SimHei" panose="02010609060101010101" pitchFamily="49" charset="-122"/>
                  </a:endParaRPr>
                </a:p>
              </p:txBody>
            </p:sp>
            <p:grpSp>
              <p:nvGrpSpPr>
                <p:cNvPr id="50216" name="Group 57"/>
                <p:cNvGrpSpPr>
                  <a:grpSpLocks/>
                </p:cNvGrpSpPr>
                <p:nvPr/>
              </p:nvGrpSpPr>
              <p:grpSpPr bwMode="auto">
                <a:xfrm>
                  <a:off x="1923" y="2695"/>
                  <a:ext cx="983" cy="378"/>
                  <a:chOff x="1923" y="2681"/>
                  <a:chExt cx="983" cy="378"/>
                </a:xfrm>
              </p:grpSpPr>
              <p:sp>
                <p:nvSpPr>
                  <p:cNvPr id="50218" name="Rectangle 14"/>
                  <p:cNvSpPr>
                    <a:spLocks noChangeArrowheads="1"/>
                  </p:cNvSpPr>
                  <p:nvPr/>
                </p:nvSpPr>
                <p:spPr bwMode="auto">
                  <a:xfrm>
                    <a:off x="1923" y="2681"/>
                    <a:ext cx="983" cy="378"/>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mn-lt"/>
                      <a:ea typeface="SimHei" panose="02010609060101010101" pitchFamily="49" charset="-122"/>
                    </a:endParaRPr>
                  </a:p>
                </p:txBody>
              </p:sp>
              <p:sp>
                <p:nvSpPr>
                  <p:cNvPr id="50219" name="Rectangle 16"/>
                  <p:cNvSpPr>
                    <a:spLocks noChangeArrowheads="1"/>
                  </p:cNvSpPr>
                  <p:nvPr/>
                </p:nvSpPr>
                <p:spPr bwMode="auto">
                  <a:xfrm>
                    <a:off x="2199" y="2776"/>
                    <a:ext cx="668" cy="188"/>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mn-lt"/>
                      <a:ea typeface="SimHei" panose="02010609060101010101" pitchFamily="49" charset="-122"/>
                    </a:endParaRPr>
                  </a:p>
                </p:txBody>
              </p:sp>
              <p:sp>
                <p:nvSpPr>
                  <p:cNvPr id="50220" name="Rectangle 17"/>
                  <p:cNvSpPr>
                    <a:spLocks noChangeArrowheads="1"/>
                  </p:cNvSpPr>
                  <p:nvPr/>
                </p:nvSpPr>
                <p:spPr bwMode="auto">
                  <a:xfrm>
                    <a:off x="2292" y="2815"/>
                    <a:ext cx="22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a:solidFill>
                          <a:srgbClr val="000000"/>
                        </a:solidFill>
                        <a:latin typeface="+mn-lt"/>
                        <a:ea typeface="SimHei" panose="02010609060101010101" pitchFamily="49" charset="-122"/>
                      </a:rPr>
                      <a:t>文件</a:t>
                    </a:r>
                    <a:endParaRPr lang="zh-CN" altLang="en-US">
                      <a:latin typeface="+mn-lt"/>
                      <a:ea typeface="SimHei" panose="02010609060101010101" pitchFamily="49" charset="-122"/>
                    </a:endParaRPr>
                  </a:p>
                </p:txBody>
              </p:sp>
              <p:sp>
                <p:nvSpPr>
                  <p:cNvPr id="50221" name="Rectangle 18"/>
                  <p:cNvSpPr>
                    <a:spLocks noChangeArrowheads="1"/>
                  </p:cNvSpPr>
                  <p:nvPr/>
                </p:nvSpPr>
                <p:spPr bwMode="auto">
                  <a:xfrm>
                    <a:off x="2521" y="2805"/>
                    <a:ext cx="2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rgbClr val="000000"/>
                        </a:solidFill>
                        <a:latin typeface="+mn-lt"/>
                        <a:ea typeface="SimHei" panose="02010609060101010101" pitchFamily="49" charset="-122"/>
                      </a:rPr>
                      <a:t>cache</a:t>
                    </a:r>
                    <a:endParaRPr lang="en-US" altLang="zh-CN">
                      <a:latin typeface="+mn-lt"/>
                      <a:ea typeface="SimHei" panose="02010609060101010101" pitchFamily="49" charset="-122"/>
                    </a:endParaRPr>
                  </a:p>
                </p:txBody>
              </p:sp>
              <p:sp>
                <p:nvSpPr>
                  <p:cNvPr id="50222" name="Rectangle 27"/>
                  <p:cNvSpPr>
                    <a:spLocks noChangeArrowheads="1"/>
                  </p:cNvSpPr>
                  <p:nvPr/>
                </p:nvSpPr>
                <p:spPr bwMode="auto">
                  <a:xfrm>
                    <a:off x="1962" y="2719"/>
                    <a:ext cx="158" cy="287"/>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mn-lt"/>
                      <a:ea typeface="SimHei" panose="02010609060101010101" pitchFamily="49" charset="-122"/>
                    </a:endParaRPr>
                  </a:p>
                </p:txBody>
              </p:sp>
              <p:sp>
                <p:nvSpPr>
                  <p:cNvPr id="50223" name="Line 28"/>
                  <p:cNvSpPr>
                    <a:spLocks noChangeShapeType="1"/>
                  </p:cNvSpPr>
                  <p:nvPr/>
                </p:nvSpPr>
                <p:spPr bwMode="auto">
                  <a:xfrm>
                    <a:off x="1962" y="2779"/>
                    <a:ext cx="158" cy="0"/>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50224" name="Line 29"/>
                  <p:cNvSpPr>
                    <a:spLocks noChangeShapeType="1"/>
                  </p:cNvSpPr>
                  <p:nvPr/>
                </p:nvSpPr>
                <p:spPr bwMode="auto">
                  <a:xfrm>
                    <a:off x="1962" y="2832"/>
                    <a:ext cx="158" cy="0"/>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50225" name="Line 30"/>
                  <p:cNvSpPr>
                    <a:spLocks noChangeShapeType="1"/>
                  </p:cNvSpPr>
                  <p:nvPr/>
                </p:nvSpPr>
                <p:spPr bwMode="auto">
                  <a:xfrm>
                    <a:off x="1962" y="2893"/>
                    <a:ext cx="158" cy="0"/>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50226" name="Line 31"/>
                  <p:cNvSpPr>
                    <a:spLocks noChangeShapeType="1"/>
                  </p:cNvSpPr>
                  <p:nvPr/>
                </p:nvSpPr>
                <p:spPr bwMode="auto">
                  <a:xfrm>
                    <a:off x="1962" y="2945"/>
                    <a:ext cx="158" cy="0"/>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grpSp>
            <p:sp>
              <p:nvSpPr>
                <p:cNvPr id="50217" name="Line 32"/>
                <p:cNvSpPr>
                  <a:spLocks noChangeShapeType="1"/>
                </p:cNvSpPr>
                <p:nvPr/>
              </p:nvSpPr>
              <p:spPr bwMode="auto">
                <a:xfrm>
                  <a:off x="2415" y="2493"/>
                  <a:ext cx="0" cy="188"/>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grpSp>
          <p:sp>
            <p:nvSpPr>
              <p:cNvPr id="50213" name="Line 33"/>
              <p:cNvSpPr>
                <a:spLocks noChangeShapeType="1"/>
              </p:cNvSpPr>
              <p:nvPr/>
            </p:nvSpPr>
            <p:spPr bwMode="auto">
              <a:xfrm>
                <a:off x="3595" y="2493"/>
                <a:ext cx="0" cy="188"/>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grpSp>
        <p:grpSp>
          <p:nvGrpSpPr>
            <p:cNvPr id="50196" name="Group 60"/>
            <p:cNvGrpSpPr>
              <a:grpSpLocks/>
            </p:cNvGrpSpPr>
            <p:nvPr/>
          </p:nvGrpSpPr>
          <p:grpSpPr bwMode="auto">
            <a:xfrm>
              <a:off x="1962" y="1814"/>
              <a:ext cx="2125" cy="490"/>
              <a:chOff x="1962" y="1814"/>
              <a:chExt cx="2125" cy="490"/>
            </a:xfrm>
          </p:grpSpPr>
          <p:sp>
            <p:nvSpPr>
              <p:cNvPr id="50197" name="Freeform 8"/>
              <p:cNvSpPr>
                <a:spLocks/>
              </p:cNvSpPr>
              <p:nvPr/>
            </p:nvSpPr>
            <p:spPr bwMode="auto">
              <a:xfrm>
                <a:off x="1962" y="1814"/>
                <a:ext cx="2125" cy="302"/>
              </a:xfrm>
              <a:custGeom>
                <a:avLst/>
                <a:gdLst>
                  <a:gd name="T0" fmla="*/ 0 w 2125"/>
                  <a:gd name="T1" fmla="*/ 151 h 302"/>
                  <a:gd name="T2" fmla="*/ 1063 w 2125"/>
                  <a:gd name="T3" fmla="*/ 0 h 302"/>
                  <a:gd name="T4" fmla="*/ 2125 w 2125"/>
                  <a:gd name="T5" fmla="*/ 151 h 302"/>
                  <a:gd name="T6" fmla="*/ 2125 w 2125"/>
                  <a:gd name="T7" fmla="*/ 151 h 302"/>
                  <a:gd name="T8" fmla="*/ 1063 w 2125"/>
                  <a:gd name="T9" fmla="*/ 302 h 302"/>
                  <a:gd name="T10" fmla="*/ 0 w 2125"/>
                  <a:gd name="T11" fmla="*/ 151 h 30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25" h="302">
                    <a:moveTo>
                      <a:pt x="0" y="151"/>
                    </a:moveTo>
                    <a:cubicBezTo>
                      <a:pt x="0" y="67"/>
                      <a:pt x="476" y="0"/>
                      <a:pt x="1063" y="0"/>
                    </a:cubicBezTo>
                    <a:cubicBezTo>
                      <a:pt x="1649" y="0"/>
                      <a:pt x="2125" y="67"/>
                      <a:pt x="2125" y="151"/>
                    </a:cubicBezTo>
                    <a:cubicBezTo>
                      <a:pt x="2125" y="151"/>
                      <a:pt x="2125" y="151"/>
                      <a:pt x="2125" y="151"/>
                    </a:cubicBezTo>
                    <a:cubicBezTo>
                      <a:pt x="2125" y="234"/>
                      <a:pt x="1649" y="302"/>
                      <a:pt x="1063" y="302"/>
                    </a:cubicBezTo>
                    <a:cubicBezTo>
                      <a:pt x="476" y="302"/>
                      <a:pt x="0" y="234"/>
                      <a:pt x="0" y="151"/>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SimHei" panose="02010609060101010101" pitchFamily="49" charset="-122"/>
                </a:endParaRPr>
              </a:p>
            </p:txBody>
          </p:sp>
          <p:sp>
            <p:nvSpPr>
              <p:cNvPr id="50198" name="Rectangle 9"/>
              <p:cNvSpPr>
                <a:spLocks noChangeArrowheads="1"/>
              </p:cNvSpPr>
              <p:nvPr/>
            </p:nvSpPr>
            <p:spPr bwMode="auto">
              <a:xfrm>
                <a:off x="2789" y="1888"/>
                <a:ext cx="57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a:solidFill>
                      <a:srgbClr val="000000"/>
                    </a:solidFill>
                    <a:latin typeface="+mn-lt"/>
                    <a:ea typeface="SimHei" panose="02010609060101010101" pitchFamily="49" charset="-122"/>
                  </a:rPr>
                  <a:t>光纤环网</a:t>
                </a:r>
                <a:endParaRPr lang="zh-CN" altLang="en-US">
                  <a:latin typeface="+mn-lt"/>
                  <a:ea typeface="SimHei" panose="02010609060101010101" pitchFamily="49" charset="-122"/>
                </a:endParaRPr>
              </a:p>
            </p:txBody>
          </p:sp>
          <p:sp>
            <p:nvSpPr>
              <p:cNvPr id="50199" name="Line 34"/>
              <p:cNvSpPr>
                <a:spLocks noChangeShapeType="1"/>
              </p:cNvSpPr>
              <p:nvPr/>
            </p:nvSpPr>
            <p:spPr bwMode="auto">
              <a:xfrm>
                <a:off x="2435" y="2093"/>
                <a:ext cx="0" cy="211"/>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sp>
            <p:nvSpPr>
              <p:cNvPr id="50200" name="Line 35"/>
              <p:cNvSpPr>
                <a:spLocks noChangeShapeType="1"/>
              </p:cNvSpPr>
              <p:nvPr/>
            </p:nvSpPr>
            <p:spPr bwMode="auto">
              <a:xfrm>
                <a:off x="3614" y="2093"/>
                <a:ext cx="0" cy="211"/>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SimHei" panose="02010609060101010101" pitchFamily="49" charset="-122"/>
                </a:endParaRPr>
              </a:p>
            </p:txBody>
          </p:sp>
        </p:grpSp>
      </p:grpSp>
      <p:grpSp>
        <p:nvGrpSpPr>
          <p:cNvPr id="93239" name="Group 55"/>
          <p:cNvGrpSpPr>
            <a:grpSpLocks/>
          </p:cNvGrpSpPr>
          <p:nvPr/>
        </p:nvGrpSpPr>
        <p:grpSpPr bwMode="auto">
          <a:xfrm>
            <a:off x="2794002" y="2878875"/>
            <a:ext cx="1811337" cy="1230313"/>
            <a:chOff x="1005" y="2160"/>
            <a:chExt cx="918" cy="775"/>
          </a:xfrm>
        </p:grpSpPr>
        <p:sp>
          <p:nvSpPr>
            <p:cNvPr id="50192" name="Rectangle 36"/>
            <p:cNvSpPr>
              <a:spLocks noChangeArrowheads="1"/>
            </p:cNvSpPr>
            <p:nvPr/>
          </p:nvSpPr>
          <p:spPr bwMode="auto">
            <a:xfrm>
              <a:off x="1005" y="2160"/>
              <a:ext cx="741" cy="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a:solidFill>
                    <a:srgbClr val="000000"/>
                  </a:solidFill>
                  <a:latin typeface="+mn-lt"/>
                  <a:ea typeface="SimHei" panose="02010609060101010101" pitchFamily="49" charset="-122"/>
                </a:rPr>
                <a:t>网络接口中的硬件位图，每一位对应一个被缓存的文件</a:t>
              </a:r>
              <a:endParaRPr lang="zh-CN" altLang="en-US" sz="2800">
                <a:latin typeface="+mn-lt"/>
                <a:ea typeface="SimHei" panose="02010609060101010101" pitchFamily="49" charset="-122"/>
              </a:endParaRPr>
            </a:p>
          </p:txBody>
        </p:sp>
        <p:sp>
          <p:nvSpPr>
            <p:cNvPr id="50193" name="Line 43"/>
            <p:cNvSpPr>
              <a:spLocks noChangeShapeType="1"/>
            </p:cNvSpPr>
            <p:nvPr/>
          </p:nvSpPr>
          <p:spPr bwMode="auto">
            <a:xfrm flipV="1">
              <a:off x="1766" y="2400"/>
              <a:ext cx="90" cy="2"/>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ea typeface="SimHei" panose="02010609060101010101" pitchFamily="49" charset="-122"/>
              </a:endParaRPr>
            </a:p>
          </p:txBody>
        </p:sp>
        <p:sp>
          <p:nvSpPr>
            <p:cNvPr id="50194" name="Freeform 44"/>
            <p:cNvSpPr>
              <a:spLocks/>
            </p:cNvSpPr>
            <p:nvPr/>
          </p:nvSpPr>
          <p:spPr bwMode="auto">
            <a:xfrm>
              <a:off x="1845" y="2363"/>
              <a:ext cx="78" cy="74"/>
            </a:xfrm>
            <a:custGeom>
              <a:avLst/>
              <a:gdLst>
                <a:gd name="T0" fmla="*/ 2 w 78"/>
                <a:gd name="T1" fmla="*/ 74 h 74"/>
                <a:gd name="T2" fmla="*/ 78 w 78"/>
                <a:gd name="T3" fmla="*/ 35 h 74"/>
                <a:gd name="T4" fmla="*/ 0 w 78"/>
                <a:gd name="T5" fmla="*/ 0 h 74"/>
                <a:gd name="T6" fmla="*/ 2 w 78"/>
                <a:gd name="T7" fmla="*/ 74 h 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8" h="74">
                  <a:moveTo>
                    <a:pt x="2" y="74"/>
                  </a:moveTo>
                  <a:lnTo>
                    <a:pt x="78" y="35"/>
                  </a:lnTo>
                  <a:lnTo>
                    <a:pt x="0" y="0"/>
                  </a:lnTo>
                  <a:lnTo>
                    <a:pt x="2"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000">
                <a:ea typeface="SimHei" panose="02010609060101010101" pitchFamily="49" charset="-122"/>
              </a:endParaRPr>
            </a:p>
          </p:txBody>
        </p:sp>
      </p:grpSp>
      <p:grpSp>
        <p:nvGrpSpPr>
          <p:cNvPr id="93240" name="Group 56"/>
          <p:cNvGrpSpPr>
            <a:grpSpLocks/>
          </p:cNvGrpSpPr>
          <p:nvPr/>
        </p:nvGrpSpPr>
        <p:grpSpPr bwMode="auto">
          <a:xfrm>
            <a:off x="4227514" y="4221899"/>
            <a:ext cx="1322387" cy="790575"/>
            <a:chOff x="1685" y="3006"/>
            <a:chExt cx="833" cy="498"/>
          </a:xfrm>
        </p:grpSpPr>
        <p:sp>
          <p:nvSpPr>
            <p:cNvPr id="50189" name="Rectangle 45"/>
            <p:cNvSpPr>
              <a:spLocks noChangeArrowheads="1"/>
            </p:cNvSpPr>
            <p:nvPr/>
          </p:nvSpPr>
          <p:spPr bwMode="auto">
            <a:xfrm>
              <a:off x="1685" y="3194"/>
              <a:ext cx="83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dirty="0">
                  <a:solidFill>
                    <a:srgbClr val="000000"/>
                  </a:solidFill>
                  <a:latin typeface="+mn-lt"/>
                  <a:ea typeface="SimHei" panose="02010609060101010101" pitchFamily="49" charset="-122"/>
                </a:rPr>
                <a:t>表给出了被缓冲文件的位置</a:t>
              </a:r>
              <a:endParaRPr lang="zh-CN" altLang="en-US" sz="2800" dirty="0">
                <a:latin typeface="+mn-lt"/>
                <a:ea typeface="SimHei" panose="02010609060101010101" pitchFamily="49" charset="-122"/>
              </a:endParaRPr>
            </a:p>
          </p:txBody>
        </p:sp>
        <p:sp>
          <p:nvSpPr>
            <p:cNvPr id="50190" name="Line 47"/>
            <p:cNvSpPr>
              <a:spLocks noChangeShapeType="1"/>
            </p:cNvSpPr>
            <p:nvPr/>
          </p:nvSpPr>
          <p:spPr bwMode="auto">
            <a:xfrm flipV="1">
              <a:off x="2041" y="3070"/>
              <a:ext cx="0" cy="102"/>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ea typeface="SimHei" panose="02010609060101010101" pitchFamily="49" charset="-122"/>
              </a:endParaRPr>
            </a:p>
          </p:txBody>
        </p:sp>
        <p:sp>
          <p:nvSpPr>
            <p:cNvPr id="50191" name="Freeform 48"/>
            <p:cNvSpPr>
              <a:spLocks/>
            </p:cNvSpPr>
            <p:nvPr/>
          </p:nvSpPr>
          <p:spPr bwMode="auto">
            <a:xfrm>
              <a:off x="2003" y="3006"/>
              <a:ext cx="77" cy="73"/>
            </a:xfrm>
            <a:custGeom>
              <a:avLst/>
              <a:gdLst>
                <a:gd name="T0" fmla="*/ 0 w 77"/>
                <a:gd name="T1" fmla="*/ 73 h 73"/>
                <a:gd name="T2" fmla="*/ 38 w 77"/>
                <a:gd name="T3" fmla="*/ 0 h 73"/>
                <a:gd name="T4" fmla="*/ 77 w 77"/>
                <a:gd name="T5" fmla="*/ 73 h 73"/>
                <a:gd name="T6" fmla="*/ 0 w 77"/>
                <a:gd name="T7" fmla="*/ 73 h 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 h="73">
                  <a:moveTo>
                    <a:pt x="0" y="73"/>
                  </a:moveTo>
                  <a:lnTo>
                    <a:pt x="38" y="0"/>
                  </a:lnTo>
                  <a:lnTo>
                    <a:pt x="77" y="73"/>
                  </a:lnTo>
                  <a:lnTo>
                    <a:pt x="0"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000">
                <a:ea typeface="SimHei" panose="02010609060101010101" pitchFamily="49" charset="-122"/>
              </a:endParaRPr>
            </a:p>
          </p:txBody>
        </p:sp>
      </p:grpSp>
      <p:grpSp>
        <p:nvGrpSpPr>
          <p:cNvPr id="93238" name="Group 54"/>
          <p:cNvGrpSpPr>
            <a:grpSpLocks/>
          </p:cNvGrpSpPr>
          <p:nvPr/>
        </p:nvGrpSpPr>
        <p:grpSpPr bwMode="auto">
          <a:xfrm>
            <a:off x="7550152" y="2662973"/>
            <a:ext cx="2201863" cy="444500"/>
            <a:chOff x="3866" y="2024"/>
            <a:chExt cx="1387" cy="280"/>
          </a:xfrm>
        </p:grpSpPr>
        <p:sp>
          <p:nvSpPr>
            <p:cNvPr id="50186" name="Rectangle 50"/>
            <p:cNvSpPr>
              <a:spLocks noChangeArrowheads="1"/>
            </p:cNvSpPr>
            <p:nvPr/>
          </p:nvSpPr>
          <p:spPr bwMode="auto">
            <a:xfrm>
              <a:off x="4269" y="2024"/>
              <a:ext cx="98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dirty="0">
                  <a:solidFill>
                    <a:srgbClr val="000000"/>
                  </a:solidFill>
                  <a:latin typeface="+mn-lt"/>
                  <a:ea typeface="SimHei" panose="02010609060101010101" pitchFamily="49" charset="-122"/>
                </a:rPr>
                <a:t>当前加锁的文件</a:t>
              </a:r>
              <a:endParaRPr lang="zh-CN" altLang="en-US" sz="2800" dirty="0">
                <a:latin typeface="+mn-lt"/>
                <a:ea typeface="SimHei" panose="02010609060101010101" pitchFamily="49" charset="-122"/>
              </a:endParaRPr>
            </a:p>
          </p:txBody>
        </p:sp>
        <p:sp>
          <p:nvSpPr>
            <p:cNvPr id="50187" name="Freeform 52"/>
            <p:cNvSpPr>
              <a:spLocks/>
            </p:cNvSpPr>
            <p:nvPr/>
          </p:nvSpPr>
          <p:spPr bwMode="auto">
            <a:xfrm>
              <a:off x="3905" y="2097"/>
              <a:ext cx="299" cy="143"/>
            </a:xfrm>
            <a:custGeom>
              <a:avLst/>
              <a:gdLst>
                <a:gd name="T0" fmla="*/ 299 w 299"/>
                <a:gd name="T1" fmla="*/ 0 h 143"/>
                <a:gd name="T2" fmla="*/ 0 w 299"/>
                <a:gd name="T3" fmla="*/ 143 h 143"/>
                <a:gd name="T4" fmla="*/ 0 60000 65536"/>
                <a:gd name="T5" fmla="*/ 0 60000 65536"/>
              </a:gdLst>
              <a:ahLst/>
              <a:cxnLst>
                <a:cxn ang="T4">
                  <a:pos x="T0" y="T1"/>
                </a:cxn>
                <a:cxn ang="T5">
                  <a:pos x="T2" y="T3"/>
                </a:cxn>
              </a:cxnLst>
              <a:rect l="0" t="0" r="r" b="b"/>
              <a:pathLst>
                <a:path w="299" h="143">
                  <a:moveTo>
                    <a:pt x="299" y="0"/>
                  </a:moveTo>
                  <a:cubicBezTo>
                    <a:pt x="163" y="0"/>
                    <a:pt x="42" y="58"/>
                    <a:pt x="0" y="143"/>
                  </a:cubicBezTo>
                </a:path>
              </a:pathLst>
            </a:cu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a:ea typeface="SimHei" panose="02010609060101010101" pitchFamily="49" charset="-122"/>
              </a:endParaRPr>
            </a:p>
          </p:txBody>
        </p:sp>
        <p:sp>
          <p:nvSpPr>
            <p:cNvPr id="50188" name="Freeform 53"/>
            <p:cNvSpPr>
              <a:spLocks/>
            </p:cNvSpPr>
            <p:nvPr/>
          </p:nvSpPr>
          <p:spPr bwMode="auto">
            <a:xfrm>
              <a:off x="3866" y="2210"/>
              <a:ext cx="87" cy="94"/>
            </a:xfrm>
            <a:custGeom>
              <a:avLst/>
              <a:gdLst>
                <a:gd name="T0" fmla="*/ 23 w 134"/>
                <a:gd name="T1" fmla="*/ 94 h 150"/>
                <a:gd name="T2" fmla="*/ 0 w 134"/>
                <a:gd name="T3" fmla="*/ 0 h 150"/>
                <a:gd name="T4" fmla="*/ 87 w 134"/>
                <a:gd name="T5" fmla="*/ 19 h 150"/>
                <a:gd name="T6" fmla="*/ 23 w 134"/>
                <a:gd name="T7" fmla="*/ 94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4" h="150">
                  <a:moveTo>
                    <a:pt x="36" y="150"/>
                  </a:moveTo>
                  <a:lnTo>
                    <a:pt x="0" y="0"/>
                  </a:lnTo>
                  <a:cubicBezTo>
                    <a:pt x="37" y="31"/>
                    <a:pt x="87" y="42"/>
                    <a:pt x="134" y="31"/>
                  </a:cubicBezTo>
                  <a:lnTo>
                    <a:pt x="36" y="150"/>
                  </a:lnTo>
                  <a:close/>
                </a:path>
              </a:pathLst>
            </a:custGeom>
            <a:solidFill>
              <a:srgbClr val="000000"/>
            </a:solidFill>
            <a:ln w="0">
              <a:solidFill>
                <a:srgbClr val="000000"/>
              </a:solidFill>
              <a:prstDash val="solid"/>
              <a:round/>
              <a:headEnd/>
              <a:tailEnd/>
            </a:ln>
          </p:spPr>
          <p:txBody>
            <a:bodyPr/>
            <a:lstStyle/>
            <a:p>
              <a:endParaRPr lang="zh-CN" altLang="en-US" sz="2000">
                <a:ea typeface="SimHei" panose="02010609060101010101" pitchFamily="49" charset="-122"/>
              </a:endParaRPr>
            </a:p>
          </p:txBody>
        </p:sp>
      </p:grpSp>
    </p:spTree>
    <p:extLst>
      <p:ext uri="{BB962C8B-B14F-4D97-AF65-F5344CB8AC3E}">
        <p14:creationId xmlns:p14="http://schemas.microsoft.com/office/powerpoint/2010/main" val="29481952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0" y="-27384"/>
            <a:ext cx="12192000" cy="1143000"/>
          </a:xfrm>
        </p:spPr>
        <p:txBody>
          <a:bodyPr/>
          <a:lstStyle/>
          <a:p>
            <a:pPr eaLnBrk="1" hangingPunct="1"/>
            <a:r>
              <a:rPr lang="zh-CN" altLang="en-US" sz="4800" dirty="0">
                <a:solidFill>
                  <a:srgbClr val="2521FF"/>
                </a:solidFill>
              </a:rPr>
              <a:t>分布式文件系统的趋势</a:t>
            </a:r>
          </a:p>
        </p:txBody>
      </p:sp>
      <p:sp>
        <p:nvSpPr>
          <p:cNvPr id="139" name="Rectangle 3"/>
          <p:cNvSpPr>
            <a:spLocks noGrp="1" noChangeArrowheads="1"/>
          </p:cNvSpPr>
          <p:nvPr>
            <p:ph idx="1"/>
          </p:nvPr>
        </p:nvSpPr>
        <p:spPr>
          <a:xfrm>
            <a:off x="130097" y="1126583"/>
            <a:ext cx="10972800" cy="682118"/>
          </a:xfrm>
        </p:spPr>
        <p:txBody>
          <a:bodyPr>
            <a:normAutofit/>
          </a:bodyPr>
          <a:lstStyle/>
          <a:p>
            <a:pPr>
              <a:spcBef>
                <a:spcPct val="50000"/>
              </a:spcBef>
              <a:buNone/>
            </a:pPr>
            <a:r>
              <a:rPr lang="en-US" altLang="zh-CN" dirty="0">
                <a:sym typeface="Wingdings" panose="05000000000000000000" pitchFamily="2" charset="2"/>
              </a:rPr>
              <a:t></a:t>
            </a:r>
            <a:r>
              <a:rPr lang="zh-CN" altLang="en-US" dirty="0">
                <a:sym typeface="Wingdings" panose="05000000000000000000" pitchFamily="2" charset="2"/>
              </a:rPr>
              <a:t>基于新型硬件</a:t>
            </a:r>
            <a:r>
              <a:rPr lang="en-US" altLang="zh-CN" dirty="0">
                <a:sym typeface="Wingdings" panose="05000000000000000000" pitchFamily="2" charset="2"/>
              </a:rPr>
              <a:t>NVM</a:t>
            </a:r>
            <a:r>
              <a:rPr lang="zh-CN" altLang="en-US" dirty="0">
                <a:sym typeface="Wingdings" panose="05000000000000000000" pitchFamily="2" charset="2"/>
              </a:rPr>
              <a:t>和</a:t>
            </a:r>
            <a:r>
              <a:rPr lang="en-US" altLang="zh-CN" dirty="0">
                <a:sym typeface="Wingdings" panose="05000000000000000000" pitchFamily="2" charset="2"/>
              </a:rPr>
              <a:t>RDMA</a:t>
            </a:r>
            <a:r>
              <a:rPr lang="zh-CN" altLang="en-US" dirty="0">
                <a:sym typeface="Wingdings" panose="05000000000000000000" pitchFamily="2" charset="2"/>
              </a:rPr>
              <a:t>的方案 </a:t>
            </a:r>
          </a:p>
          <a:p>
            <a:pPr>
              <a:spcBef>
                <a:spcPct val="50000"/>
              </a:spcBef>
              <a:buNone/>
            </a:pPr>
            <a:endParaRPr lang="zh-CN" altLang="en-US" dirty="0"/>
          </a:p>
        </p:txBody>
      </p:sp>
      <p:grpSp>
        <p:nvGrpSpPr>
          <p:cNvPr id="52" name="Group 2"/>
          <p:cNvGrpSpPr>
            <a:grpSpLocks/>
          </p:cNvGrpSpPr>
          <p:nvPr/>
        </p:nvGrpSpPr>
        <p:grpSpPr bwMode="auto">
          <a:xfrm>
            <a:off x="2675204" y="2069427"/>
            <a:ext cx="6936636" cy="3598330"/>
            <a:chOff x="347229" y="1176806"/>
            <a:chExt cx="8638730" cy="5081355"/>
          </a:xfrm>
        </p:grpSpPr>
        <p:grpSp>
          <p:nvGrpSpPr>
            <p:cNvPr id="53" name="组合 8"/>
            <p:cNvGrpSpPr>
              <a:grpSpLocks/>
            </p:cNvGrpSpPr>
            <p:nvPr/>
          </p:nvGrpSpPr>
          <p:grpSpPr bwMode="auto">
            <a:xfrm>
              <a:off x="347229" y="1176849"/>
              <a:ext cx="2061516" cy="4216561"/>
              <a:chOff x="405220" y="1372208"/>
              <a:chExt cx="2405819" cy="4920786"/>
            </a:xfrm>
          </p:grpSpPr>
          <p:sp>
            <p:nvSpPr>
              <p:cNvPr id="101" name="圆角矩形 100"/>
              <p:cNvSpPr>
                <a:spLocks noChangeArrowheads="1"/>
              </p:cNvSpPr>
              <p:nvPr/>
            </p:nvSpPr>
            <p:spPr bwMode="auto">
              <a:xfrm>
                <a:off x="405220" y="1862761"/>
                <a:ext cx="2405819" cy="4430233"/>
              </a:xfrm>
              <a:prstGeom prst="roundRect">
                <a:avLst>
                  <a:gd name="adj" fmla="val 16667"/>
                </a:avLst>
              </a:prstGeom>
              <a:solidFill>
                <a:schemeClr val="bg1"/>
              </a:solidFill>
              <a:ln w="9525">
                <a:solidFill>
                  <a:schemeClr val="tx1"/>
                </a:solidFill>
                <a:round/>
                <a:headEnd/>
                <a:tailEnd/>
              </a:ln>
              <a:effectLst>
                <a:outerShdw dist="17961" dir="2700000" algn="ctr" rotWithShape="0">
                  <a:srgbClr val="808080"/>
                </a:outerShdw>
              </a:effectLst>
            </p:spPr>
            <p:txBody>
              <a:bodyPr lIns="78354" tIns="39177" rIns="78354" bIns="39177"/>
              <a:lstStyle/>
              <a:p>
                <a:pPr defTabSz="783549">
                  <a:defRPr/>
                </a:pPr>
                <a:endParaRPr lang="zh-CN" altLang="en-US" sz="2142">
                  <a:ea typeface="SimHei" panose="02010609060101010101" pitchFamily="49" charset="-122"/>
                </a:endParaRPr>
              </a:p>
            </p:txBody>
          </p:sp>
          <p:sp>
            <p:nvSpPr>
              <p:cNvPr id="102" name="矩形 25"/>
              <p:cNvSpPr>
                <a:spLocks noChangeArrowheads="1"/>
              </p:cNvSpPr>
              <p:nvPr/>
            </p:nvSpPr>
            <p:spPr bwMode="auto">
              <a:xfrm>
                <a:off x="666429" y="1983138"/>
                <a:ext cx="1836203" cy="738400"/>
              </a:xfrm>
              <a:prstGeom prst="rect">
                <a:avLst/>
              </a:prstGeom>
              <a:solidFill>
                <a:schemeClr val="bg1"/>
              </a:solidFill>
              <a:ln w="9525">
                <a:solidFill>
                  <a:schemeClr val="tx1"/>
                </a:solidFill>
                <a:round/>
                <a:headEnd/>
                <a:tailEnd/>
              </a:ln>
              <a:effectLst>
                <a:outerShdw dist="17961" dir="2700000" algn="ctr" rotWithShape="0">
                  <a:srgbClr val="808080"/>
                </a:outerShdw>
              </a:effectLst>
            </p:spPr>
            <p:txBody>
              <a:bodyPr lIns="78354" tIns="39177" rIns="78354" bIns="39177"/>
              <a:lstStyle/>
              <a:p>
                <a:pPr algn="ctr" defTabSz="782638"/>
                <a:r>
                  <a:rPr lang="zh-CN" altLang="en-US" sz="2100">
                    <a:ea typeface="SimHei" panose="02010609060101010101" pitchFamily="49" charset="-122"/>
                  </a:rPr>
                  <a:t>应用程序</a:t>
                </a:r>
              </a:p>
            </p:txBody>
          </p:sp>
          <p:sp>
            <p:nvSpPr>
              <p:cNvPr id="105" name="矩形 104"/>
              <p:cNvSpPr>
                <a:spLocks noChangeArrowheads="1"/>
              </p:cNvSpPr>
              <p:nvPr/>
            </p:nvSpPr>
            <p:spPr bwMode="auto">
              <a:xfrm>
                <a:off x="588157" y="4446885"/>
                <a:ext cx="2008709" cy="738020"/>
              </a:xfrm>
              <a:prstGeom prst="rect">
                <a:avLst/>
              </a:prstGeom>
              <a:solidFill>
                <a:schemeClr val="bg1"/>
              </a:solidFill>
              <a:ln w="9525">
                <a:solidFill>
                  <a:schemeClr val="tx1"/>
                </a:solidFill>
                <a:round/>
                <a:headEnd/>
                <a:tailEnd/>
              </a:ln>
              <a:effectLst>
                <a:outerShdw dist="17961" dir="2700000" algn="ctr" rotWithShape="0">
                  <a:srgbClr val="808080"/>
                </a:outerShdw>
              </a:effectLst>
            </p:spPr>
            <p:txBody>
              <a:bodyPr lIns="78354" tIns="39177" rIns="78354" bIns="39177"/>
              <a:lstStyle/>
              <a:p>
                <a:pPr algn="ctr" defTabSz="783549">
                  <a:defRPr/>
                </a:pPr>
                <a:r>
                  <a:rPr lang="en-US" altLang="zh-CN" sz="2142" dirty="0">
                    <a:ea typeface="SimHei" panose="02010609060101010101" pitchFamily="49" charset="-122"/>
                  </a:rPr>
                  <a:t>NVM</a:t>
                </a:r>
                <a:endParaRPr lang="zh-CN" altLang="en-US" sz="2142" dirty="0">
                  <a:ea typeface="SimHei" panose="02010609060101010101" pitchFamily="49" charset="-122"/>
                </a:endParaRPr>
              </a:p>
            </p:txBody>
          </p:sp>
          <p:sp>
            <p:nvSpPr>
              <p:cNvPr id="108" name="矩形 107"/>
              <p:cNvSpPr>
                <a:spLocks noChangeArrowheads="1"/>
              </p:cNvSpPr>
              <p:nvPr/>
            </p:nvSpPr>
            <p:spPr bwMode="auto">
              <a:xfrm>
                <a:off x="588158" y="5490352"/>
                <a:ext cx="2008793" cy="608092"/>
              </a:xfrm>
              <a:prstGeom prst="rect">
                <a:avLst/>
              </a:prstGeom>
              <a:solidFill>
                <a:schemeClr val="bg1"/>
              </a:solidFill>
              <a:ln w="9525">
                <a:solidFill>
                  <a:schemeClr val="tx1"/>
                </a:solidFill>
                <a:round/>
                <a:headEnd/>
                <a:tailEnd/>
              </a:ln>
              <a:effectLst>
                <a:outerShdw dist="17961" dir="2700000" algn="ctr" rotWithShape="0">
                  <a:srgbClr val="808080"/>
                </a:outerShdw>
              </a:effectLst>
            </p:spPr>
            <p:txBody>
              <a:bodyPr lIns="78354" tIns="39177" rIns="78354" bIns="39177"/>
              <a:lstStyle/>
              <a:p>
                <a:pPr defTabSz="783549">
                  <a:defRPr/>
                </a:pPr>
                <a:r>
                  <a:rPr lang="en-US" altLang="zh-CN" sz="2000" dirty="0">
                    <a:ea typeface="SimHei" panose="02010609060101010101" pitchFamily="49" charset="-122"/>
                  </a:rPr>
                  <a:t>RDMA</a:t>
                </a:r>
                <a:r>
                  <a:rPr lang="zh-CN" altLang="en-US" dirty="0">
                    <a:ea typeface="SimHei" panose="02010609060101010101" pitchFamily="49" charset="-122"/>
                  </a:rPr>
                  <a:t> </a:t>
                </a:r>
                <a:r>
                  <a:rPr lang="en-US" altLang="zh-CN" dirty="0">
                    <a:ea typeface="SimHei" panose="02010609060101010101" pitchFamily="49" charset="-122"/>
                  </a:rPr>
                  <a:t>NIC</a:t>
                </a:r>
                <a:endParaRPr lang="zh-CN" altLang="en-US" sz="2142" dirty="0">
                  <a:ea typeface="SimHei" panose="02010609060101010101" pitchFamily="49" charset="-122"/>
                </a:endParaRPr>
              </a:p>
            </p:txBody>
          </p:sp>
          <p:cxnSp>
            <p:nvCxnSpPr>
              <p:cNvPr id="109" name="直接箭头连接符 32"/>
              <p:cNvCxnSpPr>
                <a:cxnSpLocks noChangeShapeType="1"/>
                <a:stCxn id="102" idx="2"/>
              </p:cNvCxnSpPr>
              <p:nvPr/>
            </p:nvCxnSpPr>
            <p:spPr bwMode="auto">
              <a:xfrm>
                <a:off x="1584531" y="2721538"/>
                <a:ext cx="3" cy="467874"/>
              </a:xfrm>
              <a:prstGeom prst="straightConnector1">
                <a:avLst/>
              </a:prstGeom>
              <a:noFill/>
              <a:ln w="9525">
                <a:solidFill>
                  <a:schemeClr val="tx1"/>
                </a:solidFill>
                <a:round/>
                <a:headEnd/>
                <a:tailEnd type="triangle" w="med" len="med"/>
              </a:ln>
              <a:effectLst>
                <a:outerShdw dist="17961" dir="2700000" algn="ctr" rotWithShape="0">
                  <a:srgbClr val="808080"/>
                </a:outerShdw>
              </a:effectLst>
            </p:spPr>
          </p:cxnSp>
          <p:sp>
            <p:nvSpPr>
              <p:cNvPr id="110" name="文本框 34"/>
              <p:cNvSpPr txBox="1">
                <a:spLocks noChangeArrowheads="1"/>
              </p:cNvSpPr>
              <p:nvPr/>
            </p:nvSpPr>
            <p:spPr bwMode="auto">
              <a:xfrm>
                <a:off x="995330" y="1372208"/>
                <a:ext cx="1107103" cy="608656"/>
              </a:xfrm>
              <a:prstGeom prst="rect">
                <a:avLst/>
              </a:prstGeom>
              <a:noFill/>
              <a:ln w="9525">
                <a:noFill/>
                <a:miter lim="800000"/>
                <a:headEnd/>
                <a:tailEnd/>
              </a:ln>
            </p:spPr>
            <p:txBody>
              <a:bodyPr wrap="none">
                <a:spAutoFit/>
              </a:bodyPr>
              <a:lstStyle/>
              <a:p>
                <a:r>
                  <a:rPr lang="zh-CN" altLang="en-US">
                    <a:ea typeface="SimHei" panose="02010609060101010101" pitchFamily="49" charset="-122"/>
                  </a:rPr>
                  <a:t>节点</a:t>
                </a:r>
                <a:r>
                  <a:rPr lang="en-US" altLang="zh-CN">
                    <a:ea typeface="SimHei" panose="02010609060101010101" pitchFamily="49" charset="-122"/>
                  </a:rPr>
                  <a:t>0</a:t>
                </a:r>
                <a:endParaRPr lang="zh-CN" altLang="en-US">
                  <a:ea typeface="SimHei" panose="02010609060101010101" pitchFamily="49" charset="-122"/>
                </a:endParaRPr>
              </a:p>
            </p:txBody>
          </p:sp>
        </p:grpSp>
        <p:grpSp>
          <p:nvGrpSpPr>
            <p:cNvPr id="54" name="组合 85"/>
            <p:cNvGrpSpPr>
              <a:grpSpLocks/>
            </p:cNvGrpSpPr>
            <p:nvPr/>
          </p:nvGrpSpPr>
          <p:grpSpPr bwMode="auto">
            <a:xfrm>
              <a:off x="2511998" y="1186111"/>
              <a:ext cx="2061517" cy="4218171"/>
              <a:chOff x="405309" y="1372208"/>
              <a:chExt cx="2405819" cy="4922665"/>
            </a:xfrm>
          </p:grpSpPr>
          <p:sp>
            <p:nvSpPr>
              <p:cNvPr id="90" name="圆角矩形 89"/>
              <p:cNvSpPr>
                <a:spLocks noChangeArrowheads="1"/>
              </p:cNvSpPr>
              <p:nvPr/>
            </p:nvSpPr>
            <p:spPr bwMode="auto">
              <a:xfrm>
                <a:off x="405309" y="1862526"/>
                <a:ext cx="2405819" cy="4432347"/>
              </a:xfrm>
              <a:prstGeom prst="roundRect">
                <a:avLst>
                  <a:gd name="adj" fmla="val 16667"/>
                </a:avLst>
              </a:prstGeom>
              <a:solidFill>
                <a:schemeClr val="bg1"/>
              </a:solidFill>
              <a:ln w="9525">
                <a:solidFill>
                  <a:schemeClr val="tx1"/>
                </a:solidFill>
                <a:round/>
                <a:headEnd/>
                <a:tailEnd/>
              </a:ln>
              <a:effectLst>
                <a:outerShdw dist="17961" dir="2700000" algn="ctr" rotWithShape="0">
                  <a:srgbClr val="808080"/>
                </a:outerShdw>
              </a:effectLst>
            </p:spPr>
            <p:txBody>
              <a:bodyPr lIns="78354" tIns="39177" rIns="78354" bIns="39177"/>
              <a:lstStyle/>
              <a:p>
                <a:pPr defTabSz="783549">
                  <a:defRPr/>
                </a:pPr>
                <a:endParaRPr lang="zh-CN" altLang="en-US" sz="2142">
                  <a:ea typeface="SimHei" panose="02010609060101010101" pitchFamily="49" charset="-122"/>
                </a:endParaRPr>
              </a:p>
            </p:txBody>
          </p:sp>
          <p:sp>
            <p:nvSpPr>
              <p:cNvPr id="91" name="矩形 87"/>
              <p:cNvSpPr>
                <a:spLocks noChangeArrowheads="1"/>
              </p:cNvSpPr>
              <p:nvPr/>
            </p:nvSpPr>
            <p:spPr bwMode="auto">
              <a:xfrm>
                <a:off x="682084" y="1983138"/>
                <a:ext cx="1836204" cy="732186"/>
              </a:xfrm>
              <a:prstGeom prst="rect">
                <a:avLst/>
              </a:prstGeom>
              <a:solidFill>
                <a:schemeClr val="bg1"/>
              </a:solidFill>
              <a:ln w="9525">
                <a:solidFill>
                  <a:schemeClr val="tx1"/>
                </a:solidFill>
                <a:round/>
                <a:headEnd/>
                <a:tailEnd/>
              </a:ln>
              <a:effectLst>
                <a:outerShdw dist="17961" dir="2700000" algn="ctr" rotWithShape="0">
                  <a:srgbClr val="808080"/>
                </a:outerShdw>
              </a:effectLst>
            </p:spPr>
            <p:txBody>
              <a:bodyPr lIns="78354" tIns="39177" rIns="78354" bIns="39177"/>
              <a:lstStyle/>
              <a:p>
                <a:pPr algn="ctr" defTabSz="782638"/>
                <a:r>
                  <a:rPr lang="zh-CN" altLang="en-US" sz="2100" dirty="0">
                    <a:ea typeface="SimHei" panose="02010609060101010101" pitchFamily="49" charset="-122"/>
                  </a:rPr>
                  <a:t>应用程序</a:t>
                </a:r>
              </a:p>
            </p:txBody>
          </p:sp>
          <p:sp>
            <p:nvSpPr>
              <p:cNvPr id="94" name="矩形 93"/>
              <p:cNvSpPr>
                <a:spLocks noChangeArrowheads="1"/>
              </p:cNvSpPr>
              <p:nvPr/>
            </p:nvSpPr>
            <p:spPr bwMode="auto">
              <a:xfrm>
                <a:off x="588160" y="4446652"/>
                <a:ext cx="2071883" cy="740134"/>
              </a:xfrm>
              <a:prstGeom prst="rect">
                <a:avLst/>
              </a:prstGeom>
              <a:solidFill>
                <a:schemeClr val="bg1"/>
              </a:solidFill>
              <a:ln w="9525">
                <a:solidFill>
                  <a:schemeClr val="tx1"/>
                </a:solidFill>
                <a:round/>
                <a:headEnd/>
                <a:tailEnd/>
              </a:ln>
              <a:effectLst>
                <a:outerShdw dist="17961" dir="2700000" algn="ctr" rotWithShape="0">
                  <a:srgbClr val="808080"/>
                </a:outerShdw>
              </a:effectLst>
            </p:spPr>
            <p:txBody>
              <a:bodyPr lIns="78354" tIns="39177" rIns="78354" bIns="39177"/>
              <a:lstStyle/>
              <a:p>
                <a:pPr algn="ctr" defTabSz="783549">
                  <a:defRPr/>
                </a:pPr>
                <a:r>
                  <a:rPr lang="en-US" altLang="zh-CN" sz="2142" dirty="0">
                    <a:ea typeface="SimHei" panose="02010609060101010101" pitchFamily="49" charset="-122"/>
                  </a:rPr>
                  <a:t>NVM</a:t>
                </a:r>
                <a:endParaRPr lang="zh-CN" altLang="en-US" sz="2142" dirty="0">
                  <a:ea typeface="SimHei" panose="02010609060101010101" pitchFamily="49" charset="-122"/>
                </a:endParaRPr>
              </a:p>
            </p:txBody>
          </p:sp>
          <p:sp>
            <p:nvSpPr>
              <p:cNvPr id="97" name="矩形 96"/>
              <p:cNvSpPr>
                <a:spLocks noChangeArrowheads="1"/>
              </p:cNvSpPr>
              <p:nvPr/>
            </p:nvSpPr>
            <p:spPr bwMode="auto">
              <a:xfrm>
                <a:off x="588159" y="5472158"/>
                <a:ext cx="2071885" cy="628164"/>
              </a:xfrm>
              <a:prstGeom prst="rect">
                <a:avLst/>
              </a:prstGeom>
              <a:solidFill>
                <a:schemeClr val="bg1"/>
              </a:solidFill>
              <a:ln w="9525">
                <a:solidFill>
                  <a:schemeClr val="tx1"/>
                </a:solidFill>
                <a:round/>
                <a:headEnd/>
                <a:tailEnd/>
              </a:ln>
              <a:effectLst>
                <a:outerShdw dist="17961" dir="2700000" algn="ctr" rotWithShape="0">
                  <a:srgbClr val="808080"/>
                </a:outerShdw>
              </a:effectLst>
            </p:spPr>
            <p:txBody>
              <a:bodyPr lIns="78354" tIns="39177" rIns="78354" bIns="39177"/>
              <a:lstStyle/>
              <a:p>
                <a:pPr defTabSz="783549">
                  <a:defRPr/>
                </a:pPr>
                <a:r>
                  <a:rPr lang="en-US" altLang="zh-CN" sz="2142" dirty="0">
                    <a:ea typeface="SimHei" panose="02010609060101010101" pitchFamily="49" charset="-122"/>
                  </a:rPr>
                  <a:t>RDMA</a:t>
                </a:r>
                <a:r>
                  <a:rPr lang="zh-CN" altLang="en-US" dirty="0">
                    <a:ea typeface="SimHei" panose="02010609060101010101" pitchFamily="49" charset="-122"/>
                  </a:rPr>
                  <a:t> </a:t>
                </a:r>
                <a:r>
                  <a:rPr lang="en-US" altLang="zh-CN" dirty="0">
                    <a:ea typeface="SimHei" panose="02010609060101010101" pitchFamily="49" charset="-122"/>
                  </a:rPr>
                  <a:t>NIC</a:t>
                </a:r>
                <a:endParaRPr lang="zh-CN" altLang="en-US" sz="2142" dirty="0">
                  <a:ea typeface="SimHei" panose="02010609060101010101" pitchFamily="49" charset="-122"/>
                </a:endParaRPr>
              </a:p>
            </p:txBody>
          </p:sp>
          <p:cxnSp>
            <p:nvCxnSpPr>
              <p:cNvPr id="98" name="直接箭头连接符 98"/>
              <p:cNvCxnSpPr>
                <a:cxnSpLocks noChangeShapeType="1"/>
                <a:stCxn id="91" idx="2"/>
              </p:cNvCxnSpPr>
              <p:nvPr/>
            </p:nvCxnSpPr>
            <p:spPr bwMode="auto">
              <a:xfrm>
                <a:off x="1600187" y="2715323"/>
                <a:ext cx="0" cy="451109"/>
              </a:xfrm>
              <a:prstGeom prst="straightConnector1">
                <a:avLst/>
              </a:prstGeom>
              <a:noFill/>
              <a:ln w="9525">
                <a:solidFill>
                  <a:schemeClr val="tx1"/>
                </a:solidFill>
                <a:round/>
                <a:headEnd/>
                <a:tailEnd type="triangle" w="med" len="med"/>
              </a:ln>
              <a:effectLst>
                <a:outerShdw dist="17961" dir="2700000" algn="ctr" rotWithShape="0">
                  <a:srgbClr val="808080"/>
                </a:outerShdw>
              </a:effectLst>
            </p:spPr>
          </p:cxnSp>
          <p:sp>
            <p:nvSpPr>
              <p:cNvPr id="99" name="文本框 99"/>
              <p:cNvSpPr txBox="1">
                <a:spLocks noChangeArrowheads="1"/>
              </p:cNvSpPr>
              <p:nvPr/>
            </p:nvSpPr>
            <p:spPr bwMode="auto">
              <a:xfrm>
                <a:off x="995330" y="1372208"/>
                <a:ext cx="1107102" cy="608655"/>
              </a:xfrm>
              <a:prstGeom prst="rect">
                <a:avLst/>
              </a:prstGeom>
              <a:noFill/>
              <a:ln w="9525">
                <a:noFill/>
                <a:miter lim="800000"/>
                <a:headEnd/>
                <a:tailEnd/>
              </a:ln>
            </p:spPr>
            <p:txBody>
              <a:bodyPr wrap="none">
                <a:spAutoFit/>
              </a:bodyPr>
              <a:lstStyle/>
              <a:p>
                <a:r>
                  <a:rPr lang="zh-CN" altLang="en-US">
                    <a:ea typeface="SimHei" panose="02010609060101010101" pitchFamily="49" charset="-122"/>
                  </a:rPr>
                  <a:t>节点</a:t>
                </a:r>
                <a:r>
                  <a:rPr lang="en-US" altLang="zh-CN">
                    <a:ea typeface="SimHei" panose="02010609060101010101" pitchFamily="49" charset="-122"/>
                  </a:rPr>
                  <a:t>1</a:t>
                </a:r>
                <a:endParaRPr lang="zh-CN" altLang="en-US">
                  <a:ea typeface="SimHei" panose="02010609060101010101" pitchFamily="49" charset="-122"/>
                </a:endParaRPr>
              </a:p>
            </p:txBody>
          </p:sp>
        </p:grpSp>
        <p:grpSp>
          <p:nvGrpSpPr>
            <p:cNvPr id="55" name="组合 101"/>
            <p:cNvGrpSpPr>
              <a:grpSpLocks/>
            </p:cNvGrpSpPr>
            <p:nvPr/>
          </p:nvGrpSpPr>
          <p:grpSpPr bwMode="auto">
            <a:xfrm>
              <a:off x="4706517" y="1176849"/>
              <a:ext cx="2059767" cy="4216561"/>
              <a:chOff x="406789" y="1372208"/>
              <a:chExt cx="2403776" cy="4920786"/>
            </a:xfrm>
          </p:grpSpPr>
          <p:sp>
            <p:nvSpPr>
              <p:cNvPr id="79" name="圆角矩形 78"/>
              <p:cNvSpPr>
                <a:spLocks noChangeArrowheads="1"/>
              </p:cNvSpPr>
              <p:nvPr/>
            </p:nvSpPr>
            <p:spPr bwMode="auto">
              <a:xfrm>
                <a:off x="406789" y="1862761"/>
                <a:ext cx="2403776" cy="4430233"/>
              </a:xfrm>
              <a:prstGeom prst="roundRect">
                <a:avLst>
                  <a:gd name="adj" fmla="val 16667"/>
                </a:avLst>
              </a:prstGeom>
              <a:solidFill>
                <a:schemeClr val="bg1"/>
              </a:solidFill>
              <a:ln w="9525">
                <a:solidFill>
                  <a:schemeClr val="tx1"/>
                </a:solidFill>
                <a:round/>
                <a:headEnd/>
                <a:tailEnd/>
              </a:ln>
              <a:effectLst>
                <a:outerShdw dist="17961" dir="2700000" algn="ctr" rotWithShape="0">
                  <a:srgbClr val="808080"/>
                </a:outerShdw>
              </a:effectLst>
            </p:spPr>
            <p:txBody>
              <a:bodyPr lIns="78354" tIns="39177" rIns="78354" bIns="39177"/>
              <a:lstStyle/>
              <a:p>
                <a:pPr defTabSz="783549">
                  <a:defRPr/>
                </a:pPr>
                <a:endParaRPr lang="zh-CN" altLang="en-US" sz="2142">
                  <a:ea typeface="SimHei" panose="02010609060101010101" pitchFamily="49" charset="-122"/>
                </a:endParaRPr>
              </a:p>
            </p:txBody>
          </p:sp>
          <p:sp>
            <p:nvSpPr>
              <p:cNvPr id="80" name="矩形 103"/>
              <p:cNvSpPr>
                <a:spLocks noChangeArrowheads="1"/>
              </p:cNvSpPr>
              <p:nvPr/>
            </p:nvSpPr>
            <p:spPr bwMode="auto">
              <a:xfrm>
                <a:off x="666429" y="1983138"/>
                <a:ext cx="1836205" cy="732186"/>
              </a:xfrm>
              <a:prstGeom prst="rect">
                <a:avLst/>
              </a:prstGeom>
              <a:solidFill>
                <a:schemeClr val="bg1"/>
              </a:solidFill>
              <a:ln w="9525">
                <a:solidFill>
                  <a:schemeClr val="tx1"/>
                </a:solidFill>
                <a:round/>
                <a:headEnd/>
                <a:tailEnd/>
              </a:ln>
              <a:effectLst>
                <a:outerShdw dist="17961" dir="2700000" algn="ctr" rotWithShape="0">
                  <a:srgbClr val="808080"/>
                </a:outerShdw>
              </a:effectLst>
            </p:spPr>
            <p:txBody>
              <a:bodyPr lIns="78354" tIns="39177" rIns="78354" bIns="39177"/>
              <a:lstStyle/>
              <a:p>
                <a:pPr algn="ctr" defTabSz="782638"/>
                <a:r>
                  <a:rPr lang="zh-CN" altLang="en-US" sz="2100" dirty="0">
                    <a:ea typeface="SimHei" panose="02010609060101010101" pitchFamily="49" charset="-122"/>
                  </a:rPr>
                  <a:t>应用程序</a:t>
                </a:r>
              </a:p>
            </p:txBody>
          </p:sp>
          <p:sp>
            <p:nvSpPr>
              <p:cNvPr id="83" name="矩形 82"/>
              <p:cNvSpPr>
                <a:spLocks noChangeArrowheads="1"/>
              </p:cNvSpPr>
              <p:nvPr/>
            </p:nvSpPr>
            <p:spPr bwMode="auto">
              <a:xfrm>
                <a:off x="588158" y="4446886"/>
                <a:ext cx="2103952" cy="738019"/>
              </a:xfrm>
              <a:prstGeom prst="rect">
                <a:avLst/>
              </a:prstGeom>
              <a:solidFill>
                <a:schemeClr val="bg1"/>
              </a:solidFill>
              <a:ln w="9525">
                <a:solidFill>
                  <a:schemeClr val="tx1"/>
                </a:solidFill>
                <a:round/>
                <a:headEnd/>
                <a:tailEnd/>
              </a:ln>
              <a:effectLst>
                <a:outerShdw dist="17961" dir="2700000" algn="ctr" rotWithShape="0">
                  <a:srgbClr val="808080"/>
                </a:outerShdw>
              </a:effectLst>
            </p:spPr>
            <p:txBody>
              <a:bodyPr lIns="78354" tIns="39177" rIns="78354" bIns="39177"/>
              <a:lstStyle/>
              <a:p>
                <a:pPr algn="ctr" defTabSz="783549">
                  <a:defRPr/>
                </a:pPr>
                <a:r>
                  <a:rPr lang="en-US" altLang="zh-CN" sz="2142" dirty="0">
                    <a:ea typeface="SimHei" panose="02010609060101010101" pitchFamily="49" charset="-122"/>
                  </a:rPr>
                  <a:t>NVM</a:t>
                </a:r>
                <a:endParaRPr lang="zh-CN" altLang="en-US" sz="2142" dirty="0">
                  <a:ea typeface="SimHei" panose="02010609060101010101" pitchFamily="49" charset="-122"/>
                </a:endParaRPr>
              </a:p>
            </p:txBody>
          </p:sp>
          <p:sp>
            <p:nvSpPr>
              <p:cNvPr id="86" name="矩形 85"/>
              <p:cNvSpPr>
                <a:spLocks noChangeArrowheads="1"/>
              </p:cNvSpPr>
              <p:nvPr/>
            </p:nvSpPr>
            <p:spPr bwMode="auto">
              <a:xfrm>
                <a:off x="588158" y="5490352"/>
                <a:ext cx="2115961" cy="608092"/>
              </a:xfrm>
              <a:prstGeom prst="rect">
                <a:avLst/>
              </a:prstGeom>
              <a:solidFill>
                <a:schemeClr val="bg1"/>
              </a:solidFill>
              <a:ln w="9525">
                <a:solidFill>
                  <a:schemeClr val="tx1"/>
                </a:solidFill>
                <a:round/>
                <a:headEnd/>
                <a:tailEnd/>
              </a:ln>
              <a:effectLst>
                <a:outerShdw dist="17961" dir="2700000" algn="ctr" rotWithShape="0">
                  <a:srgbClr val="808080"/>
                </a:outerShdw>
              </a:effectLst>
            </p:spPr>
            <p:txBody>
              <a:bodyPr lIns="78354" tIns="39177" rIns="78354" bIns="39177"/>
              <a:lstStyle/>
              <a:p>
                <a:pPr defTabSz="783549">
                  <a:defRPr/>
                </a:pPr>
                <a:r>
                  <a:rPr lang="en-US" altLang="zh-CN" sz="2142" dirty="0">
                    <a:ea typeface="SimHei" panose="02010609060101010101" pitchFamily="49" charset="-122"/>
                  </a:rPr>
                  <a:t>RDMA</a:t>
                </a:r>
                <a:r>
                  <a:rPr lang="zh-CN" altLang="en-US" dirty="0">
                    <a:ea typeface="SimHei" panose="02010609060101010101" pitchFamily="49" charset="-122"/>
                  </a:rPr>
                  <a:t> </a:t>
                </a:r>
                <a:r>
                  <a:rPr lang="en-US" altLang="zh-CN" dirty="0">
                    <a:ea typeface="SimHei" panose="02010609060101010101" pitchFamily="49" charset="-122"/>
                  </a:rPr>
                  <a:t>NIC</a:t>
                </a:r>
                <a:endParaRPr lang="zh-CN" altLang="en-US" sz="2142" dirty="0">
                  <a:ea typeface="SimHei" panose="02010609060101010101" pitchFamily="49" charset="-122"/>
                </a:endParaRPr>
              </a:p>
            </p:txBody>
          </p:sp>
          <p:cxnSp>
            <p:nvCxnSpPr>
              <p:cNvPr id="87" name="直接箭头连接符 110"/>
              <p:cNvCxnSpPr>
                <a:cxnSpLocks noChangeShapeType="1"/>
                <a:stCxn id="80" idx="2"/>
              </p:cNvCxnSpPr>
              <p:nvPr/>
            </p:nvCxnSpPr>
            <p:spPr bwMode="auto">
              <a:xfrm>
                <a:off x="1584531" y="2715324"/>
                <a:ext cx="0" cy="451111"/>
              </a:xfrm>
              <a:prstGeom prst="straightConnector1">
                <a:avLst/>
              </a:prstGeom>
              <a:noFill/>
              <a:ln w="9525">
                <a:solidFill>
                  <a:schemeClr val="tx1"/>
                </a:solidFill>
                <a:round/>
                <a:headEnd/>
                <a:tailEnd type="triangle" w="med" len="med"/>
              </a:ln>
              <a:effectLst>
                <a:outerShdw dist="17961" dir="2700000" algn="ctr" rotWithShape="0">
                  <a:srgbClr val="808080"/>
                </a:outerShdw>
              </a:effectLst>
            </p:spPr>
          </p:cxnSp>
          <p:sp>
            <p:nvSpPr>
              <p:cNvPr id="88" name="文本框 111"/>
              <p:cNvSpPr txBox="1">
                <a:spLocks noChangeArrowheads="1"/>
              </p:cNvSpPr>
              <p:nvPr/>
            </p:nvSpPr>
            <p:spPr bwMode="auto">
              <a:xfrm>
                <a:off x="995331" y="1372208"/>
                <a:ext cx="1107102" cy="608656"/>
              </a:xfrm>
              <a:prstGeom prst="rect">
                <a:avLst/>
              </a:prstGeom>
              <a:noFill/>
              <a:ln w="9525">
                <a:noFill/>
                <a:miter lim="800000"/>
                <a:headEnd/>
                <a:tailEnd/>
              </a:ln>
            </p:spPr>
            <p:txBody>
              <a:bodyPr wrap="none">
                <a:spAutoFit/>
              </a:bodyPr>
              <a:lstStyle/>
              <a:p>
                <a:r>
                  <a:rPr lang="zh-CN" altLang="en-US">
                    <a:ea typeface="SimHei" panose="02010609060101010101" pitchFamily="49" charset="-122"/>
                  </a:rPr>
                  <a:t>节点</a:t>
                </a:r>
                <a:r>
                  <a:rPr lang="en-US" altLang="zh-CN">
                    <a:ea typeface="SimHei" panose="02010609060101010101" pitchFamily="49" charset="-122"/>
                  </a:rPr>
                  <a:t>2</a:t>
                </a:r>
                <a:endParaRPr lang="zh-CN" altLang="en-US">
                  <a:ea typeface="SimHei" panose="02010609060101010101" pitchFamily="49" charset="-122"/>
                </a:endParaRPr>
              </a:p>
            </p:txBody>
          </p:sp>
        </p:grpSp>
        <p:grpSp>
          <p:nvGrpSpPr>
            <p:cNvPr id="56" name="组合 113"/>
            <p:cNvGrpSpPr>
              <a:grpSpLocks/>
            </p:cNvGrpSpPr>
            <p:nvPr/>
          </p:nvGrpSpPr>
          <p:grpSpPr bwMode="auto">
            <a:xfrm>
              <a:off x="6924442" y="1176806"/>
              <a:ext cx="2061517" cy="4214801"/>
              <a:chOff x="461094" y="1372208"/>
              <a:chExt cx="2405819" cy="4918732"/>
            </a:xfrm>
          </p:grpSpPr>
          <p:sp>
            <p:nvSpPr>
              <p:cNvPr id="68" name="圆角矩形 67"/>
              <p:cNvSpPr>
                <a:spLocks noChangeArrowheads="1"/>
              </p:cNvSpPr>
              <p:nvPr/>
            </p:nvSpPr>
            <p:spPr bwMode="auto">
              <a:xfrm>
                <a:off x="461094" y="1860707"/>
                <a:ext cx="2405819" cy="4430233"/>
              </a:xfrm>
              <a:prstGeom prst="roundRect">
                <a:avLst>
                  <a:gd name="adj" fmla="val 16667"/>
                </a:avLst>
              </a:prstGeom>
              <a:solidFill>
                <a:schemeClr val="bg1"/>
              </a:solidFill>
              <a:ln w="9525">
                <a:solidFill>
                  <a:schemeClr val="tx1"/>
                </a:solidFill>
                <a:round/>
                <a:headEnd/>
                <a:tailEnd/>
              </a:ln>
              <a:effectLst>
                <a:outerShdw dist="17961" dir="2700000" algn="ctr" rotWithShape="0">
                  <a:srgbClr val="808080"/>
                </a:outerShdw>
              </a:effectLst>
            </p:spPr>
            <p:txBody>
              <a:bodyPr lIns="78354" tIns="39177" rIns="78354" bIns="39177"/>
              <a:lstStyle/>
              <a:p>
                <a:pPr defTabSz="783549">
                  <a:defRPr/>
                </a:pPr>
                <a:endParaRPr lang="zh-CN" altLang="en-US" sz="2142">
                  <a:ea typeface="SimHei" panose="02010609060101010101" pitchFamily="49" charset="-122"/>
                </a:endParaRPr>
              </a:p>
            </p:txBody>
          </p:sp>
          <p:sp>
            <p:nvSpPr>
              <p:cNvPr id="69" name="矩形 115"/>
              <p:cNvSpPr>
                <a:spLocks noChangeArrowheads="1"/>
              </p:cNvSpPr>
              <p:nvPr/>
            </p:nvSpPr>
            <p:spPr bwMode="auto">
              <a:xfrm>
                <a:off x="697738" y="1983138"/>
                <a:ext cx="1836204" cy="755726"/>
              </a:xfrm>
              <a:prstGeom prst="rect">
                <a:avLst/>
              </a:prstGeom>
              <a:solidFill>
                <a:schemeClr val="bg1"/>
              </a:solidFill>
              <a:ln w="9525">
                <a:solidFill>
                  <a:schemeClr val="tx1"/>
                </a:solidFill>
                <a:round/>
                <a:headEnd/>
                <a:tailEnd/>
              </a:ln>
              <a:effectLst>
                <a:outerShdw dist="17961" dir="2700000" algn="ctr" rotWithShape="0">
                  <a:srgbClr val="808080"/>
                </a:outerShdw>
              </a:effectLst>
            </p:spPr>
            <p:txBody>
              <a:bodyPr lIns="78354" tIns="39177" rIns="78354" bIns="39177"/>
              <a:lstStyle/>
              <a:p>
                <a:pPr algn="ctr" defTabSz="782638"/>
                <a:r>
                  <a:rPr lang="zh-CN" altLang="en-US" sz="2100">
                    <a:ea typeface="SimHei" panose="02010609060101010101" pitchFamily="49" charset="-122"/>
                  </a:rPr>
                  <a:t>应用程序</a:t>
                </a:r>
              </a:p>
            </p:txBody>
          </p:sp>
          <p:sp>
            <p:nvSpPr>
              <p:cNvPr id="72" name="矩形 71"/>
              <p:cNvSpPr>
                <a:spLocks noChangeArrowheads="1"/>
              </p:cNvSpPr>
              <p:nvPr/>
            </p:nvSpPr>
            <p:spPr bwMode="auto">
              <a:xfrm>
                <a:off x="588159" y="4446937"/>
                <a:ext cx="2029235" cy="738019"/>
              </a:xfrm>
              <a:prstGeom prst="rect">
                <a:avLst/>
              </a:prstGeom>
              <a:solidFill>
                <a:schemeClr val="bg1"/>
              </a:solidFill>
              <a:ln w="9525">
                <a:solidFill>
                  <a:schemeClr val="tx1"/>
                </a:solidFill>
                <a:round/>
                <a:headEnd/>
                <a:tailEnd/>
              </a:ln>
              <a:effectLst>
                <a:outerShdw dist="17961" dir="2700000" algn="ctr" rotWithShape="0">
                  <a:srgbClr val="808080"/>
                </a:outerShdw>
              </a:effectLst>
            </p:spPr>
            <p:txBody>
              <a:bodyPr lIns="78354" tIns="39177" rIns="78354" bIns="39177"/>
              <a:lstStyle/>
              <a:p>
                <a:pPr algn="ctr" defTabSz="783549">
                  <a:defRPr/>
                </a:pPr>
                <a:r>
                  <a:rPr lang="en-US" altLang="zh-CN" sz="2142" dirty="0">
                    <a:ea typeface="SimHei" panose="02010609060101010101" pitchFamily="49" charset="-122"/>
                  </a:rPr>
                  <a:t>NVM</a:t>
                </a:r>
                <a:endParaRPr lang="zh-CN" altLang="en-US" sz="2142" dirty="0">
                  <a:ea typeface="SimHei" panose="02010609060101010101" pitchFamily="49" charset="-122"/>
                </a:endParaRPr>
              </a:p>
            </p:txBody>
          </p:sp>
          <p:sp>
            <p:nvSpPr>
              <p:cNvPr id="75" name="矩形 74"/>
              <p:cNvSpPr>
                <a:spLocks noChangeArrowheads="1"/>
              </p:cNvSpPr>
              <p:nvPr/>
            </p:nvSpPr>
            <p:spPr bwMode="auto">
              <a:xfrm>
                <a:off x="616559" y="5472329"/>
                <a:ext cx="2049275" cy="608094"/>
              </a:xfrm>
              <a:prstGeom prst="rect">
                <a:avLst/>
              </a:prstGeom>
              <a:solidFill>
                <a:schemeClr val="bg1"/>
              </a:solidFill>
              <a:ln w="9525">
                <a:solidFill>
                  <a:schemeClr val="tx1"/>
                </a:solidFill>
                <a:round/>
                <a:headEnd/>
                <a:tailEnd/>
              </a:ln>
              <a:effectLst>
                <a:outerShdw dist="17961" dir="2700000" algn="ctr" rotWithShape="0">
                  <a:srgbClr val="808080"/>
                </a:outerShdw>
              </a:effectLst>
            </p:spPr>
            <p:txBody>
              <a:bodyPr lIns="78354" tIns="39177" rIns="78354" bIns="39177"/>
              <a:lstStyle/>
              <a:p>
                <a:pPr defTabSz="783549">
                  <a:defRPr/>
                </a:pPr>
                <a:r>
                  <a:rPr lang="en-US" altLang="zh-CN" sz="2142" dirty="0">
                    <a:ea typeface="SimHei" panose="02010609060101010101" pitchFamily="49" charset="-122"/>
                  </a:rPr>
                  <a:t>RDMA</a:t>
                </a:r>
                <a:r>
                  <a:rPr lang="zh-CN" altLang="en-US" dirty="0">
                    <a:ea typeface="SimHei" panose="02010609060101010101" pitchFamily="49" charset="-122"/>
                  </a:rPr>
                  <a:t> </a:t>
                </a:r>
                <a:r>
                  <a:rPr lang="en-US" altLang="zh-CN" dirty="0">
                    <a:ea typeface="SimHei" panose="02010609060101010101" pitchFamily="49" charset="-122"/>
                  </a:rPr>
                  <a:t>NIC</a:t>
                </a:r>
                <a:endParaRPr lang="zh-CN" altLang="en-US" sz="2142" dirty="0">
                  <a:ea typeface="SimHei" panose="02010609060101010101" pitchFamily="49" charset="-122"/>
                </a:endParaRPr>
              </a:p>
            </p:txBody>
          </p:sp>
          <p:cxnSp>
            <p:nvCxnSpPr>
              <p:cNvPr id="76" name="直接箭头连接符 122"/>
              <p:cNvCxnSpPr>
                <a:cxnSpLocks noChangeShapeType="1"/>
                <a:stCxn id="69" idx="2"/>
              </p:cNvCxnSpPr>
              <p:nvPr/>
            </p:nvCxnSpPr>
            <p:spPr bwMode="auto">
              <a:xfrm>
                <a:off x="1615840" y="2738863"/>
                <a:ext cx="0" cy="450598"/>
              </a:xfrm>
              <a:prstGeom prst="straightConnector1">
                <a:avLst/>
              </a:prstGeom>
              <a:noFill/>
              <a:ln w="9525">
                <a:solidFill>
                  <a:schemeClr val="tx1"/>
                </a:solidFill>
                <a:round/>
                <a:headEnd/>
                <a:tailEnd type="triangle" w="med" len="med"/>
              </a:ln>
              <a:effectLst>
                <a:outerShdw dist="17961" dir="2700000" algn="ctr" rotWithShape="0">
                  <a:srgbClr val="808080"/>
                </a:outerShdw>
              </a:effectLst>
            </p:spPr>
          </p:cxnSp>
          <p:sp>
            <p:nvSpPr>
              <p:cNvPr id="77" name="文本框 123"/>
              <p:cNvSpPr txBox="1">
                <a:spLocks noChangeArrowheads="1"/>
              </p:cNvSpPr>
              <p:nvPr/>
            </p:nvSpPr>
            <p:spPr bwMode="auto">
              <a:xfrm>
                <a:off x="995331" y="1372208"/>
                <a:ext cx="1107102" cy="608656"/>
              </a:xfrm>
              <a:prstGeom prst="rect">
                <a:avLst/>
              </a:prstGeom>
              <a:noFill/>
              <a:ln w="9525">
                <a:noFill/>
                <a:miter lim="800000"/>
                <a:headEnd/>
                <a:tailEnd/>
              </a:ln>
            </p:spPr>
            <p:txBody>
              <a:bodyPr wrap="none">
                <a:spAutoFit/>
              </a:bodyPr>
              <a:lstStyle/>
              <a:p>
                <a:r>
                  <a:rPr lang="zh-CN" altLang="en-US">
                    <a:ea typeface="SimHei" panose="02010609060101010101" pitchFamily="49" charset="-122"/>
                  </a:rPr>
                  <a:t>节点</a:t>
                </a:r>
                <a:r>
                  <a:rPr lang="en-US" altLang="zh-CN">
                    <a:ea typeface="SimHei" panose="02010609060101010101" pitchFamily="49" charset="-122"/>
                  </a:rPr>
                  <a:t>3</a:t>
                </a:r>
                <a:endParaRPr lang="zh-CN" altLang="en-US">
                  <a:ea typeface="SimHei" panose="02010609060101010101" pitchFamily="49" charset="-122"/>
                </a:endParaRPr>
              </a:p>
            </p:txBody>
          </p:sp>
        </p:grpSp>
        <p:pic>
          <p:nvPicPr>
            <p:cNvPr id="59" name="图片 10"/>
            <p:cNvPicPr>
              <a:picLocks noChangeAspect="1"/>
            </p:cNvPicPr>
            <p:nvPr/>
          </p:nvPicPr>
          <p:blipFill>
            <a:blip r:embed="rId2"/>
            <a:srcRect/>
            <a:stretch>
              <a:fillRect/>
            </a:stretch>
          </p:blipFill>
          <p:spPr bwMode="auto">
            <a:xfrm>
              <a:off x="1282960" y="5769095"/>
              <a:ext cx="1516412" cy="489066"/>
            </a:xfrm>
            <a:prstGeom prst="rect">
              <a:avLst/>
            </a:prstGeom>
            <a:noFill/>
            <a:ln w="9525">
              <a:noFill/>
              <a:miter lim="800000"/>
              <a:headEnd/>
              <a:tailEnd/>
            </a:ln>
          </p:spPr>
        </p:pic>
        <p:pic>
          <p:nvPicPr>
            <p:cNvPr id="60" name="图片 125"/>
            <p:cNvPicPr>
              <a:picLocks noChangeAspect="1"/>
            </p:cNvPicPr>
            <p:nvPr/>
          </p:nvPicPr>
          <p:blipFill>
            <a:blip r:embed="rId2"/>
            <a:srcRect/>
            <a:stretch>
              <a:fillRect/>
            </a:stretch>
          </p:blipFill>
          <p:spPr bwMode="auto">
            <a:xfrm>
              <a:off x="6501427" y="5769095"/>
              <a:ext cx="1516412" cy="489066"/>
            </a:xfrm>
            <a:prstGeom prst="rect">
              <a:avLst/>
            </a:prstGeom>
            <a:noFill/>
            <a:ln w="9525">
              <a:noFill/>
              <a:miter lim="800000"/>
              <a:headEnd/>
              <a:tailEnd/>
            </a:ln>
          </p:spPr>
        </p:pic>
        <p:cxnSp>
          <p:nvCxnSpPr>
            <p:cNvPr id="62" name="直接箭头连接符 14"/>
            <p:cNvCxnSpPr>
              <a:cxnSpLocks noChangeShapeType="1"/>
              <a:stCxn id="108" idx="2"/>
            </p:cNvCxnSpPr>
            <p:nvPr/>
          </p:nvCxnSpPr>
          <p:spPr bwMode="auto">
            <a:xfrm>
              <a:off x="1364641" y="5226701"/>
              <a:ext cx="295147" cy="608708"/>
            </a:xfrm>
            <a:prstGeom prst="straightConnector1">
              <a:avLst/>
            </a:prstGeom>
            <a:noFill/>
            <a:ln w="9525">
              <a:solidFill>
                <a:schemeClr val="tx1"/>
              </a:solidFill>
              <a:round/>
              <a:headEnd/>
              <a:tailEnd type="triangle" w="med" len="med"/>
            </a:ln>
            <a:effectLst>
              <a:outerShdw dist="17961" dir="2700000" algn="ctr" rotWithShape="0">
                <a:srgbClr val="808080"/>
              </a:outerShdw>
            </a:effectLst>
          </p:spPr>
        </p:cxnSp>
        <p:cxnSp>
          <p:nvCxnSpPr>
            <p:cNvPr id="63" name="直接箭头连接符 16"/>
            <p:cNvCxnSpPr>
              <a:cxnSpLocks noChangeShapeType="1"/>
              <a:stCxn id="97" idx="2"/>
            </p:cNvCxnSpPr>
            <p:nvPr/>
          </p:nvCxnSpPr>
          <p:spPr bwMode="auto">
            <a:xfrm flipH="1">
              <a:off x="2225223" y="5237574"/>
              <a:ext cx="1331144" cy="531521"/>
            </a:xfrm>
            <a:prstGeom prst="straightConnector1">
              <a:avLst/>
            </a:prstGeom>
            <a:noFill/>
            <a:ln w="9525">
              <a:solidFill>
                <a:schemeClr val="tx1"/>
              </a:solidFill>
              <a:round/>
              <a:headEnd/>
              <a:tailEnd type="triangle" w="med" len="med"/>
            </a:ln>
            <a:effectLst>
              <a:outerShdw dist="17961" dir="2700000" algn="ctr" rotWithShape="0">
                <a:srgbClr val="808080"/>
              </a:outerShdw>
            </a:effectLst>
          </p:spPr>
        </p:cxnSp>
        <p:cxnSp>
          <p:nvCxnSpPr>
            <p:cNvPr id="64" name="直接箭头连接符 18"/>
            <p:cNvCxnSpPr>
              <a:cxnSpLocks noChangeShapeType="1"/>
              <a:endCxn id="60" idx="1"/>
            </p:cNvCxnSpPr>
            <p:nvPr/>
          </p:nvCxnSpPr>
          <p:spPr bwMode="auto">
            <a:xfrm>
              <a:off x="2675166" y="5993712"/>
              <a:ext cx="3826260" cy="19917"/>
            </a:xfrm>
            <a:prstGeom prst="straightConnector1">
              <a:avLst/>
            </a:prstGeom>
            <a:noFill/>
            <a:ln w="9525">
              <a:solidFill>
                <a:schemeClr val="tx1"/>
              </a:solidFill>
              <a:round/>
              <a:headEnd/>
              <a:tailEnd type="triangle" w="med" len="med"/>
            </a:ln>
            <a:effectLst>
              <a:outerShdw dist="17961" dir="2700000" algn="ctr" rotWithShape="0">
                <a:srgbClr val="808080"/>
              </a:outerShdw>
            </a:effectLst>
          </p:spPr>
        </p:cxnSp>
        <p:cxnSp>
          <p:nvCxnSpPr>
            <p:cNvPr id="65" name="直接箭头连接符 20"/>
            <p:cNvCxnSpPr>
              <a:cxnSpLocks noChangeShapeType="1"/>
              <a:stCxn id="86" idx="2"/>
            </p:cNvCxnSpPr>
            <p:nvPr/>
          </p:nvCxnSpPr>
          <p:spPr bwMode="auto">
            <a:xfrm>
              <a:off x="5768500" y="5226701"/>
              <a:ext cx="1054303" cy="608708"/>
            </a:xfrm>
            <a:prstGeom prst="straightConnector1">
              <a:avLst/>
            </a:prstGeom>
            <a:noFill/>
            <a:ln w="9525">
              <a:solidFill>
                <a:schemeClr val="tx1"/>
              </a:solidFill>
              <a:round/>
              <a:headEnd/>
              <a:tailEnd type="triangle" w="med" len="med"/>
            </a:ln>
            <a:effectLst>
              <a:outerShdw dist="17961" dir="2700000" algn="ctr" rotWithShape="0">
                <a:srgbClr val="808080"/>
              </a:outerShdw>
            </a:effectLst>
          </p:spPr>
        </p:cxnSp>
        <p:cxnSp>
          <p:nvCxnSpPr>
            <p:cNvPr id="66" name="直接箭头连接符 22"/>
            <p:cNvCxnSpPr>
              <a:cxnSpLocks noChangeShapeType="1"/>
              <a:stCxn id="75" idx="2"/>
            </p:cNvCxnSpPr>
            <p:nvPr/>
          </p:nvCxnSpPr>
          <p:spPr bwMode="auto">
            <a:xfrm flipH="1">
              <a:off x="7230756" y="5211217"/>
              <a:ext cx="704902" cy="542393"/>
            </a:xfrm>
            <a:prstGeom prst="straightConnector1">
              <a:avLst/>
            </a:prstGeom>
            <a:noFill/>
            <a:ln w="9525">
              <a:solidFill>
                <a:schemeClr val="tx1"/>
              </a:solidFill>
              <a:round/>
              <a:headEnd/>
              <a:tailEnd type="triangle" w="med" len="med"/>
            </a:ln>
            <a:effectLst>
              <a:outerShdw dist="17961" dir="2700000" algn="ctr" rotWithShape="0">
                <a:srgbClr val="808080"/>
              </a:outerShdw>
            </a:effectLst>
          </p:spPr>
        </p:cxnSp>
        <p:cxnSp>
          <p:nvCxnSpPr>
            <p:cNvPr id="67" name="直接箭头连接符 36"/>
            <p:cNvCxnSpPr>
              <a:cxnSpLocks noChangeShapeType="1"/>
              <a:stCxn id="60" idx="1"/>
            </p:cNvCxnSpPr>
            <p:nvPr/>
          </p:nvCxnSpPr>
          <p:spPr bwMode="auto">
            <a:xfrm flipH="1" flipV="1">
              <a:off x="2644999" y="6013627"/>
              <a:ext cx="3856427" cy="1"/>
            </a:xfrm>
            <a:prstGeom prst="straightConnector1">
              <a:avLst/>
            </a:prstGeom>
            <a:noFill/>
            <a:ln w="9525">
              <a:solidFill>
                <a:schemeClr val="tx1"/>
              </a:solidFill>
              <a:round/>
              <a:headEnd/>
              <a:tailEnd type="triangle" w="med" len="med"/>
            </a:ln>
            <a:effectLst>
              <a:outerShdw dist="17961" dir="2700000" algn="ctr" rotWithShape="0">
                <a:srgbClr val="808080"/>
              </a:outerShdw>
            </a:effectLst>
          </p:spPr>
        </p:cxnSp>
      </p:grpSp>
      <p:sp>
        <p:nvSpPr>
          <p:cNvPr id="20" name="圆角矩形 19"/>
          <p:cNvSpPr/>
          <p:nvPr/>
        </p:nvSpPr>
        <p:spPr>
          <a:xfrm>
            <a:off x="2799462" y="3164752"/>
            <a:ext cx="6554039" cy="58479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SimHei" panose="02010609060101010101" pitchFamily="49" charset="-122"/>
                <a:ea typeface="SimHei" panose="02010609060101010101" pitchFamily="49" charset="-122"/>
              </a:rPr>
              <a:t>分布式文件系统</a:t>
            </a:r>
          </a:p>
        </p:txBody>
      </p:sp>
    </p:spTree>
    <p:extLst>
      <p:ext uri="{BB962C8B-B14F-4D97-AF65-F5344CB8AC3E}">
        <p14:creationId xmlns:p14="http://schemas.microsoft.com/office/powerpoint/2010/main" val="3987784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zh-CN" altLang="en-US" sz="4800" dirty="0">
                <a:solidFill>
                  <a:srgbClr val="2521FF"/>
                </a:solidFill>
              </a:rPr>
              <a:t>分布式文件系统的趋势</a:t>
            </a:r>
          </a:p>
        </p:txBody>
      </p:sp>
      <p:sp>
        <p:nvSpPr>
          <p:cNvPr id="139" name="Rectangle 3"/>
          <p:cNvSpPr>
            <a:spLocks noGrp="1" noChangeArrowheads="1"/>
          </p:cNvSpPr>
          <p:nvPr>
            <p:ph idx="1"/>
          </p:nvPr>
        </p:nvSpPr>
        <p:spPr>
          <a:xfrm>
            <a:off x="219306" y="1131370"/>
            <a:ext cx="11846313" cy="630524"/>
          </a:xfrm>
        </p:spPr>
        <p:txBody>
          <a:bodyPr>
            <a:normAutofit/>
          </a:bodyPr>
          <a:lstStyle/>
          <a:p>
            <a:r>
              <a:rPr lang="zh-CN" altLang="en-US" dirty="0">
                <a:latin typeface="NimbusRomNo9L-Regu"/>
              </a:rPr>
              <a:t>基于</a:t>
            </a:r>
            <a:r>
              <a:rPr lang="en-US" altLang="zh-CN" dirty="0">
                <a:latin typeface="NimbusRomNo9L-Regu"/>
              </a:rPr>
              <a:t>RDMA</a:t>
            </a:r>
            <a:r>
              <a:rPr lang="zh-CN" altLang="en-US" dirty="0">
                <a:latin typeface="NimbusRomNo9L-Regu"/>
              </a:rPr>
              <a:t>和</a:t>
            </a:r>
            <a:r>
              <a:rPr lang="en-US" altLang="zh-CN" dirty="0">
                <a:latin typeface="NimbusRomNo9L-Regu"/>
              </a:rPr>
              <a:t>NVM</a:t>
            </a:r>
            <a:r>
              <a:rPr lang="zh-CN" altLang="en-US" dirty="0">
                <a:latin typeface="NimbusRomNo9L-Regu"/>
              </a:rPr>
              <a:t>的分布式文件系统示例</a:t>
            </a:r>
            <a:r>
              <a:rPr lang="en-US" altLang="zh-CN" dirty="0">
                <a:latin typeface="NimbusRomNo9L-Regu"/>
              </a:rPr>
              <a:t>Octopus</a:t>
            </a:r>
            <a:r>
              <a:rPr lang="zh-CN" altLang="en-US" dirty="0">
                <a:latin typeface="NimbusRomNo9L-Regu"/>
              </a:rPr>
              <a:t>的体系结构</a:t>
            </a:r>
            <a:endParaRPr lang="zh-CN" altLang="en-US" dirty="0"/>
          </a:p>
        </p:txBody>
      </p:sp>
      <p:pic>
        <p:nvPicPr>
          <p:cNvPr id="50176" name="图片 5017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3716" y="1761893"/>
            <a:ext cx="7783476" cy="4315521"/>
          </a:xfrm>
          <a:prstGeom prst="rect">
            <a:avLst/>
          </a:prstGeom>
        </p:spPr>
      </p:pic>
      <p:sp>
        <p:nvSpPr>
          <p:cNvPr id="50177" name="矩形 50176"/>
          <p:cNvSpPr/>
          <p:nvPr/>
        </p:nvSpPr>
        <p:spPr>
          <a:xfrm>
            <a:off x="81427" y="6211669"/>
            <a:ext cx="12110573" cy="646331"/>
          </a:xfrm>
          <a:prstGeom prst="rect">
            <a:avLst/>
          </a:prstGeom>
        </p:spPr>
        <p:txBody>
          <a:bodyPr wrap="square">
            <a:spAutoFit/>
          </a:bodyPr>
          <a:lstStyle/>
          <a:p>
            <a:r>
              <a:rPr lang="en-US" altLang="zh-CN" dirty="0" err="1"/>
              <a:t>Youyou</a:t>
            </a:r>
            <a:r>
              <a:rPr lang="en-US" altLang="zh-CN" dirty="0"/>
              <a:t> Lu, </a:t>
            </a:r>
            <a:r>
              <a:rPr lang="en-US" altLang="zh-CN" dirty="0" err="1"/>
              <a:t>Jiwu</a:t>
            </a:r>
            <a:r>
              <a:rPr lang="en-US" altLang="zh-CN" dirty="0"/>
              <a:t> Shu, </a:t>
            </a:r>
            <a:r>
              <a:rPr lang="en-US" altLang="zh-CN" dirty="0" err="1"/>
              <a:t>Youmin</a:t>
            </a:r>
            <a:r>
              <a:rPr lang="en-US" altLang="zh-CN" dirty="0"/>
              <a:t> Chen, Tao Li. </a:t>
            </a:r>
            <a:r>
              <a:rPr lang="en-US" altLang="zh-CN" dirty="0">
                <a:latin typeface="NimbusRomNo9L-Regu"/>
              </a:rPr>
              <a:t>Octopus: an RDMA-enabled Distributed Persistent Memory File System. In the Proceedings of the 2017 USENIX Annual Technical Conference</a:t>
            </a:r>
            <a:r>
              <a:rPr lang="en-US" altLang="zh-CN" i="1" dirty="0"/>
              <a:t> (USENIX ATC’17)</a:t>
            </a:r>
            <a:r>
              <a:rPr lang="en-US" altLang="zh-CN" dirty="0">
                <a:latin typeface="NimbusRomNo9L-Regu"/>
              </a:rPr>
              <a:t>,773-785.</a:t>
            </a:r>
          </a:p>
        </p:txBody>
      </p:sp>
    </p:spTree>
    <p:extLst>
      <p:ext uri="{BB962C8B-B14F-4D97-AF65-F5344CB8AC3E}">
        <p14:creationId xmlns:p14="http://schemas.microsoft.com/office/powerpoint/2010/main" val="7674489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zh-CN" altLang="en-US" sz="4800" dirty="0">
                <a:solidFill>
                  <a:srgbClr val="2521FF"/>
                </a:solidFill>
              </a:rPr>
              <a:t>分布式文件系统的趋势</a:t>
            </a:r>
          </a:p>
        </p:txBody>
      </p:sp>
      <p:sp>
        <p:nvSpPr>
          <p:cNvPr id="92163" name="Rectangle 3"/>
          <p:cNvSpPr>
            <a:spLocks noGrp="1" noChangeArrowheads="1"/>
          </p:cNvSpPr>
          <p:nvPr>
            <p:ph idx="1"/>
          </p:nvPr>
        </p:nvSpPr>
        <p:spPr>
          <a:xfrm>
            <a:off x="183953" y="1115617"/>
            <a:ext cx="10972800" cy="646332"/>
          </a:xfrm>
        </p:spPr>
        <p:txBody>
          <a:bodyPr/>
          <a:lstStyle/>
          <a:p>
            <a:r>
              <a:rPr lang="zh-CN" altLang="en-US" dirty="0"/>
              <a:t>机器学习方法应用到分布式文件系统</a:t>
            </a:r>
          </a:p>
        </p:txBody>
      </p:sp>
      <p:sp>
        <p:nvSpPr>
          <p:cNvPr id="5" name="矩形 4"/>
          <p:cNvSpPr/>
          <p:nvPr/>
        </p:nvSpPr>
        <p:spPr>
          <a:xfrm>
            <a:off x="183953" y="6185973"/>
            <a:ext cx="11692096" cy="646331"/>
          </a:xfrm>
          <a:prstGeom prst="rect">
            <a:avLst/>
          </a:prstGeom>
        </p:spPr>
        <p:txBody>
          <a:bodyPr wrap="square">
            <a:spAutoFit/>
          </a:bodyPr>
          <a:lstStyle/>
          <a:p>
            <a:r>
              <a:rPr lang="en-US" altLang="zh-CN" dirty="0"/>
              <a:t>Tim </a:t>
            </a:r>
            <a:r>
              <a:rPr lang="en-US" altLang="zh-CN" dirty="0" err="1"/>
              <a:t>Kraska</a:t>
            </a:r>
            <a:r>
              <a:rPr lang="en-US" altLang="zh-CN" dirty="0"/>
              <a:t>, Alex </a:t>
            </a:r>
            <a:r>
              <a:rPr lang="en-US" altLang="zh-CN" dirty="0" err="1"/>
              <a:t>Beutel</a:t>
            </a:r>
            <a:r>
              <a:rPr lang="en-US" altLang="zh-CN" dirty="0"/>
              <a:t>, Ed H. Chi, Jeffrey Dean, and </a:t>
            </a:r>
            <a:r>
              <a:rPr lang="en-US" altLang="zh-CN" dirty="0" err="1"/>
              <a:t>Neoklis</a:t>
            </a:r>
            <a:r>
              <a:rPr lang="en-US" altLang="zh-CN" dirty="0"/>
              <a:t> </a:t>
            </a:r>
            <a:r>
              <a:rPr lang="en-US" altLang="zh-CN" dirty="0" err="1"/>
              <a:t>Polyzotis</a:t>
            </a:r>
            <a:r>
              <a:rPr lang="en-US" altLang="zh-CN" dirty="0"/>
              <a:t>. The Case for Learned Index Structures. In </a:t>
            </a:r>
            <a:r>
              <a:rPr lang="en-US" altLang="zh-CN" i="1" dirty="0"/>
              <a:t>the Proceedings of the 2018 International Conference on Management of Data (SIGMOD’18),</a:t>
            </a:r>
            <a:r>
              <a:rPr lang="zh-CN" altLang="en-US" dirty="0">
                <a:latin typeface="NimbusRomNo9L-Regu"/>
              </a:rPr>
              <a:t> </a:t>
            </a:r>
            <a:r>
              <a:rPr lang="en-US" altLang="zh-CN" dirty="0">
                <a:latin typeface="NimbusRomNo9L-Regu"/>
              </a:rPr>
              <a:t>489-504.</a:t>
            </a:r>
            <a:endParaRPr lang="en-US" altLang="zh-CN" i="1"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291" y="1874738"/>
            <a:ext cx="5083814" cy="354191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4139" y="1928567"/>
            <a:ext cx="4139609" cy="3524923"/>
          </a:xfrm>
          <a:prstGeom prst="rect">
            <a:avLst/>
          </a:prstGeom>
        </p:spPr>
      </p:pic>
      <p:sp>
        <p:nvSpPr>
          <p:cNvPr id="7" name="矩形 6"/>
          <p:cNvSpPr/>
          <p:nvPr/>
        </p:nvSpPr>
        <p:spPr>
          <a:xfrm>
            <a:off x="6533102" y="5539640"/>
            <a:ext cx="4139609" cy="400110"/>
          </a:xfrm>
          <a:prstGeom prst="rect">
            <a:avLst/>
          </a:prstGeom>
        </p:spPr>
        <p:txBody>
          <a:bodyPr wrap="square">
            <a:spAutoFit/>
          </a:bodyPr>
          <a:lstStyle/>
          <a:p>
            <a:r>
              <a:rPr lang="zh-CN" altLang="en-US" sz="2000" dirty="0">
                <a:solidFill>
                  <a:srgbClr val="010202"/>
                </a:solidFill>
                <a:ea typeface="SimHei" panose="02010609060101010101" pitchFamily="49" charset="-122"/>
              </a:rPr>
              <a:t>基于机器学习的</a:t>
            </a:r>
            <a:r>
              <a:rPr lang="en-US" altLang="zh-CN" sz="2000" dirty="0">
                <a:solidFill>
                  <a:srgbClr val="010202"/>
                </a:solidFill>
                <a:ea typeface="SimHei" panose="02010609060101010101" pitchFamily="49" charset="-122"/>
              </a:rPr>
              <a:t>Hash</a:t>
            </a:r>
            <a:r>
              <a:rPr lang="zh-CN" altLang="en-US" sz="2000" dirty="0">
                <a:solidFill>
                  <a:srgbClr val="010202"/>
                </a:solidFill>
                <a:ea typeface="SimHei" panose="02010609060101010101" pitchFamily="49" charset="-122"/>
              </a:rPr>
              <a:t>方法示意图</a:t>
            </a:r>
            <a:endParaRPr lang="zh-CN" altLang="en-US" sz="2000" dirty="0">
              <a:ea typeface="SimHei" panose="02010609060101010101" pitchFamily="49" charset="-122"/>
            </a:endParaRPr>
          </a:p>
        </p:txBody>
      </p:sp>
      <p:sp>
        <p:nvSpPr>
          <p:cNvPr id="11" name="矩形 10"/>
          <p:cNvSpPr/>
          <p:nvPr/>
        </p:nvSpPr>
        <p:spPr>
          <a:xfrm>
            <a:off x="1519291" y="5569146"/>
            <a:ext cx="4139609" cy="400110"/>
          </a:xfrm>
          <a:prstGeom prst="rect">
            <a:avLst/>
          </a:prstGeom>
        </p:spPr>
        <p:txBody>
          <a:bodyPr wrap="square">
            <a:spAutoFit/>
          </a:bodyPr>
          <a:lstStyle/>
          <a:p>
            <a:r>
              <a:rPr lang="zh-CN" altLang="en-US" sz="2000" dirty="0">
                <a:solidFill>
                  <a:srgbClr val="010202"/>
                </a:solidFill>
                <a:ea typeface="SimHei" panose="02010609060101010101" pitchFamily="49" charset="-122"/>
              </a:rPr>
              <a:t>传统的</a:t>
            </a:r>
            <a:r>
              <a:rPr lang="en-US" altLang="zh-CN" sz="2000" dirty="0">
                <a:solidFill>
                  <a:srgbClr val="010202"/>
                </a:solidFill>
                <a:ea typeface="SimHei" panose="02010609060101010101" pitchFamily="49" charset="-122"/>
              </a:rPr>
              <a:t>Hash</a:t>
            </a:r>
            <a:r>
              <a:rPr lang="zh-CN" altLang="en-US" sz="2000" dirty="0">
                <a:solidFill>
                  <a:srgbClr val="010202"/>
                </a:solidFill>
                <a:ea typeface="SimHei" panose="02010609060101010101" pitchFamily="49" charset="-122"/>
              </a:rPr>
              <a:t>方法示意图</a:t>
            </a:r>
            <a:endParaRPr lang="zh-CN" altLang="en-US" sz="2000" dirty="0">
              <a:ea typeface="SimHei" panose="02010609060101010101" pitchFamily="49" charset="-122"/>
            </a:endParaRPr>
          </a:p>
        </p:txBody>
      </p:sp>
    </p:spTree>
    <p:extLst>
      <p:ext uri="{BB962C8B-B14F-4D97-AF65-F5344CB8AC3E}">
        <p14:creationId xmlns:p14="http://schemas.microsoft.com/office/powerpoint/2010/main" val="21531975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zh-CN" altLang="en-US" sz="4800" dirty="0">
                <a:solidFill>
                  <a:srgbClr val="2521FF"/>
                </a:solidFill>
              </a:rPr>
              <a:t>分布式文件系统的趋势</a:t>
            </a:r>
          </a:p>
        </p:txBody>
      </p:sp>
      <p:sp>
        <p:nvSpPr>
          <p:cNvPr id="92163" name="Rectangle 3"/>
          <p:cNvSpPr>
            <a:spLocks noGrp="1" noChangeArrowheads="1"/>
          </p:cNvSpPr>
          <p:nvPr>
            <p:ph idx="1"/>
          </p:nvPr>
        </p:nvSpPr>
        <p:spPr>
          <a:xfrm>
            <a:off x="238838" y="1166019"/>
            <a:ext cx="10972800" cy="584904"/>
          </a:xfrm>
        </p:spPr>
        <p:txBody>
          <a:bodyPr/>
          <a:lstStyle/>
          <a:p>
            <a:r>
              <a:rPr lang="en-US" altLang="zh-CN" dirty="0"/>
              <a:t>Bug-free</a:t>
            </a:r>
            <a:r>
              <a:rPr lang="zh-CN" altLang="en-US" dirty="0"/>
              <a:t>的分布式文件系统设计与验证</a:t>
            </a:r>
          </a:p>
        </p:txBody>
      </p:sp>
      <p:sp>
        <p:nvSpPr>
          <p:cNvPr id="5" name="矩形 4"/>
          <p:cNvSpPr/>
          <p:nvPr/>
        </p:nvSpPr>
        <p:spPr>
          <a:xfrm>
            <a:off x="68824" y="5782342"/>
            <a:ext cx="12024852" cy="1077218"/>
          </a:xfrm>
          <a:prstGeom prst="rect">
            <a:avLst/>
          </a:prstGeom>
        </p:spPr>
        <p:txBody>
          <a:bodyPr wrap="square">
            <a:spAutoFit/>
          </a:bodyPr>
          <a:lstStyle/>
          <a:p>
            <a:r>
              <a:rPr lang="zh-CN" altLang="en-US" sz="1600" dirty="0">
                <a:latin typeface="SimHei" panose="02010609060101010101" pitchFamily="49" charset="-122"/>
                <a:ea typeface="SimHei" panose="02010609060101010101" pitchFamily="49" charset="-122"/>
              </a:rPr>
              <a:t>参考文献</a:t>
            </a:r>
            <a:r>
              <a:rPr lang="en-US" altLang="zh-CN" sz="1600" dirty="0">
                <a:latin typeface="NimbusRomNo9L-Regu"/>
              </a:rPr>
              <a:t>1</a:t>
            </a:r>
            <a:r>
              <a:rPr lang="zh-CN" altLang="en-US" sz="1600" dirty="0">
                <a:latin typeface="NimbusRomNo9L-Regu"/>
              </a:rPr>
              <a:t>：</a:t>
            </a:r>
            <a:r>
              <a:rPr lang="en-US" altLang="zh-CN" sz="1600" dirty="0" err="1"/>
              <a:t>Haogang</a:t>
            </a:r>
            <a:r>
              <a:rPr lang="en-US" altLang="zh-CN" sz="1600" dirty="0"/>
              <a:t> Chen, Daniel Ziegler, </a:t>
            </a:r>
            <a:r>
              <a:rPr lang="en-US" altLang="zh-CN" sz="1600" dirty="0" err="1"/>
              <a:t>Tej</a:t>
            </a:r>
            <a:r>
              <a:rPr lang="en-US" altLang="zh-CN" sz="1600" dirty="0"/>
              <a:t> </a:t>
            </a:r>
            <a:r>
              <a:rPr lang="en-US" altLang="zh-CN" sz="1600" dirty="0" err="1"/>
              <a:t>Chajed</a:t>
            </a:r>
            <a:r>
              <a:rPr lang="en-US" altLang="zh-CN" sz="1600" dirty="0"/>
              <a:t>, Adam </a:t>
            </a:r>
            <a:r>
              <a:rPr lang="en-US" altLang="zh-CN" sz="1600" dirty="0" err="1"/>
              <a:t>Chlipala</a:t>
            </a:r>
            <a:r>
              <a:rPr lang="en-US" altLang="zh-CN" sz="1600" dirty="0"/>
              <a:t>, M. </a:t>
            </a:r>
            <a:r>
              <a:rPr lang="en-US" altLang="zh-CN" sz="1600" dirty="0" err="1"/>
              <a:t>Frans</a:t>
            </a:r>
            <a:r>
              <a:rPr lang="en-US" altLang="zh-CN" sz="1600" dirty="0"/>
              <a:t> </a:t>
            </a:r>
            <a:r>
              <a:rPr lang="en-US" altLang="zh-CN" sz="1600" dirty="0" err="1"/>
              <a:t>Kaashoek</a:t>
            </a:r>
            <a:r>
              <a:rPr lang="en-US" altLang="zh-CN" sz="1600" dirty="0"/>
              <a:t>, and </a:t>
            </a:r>
            <a:r>
              <a:rPr lang="en-US" altLang="zh-CN" sz="1600" dirty="0" err="1"/>
              <a:t>Nickolai</a:t>
            </a:r>
            <a:r>
              <a:rPr lang="en-US" altLang="zh-CN" sz="1600" dirty="0"/>
              <a:t> </a:t>
            </a:r>
            <a:r>
              <a:rPr lang="en-US" altLang="zh-CN" sz="1600" dirty="0" err="1"/>
              <a:t>Zeldovich</a:t>
            </a:r>
            <a:r>
              <a:rPr lang="en-US" altLang="zh-CN" sz="1600" dirty="0"/>
              <a:t>. Using Crash Hoare Logic for Certifying the FSCQ File System. </a:t>
            </a:r>
            <a:r>
              <a:rPr lang="en-US" altLang="zh-CN" sz="1600" i="1" dirty="0"/>
              <a:t>In</a:t>
            </a:r>
            <a:r>
              <a:rPr lang="en-US" altLang="zh-CN" sz="1600" dirty="0"/>
              <a:t> </a:t>
            </a:r>
            <a:r>
              <a:rPr lang="en-US" altLang="zh-CN" sz="1600" i="1" dirty="0"/>
              <a:t>the Proceedings of the 25th Symposium on Operating Systems Principles (SOSP’15),</a:t>
            </a:r>
            <a:r>
              <a:rPr lang="zh-CN" altLang="en-US" sz="1600" dirty="0">
                <a:latin typeface="NimbusRomNo9L-Regu"/>
              </a:rPr>
              <a:t> </a:t>
            </a:r>
            <a:r>
              <a:rPr lang="en-US" altLang="zh-CN" sz="1600" dirty="0">
                <a:latin typeface="NimbusRomNo9L-Regu"/>
              </a:rPr>
              <a:t>18-37.</a:t>
            </a:r>
            <a:endParaRPr lang="en-US" altLang="zh-CN" sz="1600" i="1" dirty="0">
              <a:latin typeface="NimbusRomNo9L-Regu"/>
            </a:endParaRPr>
          </a:p>
          <a:p>
            <a:r>
              <a:rPr lang="zh-CN" altLang="en-US" sz="1600" dirty="0">
                <a:latin typeface="SimHei" panose="02010609060101010101" pitchFamily="49" charset="-122"/>
                <a:ea typeface="SimHei" panose="02010609060101010101" pitchFamily="49" charset="-122"/>
              </a:rPr>
              <a:t>参考文献</a:t>
            </a:r>
            <a:r>
              <a:rPr lang="en-US" altLang="zh-CN" sz="1600" dirty="0">
                <a:latin typeface="NimbusRomNo9L-Regu"/>
              </a:rPr>
              <a:t>2</a:t>
            </a:r>
            <a:r>
              <a:rPr lang="zh-CN" altLang="en-US" sz="1600" dirty="0">
                <a:latin typeface="NimbusRomNo9L-Regu"/>
              </a:rPr>
              <a:t>：</a:t>
            </a:r>
            <a:r>
              <a:rPr lang="en-US" altLang="zh-CN" sz="1600" dirty="0" err="1"/>
              <a:t>Helgi</a:t>
            </a:r>
            <a:r>
              <a:rPr lang="en-US" altLang="zh-CN" sz="1600" dirty="0"/>
              <a:t> </a:t>
            </a:r>
            <a:r>
              <a:rPr lang="en-US" altLang="zh-CN" sz="1600" dirty="0" err="1"/>
              <a:t>Sigurbjarnarson</a:t>
            </a:r>
            <a:r>
              <a:rPr lang="en-US" altLang="zh-CN" sz="1600" dirty="0"/>
              <a:t>, James </a:t>
            </a:r>
            <a:r>
              <a:rPr lang="en-US" altLang="zh-CN" sz="1600" dirty="0" err="1"/>
              <a:t>Bornholt</a:t>
            </a:r>
            <a:r>
              <a:rPr lang="en-US" altLang="zh-CN" sz="1600" dirty="0"/>
              <a:t>, </a:t>
            </a:r>
            <a:r>
              <a:rPr lang="en-US" altLang="zh-CN" sz="1600" dirty="0" err="1"/>
              <a:t>Emina</a:t>
            </a:r>
            <a:r>
              <a:rPr lang="en-US" altLang="zh-CN" sz="1600" dirty="0"/>
              <a:t> </a:t>
            </a:r>
            <a:r>
              <a:rPr lang="en-US" altLang="zh-CN" sz="1600" dirty="0" err="1"/>
              <a:t>Torlak</a:t>
            </a:r>
            <a:r>
              <a:rPr lang="en-US" altLang="zh-CN" sz="1600" dirty="0"/>
              <a:t>, Xi Wang. Push-Button Verification of File Systems via Crash Refinement</a:t>
            </a:r>
            <a:r>
              <a:rPr lang="en-US" altLang="zh-CN" sz="1600" i="1" dirty="0"/>
              <a:t>. In the Proceedings of the 12th USENIX Symposium on Operating Systems Design and Implementation (OSDI’16)</a:t>
            </a:r>
            <a:r>
              <a:rPr lang="en-US" altLang="zh-CN" sz="1600" dirty="0"/>
              <a:t>, 1-16.</a:t>
            </a:r>
            <a:endParaRPr lang="zh-CN" altLang="en-US" sz="1600" dirty="0"/>
          </a:p>
        </p:txBody>
      </p:sp>
      <p:sp>
        <p:nvSpPr>
          <p:cNvPr id="8" name="矩形 7"/>
          <p:cNvSpPr/>
          <p:nvPr/>
        </p:nvSpPr>
        <p:spPr>
          <a:xfrm>
            <a:off x="3528034" y="5360392"/>
            <a:ext cx="5663381" cy="369332"/>
          </a:xfrm>
          <a:prstGeom prst="rect">
            <a:avLst/>
          </a:prstGeom>
        </p:spPr>
        <p:txBody>
          <a:bodyPr wrap="square">
            <a:spAutoFit/>
          </a:bodyPr>
          <a:lstStyle/>
          <a:p>
            <a:r>
              <a:rPr lang="en-US" altLang="zh-CN" dirty="0">
                <a:ea typeface="SimHei" panose="02010609060101010101" pitchFamily="49" charset="-122"/>
              </a:rPr>
              <a:t>Bug-free</a:t>
            </a:r>
            <a:r>
              <a:rPr lang="zh-CN" altLang="en-US" dirty="0">
                <a:ea typeface="SimHei" panose="02010609060101010101" pitchFamily="49" charset="-122"/>
              </a:rPr>
              <a:t>的文件系统验证尝试示例</a:t>
            </a:r>
            <a:r>
              <a:rPr lang="en-US" altLang="zh-CN" dirty="0">
                <a:ea typeface="SimHei" panose="02010609060101010101" pitchFamily="49" charset="-122"/>
              </a:rPr>
              <a:t>FSCQ</a:t>
            </a:r>
            <a:r>
              <a:rPr lang="zh-CN" altLang="en-US" dirty="0">
                <a:ea typeface="SimHei" panose="02010609060101010101" pitchFamily="49" charset="-122"/>
              </a:rPr>
              <a:t>和</a:t>
            </a:r>
            <a:r>
              <a:rPr lang="en-US" altLang="zh-CN" dirty="0">
                <a:ea typeface="SimHei" panose="02010609060101010101" pitchFamily="49" charset="-122"/>
              </a:rPr>
              <a:t>Yggdrasil</a:t>
            </a:r>
            <a:endParaRPr lang="zh-CN" altLang="en-US" dirty="0">
              <a:ea typeface="SimHei" panose="02010609060101010101" pitchFamily="49" charset="-122"/>
            </a:endParaRPr>
          </a:p>
        </p:txBody>
      </p:sp>
      <p:pic>
        <p:nvPicPr>
          <p:cNvPr id="7170" name="Picture 2" descr="https://pic2.zhimg.com/80/v2-09aa4ec5e5d4b6729d950a5af371a130_h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3042" y="1869004"/>
            <a:ext cx="5061717" cy="310733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966943" y="5028954"/>
            <a:ext cx="1131528" cy="369332"/>
          </a:xfrm>
          <a:prstGeom prst="rect">
            <a:avLst/>
          </a:prstGeom>
        </p:spPr>
        <p:txBody>
          <a:bodyPr wrap="none">
            <a:spAutoFit/>
          </a:bodyPr>
          <a:lstStyle/>
          <a:p>
            <a:r>
              <a:rPr lang="en-US" altLang="zh-CN" dirty="0">
                <a:ea typeface="SimHei" panose="02010609060101010101" pitchFamily="49" charset="-122"/>
              </a:rPr>
              <a:t>FSCQ</a:t>
            </a:r>
            <a:r>
              <a:rPr lang="zh-CN" altLang="en-US" dirty="0">
                <a:ea typeface="SimHei" panose="02010609060101010101" pitchFamily="49" charset="-122"/>
              </a:rPr>
              <a:t>解释</a:t>
            </a:r>
          </a:p>
        </p:txBody>
      </p:sp>
      <p:sp>
        <p:nvSpPr>
          <p:cNvPr id="7" name="矩形 6"/>
          <p:cNvSpPr/>
          <p:nvPr/>
        </p:nvSpPr>
        <p:spPr>
          <a:xfrm>
            <a:off x="6188734" y="5028954"/>
            <a:ext cx="4363952" cy="369332"/>
          </a:xfrm>
          <a:prstGeom prst="rect">
            <a:avLst/>
          </a:prstGeom>
        </p:spPr>
        <p:txBody>
          <a:bodyPr wrap="none">
            <a:spAutoFit/>
          </a:bodyPr>
          <a:lstStyle/>
          <a:p>
            <a:r>
              <a:rPr lang="zh-CN" altLang="en-US" dirty="0">
                <a:ea typeface="SimHei" panose="02010609060101010101" pitchFamily="49" charset="-122"/>
              </a:rPr>
              <a:t>基于</a:t>
            </a:r>
            <a:r>
              <a:rPr lang="en-US" altLang="zh-CN" dirty="0">
                <a:ea typeface="SimHei" panose="02010609060101010101" pitchFamily="49" charset="-122"/>
              </a:rPr>
              <a:t>Yggdrasil</a:t>
            </a:r>
            <a:r>
              <a:rPr lang="zh-CN" altLang="en-US" dirty="0">
                <a:ea typeface="SimHei" panose="02010609060101010101" pitchFamily="49" charset="-122"/>
              </a:rPr>
              <a:t>的</a:t>
            </a:r>
            <a:r>
              <a:rPr lang="en-US" altLang="zh-CN" dirty="0">
                <a:ea typeface="SimHei" panose="02010609060101010101" pitchFamily="49" charset="-122"/>
              </a:rPr>
              <a:t>Bug Free</a:t>
            </a:r>
            <a:r>
              <a:rPr lang="zh-CN" altLang="en-US" dirty="0">
                <a:ea typeface="SimHei" panose="02010609060101010101" pitchFamily="49" charset="-122"/>
              </a:rPr>
              <a:t>文件系统开发流程</a:t>
            </a: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7738" y="1802758"/>
            <a:ext cx="3014063" cy="3226196"/>
          </a:xfrm>
          <a:prstGeom prst="rect">
            <a:avLst/>
          </a:prstGeom>
        </p:spPr>
      </p:pic>
    </p:spTree>
    <p:extLst>
      <p:ext uri="{BB962C8B-B14F-4D97-AF65-F5344CB8AC3E}">
        <p14:creationId xmlns:p14="http://schemas.microsoft.com/office/powerpoint/2010/main" val="9607916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zh-CN" altLang="en-US" sz="4800" dirty="0">
                <a:solidFill>
                  <a:srgbClr val="2521FF"/>
                </a:solidFill>
              </a:rPr>
              <a:t>目录</a:t>
            </a:r>
          </a:p>
        </p:txBody>
      </p:sp>
      <p:sp>
        <p:nvSpPr>
          <p:cNvPr id="74755" name="Rectangle 3"/>
          <p:cNvSpPr>
            <a:spLocks noGrp="1" noChangeArrowheads="1"/>
          </p:cNvSpPr>
          <p:nvPr>
            <p:ph idx="1"/>
          </p:nvPr>
        </p:nvSpPr>
        <p:spPr>
          <a:xfrm>
            <a:off x="241610" y="1166019"/>
            <a:ext cx="10972800" cy="3149504"/>
          </a:xfrm>
        </p:spPr>
        <p:txBody>
          <a:bodyPr/>
          <a:lstStyle/>
          <a:p>
            <a:r>
              <a:rPr lang="zh-CN" altLang="en-US" dirty="0"/>
              <a:t>分布式文件系统简介</a:t>
            </a:r>
            <a:endParaRPr lang="en-US" altLang="zh-CN" dirty="0"/>
          </a:p>
          <a:p>
            <a:r>
              <a:rPr lang="zh-CN" altLang="en-US" dirty="0"/>
              <a:t>分布式文件系统的设计</a:t>
            </a:r>
          </a:p>
          <a:p>
            <a:pPr eaLnBrk="1" hangingPunct="1"/>
            <a:r>
              <a:rPr lang="zh-CN" altLang="en-US" dirty="0"/>
              <a:t>分布式文件系统的实现</a:t>
            </a:r>
          </a:p>
          <a:p>
            <a:pPr eaLnBrk="1" hangingPunct="1"/>
            <a:r>
              <a:rPr lang="zh-CN" altLang="en-US" dirty="0"/>
              <a:t>分布式文件系统的发展趋势</a:t>
            </a:r>
            <a:endParaRPr lang="en-US" altLang="zh-CN" dirty="0"/>
          </a:p>
          <a:p>
            <a:pPr eaLnBrk="1" hangingPunct="1"/>
            <a:r>
              <a:rPr lang="zh-CN" altLang="en-US" dirty="0">
                <a:solidFill>
                  <a:srgbClr val="FF0000"/>
                </a:solidFill>
              </a:rPr>
              <a:t>典型分布式文件系统介绍</a:t>
            </a:r>
          </a:p>
        </p:txBody>
      </p:sp>
    </p:spTree>
    <p:extLst>
      <p:ext uri="{BB962C8B-B14F-4D97-AF65-F5344CB8AC3E}">
        <p14:creationId xmlns:p14="http://schemas.microsoft.com/office/powerpoint/2010/main" val="28785842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A46101-F153-AC4C-901F-767DDC986C70}"/>
              </a:ext>
            </a:extLst>
          </p:cNvPr>
          <p:cNvSpPr>
            <a:spLocks noGrp="1"/>
          </p:cNvSpPr>
          <p:nvPr>
            <p:ph type="title"/>
          </p:nvPr>
        </p:nvSpPr>
        <p:spPr/>
        <p:txBody>
          <a:bodyPr>
            <a:normAutofit/>
          </a:bodyPr>
          <a:lstStyle/>
          <a:p>
            <a:r>
              <a:rPr lang="zh-CN" altLang="en-US" sz="4800" dirty="0">
                <a:solidFill>
                  <a:srgbClr val="2521FF"/>
                </a:solidFill>
              </a:rPr>
              <a:t>典型的分布式文件系统</a:t>
            </a:r>
          </a:p>
        </p:txBody>
      </p:sp>
      <p:sp>
        <p:nvSpPr>
          <p:cNvPr id="3" name="内容占位符 2">
            <a:extLst>
              <a:ext uri="{FF2B5EF4-FFF2-40B4-BE49-F238E27FC236}">
                <a16:creationId xmlns:a16="http://schemas.microsoft.com/office/drawing/2014/main" id="{C77FDF1D-32A6-CE4E-B18D-4B98047FC1F3}"/>
              </a:ext>
            </a:extLst>
          </p:cNvPr>
          <p:cNvSpPr>
            <a:spLocks noGrp="1"/>
          </p:cNvSpPr>
          <p:nvPr>
            <p:ph idx="1"/>
          </p:nvPr>
        </p:nvSpPr>
        <p:spPr>
          <a:xfrm>
            <a:off x="252761" y="1166018"/>
            <a:ext cx="10972800" cy="3907787"/>
          </a:xfrm>
        </p:spPr>
        <p:txBody>
          <a:bodyPr/>
          <a:lstStyle/>
          <a:p>
            <a:pPr>
              <a:lnSpc>
                <a:spcPct val="150000"/>
              </a:lnSpc>
              <a:spcBef>
                <a:spcPct val="0"/>
              </a:spcBef>
            </a:pPr>
            <a:r>
              <a:rPr lang="en-US" altLang="zh-CN" dirty="0" err="1">
                <a:latin typeface="Arial" charset="0"/>
                <a:ea typeface="宋体" charset="0"/>
                <a:cs typeface="宋体" charset="0"/>
                <a:sym typeface="Wingdings" charset="0"/>
              </a:rPr>
              <a:t>Lustre</a:t>
            </a:r>
            <a:endParaRPr lang="en-US" altLang="zh-CN" dirty="0">
              <a:latin typeface="Arial" charset="0"/>
              <a:ea typeface="宋体" charset="0"/>
              <a:cs typeface="宋体" charset="0"/>
            </a:endParaRPr>
          </a:p>
          <a:p>
            <a:pPr>
              <a:lnSpc>
                <a:spcPct val="150000"/>
              </a:lnSpc>
              <a:spcBef>
                <a:spcPct val="0"/>
              </a:spcBef>
            </a:pPr>
            <a:r>
              <a:rPr lang="en-US" altLang="zh-CN" dirty="0" err="1">
                <a:latin typeface="Arial" charset="0"/>
                <a:ea typeface="宋体" charset="0"/>
                <a:cs typeface="宋体" charset="0"/>
                <a:sym typeface="Wingdings" charset="0"/>
              </a:rPr>
              <a:t>GoogleFS</a:t>
            </a:r>
            <a:endParaRPr lang="en-US" altLang="zh-CN" dirty="0">
              <a:latin typeface="宋体" charset="0"/>
              <a:ea typeface="宋体" charset="0"/>
              <a:cs typeface="宋体" charset="0"/>
            </a:endParaRPr>
          </a:p>
          <a:p>
            <a:pPr>
              <a:lnSpc>
                <a:spcPct val="150000"/>
              </a:lnSpc>
              <a:spcBef>
                <a:spcPct val="0"/>
              </a:spcBef>
            </a:pPr>
            <a:r>
              <a:rPr lang="en-US" altLang="zh-CN" dirty="0">
                <a:latin typeface="Arial" charset="0"/>
                <a:ea typeface="宋体" charset="0"/>
                <a:cs typeface="宋体" charset="0"/>
                <a:sym typeface="Wingdings" charset="0"/>
              </a:rPr>
              <a:t>HDFS</a:t>
            </a:r>
          </a:p>
          <a:p>
            <a:pPr>
              <a:lnSpc>
                <a:spcPct val="150000"/>
              </a:lnSpc>
              <a:spcBef>
                <a:spcPct val="0"/>
              </a:spcBef>
            </a:pPr>
            <a:r>
              <a:rPr lang="en-US" altLang="zh-CN" dirty="0" err="1">
                <a:latin typeface="Arial" charset="0"/>
                <a:ea typeface="宋体" charset="0"/>
                <a:cs typeface="宋体" charset="0"/>
              </a:rPr>
              <a:t>FastDFS</a:t>
            </a:r>
            <a:endParaRPr lang="en-US" altLang="zh-CN" dirty="0">
              <a:latin typeface="Arial" charset="0"/>
              <a:ea typeface="宋体" charset="0"/>
              <a:cs typeface="宋体" charset="0"/>
            </a:endParaRPr>
          </a:p>
          <a:p>
            <a:pPr>
              <a:lnSpc>
                <a:spcPct val="150000"/>
              </a:lnSpc>
              <a:spcBef>
                <a:spcPct val="0"/>
              </a:spcBef>
            </a:pPr>
            <a:r>
              <a:rPr lang="en-US" altLang="zh-CN" dirty="0" err="1">
                <a:latin typeface="Arial" charset="0"/>
                <a:ea typeface="宋体" charset="0"/>
                <a:cs typeface="宋体" charset="0"/>
              </a:rPr>
              <a:t>Ceph</a:t>
            </a:r>
            <a:endParaRPr kumimoji="1" lang="zh-CN" altLang="en-US" dirty="0"/>
          </a:p>
        </p:txBody>
      </p:sp>
    </p:spTree>
    <p:extLst>
      <p:ext uri="{BB962C8B-B14F-4D97-AF65-F5344CB8AC3E}">
        <p14:creationId xmlns:p14="http://schemas.microsoft.com/office/powerpoint/2010/main" val="7764525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ChangeArrowheads="1"/>
          </p:cNvSpPr>
          <p:nvPr/>
        </p:nvSpPr>
        <p:spPr bwMode="auto">
          <a:xfrm>
            <a:off x="2024064" y="2071688"/>
            <a:ext cx="83581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304800" eaLnBrk="0" hangingPunct="0">
              <a:defRPr sz="1400">
                <a:solidFill>
                  <a:schemeClr val="tx1"/>
                </a:solidFill>
                <a:latin typeface="宋体" panose="02010600030101010101" pitchFamily="2" charset="-122"/>
                <a:ea typeface="宋体" panose="02010600030101010101" pitchFamily="2" charset="-122"/>
              </a:defRPr>
            </a:lvl1pPr>
            <a:lvl2pPr marL="742950" indent="-285750" eaLnBrk="0" hangingPunct="0">
              <a:defRPr sz="1400">
                <a:solidFill>
                  <a:schemeClr val="tx1"/>
                </a:solidFill>
                <a:latin typeface="宋体" panose="02010600030101010101" pitchFamily="2" charset="-122"/>
                <a:ea typeface="宋体" panose="02010600030101010101" pitchFamily="2" charset="-122"/>
              </a:defRPr>
            </a:lvl2pPr>
            <a:lvl3pPr marL="1143000" indent="-228600" eaLnBrk="0" hangingPunct="0">
              <a:defRPr sz="1400">
                <a:solidFill>
                  <a:schemeClr val="tx1"/>
                </a:solidFill>
                <a:latin typeface="宋体" panose="02010600030101010101" pitchFamily="2" charset="-122"/>
                <a:ea typeface="宋体" panose="02010600030101010101" pitchFamily="2" charset="-122"/>
              </a:defRPr>
            </a:lvl3pPr>
            <a:lvl4pPr marL="1600200" indent="-228600" eaLnBrk="0" hangingPunct="0">
              <a:defRPr sz="1400">
                <a:solidFill>
                  <a:schemeClr val="tx1"/>
                </a:solidFill>
                <a:latin typeface="宋体" panose="02010600030101010101" pitchFamily="2" charset="-122"/>
                <a:ea typeface="宋体" panose="02010600030101010101" pitchFamily="2" charset="-122"/>
              </a:defRPr>
            </a:lvl4pPr>
            <a:lvl5pPr marL="2057400" indent="-228600" eaLnBrk="0" hangingPunct="0">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宋体" panose="02010600030101010101" pitchFamily="2" charset="-122"/>
                <a:ea typeface="宋体" panose="02010600030101010101" pitchFamily="2" charset="-122"/>
              </a:defRPr>
            </a:lvl9pPr>
          </a:lstStyle>
          <a:p>
            <a:r>
              <a:rPr lang="zh-CN" altLang="en-US" sz="3200">
                <a:cs typeface="Times New Roman" panose="02020603050405020304" pitchFamily="18" charset="0"/>
              </a:rPr>
              <a:t>   </a:t>
            </a:r>
            <a:endParaRPr lang="zh-CN" altLang="en-US" sz="5400">
              <a:cs typeface="Times New Roman" panose="02020603050405020304" pitchFamily="18" charset="0"/>
            </a:endParaRPr>
          </a:p>
        </p:txBody>
      </p:sp>
      <p:sp>
        <p:nvSpPr>
          <p:cNvPr id="4" name="标题 3">
            <a:extLst>
              <a:ext uri="{FF2B5EF4-FFF2-40B4-BE49-F238E27FC236}">
                <a16:creationId xmlns:a16="http://schemas.microsoft.com/office/drawing/2014/main" id="{BE446231-55C3-6F48-B8BE-51D547F88718}"/>
              </a:ext>
            </a:extLst>
          </p:cNvPr>
          <p:cNvSpPr>
            <a:spLocks noGrp="1"/>
          </p:cNvSpPr>
          <p:nvPr>
            <p:ph type="title"/>
          </p:nvPr>
        </p:nvSpPr>
        <p:spPr/>
        <p:txBody>
          <a:bodyPr>
            <a:normAutofit/>
          </a:bodyPr>
          <a:lstStyle/>
          <a:p>
            <a:r>
              <a:rPr lang="en-US" altLang="zh-CN" sz="4800" dirty="0" err="1">
                <a:solidFill>
                  <a:srgbClr val="2521FF"/>
                </a:solidFill>
                <a:latin typeface="+mn-lt"/>
              </a:rPr>
              <a:t>Lustre</a:t>
            </a:r>
            <a:r>
              <a:rPr lang="en-US" altLang="zh-CN" sz="4800" dirty="0">
                <a:solidFill>
                  <a:srgbClr val="2521FF"/>
                </a:solidFill>
                <a:latin typeface="+mn-lt"/>
              </a:rPr>
              <a:t> </a:t>
            </a:r>
            <a:endParaRPr kumimoji="1" lang="zh-CN" altLang="en-US" sz="4800" dirty="0">
              <a:solidFill>
                <a:srgbClr val="2521FF"/>
              </a:solidFill>
              <a:latin typeface="+mn-lt"/>
            </a:endParaRPr>
          </a:p>
        </p:txBody>
      </p:sp>
      <p:sp>
        <p:nvSpPr>
          <p:cNvPr id="5" name="内容占位符 4">
            <a:extLst>
              <a:ext uri="{FF2B5EF4-FFF2-40B4-BE49-F238E27FC236}">
                <a16:creationId xmlns:a16="http://schemas.microsoft.com/office/drawing/2014/main" id="{D1C04210-D52C-AF45-8A88-834662441888}"/>
              </a:ext>
            </a:extLst>
          </p:cNvPr>
          <p:cNvSpPr>
            <a:spLocks noGrp="1"/>
          </p:cNvSpPr>
          <p:nvPr>
            <p:ph idx="1"/>
          </p:nvPr>
        </p:nvSpPr>
        <p:spPr>
          <a:xfrm>
            <a:off x="263911" y="1254513"/>
            <a:ext cx="11723649" cy="4142677"/>
          </a:xfrm>
        </p:spPr>
        <p:txBody>
          <a:bodyPr/>
          <a:lstStyle/>
          <a:p>
            <a:pPr eaLnBrk="0" hangingPunct="0">
              <a:spcBef>
                <a:spcPts val="0"/>
              </a:spcBef>
              <a:spcAft>
                <a:spcPts val="600"/>
              </a:spcAft>
              <a:defRPr/>
            </a:pPr>
            <a:r>
              <a:rPr lang="en-US" altLang="zh-CN" sz="2400" dirty="0" err="1">
                <a:ea typeface="SimHei" panose="02010609060101010101" pitchFamily="49" charset="-122"/>
              </a:rPr>
              <a:t>Lustre</a:t>
            </a:r>
            <a:r>
              <a:rPr lang="zh-CN" altLang="en-US" sz="2400" dirty="0">
                <a:ea typeface="SimHei" panose="02010609060101010101" pitchFamily="49" charset="-122"/>
              </a:rPr>
              <a:t>文件系统是一个基于对象存储的分布式文件系统，也是一个开源项目</a:t>
            </a:r>
          </a:p>
          <a:p>
            <a:pPr eaLnBrk="0" hangingPunct="0">
              <a:spcBef>
                <a:spcPts val="0"/>
              </a:spcBef>
              <a:spcAft>
                <a:spcPts val="600"/>
              </a:spcAft>
              <a:defRPr/>
            </a:pPr>
            <a:r>
              <a:rPr lang="en-US" altLang="zh-CN" sz="2400" dirty="0" err="1">
                <a:ea typeface="SimHei" panose="02010609060101010101" pitchFamily="49" charset="-122"/>
              </a:rPr>
              <a:t>Lustre</a:t>
            </a:r>
            <a:r>
              <a:rPr lang="zh-CN" altLang="en-US" sz="2400" dirty="0">
                <a:ea typeface="SimHei" panose="02010609060101010101" pitchFamily="49" charset="-122"/>
              </a:rPr>
              <a:t>项目</a:t>
            </a:r>
            <a:r>
              <a:rPr lang="en-US" altLang="zh-CN" sz="2400" dirty="0">
                <a:ea typeface="SimHei" panose="02010609060101010101" pitchFamily="49" charset="-122"/>
              </a:rPr>
              <a:t>1999</a:t>
            </a:r>
            <a:r>
              <a:rPr lang="zh-CN" altLang="en-US" sz="2400" dirty="0">
                <a:ea typeface="SimHei" panose="02010609060101010101" pitchFamily="49" charset="-122"/>
              </a:rPr>
              <a:t>年在</a:t>
            </a:r>
            <a:r>
              <a:rPr lang="en-US" altLang="zh-CN" sz="2400" dirty="0">
                <a:ea typeface="SimHei" panose="02010609060101010101" pitchFamily="49" charset="-122"/>
              </a:rPr>
              <a:t>Carnegie Mellon University</a:t>
            </a:r>
            <a:r>
              <a:rPr lang="zh-CN" altLang="en-US" sz="2400" dirty="0">
                <a:ea typeface="SimHei" panose="02010609060101010101" pitchFamily="49" charset="-122"/>
              </a:rPr>
              <a:t>启动，现在已经发展成为应用最广泛的分布式文件系统</a:t>
            </a:r>
          </a:p>
          <a:p>
            <a:pPr eaLnBrk="0" hangingPunct="0">
              <a:spcBef>
                <a:spcPts val="0"/>
              </a:spcBef>
              <a:spcAft>
                <a:spcPts val="600"/>
              </a:spcAft>
              <a:defRPr/>
            </a:pPr>
            <a:r>
              <a:rPr lang="en-US" altLang="zh-CN" sz="2400" dirty="0" err="1">
                <a:ea typeface="SimHei" panose="02010609060101010101" pitchFamily="49" charset="-122"/>
              </a:rPr>
              <a:t>Lustre</a:t>
            </a:r>
            <a:r>
              <a:rPr lang="zh-CN" altLang="en-US" sz="2400" dirty="0">
                <a:ea typeface="SimHei" panose="02010609060101010101" pitchFamily="49" charset="-122"/>
              </a:rPr>
              <a:t>曾经运行在世界上最快的集群系统里面，比如</a:t>
            </a:r>
            <a:r>
              <a:rPr lang="en-US" altLang="zh-CN" sz="2400" dirty="0">
                <a:ea typeface="SimHei" panose="02010609060101010101" pitchFamily="49" charset="-122"/>
              </a:rPr>
              <a:t>Blue Gene</a:t>
            </a:r>
            <a:r>
              <a:rPr lang="zh-CN" altLang="en-US" sz="2400" dirty="0">
                <a:ea typeface="SimHei" panose="02010609060101010101" pitchFamily="49" charset="-122"/>
              </a:rPr>
              <a:t>，</a:t>
            </a:r>
            <a:r>
              <a:rPr lang="en-US" altLang="zh-CN" sz="2400" dirty="0">
                <a:ea typeface="SimHei" panose="02010609060101010101" pitchFamily="49" charset="-122"/>
              </a:rPr>
              <a:t>Red Storm</a:t>
            </a:r>
            <a:r>
              <a:rPr lang="zh-CN" altLang="en-US" sz="2400" dirty="0">
                <a:ea typeface="SimHei" panose="02010609060101010101" pitchFamily="49" charset="-122"/>
              </a:rPr>
              <a:t>等计算机系统，用来进行核武器相关的模拟，以及分子动力学模拟等非常关键的领域</a:t>
            </a:r>
            <a:endParaRPr lang="en-US" altLang="zh-CN" sz="2400" dirty="0">
              <a:ea typeface="SimHei" panose="02010609060101010101" pitchFamily="49" charset="-122"/>
            </a:endParaRPr>
          </a:p>
          <a:p>
            <a:pPr>
              <a:spcBef>
                <a:spcPts val="0"/>
              </a:spcBef>
              <a:spcAft>
                <a:spcPts val="600"/>
              </a:spcAft>
            </a:pPr>
            <a:r>
              <a:rPr lang="en-US" altLang="zh-CN" sz="2400" dirty="0"/>
              <a:t>Oracle</a:t>
            </a:r>
            <a:r>
              <a:rPr lang="zh-CN" altLang="en-US" sz="2400" dirty="0"/>
              <a:t>公司的企业级产品，非常庞大 </a:t>
            </a:r>
          </a:p>
          <a:p>
            <a:pPr>
              <a:spcBef>
                <a:spcPts val="0"/>
              </a:spcBef>
              <a:spcAft>
                <a:spcPts val="600"/>
              </a:spcAft>
            </a:pPr>
            <a:r>
              <a:rPr lang="zh-CN" altLang="en-US" sz="2400" dirty="0"/>
              <a:t>在高校、国家实验室和超级计算研究中心产生了一定影响，它很有可能进入普通的商业计算机领域</a:t>
            </a:r>
          </a:p>
        </p:txBody>
      </p:sp>
    </p:spTree>
    <p:extLst>
      <p:ext uri="{BB962C8B-B14F-4D97-AF65-F5344CB8AC3E}">
        <p14:creationId xmlns:p14="http://schemas.microsoft.com/office/powerpoint/2010/main" val="1891268606"/>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normAutofit/>
          </a:bodyPr>
          <a:lstStyle/>
          <a:p>
            <a:r>
              <a:rPr lang="en-US" altLang="zh-CN" sz="4800" dirty="0" err="1">
                <a:solidFill>
                  <a:srgbClr val="2521FF"/>
                </a:solidFill>
              </a:rPr>
              <a:t>Lustre</a:t>
            </a:r>
            <a:r>
              <a:rPr lang="zh-CN" altLang="en-US" sz="4800" dirty="0">
                <a:solidFill>
                  <a:srgbClr val="2521FF"/>
                </a:solidFill>
              </a:rPr>
              <a:t>集群架构 </a:t>
            </a:r>
          </a:p>
        </p:txBody>
      </p:sp>
      <p:sp>
        <p:nvSpPr>
          <p:cNvPr id="7" name="Rectangle 3"/>
          <p:cNvSpPr>
            <a:spLocks noGrp="1" noChangeArrowheads="1"/>
          </p:cNvSpPr>
          <p:nvPr>
            <p:ph idx="4294967295"/>
          </p:nvPr>
        </p:nvSpPr>
        <p:spPr>
          <a:xfrm>
            <a:off x="6984871" y="2606675"/>
            <a:ext cx="5167519" cy="1965325"/>
          </a:xfrm>
        </p:spPr>
        <p:txBody>
          <a:bodyPr>
            <a:normAutofit/>
          </a:bodyPr>
          <a:lstStyle/>
          <a:p>
            <a:r>
              <a:rPr lang="zh-CN" altLang="en-US" sz="1800" dirty="0">
                <a:ea typeface="SimHei" panose="02010609060101010101" pitchFamily="49" charset="-122"/>
              </a:rPr>
              <a:t>元数据存储与管理</a:t>
            </a:r>
          </a:p>
          <a:p>
            <a:pPr>
              <a:buFontTx/>
              <a:buNone/>
            </a:pPr>
            <a:r>
              <a:rPr lang="zh-CN" altLang="en-US" sz="1600" dirty="0">
                <a:ea typeface="SimHei" panose="02010609060101010101" pitchFamily="49" charset="-122"/>
              </a:rPr>
              <a:t>	</a:t>
            </a:r>
            <a:r>
              <a:rPr lang="en-US" altLang="zh-CN" sz="1600" dirty="0">
                <a:ea typeface="SimHei" panose="02010609060101010101" pitchFamily="49" charset="-122"/>
              </a:rPr>
              <a:t>MDS</a:t>
            </a:r>
            <a:r>
              <a:rPr lang="zh-CN" altLang="en-US" sz="1600" dirty="0">
                <a:ea typeface="SimHei" panose="02010609060101010101" pitchFamily="49" charset="-122"/>
              </a:rPr>
              <a:t>负责管理元数据，提供一个全局的命名空间，</a:t>
            </a:r>
            <a:r>
              <a:rPr lang="en-US" altLang="zh-CN" sz="1600" dirty="0">
                <a:ea typeface="SimHei" panose="02010609060101010101" pitchFamily="49" charset="-122"/>
              </a:rPr>
              <a:t>Client</a:t>
            </a:r>
            <a:r>
              <a:rPr lang="zh-CN" altLang="en-US" sz="1600" dirty="0">
                <a:ea typeface="SimHei" panose="02010609060101010101" pitchFamily="49" charset="-122"/>
              </a:rPr>
              <a:t>可以通过</a:t>
            </a:r>
            <a:r>
              <a:rPr lang="en-US" altLang="zh-CN" sz="1600" dirty="0">
                <a:ea typeface="SimHei" panose="02010609060101010101" pitchFamily="49" charset="-122"/>
              </a:rPr>
              <a:t>MDS</a:t>
            </a:r>
            <a:r>
              <a:rPr lang="zh-CN" altLang="en-US" sz="1600" dirty="0">
                <a:ea typeface="SimHei" panose="02010609060101010101" pitchFamily="49" charset="-122"/>
              </a:rPr>
              <a:t>读取到保存于</a:t>
            </a:r>
            <a:r>
              <a:rPr lang="en-US" altLang="zh-CN" sz="1600" dirty="0">
                <a:ea typeface="SimHei" panose="02010609060101010101" pitchFamily="49" charset="-122"/>
              </a:rPr>
              <a:t>MDT</a:t>
            </a:r>
            <a:r>
              <a:rPr lang="zh-CN" altLang="en-US" sz="1600" dirty="0">
                <a:ea typeface="SimHei" panose="02010609060101010101" pitchFamily="49" charset="-122"/>
              </a:rPr>
              <a:t>之上的元数据。在</a:t>
            </a:r>
            <a:r>
              <a:rPr lang="en-US" altLang="zh-CN" sz="1600" dirty="0" err="1">
                <a:ea typeface="SimHei" panose="02010609060101010101" pitchFamily="49" charset="-122"/>
              </a:rPr>
              <a:t>Lustre</a:t>
            </a:r>
            <a:r>
              <a:rPr lang="zh-CN" altLang="en-US" sz="1600" dirty="0">
                <a:ea typeface="SimHei" panose="02010609060101010101" pitchFamily="49" charset="-122"/>
              </a:rPr>
              <a:t>中</a:t>
            </a:r>
            <a:r>
              <a:rPr lang="en-US" altLang="zh-CN" sz="1600" dirty="0">
                <a:ea typeface="SimHei" panose="02010609060101010101" pitchFamily="49" charset="-122"/>
              </a:rPr>
              <a:t>MDS</a:t>
            </a:r>
            <a:r>
              <a:rPr lang="zh-CN" altLang="en-US" sz="1600" dirty="0">
                <a:ea typeface="SimHei" panose="02010609060101010101" pitchFamily="49" charset="-122"/>
              </a:rPr>
              <a:t>可以有</a:t>
            </a:r>
            <a:r>
              <a:rPr lang="en-US" altLang="zh-CN" sz="1600" dirty="0">
                <a:ea typeface="SimHei" panose="02010609060101010101" pitchFamily="49" charset="-122"/>
              </a:rPr>
              <a:t>2</a:t>
            </a:r>
            <a:r>
              <a:rPr lang="zh-CN" altLang="en-US" sz="1600" dirty="0">
                <a:ea typeface="SimHei" panose="02010609060101010101" pitchFamily="49" charset="-122"/>
              </a:rPr>
              <a:t>个，采用了</a:t>
            </a:r>
            <a:r>
              <a:rPr lang="en-US" altLang="zh-CN" sz="1600" dirty="0">
                <a:ea typeface="SimHei" panose="02010609060101010101" pitchFamily="49" charset="-122"/>
              </a:rPr>
              <a:t>Active-Standby</a:t>
            </a:r>
            <a:r>
              <a:rPr lang="zh-CN" altLang="en-US" sz="1600" dirty="0">
                <a:ea typeface="SimHei" panose="02010609060101010101" pitchFamily="49" charset="-122"/>
              </a:rPr>
              <a:t>的容错机制，当其中一个</a:t>
            </a:r>
            <a:r>
              <a:rPr lang="en-US" altLang="zh-CN" sz="1600" dirty="0">
                <a:ea typeface="SimHei" panose="02010609060101010101" pitchFamily="49" charset="-122"/>
              </a:rPr>
              <a:t>MDS</a:t>
            </a:r>
            <a:r>
              <a:rPr lang="zh-CN" altLang="en-US" sz="1600" dirty="0">
                <a:ea typeface="SimHei" panose="02010609060101010101" pitchFamily="49" charset="-122"/>
              </a:rPr>
              <a:t>不能正常工作时，另外一个后备</a:t>
            </a:r>
            <a:r>
              <a:rPr lang="en-US" altLang="zh-CN" sz="1600" dirty="0">
                <a:ea typeface="SimHei" panose="02010609060101010101" pitchFamily="49" charset="-122"/>
              </a:rPr>
              <a:t>MDS</a:t>
            </a:r>
            <a:r>
              <a:rPr lang="zh-CN" altLang="en-US" sz="1600" dirty="0">
                <a:ea typeface="SimHei" panose="02010609060101010101" pitchFamily="49" charset="-122"/>
              </a:rPr>
              <a:t>可以启动服务。</a:t>
            </a:r>
            <a:r>
              <a:rPr lang="en-US" altLang="zh-CN" sz="1600" dirty="0">
                <a:ea typeface="SimHei" panose="02010609060101010101" pitchFamily="49" charset="-122"/>
              </a:rPr>
              <a:t>MDT</a:t>
            </a:r>
            <a:r>
              <a:rPr lang="zh-CN" altLang="en-US" sz="1600" dirty="0">
                <a:ea typeface="SimHei" panose="02010609060101010101" pitchFamily="49" charset="-122"/>
              </a:rPr>
              <a:t>只能有</a:t>
            </a:r>
            <a:r>
              <a:rPr lang="en-US" altLang="zh-CN" sz="1600" dirty="0">
                <a:ea typeface="SimHei" panose="02010609060101010101" pitchFamily="49" charset="-122"/>
              </a:rPr>
              <a:t>1</a:t>
            </a:r>
            <a:r>
              <a:rPr lang="zh-CN" altLang="en-US" sz="1600" dirty="0">
                <a:ea typeface="SimHei" panose="02010609060101010101" pitchFamily="49" charset="-122"/>
              </a:rPr>
              <a:t>个，不同</a:t>
            </a:r>
            <a:r>
              <a:rPr lang="en-US" altLang="zh-CN" sz="1600" dirty="0">
                <a:ea typeface="SimHei" panose="02010609060101010101" pitchFamily="49" charset="-122"/>
              </a:rPr>
              <a:t>MDS</a:t>
            </a:r>
            <a:r>
              <a:rPr lang="zh-CN" altLang="en-US" sz="1600" dirty="0">
                <a:ea typeface="SimHei" panose="02010609060101010101" pitchFamily="49" charset="-122"/>
              </a:rPr>
              <a:t>之间共享访问同一个</a:t>
            </a:r>
            <a:r>
              <a:rPr lang="en-US" altLang="zh-CN" sz="1600" dirty="0">
                <a:ea typeface="SimHei" panose="02010609060101010101" pitchFamily="49" charset="-122"/>
              </a:rPr>
              <a:t>MDT</a:t>
            </a:r>
            <a:r>
              <a:rPr lang="zh-CN" altLang="en-US" sz="1600" dirty="0">
                <a:ea typeface="SimHei" panose="02010609060101010101" pitchFamily="49" charset="-122"/>
              </a:rPr>
              <a:t>。 </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9" y="1396378"/>
            <a:ext cx="6928182" cy="5245721"/>
          </a:xfrm>
          <a:prstGeom prst="rect">
            <a:avLst/>
          </a:prstGeom>
        </p:spPr>
      </p:pic>
      <p:sp>
        <p:nvSpPr>
          <p:cNvPr id="8" name="Rectangle 3"/>
          <p:cNvSpPr txBox="1">
            <a:spLocks noChangeArrowheads="1"/>
          </p:cNvSpPr>
          <p:nvPr/>
        </p:nvSpPr>
        <p:spPr>
          <a:xfrm>
            <a:off x="6984872" y="4650287"/>
            <a:ext cx="5167518" cy="21367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a:ea typeface="SimHei" panose="02010609060101010101" pitchFamily="49" charset="-122"/>
              </a:rPr>
              <a:t>文件数据存储与管理</a:t>
            </a:r>
          </a:p>
          <a:p>
            <a:pPr>
              <a:buFontTx/>
              <a:buNone/>
            </a:pPr>
            <a:r>
              <a:rPr lang="en-US" altLang="zh-CN" sz="1600" dirty="0">
                <a:ea typeface="SimHei" panose="02010609060101010101" pitchFamily="49" charset="-122"/>
              </a:rPr>
              <a:t>	OSS</a:t>
            </a:r>
            <a:r>
              <a:rPr lang="zh-CN" altLang="en-US" sz="1600" dirty="0">
                <a:ea typeface="SimHei" panose="02010609060101010101" pitchFamily="49" charset="-122"/>
              </a:rPr>
              <a:t>负载提供</a:t>
            </a:r>
            <a:r>
              <a:rPr lang="en-US" altLang="zh-CN" sz="1600" dirty="0">
                <a:ea typeface="SimHei" panose="02010609060101010101" pitchFamily="49" charset="-122"/>
              </a:rPr>
              <a:t>I/O</a:t>
            </a:r>
            <a:r>
              <a:rPr lang="zh-CN" altLang="en-US" sz="1600" dirty="0">
                <a:ea typeface="SimHei" panose="02010609060101010101" pitchFamily="49" charset="-122"/>
              </a:rPr>
              <a:t>服务，接受并服务来自网络的请求。通过</a:t>
            </a:r>
            <a:r>
              <a:rPr lang="en-US" altLang="zh-CN" sz="1600" dirty="0">
                <a:ea typeface="SimHei" panose="02010609060101010101" pitchFamily="49" charset="-122"/>
              </a:rPr>
              <a:t>OSS</a:t>
            </a:r>
            <a:r>
              <a:rPr lang="zh-CN" altLang="en-US" sz="1600" dirty="0">
                <a:ea typeface="SimHei" panose="02010609060101010101" pitchFamily="49" charset="-122"/>
              </a:rPr>
              <a:t>，可以访问到保存在</a:t>
            </a:r>
            <a:r>
              <a:rPr lang="en-US" altLang="zh-CN" sz="1600" dirty="0">
                <a:ea typeface="SimHei" panose="02010609060101010101" pitchFamily="49" charset="-122"/>
              </a:rPr>
              <a:t>OST</a:t>
            </a:r>
            <a:r>
              <a:rPr lang="zh-CN" altLang="en-US" sz="1600" dirty="0">
                <a:ea typeface="SimHei" panose="02010609060101010101" pitchFamily="49" charset="-122"/>
              </a:rPr>
              <a:t>上的文件数据。一个</a:t>
            </a:r>
            <a:r>
              <a:rPr lang="en-US" altLang="zh-CN" sz="1600" dirty="0">
                <a:ea typeface="SimHei" panose="02010609060101010101" pitchFamily="49" charset="-122"/>
              </a:rPr>
              <a:t>OSS</a:t>
            </a:r>
            <a:r>
              <a:rPr lang="zh-CN" altLang="en-US" sz="1600" dirty="0">
                <a:ea typeface="SimHei" panose="02010609060101010101" pitchFamily="49" charset="-122"/>
              </a:rPr>
              <a:t>对应</a:t>
            </a:r>
            <a:r>
              <a:rPr lang="en-US" altLang="zh-CN" sz="1600" dirty="0">
                <a:ea typeface="SimHei" panose="02010609060101010101" pitchFamily="49" charset="-122"/>
              </a:rPr>
              <a:t>2</a:t>
            </a:r>
            <a:r>
              <a:rPr lang="zh-CN" altLang="en-US" sz="1600" dirty="0">
                <a:ea typeface="SimHei" panose="02010609060101010101" pitchFamily="49" charset="-122"/>
              </a:rPr>
              <a:t>到</a:t>
            </a:r>
            <a:r>
              <a:rPr lang="en-US" altLang="zh-CN" sz="1600" dirty="0">
                <a:ea typeface="SimHei" panose="02010609060101010101" pitchFamily="49" charset="-122"/>
              </a:rPr>
              <a:t>8</a:t>
            </a:r>
            <a:r>
              <a:rPr lang="zh-CN" altLang="en-US" sz="1600" dirty="0">
                <a:ea typeface="SimHei" panose="02010609060101010101" pitchFamily="49" charset="-122"/>
              </a:rPr>
              <a:t>个</a:t>
            </a:r>
            <a:r>
              <a:rPr lang="en-US" altLang="zh-CN" sz="1600" dirty="0">
                <a:ea typeface="SimHei" panose="02010609060101010101" pitchFamily="49" charset="-122"/>
              </a:rPr>
              <a:t>OST</a:t>
            </a:r>
            <a:r>
              <a:rPr lang="zh-CN" altLang="en-US" sz="1600" dirty="0">
                <a:ea typeface="SimHei" panose="02010609060101010101" pitchFamily="49" charset="-122"/>
              </a:rPr>
              <a:t>，其存储空间可以高达</a:t>
            </a:r>
            <a:r>
              <a:rPr lang="en-US" altLang="zh-CN" sz="1600" dirty="0">
                <a:ea typeface="SimHei" panose="02010609060101010101" pitchFamily="49" charset="-122"/>
              </a:rPr>
              <a:t>8TB</a:t>
            </a:r>
            <a:r>
              <a:rPr lang="zh-CN" altLang="en-US" sz="1600" dirty="0">
                <a:ea typeface="SimHei" panose="02010609060101010101" pitchFamily="49" charset="-122"/>
              </a:rPr>
              <a:t>。</a:t>
            </a:r>
            <a:r>
              <a:rPr lang="en-US" altLang="zh-CN" sz="1600" dirty="0">
                <a:ea typeface="SimHei" panose="02010609060101010101" pitchFamily="49" charset="-122"/>
              </a:rPr>
              <a:t>OST</a:t>
            </a:r>
            <a:r>
              <a:rPr lang="zh-CN" altLang="en-US" sz="1600" dirty="0">
                <a:ea typeface="SimHei" panose="02010609060101010101" pitchFamily="49" charset="-122"/>
              </a:rPr>
              <a:t>上的文件数据是以分条的形式保存的，文件的分条可以在一个</a:t>
            </a:r>
            <a:r>
              <a:rPr lang="en-US" altLang="zh-CN" sz="1600" dirty="0">
                <a:ea typeface="SimHei" panose="02010609060101010101" pitchFamily="49" charset="-122"/>
              </a:rPr>
              <a:t>OSS</a:t>
            </a:r>
            <a:r>
              <a:rPr lang="zh-CN" altLang="en-US" sz="1600" dirty="0">
                <a:ea typeface="SimHei" panose="02010609060101010101" pitchFamily="49" charset="-122"/>
              </a:rPr>
              <a:t>之中，也可以保存在多个</a:t>
            </a:r>
            <a:r>
              <a:rPr lang="en-US" altLang="zh-CN" sz="1600" dirty="0">
                <a:ea typeface="SimHei" panose="02010609060101010101" pitchFamily="49" charset="-122"/>
              </a:rPr>
              <a:t>OSS</a:t>
            </a:r>
            <a:r>
              <a:rPr lang="zh-CN" altLang="en-US" sz="1600" dirty="0">
                <a:ea typeface="SimHei" panose="02010609060101010101" pitchFamily="49" charset="-122"/>
              </a:rPr>
              <a:t>中。</a:t>
            </a:r>
            <a:r>
              <a:rPr lang="en-US" altLang="zh-CN" sz="1600" dirty="0" err="1">
                <a:ea typeface="SimHei" panose="02010609060101010101" pitchFamily="49" charset="-122"/>
              </a:rPr>
              <a:t>Lustre</a:t>
            </a:r>
            <a:r>
              <a:rPr lang="zh-CN" altLang="en-US" sz="1600" dirty="0">
                <a:ea typeface="SimHei" panose="02010609060101010101" pitchFamily="49" charset="-122"/>
              </a:rPr>
              <a:t>的特色之一是其数据是基于对象的职能存储的，跟传统的基于块的存储方式有所不同。 </a:t>
            </a:r>
          </a:p>
        </p:txBody>
      </p:sp>
      <p:sp>
        <p:nvSpPr>
          <p:cNvPr id="9" name="Rectangle 3"/>
          <p:cNvSpPr txBox="1">
            <a:spLocks noChangeArrowheads="1"/>
          </p:cNvSpPr>
          <p:nvPr/>
        </p:nvSpPr>
        <p:spPr>
          <a:xfrm>
            <a:off x="6984872" y="1046958"/>
            <a:ext cx="5201240" cy="15597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ts val="0"/>
              </a:spcBef>
              <a:spcAft>
                <a:spcPts val="600"/>
              </a:spcAft>
            </a:pPr>
            <a:r>
              <a:rPr lang="en-US" altLang="zh-CN" sz="1800" dirty="0" err="1">
                <a:ea typeface="SimHei" panose="02010609060101010101" pitchFamily="49" charset="-122"/>
              </a:rPr>
              <a:t>Lustre</a:t>
            </a:r>
            <a:r>
              <a:rPr lang="zh-CN" altLang="en-US" sz="1800" dirty="0">
                <a:ea typeface="SimHei" panose="02010609060101010101" pitchFamily="49" charset="-122"/>
              </a:rPr>
              <a:t>系统访问入口</a:t>
            </a:r>
          </a:p>
          <a:p>
            <a:pPr>
              <a:lnSpc>
                <a:spcPct val="110000"/>
              </a:lnSpc>
              <a:spcBef>
                <a:spcPts val="0"/>
              </a:spcBef>
              <a:spcAft>
                <a:spcPts val="600"/>
              </a:spcAft>
              <a:buFontTx/>
              <a:buNone/>
            </a:pPr>
            <a:r>
              <a:rPr lang="en-US" altLang="zh-CN" sz="1600" dirty="0">
                <a:ea typeface="SimHei" panose="02010609060101010101" pitchFamily="49" charset="-122"/>
              </a:rPr>
              <a:t>	</a:t>
            </a:r>
            <a:r>
              <a:rPr lang="en-US" altLang="zh-CN" sz="1600" dirty="0" err="1">
                <a:ea typeface="SimHei" panose="02010609060101010101" pitchFamily="49" charset="-122"/>
              </a:rPr>
              <a:t>Lustre</a:t>
            </a:r>
            <a:r>
              <a:rPr lang="zh-CN" altLang="en-US" sz="1600" dirty="0">
                <a:ea typeface="SimHei" panose="02010609060101010101" pitchFamily="49" charset="-122"/>
              </a:rPr>
              <a:t>通过</a:t>
            </a:r>
            <a:r>
              <a:rPr lang="en-US" altLang="zh-CN" sz="1600" dirty="0">
                <a:ea typeface="SimHei" panose="02010609060101010101" pitchFamily="49" charset="-122"/>
              </a:rPr>
              <a:t>Client</a:t>
            </a:r>
            <a:r>
              <a:rPr lang="zh-CN" altLang="en-US" sz="1600" dirty="0">
                <a:ea typeface="SimHei" panose="02010609060101010101" pitchFamily="49" charset="-122"/>
              </a:rPr>
              <a:t>端来访问系统，</a:t>
            </a:r>
            <a:r>
              <a:rPr lang="en-US" altLang="zh-CN" sz="1600" dirty="0">
                <a:ea typeface="SimHei" panose="02010609060101010101" pitchFamily="49" charset="-122"/>
              </a:rPr>
              <a:t>Client</a:t>
            </a:r>
            <a:r>
              <a:rPr lang="zh-CN" altLang="en-US" sz="1600" dirty="0">
                <a:ea typeface="SimHei" panose="02010609060101010101" pitchFamily="49" charset="-122"/>
              </a:rPr>
              <a:t>为挂载了</a:t>
            </a:r>
            <a:r>
              <a:rPr lang="en-US" altLang="zh-CN" sz="1600" dirty="0" err="1">
                <a:ea typeface="SimHei" panose="02010609060101010101" pitchFamily="49" charset="-122"/>
              </a:rPr>
              <a:t>Lustre</a:t>
            </a:r>
            <a:r>
              <a:rPr lang="zh-CN" altLang="en-US" sz="1600" dirty="0">
                <a:ea typeface="SimHei" panose="02010609060101010101" pitchFamily="49" charset="-122"/>
              </a:rPr>
              <a:t>文件系统的任意节点。</a:t>
            </a:r>
            <a:r>
              <a:rPr lang="en-US" altLang="zh-CN" sz="1600" dirty="0">
                <a:ea typeface="SimHei" panose="02010609060101010101" pitchFamily="49" charset="-122"/>
              </a:rPr>
              <a:t>Client</a:t>
            </a:r>
            <a:r>
              <a:rPr lang="zh-CN" altLang="en-US" sz="1600" dirty="0">
                <a:ea typeface="SimHei" panose="02010609060101010101" pitchFamily="49" charset="-122"/>
              </a:rPr>
              <a:t>提供了</a:t>
            </a:r>
            <a:r>
              <a:rPr lang="en-US" altLang="zh-CN" sz="1600" dirty="0">
                <a:ea typeface="SimHei" panose="02010609060101010101" pitchFamily="49" charset="-122"/>
              </a:rPr>
              <a:t>Linux</a:t>
            </a:r>
            <a:r>
              <a:rPr lang="zh-CN" altLang="en-US" sz="1600" dirty="0">
                <a:ea typeface="SimHei" panose="02010609060101010101" pitchFamily="49" charset="-122"/>
              </a:rPr>
              <a:t>下</a:t>
            </a:r>
            <a:r>
              <a:rPr lang="en-US" altLang="zh-CN" sz="1600" dirty="0">
                <a:ea typeface="SimHei" panose="02010609060101010101" pitchFamily="49" charset="-122"/>
              </a:rPr>
              <a:t>VFS</a:t>
            </a:r>
            <a:r>
              <a:rPr lang="zh-CN" altLang="en-US" sz="1600" dirty="0">
                <a:ea typeface="SimHei" panose="02010609060101010101" pitchFamily="49" charset="-122"/>
              </a:rPr>
              <a:t>（虚拟文件系统）与</a:t>
            </a:r>
            <a:r>
              <a:rPr lang="en-US" altLang="zh-CN" sz="1600" dirty="0" err="1">
                <a:ea typeface="SimHei" panose="02010609060101010101" pitchFamily="49" charset="-122"/>
              </a:rPr>
              <a:t>Lustre</a:t>
            </a:r>
            <a:r>
              <a:rPr lang="zh-CN" altLang="en-US" sz="1600" dirty="0">
                <a:ea typeface="SimHei" panose="02010609060101010101" pitchFamily="49" charset="-122"/>
              </a:rPr>
              <a:t>系统之间的接口，通过</a:t>
            </a:r>
            <a:r>
              <a:rPr lang="en-US" altLang="zh-CN" sz="1600" dirty="0">
                <a:ea typeface="SimHei" panose="02010609060101010101" pitchFamily="49" charset="-122"/>
              </a:rPr>
              <a:t>Client</a:t>
            </a:r>
            <a:r>
              <a:rPr lang="zh-CN" altLang="en-US" sz="1600" dirty="0">
                <a:ea typeface="SimHei" panose="02010609060101010101" pitchFamily="49" charset="-122"/>
              </a:rPr>
              <a:t>，用户可访问操作</a:t>
            </a:r>
            <a:r>
              <a:rPr lang="en-US" altLang="zh-CN" sz="1600" dirty="0" err="1">
                <a:ea typeface="SimHei" panose="02010609060101010101" pitchFamily="49" charset="-122"/>
              </a:rPr>
              <a:t>Lustre</a:t>
            </a:r>
            <a:r>
              <a:rPr lang="zh-CN" altLang="en-US" sz="1600" dirty="0">
                <a:ea typeface="SimHei" panose="02010609060101010101" pitchFamily="49" charset="-122"/>
              </a:rPr>
              <a:t>系统中的文件。</a:t>
            </a:r>
            <a:endParaRPr lang="zh-CN" altLang="en-US" dirty="0">
              <a:ea typeface="SimHei" panose="02010609060101010101" pitchFamily="49" charset="-122"/>
            </a:endParaRPr>
          </a:p>
        </p:txBody>
      </p:sp>
    </p:spTree>
    <p:extLst>
      <p:ext uri="{BB962C8B-B14F-4D97-AF65-F5344CB8AC3E}">
        <p14:creationId xmlns:p14="http://schemas.microsoft.com/office/powerpoint/2010/main" val="18094026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r>
              <a:rPr lang="zh-CN" altLang="en-US" sz="4800" dirty="0">
                <a:solidFill>
                  <a:srgbClr val="2521FF"/>
                </a:solidFill>
              </a:rPr>
              <a:t>关于</a:t>
            </a:r>
            <a:r>
              <a:rPr lang="en-US" altLang="zh-CN" sz="4800" dirty="0" err="1">
                <a:solidFill>
                  <a:srgbClr val="2521FF"/>
                </a:solidFill>
              </a:rPr>
              <a:t>Lustre</a:t>
            </a:r>
            <a:r>
              <a:rPr lang="zh-CN" altLang="en-US" sz="4800" dirty="0">
                <a:solidFill>
                  <a:srgbClr val="2521FF"/>
                </a:solidFill>
              </a:rPr>
              <a:t>文件系统</a:t>
            </a:r>
          </a:p>
        </p:txBody>
      </p:sp>
      <p:sp>
        <p:nvSpPr>
          <p:cNvPr id="36867" name="Rectangle 3"/>
          <p:cNvSpPr>
            <a:spLocks noGrp="1" noChangeArrowheads="1"/>
          </p:cNvSpPr>
          <p:nvPr>
            <p:ph idx="1"/>
          </p:nvPr>
        </p:nvSpPr>
        <p:spPr>
          <a:xfrm>
            <a:off x="208156" y="1254512"/>
            <a:ext cx="11846312" cy="3752385"/>
          </a:xfrm>
        </p:spPr>
        <p:txBody>
          <a:bodyPr>
            <a:normAutofit/>
          </a:bodyPr>
          <a:lstStyle/>
          <a:p>
            <a:r>
              <a:rPr lang="zh-CN" altLang="en-US" sz="2800" dirty="0"/>
              <a:t>目前</a:t>
            </a:r>
            <a:r>
              <a:rPr lang="en-US" altLang="zh-CN" sz="2800" dirty="0" err="1"/>
              <a:t>Lustre</a:t>
            </a:r>
            <a:r>
              <a:rPr lang="zh-CN" altLang="en-US" sz="2800" dirty="0"/>
              <a:t>文件系统最多可以支持</a:t>
            </a:r>
            <a:r>
              <a:rPr lang="en-US" altLang="zh-CN" sz="2800" dirty="0"/>
              <a:t>100,000</a:t>
            </a:r>
            <a:r>
              <a:rPr lang="zh-CN" altLang="en-US" sz="2800" dirty="0"/>
              <a:t>个</a:t>
            </a:r>
            <a:r>
              <a:rPr lang="en-US" altLang="zh-CN" sz="2800" dirty="0"/>
              <a:t>Client</a:t>
            </a:r>
            <a:r>
              <a:rPr lang="zh-CN" altLang="en-US" sz="2800" dirty="0"/>
              <a:t>，</a:t>
            </a:r>
            <a:r>
              <a:rPr lang="en-US" altLang="zh-CN" sz="2800" dirty="0"/>
              <a:t>1,000</a:t>
            </a:r>
            <a:r>
              <a:rPr lang="zh-CN" altLang="en-US" sz="2800" dirty="0"/>
              <a:t>个</a:t>
            </a:r>
            <a:r>
              <a:rPr lang="en-US" altLang="zh-CN" sz="2800" dirty="0"/>
              <a:t>OSS </a:t>
            </a:r>
            <a:r>
              <a:rPr lang="zh-CN" altLang="en-US" sz="2800" dirty="0"/>
              <a:t>和</a:t>
            </a:r>
            <a:r>
              <a:rPr lang="en-US" altLang="zh-CN" sz="2800" dirty="0"/>
              <a:t>2</a:t>
            </a:r>
            <a:r>
              <a:rPr lang="zh-CN" altLang="en-US" sz="2800" dirty="0"/>
              <a:t>个</a:t>
            </a:r>
            <a:r>
              <a:rPr lang="en-US" altLang="zh-CN" sz="2800" dirty="0"/>
              <a:t>MDS</a:t>
            </a:r>
            <a:r>
              <a:rPr lang="zh-CN" altLang="en-US" sz="2800" dirty="0"/>
              <a:t>节点</a:t>
            </a:r>
          </a:p>
          <a:p>
            <a:r>
              <a:rPr lang="en-US" altLang="zh-CN" sz="2800" dirty="0" err="1"/>
              <a:t>Lustre</a:t>
            </a:r>
            <a:r>
              <a:rPr lang="zh-CN" altLang="en-US" sz="2800" dirty="0"/>
              <a:t>系统中可以同时运行</a:t>
            </a:r>
            <a:r>
              <a:rPr lang="en-US" altLang="zh-CN" sz="2800" dirty="0"/>
              <a:t>1~3</a:t>
            </a:r>
            <a:r>
              <a:rPr lang="zh-CN" altLang="en-US" sz="2800" dirty="0"/>
              <a:t>个功能模块。不过</a:t>
            </a:r>
            <a:r>
              <a:rPr lang="en-US" altLang="zh-CN" sz="2800" dirty="0" err="1"/>
              <a:t>Lustre</a:t>
            </a:r>
            <a:r>
              <a:rPr lang="zh-CN" altLang="en-US" sz="2800" dirty="0"/>
              <a:t>一般运行于高性能计算机系统之上，为了提高</a:t>
            </a:r>
            <a:r>
              <a:rPr lang="en-US" altLang="zh-CN" sz="2800" dirty="0" err="1"/>
              <a:t>Lustre</a:t>
            </a:r>
            <a:r>
              <a:rPr lang="zh-CN" altLang="en-US" sz="2800" dirty="0"/>
              <a:t>文件系统的性能，通常</a:t>
            </a:r>
            <a:r>
              <a:rPr lang="en-US" altLang="zh-CN" sz="2800" dirty="0"/>
              <a:t>MDS</a:t>
            </a:r>
            <a:r>
              <a:rPr lang="zh-CN" altLang="en-US" sz="2800" dirty="0"/>
              <a:t>、</a:t>
            </a:r>
            <a:r>
              <a:rPr lang="en-US" altLang="zh-CN" sz="2800" dirty="0"/>
              <a:t>OSS</a:t>
            </a:r>
            <a:r>
              <a:rPr lang="zh-CN" altLang="en-US" sz="2800" dirty="0"/>
              <a:t>和</a:t>
            </a:r>
            <a:r>
              <a:rPr lang="en-US" altLang="zh-CN" sz="2800" dirty="0"/>
              <a:t>Client</a:t>
            </a:r>
            <a:r>
              <a:rPr lang="zh-CN" altLang="en-US" sz="2800" dirty="0"/>
              <a:t>是分开运行在</a:t>
            </a:r>
            <a:r>
              <a:rPr lang="en-US" altLang="zh-CN" sz="2800" dirty="0" err="1"/>
              <a:t>Lustre</a:t>
            </a:r>
            <a:r>
              <a:rPr lang="zh-CN" altLang="en-US" sz="2800" dirty="0"/>
              <a:t>不同的节点之上的</a:t>
            </a:r>
          </a:p>
          <a:p>
            <a:r>
              <a:rPr lang="zh-CN" altLang="en-US" sz="2800" dirty="0"/>
              <a:t>实验与应用已经证明，</a:t>
            </a:r>
            <a:r>
              <a:rPr lang="en-US" altLang="zh-CN" sz="2800" dirty="0" err="1"/>
              <a:t>Lustre</a:t>
            </a:r>
            <a:r>
              <a:rPr lang="zh-CN" altLang="en-US" sz="2800" dirty="0"/>
              <a:t>文件系统的性能和可扩展性都不错；还拥有基于对象的智能化存储、安全的认证机制、比较完善的容错机制等优点，值得注意的是，</a:t>
            </a:r>
            <a:r>
              <a:rPr lang="en-US" altLang="zh-CN" sz="2800" dirty="0" err="1"/>
              <a:t>Lustre</a:t>
            </a:r>
            <a:r>
              <a:rPr lang="zh-CN" altLang="en-US" sz="2800" dirty="0"/>
              <a:t>还实现了部分文件锁</a:t>
            </a:r>
          </a:p>
        </p:txBody>
      </p:sp>
    </p:spTree>
    <p:extLst>
      <p:ext uri="{BB962C8B-B14F-4D97-AF65-F5344CB8AC3E}">
        <p14:creationId xmlns:p14="http://schemas.microsoft.com/office/powerpoint/2010/main" val="3502377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zh-CN" altLang="en-US" sz="4800" dirty="0">
                <a:solidFill>
                  <a:srgbClr val="2521FF"/>
                </a:solidFill>
              </a:rPr>
              <a:t>目录</a:t>
            </a:r>
          </a:p>
        </p:txBody>
      </p:sp>
      <p:sp>
        <p:nvSpPr>
          <p:cNvPr id="74755" name="Rectangle 3"/>
          <p:cNvSpPr>
            <a:spLocks noGrp="1" noChangeArrowheads="1"/>
          </p:cNvSpPr>
          <p:nvPr>
            <p:ph idx="1"/>
          </p:nvPr>
        </p:nvSpPr>
        <p:spPr>
          <a:xfrm>
            <a:off x="241610" y="1166019"/>
            <a:ext cx="10972800" cy="3149504"/>
          </a:xfrm>
        </p:spPr>
        <p:txBody>
          <a:bodyPr/>
          <a:lstStyle/>
          <a:p>
            <a:r>
              <a:rPr lang="zh-CN" altLang="en-US" dirty="0"/>
              <a:t>分布式文件系统简介</a:t>
            </a:r>
            <a:endParaRPr lang="en-US" altLang="zh-CN" dirty="0"/>
          </a:p>
          <a:p>
            <a:r>
              <a:rPr lang="zh-CN" altLang="en-US" dirty="0">
                <a:solidFill>
                  <a:srgbClr val="FF0000"/>
                </a:solidFill>
              </a:rPr>
              <a:t>分布式文件系统的设计</a:t>
            </a:r>
          </a:p>
          <a:p>
            <a:pPr eaLnBrk="1" hangingPunct="1"/>
            <a:r>
              <a:rPr lang="zh-CN" altLang="en-US" dirty="0"/>
              <a:t>分布式文件系统的实现</a:t>
            </a:r>
          </a:p>
          <a:p>
            <a:pPr eaLnBrk="1" hangingPunct="1"/>
            <a:r>
              <a:rPr lang="zh-CN" altLang="en-US" dirty="0"/>
              <a:t>分布式文件系统的发展趋势</a:t>
            </a:r>
            <a:endParaRPr lang="en-US" altLang="zh-CN" dirty="0"/>
          </a:p>
          <a:p>
            <a:pPr eaLnBrk="1" hangingPunct="1"/>
            <a:r>
              <a:rPr lang="zh-CN" altLang="en-US" dirty="0"/>
              <a:t>典型分布式文件系统介绍</a:t>
            </a:r>
          </a:p>
        </p:txBody>
      </p:sp>
    </p:spTree>
    <p:extLst>
      <p:ext uri="{BB962C8B-B14F-4D97-AF65-F5344CB8AC3E}">
        <p14:creationId xmlns:p14="http://schemas.microsoft.com/office/powerpoint/2010/main" val="14521809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ChangeArrowheads="1"/>
          </p:cNvSpPr>
          <p:nvPr/>
        </p:nvSpPr>
        <p:spPr bwMode="auto">
          <a:xfrm>
            <a:off x="2024064" y="2071688"/>
            <a:ext cx="83581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304800" eaLnBrk="0" hangingPunct="0">
              <a:defRPr sz="1400">
                <a:solidFill>
                  <a:schemeClr val="tx1"/>
                </a:solidFill>
                <a:latin typeface="宋体" panose="02010600030101010101" pitchFamily="2" charset="-122"/>
                <a:ea typeface="宋体" panose="02010600030101010101" pitchFamily="2" charset="-122"/>
              </a:defRPr>
            </a:lvl1pPr>
            <a:lvl2pPr marL="742950" indent="-285750" eaLnBrk="0" hangingPunct="0">
              <a:defRPr sz="1400">
                <a:solidFill>
                  <a:schemeClr val="tx1"/>
                </a:solidFill>
                <a:latin typeface="宋体" panose="02010600030101010101" pitchFamily="2" charset="-122"/>
                <a:ea typeface="宋体" panose="02010600030101010101" pitchFamily="2" charset="-122"/>
              </a:defRPr>
            </a:lvl2pPr>
            <a:lvl3pPr marL="1143000" indent="-228600" eaLnBrk="0" hangingPunct="0">
              <a:defRPr sz="1400">
                <a:solidFill>
                  <a:schemeClr val="tx1"/>
                </a:solidFill>
                <a:latin typeface="宋体" panose="02010600030101010101" pitchFamily="2" charset="-122"/>
                <a:ea typeface="宋体" panose="02010600030101010101" pitchFamily="2" charset="-122"/>
              </a:defRPr>
            </a:lvl3pPr>
            <a:lvl4pPr marL="1600200" indent="-228600" eaLnBrk="0" hangingPunct="0">
              <a:defRPr sz="1400">
                <a:solidFill>
                  <a:schemeClr val="tx1"/>
                </a:solidFill>
                <a:latin typeface="宋体" panose="02010600030101010101" pitchFamily="2" charset="-122"/>
                <a:ea typeface="宋体" panose="02010600030101010101" pitchFamily="2" charset="-122"/>
              </a:defRPr>
            </a:lvl4pPr>
            <a:lvl5pPr marL="2057400" indent="-228600" eaLnBrk="0" hangingPunct="0">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宋体" panose="02010600030101010101" pitchFamily="2" charset="-122"/>
                <a:ea typeface="宋体" panose="02010600030101010101" pitchFamily="2" charset="-122"/>
              </a:defRPr>
            </a:lvl9pPr>
          </a:lstStyle>
          <a:p>
            <a:r>
              <a:rPr lang="zh-CN" altLang="en-US" sz="3200">
                <a:cs typeface="Times New Roman" panose="02020603050405020304" pitchFamily="18" charset="0"/>
              </a:rPr>
              <a:t>   </a:t>
            </a:r>
            <a:endParaRPr lang="zh-CN" altLang="en-US" sz="5400">
              <a:cs typeface="Times New Roman" panose="02020603050405020304" pitchFamily="18" charset="0"/>
            </a:endParaRPr>
          </a:p>
        </p:txBody>
      </p:sp>
      <p:sp>
        <p:nvSpPr>
          <p:cNvPr id="4" name="标题 3">
            <a:extLst>
              <a:ext uri="{FF2B5EF4-FFF2-40B4-BE49-F238E27FC236}">
                <a16:creationId xmlns:a16="http://schemas.microsoft.com/office/drawing/2014/main" id="{BE446231-55C3-6F48-B8BE-51D547F88718}"/>
              </a:ext>
            </a:extLst>
          </p:cNvPr>
          <p:cNvSpPr>
            <a:spLocks noGrp="1"/>
          </p:cNvSpPr>
          <p:nvPr>
            <p:ph type="title"/>
          </p:nvPr>
        </p:nvSpPr>
        <p:spPr/>
        <p:txBody>
          <a:bodyPr>
            <a:normAutofit/>
          </a:bodyPr>
          <a:lstStyle/>
          <a:p>
            <a:r>
              <a:rPr lang="en-US" altLang="zh-CN" sz="4800" dirty="0" err="1">
                <a:solidFill>
                  <a:srgbClr val="2521FF"/>
                </a:solidFill>
              </a:rPr>
              <a:t>GoogleFS</a:t>
            </a:r>
            <a:r>
              <a:rPr lang="en-US" altLang="zh-CN" sz="4800" dirty="0">
                <a:solidFill>
                  <a:srgbClr val="2521FF"/>
                </a:solidFill>
              </a:rPr>
              <a:t>  </a:t>
            </a:r>
            <a:endParaRPr lang="zh-CN" altLang="en-US" sz="4800" dirty="0">
              <a:solidFill>
                <a:srgbClr val="2521FF"/>
              </a:solidFill>
            </a:endParaRPr>
          </a:p>
        </p:txBody>
      </p:sp>
      <p:sp>
        <p:nvSpPr>
          <p:cNvPr id="5" name="内容占位符 4">
            <a:extLst>
              <a:ext uri="{FF2B5EF4-FFF2-40B4-BE49-F238E27FC236}">
                <a16:creationId xmlns:a16="http://schemas.microsoft.com/office/drawing/2014/main" id="{D1C04210-D52C-AF45-8A88-834662441888}"/>
              </a:ext>
            </a:extLst>
          </p:cNvPr>
          <p:cNvSpPr>
            <a:spLocks noGrp="1"/>
          </p:cNvSpPr>
          <p:nvPr>
            <p:ph idx="1"/>
          </p:nvPr>
        </p:nvSpPr>
        <p:spPr>
          <a:xfrm>
            <a:off x="156117" y="1166018"/>
            <a:ext cx="11898351" cy="5212480"/>
          </a:xfrm>
        </p:spPr>
        <p:txBody>
          <a:bodyPr/>
          <a:lstStyle/>
          <a:p>
            <a:pPr>
              <a:spcBef>
                <a:spcPts val="600"/>
              </a:spcBef>
              <a:defRPr/>
            </a:pPr>
            <a:r>
              <a:rPr lang="zh-CN" altLang="en-US" sz="2800" dirty="0">
                <a:ea typeface="SimHei" panose="02010609060101010101" pitchFamily="49" charset="-122"/>
              </a:rPr>
              <a:t>谷歌文件系统（</a:t>
            </a:r>
            <a:r>
              <a:rPr lang="en-US" altLang="zh-CN" sz="2800" dirty="0">
                <a:ea typeface="SimHei" panose="02010609060101010101" pitchFamily="49" charset="-122"/>
              </a:rPr>
              <a:t>Google File System</a:t>
            </a:r>
            <a:r>
              <a:rPr lang="zh-CN" altLang="en-US" sz="2800" dirty="0">
                <a:ea typeface="SimHei" panose="02010609060101010101" pitchFamily="49" charset="-122"/>
              </a:rPr>
              <a:t>，</a:t>
            </a:r>
            <a:r>
              <a:rPr lang="en-US" altLang="zh-CN" sz="2800" dirty="0" err="1">
                <a:ea typeface="SimHei" panose="02010609060101010101" pitchFamily="49" charset="-122"/>
              </a:rPr>
              <a:t>GoogleFS</a:t>
            </a:r>
            <a:r>
              <a:rPr lang="zh-CN" altLang="en-US" sz="2800" dirty="0">
                <a:ea typeface="SimHei" panose="02010609060101010101" pitchFamily="49" charset="-122"/>
              </a:rPr>
              <a:t>）</a:t>
            </a:r>
            <a:r>
              <a:rPr lang="zh-CN" altLang="en-US" sz="2800" dirty="0"/>
              <a:t>针对</a:t>
            </a:r>
            <a:r>
              <a:rPr lang="en-US" altLang="zh-CN" sz="2800" dirty="0"/>
              <a:t>Google</a:t>
            </a:r>
            <a:r>
              <a:rPr lang="zh-CN" altLang="en-US" sz="2800" dirty="0"/>
              <a:t>自身特点设计，</a:t>
            </a:r>
            <a:r>
              <a:rPr lang="zh-CN" altLang="en-US" sz="2800" dirty="0">
                <a:ea typeface="SimHei" panose="02010609060101010101" pitchFamily="49" charset="-122"/>
              </a:rPr>
              <a:t>满足快速增长的数据处理需要，</a:t>
            </a:r>
            <a:r>
              <a:rPr lang="zh-CN" altLang="en-US" sz="2800" dirty="0"/>
              <a:t>超大规模</a:t>
            </a:r>
            <a:endParaRPr lang="en-US" altLang="zh-CN" sz="2800" dirty="0">
              <a:ea typeface="SimHei" panose="02010609060101010101" pitchFamily="49" charset="-122"/>
            </a:endParaRPr>
          </a:p>
          <a:p>
            <a:pPr eaLnBrk="0" hangingPunct="0">
              <a:spcBef>
                <a:spcPts val="600"/>
              </a:spcBef>
              <a:defRPr/>
            </a:pPr>
            <a:r>
              <a:rPr lang="zh-CN" altLang="en-US" sz="2800" dirty="0">
                <a:ea typeface="SimHei" panose="02010609060101010101" pitchFamily="49" charset="-122"/>
              </a:rPr>
              <a:t>在开发实现</a:t>
            </a:r>
            <a:r>
              <a:rPr lang="en-US" altLang="zh-CN" sz="2800" dirty="0" err="1">
                <a:ea typeface="SimHei" panose="02010609060101010101" pitchFamily="49" charset="-122"/>
              </a:rPr>
              <a:t>GoogleFS</a:t>
            </a:r>
            <a:r>
              <a:rPr lang="zh-CN" altLang="en-US" sz="2800" dirty="0">
                <a:ea typeface="SimHei" panose="02010609060101010101" pitchFamily="49" charset="-122"/>
              </a:rPr>
              <a:t>之前，设计人员首先对</a:t>
            </a:r>
            <a:r>
              <a:rPr lang="en-US" altLang="zh-CN" sz="2800" dirty="0">
                <a:ea typeface="SimHei" panose="02010609060101010101" pitchFamily="49" charset="-122"/>
              </a:rPr>
              <a:t>Google</a:t>
            </a:r>
            <a:r>
              <a:rPr lang="zh-CN" altLang="en-US" sz="2800" dirty="0">
                <a:ea typeface="SimHei" panose="02010609060101010101" pitchFamily="49" charset="-122"/>
              </a:rPr>
              <a:t>应用程序负载和应用环境进行了深入探讨和分析，它能运行在不可靠硬件设备上进行海量的数据处理，处理来自多个用户的并发访问</a:t>
            </a:r>
            <a:endParaRPr lang="en-US" altLang="zh-CN" sz="2800" dirty="0">
              <a:ea typeface="SimHei" panose="02010609060101010101" pitchFamily="49" charset="-122"/>
            </a:endParaRPr>
          </a:p>
          <a:p>
            <a:pPr eaLnBrk="0" hangingPunct="0">
              <a:spcBef>
                <a:spcPts val="600"/>
              </a:spcBef>
              <a:defRPr/>
            </a:pPr>
            <a:r>
              <a:rPr lang="zh-CN" altLang="en-US" sz="2800" dirty="0">
                <a:ea typeface="SimHei" panose="02010609060101010101" pitchFamily="49" charset="-122"/>
              </a:rPr>
              <a:t>文件系统中存放的数据绝大部分采用追加新数据，而非覆盖现有数据的方式进行写操作</a:t>
            </a:r>
            <a:endParaRPr lang="en-US" altLang="zh-CN" sz="2800" dirty="0">
              <a:ea typeface="SimHei" panose="02010609060101010101" pitchFamily="49" charset="-122"/>
            </a:endParaRPr>
          </a:p>
          <a:p>
            <a:pPr eaLnBrk="0" hangingPunct="0">
              <a:spcBef>
                <a:spcPts val="600"/>
              </a:spcBef>
              <a:defRPr/>
            </a:pPr>
            <a:r>
              <a:rPr lang="zh-CN" altLang="en-US" sz="2800" dirty="0">
                <a:ea typeface="SimHei" panose="02010609060101010101" pitchFamily="49" charset="-122"/>
              </a:rPr>
              <a:t>除了考虑到这些需要和技术特点后，</a:t>
            </a:r>
            <a:r>
              <a:rPr lang="en-US" altLang="zh-CN" sz="2800" dirty="0" err="1">
                <a:ea typeface="SimHei" panose="02010609060101010101" pitchFamily="49" charset="-122"/>
              </a:rPr>
              <a:t>GoogleFS</a:t>
            </a:r>
            <a:r>
              <a:rPr lang="zh-CN" altLang="en-US" sz="2800" dirty="0">
                <a:ea typeface="SimHei" panose="02010609060101010101" pitchFamily="49" charset="-122"/>
              </a:rPr>
              <a:t>也考虑了分布式文件系统的共性设计目标：性能、可扩展性、可靠性和可用性</a:t>
            </a:r>
            <a:endParaRPr lang="en-US" altLang="zh-CN" sz="2800" dirty="0">
              <a:ea typeface="SimHei" panose="02010609060101010101" pitchFamily="49" charset="-122"/>
            </a:endParaRPr>
          </a:p>
          <a:p>
            <a:r>
              <a:rPr lang="zh-CN" altLang="en-US" sz="2800" dirty="0"/>
              <a:t>已经广泛的在</a:t>
            </a:r>
            <a:r>
              <a:rPr lang="en-US" altLang="zh-CN" sz="2800" dirty="0"/>
              <a:t>Google</a:t>
            </a:r>
            <a:r>
              <a:rPr lang="zh-CN" altLang="en-US" sz="2800" dirty="0"/>
              <a:t>内部进行部署，是处理整个</a:t>
            </a:r>
            <a:r>
              <a:rPr lang="en-US" altLang="zh-CN" sz="2800" dirty="0"/>
              <a:t>WEB</a:t>
            </a:r>
            <a:r>
              <a:rPr lang="zh-CN" altLang="en-US" sz="2800" dirty="0"/>
              <a:t>范围内难题的一个重要工具 </a:t>
            </a:r>
          </a:p>
        </p:txBody>
      </p:sp>
    </p:spTree>
    <p:extLst>
      <p:ext uri="{BB962C8B-B14F-4D97-AF65-F5344CB8AC3E}">
        <p14:creationId xmlns:p14="http://schemas.microsoft.com/office/powerpoint/2010/main" val="252808947"/>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a:bodyPr>
          <a:lstStyle/>
          <a:p>
            <a:r>
              <a:rPr lang="en-US" altLang="zh-CN" sz="4800" dirty="0" err="1">
                <a:solidFill>
                  <a:srgbClr val="2521FF"/>
                </a:solidFill>
              </a:rPr>
              <a:t>GoogleFS</a:t>
            </a:r>
            <a:r>
              <a:rPr lang="zh-CN" altLang="en-US" sz="4800" dirty="0">
                <a:solidFill>
                  <a:srgbClr val="2521FF"/>
                </a:solidFill>
              </a:rPr>
              <a:t>架构</a:t>
            </a:r>
          </a:p>
        </p:txBody>
      </p:sp>
      <p:sp>
        <p:nvSpPr>
          <p:cNvPr id="5" name="Rectangle 3"/>
          <p:cNvSpPr>
            <a:spLocks noGrp="1" noChangeArrowheads="1"/>
          </p:cNvSpPr>
          <p:nvPr>
            <p:ph idx="4294967295"/>
          </p:nvPr>
        </p:nvSpPr>
        <p:spPr>
          <a:xfrm>
            <a:off x="5969739" y="1228725"/>
            <a:ext cx="5780087" cy="461963"/>
          </a:xfrm>
        </p:spPr>
        <p:txBody>
          <a:bodyPr>
            <a:normAutofit/>
          </a:bodyPr>
          <a:lstStyle/>
          <a:p>
            <a:r>
              <a:rPr lang="zh-CN" altLang="en-US" sz="2400" b="1" dirty="0">
                <a:ea typeface="SimHei" panose="02010609060101010101" pitchFamily="49" charset="-122"/>
              </a:rPr>
              <a:t>主服务器</a:t>
            </a:r>
          </a:p>
          <a:p>
            <a:pPr>
              <a:buFontTx/>
              <a:buNone/>
            </a:pPr>
            <a:endParaRPr lang="zh-CN" altLang="en-US" sz="2000" dirty="0">
              <a:ea typeface="SimHei" panose="02010609060101010101" pitchFamily="49" charset="-122"/>
            </a:endParaRPr>
          </a:p>
        </p:txBody>
      </p:sp>
      <p:pic>
        <p:nvPicPr>
          <p:cNvPr id="39939" name="Picture 5" descr="GoogleFS架构"/>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654" y="1228725"/>
            <a:ext cx="5749872" cy="3076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5969738" y="1538845"/>
            <a:ext cx="6222261" cy="1231106"/>
          </a:xfrm>
          <a:prstGeom prst="rect">
            <a:avLst/>
          </a:prstGeom>
        </p:spPr>
        <p:txBody>
          <a:bodyPr wrap="square">
            <a:spAutoFit/>
          </a:bodyPr>
          <a:lstStyle/>
          <a:p>
            <a:pPr>
              <a:buFontTx/>
              <a:buNone/>
            </a:pPr>
            <a:r>
              <a:rPr lang="en-US" altLang="zh-CN" dirty="0">
                <a:ea typeface="SimHei" panose="02010609060101010101" pitchFamily="49" charset="-122"/>
              </a:rPr>
              <a:t> </a:t>
            </a:r>
            <a:r>
              <a:rPr lang="en-US" altLang="zh-CN" dirty="0" err="1">
                <a:ea typeface="SimHei" panose="02010609060101010101" pitchFamily="49" charset="-122"/>
              </a:rPr>
              <a:t>GoogleFS</a:t>
            </a:r>
            <a:r>
              <a:rPr lang="zh-CN" altLang="en-US" dirty="0">
                <a:ea typeface="SimHei" panose="02010609060101010101" pitchFamily="49" charset="-122"/>
              </a:rPr>
              <a:t>包括一个主服务器，主服务器负责维护所有文件系统的元数据，包括命名空间、文件至数据块的映射信息，访问控制信息，以及主存中数据块的当前位置。之所以将数据块读入主存是为了提高主服务器的操作性能</a:t>
            </a:r>
            <a:r>
              <a:rPr lang="zh-CN" altLang="en-US" sz="2000" dirty="0">
                <a:ea typeface="SimHei" panose="02010609060101010101" pitchFamily="49" charset="-122"/>
              </a:rPr>
              <a:t>。</a:t>
            </a:r>
          </a:p>
        </p:txBody>
      </p:sp>
      <p:sp>
        <p:nvSpPr>
          <p:cNvPr id="7" name="Rectangle 3"/>
          <p:cNvSpPr txBox="1">
            <a:spLocks noChangeArrowheads="1"/>
          </p:cNvSpPr>
          <p:nvPr/>
        </p:nvSpPr>
        <p:spPr>
          <a:xfrm>
            <a:off x="5969739" y="2769951"/>
            <a:ext cx="5871052" cy="4661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2400" b="1" dirty="0">
                <a:ea typeface="SimHei" panose="02010609060101010101" pitchFamily="49" charset="-122"/>
              </a:rPr>
              <a:t>块服务器</a:t>
            </a:r>
            <a:endParaRPr lang="en-US" altLang="zh-CN" sz="2400" b="1" dirty="0">
              <a:ea typeface="SimHei" panose="02010609060101010101" pitchFamily="49" charset="-122"/>
            </a:endParaRPr>
          </a:p>
        </p:txBody>
      </p:sp>
      <p:sp>
        <p:nvSpPr>
          <p:cNvPr id="8" name="矩形 7"/>
          <p:cNvSpPr/>
          <p:nvPr/>
        </p:nvSpPr>
        <p:spPr>
          <a:xfrm>
            <a:off x="5969739" y="3104784"/>
            <a:ext cx="6222260" cy="1538883"/>
          </a:xfrm>
          <a:prstGeom prst="rect">
            <a:avLst/>
          </a:prstGeom>
        </p:spPr>
        <p:txBody>
          <a:bodyPr wrap="square">
            <a:spAutoFit/>
          </a:bodyPr>
          <a:lstStyle/>
          <a:p>
            <a:r>
              <a:rPr lang="en-US" altLang="zh-CN" sz="2000" dirty="0">
                <a:ea typeface="SimHei" panose="02010609060101010101" pitchFamily="49" charset="-122"/>
              </a:rPr>
              <a:t> </a:t>
            </a:r>
            <a:r>
              <a:rPr lang="en-US" altLang="zh-CN" dirty="0">
                <a:ea typeface="SimHei" panose="02010609060101010101" pitchFamily="49" charset="-122"/>
              </a:rPr>
              <a:t>GoogleFS包括多个大数据块服务器，这些块服务器响应多个客户端的访问请求。文件被分割成64MB固定大小的数据块（Chunk），它分布在各个块服务器上，每个块在多个服务器上都存有副本，为了可靠性，一般存放3个副本。块服务器使用下层物理文件系统（如Ext3）来存放数据块</a:t>
            </a:r>
            <a:r>
              <a:rPr lang="en-US" altLang="zh-CN" sz="2000" dirty="0">
                <a:ea typeface="SimHei" panose="02010609060101010101" pitchFamily="49" charset="-122"/>
              </a:rPr>
              <a:t>。</a:t>
            </a:r>
            <a:endParaRPr lang="zh-CN" altLang="en-US" dirty="0">
              <a:ea typeface="SimHei" panose="02010609060101010101" pitchFamily="49" charset="-122"/>
            </a:endParaRPr>
          </a:p>
        </p:txBody>
      </p:sp>
      <p:sp>
        <p:nvSpPr>
          <p:cNvPr id="9" name="Rectangle 3"/>
          <p:cNvSpPr txBox="1">
            <a:spLocks noChangeArrowheads="1"/>
          </p:cNvSpPr>
          <p:nvPr/>
        </p:nvSpPr>
        <p:spPr>
          <a:xfrm>
            <a:off x="125654" y="4740392"/>
            <a:ext cx="11075829" cy="4661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2400" b="1" dirty="0">
                <a:ea typeface="SimHei" panose="02010609060101010101" pitchFamily="49" charset="-122"/>
              </a:rPr>
              <a:t>客户端</a:t>
            </a:r>
            <a:endParaRPr lang="en-US" altLang="zh-CN" sz="2400" b="1" dirty="0">
              <a:ea typeface="SimHei" panose="02010609060101010101" pitchFamily="49" charset="-122"/>
            </a:endParaRPr>
          </a:p>
        </p:txBody>
      </p:sp>
      <p:sp>
        <p:nvSpPr>
          <p:cNvPr id="10" name="矩形 9"/>
          <p:cNvSpPr/>
          <p:nvPr/>
        </p:nvSpPr>
        <p:spPr>
          <a:xfrm>
            <a:off x="125654" y="5123461"/>
            <a:ext cx="11939966" cy="1200329"/>
          </a:xfrm>
          <a:prstGeom prst="rect">
            <a:avLst/>
          </a:prstGeom>
        </p:spPr>
        <p:txBody>
          <a:bodyPr wrap="square">
            <a:spAutoFit/>
          </a:bodyPr>
          <a:lstStyle/>
          <a:p>
            <a:pPr>
              <a:buFontTx/>
              <a:buNone/>
            </a:pPr>
            <a:r>
              <a:rPr lang="zh-CN" altLang="en-US" dirty="0">
                <a:ea typeface="SimHei" panose="02010609060101010101" pitchFamily="49" charset="-122"/>
              </a:rPr>
              <a:t>直接使用文件系统</a:t>
            </a:r>
            <a:r>
              <a:rPr lang="en-US" altLang="zh-CN" dirty="0">
                <a:ea typeface="SimHei" panose="02010609060101010101" pitchFamily="49" charset="-122"/>
              </a:rPr>
              <a:t>API</a:t>
            </a:r>
            <a:r>
              <a:rPr lang="zh-CN" altLang="en-US" dirty="0">
                <a:ea typeface="SimHei" panose="02010609060101010101" pitchFamily="49" charset="-122"/>
              </a:rPr>
              <a:t>来访问主服务器和块服务器。为了减少发给主服务器的请求数量，客户端只对元数据进行缓存，客户端和块服务器对文件数据不进行高速缓存。</a:t>
            </a:r>
            <a:r>
              <a:rPr lang="en-US" altLang="zh-CN" dirty="0" err="1">
                <a:ea typeface="SimHei" panose="02010609060101010101" pitchFamily="49" charset="-122"/>
              </a:rPr>
              <a:t>GoogleFS</a:t>
            </a:r>
            <a:r>
              <a:rPr lang="zh-CN" altLang="en-US" dirty="0">
                <a:ea typeface="SimHei" panose="02010609060101010101" pitchFamily="49" charset="-122"/>
              </a:rPr>
              <a:t>采用的副本技术来提高数据可用性，数据块和元数据都存在副本，比如每个数据块在</a:t>
            </a:r>
            <a:r>
              <a:rPr lang="en-US" altLang="zh-CN" dirty="0">
                <a:ea typeface="SimHei" panose="02010609060101010101" pitchFamily="49" charset="-122"/>
              </a:rPr>
              <a:t>3</a:t>
            </a:r>
            <a:r>
              <a:rPr lang="zh-CN" altLang="en-US" dirty="0">
                <a:ea typeface="SimHei" panose="02010609060101010101" pitchFamily="49" charset="-122"/>
              </a:rPr>
              <a:t>台块服务器上都存在副本；当管理元数据的主服务器宕机时，备用的</a:t>
            </a:r>
            <a:r>
              <a:rPr lang="en-US" altLang="zh-CN" dirty="0">
                <a:ea typeface="SimHei" panose="02010609060101010101" pitchFamily="49" charset="-122"/>
              </a:rPr>
              <a:t>"</a:t>
            </a:r>
            <a:r>
              <a:rPr lang="zh-CN" altLang="en-US" dirty="0">
                <a:ea typeface="SimHei" panose="02010609060101010101" pitchFamily="49" charset="-122"/>
              </a:rPr>
              <a:t>影子</a:t>
            </a:r>
            <a:r>
              <a:rPr lang="en-US" altLang="zh-CN" dirty="0">
                <a:ea typeface="SimHei" panose="02010609060101010101" pitchFamily="49" charset="-122"/>
              </a:rPr>
              <a:t>"</a:t>
            </a:r>
            <a:r>
              <a:rPr lang="zh-CN" altLang="en-US" dirty="0">
                <a:ea typeface="SimHei" panose="02010609060101010101" pitchFamily="49" charset="-122"/>
              </a:rPr>
              <a:t>服务器则切换过来，但它只能提供读取操作，不支持修改、写入操作。为了增加数据可恢复性，</a:t>
            </a:r>
            <a:r>
              <a:rPr lang="en-US" altLang="zh-CN" dirty="0" err="1">
                <a:ea typeface="SimHei" panose="02010609060101010101" pitchFamily="49" charset="-122"/>
              </a:rPr>
              <a:t>GoogleFS</a:t>
            </a:r>
            <a:r>
              <a:rPr lang="zh-CN" altLang="en-US" dirty="0">
                <a:ea typeface="SimHei" panose="02010609060101010101" pitchFamily="49" charset="-122"/>
              </a:rPr>
              <a:t>采用了操作日志和快照技术。</a:t>
            </a:r>
          </a:p>
        </p:txBody>
      </p:sp>
    </p:spTree>
    <p:extLst>
      <p:ext uri="{BB962C8B-B14F-4D97-AF65-F5344CB8AC3E}">
        <p14:creationId xmlns:p14="http://schemas.microsoft.com/office/powerpoint/2010/main" val="637923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ChangeArrowheads="1"/>
          </p:cNvSpPr>
          <p:nvPr/>
        </p:nvSpPr>
        <p:spPr bwMode="auto">
          <a:xfrm>
            <a:off x="2024064" y="2071688"/>
            <a:ext cx="83581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304800" eaLnBrk="0" hangingPunct="0">
              <a:defRPr sz="1400">
                <a:solidFill>
                  <a:schemeClr val="tx1"/>
                </a:solidFill>
                <a:latin typeface="宋体" panose="02010600030101010101" pitchFamily="2" charset="-122"/>
                <a:ea typeface="宋体" panose="02010600030101010101" pitchFamily="2" charset="-122"/>
              </a:defRPr>
            </a:lvl1pPr>
            <a:lvl2pPr marL="742950" indent="-285750" eaLnBrk="0" hangingPunct="0">
              <a:defRPr sz="1400">
                <a:solidFill>
                  <a:schemeClr val="tx1"/>
                </a:solidFill>
                <a:latin typeface="宋体" panose="02010600030101010101" pitchFamily="2" charset="-122"/>
                <a:ea typeface="宋体" panose="02010600030101010101" pitchFamily="2" charset="-122"/>
              </a:defRPr>
            </a:lvl2pPr>
            <a:lvl3pPr marL="1143000" indent="-228600" eaLnBrk="0" hangingPunct="0">
              <a:defRPr sz="1400">
                <a:solidFill>
                  <a:schemeClr val="tx1"/>
                </a:solidFill>
                <a:latin typeface="宋体" panose="02010600030101010101" pitchFamily="2" charset="-122"/>
                <a:ea typeface="宋体" panose="02010600030101010101" pitchFamily="2" charset="-122"/>
              </a:defRPr>
            </a:lvl3pPr>
            <a:lvl4pPr marL="1600200" indent="-228600" eaLnBrk="0" hangingPunct="0">
              <a:defRPr sz="1400">
                <a:solidFill>
                  <a:schemeClr val="tx1"/>
                </a:solidFill>
                <a:latin typeface="宋体" panose="02010600030101010101" pitchFamily="2" charset="-122"/>
                <a:ea typeface="宋体" panose="02010600030101010101" pitchFamily="2" charset="-122"/>
              </a:defRPr>
            </a:lvl4pPr>
            <a:lvl5pPr marL="2057400" indent="-228600" eaLnBrk="0" hangingPunct="0">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宋体" panose="02010600030101010101" pitchFamily="2" charset="-122"/>
                <a:ea typeface="宋体" panose="02010600030101010101" pitchFamily="2" charset="-122"/>
              </a:defRPr>
            </a:lvl9pPr>
          </a:lstStyle>
          <a:p>
            <a:r>
              <a:rPr lang="zh-CN" altLang="en-US" sz="3200">
                <a:cs typeface="Times New Roman" panose="02020603050405020304" pitchFamily="18" charset="0"/>
              </a:rPr>
              <a:t>   </a:t>
            </a:r>
            <a:endParaRPr lang="zh-CN" altLang="en-US" sz="5400">
              <a:cs typeface="Times New Roman" panose="02020603050405020304" pitchFamily="18" charset="0"/>
            </a:endParaRPr>
          </a:p>
        </p:txBody>
      </p:sp>
      <p:sp>
        <p:nvSpPr>
          <p:cNvPr id="3" name="标题 2">
            <a:extLst>
              <a:ext uri="{FF2B5EF4-FFF2-40B4-BE49-F238E27FC236}">
                <a16:creationId xmlns:a16="http://schemas.microsoft.com/office/drawing/2014/main" id="{062C2F52-FEE2-E845-9165-E2E4EC0F242B}"/>
              </a:ext>
            </a:extLst>
          </p:cNvPr>
          <p:cNvSpPr>
            <a:spLocks noGrp="1"/>
          </p:cNvSpPr>
          <p:nvPr>
            <p:ph type="title"/>
          </p:nvPr>
        </p:nvSpPr>
        <p:spPr/>
        <p:txBody>
          <a:bodyPr/>
          <a:lstStyle/>
          <a:p>
            <a:r>
              <a:rPr kumimoji="1" lang="en-US" altLang="zh-CN" sz="4800" dirty="0">
                <a:solidFill>
                  <a:srgbClr val="2521FF"/>
                </a:solidFill>
              </a:rPr>
              <a:t>HDFS</a:t>
            </a:r>
            <a:endParaRPr kumimoji="1" lang="zh-CN" altLang="en-US" sz="4800" dirty="0">
              <a:solidFill>
                <a:srgbClr val="2521FF"/>
              </a:solidFill>
            </a:endParaRPr>
          </a:p>
        </p:txBody>
      </p:sp>
      <p:sp>
        <p:nvSpPr>
          <p:cNvPr id="4" name="内容占位符 3">
            <a:extLst>
              <a:ext uri="{FF2B5EF4-FFF2-40B4-BE49-F238E27FC236}">
                <a16:creationId xmlns:a16="http://schemas.microsoft.com/office/drawing/2014/main" id="{88F93B2A-EF47-E04B-AD32-4752B7D3917E}"/>
              </a:ext>
            </a:extLst>
          </p:cNvPr>
          <p:cNvSpPr>
            <a:spLocks noGrp="1"/>
          </p:cNvSpPr>
          <p:nvPr>
            <p:ph idx="1"/>
          </p:nvPr>
        </p:nvSpPr>
        <p:spPr>
          <a:xfrm>
            <a:off x="189571" y="1166018"/>
            <a:ext cx="11920653" cy="3249865"/>
          </a:xfrm>
        </p:spPr>
        <p:txBody>
          <a:bodyPr/>
          <a:lstStyle/>
          <a:p>
            <a:pPr marL="228600" indent="-228600">
              <a:lnSpc>
                <a:spcPct val="90000"/>
              </a:lnSpc>
              <a:spcBef>
                <a:spcPts val="2400"/>
              </a:spcBef>
              <a:buFont typeface="Arial" panose="020B0604020202020204" pitchFamily="34" charset="0"/>
              <a:buChar char="•"/>
              <a:defRPr/>
            </a:pPr>
            <a:r>
              <a:rPr lang="en-US" altLang="zh-CN" dirty="0">
                <a:ea typeface="SimHei" panose="02010609060101010101" pitchFamily="49" charset="-122"/>
              </a:rPr>
              <a:t>HDFS</a:t>
            </a:r>
            <a:r>
              <a:rPr lang="zh-CN" altLang="en-US" dirty="0">
                <a:ea typeface="SimHei" panose="02010609060101010101" pitchFamily="49" charset="-122"/>
              </a:rPr>
              <a:t>是一个基于</a:t>
            </a:r>
            <a:r>
              <a:rPr lang="en-US" altLang="zh-CN" dirty="0">
                <a:ea typeface="SimHei" panose="02010609060101010101" pitchFamily="49" charset="-122"/>
              </a:rPr>
              <a:t>JAVA</a:t>
            </a:r>
            <a:r>
              <a:rPr lang="zh-CN" altLang="en-US" dirty="0">
                <a:ea typeface="SimHei" panose="02010609060101010101" pitchFamily="49" charset="-122"/>
              </a:rPr>
              <a:t>的支持数据密集型分布式应用的分布式文件系统</a:t>
            </a:r>
            <a:endParaRPr lang="en-US" altLang="zh-CN" dirty="0">
              <a:ea typeface="SimHei" panose="02010609060101010101" pitchFamily="49" charset="-122"/>
            </a:endParaRPr>
          </a:p>
          <a:p>
            <a:pPr marL="240665" indent="-227965">
              <a:spcBef>
                <a:spcPts val="760"/>
              </a:spcBef>
              <a:buFontTx/>
              <a:buChar char="•"/>
              <a:tabLst>
                <a:tab pos="241300" algn="l"/>
              </a:tabLst>
            </a:pPr>
            <a:r>
              <a:rPr lang="en-US" altLang="zh-CN" dirty="0">
                <a:ea typeface="SimHei" panose="02010609060101010101" pitchFamily="49" charset="-122"/>
              </a:rPr>
              <a:t>HDFS</a:t>
            </a:r>
            <a:r>
              <a:rPr lang="zh-CN" altLang="en-US" dirty="0">
                <a:ea typeface="SimHei" panose="02010609060101010101" pitchFamily="49" charset="-122"/>
              </a:rPr>
              <a:t>是易于扩展的高容错性的分布式文件系统，能够保证应用可以在成千上万个低成本商用硬件存储结点上存储</a:t>
            </a:r>
            <a:r>
              <a:rPr lang="en-US" altLang="zh-CN" dirty="0">
                <a:ea typeface="SimHei" panose="02010609060101010101" pitchFamily="49" charset="-122"/>
              </a:rPr>
              <a:t>PB</a:t>
            </a:r>
            <a:r>
              <a:rPr lang="zh-CN" altLang="en-US" dirty="0">
                <a:ea typeface="SimHei" panose="02010609060101010101" pitchFamily="49" charset="-122"/>
              </a:rPr>
              <a:t>级的数据，为大量用户提供性能不错的文件存取服务，并且具有强大的跨平台兼容性</a:t>
            </a:r>
          </a:p>
        </p:txBody>
      </p:sp>
    </p:spTree>
    <p:extLst>
      <p:ext uri="{BB962C8B-B14F-4D97-AF65-F5344CB8AC3E}">
        <p14:creationId xmlns:p14="http://schemas.microsoft.com/office/powerpoint/2010/main" val="1603674917"/>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r>
              <a:rPr lang="en-US" altLang="zh-CN" sz="4800" dirty="0">
                <a:solidFill>
                  <a:srgbClr val="2521FF"/>
                </a:solidFill>
              </a:rPr>
              <a:t>HDFS</a:t>
            </a:r>
            <a:r>
              <a:rPr lang="zh-CN" altLang="en-US" sz="4800" dirty="0">
                <a:solidFill>
                  <a:srgbClr val="2521FF"/>
                </a:solidFill>
              </a:rPr>
              <a:t>整体架构</a:t>
            </a:r>
          </a:p>
        </p:txBody>
      </p:sp>
      <p:sp>
        <p:nvSpPr>
          <p:cNvPr id="4" name="Rectangle 3"/>
          <p:cNvSpPr>
            <a:spLocks noGrp="1" noChangeArrowheads="1"/>
          </p:cNvSpPr>
          <p:nvPr>
            <p:ph idx="4294967295"/>
          </p:nvPr>
        </p:nvSpPr>
        <p:spPr>
          <a:xfrm>
            <a:off x="5673725" y="1126273"/>
            <a:ext cx="6518275" cy="4248615"/>
          </a:xfrm>
        </p:spPr>
        <p:txBody>
          <a:bodyPr>
            <a:normAutofit lnSpcReduction="10000"/>
          </a:bodyPr>
          <a:lstStyle/>
          <a:p>
            <a:r>
              <a:rPr lang="zh-CN" altLang="en-US" sz="2400" dirty="0">
                <a:ea typeface="SimHei" panose="02010609060101010101" pitchFamily="49" charset="-122"/>
              </a:rPr>
              <a:t>主服务器</a:t>
            </a:r>
          </a:p>
          <a:p>
            <a:pPr lvl="1"/>
            <a:r>
              <a:rPr lang="zh-CN" altLang="en-US" sz="2000" dirty="0">
                <a:ea typeface="SimHei" panose="02010609060101010101" pitchFamily="49" charset="-122"/>
              </a:rPr>
              <a:t>主服务器，即主节点或命名节点，管理文件系统命名空间和客户端访问，具体文件系统命名空间操作包括</a:t>
            </a:r>
            <a:r>
              <a:rPr lang="en-US" altLang="zh-CN" sz="2000" dirty="0">
                <a:ea typeface="SimHei" panose="02010609060101010101" pitchFamily="49" charset="-122"/>
              </a:rPr>
              <a:t>'</a:t>
            </a:r>
            <a:r>
              <a:rPr lang="zh-CN" altLang="en-US" sz="2000" dirty="0">
                <a:ea typeface="SimHei" panose="02010609060101010101" pitchFamily="49" charset="-122"/>
              </a:rPr>
              <a:t>打开</a:t>
            </a:r>
            <a:r>
              <a:rPr lang="en-US" altLang="zh-CN" sz="2000" dirty="0">
                <a:ea typeface="SimHei" panose="02010609060101010101" pitchFamily="49" charset="-122"/>
              </a:rPr>
              <a:t>'</a:t>
            </a:r>
            <a:r>
              <a:rPr lang="zh-CN" altLang="en-US" sz="2000" dirty="0">
                <a:ea typeface="SimHei" panose="02010609060101010101" pitchFamily="49" charset="-122"/>
              </a:rPr>
              <a:t>、</a:t>
            </a:r>
            <a:r>
              <a:rPr lang="en-US" altLang="zh-CN" sz="2000" dirty="0">
                <a:ea typeface="SimHei" panose="02010609060101010101" pitchFamily="49" charset="-122"/>
              </a:rPr>
              <a:t>'</a:t>
            </a:r>
            <a:r>
              <a:rPr lang="zh-CN" altLang="en-US" sz="2000" dirty="0">
                <a:ea typeface="SimHei" panose="02010609060101010101" pitchFamily="49" charset="-122"/>
              </a:rPr>
              <a:t>关闭</a:t>
            </a:r>
            <a:r>
              <a:rPr lang="en-US" altLang="zh-CN" sz="2000" dirty="0">
                <a:ea typeface="SimHei" panose="02010609060101010101" pitchFamily="49" charset="-122"/>
              </a:rPr>
              <a:t>'</a:t>
            </a:r>
            <a:r>
              <a:rPr lang="zh-CN" altLang="en-US" sz="2000" dirty="0">
                <a:ea typeface="SimHei" panose="02010609060101010101" pitchFamily="49" charset="-122"/>
              </a:rPr>
              <a:t>、</a:t>
            </a:r>
            <a:r>
              <a:rPr lang="en-US" altLang="zh-CN" sz="2000" dirty="0">
                <a:ea typeface="SimHei" panose="02010609060101010101" pitchFamily="49" charset="-122"/>
              </a:rPr>
              <a:t>'</a:t>
            </a:r>
            <a:r>
              <a:rPr lang="zh-CN" altLang="en-US" sz="2000" dirty="0">
                <a:ea typeface="SimHei" panose="02010609060101010101" pitchFamily="49" charset="-122"/>
              </a:rPr>
              <a:t>重命名</a:t>
            </a:r>
            <a:r>
              <a:rPr lang="en-US" altLang="zh-CN" sz="2000" dirty="0">
                <a:ea typeface="SimHei" panose="02010609060101010101" pitchFamily="49" charset="-122"/>
              </a:rPr>
              <a:t>'</a:t>
            </a:r>
            <a:r>
              <a:rPr lang="zh-CN" altLang="en-US" sz="2000" dirty="0">
                <a:ea typeface="SimHei" panose="02010609060101010101" pitchFamily="49" charset="-122"/>
              </a:rPr>
              <a:t>等，并负责数据块到数据节点之间的映射</a:t>
            </a:r>
            <a:endParaRPr lang="en-US" altLang="zh-CN" sz="2000" dirty="0">
              <a:ea typeface="SimHei" panose="02010609060101010101" pitchFamily="49" charset="-122"/>
            </a:endParaRPr>
          </a:p>
          <a:p>
            <a:pPr lvl="1"/>
            <a:r>
              <a:rPr lang="zh-CN" altLang="en-US" sz="2000" dirty="0">
                <a:ea typeface="SimHei" panose="02010609060101010101" pitchFamily="49" charset="-122"/>
              </a:rPr>
              <a:t>此外，存在一组数据节点，它除了负责管理挂载在节点上的存储设备，还负责响应客户端的读写请求</a:t>
            </a:r>
            <a:endParaRPr lang="en-US" altLang="zh-CN" sz="2000" dirty="0">
              <a:ea typeface="SimHei" panose="02010609060101010101" pitchFamily="49" charset="-122"/>
            </a:endParaRPr>
          </a:p>
          <a:p>
            <a:pPr lvl="1"/>
            <a:r>
              <a:rPr lang="en-US" altLang="zh-CN" sz="2000" dirty="0">
                <a:ea typeface="SimHei" panose="02010609060101010101" pitchFamily="49" charset="-122"/>
              </a:rPr>
              <a:t>HDFS</a:t>
            </a:r>
            <a:r>
              <a:rPr lang="zh-CN" altLang="en-US" sz="2000" dirty="0">
                <a:ea typeface="SimHei" panose="02010609060101010101" pitchFamily="49" charset="-122"/>
              </a:rPr>
              <a:t>将文件系统命名空间呈现给客户端，并运行用户数据存放到数据节点上</a:t>
            </a:r>
            <a:endParaRPr lang="en-US" altLang="zh-CN" sz="2000" dirty="0">
              <a:ea typeface="SimHei" panose="02010609060101010101" pitchFamily="49" charset="-122"/>
            </a:endParaRPr>
          </a:p>
          <a:p>
            <a:pPr lvl="1"/>
            <a:r>
              <a:rPr lang="zh-CN" altLang="en-US" sz="2000" dirty="0">
                <a:ea typeface="SimHei" panose="02010609060101010101" pitchFamily="49" charset="-122"/>
              </a:rPr>
              <a:t>从内部构造看，每个文件被分成一个或多个数据块，从而这些数据块被存放到一组数据节点上</a:t>
            </a:r>
            <a:endParaRPr lang="en-US" altLang="zh-CN" sz="2000" dirty="0">
              <a:ea typeface="SimHei" panose="02010609060101010101" pitchFamily="49" charset="-122"/>
            </a:endParaRPr>
          </a:p>
          <a:p>
            <a:pPr lvl="1"/>
            <a:r>
              <a:rPr lang="zh-CN" altLang="en-US" sz="2000" dirty="0">
                <a:ea typeface="SimHei" panose="02010609060101010101" pitchFamily="49" charset="-122"/>
              </a:rPr>
              <a:t>数据节点会根据命名节点的指示执行数据块创建、删除和复制操作。 </a:t>
            </a:r>
          </a:p>
        </p:txBody>
      </p:sp>
      <p:sp>
        <p:nvSpPr>
          <p:cNvPr id="5" name="Rectangle 3"/>
          <p:cNvSpPr txBox="1">
            <a:spLocks noChangeArrowheads="1"/>
          </p:cNvSpPr>
          <p:nvPr/>
        </p:nvSpPr>
        <p:spPr>
          <a:xfrm>
            <a:off x="5673725" y="5203319"/>
            <a:ext cx="6518275" cy="16546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ea typeface="SimHei" panose="02010609060101010101" pitchFamily="49" charset="-122"/>
              </a:rPr>
              <a:t>数据节点</a:t>
            </a:r>
          </a:p>
          <a:p>
            <a:pPr>
              <a:buFontTx/>
              <a:buNone/>
            </a:pPr>
            <a:r>
              <a:rPr lang="en-US" altLang="zh-CN" sz="2000" dirty="0">
                <a:ea typeface="SimHei" panose="02010609060101010101" pitchFamily="49" charset="-122"/>
              </a:rPr>
              <a:t>	</a:t>
            </a:r>
            <a:r>
              <a:rPr lang="en-US" altLang="zh-CN" sz="2000" dirty="0" err="1">
                <a:ea typeface="SimHei" panose="02010609060101010101" pitchFamily="49" charset="-122"/>
              </a:rPr>
              <a:t>DataNode</a:t>
            </a:r>
            <a:r>
              <a:rPr lang="zh-CN" altLang="en-US" sz="2000" dirty="0">
                <a:ea typeface="SimHei" panose="02010609060101010101" pitchFamily="49" charset="-122"/>
              </a:rPr>
              <a:t>负责管理存储结点上的存储空间和来自客户的读写请求。</a:t>
            </a:r>
            <a:r>
              <a:rPr lang="en-US" altLang="zh-CN" sz="2000" dirty="0" err="1">
                <a:ea typeface="SimHei" panose="02010609060101010101" pitchFamily="49" charset="-122"/>
              </a:rPr>
              <a:t>DataNode</a:t>
            </a:r>
            <a:r>
              <a:rPr lang="zh-CN" altLang="en-US" sz="2000" dirty="0">
                <a:ea typeface="SimHei" panose="02010609060101010101" pitchFamily="49" charset="-122"/>
              </a:rPr>
              <a:t>也执行块创建、删除和来自</a:t>
            </a:r>
            <a:r>
              <a:rPr lang="en-US" altLang="zh-CN" sz="2000" dirty="0" err="1">
                <a:ea typeface="SimHei" panose="02010609060101010101" pitchFamily="49" charset="-122"/>
              </a:rPr>
              <a:t>NameNode</a:t>
            </a:r>
            <a:r>
              <a:rPr lang="zh-CN" altLang="en-US" sz="2000" dirty="0">
                <a:ea typeface="SimHei" panose="02010609060101010101" pitchFamily="49" charset="-122"/>
              </a:rPr>
              <a:t>的复制命令。 </a:t>
            </a: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613" y="1491919"/>
            <a:ext cx="5511852" cy="3024325"/>
          </a:xfrm>
          <a:prstGeom prst="rect">
            <a:avLst/>
          </a:prstGeom>
          <a:solidFill>
            <a:schemeClr val="bg1"/>
          </a:solidFill>
          <a:ln>
            <a:noFill/>
          </a:ln>
        </p:spPr>
      </p:pic>
    </p:spTree>
    <p:extLst>
      <p:ext uri="{BB962C8B-B14F-4D97-AF65-F5344CB8AC3E}">
        <p14:creationId xmlns:p14="http://schemas.microsoft.com/office/powerpoint/2010/main" val="35974210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ChangeArrowheads="1"/>
          </p:cNvSpPr>
          <p:nvPr/>
        </p:nvSpPr>
        <p:spPr bwMode="auto">
          <a:xfrm>
            <a:off x="2024064" y="2071688"/>
            <a:ext cx="83581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304800" eaLnBrk="0" hangingPunct="0">
              <a:defRPr sz="1400">
                <a:solidFill>
                  <a:schemeClr val="tx1"/>
                </a:solidFill>
                <a:latin typeface="宋体" panose="02010600030101010101" pitchFamily="2" charset="-122"/>
                <a:ea typeface="宋体" panose="02010600030101010101" pitchFamily="2" charset="-122"/>
              </a:defRPr>
            </a:lvl1pPr>
            <a:lvl2pPr marL="742950" indent="-285750" eaLnBrk="0" hangingPunct="0">
              <a:defRPr sz="1400">
                <a:solidFill>
                  <a:schemeClr val="tx1"/>
                </a:solidFill>
                <a:latin typeface="宋体" panose="02010600030101010101" pitchFamily="2" charset="-122"/>
                <a:ea typeface="宋体" panose="02010600030101010101" pitchFamily="2" charset="-122"/>
              </a:defRPr>
            </a:lvl2pPr>
            <a:lvl3pPr marL="1143000" indent="-228600" eaLnBrk="0" hangingPunct="0">
              <a:defRPr sz="1400">
                <a:solidFill>
                  <a:schemeClr val="tx1"/>
                </a:solidFill>
                <a:latin typeface="宋体" panose="02010600030101010101" pitchFamily="2" charset="-122"/>
                <a:ea typeface="宋体" panose="02010600030101010101" pitchFamily="2" charset="-122"/>
              </a:defRPr>
            </a:lvl3pPr>
            <a:lvl4pPr marL="1600200" indent="-228600" eaLnBrk="0" hangingPunct="0">
              <a:defRPr sz="1400">
                <a:solidFill>
                  <a:schemeClr val="tx1"/>
                </a:solidFill>
                <a:latin typeface="宋体" panose="02010600030101010101" pitchFamily="2" charset="-122"/>
                <a:ea typeface="宋体" panose="02010600030101010101" pitchFamily="2" charset="-122"/>
              </a:defRPr>
            </a:lvl4pPr>
            <a:lvl5pPr marL="2057400" indent="-228600" eaLnBrk="0" hangingPunct="0">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宋体" panose="02010600030101010101" pitchFamily="2" charset="-122"/>
                <a:ea typeface="宋体" panose="02010600030101010101" pitchFamily="2" charset="-122"/>
              </a:defRPr>
            </a:lvl9pPr>
          </a:lstStyle>
          <a:p>
            <a:r>
              <a:rPr lang="zh-CN" altLang="en-US" sz="3200">
                <a:cs typeface="Times New Roman" panose="02020603050405020304" pitchFamily="18" charset="0"/>
              </a:rPr>
              <a:t>   </a:t>
            </a:r>
            <a:endParaRPr lang="zh-CN" altLang="en-US" sz="5400">
              <a:cs typeface="Times New Roman" panose="02020603050405020304" pitchFamily="18" charset="0"/>
            </a:endParaRPr>
          </a:p>
        </p:txBody>
      </p:sp>
      <p:sp>
        <p:nvSpPr>
          <p:cNvPr id="5" name="标题 3">
            <a:extLst>
              <a:ext uri="{FF2B5EF4-FFF2-40B4-BE49-F238E27FC236}">
                <a16:creationId xmlns:a16="http://schemas.microsoft.com/office/drawing/2014/main" id="{BE446231-55C3-6F48-B8BE-51D547F88718}"/>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4000" b="1" dirty="0"/>
          </a:p>
        </p:txBody>
      </p:sp>
      <p:sp>
        <p:nvSpPr>
          <p:cNvPr id="7" name="object 5"/>
          <p:cNvSpPr txBox="1"/>
          <p:nvPr/>
        </p:nvSpPr>
        <p:spPr>
          <a:xfrm>
            <a:off x="6095999" y="1166018"/>
            <a:ext cx="4860539" cy="3466334"/>
          </a:xfrm>
          <a:prstGeom prst="rect">
            <a:avLst/>
          </a:prstGeom>
        </p:spPr>
        <p:txBody>
          <a:bodyPr vert="horz" wrap="square" lIns="0" tIns="74930" rIns="0" bIns="0" rtlCol="0">
            <a:spAutoFit/>
          </a:bodyPr>
          <a:lstStyle/>
          <a:p>
            <a:pPr marL="355600" indent="-342900">
              <a:lnSpc>
                <a:spcPct val="100000"/>
              </a:lnSpc>
              <a:spcBef>
                <a:spcPts val="590"/>
              </a:spcBef>
              <a:buFont typeface="Arial"/>
              <a:buChar char="•"/>
              <a:tabLst>
                <a:tab pos="354965" algn="l"/>
                <a:tab pos="355600" algn="l"/>
              </a:tabLst>
            </a:pPr>
            <a:r>
              <a:rPr sz="2400" dirty="0">
                <a:ea typeface="SimHei" panose="02010609060101010101" pitchFamily="49" charset="-122"/>
                <a:cs typeface="宋体"/>
              </a:rPr>
              <a:t>不适合低延迟数据访问</a:t>
            </a:r>
          </a:p>
          <a:p>
            <a:pPr marL="756285" lvl="1" indent="-286385">
              <a:lnSpc>
                <a:spcPct val="100000"/>
              </a:lnSpc>
              <a:spcBef>
                <a:spcPts val="440"/>
              </a:spcBef>
              <a:buFont typeface="Arial"/>
              <a:buChar char="–"/>
              <a:tabLst>
                <a:tab pos="756285" algn="l"/>
                <a:tab pos="756920" algn="l"/>
              </a:tabLst>
            </a:pPr>
            <a:r>
              <a:rPr sz="2000" dirty="0">
                <a:ea typeface="SimHei" panose="02010609060101010101" pitchFamily="49" charset="-122"/>
                <a:cs typeface="宋体"/>
              </a:rPr>
              <a:t>比如毫秒级</a:t>
            </a:r>
          </a:p>
          <a:p>
            <a:pPr marL="756285" lvl="1" indent="-286385">
              <a:lnSpc>
                <a:spcPct val="100000"/>
              </a:lnSpc>
              <a:spcBef>
                <a:spcPts val="434"/>
              </a:spcBef>
              <a:buFont typeface="Arial"/>
              <a:buChar char="–"/>
              <a:tabLst>
                <a:tab pos="756285" algn="l"/>
                <a:tab pos="756920" algn="l"/>
              </a:tabLst>
            </a:pPr>
            <a:r>
              <a:rPr sz="2000" dirty="0">
                <a:ea typeface="SimHei" panose="02010609060101010101" pitchFamily="49" charset="-122"/>
                <a:cs typeface="宋体"/>
              </a:rPr>
              <a:t>低延迟与高吞吐率</a:t>
            </a:r>
          </a:p>
          <a:p>
            <a:pPr marL="355600" indent="-342900">
              <a:lnSpc>
                <a:spcPct val="100000"/>
              </a:lnSpc>
              <a:spcBef>
                <a:spcPts val="470"/>
              </a:spcBef>
              <a:buFont typeface="Arial"/>
              <a:buChar char="•"/>
              <a:tabLst>
                <a:tab pos="354965" algn="l"/>
                <a:tab pos="355600" algn="l"/>
              </a:tabLst>
            </a:pPr>
            <a:r>
              <a:rPr sz="2400" dirty="0">
                <a:ea typeface="SimHei" panose="02010609060101010101" pitchFamily="49" charset="-122"/>
                <a:cs typeface="宋体"/>
              </a:rPr>
              <a:t>不适合小文件存取</a:t>
            </a:r>
          </a:p>
          <a:p>
            <a:pPr marL="756285" lvl="1" indent="-286385">
              <a:lnSpc>
                <a:spcPct val="100000"/>
              </a:lnSpc>
              <a:spcBef>
                <a:spcPts val="440"/>
              </a:spcBef>
              <a:buFont typeface="Arial"/>
              <a:buChar char="–"/>
              <a:tabLst>
                <a:tab pos="756285" algn="l"/>
                <a:tab pos="756920" algn="l"/>
              </a:tabLst>
            </a:pPr>
            <a:r>
              <a:rPr sz="2000" dirty="0">
                <a:ea typeface="SimHei" panose="02010609060101010101" pitchFamily="49" charset="-122"/>
                <a:cs typeface="宋体"/>
              </a:rPr>
              <a:t>占用</a:t>
            </a:r>
            <a:r>
              <a:rPr sz="2000" spc="125" dirty="0">
                <a:ea typeface="SimHei" panose="02010609060101010101" pitchFamily="49" charset="-122"/>
                <a:cs typeface="宋体"/>
              </a:rPr>
              <a:t>NameNode</a:t>
            </a:r>
            <a:r>
              <a:rPr sz="2000" dirty="0">
                <a:ea typeface="SimHei" panose="02010609060101010101" pitchFamily="49" charset="-122"/>
                <a:cs typeface="宋体"/>
              </a:rPr>
              <a:t>大量内存</a:t>
            </a:r>
          </a:p>
          <a:p>
            <a:pPr marL="756285" lvl="1" indent="-286385">
              <a:lnSpc>
                <a:spcPct val="100000"/>
              </a:lnSpc>
              <a:spcBef>
                <a:spcPts val="430"/>
              </a:spcBef>
              <a:buFont typeface="Arial"/>
              <a:buChar char="–"/>
              <a:tabLst>
                <a:tab pos="756285" algn="l"/>
                <a:tab pos="756920" algn="l"/>
              </a:tabLst>
            </a:pPr>
            <a:r>
              <a:rPr sz="2000" dirty="0">
                <a:ea typeface="SimHei" panose="02010609060101010101" pitchFamily="49" charset="-122"/>
                <a:cs typeface="宋体"/>
              </a:rPr>
              <a:t>寻道时间超过读取时间</a:t>
            </a:r>
          </a:p>
          <a:p>
            <a:pPr marL="355600" marR="5080" indent="-342900">
              <a:lnSpc>
                <a:spcPct val="100000"/>
              </a:lnSpc>
              <a:spcBef>
                <a:spcPts val="475"/>
              </a:spcBef>
              <a:buFont typeface="Arial"/>
              <a:buChar char="•"/>
              <a:tabLst>
                <a:tab pos="354965" algn="l"/>
                <a:tab pos="355600" algn="l"/>
              </a:tabLst>
            </a:pPr>
            <a:r>
              <a:rPr sz="2400" dirty="0" err="1">
                <a:ea typeface="SimHei" panose="02010609060101010101" pitchFamily="49" charset="-122"/>
                <a:cs typeface="宋体"/>
              </a:rPr>
              <a:t>不适合并发写入、文件</a:t>
            </a:r>
            <a:r>
              <a:rPr sz="2400" spc="-15" dirty="0" err="1">
                <a:ea typeface="SimHei" panose="02010609060101010101" pitchFamily="49" charset="-122"/>
                <a:cs typeface="宋体"/>
              </a:rPr>
              <a:t>随</a:t>
            </a:r>
            <a:r>
              <a:rPr sz="2400" dirty="0" err="1">
                <a:ea typeface="SimHei" panose="02010609060101010101" pitchFamily="49" charset="-122"/>
                <a:cs typeface="宋体"/>
              </a:rPr>
              <a:t>机修改</a:t>
            </a:r>
            <a:endParaRPr sz="2400" dirty="0">
              <a:ea typeface="SimHei" panose="02010609060101010101" pitchFamily="49" charset="-122"/>
              <a:cs typeface="宋体"/>
            </a:endParaRPr>
          </a:p>
          <a:p>
            <a:pPr marL="756285" lvl="1" indent="-286385">
              <a:lnSpc>
                <a:spcPct val="100000"/>
              </a:lnSpc>
              <a:spcBef>
                <a:spcPts val="440"/>
              </a:spcBef>
              <a:buFont typeface="Arial"/>
              <a:buChar char="–"/>
              <a:tabLst>
                <a:tab pos="756285" algn="l"/>
                <a:tab pos="756920" algn="l"/>
              </a:tabLst>
            </a:pPr>
            <a:r>
              <a:rPr sz="2000" dirty="0" err="1">
                <a:ea typeface="SimHei" panose="02010609060101010101" pitchFamily="49" charset="-122"/>
                <a:cs typeface="宋体"/>
              </a:rPr>
              <a:t>一个文件只能有一个写</a:t>
            </a:r>
            <a:endParaRPr sz="2000" dirty="0">
              <a:ea typeface="SimHei" panose="02010609060101010101" pitchFamily="49" charset="-122"/>
              <a:cs typeface="宋体"/>
            </a:endParaRPr>
          </a:p>
          <a:p>
            <a:pPr marL="756285" lvl="1" indent="-286385">
              <a:lnSpc>
                <a:spcPct val="100000"/>
              </a:lnSpc>
              <a:spcBef>
                <a:spcPts val="430"/>
              </a:spcBef>
              <a:buFont typeface="Arial"/>
              <a:buChar char="–"/>
              <a:tabLst>
                <a:tab pos="756285" algn="l"/>
                <a:tab pos="756920" algn="l"/>
              </a:tabLst>
            </a:pPr>
            <a:r>
              <a:rPr sz="2000" dirty="0">
                <a:ea typeface="SimHei" panose="02010609060101010101" pitchFamily="49" charset="-122"/>
                <a:cs typeface="宋体"/>
              </a:rPr>
              <a:t>仅支持</a:t>
            </a:r>
            <a:r>
              <a:rPr sz="2000" spc="-55" dirty="0">
                <a:ea typeface="SimHei" panose="02010609060101010101" pitchFamily="49" charset="-122"/>
                <a:cs typeface="宋体"/>
              </a:rPr>
              <a:t>append</a:t>
            </a:r>
            <a:endParaRPr sz="2000" dirty="0">
              <a:ea typeface="SimHei" panose="02010609060101010101" pitchFamily="49" charset="-122"/>
              <a:cs typeface="宋体"/>
            </a:endParaRPr>
          </a:p>
        </p:txBody>
      </p:sp>
      <p:sp>
        <p:nvSpPr>
          <p:cNvPr id="2" name="标题 1">
            <a:extLst>
              <a:ext uri="{FF2B5EF4-FFF2-40B4-BE49-F238E27FC236}">
                <a16:creationId xmlns:a16="http://schemas.microsoft.com/office/drawing/2014/main" id="{A9EF4285-324D-2E44-B5A7-150DA683868B}"/>
              </a:ext>
            </a:extLst>
          </p:cNvPr>
          <p:cNvSpPr>
            <a:spLocks noGrp="1"/>
          </p:cNvSpPr>
          <p:nvPr>
            <p:ph type="title"/>
          </p:nvPr>
        </p:nvSpPr>
        <p:spPr>
          <a:xfrm>
            <a:off x="0" y="-15875"/>
            <a:ext cx="12192000" cy="1143000"/>
          </a:xfrm>
        </p:spPr>
        <p:txBody>
          <a:bodyPr/>
          <a:lstStyle/>
          <a:p>
            <a:r>
              <a:rPr lang="en-US" altLang="zh-CN" sz="4800" dirty="0">
                <a:solidFill>
                  <a:srgbClr val="2521FF"/>
                </a:solidFill>
              </a:rPr>
              <a:t>HDFS</a:t>
            </a:r>
            <a:r>
              <a:rPr lang="zh-CN" altLang="en-US" sz="4800" dirty="0">
                <a:solidFill>
                  <a:srgbClr val="2521FF"/>
                </a:solidFill>
              </a:rPr>
              <a:t>优点和缺点</a:t>
            </a:r>
            <a:endParaRPr kumimoji="1" lang="zh-CN" altLang="en-US" sz="4800" dirty="0">
              <a:solidFill>
                <a:srgbClr val="2521FF"/>
              </a:solidFill>
            </a:endParaRPr>
          </a:p>
        </p:txBody>
      </p:sp>
      <p:sp>
        <p:nvSpPr>
          <p:cNvPr id="3" name="内容占位符 2">
            <a:extLst>
              <a:ext uri="{FF2B5EF4-FFF2-40B4-BE49-F238E27FC236}">
                <a16:creationId xmlns:a16="http://schemas.microsoft.com/office/drawing/2014/main" id="{0C26293E-1E39-EC40-AF1D-59F4F4E7D67C}"/>
              </a:ext>
            </a:extLst>
          </p:cNvPr>
          <p:cNvSpPr>
            <a:spLocks noGrp="1"/>
          </p:cNvSpPr>
          <p:nvPr>
            <p:ph idx="1"/>
          </p:nvPr>
        </p:nvSpPr>
        <p:spPr>
          <a:xfrm>
            <a:off x="263912" y="1166018"/>
            <a:ext cx="4519961" cy="5591621"/>
          </a:xfrm>
        </p:spPr>
        <p:txBody>
          <a:bodyPr/>
          <a:lstStyle/>
          <a:p>
            <a:pPr marL="355600">
              <a:spcBef>
                <a:spcPts val="590"/>
              </a:spcBef>
              <a:buFont typeface="Arial"/>
              <a:buChar char="•"/>
              <a:tabLst>
                <a:tab pos="354965" algn="l"/>
                <a:tab pos="355600" algn="l"/>
              </a:tabLst>
            </a:pPr>
            <a:r>
              <a:rPr lang="zh-CN" altLang="en-US" sz="2000" dirty="0">
                <a:cs typeface="宋体"/>
              </a:rPr>
              <a:t>高容错性</a:t>
            </a:r>
          </a:p>
          <a:p>
            <a:pPr marL="756285" lvl="1" indent="-286385">
              <a:spcBef>
                <a:spcPts val="440"/>
              </a:spcBef>
              <a:buFont typeface="Arial"/>
              <a:buChar char="–"/>
              <a:tabLst>
                <a:tab pos="756285" algn="l"/>
                <a:tab pos="756920" algn="l"/>
              </a:tabLst>
            </a:pPr>
            <a:r>
              <a:rPr lang="zh-CN" altLang="en-US" sz="1800" dirty="0">
                <a:cs typeface="宋体"/>
              </a:rPr>
              <a:t>数据自动保存多个副本</a:t>
            </a:r>
          </a:p>
          <a:p>
            <a:pPr marL="756285" lvl="1" indent="-286385">
              <a:spcBef>
                <a:spcPts val="434"/>
              </a:spcBef>
              <a:buFont typeface="Arial"/>
              <a:buChar char="–"/>
              <a:tabLst>
                <a:tab pos="756285" algn="l"/>
                <a:tab pos="756920" algn="l"/>
              </a:tabLst>
            </a:pPr>
            <a:r>
              <a:rPr lang="zh-CN" altLang="en-US" sz="1800" dirty="0">
                <a:cs typeface="宋体"/>
              </a:rPr>
              <a:t>副本丢失后，自动恢复</a:t>
            </a:r>
          </a:p>
          <a:p>
            <a:pPr marL="355600">
              <a:spcBef>
                <a:spcPts val="470"/>
              </a:spcBef>
              <a:buFont typeface="Arial"/>
              <a:buChar char="•"/>
              <a:tabLst>
                <a:tab pos="354965" algn="l"/>
                <a:tab pos="355600" algn="l"/>
              </a:tabLst>
            </a:pPr>
            <a:r>
              <a:rPr lang="zh-CN" altLang="en-US" sz="2000" dirty="0">
                <a:cs typeface="宋体"/>
              </a:rPr>
              <a:t>适合批处理</a:t>
            </a:r>
          </a:p>
          <a:p>
            <a:pPr marL="756285" lvl="1" indent="-286385">
              <a:spcBef>
                <a:spcPts val="440"/>
              </a:spcBef>
              <a:buFont typeface="Arial"/>
              <a:buChar char="–"/>
              <a:tabLst>
                <a:tab pos="756285" algn="l"/>
                <a:tab pos="756920" algn="l"/>
              </a:tabLst>
            </a:pPr>
            <a:r>
              <a:rPr lang="zh-CN" altLang="en-US" sz="1800" dirty="0">
                <a:cs typeface="宋体"/>
              </a:rPr>
              <a:t>移动计算而非数据</a:t>
            </a:r>
          </a:p>
          <a:p>
            <a:pPr marL="756285" lvl="1" indent="-286385">
              <a:spcBef>
                <a:spcPts val="430"/>
              </a:spcBef>
              <a:buFont typeface="Arial"/>
              <a:buChar char="–"/>
              <a:tabLst>
                <a:tab pos="756285" algn="l"/>
                <a:tab pos="756920" algn="l"/>
              </a:tabLst>
            </a:pPr>
            <a:r>
              <a:rPr lang="zh-CN" altLang="en-US" sz="1800" dirty="0">
                <a:cs typeface="宋体"/>
              </a:rPr>
              <a:t>数据位置暴露给计算框架</a:t>
            </a:r>
          </a:p>
          <a:p>
            <a:pPr marL="355600">
              <a:spcBef>
                <a:spcPts val="475"/>
              </a:spcBef>
              <a:buFont typeface="Arial"/>
              <a:buChar char="•"/>
              <a:tabLst>
                <a:tab pos="354965" algn="l"/>
                <a:tab pos="355600" algn="l"/>
              </a:tabLst>
            </a:pPr>
            <a:r>
              <a:rPr lang="zh-CN" altLang="en-US" sz="2000" dirty="0">
                <a:cs typeface="宋体"/>
              </a:rPr>
              <a:t>适合大数据处理</a:t>
            </a:r>
          </a:p>
          <a:p>
            <a:pPr marL="756285" lvl="1" indent="-286385">
              <a:spcBef>
                <a:spcPts val="440"/>
              </a:spcBef>
              <a:buFont typeface="Arial"/>
              <a:buChar char="–"/>
              <a:tabLst>
                <a:tab pos="756285" algn="l"/>
                <a:tab pos="756920" algn="l"/>
              </a:tabLst>
            </a:pPr>
            <a:r>
              <a:rPr lang="en" altLang="zh-CN" sz="1800" spc="200" dirty="0">
                <a:cs typeface="宋体"/>
              </a:rPr>
              <a:t>TB</a:t>
            </a:r>
            <a:r>
              <a:rPr lang="zh-CN" altLang="en" sz="1800" dirty="0">
                <a:cs typeface="宋体"/>
              </a:rPr>
              <a:t>、</a:t>
            </a:r>
            <a:r>
              <a:rPr lang="en" altLang="zh-CN" sz="1800" spc="150" dirty="0">
                <a:cs typeface="宋体"/>
              </a:rPr>
              <a:t>PB</a:t>
            </a:r>
            <a:r>
              <a:rPr lang="zh-CN" altLang="en-US" sz="1800" dirty="0">
                <a:cs typeface="宋体"/>
              </a:rPr>
              <a:t>级数据</a:t>
            </a:r>
          </a:p>
          <a:p>
            <a:pPr marL="756285" lvl="1" indent="-286385">
              <a:spcBef>
                <a:spcPts val="430"/>
              </a:spcBef>
              <a:buFont typeface="Arial"/>
              <a:buChar char="–"/>
              <a:tabLst>
                <a:tab pos="756285" algn="l"/>
                <a:tab pos="756920" algn="l"/>
              </a:tabLst>
            </a:pPr>
            <a:r>
              <a:rPr lang="zh-CN" altLang="en-US" sz="1800" dirty="0">
                <a:cs typeface="宋体"/>
              </a:rPr>
              <a:t>百万规模以上的文件数量</a:t>
            </a:r>
          </a:p>
          <a:p>
            <a:pPr marL="756285" lvl="1" indent="-286385">
              <a:spcBef>
                <a:spcPts val="434"/>
              </a:spcBef>
              <a:buFont typeface="Arial"/>
              <a:buChar char="–"/>
              <a:tabLst>
                <a:tab pos="756285" algn="l"/>
                <a:tab pos="756920" algn="l"/>
              </a:tabLst>
            </a:pPr>
            <a:r>
              <a:rPr lang="en-US" altLang="zh-CN" sz="1800" spc="150" dirty="0">
                <a:cs typeface="宋体"/>
              </a:rPr>
              <a:t>10</a:t>
            </a:r>
            <a:r>
              <a:rPr lang="en" altLang="zh-CN" sz="1800" spc="150" dirty="0">
                <a:cs typeface="宋体"/>
              </a:rPr>
              <a:t>K+</a:t>
            </a:r>
            <a:r>
              <a:rPr lang="zh-CN" altLang="en-US" sz="1800" dirty="0">
                <a:cs typeface="宋体"/>
              </a:rPr>
              <a:t>节点规模</a:t>
            </a:r>
          </a:p>
          <a:p>
            <a:pPr marL="355600">
              <a:spcBef>
                <a:spcPts val="525"/>
              </a:spcBef>
              <a:buFont typeface="Arial"/>
              <a:buChar char="•"/>
              <a:tabLst>
                <a:tab pos="354965" algn="l"/>
                <a:tab pos="355600" algn="l"/>
              </a:tabLst>
            </a:pPr>
            <a:r>
              <a:rPr lang="zh-CN" altLang="en-US" sz="2000" dirty="0">
                <a:cs typeface="宋体"/>
              </a:rPr>
              <a:t>流式文件访问</a:t>
            </a:r>
          </a:p>
          <a:p>
            <a:pPr marL="756285" lvl="1" indent="-286385">
              <a:spcBef>
                <a:spcPts val="520"/>
              </a:spcBef>
              <a:buFont typeface="Arial"/>
              <a:buChar char="–"/>
              <a:tabLst>
                <a:tab pos="756285" algn="l"/>
                <a:tab pos="756920" algn="l"/>
              </a:tabLst>
            </a:pPr>
            <a:r>
              <a:rPr lang="zh-CN" altLang="en-US" sz="1800" dirty="0">
                <a:cs typeface="宋体"/>
              </a:rPr>
              <a:t>一次性写入，多次读取</a:t>
            </a:r>
          </a:p>
          <a:p>
            <a:pPr marL="756285" lvl="1" indent="-286385">
              <a:spcBef>
                <a:spcPts val="480"/>
              </a:spcBef>
              <a:buFont typeface="Arial"/>
              <a:buChar char="–"/>
              <a:tabLst>
                <a:tab pos="756285" algn="l"/>
                <a:tab pos="756920" algn="l"/>
              </a:tabLst>
            </a:pPr>
            <a:r>
              <a:rPr lang="zh-CN" altLang="en-US" sz="1800" dirty="0">
                <a:cs typeface="宋体"/>
              </a:rPr>
              <a:t>保证数据一致性</a:t>
            </a:r>
          </a:p>
          <a:p>
            <a:pPr marL="355600">
              <a:spcBef>
                <a:spcPts val="535"/>
              </a:spcBef>
              <a:buFont typeface="Arial"/>
              <a:buChar char="•"/>
              <a:tabLst>
                <a:tab pos="354965" algn="l"/>
                <a:tab pos="355600" algn="l"/>
              </a:tabLst>
            </a:pPr>
            <a:r>
              <a:rPr lang="zh-CN" altLang="en-US" sz="2000" dirty="0">
                <a:cs typeface="宋体"/>
              </a:rPr>
              <a:t>可构建在廉价机器上</a:t>
            </a:r>
          </a:p>
          <a:p>
            <a:pPr marL="756285" lvl="1" indent="-286385">
              <a:spcBef>
                <a:spcPts val="520"/>
              </a:spcBef>
              <a:buFont typeface="Arial"/>
              <a:buChar char="–"/>
              <a:tabLst>
                <a:tab pos="756285" algn="l"/>
                <a:tab pos="756920" algn="l"/>
              </a:tabLst>
            </a:pPr>
            <a:r>
              <a:rPr lang="zh-CN" altLang="en-US" sz="1800" dirty="0">
                <a:cs typeface="宋体"/>
              </a:rPr>
              <a:t>通过多副本提高高可靠性</a:t>
            </a:r>
          </a:p>
          <a:p>
            <a:pPr marL="756285" lvl="1" indent="-286385">
              <a:spcBef>
                <a:spcPts val="480"/>
              </a:spcBef>
              <a:buFont typeface="Arial"/>
              <a:buChar char="–"/>
              <a:tabLst>
                <a:tab pos="756285" algn="l"/>
                <a:tab pos="756920" algn="l"/>
              </a:tabLst>
            </a:pPr>
            <a:r>
              <a:rPr lang="zh-CN" altLang="en-US" sz="1800" dirty="0">
                <a:cs typeface="宋体"/>
              </a:rPr>
              <a:t>提供了容错和恢复机制</a:t>
            </a:r>
          </a:p>
        </p:txBody>
      </p:sp>
    </p:spTree>
    <p:extLst>
      <p:ext uri="{BB962C8B-B14F-4D97-AF65-F5344CB8AC3E}">
        <p14:creationId xmlns:p14="http://schemas.microsoft.com/office/powerpoint/2010/main" val="3819730572"/>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ChangeArrowheads="1"/>
          </p:cNvSpPr>
          <p:nvPr/>
        </p:nvSpPr>
        <p:spPr bwMode="auto">
          <a:xfrm>
            <a:off x="2024064" y="2071688"/>
            <a:ext cx="83581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304800" eaLnBrk="0" hangingPunct="0">
              <a:defRPr sz="1400">
                <a:solidFill>
                  <a:schemeClr val="tx1"/>
                </a:solidFill>
                <a:latin typeface="宋体" panose="02010600030101010101" pitchFamily="2" charset="-122"/>
                <a:ea typeface="宋体" panose="02010600030101010101" pitchFamily="2" charset="-122"/>
              </a:defRPr>
            </a:lvl1pPr>
            <a:lvl2pPr marL="742950" indent="-285750" eaLnBrk="0" hangingPunct="0">
              <a:defRPr sz="1400">
                <a:solidFill>
                  <a:schemeClr val="tx1"/>
                </a:solidFill>
                <a:latin typeface="宋体" panose="02010600030101010101" pitchFamily="2" charset="-122"/>
                <a:ea typeface="宋体" panose="02010600030101010101" pitchFamily="2" charset="-122"/>
              </a:defRPr>
            </a:lvl2pPr>
            <a:lvl3pPr marL="1143000" indent="-228600" eaLnBrk="0" hangingPunct="0">
              <a:defRPr sz="1400">
                <a:solidFill>
                  <a:schemeClr val="tx1"/>
                </a:solidFill>
                <a:latin typeface="宋体" panose="02010600030101010101" pitchFamily="2" charset="-122"/>
                <a:ea typeface="宋体" panose="02010600030101010101" pitchFamily="2" charset="-122"/>
              </a:defRPr>
            </a:lvl3pPr>
            <a:lvl4pPr marL="1600200" indent="-228600" eaLnBrk="0" hangingPunct="0">
              <a:defRPr sz="1400">
                <a:solidFill>
                  <a:schemeClr val="tx1"/>
                </a:solidFill>
                <a:latin typeface="宋体" panose="02010600030101010101" pitchFamily="2" charset="-122"/>
                <a:ea typeface="宋体" panose="02010600030101010101" pitchFamily="2" charset="-122"/>
              </a:defRPr>
            </a:lvl4pPr>
            <a:lvl5pPr marL="2057400" indent="-228600" eaLnBrk="0" hangingPunct="0">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宋体" panose="02010600030101010101" pitchFamily="2" charset="-122"/>
                <a:ea typeface="宋体" panose="02010600030101010101" pitchFamily="2" charset="-122"/>
              </a:defRPr>
            </a:lvl9pPr>
          </a:lstStyle>
          <a:p>
            <a:r>
              <a:rPr lang="zh-CN" altLang="en-US" sz="3200">
                <a:cs typeface="Times New Roman" panose="02020603050405020304" pitchFamily="18" charset="0"/>
              </a:rPr>
              <a:t>   </a:t>
            </a:r>
            <a:endParaRPr lang="zh-CN" altLang="en-US" sz="5400">
              <a:cs typeface="Times New Roman" panose="02020603050405020304" pitchFamily="18" charset="0"/>
            </a:endParaRPr>
          </a:p>
        </p:txBody>
      </p:sp>
      <p:sp>
        <p:nvSpPr>
          <p:cNvPr id="4" name="标题 3">
            <a:extLst>
              <a:ext uri="{FF2B5EF4-FFF2-40B4-BE49-F238E27FC236}">
                <a16:creationId xmlns:a16="http://schemas.microsoft.com/office/drawing/2014/main" id="{BE446231-55C3-6F48-B8BE-51D547F88718}"/>
              </a:ext>
            </a:extLst>
          </p:cNvPr>
          <p:cNvSpPr>
            <a:spLocks noGrp="1"/>
          </p:cNvSpPr>
          <p:nvPr>
            <p:ph type="title"/>
          </p:nvPr>
        </p:nvSpPr>
        <p:spPr/>
        <p:txBody>
          <a:bodyPr>
            <a:normAutofit/>
          </a:bodyPr>
          <a:lstStyle/>
          <a:p>
            <a:pPr>
              <a:lnSpc>
                <a:spcPct val="120000"/>
              </a:lnSpc>
            </a:pPr>
            <a:r>
              <a:rPr lang="en-US" altLang="zh-CN" sz="4800" dirty="0" err="1">
                <a:solidFill>
                  <a:srgbClr val="2521FF"/>
                </a:solidFill>
              </a:rPr>
              <a:t>FastDFS</a:t>
            </a:r>
            <a:r>
              <a:rPr lang="en-US" altLang="zh-CN" sz="4800" dirty="0">
                <a:solidFill>
                  <a:srgbClr val="2521FF"/>
                </a:solidFill>
              </a:rPr>
              <a:t> </a:t>
            </a:r>
            <a:r>
              <a:rPr lang="zh-CN" altLang="en-US" sz="4800" dirty="0">
                <a:solidFill>
                  <a:srgbClr val="2521FF"/>
                </a:solidFill>
              </a:rPr>
              <a:t> </a:t>
            </a:r>
            <a:r>
              <a:rPr lang="en-US" altLang="zh-CN" sz="4800" dirty="0">
                <a:solidFill>
                  <a:srgbClr val="2521FF"/>
                </a:solidFill>
              </a:rPr>
              <a:t>  </a:t>
            </a:r>
            <a:endParaRPr lang="zh-CN" altLang="en-US" sz="4800" dirty="0">
              <a:solidFill>
                <a:srgbClr val="2521FF"/>
              </a:solidFill>
            </a:endParaRPr>
          </a:p>
        </p:txBody>
      </p:sp>
      <p:sp>
        <p:nvSpPr>
          <p:cNvPr id="5" name="内容占位符 4">
            <a:extLst>
              <a:ext uri="{FF2B5EF4-FFF2-40B4-BE49-F238E27FC236}">
                <a16:creationId xmlns:a16="http://schemas.microsoft.com/office/drawing/2014/main" id="{D1C04210-D52C-AF45-8A88-834662441888}"/>
              </a:ext>
            </a:extLst>
          </p:cNvPr>
          <p:cNvSpPr>
            <a:spLocks noGrp="1"/>
          </p:cNvSpPr>
          <p:nvPr>
            <p:ph idx="1"/>
          </p:nvPr>
        </p:nvSpPr>
        <p:spPr>
          <a:xfrm>
            <a:off x="185854" y="1166018"/>
            <a:ext cx="11790556" cy="4525963"/>
          </a:xfrm>
        </p:spPr>
        <p:txBody>
          <a:bodyPr/>
          <a:lstStyle/>
          <a:p>
            <a:pPr eaLnBrk="0" hangingPunct="0">
              <a:spcBef>
                <a:spcPts val="600"/>
              </a:spcBef>
              <a:defRPr/>
            </a:pPr>
            <a:r>
              <a:rPr lang="en" altLang="zh-CN" sz="2400" dirty="0" err="1">
                <a:ea typeface="SimHei" panose="02010609060101010101" pitchFamily="49" charset="-122"/>
              </a:rPr>
              <a:t>FastDFS</a:t>
            </a:r>
            <a:r>
              <a:rPr lang="zh-CN" altLang="en-US" sz="2400" dirty="0">
                <a:ea typeface="SimHei" panose="02010609060101010101" pitchFamily="49" charset="-122"/>
              </a:rPr>
              <a:t>是为互联网应用量身定做的分布式文件系统，充分考虑了冗余备份、负载均衡、线性扩容等机制，并注重高可用、高性能等指标</a:t>
            </a:r>
          </a:p>
          <a:p>
            <a:pPr eaLnBrk="0" hangingPunct="0">
              <a:spcBef>
                <a:spcPts val="600"/>
              </a:spcBef>
              <a:defRPr/>
            </a:pPr>
            <a:r>
              <a:rPr lang="zh-CN" altLang="en-US" sz="2400" dirty="0">
                <a:ea typeface="SimHei" panose="02010609060101010101" pitchFamily="49" charset="-122"/>
              </a:rPr>
              <a:t>和现有的类</a:t>
            </a:r>
            <a:r>
              <a:rPr lang="en" altLang="zh-CN" sz="2400" dirty="0">
                <a:ea typeface="SimHei" panose="02010609060101010101" pitchFamily="49" charset="-122"/>
              </a:rPr>
              <a:t>GFS</a:t>
            </a:r>
            <a:r>
              <a:rPr lang="zh-CN" altLang="en-US" sz="2400" dirty="0">
                <a:ea typeface="SimHei" panose="02010609060101010101" pitchFamily="49" charset="-122"/>
              </a:rPr>
              <a:t>分布式文件系统相比，</a:t>
            </a:r>
            <a:r>
              <a:rPr lang="en" altLang="zh-CN" sz="2400" dirty="0" err="1">
                <a:ea typeface="SimHei" panose="02010609060101010101" pitchFamily="49" charset="-122"/>
              </a:rPr>
              <a:t>FastDFS</a:t>
            </a:r>
            <a:r>
              <a:rPr lang="zh-CN" altLang="en-US" sz="2400" dirty="0">
                <a:ea typeface="SimHei" panose="02010609060101010101" pitchFamily="49" charset="-122"/>
              </a:rPr>
              <a:t>的架构和设计理念有其独到之处，主要体现在轻量级、分组方式和对等结构三个方面</a:t>
            </a:r>
          </a:p>
          <a:p>
            <a:pPr eaLnBrk="0" hangingPunct="0">
              <a:spcBef>
                <a:spcPts val="600"/>
              </a:spcBef>
              <a:defRPr/>
            </a:pPr>
            <a:r>
              <a:rPr lang="en" altLang="zh-CN" sz="2400" dirty="0" err="1">
                <a:ea typeface="SimHei" panose="02010609060101010101" pitchFamily="49" charset="-122"/>
              </a:rPr>
              <a:t>FastDFS</a:t>
            </a:r>
            <a:r>
              <a:rPr lang="zh-CN" altLang="en-US" sz="2400" dirty="0">
                <a:ea typeface="SimHei" panose="02010609060101010101" pitchFamily="49" charset="-122"/>
              </a:rPr>
              <a:t>不对文件进行分块存储，与支持文件分块存储的</a:t>
            </a:r>
            <a:r>
              <a:rPr lang="en" altLang="zh-CN" sz="2400" dirty="0">
                <a:ea typeface="SimHei" panose="02010609060101010101" pitchFamily="49" charset="-122"/>
              </a:rPr>
              <a:t>DFS</a:t>
            </a:r>
            <a:r>
              <a:rPr lang="zh-CN" altLang="en-US" sz="2400" dirty="0">
                <a:ea typeface="SimHei" panose="02010609060101010101" pitchFamily="49" charset="-122"/>
              </a:rPr>
              <a:t>相比，更加简洁高效，并且完全能满足绝大多数互联网应用的实际需要 </a:t>
            </a:r>
          </a:p>
          <a:p>
            <a:pPr>
              <a:spcBef>
                <a:spcPts val="600"/>
              </a:spcBef>
            </a:pPr>
            <a:endParaRPr kumimoji="1" lang="zh-CN" altLang="en-US" dirty="0">
              <a:ea typeface="SimHei" panose="02010609060101010101" pitchFamily="49" charset="-122"/>
            </a:endParaRPr>
          </a:p>
        </p:txBody>
      </p:sp>
    </p:spTree>
    <p:extLst>
      <p:ext uri="{BB962C8B-B14F-4D97-AF65-F5344CB8AC3E}">
        <p14:creationId xmlns:p14="http://schemas.microsoft.com/office/powerpoint/2010/main" val="489493772"/>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normAutofit/>
          </a:bodyPr>
          <a:lstStyle/>
          <a:p>
            <a:pPr>
              <a:lnSpc>
                <a:spcPct val="120000"/>
              </a:lnSpc>
            </a:pPr>
            <a:r>
              <a:rPr lang="en-US" altLang="zh-CN" sz="4800" dirty="0" err="1">
                <a:solidFill>
                  <a:srgbClr val="2521FF"/>
                </a:solidFill>
              </a:rPr>
              <a:t>FastDFS</a:t>
            </a:r>
            <a:r>
              <a:rPr lang="zh-CN" altLang="en-US" sz="4800" dirty="0">
                <a:solidFill>
                  <a:srgbClr val="2521FF"/>
                </a:solidFill>
              </a:rPr>
              <a:t>整体架构</a:t>
            </a:r>
          </a:p>
        </p:txBody>
      </p:sp>
      <p:graphicFrame>
        <p:nvGraphicFramePr>
          <p:cNvPr id="3074" name="Object 6"/>
          <p:cNvGraphicFramePr>
            <a:graphicFrameLocks noGrp="1" noChangeAspect="1"/>
          </p:cNvGraphicFramePr>
          <p:nvPr>
            <p:ph idx="4294967295"/>
            <p:extLst>
              <p:ext uri="{D42A27DB-BD31-4B8C-83A1-F6EECF244321}">
                <p14:modId xmlns:p14="http://schemas.microsoft.com/office/powerpoint/2010/main" val="2046586239"/>
              </p:ext>
            </p:extLst>
          </p:nvPr>
        </p:nvGraphicFramePr>
        <p:xfrm>
          <a:off x="78057" y="1119604"/>
          <a:ext cx="5452948" cy="5695101"/>
        </p:xfrm>
        <a:graphic>
          <a:graphicData uri="http://schemas.openxmlformats.org/presentationml/2006/ole">
            <mc:AlternateContent xmlns:mc="http://schemas.openxmlformats.org/markup-compatibility/2006">
              <mc:Choice xmlns:v="urn:schemas-microsoft-com:vml" Requires="v">
                <p:oleObj spid="_x0000_s3343" name="图片" r:id="rId3" imgW="4504762" imgH="4704762" progId="StaticDib">
                  <p:embed/>
                </p:oleObj>
              </mc:Choice>
              <mc:Fallback>
                <p:oleObj name="图片" r:id="rId3" imgW="4504762" imgH="4704762" progId="StaticDib">
                  <p:embed/>
                  <p:pic>
                    <p:nvPicPr>
                      <p:cNvPr id="307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57" y="1119604"/>
                        <a:ext cx="5452948" cy="5695101"/>
                      </a:xfrm>
                      <a:prstGeom prst="rect">
                        <a:avLst/>
                      </a:prstGeom>
                      <a:noFill/>
                      <a:ln>
                        <a:noFill/>
                      </a:ln>
                      <a:effectLst/>
                    </p:spPr>
                  </p:pic>
                </p:oleObj>
              </mc:Fallback>
            </mc:AlternateContent>
          </a:graphicData>
        </a:graphic>
      </p:graphicFrame>
      <p:sp>
        <p:nvSpPr>
          <p:cNvPr id="5" name="Rectangle 3"/>
          <p:cNvSpPr txBox="1">
            <a:spLocks noChangeArrowheads="1"/>
          </p:cNvSpPr>
          <p:nvPr/>
        </p:nvSpPr>
        <p:spPr>
          <a:xfrm>
            <a:off x="5664200" y="1111509"/>
            <a:ext cx="6527800" cy="32597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ea typeface="SimHei" panose="02010609060101010101" pitchFamily="49" charset="-122"/>
              </a:rPr>
              <a:t>Tracker server</a:t>
            </a:r>
          </a:p>
          <a:p>
            <a:pPr lvl="1"/>
            <a:r>
              <a:rPr lang="zh-CN" altLang="en-US" sz="2000" dirty="0">
                <a:ea typeface="SimHei" panose="02010609060101010101" pitchFamily="49" charset="-122"/>
              </a:rPr>
              <a:t>作为中心结点，其主要作用是负载均衡和调度</a:t>
            </a:r>
            <a:endParaRPr lang="en-US" altLang="zh-CN" sz="2000" dirty="0">
              <a:ea typeface="SimHei" panose="02010609060101010101" pitchFamily="49" charset="-122"/>
            </a:endParaRPr>
          </a:p>
          <a:p>
            <a:pPr lvl="1"/>
            <a:r>
              <a:rPr lang="en-US" altLang="zh-CN" sz="2000" dirty="0">
                <a:ea typeface="SimHei" panose="02010609060101010101" pitchFamily="49" charset="-122"/>
              </a:rPr>
              <a:t>Tracker server</a:t>
            </a:r>
            <a:r>
              <a:rPr lang="zh-CN" altLang="en-US" sz="2000" dirty="0">
                <a:ea typeface="SimHei" panose="02010609060101010101" pitchFamily="49" charset="-122"/>
              </a:rPr>
              <a:t>在内存中记录分组和</a:t>
            </a:r>
            <a:r>
              <a:rPr lang="en-US" altLang="zh-CN" sz="2000" dirty="0">
                <a:ea typeface="SimHei" panose="02010609060101010101" pitchFamily="49" charset="-122"/>
              </a:rPr>
              <a:t>Storage server</a:t>
            </a:r>
            <a:r>
              <a:rPr lang="zh-CN" altLang="en-US" sz="2000" dirty="0">
                <a:ea typeface="SimHei" panose="02010609060101010101" pitchFamily="49" charset="-122"/>
              </a:rPr>
              <a:t>的状态等信息，不记录文件索引信息，占用的内存量很少</a:t>
            </a:r>
            <a:endParaRPr lang="en-US" altLang="zh-CN" sz="2000" dirty="0">
              <a:ea typeface="SimHei" panose="02010609060101010101" pitchFamily="49" charset="-122"/>
            </a:endParaRPr>
          </a:p>
          <a:p>
            <a:pPr lvl="1"/>
            <a:r>
              <a:rPr lang="zh-CN" altLang="en-US" sz="2000" dirty="0">
                <a:ea typeface="SimHei" panose="02010609060101010101" pitchFamily="49" charset="-122"/>
              </a:rPr>
              <a:t>另外，客户端和</a:t>
            </a:r>
            <a:r>
              <a:rPr lang="en-US" altLang="zh-CN" sz="2000" dirty="0">
                <a:ea typeface="SimHei" panose="02010609060101010101" pitchFamily="49" charset="-122"/>
              </a:rPr>
              <a:t>Storage server</a:t>
            </a:r>
            <a:r>
              <a:rPr lang="zh-CN" altLang="en-US" sz="2000" dirty="0">
                <a:ea typeface="SimHei" panose="02010609060101010101" pitchFamily="49" charset="-122"/>
              </a:rPr>
              <a:t>访问</a:t>
            </a:r>
            <a:r>
              <a:rPr lang="en-US" altLang="zh-CN" sz="2000" dirty="0">
                <a:ea typeface="SimHei" panose="02010609060101010101" pitchFamily="49" charset="-122"/>
              </a:rPr>
              <a:t>Tracker server</a:t>
            </a:r>
            <a:r>
              <a:rPr lang="zh-CN" altLang="en-US" sz="2000" dirty="0">
                <a:ea typeface="SimHei" panose="02010609060101010101" pitchFamily="49" charset="-122"/>
              </a:rPr>
              <a:t>时，</a:t>
            </a:r>
            <a:r>
              <a:rPr lang="en-US" altLang="zh-CN" sz="2000" dirty="0">
                <a:ea typeface="SimHei" panose="02010609060101010101" pitchFamily="49" charset="-122"/>
              </a:rPr>
              <a:t>Tracker server</a:t>
            </a:r>
            <a:r>
              <a:rPr lang="zh-CN" altLang="en-US" sz="2000" dirty="0">
                <a:ea typeface="SimHei" panose="02010609060101010101" pitchFamily="49" charset="-122"/>
              </a:rPr>
              <a:t>扫描内存中的分组和</a:t>
            </a:r>
            <a:r>
              <a:rPr lang="en-US" altLang="zh-CN" sz="2000" dirty="0">
                <a:ea typeface="SimHei" panose="02010609060101010101" pitchFamily="49" charset="-122"/>
              </a:rPr>
              <a:t>Storage server</a:t>
            </a:r>
            <a:r>
              <a:rPr lang="zh-CN" altLang="en-US" sz="2000" dirty="0">
                <a:ea typeface="SimHei" panose="02010609060101010101" pitchFamily="49" charset="-122"/>
              </a:rPr>
              <a:t>信息，然后给出应答</a:t>
            </a:r>
            <a:endParaRPr lang="en-US" altLang="zh-CN" sz="2000" dirty="0">
              <a:ea typeface="SimHei" panose="02010609060101010101" pitchFamily="49" charset="-122"/>
            </a:endParaRPr>
          </a:p>
          <a:p>
            <a:pPr lvl="1"/>
            <a:r>
              <a:rPr lang="zh-CN" altLang="en-US" sz="2000" dirty="0">
                <a:ea typeface="SimHei" panose="02010609060101010101" pitchFamily="49" charset="-122"/>
              </a:rPr>
              <a:t>由此可以看出</a:t>
            </a:r>
            <a:r>
              <a:rPr lang="en-US" altLang="zh-CN" sz="2000" dirty="0">
                <a:ea typeface="SimHei" panose="02010609060101010101" pitchFamily="49" charset="-122"/>
              </a:rPr>
              <a:t>Tracker server</a:t>
            </a:r>
            <a:r>
              <a:rPr lang="zh-CN" altLang="en-US" sz="2000" dirty="0">
                <a:ea typeface="SimHei" panose="02010609060101010101" pitchFamily="49" charset="-122"/>
              </a:rPr>
              <a:t>非常轻量化，不会成为系统瓶颈</a:t>
            </a:r>
          </a:p>
        </p:txBody>
      </p:sp>
      <p:sp>
        <p:nvSpPr>
          <p:cNvPr id="7" name="Rectangle 3"/>
          <p:cNvSpPr txBox="1">
            <a:spLocks noChangeArrowheads="1"/>
          </p:cNvSpPr>
          <p:nvPr/>
        </p:nvSpPr>
        <p:spPr>
          <a:xfrm>
            <a:off x="5664199" y="4371279"/>
            <a:ext cx="6527799" cy="227484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pPr>
            <a:r>
              <a:rPr lang="en-US" altLang="zh-CN" sz="2400" dirty="0">
                <a:ea typeface="SimHei" panose="02010609060101010101" pitchFamily="49" charset="-122"/>
              </a:rPr>
              <a:t>Storage server</a:t>
            </a:r>
          </a:p>
          <a:p>
            <a:pPr lvl="1"/>
            <a:r>
              <a:rPr lang="zh-CN" altLang="en-US" sz="2000" dirty="0">
                <a:ea typeface="SimHei" panose="02010609060101010101" pitchFamily="49" charset="-122"/>
              </a:rPr>
              <a:t>在其他文件系统中通常称作</a:t>
            </a:r>
            <a:r>
              <a:rPr lang="en-US" altLang="zh-CN" sz="2000" dirty="0">
                <a:ea typeface="SimHei" panose="02010609060101010101" pitchFamily="49" charset="-122"/>
              </a:rPr>
              <a:t>Trunk server</a:t>
            </a:r>
            <a:r>
              <a:rPr lang="zh-CN" altLang="en-US" sz="2000" dirty="0">
                <a:ea typeface="SimHei" panose="02010609060101010101" pitchFamily="49" charset="-122"/>
              </a:rPr>
              <a:t>或</a:t>
            </a:r>
            <a:r>
              <a:rPr lang="en-US" altLang="zh-CN" sz="2000" dirty="0">
                <a:ea typeface="SimHei" panose="02010609060101010101" pitchFamily="49" charset="-122"/>
              </a:rPr>
              <a:t>Data server</a:t>
            </a:r>
            <a:endParaRPr lang="zh-CN" altLang="en-US" sz="2000" dirty="0">
              <a:ea typeface="SimHei" panose="02010609060101010101" pitchFamily="49" charset="-122"/>
            </a:endParaRPr>
          </a:p>
          <a:p>
            <a:pPr lvl="1"/>
            <a:r>
              <a:rPr lang="en-US" altLang="zh-CN" sz="2000" dirty="0">
                <a:ea typeface="SimHei" panose="02010609060101010101" pitchFamily="49" charset="-122"/>
              </a:rPr>
              <a:t>Storage server</a:t>
            </a:r>
            <a:r>
              <a:rPr lang="zh-CN" altLang="en-US" sz="2000" dirty="0">
                <a:ea typeface="SimHei" panose="02010609060101010101" pitchFamily="49" charset="-122"/>
              </a:rPr>
              <a:t>直接利用</a:t>
            </a:r>
            <a:r>
              <a:rPr lang="en-US" altLang="zh-CN" sz="2000" dirty="0">
                <a:ea typeface="SimHei" panose="02010609060101010101" pitchFamily="49" charset="-122"/>
              </a:rPr>
              <a:t>OS</a:t>
            </a:r>
            <a:r>
              <a:rPr lang="zh-CN" altLang="en-US" sz="2000" dirty="0">
                <a:ea typeface="SimHei" panose="02010609060101010101" pitchFamily="49" charset="-122"/>
              </a:rPr>
              <a:t>的文件系统存储文件</a:t>
            </a:r>
            <a:endParaRPr lang="en-US" altLang="zh-CN" sz="2000" dirty="0">
              <a:ea typeface="SimHei" panose="02010609060101010101" pitchFamily="49" charset="-122"/>
            </a:endParaRPr>
          </a:p>
          <a:p>
            <a:pPr lvl="1"/>
            <a:r>
              <a:rPr lang="en-US" altLang="zh-CN" sz="2000" dirty="0" err="1">
                <a:ea typeface="SimHei" panose="02010609060101010101" pitchFamily="49" charset="-122"/>
              </a:rPr>
              <a:t>FastDFS</a:t>
            </a:r>
            <a:r>
              <a:rPr lang="zh-CN" altLang="en-US" sz="2000" dirty="0">
                <a:ea typeface="SimHei" panose="02010609060101010101" pitchFamily="49" charset="-122"/>
              </a:rPr>
              <a:t>不会对文件进行分块存储，客户端上传的文件和</a:t>
            </a:r>
            <a:r>
              <a:rPr lang="en-US" altLang="zh-CN" sz="2000" dirty="0">
                <a:ea typeface="SimHei" panose="02010609060101010101" pitchFamily="49" charset="-122"/>
              </a:rPr>
              <a:t>Storage server</a:t>
            </a:r>
            <a:r>
              <a:rPr lang="zh-CN" altLang="en-US" sz="2000" dirty="0">
                <a:ea typeface="SimHei" panose="02010609060101010101" pitchFamily="49" charset="-122"/>
              </a:rPr>
              <a:t>上的文件一一对应</a:t>
            </a:r>
          </a:p>
        </p:txBody>
      </p:sp>
    </p:spTree>
    <p:extLst>
      <p:ext uri="{BB962C8B-B14F-4D97-AF65-F5344CB8AC3E}">
        <p14:creationId xmlns:p14="http://schemas.microsoft.com/office/powerpoint/2010/main" val="3837431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0" y="-27384"/>
            <a:ext cx="12192000" cy="1143000"/>
          </a:xfrm>
        </p:spPr>
        <p:txBody>
          <a:bodyPr>
            <a:normAutofit/>
          </a:bodyPr>
          <a:lstStyle/>
          <a:p>
            <a:pPr>
              <a:lnSpc>
                <a:spcPct val="120000"/>
              </a:lnSpc>
            </a:pPr>
            <a:r>
              <a:rPr lang="en-US" altLang="zh-CN" sz="4800" dirty="0" err="1">
                <a:solidFill>
                  <a:srgbClr val="2521FF"/>
                </a:solidFill>
              </a:rPr>
              <a:t>FastDFS</a:t>
            </a:r>
            <a:r>
              <a:rPr lang="zh-CN" altLang="en-US" sz="4800" dirty="0">
                <a:solidFill>
                  <a:srgbClr val="2521FF"/>
                </a:solidFill>
              </a:rPr>
              <a:t>特性</a:t>
            </a:r>
          </a:p>
        </p:txBody>
      </p:sp>
      <p:sp>
        <p:nvSpPr>
          <p:cNvPr id="56323" name="Rectangle 3"/>
          <p:cNvSpPr>
            <a:spLocks noGrp="1" noChangeArrowheads="1"/>
          </p:cNvSpPr>
          <p:nvPr>
            <p:ph idx="1"/>
          </p:nvPr>
        </p:nvSpPr>
        <p:spPr>
          <a:xfrm>
            <a:off x="125141" y="1105900"/>
            <a:ext cx="11862420" cy="5752100"/>
          </a:xfrm>
        </p:spPr>
        <p:txBody>
          <a:bodyPr>
            <a:normAutofit fontScale="92500" lnSpcReduction="10000"/>
          </a:bodyPr>
          <a:lstStyle/>
          <a:p>
            <a:pPr marL="285750" indent="-285750">
              <a:buFont typeface="Arial" panose="020B0604020202020204" pitchFamily="34" charset="0"/>
              <a:buChar char="•"/>
            </a:pPr>
            <a:r>
              <a:rPr lang="zh-CN" altLang="en-US" sz="2800" b="1" dirty="0"/>
              <a:t>轻量级</a:t>
            </a:r>
            <a:endParaRPr lang="en-US" altLang="zh-CN" sz="2800" b="1" dirty="0"/>
          </a:p>
          <a:p>
            <a:pPr marL="685800" lvl="1">
              <a:buFont typeface="Arial" panose="020B0604020202020204" pitchFamily="34" charset="0"/>
              <a:buChar char="•"/>
            </a:pPr>
            <a:r>
              <a:rPr lang="en-US" altLang="zh-CN" sz="2400" dirty="0" err="1"/>
              <a:t>FastDFS</a:t>
            </a:r>
            <a:r>
              <a:rPr lang="zh-CN" altLang="en-US" sz="2400" dirty="0"/>
              <a:t>不对文件大小做限制、不对文件进行分块存储 </a:t>
            </a:r>
          </a:p>
          <a:p>
            <a:pPr marL="685800" lvl="1">
              <a:buFont typeface="Arial" panose="020B0604020202020204" pitchFamily="34" charset="0"/>
              <a:buChar char="•"/>
            </a:pPr>
            <a:r>
              <a:rPr lang="en-US" altLang="zh-CN" sz="2400" dirty="0" err="1"/>
              <a:t>FastDFS</a:t>
            </a:r>
            <a:r>
              <a:rPr lang="zh-CN" altLang="en-US" sz="2400" dirty="0"/>
              <a:t>集群中根本不需要存储文件索引信息 ，客户端上传文件时，文件</a:t>
            </a:r>
            <a:r>
              <a:rPr lang="en-US" altLang="zh-CN" sz="2400" dirty="0"/>
              <a:t>ID</a:t>
            </a:r>
            <a:r>
              <a:rPr lang="zh-CN" altLang="en-US" sz="2400" dirty="0"/>
              <a:t>不是由客户端指定，而是由</a:t>
            </a:r>
            <a:r>
              <a:rPr lang="en-US" altLang="zh-CN" sz="2400" dirty="0"/>
              <a:t>Storage server</a:t>
            </a:r>
            <a:r>
              <a:rPr lang="zh-CN" altLang="en-US" sz="2400" dirty="0"/>
              <a:t>生成后返回给客户端的。文件</a:t>
            </a:r>
            <a:r>
              <a:rPr lang="en-US" altLang="zh-CN" sz="2400" dirty="0"/>
              <a:t>ID</a:t>
            </a:r>
            <a:r>
              <a:rPr lang="zh-CN" altLang="en-US" sz="2400" dirty="0"/>
              <a:t>中包含了组名、文件相对路径和文件名，</a:t>
            </a:r>
            <a:r>
              <a:rPr lang="en-US" altLang="zh-CN" sz="2400" dirty="0"/>
              <a:t>Storage server</a:t>
            </a:r>
            <a:r>
              <a:rPr lang="zh-CN" altLang="en-US" sz="2400" dirty="0"/>
              <a:t>可以根据文件</a:t>
            </a:r>
            <a:r>
              <a:rPr lang="en-US" altLang="zh-CN" sz="2400" dirty="0"/>
              <a:t>ID</a:t>
            </a:r>
            <a:r>
              <a:rPr lang="zh-CN" altLang="en-US" sz="2400" dirty="0"/>
              <a:t>直接定位到文件 </a:t>
            </a:r>
          </a:p>
          <a:p>
            <a:pPr marL="685800" lvl="1">
              <a:buFont typeface="Arial" panose="020B0604020202020204" pitchFamily="34" charset="0"/>
              <a:buChar char="•"/>
            </a:pPr>
            <a:r>
              <a:rPr lang="zh-CN" altLang="en-US" sz="2400" dirty="0"/>
              <a:t>代码量小（</a:t>
            </a:r>
            <a:r>
              <a:rPr lang="en-US" altLang="zh-CN" sz="2400" dirty="0"/>
              <a:t>v2.0 5.2w</a:t>
            </a:r>
            <a:r>
              <a:rPr lang="zh-CN" altLang="en-US" sz="2400" dirty="0"/>
              <a:t>行代码）</a:t>
            </a:r>
            <a:endParaRPr lang="en-US" altLang="zh-CN" sz="2400" dirty="0"/>
          </a:p>
          <a:p>
            <a:pPr marL="285750" indent="-285750">
              <a:buFont typeface="Arial" panose="020B0604020202020204" pitchFamily="34" charset="0"/>
              <a:buChar char="•"/>
            </a:pPr>
            <a:r>
              <a:rPr lang="zh-CN" altLang="en-US" sz="2800" b="1" dirty="0"/>
              <a:t>分组方式</a:t>
            </a:r>
            <a:endParaRPr lang="en-US" altLang="zh-CN" sz="2800" b="1" dirty="0"/>
          </a:p>
          <a:p>
            <a:pPr marL="685800" lvl="1">
              <a:buFont typeface="Arial" panose="020B0604020202020204" pitchFamily="34" charset="0"/>
              <a:buChar char="•"/>
            </a:pPr>
            <a:r>
              <a:rPr lang="en-US" altLang="zh-CN" sz="2400" dirty="0" err="1"/>
              <a:t>FastDFS</a:t>
            </a:r>
            <a:r>
              <a:rPr lang="zh-CN" altLang="en-US" sz="2400" dirty="0"/>
              <a:t>采用了分组存储方式</a:t>
            </a:r>
            <a:endParaRPr lang="en-US" altLang="zh-CN" sz="2400" dirty="0"/>
          </a:p>
          <a:p>
            <a:pPr marL="685800" lvl="1">
              <a:buFont typeface="Arial" panose="020B0604020202020204" pitchFamily="34" charset="0"/>
              <a:buChar char="•"/>
            </a:pPr>
            <a:r>
              <a:rPr lang="zh-CN" altLang="en-US" sz="2400" dirty="0"/>
              <a:t>集群由一个或多个组构成，集群存储总容量为集群中所有组的存储容量之和</a:t>
            </a:r>
            <a:endParaRPr lang="en-US" altLang="zh-CN" sz="2400" dirty="0"/>
          </a:p>
          <a:p>
            <a:pPr marL="685800" lvl="1">
              <a:buFont typeface="Arial" panose="020B0604020202020204" pitchFamily="34" charset="0"/>
              <a:buChar char="•"/>
            </a:pPr>
            <a:r>
              <a:rPr lang="zh-CN" altLang="en-US" sz="2400" dirty="0"/>
              <a:t>一个组由一台或多台存储服务器组成，同组内的多台</a:t>
            </a:r>
            <a:r>
              <a:rPr lang="en-US" altLang="zh-CN" sz="2400" dirty="0"/>
              <a:t>Storage server</a:t>
            </a:r>
            <a:r>
              <a:rPr lang="zh-CN" altLang="en-US" sz="2400" dirty="0"/>
              <a:t>之间是互备关系，同组存储服务器上的文件是完全一致的</a:t>
            </a:r>
            <a:endParaRPr lang="en-US" altLang="zh-CN" sz="2400" dirty="0"/>
          </a:p>
          <a:p>
            <a:pPr marL="685800" lvl="1">
              <a:buFont typeface="Arial" panose="020B0604020202020204" pitchFamily="34" charset="0"/>
              <a:buChar char="•"/>
            </a:pPr>
            <a:r>
              <a:rPr lang="zh-CN" altLang="en-US" sz="2400" dirty="0"/>
              <a:t>文件上传、下载、删除等操作可以在组内任意一台</a:t>
            </a:r>
            <a:r>
              <a:rPr lang="en-US" altLang="zh-CN" sz="2400" dirty="0"/>
              <a:t>Storage server</a:t>
            </a:r>
            <a:r>
              <a:rPr lang="zh-CN" altLang="en-US" sz="2400" dirty="0"/>
              <a:t>上进行</a:t>
            </a:r>
            <a:endParaRPr lang="en-US" altLang="zh-CN" sz="2400" dirty="0"/>
          </a:p>
          <a:p>
            <a:pPr marL="285750" indent="-285750">
              <a:buFont typeface="Arial" panose="020B0604020202020204" pitchFamily="34" charset="0"/>
              <a:buChar char="•"/>
            </a:pPr>
            <a:r>
              <a:rPr lang="zh-CN" altLang="en-US" sz="2800" b="1" dirty="0"/>
              <a:t>对等结构</a:t>
            </a:r>
            <a:endParaRPr lang="en-US" altLang="zh-CN" sz="2800" b="1" dirty="0"/>
          </a:p>
          <a:p>
            <a:pPr marL="685800" lvl="1">
              <a:buFont typeface="Arial" panose="020B0604020202020204" pitchFamily="34" charset="0"/>
              <a:buChar char="•"/>
            </a:pPr>
            <a:r>
              <a:rPr lang="en-US" altLang="zh-CN" sz="2400" dirty="0"/>
              <a:t>Tracker server</a:t>
            </a:r>
            <a:r>
              <a:rPr lang="zh-CN" altLang="en-US" sz="2400" dirty="0"/>
              <a:t>之间不是</a:t>
            </a:r>
            <a:r>
              <a:rPr lang="en-US" altLang="zh-CN" sz="2400" dirty="0"/>
              <a:t>master-slave</a:t>
            </a:r>
            <a:r>
              <a:rPr lang="zh-CN" altLang="en-US" sz="2400" dirty="0"/>
              <a:t>关系，是对等关系</a:t>
            </a:r>
            <a:endParaRPr lang="en-US" altLang="zh-CN" sz="2400" dirty="0"/>
          </a:p>
          <a:p>
            <a:pPr marL="685800" lvl="1">
              <a:buFont typeface="Arial" panose="020B0604020202020204" pitchFamily="34" charset="0"/>
              <a:buChar char="•"/>
            </a:pPr>
            <a:r>
              <a:rPr lang="zh-CN" altLang="en-US" sz="2400" dirty="0"/>
              <a:t>组内的</a:t>
            </a:r>
            <a:r>
              <a:rPr lang="en-US" altLang="zh-CN" sz="2400" dirty="0"/>
              <a:t>Storage server</a:t>
            </a:r>
            <a:r>
              <a:rPr lang="zh-CN" altLang="en-US" sz="2400" dirty="0"/>
              <a:t>之间也是对等关系</a:t>
            </a:r>
          </a:p>
          <a:p>
            <a:pPr marL="285750" indent="-285750">
              <a:buFont typeface="Arial" panose="020B0604020202020204" pitchFamily="34" charset="0"/>
              <a:buChar char="•"/>
            </a:pPr>
            <a:endParaRPr lang="zh-CN" altLang="en-US" sz="2800" b="1" dirty="0"/>
          </a:p>
          <a:p>
            <a:pPr marL="285750" indent="-285750">
              <a:buFont typeface="Arial" panose="020B0604020202020204" pitchFamily="34" charset="0"/>
              <a:buChar char="•"/>
            </a:pPr>
            <a:endParaRPr lang="zh-CN" altLang="en-US" sz="2800" dirty="0"/>
          </a:p>
          <a:p>
            <a:pPr marL="285750" indent="-285750">
              <a:buFont typeface="Arial" panose="020B0604020202020204" pitchFamily="34" charset="0"/>
              <a:buChar char="•"/>
            </a:pPr>
            <a:endParaRPr lang="zh-CN" altLang="en-US" sz="2800" b="1" dirty="0"/>
          </a:p>
          <a:p>
            <a:pPr marL="285750" indent="-285750">
              <a:buFont typeface="Arial" panose="020B0604020202020204" pitchFamily="34" charset="0"/>
              <a:buChar char="•"/>
            </a:pPr>
            <a:endParaRPr lang="zh-CN" altLang="en-US" sz="2800" b="1" dirty="0"/>
          </a:p>
        </p:txBody>
      </p:sp>
      <p:sp>
        <p:nvSpPr>
          <p:cNvPr id="5" name="Rectangle 3"/>
          <p:cNvSpPr txBox="1">
            <a:spLocks noChangeArrowheads="1"/>
          </p:cNvSpPr>
          <p:nvPr/>
        </p:nvSpPr>
        <p:spPr>
          <a:xfrm>
            <a:off x="1016000" y="3368882"/>
            <a:ext cx="2133600" cy="48861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zh-CN" altLang="en-US" sz="2400" b="1" dirty="0"/>
          </a:p>
        </p:txBody>
      </p:sp>
    </p:spTree>
    <p:extLst>
      <p:ext uri="{BB962C8B-B14F-4D97-AF65-F5344CB8AC3E}">
        <p14:creationId xmlns:p14="http://schemas.microsoft.com/office/powerpoint/2010/main" val="18085785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ChangeArrowheads="1"/>
          </p:cNvSpPr>
          <p:nvPr/>
        </p:nvSpPr>
        <p:spPr bwMode="auto">
          <a:xfrm>
            <a:off x="2024064" y="2071688"/>
            <a:ext cx="83581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304800" eaLnBrk="0" hangingPunct="0">
              <a:defRPr sz="1400">
                <a:solidFill>
                  <a:schemeClr val="tx1"/>
                </a:solidFill>
                <a:latin typeface="宋体" panose="02010600030101010101" pitchFamily="2" charset="-122"/>
                <a:ea typeface="宋体" panose="02010600030101010101" pitchFamily="2" charset="-122"/>
              </a:defRPr>
            </a:lvl1pPr>
            <a:lvl2pPr marL="742950" indent="-285750" eaLnBrk="0" hangingPunct="0">
              <a:defRPr sz="1400">
                <a:solidFill>
                  <a:schemeClr val="tx1"/>
                </a:solidFill>
                <a:latin typeface="宋体" panose="02010600030101010101" pitchFamily="2" charset="-122"/>
                <a:ea typeface="宋体" panose="02010600030101010101" pitchFamily="2" charset="-122"/>
              </a:defRPr>
            </a:lvl2pPr>
            <a:lvl3pPr marL="1143000" indent="-228600" eaLnBrk="0" hangingPunct="0">
              <a:defRPr sz="1400">
                <a:solidFill>
                  <a:schemeClr val="tx1"/>
                </a:solidFill>
                <a:latin typeface="宋体" panose="02010600030101010101" pitchFamily="2" charset="-122"/>
                <a:ea typeface="宋体" panose="02010600030101010101" pitchFamily="2" charset="-122"/>
              </a:defRPr>
            </a:lvl3pPr>
            <a:lvl4pPr marL="1600200" indent="-228600" eaLnBrk="0" hangingPunct="0">
              <a:defRPr sz="1400">
                <a:solidFill>
                  <a:schemeClr val="tx1"/>
                </a:solidFill>
                <a:latin typeface="宋体" panose="02010600030101010101" pitchFamily="2" charset="-122"/>
                <a:ea typeface="宋体" panose="02010600030101010101" pitchFamily="2" charset="-122"/>
              </a:defRPr>
            </a:lvl4pPr>
            <a:lvl5pPr marL="2057400" indent="-228600" eaLnBrk="0" hangingPunct="0">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宋体" panose="02010600030101010101" pitchFamily="2" charset="-122"/>
                <a:ea typeface="宋体" panose="02010600030101010101" pitchFamily="2" charset="-122"/>
              </a:defRPr>
            </a:lvl9pPr>
          </a:lstStyle>
          <a:p>
            <a:r>
              <a:rPr lang="zh-CN" altLang="en-US" sz="3200">
                <a:cs typeface="Times New Roman" panose="02020603050405020304" pitchFamily="18" charset="0"/>
              </a:rPr>
              <a:t>   </a:t>
            </a:r>
            <a:endParaRPr lang="zh-CN" altLang="en-US" sz="5400">
              <a:cs typeface="Times New Roman" panose="02020603050405020304" pitchFamily="18" charset="0"/>
            </a:endParaRPr>
          </a:p>
        </p:txBody>
      </p:sp>
      <p:sp>
        <p:nvSpPr>
          <p:cNvPr id="4" name="标题 3">
            <a:extLst>
              <a:ext uri="{FF2B5EF4-FFF2-40B4-BE49-F238E27FC236}">
                <a16:creationId xmlns:a16="http://schemas.microsoft.com/office/drawing/2014/main" id="{BE446231-55C3-6F48-B8BE-51D547F88718}"/>
              </a:ext>
            </a:extLst>
          </p:cNvPr>
          <p:cNvSpPr>
            <a:spLocks noGrp="1"/>
          </p:cNvSpPr>
          <p:nvPr>
            <p:ph type="title"/>
          </p:nvPr>
        </p:nvSpPr>
        <p:spPr/>
        <p:txBody>
          <a:bodyPr>
            <a:normAutofit/>
          </a:bodyPr>
          <a:lstStyle/>
          <a:p>
            <a:pPr>
              <a:lnSpc>
                <a:spcPct val="120000"/>
              </a:lnSpc>
            </a:pPr>
            <a:r>
              <a:rPr lang="en" altLang="zh-CN" sz="4800" dirty="0" err="1">
                <a:solidFill>
                  <a:srgbClr val="2521FF"/>
                </a:solidFill>
              </a:rPr>
              <a:t>Ceph</a:t>
            </a:r>
            <a:r>
              <a:rPr lang="en" altLang="zh-CN" sz="4800" dirty="0">
                <a:solidFill>
                  <a:srgbClr val="2521FF"/>
                </a:solidFill>
              </a:rPr>
              <a:t>    </a:t>
            </a:r>
          </a:p>
        </p:txBody>
      </p:sp>
      <p:sp>
        <p:nvSpPr>
          <p:cNvPr id="5" name="内容占位符 4">
            <a:extLst>
              <a:ext uri="{FF2B5EF4-FFF2-40B4-BE49-F238E27FC236}">
                <a16:creationId xmlns:a16="http://schemas.microsoft.com/office/drawing/2014/main" id="{D1C04210-D52C-AF45-8A88-834662441888}"/>
              </a:ext>
            </a:extLst>
          </p:cNvPr>
          <p:cNvSpPr>
            <a:spLocks noGrp="1"/>
          </p:cNvSpPr>
          <p:nvPr>
            <p:ph idx="1"/>
          </p:nvPr>
        </p:nvSpPr>
        <p:spPr>
          <a:xfrm>
            <a:off x="152400" y="1166018"/>
            <a:ext cx="11667892" cy="4525963"/>
          </a:xfrm>
        </p:spPr>
        <p:txBody>
          <a:bodyPr>
            <a:normAutofit/>
          </a:bodyPr>
          <a:lstStyle/>
          <a:p>
            <a:pPr eaLnBrk="0" hangingPunct="0">
              <a:spcBef>
                <a:spcPts val="600"/>
              </a:spcBef>
              <a:defRPr/>
            </a:pPr>
            <a:r>
              <a:rPr lang="en" altLang="zh-CN" sz="2400" dirty="0" err="1">
                <a:ea typeface="SimHei" panose="02010609060101010101" pitchFamily="49" charset="-122"/>
              </a:rPr>
              <a:t>Ceph</a:t>
            </a:r>
            <a:r>
              <a:rPr lang="en" altLang="zh-CN" sz="2400" dirty="0">
                <a:ea typeface="SimHei" panose="02010609060101010101" pitchFamily="49" charset="-122"/>
              </a:rPr>
              <a:t> </a:t>
            </a:r>
            <a:r>
              <a:rPr lang="zh-CN" altLang="en-US" sz="2400" dirty="0">
                <a:ea typeface="SimHei" panose="02010609060101010101" pitchFamily="49" charset="-122"/>
              </a:rPr>
              <a:t>最初是一项关于存储系统的 </a:t>
            </a:r>
            <a:r>
              <a:rPr lang="en" altLang="zh-CN" sz="2400" dirty="0">
                <a:ea typeface="SimHei" panose="02010609060101010101" pitchFamily="49" charset="-122"/>
              </a:rPr>
              <a:t>PhD </a:t>
            </a:r>
            <a:r>
              <a:rPr lang="zh-CN" altLang="en-US" sz="2400" dirty="0">
                <a:ea typeface="SimHei" panose="02010609060101010101" pitchFamily="49" charset="-122"/>
              </a:rPr>
              <a:t>研究项目，由 </a:t>
            </a:r>
            <a:r>
              <a:rPr lang="en" altLang="zh-CN" sz="2400" dirty="0">
                <a:ea typeface="SimHei" panose="02010609060101010101" pitchFamily="49" charset="-122"/>
              </a:rPr>
              <a:t>Sage Weil </a:t>
            </a:r>
            <a:r>
              <a:rPr lang="zh-CN" altLang="en-US" sz="2400" dirty="0">
                <a:ea typeface="SimHei" panose="02010609060101010101" pitchFamily="49" charset="-122"/>
              </a:rPr>
              <a:t>在 </a:t>
            </a:r>
            <a:r>
              <a:rPr lang="en" altLang="zh-CN" sz="2400" dirty="0">
                <a:ea typeface="SimHei" panose="02010609060101010101" pitchFamily="49" charset="-122"/>
              </a:rPr>
              <a:t>University of California, Santa Cruz</a:t>
            </a:r>
            <a:r>
              <a:rPr lang="zh-CN" altLang="en" sz="2400" dirty="0">
                <a:ea typeface="SimHei" panose="02010609060101010101" pitchFamily="49" charset="-122"/>
              </a:rPr>
              <a:t>（</a:t>
            </a:r>
            <a:r>
              <a:rPr lang="en" altLang="zh-CN" sz="2400" dirty="0">
                <a:ea typeface="SimHei" panose="02010609060101010101" pitchFamily="49" charset="-122"/>
              </a:rPr>
              <a:t>UCSC</a:t>
            </a:r>
            <a:r>
              <a:rPr lang="zh-CN" altLang="en" sz="2400" dirty="0">
                <a:ea typeface="SimHei" panose="02010609060101010101" pitchFamily="49" charset="-122"/>
              </a:rPr>
              <a:t>）</a:t>
            </a:r>
            <a:r>
              <a:rPr lang="zh-CN" altLang="en-US" sz="2400" dirty="0">
                <a:ea typeface="SimHei" panose="02010609060101010101" pitchFamily="49" charset="-122"/>
              </a:rPr>
              <a:t>实施。但是到了 </a:t>
            </a:r>
            <a:r>
              <a:rPr lang="en-US" altLang="zh-CN" sz="2400" dirty="0">
                <a:ea typeface="SimHei" panose="02010609060101010101" pitchFamily="49" charset="-122"/>
              </a:rPr>
              <a:t>2010 </a:t>
            </a:r>
            <a:r>
              <a:rPr lang="zh-CN" altLang="en-US" sz="2400" dirty="0">
                <a:ea typeface="SimHei" panose="02010609060101010101" pitchFamily="49" charset="-122"/>
              </a:rPr>
              <a:t>年 </a:t>
            </a:r>
            <a:r>
              <a:rPr lang="en-US" altLang="zh-CN" sz="2400" dirty="0">
                <a:ea typeface="SimHei" panose="02010609060101010101" pitchFamily="49" charset="-122"/>
              </a:rPr>
              <a:t>3 </a:t>
            </a:r>
            <a:r>
              <a:rPr lang="zh-CN" altLang="en-US" sz="2400" dirty="0">
                <a:ea typeface="SimHei" panose="02010609060101010101" pitchFamily="49" charset="-122"/>
              </a:rPr>
              <a:t>月底，可以在</a:t>
            </a:r>
            <a:r>
              <a:rPr lang="en" altLang="zh-CN" sz="2400" dirty="0">
                <a:ea typeface="SimHei" panose="02010609060101010101" pitchFamily="49" charset="-122"/>
              </a:rPr>
              <a:t>Linux </a:t>
            </a:r>
            <a:r>
              <a:rPr lang="zh-CN" altLang="en-US" sz="2400" dirty="0">
                <a:ea typeface="SimHei" panose="02010609060101010101" pitchFamily="49" charset="-122"/>
              </a:rPr>
              <a:t>内核（从 </a:t>
            </a:r>
            <a:r>
              <a:rPr lang="en-US" altLang="zh-CN" sz="2400" dirty="0">
                <a:ea typeface="SimHei" panose="02010609060101010101" pitchFamily="49" charset="-122"/>
              </a:rPr>
              <a:t>2.6.34 </a:t>
            </a:r>
            <a:r>
              <a:rPr lang="zh-CN" altLang="en-US" sz="2400" dirty="0">
                <a:ea typeface="SimHei" panose="02010609060101010101" pitchFamily="49" charset="-122"/>
              </a:rPr>
              <a:t>版开始）中找到 </a:t>
            </a:r>
            <a:r>
              <a:rPr lang="en" altLang="zh-CN" sz="2400" dirty="0" err="1">
                <a:ea typeface="SimHei" panose="02010609060101010101" pitchFamily="49" charset="-122"/>
              </a:rPr>
              <a:t>Ceph</a:t>
            </a:r>
            <a:r>
              <a:rPr lang="en" altLang="zh-CN" sz="2400" dirty="0">
                <a:ea typeface="SimHei" panose="02010609060101010101" pitchFamily="49" charset="-122"/>
              </a:rPr>
              <a:t> </a:t>
            </a:r>
            <a:r>
              <a:rPr lang="zh-CN" altLang="en-US" sz="2400" dirty="0">
                <a:ea typeface="SimHei" panose="02010609060101010101" pitchFamily="49" charset="-122"/>
              </a:rPr>
              <a:t>的身影</a:t>
            </a:r>
          </a:p>
          <a:p>
            <a:pPr eaLnBrk="0" hangingPunct="0">
              <a:spcBef>
                <a:spcPts val="600"/>
              </a:spcBef>
              <a:defRPr/>
            </a:pPr>
            <a:r>
              <a:rPr lang="zh-CN" altLang="en-US" sz="2400" dirty="0">
                <a:ea typeface="SimHei" panose="02010609060101010101" pitchFamily="49" charset="-122"/>
              </a:rPr>
              <a:t>它是一个分布式文件系统，能够在维护 </a:t>
            </a:r>
            <a:r>
              <a:rPr lang="en" altLang="zh-CN" sz="2400" dirty="0">
                <a:ea typeface="SimHei" panose="02010609060101010101" pitchFamily="49" charset="-122"/>
              </a:rPr>
              <a:t>POSIX </a:t>
            </a:r>
            <a:r>
              <a:rPr lang="zh-CN" altLang="en-US" sz="2400" dirty="0">
                <a:ea typeface="SimHei" panose="02010609060101010101" pitchFamily="49" charset="-122"/>
              </a:rPr>
              <a:t>兼容性的同时加入了复制和容错功能</a:t>
            </a:r>
          </a:p>
          <a:p>
            <a:pPr eaLnBrk="0" hangingPunct="0">
              <a:spcBef>
                <a:spcPts val="600"/>
              </a:spcBef>
              <a:defRPr/>
            </a:pPr>
            <a:r>
              <a:rPr lang="en" altLang="zh-CN" sz="2400" dirty="0" err="1">
                <a:ea typeface="SimHei" panose="02010609060101010101" pitchFamily="49" charset="-122"/>
              </a:rPr>
              <a:t>Ceph</a:t>
            </a:r>
            <a:r>
              <a:rPr lang="zh-CN" altLang="en-US" sz="2400" dirty="0">
                <a:ea typeface="SimHei" panose="02010609060101010101" pitchFamily="49" charset="-122"/>
              </a:rPr>
              <a:t>可能还不适用于生产环境，但它对测试目的还是非常有用的</a:t>
            </a:r>
          </a:p>
        </p:txBody>
      </p:sp>
    </p:spTree>
    <p:extLst>
      <p:ext uri="{BB962C8B-B14F-4D97-AF65-F5344CB8AC3E}">
        <p14:creationId xmlns:p14="http://schemas.microsoft.com/office/powerpoint/2010/main" val="2891359238"/>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normAutofit/>
          </a:bodyPr>
          <a:lstStyle/>
          <a:p>
            <a:pPr>
              <a:lnSpc>
                <a:spcPct val="120000"/>
              </a:lnSpc>
            </a:pPr>
            <a:r>
              <a:rPr lang="en-US" altLang="zh-CN" sz="4800" dirty="0" err="1">
                <a:solidFill>
                  <a:srgbClr val="2521FF"/>
                </a:solidFill>
              </a:rPr>
              <a:t>Ceph</a:t>
            </a:r>
            <a:r>
              <a:rPr lang="zh-CN" altLang="en-US" sz="4800" dirty="0">
                <a:solidFill>
                  <a:srgbClr val="2521FF"/>
                </a:solidFill>
              </a:rPr>
              <a:t>的目标</a:t>
            </a:r>
          </a:p>
        </p:txBody>
      </p:sp>
      <p:sp>
        <p:nvSpPr>
          <p:cNvPr id="84995" name="Rectangle 3"/>
          <p:cNvSpPr>
            <a:spLocks noGrp="1" noChangeArrowheads="1"/>
          </p:cNvSpPr>
          <p:nvPr>
            <p:ph idx="1"/>
          </p:nvPr>
        </p:nvSpPr>
        <p:spPr>
          <a:xfrm>
            <a:off x="234176" y="1166019"/>
            <a:ext cx="11723648" cy="1487972"/>
          </a:xfrm>
        </p:spPr>
        <p:txBody>
          <a:bodyPr>
            <a:normAutofit/>
          </a:bodyPr>
          <a:lstStyle/>
          <a:p>
            <a:r>
              <a:rPr lang="zh-CN" altLang="en-US" sz="2400" dirty="0"/>
              <a:t>可轻松扩展到数 </a:t>
            </a:r>
            <a:r>
              <a:rPr lang="en-US" altLang="zh-CN" sz="2400" dirty="0"/>
              <a:t>PB </a:t>
            </a:r>
            <a:r>
              <a:rPr lang="zh-CN" altLang="en-US" sz="2400" dirty="0"/>
              <a:t>容量 </a:t>
            </a:r>
          </a:p>
          <a:p>
            <a:r>
              <a:rPr lang="zh-CN" altLang="en-US" sz="2400" dirty="0"/>
              <a:t>对多种工作负载的高性能（每秒输入</a:t>
            </a:r>
            <a:r>
              <a:rPr lang="en-US" altLang="zh-CN" sz="2400" dirty="0"/>
              <a:t>/</a:t>
            </a:r>
            <a:r>
              <a:rPr lang="zh-CN" altLang="en-US" sz="2400" dirty="0"/>
              <a:t>输出操作</a:t>
            </a:r>
            <a:r>
              <a:rPr lang="en-US" altLang="zh-CN" sz="2400" dirty="0"/>
              <a:t>[IOPS]</a:t>
            </a:r>
            <a:r>
              <a:rPr lang="zh-CN" altLang="en-US" sz="2400" dirty="0"/>
              <a:t>和带宽）</a:t>
            </a:r>
          </a:p>
          <a:p>
            <a:r>
              <a:rPr lang="zh-CN" altLang="en-US" sz="2400" dirty="0"/>
              <a:t>高可靠性</a:t>
            </a:r>
          </a:p>
        </p:txBody>
      </p:sp>
    </p:spTree>
    <p:extLst>
      <p:ext uri="{BB962C8B-B14F-4D97-AF65-F5344CB8AC3E}">
        <p14:creationId xmlns:p14="http://schemas.microsoft.com/office/powerpoint/2010/main" val="1845887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normAutofit/>
          </a:bodyPr>
          <a:lstStyle/>
          <a:p>
            <a:pPr eaLnBrk="1" hangingPunct="1"/>
            <a:r>
              <a:rPr lang="zh-CN" altLang="en-US" sz="4800" dirty="0">
                <a:solidFill>
                  <a:srgbClr val="2521FF"/>
                </a:solidFill>
                <a:latin typeface="宋体" panose="02010600030101010101" pitchFamily="2" charset="-122"/>
              </a:rPr>
              <a:t>分布式文件系统设计</a:t>
            </a:r>
          </a:p>
        </p:txBody>
      </p:sp>
      <p:sp>
        <p:nvSpPr>
          <p:cNvPr id="4099" name="Rectangle 3"/>
          <p:cNvSpPr>
            <a:spLocks noGrp="1" noChangeArrowheads="1"/>
          </p:cNvSpPr>
          <p:nvPr>
            <p:ph idx="1"/>
          </p:nvPr>
        </p:nvSpPr>
        <p:spPr>
          <a:xfrm>
            <a:off x="230459" y="1166019"/>
            <a:ext cx="11667892" cy="3773972"/>
          </a:xfrm>
        </p:spPr>
        <p:txBody>
          <a:bodyPr/>
          <a:lstStyle/>
          <a:p>
            <a:pPr algn="just" eaLnBrk="1" hangingPunct="1"/>
            <a:r>
              <a:rPr lang="zh-CN" altLang="en-US" dirty="0">
                <a:latin typeface="宋体" panose="02010600030101010101" pitchFamily="2" charset="-122"/>
              </a:rPr>
              <a:t>文件服务和文件服务器</a:t>
            </a:r>
            <a:endParaRPr lang="en-US" altLang="zh-CN" dirty="0">
              <a:latin typeface="宋体" panose="02010600030101010101" pitchFamily="2" charset="-122"/>
            </a:endParaRPr>
          </a:p>
          <a:p>
            <a:pPr lvl="1" algn="just"/>
            <a:r>
              <a:rPr lang="zh-CN" altLang="en-US" dirty="0">
                <a:latin typeface="宋体" panose="02010600030101010101" pitchFamily="2" charset="-122"/>
              </a:rPr>
              <a:t>文件服务</a:t>
            </a:r>
            <a:endParaRPr lang="en-US" altLang="zh-CN" dirty="0">
              <a:latin typeface="宋体" panose="02010600030101010101" pitchFamily="2" charset="-122"/>
            </a:endParaRPr>
          </a:p>
          <a:p>
            <a:pPr lvl="2" algn="just"/>
            <a:r>
              <a:rPr lang="zh-CN" altLang="en-US" dirty="0">
                <a:latin typeface="宋体" panose="02010600030101010101" pitchFamily="2" charset="-122"/>
              </a:rPr>
              <a:t>文件服务是文件系统向客户提供的规格说明，描述可用原语、参数和执行的动作。文件服务说明文件系统对客户的接口</a:t>
            </a:r>
            <a:endParaRPr lang="en-US" altLang="zh-CN" dirty="0">
              <a:latin typeface="宋体" panose="02010600030101010101" pitchFamily="2" charset="-122"/>
            </a:endParaRPr>
          </a:p>
          <a:p>
            <a:pPr lvl="1" algn="just"/>
            <a:r>
              <a:rPr lang="zh-CN" altLang="en-US" dirty="0">
                <a:latin typeface="宋体" panose="02010600030101010101" pitchFamily="2" charset="-122"/>
              </a:rPr>
              <a:t>文件服务器</a:t>
            </a:r>
            <a:endParaRPr lang="en-US" altLang="zh-CN" dirty="0">
              <a:latin typeface="宋体" panose="02010600030101010101" pitchFamily="2" charset="-122"/>
            </a:endParaRPr>
          </a:p>
          <a:p>
            <a:pPr lvl="2" algn="just"/>
            <a:r>
              <a:rPr lang="zh-CN" altLang="en-US" dirty="0">
                <a:latin typeface="宋体" panose="02010600030101010101" pitchFamily="2" charset="-122"/>
              </a:rPr>
              <a:t>文件服务器是运行在某台机器上的进程，帮助实现文件服务</a:t>
            </a:r>
            <a:endParaRPr lang="en-US" altLang="zh-CN" dirty="0">
              <a:latin typeface="宋体" panose="02010600030101010101" pitchFamily="2" charset="-122"/>
            </a:endParaRPr>
          </a:p>
          <a:p>
            <a:pPr lvl="2" algn="just"/>
            <a:r>
              <a:rPr lang="zh-CN" altLang="en-US" dirty="0">
                <a:latin typeface="宋体" panose="02010600030101010101" pitchFamily="2" charset="-122"/>
              </a:rPr>
              <a:t>客户不知道有多少文件服务器、文件位置、各功能细节</a:t>
            </a:r>
            <a:endParaRPr lang="en-US" altLang="zh-CN" dirty="0">
              <a:latin typeface="宋体" panose="02010600030101010101" pitchFamily="2" charset="-122"/>
            </a:endParaRPr>
          </a:p>
          <a:p>
            <a:pPr lvl="2" algn="just"/>
            <a:r>
              <a:rPr lang="zh-CN" altLang="en-US" dirty="0">
                <a:latin typeface="宋体" panose="02010600030101010101" pitchFamily="2" charset="-122"/>
              </a:rPr>
              <a:t>客户不知道文件服务是分布的</a:t>
            </a:r>
          </a:p>
        </p:txBody>
      </p:sp>
    </p:spTree>
    <p:extLst>
      <p:ext uri="{BB962C8B-B14F-4D97-AF65-F5344CB8AC3E}">
        <p14:creationId xmlns:p14="http://schemas.microsoft.com/office/powerpoint/2010/main" val="23220560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normAutofit/>
          </a:bodyPr>
          <a:lstStyle/>
          <a:p>
            <a:r>
              <a:rPr lang="en-US" altLang="zh-CN" sz="4800" dirty="0" err="1">
                <a:solidFill>
                  <a:srgbClr val="2521FF"/>
                </a:solidFill>
              </a:rPr>
              <a:t>Ceph</a:t>
            </a:r>
            <a:r>
              <a:rPr lang="zh-CN" altLang="en-US" sz="4800" dirty="0">
                <a:solidFill>
                  <a:srgbClr val="2521FF"/>
                </a:solidFill>
              </a:rPr>
              <a:t>关键技术</a:t>
            </a:r>
            <a:endParaRPr lang="en-US" altLang="zh-CN" sz="4800" dirty="0">
              <a:solidFill>
                <a:srgbClr val="2521FF"/>
              </a:solidFill>
            </a:endParaRPr>
          </a:p>
        </p:txBody>
      </p:sp>
      <p:sp>
        <p:nvSpPr>
          <p:cNvPr id="3" name="内容占位符 2">
            <a:extLst>
              <a:ext uri="{FF2B5EF4-FFF2-40B4-BE49-F238E27FC236}">
                <a16:creationId xmlns:a16="http://schemas.microsoft.com/office/drawing/2014/main" id="{6FCE87CF-CA5B-1B4E-9BB3-A79A4F526F7A}"/>
              </a:ext>
            </a:extLst>
          </p:cNvPr>
          <p:cNvSpPr>
            <a:spLocks noGrp="1"/>
          </p:cNvSpPr>
          <p:nvPr>
            <p:ph idx="1"/>
          </p:nvPr>
        </p:nvSpPr>
        <p:spPr>
          <a:xfrm>
            <a:off x="219308" y="1166018"/>
            <a:ext cx="11779404" cy="1822509"/>
          </a:xfrm>
        </p:spPr>
        <p:txBody>
          <a:bodyPr/>
          <a:lstStyle/>
          <a:p>
            <a:r>
              <a:rPr lang="en-US" altLang="zh-CN" dirty="0"/>
              <a:t>CRUSH</a:t>
            </a:r>
            <a:r>
              <a:rPr lang="zh-CN" altLang="en-US" dirty="0"/>
              <a:t>算法（</a:t>
            </a:r>
            <a:r>
              <a:rPr lang="en-US" altLang="zh-CN" i="1" dirty="0"/>
              <a:t>Controlled Replication Under Scalable Hashing</a:t>
            </a:r>
            <a:r>
              <a:rPr lang="zh-CN" altLang="en-US" dirty="0"/>
              <a:t> ）处理组到对象存储设备的映射（一个伪随机映射 ）</a:t>
            </a:r>
            <a:endParaRPr lang="en-US" altLang="zh-CN" dirty="0"/>
          </a:p>
          <a:p>
            <a:r>
              <a:rPr lang="zh-CN" altLang="en-US" dirty="0"/>
              <a:t>基于优化的</a:t>
            </a:r>
            <a:r>
              <a:rPr lang="en-US" altLang="zh-CN" dirty="0"/>
              <a:t>B-tree</a:t>
            </a:r>
            <a:r>
              <a:rPr lang="zh-CN" altLang="en-US" dirty="0"/>
              <a:t>技术</a:t>
            </a:r>
          </a:p>
        </p:txBody>
      </p:sp>
      <p:sp>
        <p:nvSpPr>
          <p:cNvPr id="5" name="Rectangle 3"/>
          <p:cNvSpPr txBox="1">
            <a:spLocks noChangeArrowheads="1"/>
          </p:cNvSpPr>
          <p:nvPr/>
        </p:nvSpPr>
        <p:spPr>
          <a:xfrm>
            <a:off x="2415189" y="1701839"/>
            <a:ext cx="10421679" cy="19882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Tree>
    <p:extLst>
      <p:ext uri="{BB962C8B-B14F-4D97-AF65-F5344CB8AC3E}">
        <p14:creationId xmlns:p14="http://schemas.microsoft.com/office/powerpoint/2010/main" val="5271847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0" y="0"/>
            <a:ext cx="12192000" cy="1143000"/>
          </a:xfrm>
        </p:spPr>
        <p:txBody>
          <a:bodyPr>
            <a:normAutofit/>
          </a:bodyPr>
          <a:lstStyle/>
          <a:p>
            <a:pPr>
              <a:lnSpc>
                <a:spcPct val="120000"/>
              </a:lnSpc>
            </a:pPr>
            <a:r>
              <a:rPr lang="en-US" altLang="zh-CN" sz="4800" dirty="0" err="1">
                <a:solidFill>
                  <a:srgbClr val="2521FF"/>
                </a:solidFill>
              </a:rPr>
              <a:t>Ceph</a:t>
            </a:r>
            <a:r>
              <a:rPr lang="zh-CN" altLang="en-US" sz="4800" dirty="0">
                <a:solidFill>
                  <a:srgbClr val="2521FF"/>
                </a:solidFill>
              </a:rPr>
              <a:t>的体系结构</a:t>
            </a:r>
          </a:p>
        </p:txBody>
      </p:sp>
      <p:graphicFrame>
        <p:nvGraphicFramePr>
          <p:cNvPr id="10242" name="Object 4"/>
          <p:cNvGraphicFramePr>
            <a:graphicFrameLocks noGrp="1" noChangeAspect="1"/>
          </p:cNvGraphicFramePr>
          <p:nvPr>
            <p:ph idx="4294967295"/>
            <p:extLst>
              <p:ext uri="{D42A27DB-BD31-4B8C-83A1-F6EECF244321}">
                <p14:modId xmlns:p14="http://schemas.microsoft.com/office/powerpoint/2010/main" val="2167496012"/>
              </p:ext>
            </p:extLst>
          </p:nvPr>
        </p:nvGraphicFramePr>
        <p:xfrm>
          <a:off x="177799" y="1143000"/>
          <a:ext cx="3314700" cy="2573337"/>
        </p:xfrm>
        <a:graphic>
          <a:graphicData uri="http://schemas.openxmlformats.org/presentationml/2006/ole">
            <mc:AlternateContent xmlns:mc="http://schemas.openxmlformats.org/markup-compatibility/2006">
              <mc:Choice xmlns:v="urn:schemas-microsoft-com:vml" Requires="v">
                <p:oleObj spid="_x0000_s5555" name="图片" r:id="rId3" imgW="4466667" imgH="3466667" progId="StaticDib">
                  <p:embed/>
                </p:oleObj>
              </mc:Choice>
              <mc:Fallback>
                <p:oleObj name="图片" r:id="rId3" imgW="4466667" imgH="3466667" progId="StaticDib">
                  <p:embed/>
                  <p:pic>
                    <p:nvPicPr>
                      <p:cNvPr id="1024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799" y="1143000"/>
                        <a:ext cx="3314700" cy="2573337"/>
                      </a:xfrm>
                      <a:prstGeom prst="rect">
                        <a:avLst/>
                      </a:prstGeom>
                      <a:noFill/>
                      <a:ln>
                        <a:noFill/>
                      </a:ln>
                      <a:effectLst/>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3727859179"/>
              </p:ext>
            </p:extLst>
          </p:nvPr>
        </p:nvGraphicFramePr>
        <p:xfrm>
          <a:off x="177799" y="3972400"/>
          <a:ext cx="3760950" cy="2060574"/>
        </p:xfrm>
        <a:graphic>
          <a:graphicData uri="http://schemas.openxmlformats.org/presentationml/2006/ole">
            <mc:AlternateContent xmlns:mc="http://schemas.openxmlformats.org/markup-compatibility/2006">
              <mc:Choice xmlns:v="urn:schemas-microsoft-com:vml" Requires="v">
                <p:oleObj spid="_x0000_s5556" name="图片" r:id="rId5" imgW="5371429" imgH="2942857" progId="StaticDib">
                  <p:embed/>
                </p:oleObj>
              </mc:Choice>
              <mc:Fallback>
                <p:oleObj name="图片" r:id="rId5" imgW="5371429" imgH="2942857" progId="StaticDib">
                  <p:embed/>
                  <p:pic>
                    <p:nvPicPr>
                      <p:cNvPr id="11266"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799" y="3972400"/>
                        <a:ext cx="3760950" cy="2060574"/>
                      </a:xfrm>
                      <a:prstGeom prst="rect">
                        <a:avLst/>
                      </a:prstGeom>
                      <a:noFill/>
                      <a:ln>
                        <a:noFill/>
                      </a:ln>
                      <a:effectLst/>
                    </p:spPr>
                  </p:pic>
                </p:oleObj>
              </mc:Fallback>
            </mc:AlternateContent>
          </a:graphicData>
        </a:graphic>
      </p:graphicFrame>
      <p:sp>
        <p:nvSpPr>
          <p:cNvPr id="3" name="矩形 2"/>
          <p:cNvSpPr/>
          <p:nvPr/>
        </p:nvSpPr>
        <p:spPr>
          <a:xfrm>
            <a:off x="913434" y="6299937"/>
            <a:ext cx="2408032" cy="461665"/>
          </a:xfrm>
          <a:prstGeom prst="rect">
            <a:avLst/>
          </a:prstGeom>
        </p:spPr>
        <p:txBody>
          <a:bodyPr wrap="none">
            <a:spAutoFit/>
          </a:bodyPr>
          <a:lstStyle/>
          <a:p>
            <a:r>
              <a:rPr lang="en-US" altLang="zh-CN" sz="2400" dirty="0" err="1">
                <a:ea typeface="SimHei" panose="02010609060101010101" pitchFamily="49" charset="-122"/>
              </a:rPr>
              <a:t>Ceph</a:t>
            </a:r>
            <a:r>
              <a:rPr lang="zh-CN" altLang="en-US" sz="2400">
                <a:ea typeface="SimHei" panose="02010609060101010101" pitchFamily="49" charset="-122"/>
              </a:rPr>
              <a:t>的分层视图</a:t>
            </a:r>
            <a:endParaRPr lang="zh-CN" altLang="en-US" sz="2400" dirty="0">
              <a:ea typeface="SimHei" panose="02010609060101010101" pitchFamily="49" charset="-122"/>
            </a:endParaRPr>
          </a:p>
        </p:txBody>
      </p:sp>
      <p:sp>
        <p:nvSpPr>
          <p:cNvPr id="7" name="Rectangle 3"/>
          <p:cNvSpPr txBox="1">
            <a:spLocks noChangeArrowheads="1"/>
          </p:cNvSpPr>
          <p:nvPr/>
        </p:nvSpPr>
        <p:spPr>
          <a:xfrm>
            <a:off x="4598639" y="1132864"/>
            <a:ext cx="6842893" cy="6230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t>Metadata Server Cluster</a:t>
            </a:r>
          </a:p>
        </p:txBody>
      </p:sp>
      <p:sp>
        <p:nvSpPr>
          <p:cNvPr id="8" name="矩形 7"/>
          <p:cNvSpPr/>
          <p:nvPr/>
        </p:nvSpPr>
        <p:spPr>
          <a:xfrm>
            <a:off x="5145488" y="1588204"/>
            <a:ext cx="7046512" cy="1938992"/>
          </a:xfrm>
          <a:prstGeom prst="rect">
            <a:avLst/>
          </a:prstGeom>
        </p:spPr>
        <p:txBody>
          <a:bodyPr wrap="square">
            <a:spAutoFit/>
          </a:bodyPr>
          <a:lstStyle/>
          <a:p>
            <a:pPr marL="285750" indent="-285750">
              <a:buFont typeface="Arial" panose="020B0604020202020204" pitchFamily="34" charset="0"/>
              <a:buChar char="•"/>
            </a:pPr>
            <a:r>
              <a:rPr lang="zh-CN" altLang="en-US" sz="2400" dirty="0">
                <a:ea typeface="SimHei" panose="02010609060101010101" pitchFamily="49" charset="-122"/>
              </a:rPr>
              <a:t>元数据存储在一个存储集群 </a:t>
            </a:r>
            <a:endParaRPr lang="en-US" altLang="zh-CN" sz="2400" dirty="0">
              <a:ea typeface="SimHei" panose="02010609060101010101" pitchFamily="49" charset="-122"/>
            </a:endParaRPr>
          </a:p>
          <a:p>
            <a:pPr marL="285750" indent="-285750">
              <a:buFont typeface="Arial" panose="020B0604020202020204" pitchFamily="34" charset="0"/>
              <a:buChar char="•"/>
            </a:pPr>
            <a:r>
              <a:rPr lang="zh-CN" altLang="en-US" sz="2400" dirty="0">
                <a:ea typeface="SimHei" panose="02010609060101010101" pitchFamily="49" charset="-122"/>
              </a:rPr>
              <a:t>管理文件系统的名称空间 </a:t>
            </a:r>
            <a:endParaRPr lang="en-US" altLang="zh-CN" sz="2400" dirty="0">
              <a:ea typeface="SimHei" panose="02010609060101010101" pitchFamily="49" charset="-122"/>
            </a:endParaRPr>
          </a:p>
          <a:p>
            <a:pPr marL="285750" indent="-285750">
              <a:buFont typeface="Arial" panose="020B0604020202020204" pitchFamily="34" charset="0"/>
              <a:buChar char="•"/>
            </a:pPr>
            <a:r>
              <a:rPr lang="zh-CN" altLang="en-US" sz="2400" dirty="0">
                <a:ea typeface="SimHei" panose="02010609060101010101" pitchFamily="49" charset="-122"/>
              </a:rPr>
              <a:t>管理数据位置，以及在何处存储新数据 </a:t>
            </a:r>
            <a:endParaRPr lang="en-US" altLang="zh-CN" sz="2400" dirty="0">
              <a:ea typeface="SimHei" panose="02010609060101010101" pitchFamily="49" charset="-122"/>
            </a:endParaRPr>
          </a:p>
          <a:p>
            <a:pPr marL="285750" indent="-285750">
              <a:buFont typeface="Arial" panose="020B0604020202020204" pitchFamily="34" charset="0"/>
              <a:buChar char="•"/>
            </a:pPr>
            <a:r>
              <a:rPr lang="zh-CN" altLang="en-US" sz="2400" dirty="0">
                <a:ea typeface="SimHei" panose="02010609060101010101" pitchFamily="49" charset="-122"/>
              </a:rPr>
              <a:t>更高层次的 </a:t>
            </a:r>
            <a:r>
              <a:rPr lang="en-US" altLang="zh-CN" sz="2400" dirty="0">
                <a:ea typeface="SimHei" panose="02010609060101010101" pitchFamily="49" charset="-122"/>
              </a:rPr>
              <a:t>POSIX </a:t>
            </a:r>
            <a:r>
              <a:rPr lang="zh-CN" altLang="en-US" sz="2400" dirty="0">
                <a:ea typeface="SimHei" panose="02010609060101010101" pitchFamily="49" charset="-122"/>
              </a:rPr>
              <a:t>功能（例如，打开、关闭、重命名）就由元数据服务器管理 </a:t>
            </a:r>
            <a:endParaRPr lang="en-US" altLang="zh-CN" sz="2400" dirty="0">
              <a:ea typeface="SimHei" panose="02010609060101010101" pitchFamily="49" charset="-122"/>
            </a:endParaRPr>
          </a:p>
        </p:txBody>
      </p:sp>
      <p:sp>
        <p:nvSpPr>
          <p:cNvPr id="9" name="Rectangle 3"/>
          <p:cNvSpPr txBox="1">
            <a:spLocks noChangeArrowheads="1"/>
          </p:cNvSpPr>
          <p:nvPr/>
        </p:nvSpPr>
        <p:spPr>
          <a:xfrm>
            <a:off x="4842435" y="3491147"/>
            <a:ext cx="6842893" cy="50650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Tx/>
              <a:buNone/>
            </a:pPr>
            <a:r>
              <a:rPr lang="en-US" altLang="zh-CN" sz="3600"/>
              <a:t>	</a:t>
            </a:r>
            <a:endParaRPr lang="zh-CN" altLang="en-US" sz="3600"/>
          </a:p>
        </p:txBody>
      </p:sp>
      <p:sp>
        <p:nvSpPr>
          <p:cNvPr id="10" name="矩形 9"/>
          <p:cNvSpPr/>
          <p:nvPr/>
        </p:nvSpPr>
        <p:spPr>
          <a:xfrm>
            <a:off x="5145488" y="3942056"/>
            <a:ext cx="7046512" cy="1569660"/>
          </a:xfrm>
          <a:prstGeom prst="rect">
            <a:avLst/>
          </a:prstGeom>
        </p:spPr>
        <p:txBody>
          <a:bodyPr wrap="square">
            <a:spAutoFit/>
          </a:bodyPr>
          <a:lstStyle/>
          <a:p>
            <a:pPr marL="342900" indent="-342900">
              <a:buFont typeface="Arial" panose="020B0604020202020204" pitchFamily="34" charset="0"/>
              <a:buChar char="•"/>
            </a:pPr>
            <a:r>
              <a:rPr lang="zh-CN" altLang="en-US" sz="2400" dirty="0">
                <a:ea typeface="SimHei" panose="02010609060101010101" pitchFamily="49" charset="-122"/>
              </a:rPr>
              <a:t>存储文件</a:t>
            </a:r>
          </a:p>
          <a:p>
            <a:pPr marL="342900" indent="-342900">
              <a:buFont typeface="Arial" panose="020B0604020202020204" pitchFamily="34" charset="0"/>
              <a:buChar char="•"/>
            </a:pPr>
            <a:r>
              <a:rPr lang="zh-CN" altLang="en-US" sz="2400" dirty="0">
                <a:ea typeface="SimHei" panose="02010609060101010101" pitchFamily="49" charset="-122"/>
              </a:rPr>
              <a:t>与客户端发生文件</a:t>
            </a:r>
            <a:r>
              <a:rPr lang="en-US" altLang="zh-CN" sz="2400" dirty="0">
                <a:ea typeface="SimHei" panose="02010609060101010101" pitchFamily="49" charset="-122"/>
              </a:rPr>
              <a:t>I/O</a:t>
            </a:r>
            <a:endParaRPr lang="zh-CN" altLang="en-US" sz="2400" dirty="0">
              <a:ea typeface="SimHei" panose="02010609060101010101" pitchFamily="49" charset="-122"/>
            </a:endParaRPr>
          </a:p>
          <a:p>
            <a:pPr marL="342900" indent="-342900">
              <a:buFont typeface="Arial" panose="020B0604020202020204" pitchFamily="34" charset="0"/>
              <a:buChar char="•"/>
            </a:pPr>
            <a:r>
              <a:rPr lang="en-US" altLang="zh-CN" sz="2400" dirty="0">
                <a:ea typeface="SimHei" panose="02010609060101010101" pitchFamily="49" charset="-122"/>
              </a:rPr>
              <a:t>POSIX </a:t>
            </a:r>
            <a:r>
              <a:rPr lang="zh-CN" altLang="en-US" sz="2400" dirty="0">
                <a:ea typeface="SimHei" panose="02010609060101010101" pitchFamily="49" charset="-122"/>
              </a:rPr>
              <a:t>功能（例如读和写）则直接由对象存储集群管理 </a:t>
            </a:r>
          </a:p>
        </p:txBody>
      </p:sp>
      <p:sp>
        <p:nvSpPr>
          <p:cNvPr id="11" name="矩形 10"/>
          <p:cNvSpPr/>
          <p:nvPr/>
        </p:nvSpPr>
        <p:spPr>
          <a:xfrm>
            <a:off x="5145488" y="5978058"/>
            <a:ext cx="3801607" cy="830997"/>
          </a:xfrm>
          <a:prstGeom prst="rect">
            <a:avLst/>
          </a:prstGeom>
        </p:spPr>
        <p:txBody>
          <a:bodyPr wrap="square">
            <a:spAutoFit/>
          </a:bodyPr>
          <a:lstStyle/>
          <a:p>
            <a:pPr marL="285750" indent="-285750">
              <a:buFont typeface="Arial" panose="020B0604020202020204" pitchFamily="34" charset="0"/>
              <a:buChar char="•"/>
            </a:pPr>
            <a:r>
              <a:rPr lang="zh-CN" altLang="en-US" sz="2400" dirty="0">
                <a:ea typeface="SimHei" panose="02010609060101010101" pitchFamily="49" charset="-122"/>
              </a:rPr>
              <a:t>识别机器故障</a:t>
            </a:r>
          </a:p>
          <a:p>
            <a:pPr marL="285750" indent="-285750">
              <a:buFont typeface="Arial" panose="020B0604020202020204" pitchFamily="34" charset="0"/>
              <a:buChar char="•"/>
            </a:pPr>
            <a:r>
              <a:rPr lang="zh-CN" altLang="en-US" sz="2400" dirty="0">
                <a:ea typeface="SimHei" panose="02010609060101010101" pitchFamily="49" charset="-122"/>
              </a:rPr>
              <a:t>系统通知</a:t>
            </a:r>
            <a:endParaRPr lang="en-US" altLang="zh-CN" sz="2400" dirty="0">
              <a:ea typeface="SimHei" panose="02010609060101010101" pitchFamily="49" charset="-122"/>
            </a:endParaRPr>
          </a:p>
        </p:txBody>
      </p:sp>
      <p:sp>
        <p:nvSpPr>
          <p:cNvPr id="12" name="Rectangle 3"/>
          <p:cNvSpPr txBox="1">
            <a:spLocks noChangeArrowheads="1"/>
          </p:cNvSpPr>
          <p:nvPr/>
        </p:nvSpPr>
        <p:spPr>
          <a:xfrm>
            <a:off x="4598639" y="3414803"/>
            <a:ext cx="6842893" cy="62304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dirty="0"/>
              <a:t>Object Storage Cluster</a:t>
            </a:r>
          </a:p>
        </p:txBody>
      </p:sp>
      <p:sp>
        <p:nvSpPr>
          <p:cNvPr id="14" name="Rectangle 3"/>
          <p:cNvSpPr txBox="1">
            <a:spLocks noChangeArrowheads="1"/>
          </p:cNvSpPr>
          <p:nvPr/>
        </p:nvSpPr>
        <p:spPr>
          <a:xfrm>
            <a:off x="4598639" y="5415921"/>
            <a:ext cx="6842893" cy="62304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dirty="0"/>
              <a:t>Cluster Monitors</a:t>
            </a:r>
          </a:p>
        </p:txBody>
      </p:sp>
    </p:spTree>
    <p:extLst>
      <p:ext uri="{BB962C8B-B14F-4D97-AF65-F5344CB8AC3E}">
        <p14:creationId xmlns:p14="http://schemas.microsoft.com/office/powerpoint/2010/main" val="2153840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zh-CN" altLang="en-US" sz="4800" dirty="0">
                <a:solidFill>
                  <a:srgbClr val="2521FF"/>
                </a:solidFill>
                <a:latin typeface="SimHei" panose="02010609060101010101" pitchFamily="49" charset="-122"/>
                <a:ea typeface="SimHei" panose="02010609060101010101" pitchFamily="49" charset="-122"/>
                <a:cs typeface="Times New Roman" panose="02020603050405020304" pitchFamily="18" charset="0"/>
              </a:rPr>
              <a:t>文件服务接口</a:t>
            </a:r>
            <a:r>
              <a:rPr lang="en-US" altLang="zh-CN" sz="4800" dirty="0">
                <a:solidFill>
                  <a:srgbClr val="2521FF"/>
                </a:solidFill>
                <a:latin typeface="SimHei" panose="02010609060101010101" pitchFamily="49" charset="-122"/>
                <a:ea typeface="SimHei" panose="02010609060101010101" pitchFamily="49" charset="-122"/>
                <a:cs typeface="Times New Roman" panose="02020603050405020304" pitchFamily="18" charset="0"/>
              </a:rPr>
              <a:t>(1/3)</a:t>
            </a:r>
            <a:endParaRPr lang="zh-CN" altLang="en-US" sz="4800" dirty="0">
              <a:solidFill>
                <a:srgbClr val="2521FF"/>
              </a:solidFill>
              <a:latin typeface="SimHei" panose="02010609060101010101" pitchFamily="49" charset="-122"/>
              <a:ea typeface="SimHei" panose="02010609060101010101" pitchFamily="49" charset="-122"/>
              <a:cs typeface="Times New Roman" panose="02020603050405020304" pitchFamily="18" charset="0"/>
            </a:endParaRPr>
          </a:p>
        </p:txBody>
      </p:sp>
      <p:sp>
        <p:nvSpPr>
          <p:cNvPr id="7171" name="Rectangle 3"/>
          <p:cNvSpPr>
            <a:spLocks noGrp="1" noChangeArrowheads="1"/>
          </p:cNvSpPr>
          <p:nvPr>
            <p:ph idx="1"/>
          </p:nvPr>
        </p:nvSpPr>
        <p:spPr>
          <a:xfrm>
            <a:off x="167268" y="1166018"/>
            <a:ext cx="11942956" cy="5390899"/>
          </a:xfrm>
        </p:spPr>
        <p:txBody>
          <a:bodyPr>
            <a:normAutofit/>
          </a:bodyPr>
          <a:lstStyle/>
          <a:p>
            <a:pPr algn="just">
              <a:lnSpc>
                <a:spcPct val="110000"/>
              </a:lnSpc>
            </a:pPr>
            <a:r>
              <a:rPr lang="zh-CN" altLang="en-US" sz="1800" dirty="0">
                <a:ea typeface="SimHei" panose="02010609060101010101" pitchFamily="49" charset="-122"/>
              </a:rPr>
              <a:t>文件</a:t>
            </a:r>
            <a:endParaRPr lang="en-US" altLang="zh-CN" sz="1800" dirty="0">
              <a:ea typeface="SimHei" panose="02010609060101010101" pitchFamily="49" charset="-122"/>
            </a:endParaRPr>
          </a:p>
          <a:p>
            <a:pPr lvl="1" algn="just">
              <a:lnSpc>
                <a:spcPct val="120000"/>
              </a:lnSpc>
            </a:pPr>
            <a:r>
              <a:rPr lang="zh-CN" altLang="en-US" sz="1600" dirty="0">
                <a:ea typeface="SimHei" panose="02010609060101010101" pitchFamily="49" charset="-122"/>
              </a:rPr>
              <a:t>在许多系统</a:t>
            </a:r>
            <a:r>
              <a:rPr lang="en-US" altLang="zh-CN" sz="1600" dirty="0">
                <a:ea typeface="SimHei" panose="02010609060101010101" pitchFamily="49" charset="-122"/>
              </a:rPr>
              <a:t>(UNIX</a:t>
            </a:r>
            <a:r>
              <a:rPr lang="zh-CN" altLang="en-US" sz="1600" dirty="0">
                <a:ea typeface="SimHei" panose="02010609060101010101" pitchFamily="49" charset="-122"/>
              </a:rPr>
              <a:t>和</a:t>
            </a:r>
            <a:r>
              <a:rPr lang="en-US" altLang="zh-CN" sz="1600" dirty="0">
                <a:ea typeface="SimHei" panose="02010609060101010101" pitchFamily="49" charset="-122"/>
              </a:rPr>
              <a:t>MS-DOS)</a:t>
            </a:r>
            <a:r>
              <a:rPr lang="zh-CN" altLang="en-US" sz="1600" dirty="0">
                <a:ea typeface="SimHei" panose="02010609060101010101" pitchFamily="49" charset="-122"/>
              </a:rPr>
              <a:t>中，文件是一个未经解释的字节序列。文件中信息的含义和结构取决于应用程序</a:t>
            </a:r>
            <a:endParaRPr lang="zh-CN" altLang="en-US" sz="1050" dirty="0">
              <a:ea typeface="SimHei" panose="02010609060101010101" pitchFamily="49" charset="-122"/>
            </a:endParaRPr>
          </a:p>
          <a:p>
            <a:pPr algn="just">
              <a:lnSpc>
                <a:spcPct val="110000"/>
              </a:lnSpc>
            </a:pPr>
            <a:r>
              <a:rPr lang="zh-CN" altLang="en-US" sz="1800" dirty="0">
                <a:ea typeface="SimHei" panose="02010609060101010101" pitchFamily="49" charset="-122"/>
              </a:rPr>
              <a:t>文件属性</a:t>
            </a:r>
            <a:endParaRPr lang="en-US" altLang="zh-CN" sz="1800" dirty="0">
              <a:ea typeface="SimHei" panose="02010609060101010101" pitchFamily="49" charset="-122"/>
            </a:endParaRPr>
          </a:p>
          <a:p>
            <a:pPr lvl="1" algn="just">
              <a:lnSpc>
                <a:spcPct val="120000"/>
              </a:lnSpc>
            </a:pPr>
            <a:r>
              <a:rPr lang="zh-CN" altLang="en-US" sz="1600" dirty="0">
                <a:ea typeface="SimHei" panose="02010609060101010101" pitchFamily="49" charset="-122"/>
              </a:rPr>
              <a:t>与文件相关的信息，但不是文件本身的一部分</a:t>
            </a:r>
            <a:endParaRPr lang="en-US" altLang="zh-CN" sz="1600" dirty="0">
              <a:ea typeface="SimHei" panose="02010609060101010101" pitchFamily="49" charset="-122"/>
            </a:endParaRPr>
          </a:p>
          <a:p>
            <a:pPr lvl="1" algn="just">
              <a:lnSpc>
                <a:spcPct val="120000"/>
              </a:lnSpc>
            </a:pPr>
            <a:r>
              <a:rPr lang="zh-CN" altLang="en-US" sz="1600" dirty="0">
                <a:ea typeface="SimHei" panose="02010609060101010101" pitchFamily="49" charset="-122"/>
              </a:rPr>
              <a:t>典型属性</a:t>
            </a:r>
            <a:endParaRPr lang="en-US" altLang="zh-CN" sz="1600" dirty="0">
              <a:ea typeface="SimHei" panose="02010609060101010101" pitchFamily="49" charset="-122"/>
            </a:endParaRPr>
          </a:p>
          <a:p>
            <a:pPr lvl="2" algn="just">
              <a:lnSpc>
                <a:spcPct val="120000"/>
              </a:lnSpc>
            </a:pPr>
            <a:r>
              <a:rPr lang="zh-CN" altLang="en-US" sz="1400" dirty="0">
                <a:ea typeface="SimHei" panose="02010609060101010101" pitchFamily="49" charset="-122"/>
              </a:rPr>
              <a:t>所有者</a:t>
            </a:r>
          </a:p>
          <a:p>
            <a:pPr lvl="2" algn="just">
              <a:lnSpc>
                <a:spcPct val="120000"/>
              </a:lnSpc>
            </a:pPr>
            <a:r>
              <a:rPr lang="zh-CN" altLang="en-US" sz="1400" dirty="0">
                <a:ea typeface="SimHei" panose="02010609060101010101" pitchFamily="49" charset="-122"/>
              </a:rPr>
              <a:t>大小</a:t>
            </a:r>
          </a:p>
          <a:p>
            <a:pPr lvl="2" algn="just">
              <a:lnSpc>
                <a:spcPct val="120000"/>
              </a:lnSpc>
            </a:pPr>
            <a:r>
              <a:rPr lang="zh-CN" altLang="en-US" sz="1400" dirty="0">
                <a:ea typeface="SimHei" panose="02010609060101010101" pitchFamily="49" charset="-122"/>
              </a:rPr>
              <a:t>创建日期</a:t>
            </a:r>
          </a:p>
          <a:p>
            <a:pPr lvl="2" algn="just">
              <a:lnSpc>
                <a:spcPct val="120000"/>
              </a:lnSpc>
            </a:pPr>
            <a:r>
              <a:rPr lang="zh-CN" altLang="en-US" sz="1400" dirty="0">
                <a:ea typeface="SimHei" panose="02010609060101010101" pitchFamily="49" charset="-122"/>
              </a:rPr>
              <a:t>访问权限</a:t>
            </a:r>
          </a:p>
          <a:p>
            <a:pPr lvl="1" algn="just">
              <a:lnSpc>
                <a:spcPct val="120000"/>
              </a:lnSpc>
            </a:pPr>
            <a:r>
              <a:rPr lang="zh-CN" altLang="en-US" sz="1600" dirty="0">
                <a:ea typeface="SimHei" panose="02010609060101010101" pitchFamily="49" charset="-122"/>
              </a:rPr>
              <a:t>文件的其它属性包括能否修改</a:t>
            </a:r>
          </a:p>
          <a:p>
            <a:pPr lvl="2" algn="just">
              <a:lnSpc>
                <a:spcPct val="120000"/>
              </a:lnSpc>
            </a:pPr>
            <a:r>
              <a:rPr lang="zh-CN" altLang="en-US" sz="1400" dirty="0">
                <a:ea typeface="SimHei" panose="02010609060101010101" pitchFamily="49" charset="-122"/>
              </a:rPr>
              <a:t>通常可以修改</a:t>
            </a:r>
          </a:p>
          <a:p>
            <a:pPr lvl="2" algn="just">
              <a:lnSpc>
                <a:spcPct val="120000"/>
              </a:lnSpc>
            </a:pPr>
            <a:r>
              <a:rPr lang="zh-CN" altLang="en-US" sz="1400" dirty="0">
                <a:ea typeface="SimHei" panose="02010609060101010101" pitchFamily="49" charset="-122"/>
              </a:rPr>
              <a:t>不可变性：一旦创建，不可变更，支持文件高速缓存和复制</a:t>
            </a:r>
          </a:p>
          <a:p>
            <a:pPr algn="just">
              <a:lnSpc>
                <a:spcPct val="110000"/>
              </a:lnSpc>
            </a:pPr>
            <a:r>
              <a:rPr lang="zh-CN" altLang="en-US" sz="1800" dirty="0">
                <a:ea typeface="SimHei" panose="02010609060101010101" pitchFamily="49" charset="-122"/>
              </a:rPr>
              <a:t>保护技术</a:t>
            </a:r>
          </a:p>
          <a:p>
            <a:pPr lvl="1" algn="just">
              <a:lnSpc>
                <a:spcPct val="120000"/>
              </a:lnSpc>
            </a:pPr>
            <a:r>
              <a:rPr lang="zh-CN" altLang="en-US" sz="1600" dirty="0">
                <a:ea typeface="SimHei" panose="02010609060101010101" pitchFamily="49" charset="-122"/>
              </a:rPr>
              <a:t>权能：用户访问每个对象的某种许可，指定允许的访问类型</a:t>
            </a:r>
            <a:r>
              <a:rPr lang="en-US" altLang="zh-CN" sz="1600" dirty="0">
                <a:ea typeface="SimHei" panose="02010609060101010101" pitchFamily="49" charset="-122"/>
              </a:rPr>
              <a:t>(</a:t>
            </a:r>
            <a:r>
              <a:rPr lang="zh-CN" altLang="en-US" sz="1600" dirty="0">
                <a:ea typeface="SimHei" panose="02010609060101010101" pitchFamily="49" charset="-122"/>
              </a:rPr>
              <a:t>读、写</a:t>
            </a:r>
            <a:r>
              <a:rPr lang="en-US" altLang="zh-CN" sz="1600" dirty="0">
                <a:ea typeface="SimHei" panose="02010609060101010101" pitchFamily="49" charset="-122"/>
              </a:rPr>
              <a:t>)</a:t>
            </a:r>
          </a:p>
          <a:p>
            <a:pPr lvl="1" algn="just">
              <a:lnSpc>
                <a:spcPct val="120000"/>
              </a:lnSpc>
            </a:pPr>
            <a:r>
              <a:rPr lang="zh-CN" altLang="en-US" sz="1600" dirty="0">
                <a:ea typeface="SimHei" panose="02010609060101010101" pitchFamily="49" charset="-122"/>
              </a:rPr>
              <a:t>存取控制表：把文件与可以访问该文件的用户以及访问方式联系起来。</a:t>
            </a:r>
            <a:r>
              <a:rPr lang="en-US" altLang="zh-CN" sz="1600" dirty="0">
                <a:ea typeface="SimHei" panose="02010609060101010101" pitchFamily="49" charset="-122"/>
              </a:rPr>
              <a:t>UNIX</a:t>
            </a:r>
            <a:r>
              <a:rPr lang="zh-CN" altLang="en-US" sz="1600" dirty="0">
                <a:ea typeface="SimHei" panose="02010609060101010101" pitchFamily="49" charset="-122"/>
              </a:rPr>
              <a:t>模式是简化了的存取控制表，通过二进制位控制所有者、所有者组、以及其他人对文件的读、写和运行</a:t>
            </a:r>
          </a:p>
        </p:txBody>
      </p:sp>
    </p:spTree>
    <p:extLst>
      <p:ext uri="{BB962C8B-B14F-4D97-AF65-F5344CB8AC3E}">
        <p14:creationId xmlns:p14="http://schemas.microsoft.com/office/powerpoint/2010/main" val="1029514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zh-CN" altLang="en-US" sz="4800" dirty="0">
                <a:solidFill>
                  <a:srgbClr val="2521FF"/>
                </a:solidFill>
                <a:latin typeface="SimHei" panose="02010609060101010101" pitchFamily="49" charset="-122"/>
                <a:ea typeface="SimHei" panose="02010609060101010101" pitchFamily="49" charset="-122"/>
                <a:cs typeface="Times New Roman" panose="02020603050405020304" pitchFamily="18" charset="0"/>
              </a:rPr>
              <a:t>文件服务接口</a:t>
            </a:r>
            <a:r>
              <a:rPr lang="en-US" altLang="zh-CN" sz="4800" dirty="0">
                <a:solidFill>
                  <a:srgbClr val="2521FF"/>
                </a:solidFill>
                <a:latin typeface="SimHei" panose="02010609060101010101" pitchFamily="49" charset="-122"/>
                <a:ea typeface="SimHei" panose="02010609060101010101" pitchFamily="49" charset="-122"/>
                <a:cs typeface="Times New Roman" panose="02020603050405020304" pitchFamily="18" charset="0"/>
              </a:rPr>
              <a:t>(2/3)</a:t>
            </a:r>
            <a:endParaRPr lang="zh-CN" altLang="en-US" sz="4800" dirty="0">
              <a:solidFill>
                <a:srgbClr val="2521FF"/>
              </a:solidFill>
              <a:latin typeface="SimHei" panose="02010609060101010101" pitchFamily="49" charset="-122"/>
              <a:ea typeface="SimHei" panose="02010609060101010101" pitchFamily="49" charset="-122"/>
              <a:cs typeface="Times New Roman" panose="02020603050405020304" pitchFamily="18" charset="0"/>
            </a:endParaRPr>
          </a:p>
        </p:txBody>
      </p:sp>
      <p:sp>
        <p:nvSpPr>
          <p:cNvPr id="8195" name="Rectangle 3"/>
          <p:cNvSpPr>
            <a:spLocks noGrp="1" noChangeArrowheads="1"/>
          </p:cNvSpPr>
          <p:nvPr>
            <p:ph idx="1"/>
          </p:nvPr>
        </p:nvSpPr>
        <p:spPr>
          <a:xfrm>
            <a:off x="125412" y="1186674"/>
            <a:ext cx="11873299" cy="3028137"/>
          </a:xfrm>
        </p:spPr>
        <p:txBody>
          <a:bodyPr>
            <a:normAutofit/>
          </a:bodyPr>
          <a:lstStyle/>
          <a:p>
            <a:pPr>
              <a:lnSpc>
                <a:spcPct val="80000"/>
              </a:lnSpc>
            </a:pPr>
            <a:r>
              <a:rPr lang="zh-CN" altLang="en-US" sz="2800" dirty="0"/>
              <a:t>文件服务分类</a:t>
            </a:r>
            <a:endParaRPr lang="zh-CN" altLang="en-US" sz="2800" dirty="0">
              <a:latin typeface="宋体" panose="02010600030101010101" pitchFamily="2" charset="-122"/>
            </a:endParaRPr>
          </a:p>
          <a:p>
            <a:pPr lvl="1" algn="just">
              <a:lnSpc>
                <a:spcPct val="80000"/>
              </a:lnSpc>
            </a:pPr>
            <a:r>
              <a:rPr lang="zh-CN" altLang="en-US" sz="2400" dirty="0"/>
              <a:t>上载</a:t>
            </a:r>
            <a:r>
              <a:rPr lang="en-US" altLang="zh-CN" sz="2400" dirty="0"/>
              <a:t>/</a:t>
            </a:r>
            <a:r>
              <a:rPr lang="zh-CN" altLang="en-US" sz="2400" dirty="0"/>
              <a:t>下载模式  </a:t>
            </a:r>
          </a:p>
          <a:p>
            <a:pPr lvl="2" algn="just">
              <a:lnSpc>
                <a:spcPct val="80000"/>
              </a:lnSpc>
            </a:pPr>
            <a:r>
              <a:rPr lang="zh-CN" altLang="en-US" sz="2000" dirty="0"/>
              <a:t>文件服务只提供两种主要操作</a:t>
            </a:r>
          </a:p>
          <a:p>
            <a:pPr lvl="3" algn="just">
              <a:lnSpc>
                <a:spcPct val="80000"/>
              </a:lnSpc>
            </a:pPr>
            <a:r>
              <a:rPr lang="zh-CN" altLang="en-US" sz="1800" dirty="0"/>
              <a:t>读文件 ：整个文件从文件服务器传送到提出请求的客户</a:t>
            </a:r>
          </a:p>
          <a:p>
            <a:pPr lvl="3" algn="just">
              <a:lnSpc>
                <a:spcPct val="80000"/>
              </a:lnSpc>
            </a:pPr>
            <a:r>
              <a:rPr lang="zh-CN" altLang="en-US" sz="1800" dirty="0"/>
              <a:t>写文件 ：整个文件从客户传送到服务器</a:t>
            </a:r>
          </a:p>
          <a:p>
            <a:pPr lvl="1" algn="just">
              <a:lnSpc>
                <a:spcPct val="80000"/>
              </a:lnSpc>
            </a:pPr>
            <a:r>
              <a:rPr lang="zh-CN" altLang="en-US" sz="2400" dirty="0"/>
              <a:t>优缺点</a:t>
            </a:r>
          </a:p>
          <a:p>
            <a:pPr lvl="2" algn="just">
              <a:lnSpc>
                <a:spcPct val="80000"/>
              </a:lnSpc>
            </a:pPr>
            <a:r>
              <a:rPr lang="zh-CN" altLang="en-US" sz="2000" dirty="0">
                <a:latin typeface="宋体" panose="02010600030101010101" pitchFamily="2" charset="-122"/>
              </a:rPr>
              <a:t>优点：概念简单。无需复杂文件接口，整个文件传送高效</a:t>
            </a:r>
          </a:p>
          <a:p>
            <a:pPr lvl="2" algn="just">
              <a:lnSpc>
                <a:spcPct val="80000"/>
              </a:lnSpc>
            </a:pPr>
            <a:r>
              <a:rPr lang="zh-CN" altLang="en-US" sz="2000" dirty="0">
                <a:latin typeface="宋体" panose="02010600030101010101" pitchFamily="2" charset="-122"/>
              </a:rPr>
              <a:t>缺点：客户端必须有足够的存储空间，以存储所需的所有文件。如果只需文件的一小部分，移动整个文件很浪费</a:t>
            </a:r>
            <a:endParaRPr lang="zh-CN" altLang="en-US" sz="2000" dirty="0"/>
          </a:p>
        </p:txBody>
      </p:sp>
      <p:sp>
        <p:nvSpPr>
          <p:cNvPr id="5125" name="Rectangle 5"/>
          <p:cNvSpPr>
            <a:spLocks noChangeArrowheads="1"/>
          </p:cNvSpPr>
          <p:nvPr/>
        </p:nvSpPr>
        <p:spPr bwMode="auto">
          <a:xfrm>
            <a:off x="3433763" y="5132387"/>
            <a:ext cx="1452563" cy="703263"/>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198" name="Rectangle 6"/>
          <p:cNvSpPr>
            <a:spLocks noChangeArrowheads="1"/>
          </p:cNvSpPr>
          <p:nvPr/>
        </p:nvSpPr>
        <p:spPr bwMode="auto">
          <a:xfrm>
            <a:off x="3836987" y="5313361"/>
            <a:ext cx="160338" cy="350838"/>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199" name="Rectangle 7"/>
          <p:cNvSpPr>
            <a:spLocks noChangeArrowheads="1"/>
          </p:cNvSpPr>
          <p:nvPr/>
        </p:nvSpPr>
        <p:spPr bwMode="auto">
          <a:xfrm>
            <a:off x="3997326" y="5313361"/>
            <a:ext cx="161925" cy="350838"/>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00" name="Rectangle 8"/>
          <p:cNvSpPr>
            <a:spLocks noChangeArrowheads="1"/>
          </p:cNvSpPr>
          <p:nvPr/>
        </p:nvSpPr>
        <p:spPr bwMode="auto">
          <a:xfrm>
            <a:off x="4164013" y="5318125"/>
            <a:ext cx="161925" cy="350837"/>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01" name="Rectangle 9"/>
          <p:cNvSpPr>
            <a:spLocks noChangeArrowheads="1"/>
          </p:cNvSpPr>
          <p:nvPr/>
        </p:nvSpPr>
        <p:spPr bwMode="auto">
          <a:xfrm>
            <a:off x="4321176" y="5318125"/>
            <a:ext cx="160337" cy="350837"/>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30" name="Rectangle 10"/>
          <p:cNvSpPr>
            <a:spLocks noChangeArrowheads="1"/>
          </p:cNvSpPr>
          <p:nvPr/>
        </p:nvSpPr>
        <p:spPr bwMode="auto">
          <a:xfrm>
            <a:off x="6096000" y="4851400"/>
            <a:ext cx="1452562" cy="1265237"/>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31" name="Rectangle 11"/>
          <p:cNvSpPr>
            <a:spLocks noChangeArrowheads="1"/>
          </p:cNvSpPr>
          <p:nvPr/>
        </p:nvSpPr>
        <p:spPr bwMode="auto">
          <a:xfrm>
            <a:off x="6499226" y="5062536"/>
            <a:ext cx="161925" cy="350838"/>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32" name="Rectangle 12"/>
          <p:cNvSpPr>
            <a:spLocks noChangeArrowheads="1"/>
          </p:cNvSpPr>
          <p:nvPr/>
        </p:nvSpPr>
        <p:spPr bwMode="auto">
          <a:xfrm>
            <a:off x="6661151" y="5062536"/>
            <a:ext cx="160337" cy="350838"/>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33" name="Rectangle 13"/>
          <p:cNvSpPr>
            <a:spLocks noChangeArrowheads="1"/>
          </p:cNvSpPr>
          <p:nvPr/>
        </p:nvSpPr>
        <p:spPr bwMode="auto">
          <a:xfrm>
            <a:off x="6826251" y="5067300"/>
            <a:ext cx="161925" cy="350837"/>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34" name="Rectangle 14"/>
          <p:cNvSpPr>
            <a:spLocks noChangeArrowheads="1"/>
          </p:cNvSpPr>
          <p:nvPr/>
        </p:nvSpPr>
        <p:spPr bwMode="auto">
          <a:xfrm>
            <a:off x="6983413" y="5067300"/>
            <a:ext cx="161925" cy="350837"/>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07" name="Rectangle 15"/>
          <p:cNvSpPr>
            <a:spLocks noChangeArrowheads="1"/>
          </p:cNvSpPr>
          <p:nvPr/>
        </p:nvSpPr>
        <p:spPr bwMode="auto">
          <a:xfrm>
            <a:off x="6499226" y="5624511"/>
            <a:ext cx="161925" cy="350838"/>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08" name="Rectangle 16"/>
          <p:cNvSpPr>
            <a:spLocks noChangeArrowheads="1"/>
          </p:cNvSpPr>
          <p:nvPr/>
        </p:nvSpPr>
        <p:spPr bwMode="auto">
          <a:xfrm>
            <a:off x="6661151" y="5624511"/>
            <a:ext cx="160337" cy="350838"/>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09" name="Rectangle 17"/>
          <p:cNvSpPr>
            <a:spLocks noChangeArrowheads="1"/>
          </p:cNvSpPr>
          <p:nvPr/>
        </p:nvSpPr>
        <p:spPr bwMode="auto">
          <a:xfrm>
            <a:off x="6826251" y="5629275"/>
            <a:ext cx="161925" cy="350837"/>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10" name="Rectangle 18"/>
          <p:cNvSpPr>
            <a:spLocks noChangeArrowheads="1"/>
          </p:cNvSpPr>
          <p:nvPr/>
        </p:nvSpPr>
        <p:spPr bwMode="auto">
          <a:xfrm>
            <a:off x="6983413" y="5629275"/>
            <a:ext cx="161925" cy="350837"/>
          </a:xfrm>
          <a:prstGeom prst="rect">
            <a:avLst/>
          </a:prstGeom>
          <a:noFill/>
          <a:ln w="9525">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11" name="Line 19"/>
          <p:cNvSpPr>
            <a:spLocks noChangeShapeType="1"/>
          </p:cNvSpPr>
          <p:nvPr/>
        </p:nvSpPr>
        <p:spPr bwMode="auto">
          <a:xfrm flipH="1">
            <a:off x="4562476" y="5203824"/>
            <a:ext cx="1855787" cy="209550"/>
          </a:xfrm>
          <a:prstGeom prst="line">
            <a:avLst/>
          </a:prstGeom>
          <a:noFill/>
          <a:ln w="9525">
            <a:solidFill>
              <a:srgbClr val="00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212" name="Line 20"/>
          <p:cNvSpPr>
            <a:spLocks noChangeShapeType="1"/>
          </p:cNvSpPr>
          <p:nvPr/>
        </p:nvSpPr>
        <p:spPr bwMode="auto">
          <a:xfrm>
            <a:off x="4562476" y="5554661"/>
            <a:ext cx="1855787" cy="211138"/>
          </a:xfrm>
          <a:prstGeom prst="line">
            <a:avLst/>
          </a:prstGeom>
          <a:noFill/>
          <a:ln w="9525">
            <a:solidFill>
              <a:srgbClr val="00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5141" name="Text Box 21"/>
          <p:cNvSpPr txBox="1">
            <a:spLocks noChangeArrowheads="1"/>
          </p:cNvSpPr>
          <p:nvPr/>
        </p:nvSpPr>
        <p:spPr bwMode="auto">
          <a:xfrm>
            <a:off x="3675062" y="4724399"/>
            <a:ext cx="10493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tx2"/>
              </a:buClr>
              <a:buFont typeface="Wingdings" panose="05000000000000000000" pitchFamily="2" charset="2"/>
              <a:buNone/>
            </a:pPr>
            <a:r>
              <a:rPr lang="zh-CN" altLang="en-US" sz="1600" b="1">
                <a:latin typeface="Arial Black" panose="020B0A04020102020204" pitchFamily="34" charset="0"/>
                <a:ea typeface="楷体_GB2312" pitchFamily="49" charset="-122"/>
              </a:rPr>
              <a:t>客户机</a:t>
            </a:r>
          </a:p>
        </p:txBody>
      </p:sp>
      <p:sp>
        <p:nvSpPr>
          <p:cNvPr id="5142" name="Text Box 22"/>
          <p:cNvSpPr txBox="1">
            <a:spLocks noChangeArrowheads="1"/>
          </p:cNvSpPr>
          <p:nvPr/>
        </p:nvSpPr>
        <p:spPr bwMode="auto">
          <a:xfrm>
            <a:off x="6337301" y="4500561"/>
            <a:ext cx="10493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tx2"/>
              </a:buClr>
              <a:buFont typeface="Wingdings" panose="05000000000000000000" pitchFamily="2" charset="2"/>
              <a:buNone/>
            </a:pPr>
            <a:r>
              <a:rPr lang="zh-CN" altLang="en-US" sz="1600" b="1">
                <a:latin typeface="Arial Black" panose="020B0A04020102020204" pitchFamily="34" charset="0"/>
                <a:ea typeface="楷体_GB2312" pitchFamily="49" charset="-122"/>
              </a:rPr>
              <a:t>服务器</a:t>
            </a:r>
          </a:p>
        </p:txBody>
      </p:sp>
      <p:sp>
        <p:nvSpPr>
          <p:cNvPr id="8215" name="Text Box 23"/>
          <p:cNvSpPr txBox="1">
            <a:spLocks noChangeArrowheads="1"/>
          </p:cNvSpPr>
          <p:nvPr/>
        </p:nvSpPr>
        <p:spPr bwMode="auto">
          <a:xfrm>
            <a:off x="4481513" y="4386262"/>
            <a:ext cx="145256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tx2"/>
              </a:buClr>
              <a:buFont typeface="Wingdings" panose="05000000000000000000" pitchFamily="2" charset="2"/>
              <a:buNone/>
            </a:pPr>
            <a:r>
              <a:rPr lang="en-US" altLang="zh-CN" sz="1600" b="1">
                <a:latin typeface="Arial Black" panose="020B0A04020102020204" pitchFamily="34" charset="0"/>
                <a:ea typeface="楷体_GB2312" pitchFamily="49" charset="-122"/>
              </a:rPr>
              <a:t>  1.</a:t>
            </a:r>
            <a:r>
              <a:rPr lang="zh-CN" altLang="en-US" sz="1600" b="1">
                <a:latin typeface="Arial Black" panose="020B0A04020102020204" pitchFamily="34" charset="0"/>
                <a:ea typeface="楷体_GB2312" pitchFamily="49" charset="-122"/>
              </a:rPr>
              <a:t>文件移动到客户端</a:t>
            </a:r>
          </a:p>
        </p:txBody>
      </p:sp>
      <p:sp>
        <p:nvSpPr>
          <p:cNvPr id="8216" name="Line 24"/>
          <p:cNvSpPr>
            <a:spLocks noChangeShapeType="1"/>
          </p:cNvSpPr>
          <p:nvPr/>
        </p:nvSpPr>
        <p:spPr bwMode="auto">
          <a:xfrm>
            <a:off x="5289551" y="4851400"/>
            <a:ext cx="79375" cy="422275"/>
          </a:xfrm>
          <a:prstGeom prst="line">
            <a:avLst/>
          </a:prstGeom>
          <a:noFill/>
          <a:ln w="9525">
            <a:solidFill>
              <a:srgbClr val="00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217" name="Text Box 25"/>
          <p:cNvSpPr txBox="1">
            <a:spLocks noChangeArrowheads="1"/>
          </p:cNvSpPr>
          <p:nvPr/>
        </p:nvSpPr>
        <p:spPr bwMode="auto">
          <a:xfrm>
            <a:off x="2384425" y="6072187"/>
            <a:ext cx="145256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tx2"/>
              </a:buClr>
              <a:buFont typeface="Wingdings" panose="05000000000000000000" pitchFamily="2" charset="2"/>
              <a:buNone/>
            </a:pPr>
            <a:r>
              <a:rPr lang="en-US" altLang="zh-CN" sz="1600" b="1">
                <a:latin typeface="Arial Black" panose="020B0A04020102020204" pitchFamily="34" charset="0"/>
                <a:ea typeface="楷体_GB2312" pitchFamily="49" charset="-122"/>
              </a:rPr>
              <a:t>  2.</a:t>
            </a:r>
            <a:r>
              <a:rPr lang="zh-CN" altLang="en-US" sz="1600" b="1">
                <a:latin typeface="Arial Black" panose="020B0A04020102020204" pitchFamily="34" charset="0"/>
                <a:ea typeface="楷体_GB2312" pitchFamily="49" charset="-122"/>
              </a:rPr>
              <a:t>在客户端进行访问</a:t>
            </a:r>
          </a:p>
        </p:txBody>
      </p:sp>
      <p:sp>
        <p:nvSpPr>
          <p:cNvPr id="8218" name="Line 26"/>
          <p:cNvSpPr>
            <a:spLocks noChangeShapeType="1"/>
          </p:cNvSpPr>
          <p:nvPr/>
        </p:nvSpPr>
        <p:spPr bwMode="auto">
          <a:xfrm flipV="1">
            <a:off x="3756026" y="5694362"/>
            <a:ext cx="403225" cy="492125"/>
          </a:xfrm>
          <a:prstGeom prst="line">
            <a:avLst/>
          </a:prstGeom>
          <a:noFill/>
          <a:ln w="9525">
            <a:solidFill>
              <a:srgbClr val="00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219" name="Text Box 27"/>
          <p:cNvSpPr txBox="1">
            <a:spLocks noChangeArrowheads="1"/>
          </p:cNvSpPr>
          <p:nvPr/>
        </p:nvSpPr>
        <p:spPr bwMode="auto">
          <a:xfrm>
            <a:off x="3917950" y="6213475"/>
            <a:ext cx="27432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tx2"/>
              </a:buClr>
              <a:buFont typeface="Wingdings" panose="05000000000000000000" pitchFamily="2" charset="2"/>
              <a:buNone/>
            </a:pPr>
            <a:r>
              <a:rPr lang="en-US" altLang="zh-CN" sz="1600" b="1">
                <a:latin typeface="Arial Black" panose="020B0A04020102020204" pitchFamily="34" charset="0"/>
                <a:ea typeface="楷体_GB2312" pitchFamily="49" charset="-122"/>
              </a:rPr>
              <a:t>  3.</a:t>
            </a:r>
            <a:r>
              <a:rPr lang="zh-CN" altLang="en-US" sz="1600" b="1">
                <a:latin typeface="Arial Black" panose="020B0A04020102020204" pitchFamily="34" charset="0"/>
                <a:ea typeface="楷体_GB2312" pitchFamily="49" charset="-122"/>
              </a:rPr>
              <a:t>当客户端工作完毕后，文件又移回服务器</a:t>
            </a:r>
          </a:p>
        </p:txBody>
      </p:sp>
      <p:sp>
        <p:nvSpPr>
          <p:cNvPr id="8220" name="Line 28"/>
          <p:cNvSpPr>
            <a:spLocks noChangeShapeType="1"/>
          </p:cNvSpPr>
          <p:nvPr/>
        </p:nvSpPr>
        <p:spPr bwMode="auto">
          <a:xfrm flipV="1">
            <a:off x="5208588" y="5835650"/>
            <a:ext cx="403225" cy="350837"/>
          </a:xfrm>
          <a:prstGeom prst="line">
            <a:avLst/>
          </a:prstGeom>
          <a:noFill/>
          <a:ln w="9525">
            <a:solidFill>
              <a:srgbClr val="00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5149" name="Text Box 29"/>
          <p:cNvSpPr txBox="1">
            <a:spLocks noChangeArrowheads="1"/>
          </p:cNvSpPr>
          <p:nvPr/>
        </p:nvSpPr>
        <p:spPr bwMode="auto">
          <a:xfrm>
            <a:off x="8193087" y="4822824"/>
            <a:ext cx="10493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tx2"/>
              </a:buClr>
              <a:buFont typeface="Wingdings" panose="05000000000000000000" pitchFamily="2" charset="2"/>
              <a:buNone/>
            </a:pPr>
            <a:r>
              <a:rPr lang="zh-CN" altLang="en-US" sz="1600" b="1">
                <a:latin typeface="Arial Black" panose="020B0A04020102020204" pitchFamily="34" charset="0"/>
                <a:ea typeface="楷体_GB2312" pitchFamily="49" charset="-122"/>
              </a:rPr>
              <a:t>老文件</a:t>
            </a:r>
          </a:p>
        </p:txBody>
      </p:sp>
      <p:sp>
        <p:nvSpPr>
          <p:cNvPr id="8222" name="Text Box 30"/>
          <p:cNvSpPr txBox="1">
            <a:spLocks noChangeArrowheads="1"/>
          </p:cNvSpPr>
          <p:nvPr/>
        </p:nvSpPr>
        <p:spPr bwMode="auto">
          <a:xfrm>
            <a:off x="8193087" y="5554661"/>
            <a:ext cx="10493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tx2"/>
              </a:buClr>
              <a:buFont typeface="Wingdings" panose="05000000000000000000" pitchFamily="2" charset="2"/>
              <a:buNone/>
            </a:pPr>
            <a:r>
              <a:rPr lang="zh-CN" altLang="en-US" sz="1600" b="1">
                <a:latin typeface="Arial Black" panose="020B0A04020102020204" pitchFamily="34" charset="0"/>
                <a:ea typeface="楷体_GB2312" pitchFamily="49" charset="-122"/>
              </a:rPr>
              <a:t>新文件</a:t>
            </a:r>
          </a:p>
        </p:txBody>
      </p:sp>
      <p:sp>
        <p:nvSpPr>
          <p:cNvPr id="5151" name="Line 31"/>
          <p:cNvSpPr>
            <a:spLocks noChangeShapeType="1"/>
          </p:cNvSpPr>
          <p:nvPr/>
        </p:nvSpPr>
        <p:spPr bwMode="auto">
          <a:xfrm flipH="1">
            <a:off x="7224713" y="4992686"/>
            <a:ext cx="968375" cy="211138"/>
          </a:xfrm>
          <a:prstGeom prst="line">
            <a:avLst/>
          </a:prstGeom>
          <a:noFill/>
          <a:ln w="9525">
            <a:solidFill>
              <a:srgbClr val="00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224" name="Line 32"/>
          <p:cNvSpPr>
            <a:spLocks noChangeShapeType="1"/>
          </p:cNvSpPr>
          <p:nvPr/>
        </p:nvSpPr>
        <p:spPr bwMode="auto">
          <a:xfrm flipH="1">
            <a:off x="7305676" y="5765799"/>
            <a:ext cx="968375" cy="0"/>
          </a:xfrm>
          <a:prstGeom prst="line">
            <a:avLst/>
          </a:prstGeom>
          <a:noFill/>
          <a:ln w="9525">
            <a:solidFill>
              <a:srgbClr val="00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extLst>
      <p:ext uri="{BB962C8B-B14F-4D97-AF65-F5344CB8AC3E}">
        <p14:creationId xmlns:p14="http://schemas.microsoft.com/office/powerpoint/2010/main" val="1454417894"/>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1520</TotalTime>
  <Words>6130</Words>
  <Application>Microsoft Macintosh PowerPoint</Application>
  <PresentationFormat>宽屏</PresentationFormat>
  <Paragraphs>701</Paragraphs>
  <Slides>71</Slides>
  <Notes>7</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71</vt:i4>
      </vt:variant>
    </vt:vector>
  </HeadingPairs>
  <TitlesOfParts>
    <vt:vector size="84" baseType="lpstr">
      <vt:lpstr>等线</vt:lpstr>
      <vt:lpstr>等线 Light</vt:lpstr>
      <vt:lpstr>SimHei</vt:lpstr>
      <vt:lpstr>宋体</vt:lpstr>
      <vt:lpstr>NimbusRomNo9L-Regu</vt:lpstr>
      <vt:lpstr>Arial</vt:lpstr>
      <vt:lpstr>Arial Black</vt:lpstr>
      <vt:lpstr>Calibri</vt:lpstr>
      <vt:lpstr>Times New Roman</vt:lpstr>
      <vt:lpstr>Wingdings</vt:lpstr>
      <vt:lpstr>自定义设计方案</vt:lpstr>
      <vt:lpstr>Office 主题</vt:lpstr>
      <vt:lpstr>图片</vt:lpstr>
      <vt:lpstr>PowerPoint 演示文稿</vt:lpstr>
      <vt:lpstr>目录</vt:lpstr>
      <vt:lpstr>分布式文件系统定义</vt:lpstr>
      <vt:lpstr>分布式文件系统产生背景</vt:lpstr>
      <vt:lpstr>分布式文件系统适用场景</vt:lpstr>
      <vt:lpstr>目录</vt:lpstr>
      <vt:lpstr>分布式文件系统设计</vt:lpstr>
      <vt:lpstr>文件服务接口(1/3)</vt:lpstr>
      <vt:lpstr>文件服务接口(2/3)</vt:lpstr>
      <vt:lpstr>文件服务接口(3/3)</vt:lpstr>
      <vt:lpstr>目录服务器接口(1/6)</vt:lpstr>
      <vt:lpstr>目录服务器接口(2/6)</vt:lpstr>
      <vt:lpstr>目录服务器接口(3/6)</vt:lpstr>
      <vt:lpstr>目录服务器接口(4/6)</vt:lpstr>
      <vt:lpstr>目录服务器接口(5/6)</vt:lpstr>
      <vt:lpstr>目录服务器接口(6/6)</vt:lpstr>
      <vt:lpstr>命名透明性(1/2) </vt:lpstr>
      <vt:lpstr>命名透明性(2/2) </vt:lpstr>
      <vt:lpstr>目录服务器接口</vt:lpstr>
      <vt:lpstr>文件共享的语义(1/5)</vt:lpstr>
      <vt:lpstr>文件共享的语义(2/5)</vt:lpstr>
      <vt:lpstr>文件共享的语义(3/5)</vt:lpstr>
      <vt:lpstr>文件共享的语义(4/5)</vt:lpstr>
      <vt:lpstr>文件共享的语义(5/5)</vt:lpstr>
      <vt:lpstr>目录</vt:lpstr>
      <vt:lpstr>系统结构(1/6)</vt:lpstr>
      <vt:lpstr>系统结构(2/6)</vt:lpstr>
      <vt:lpstr>系统结构(3/6)</vt:lpstr>
      <vt:lpstr>系统结构(4/6)</vt:lpstr>
      <vt:lpstr>系统结构(5/6)</vt:lpstr>
      <vt:lpstr>系统结构(6/6)</vt:lpstr>
      <vt:lpstr>高速缓存(1/6)</vt:lpstr>
      <vt:lpstr>高速缓存(2/6)</vt:lpstr>
      <vt:lpstr>高速缓存(3/6)</vt:lpstr>
      <vt:lpstr>高速缓存(4/6)</vt:lpstr>
      <vt:lpstr>高速缓存(5/6)</vt:lpstr>
      <vt:lpstr>高速缓存(6/6)</vt:lpstr>
      <vt:lpstr>高速缓存一致性(1/4)</vt:lpstr>
      <vt:lpstr>高速缓存一致性(2/4)</vt:lpstr>
      <vt:lpstr>高速缓存一致性(3/4)</vt:lpstr>
      <vt:lpstr>高速缓存一致性(4/4)</vt:lpstr>
      <vt:lpstr>复制(1/4)</vt:lpstr>
      <vt:lpstr>复制(2/4)</vt:lpstr>
      <vt:lpstr>复制(3/4)</vt:lpstr>
      <vt:lpstr>复制(4/4)</vt:lpstr>
      <vt:lpstr>复制更新协议(1/3)</vt:lpstr>
      <vt:lpstr>复制更新协议(2/3)</vt:lpstr>
      <vt:lpstr>复制更新协议(3/3)</vt:lpstr>
      <vt:lpstr>目录</vt:lpstr>
      <vt:lpstr>分布式文件系统的趋势</vt:lpstr>
      <vt:lpstr>分布式文件系统的趋势</vt:lpstr>
      <vt:lpstr>分布式文件系统的趋势</vt:lpstr>
      <vt:lpstr>分布式文件系统的趋势</vt:lpstr>
      <vt:lpstr>分布式文件系统的趋势</vt:lpstr>
      <vt:lpstr>目录</vt:lpstr>
      <vt:lpstr>典型的分布式文件系统</vt:lpstr>
      <vt:lpstr>Lustre </vt:lpstr>
      <vt:lpstr>Lustre集群架构 </vt:lpstr>
      <vt:lpstr>关于Lustre文件系统</vt:lpstr>
      <vt:lpstr>GoogleFS  </vt:lpstr>
      <vt:lpstr>GoogleFS架构</vt:lpstr>
      <vt:lpstr>HDFS</vt:lpstr>
      <vt:lpstr>HDFS整体架构</vt:lpstr>
      <vt:lpstr>HDFS优点和缺点</vt:lpstr>
      <vt:lpstr>FastDFS    </vt:lpstr>
      <vt:lpstr>FastDFS整体架构</vt:lpstr>
      <vt:lpstr>FastDFS特性</vt:lpstr>
      <vt:lpstr>Ceph    </vt:lpstr>
      <vt:lpstr>Ceph的目标</vt:lpstr>
      <vt:lpstr>Ceph关键技术</vt:lpstr>
      <vt:lpstr>Ceph的体系结构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Microsoft Office User</cp:lastModifiedBy>
  <cp:revision>188</cp:revision>
  <dcterms:created xsi:type="dcterms:W3CDTF">2019-08-12T10:18:07Z</dcterms:created>
  <dcterms:modified xsi:type="dcterms:W3CDTF">2019-11-02T01:51:47Z</dcterms:modified>
</cp:coreProperties>
</file>