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3" r:id="rId9"/>
    <p:sldId id="262" r:id="rId10"/>
    <p:sldId id="282" r:id="rId11"/>
    <p:sldId id="283" r:id="rId12"/>
    <p:sldId id="286" r:id="rId13"/>
    <p:sldId id="285" r:id="rId14"/>
    <p:sldId id="287" r:id="rId15"/>
    <p:sldId id="288" r:id="rId16"/>
    <p:sldId id="289" r:id="rId17"/>
    <p:sldId id="267" r:id="rId18"/>
    <p:sldId id="290" r:id="rId19"/>
    <p:sldId id="291" r:id="rId20"/>
    <p:sldId id="270" r:id="rId21"/>
  </p:sldIdLst>
  <p:sldSz cx="18288000" cy="10287000"/>
  <p:notesSz cx="6858000" cy="9144000"/>
  <p:embeddedFontLst>
    <p:embeddedFont>
      <p:font typeface="字由点字倔强黑" panose="02010600030101010101" charset="-122"/>
      <p:regular r:id="rId23"/>
    </p:embeddedFont>
    <p:embeddedFont>
      <p:font typeface="Arimo" panose="02010600030101010101" charset="0"/>
      <p:regular r:id="rId24"/>
    </p:embeddedFont>
    <p:embeddedFont>
      <p:font typeface="Arimo Bold" panose="02010600030101010101" charset="0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0"/>
      </p:cViewPr>
      <p:guideLst>
        <p:guide orient="horz" pos="2156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80360" y="2875280"/>
            <a:ext cx="13027025" cy="29337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25340"/>
              </a:lnSpc>
              <a:spcBef>
                <a:spcPct val="0"/>
              </a:spcBef>
            </a:pPr>
            <a:r>
              <a:rPr lang="en-US" sz="13800">
                <a:gradFill>
                  <a:gsLst>
                    <a:gs pos="100000">
                      <a:srgbClr val="EEC988"/>
                    </a:gs>
                    <a:gs pos="0">
                      <a:srgbClr val="CB954D"/>
                    </a:gs>
                  </a:gsLst>
                  <a:lin scaled="1"/>
                </a:gradFill>
                <a:ea typeface="字由点字倔强黑 Bold"/>
              </a:rPr>
              <a:t>CPU</a:t>
            </a:r>
            <a:r>
              <a:rPr lang="en-US" sz="13800">
                <a:solidFill>
                  <a:srgbClr val="000000"/>
                </a:solidFill>
                <a:ea typeface="字由点字倔强黑 Bold"/>
              </a:rPr>
              <a:t> </a:t>
            </a:r>
            <a:r>
              <a:rPr lang="zh-CN" altLang="en-US" sz="13800">
                <a:solidFill>
                  <a:srgbClr val="000000"/>
                </a:solidFill>
                <a:ea typeface="字由点字倔强黑 Bold"/>
              </a:rPr>
              <a:t>但是</a:t>
            </a:r>
            <a:r>
              <a:rPr lang="en-US" altLang="zh-CN" sz="13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a typeface="字由点字倔强黑 Bold"/>
              </a:rPr>
              <a:t>IKUN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67174" y="6515142"/>
            <a:ext cx="11933373" cy="179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spc="605">
                <a:solidFill>
                  <a:srgbClr val="000000"/>
                </a:solidFill>
                <a:ea typeface="思源黑体" panose="020B0500000000000000" charset="-122"/>
              </a:rPr>
              <a:t>HUST-CS </a:t>
            </a:r>
            <a:r>
              <a:rPr lang="zh-CN" altLang="en-US" sz="5000" spc="605">
                <a:solidFill>
                  <a:srgbClr val="000000"/>
                </a:solidFill>
                <a:ea typeface="思源黑体" panose="020B0500000000000000" charset="-122"/>
              </a:rPr>
              <a:t>组原课设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CN" sz="5000" spc="605">
                <a:solidFill>
                  <a:srgbClr val="000000"/>
                </a:solidFill>
                <a:ea typeface="思源黑体" panose="020B0500000000000000" charset="-122"/>
              </a:rPr>
              <a:t>—IKUNS</a:t>
            </a:r>
            <a:r>
              <a:rPr lang="zh-CN" altLang="en-US" sz="5000" spc="605">
                <a:solidFill>
                  <a:srgbClr val="000000"/>
                </a:solidFill>
                <a:ea typeface="思源黑体" panose="020B0500000000000000" charset="-122"/>
              </a:rPr>
              <a:t>的只因</a:t>
            </a:r>
            <a:r>
              <a:rPr lang="en-US" altLang="zh-CN" sz="5000" spc="605">
                <a:solidFill>
                  <a:srgbClr val="000000"/>
                </a:solidFill>
                <a:ea typeface="思源黑体" panose="020B0500000000000000" charset="-122"/>
              </a:rPr>
              <a:t>PU</a:t>
            </a:r>
            <a:r>
              <a:rPr lang="zh-CN" altLang="en-US" sz="5000" spc="605">
                <a:solidFill>
                  <a:srgbClr val="000000"/>
                </a:solidFill>
                <a:ea typeface="思源黑体" panose="020B0500000000000000" charset="-122"/>
              </a:rPr>
              <a:t>团队 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-3691" y="-3691"/>
            <a:ext cx="4613800" cy="4606418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5400000">
            <a:off x="13677891" y="5680582"/>
            <a:ext cx="4613800" cy="4606418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5400000">
            <a:off x="-1848" y="2736836"/>
            <a:ext cx="2310597" cy="2306900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5400000">
            <a:off x="15964470" y="5239573"/>
            <a:ext cx="2310597" cy="2306900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5400000">
            <a:off x="-1154" y="-6228"/>
            <a:ext cx="1442670" cy="1440361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-5399999">
            <a:off x="16846485" y="8849176"/>
            <a:ext cx="1442670" cy="1440361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-10800000">
            <a:off x="0" y="5245112"/>
            <a:ext cx="2310597" cy="2306900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5962621" y="2731297"/>
            <a:ext cx="2310597" cy="2306900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0" y="5676891"/>
            <a:ext cx="4613800" cy="4606418"/>
            <a:chOff x="0" y="0"/>
            <a:chExt cx="6350000" cy="63398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 rot="-10800000">
            <a:off x="13659418" y="0"/>
            <a:ext cx="4613800" cy="4606418"/>
            <a:chOff x="0" y="0"/>
            <a:chExt cx="6350000" cy="633984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4613800" y="6019843"/>
            <a:ext cx="9060401" cy="362576"/>
            <a:chOff x="0" y="0"/>
            <a:chExt cx="14281181" cy="571500"/>
          </a:xfrm>
        </p:grpSpPr>
        <p:sp>
          <p:nvSpPr>
            <p:cNvPr id="25" name="Freeform 25"/>
            <p:cNvSpPr/>
            <p:nvPr/>
          </p:nvSpPr>
          <p:spPr>
            <a:xfrm>
              <a:off x="0" y="255270"/>
              <a:ext cx="14281181" cy="69850"/>
            </a:xfrm>
            <a:custGeom>
              <a:avLst/>
              <a:gdLst/>
              <a:ahLst/>
              <a:cxnLst/>
              <a:rect l="l" t="t" r="r" b="b"/>
              <a:pathLst>
                <a:path w="14281181" h="69850">
                  <a:moveTo>
                    <a:pt x="13990351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281181" y="69850"/>
                  </a:lnTo>
                  <a:lnTo>
                    <a:pt x="14281181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66054" y="2553227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取帧频率确定及优化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5523" y="895350"/>
            <a:ext cx="90569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视频抽帧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1884" y="1884"/>
            <a:ext cx="2355573" cy="2351804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5400000">
            <a:off x="15934311" y="7933311"/>
            <a:ext cx="2355573" cy="2351804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5400000">
            <a:off x="-2828" y="2735146"/>
            <a:ext cx="1179674" cy="1177787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 rot="5400000">
            <a:off x="17111154" y="7589983"/>
            <a:ext cx="1179674" cy="1177787"/>
            <a:chOff x="0" y="0"/>
            <a:chExt cx="6350000" cy="63398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5400000">
            <a:off x="-944" y="1556415"/>
            <a:ext cx="1179674" cy="1177787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 rot="-5400000">
            <a:off x="17113039" y="6411253"/>
            <a:ext cx="1179674" cy="1177787"/>
            <a:chOff x="0" y="0"/>
            <a:chExt cx="6350000" cy="63398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901673" y="5865049"/>
            <a:ext cx="6484654" cy="301847"/>
            <a:chOff x="0" y="0"/>
            <a:chExt cx="12277663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2277663" cy="69850"/>
            </a:xfrm>
            <a:custGeom>
              <a:avLst/>
              <a:gdLst/>
              <a:ahLst/>
              <a:cxnLst/>
              <a:rect l="l" t="t" r="r" b="b"/>
              <a:pathLst>
                <a:path w="12277663" h="69850">
                  <a:moveTo>
                    <a:pt x="1198683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277663" y="69850"/>
                  </a:lnTo>
                  <a:lnTo>
                    <a:pt x="12277663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24" name="TextBox 10"/>
          <p:cNvSpPr txBox="1"/>
          <p:nvPr/>
        </p:nvSpPr>
        <p:spPr>
          <a:xfrm>
            <a:off x="914400" y="3620770"/>
            <a:ext cx="7724140" cy="60375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FF0000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 </a:t>
            </a: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▶单线程单帧抽取实现速度较慢，所以考虑多线程抽取，最终抽取频率确定为</a:t>
            </a: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2</a:t>
            </a: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帧。</a:t>
            </a: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▶threading.Thread( ) 函数来调用多线程；</a:t>
            </a: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extract_frame参</a:t>
            </a:r>
            <a:r>
              <a:rPr 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数</a:t>
            </a:r>
            <a:r>
              <a:rPr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分别为：输入视频地址、输出视频地址、视频fps、视频分辨率宽、视频分辨率高、视频需要抽掉的起始帧、视频需要抽掉的结束帧。</a:t>
            </a: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540" y="2553335"/>
            <a:ext cx="8257540" cy="7633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66054" y="2553227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实现方法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5523" y="895350"/>
            <a:ext cx="90569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视频取模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1884" y="1884"/>
            <a:ext cx="2355573" cy="2351804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5400000">
            <a:off x="15934311" y="7933311"/>
            <a:ext cx="2355573" cy="2351804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5400000">
            <a:off x="-2828" y="2735146"/>
            <a:ext cx="1179674" cy="1177787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 rot="13500000">
            <a:off x="12816649" y="2695403"/>
            <a:ext cx="1179674" cy="1177787"/>
            <a:chOff x="0" y="0"/>
            <a:chExt cx="6350000" cy="63398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5400000">
            <a:off x="-944" y="1556415"/>
            <a:ext cx="1179674" cy="1177787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901673" y="5865049"/>
            <a:ext cx="6484654" cy="301847"/>
            <a:chOff x="0" y="0"/>
            <a:chExt cx="12277663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2277663" cy="69850"/>
            </a:xfrm>
            <a:custGeom>
              <a:avLst/>
              <a:gdLst/>
              <a:ahLst/>
              <a:cxnLst/>
              <a:rect l="l" t="t" r="r" b="b"/>
              <a:pathLst>
                <a:path w="12277663" h="69850">
                  <a:moveTo>
                    <a:pt x="1198683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277663" y="69850"/>
                  </a:lnTo>
                  <a:lnTo>
                    <a:pt x="12277663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24" name="TextBox 10"/>
          <p:cNvSpPr txBox="1"/>
          <p:nvPr/>
        </p:nvSpPr>
        <p:spPr>
          <a:xfrm>
            <a:off x="914400" y="3620770"/>
            <a:ext cx="7724140" cy="60375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FF0000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 </a:t>
            </a: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使用 PS 对抽取的关键帧进行裁剪</a:t>
            </a: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▶进一步使用取模软件对初步处理的照片进行取模，选定色彩阈值为 59%</a:t>
            </a: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将照片转换为点阵信息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0" y="2476500"/>
            <a:ext cx="1974850" cy="1644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2474595"/>
            <a:ext cx="3276600" cy="1619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4381500"/>
            <a:ext cx="7204075" cy="5493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66054" y="2553227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格式转换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5523" y="895350"/>
            <a:ext cx="90569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视频取模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1884" y="1884"/>
            <a:ext cx="2355573" cy="2351804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5400000">
            <a:off x="15934311" y="7933311"/>
            <a:ext cx="2355573" cy="2351804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5400000">
            <a:off x="-2828" y="2735146"/>
            <a:ext cx="1179674" cy="1177787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5400000">
            <a:off x="-944" y="1556415"/>
            <a:ext cx="1179674" cy="1177787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901673" y="5865049"/>
            <a:ext cx="6484654" cy="301847"/>
            <a:chOff x="0" y="0"/>
            <a:chExt cx="12277663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2277663" cy="69850"/>
            </a:xfrm>
            <a:custGeom>
              <a:avLst/>
              <a:gdLst/>
              <a:ahLst/>
              <a:cxnLst/>
              <a:rect l="l" t="t" r="r" b="b"/>
              <a:pathLst>
                <a:path w="12277663" h="69850">
                  <a:moveTo>
                    <a:pt x="1198683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277663" y="69850"/>
                  </a:lnTo>
                  <a:lnTo>
                    <a:pt x="12277663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24" name="TextBox 10"/>
          <p:cNvSpPr txBox="1"/>
          <p:nvPr/>
        </p:nvSpPr>
        <p:spPr>
          <a:xfrm>
            <a:off x="914400" y="3620770"/>
            <a:ext cx="7724140" cy="60375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FF0000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FF0000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 </a:t>
            </a: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点阵数值信息需要转化为特定的文件格式才能被 Logisim 读取</a:t>
            </a: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▶这里使用Python 编写文件处理程序，将上述 16 进制信息转为 ROM 可读取的形式</a:t>
            </a:r>
          </a:p>
          <a:p>
            <a:pPr algn="just">
              <a:lnSpc>
                <a:spcPts val="4200"/>
              </a:lnSpc>
            </a:pPr>
            <a:endParaRPr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3964" y="2476392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主要代码及转换文件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170" y="3345815"/>
            <a:ext cx="4635500" cy="6464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670" y="3634740"/>
            <a:ext cx="4000500" cy="3035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520" y="6896100"/>
            <a:ext cx="3801745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66054" y="2553227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实现方法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5523" y="895350"/>
            <a:ext cx="90569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显示电路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1884" y="1884"/>
            <a:ext cx="2355573" cy="2351804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5400000">
            <a:off x="15934311" y="7933311"/>
            <a:ext cx="2355573" cy="2351804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5400000">
            <a:off x="-2828" y="2735146"/>
            <a:ext cx="1179674" cy="1177787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5400000">
            <a:off x="-944" y="1556415"/>
            <a:ext cx="1179674" cy="1177787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901673" y="5865049"/>
            <a:ext cx="6484654" cy="301847"/>
            <a:chOff x="0" y="0"/>
            <a:chExt cx="12277663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2277663" cy="69850"/>
            </a:xfrm>
            <a:custGeom>
              <a:avLst/>
              <a:gdLst/>
              <a:ahLst/>
              <a:cxnLst/>
              <a:rect l="l" t="t" r="r" b="b"/>
              <a:pathLst>
                <a:path w="12277663" h="69850">
                  <a:moveTo>
                    <a:pt x="1198683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277663" y="69850"/>
                  </a:lnTo>
                  <a:lnTo>
                    <a:pt x="12277663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24" name="TextBox 10"/>
          <p:cNvSpPr txBox="1"/>
          <p:nvPr/>
        </p:nvSpPr>
        <p:spPr>
          <a:xfrm>
            <a:off x="914400" y="3620770"/>
            <a:ext cx="7724140" cy="60375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单周期CPU改造</a:t>
            </a:r>
          </a:p>
          <a:p>
            <a:pPr algn="just">
              <a:lnSpc>
                <a:spcPts val="4200"/>
              </a:lnSpc>
            </a:pPr>
            <a:r>
              <a:rPr sz="2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输入为CLK和RST，输出为Addr</a:t>
            </a:r>
            <a:r>
              <a:rPr lang="zh-CN" sz="2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，</a:t>
            </a:r>
            <a:r>
              <a:rPr sz="2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利用IR中的OP和FUNCT对LW指令进行识别，每到来一条LW指令</a:t>
            </a: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▶执行指令编写</a:t>
            </a:r>
          </a:p>
          <a:p>
            <a:pPr algn="just">
              <a:lnSpc>
                <a:spcPts val="4200"/>
              </a:lnSpc>
            </a:pPr>
            <a:r>
              <a:rPr lang="zh-CN" altLang="en-US" sz="2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总帧数为1220，利用循环完成地址从0到1219的遍历，lw读取的初始地址为0，l执行完后地址加1，直到等于1220退出循环</a:t>
            </a: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。</a:t>
            </a: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分频器实现</a:t>
            </a:r>
          </a:p>
          <a:p>
            <a:pPr algn="just">
              <a:lnSpc>
                <a:spcPts val="4200"/>
              </a:lnSpc>
            </a:pPr>
            <a:r>
              <a:rPr lang="en-US" altLang="zh-CN" sz="2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将当前时钟频率的1/8作为基准频率，则8分频的输出结果为1倍速；4分频的输出结果为2倍速；2分频的输出结果为4倍速；原时钟为8倍速。通过多路选择器进行选择输出</a:t>
            </a:r>
            <a:r>
              <a:rPr lang="zh-CN" altLang="en-US" sz="2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62964" y="2323992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主要电路部件</a:t>
            </a:r>
            <a:endParaRPr lang="en-US" altLang="zh-CN" sz="3990">
              <a:solidFill>
                <a:srgbClr val="000000"/>
              </a:solidFill>
              <a:ea typeface="思源黑体 Bold" panose="020B0600000000000000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3390900"/>
            <a:ext cx="6094095" cy="26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6210300"/>
            <a:ext cx="4991100" cy="3549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66054" y="2553227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实现方法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5523" y="895350"/>
            <a:ext cx="90569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显示电路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1884" y="1884"/>
            <a:ext cx="2355573" cy="2351804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5400000">
            <a:off x="15934311" y="7933311"/>
            <a:ext cx="2355573" cy="2351804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5400000">
            <a:off x="-2828" y="2735146"/>
            <a:ext cx="1179674" cy="1177787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5400000">
            <a:off x="-944" y="1556415"/>
            <a:ext cx="1179674" cy="1177787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901673" y="5865049"/>
            <a:ext cx="6484654" cy="301847"/>
            <a:chOff x="0" y="0"/>
            <a:chExt cx="12277663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2277663" cy="69850"/>
            </a:xfrm>
            <a:custGeom>
              <a:avLst/>
              <a:gdLst/>
              <a:ahLst/>
              <a:cxnLst/>
              <a:rect l="l" t="t" r="r" b="b"/>
              <a:pathLst>
                <a:path w="12277663" h="69850">
                  <a:moveTo>
                    <a:pt x="1198683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277663" y="69850"/>
                  </a:lnTo>
                  <a:lnTo>
                    <a:pt x="12277663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24" name="TextBox 10"/>
          <p:cNvSpPr txBox="1"/>
          <p:nvPr/>
        </p:nvSpPr>
        <p:spPr>
          <a:xfrm>
            <a:off x="914400" y="3620770"/>
            <a:ext cx="7724140" cy="60375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控制器实现</a:t>
            </a:r>
          </a:p>
          <a:p>
            <a:pPr algn="just">
              <a:lnSpc>
                <a:spcPts val="4200"/>
              </a:lnSpc>
            </a:pPr>
            <a:r>
              <a:rPr lang="zh-CN" altLang="en-US" sz="2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利用D触发器的置0和置1操作，可以让控制器外围控制倍速的输入改为按钮；同样是利用D触发器，输入外围输入的暂停信号，将当前D触发器输出的暂停信号取反后输入D触发器，就可以利用按钮来实现暂停与继续的切换</a:t>
            </a: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▶存储器组实现</a:t>
            </a:r>
          </a:p>
          <a:p>
            <a:pPr algn="just">
              <a:lnSpc>
                <a:spcPts val="4200"/>
              </a:lnSpc>
            </a:pPr>
            <a:r>
              <a:rPr lang="zh-CN" altLang="en-US" sz="2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每一块32x32显示屏对应一个ROM存储器组，一共8组，一组中有32个ROM，每个ROM对应1行的所有数据</a:t>
            </a: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顶层显示屏实现</a:t>
            </a:r>
          </a:p>
          <a:p>
            <a:pPr algn="just">
              <a:lnSpc>
                <a:spcPts val="4200"/>
              </a:lnSpc>
            </a:pPr>
            <a:r>
              <a:rPr lang="en-US" altLang="zh-CN" sz="2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输入为CLK、RST、暂停信号、倍速控制信号，利用控制器输出访存地址Addr,将Addr分别输入8个存储器组，每个存储器组的输出连接显示屏的输入。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62964" y="2323992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主要电路部件</a:t>
            </a:r>
            <a:endParaRPr lang="en-US" altLang="zh-CN" sz="3990">
              <a:solidFill>
                <a:srgbClr val="000000"/>
              </a:solidFill>
              <a:ea typeface="思源黑体 Bold" panose="020B06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3193415"/>
            <a:ext cx="4203700" cy="347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0" y="3484880"/>
            <a:ext cx="4640580" cy="2586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6743700"/>
            <a:ext cx="8518525" cy="335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66054" y="2553227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实现方法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5523" y="895350"/>
            <a:ext cx="90569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字幕电路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1884" y="1884"/>
            <a:ext cx="2355573" cy="2351804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5400000">
            <a:off x="15934311" y="7933311"/>
            <a:ext cx="2355573" cy="2351804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5400000">
            <a:off x="-2828" y="2735146"/>
            <a:ext cx="1179674" cy="1177787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5400000">
            <a:off x="-944" y="1556415"/>
            <a:ext cx="1179674" cy="1177787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901673" y="5865049"/>
            <a:ext cx="6484654" cy="301847"/>
            <a:chOff x="0" y="0"/>
            <a:chExt cx="12277663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2277663" cy="69850"/>
            </a:xfrm>
            <a:custGeom>
              <a:avLst/>
              <a:gdLst/>
              <a:ahLst/>
              <a:cxnLst/>
              <a:rect l="l" t="t" r="r" b="b"/>
              <a:pathLst>
                <a:path w="12277663" h="69850">
                  <a:moveTo>
                    <a:pt x="1198683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277663" y="69850"/>
                  </a:lnTo>
                  <a:lnTo>
                    <a:pt x="12277663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24" name="TextBox 10"/>
          <p:cNvSpPr txBox="1"/>
          <p:nvPr/>
        </p:nvSpPr>
        <p:spPr>
          <a:xfrm>
            <a:off x="914400" y="3620770"/>
            <a:ext cx="7724140" cy="60375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设计原理</a:t>
            </a:r>
            <a:endParaRPr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indent="457200" algn="just">
              <a:lnSpc>
                <a:spcPts val="4200"/>
              </a:lnSpc>
            </a:pPr>
            <a:r>
              <a:rPr lang="zh-CN" altLang="en-US" sz="28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区位码=GB2312+dfe0</a:t>
            </a:r>
          </a:p>
          <a:p>
            <a:pPr indent="457200" algn="just">
              <a:lnSpc>
                <a:spcPts val="4200"/>
              </a:lnSpc>
            </a:pPr>
            <a:r>
              <a:rPr lang="zh-CN" altLang="en-US" sz="28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将字幕转化为GB2312，再由电路输出显示</a:t>
            </a:r>
          </a:p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62964" y="2323992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主要电路部件</a:t>
            </a:r>
            <a:endParaRPr lang="en-US" altLang="zh-CN" sz="3990">
              <a:solidFill>
                <a:srgbClr val="000000"/>
              </a:solidFill>
              <a:ea typeface="思源黑体 Bold" panose="020B0600000000000000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3543300"/>
            <a:ext cx="7437120" cy="1952625"/>
          </a:xfrm>
          <a:prstGeom prst="rect">
            <a:avLst/>
          </a:prstGeom>
        </p:spPr>
      </p:pic>
      <p:pic>
        <p:nvPicPr>
          <p:cNvPr id="15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6057900"/>
            <a:ext cx="775335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66054" y="2553227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难点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5523" y="895350"/>
            <a:ext cx="90569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字幕电路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1884" y="1884"/>
            <a:ext cx="2355573" cy="2351804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5400000">
            <a:off x="15934311" y="7933311"/>
            <a:ext cx="2355573" cy="2351804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5400000">
            <a:off x="-2828" y="2735146"/>
            <a:ext cx="1179674" cy="1177787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5400000">
            <a:off x="-944" y="1556415"/>
            <a:ext cx="1179674" cy="1177787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901673" y="5865049"/>
            <a:ext cx="6484654" cy="301847"/>
            <a:chOff x="0" y="0"/>
            <a:chExt cx="12277663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2277663" cy="69850"/>
            </a:xfrm>
            <a:custGeom>
              <a:avLst/>
              <a:gdLst/>
              <a:ahLst/>
              <a:cxnLst/>
              <a:rect l="l" t="t" r="r" b="b"/>
              <a:pathLst>
                <a:path w="12277663" h="69850">
                  <a:moveTo>
                    <a:pt x="1198683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277663" y="69850"/>
                  </a:lnTo>
                  <a:lnTo>
                    <a:pt x="12277663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24" name="TextBox 10"/>
          <p:cNvSpPr txBox="1"/>
          <p:nvPr/>
        </p:nvSpPr>
        <p:spPr>
          <a:xfrm>
            <a:off x="914400" y="3620770"/>
            <a:ext cx="7724140" cy="60375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字幕和视频的速度不匹配</a:t>
            </a:r>
          </a:p>
          <a:p>
            <a:pPr indent="457200" algn="just">
              <a:lnSpc>
                <a:spcPts val="4200"/>
              </a:lnSpc>
            </a:pPr>
            <a:r>
              <a:rPr lang="zh-CN" altLang="en-US" sz="28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通过计数器实现对时钟分频、调整ROM中汉字的重复个数，使字幕与视频基本同步；并且能满足倍速调整的要求。</a:t>
            </a:r>
          </a:p>
          <a:p>
            <a:pPr indent="457200" algn="just">
              <a:lnSpc>
                <a:spcPts val="4200"/>
              </a:lnSpc>
            </a:pPr>
            <a:endParaRPr lang="zh-CN" altLang="en-US" sz="28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62964" y="2323992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主要电路部件</a:t>
            </a:r>
            <a:endParaRPr lang="en-US" altLang="zh-CN" sz="3990">
              <a:solidFill>
                <a:srgbClr val="000000"/>
              </a:solidFill>
              <a:ea typeface="思源黑体 Bold" panose="020B06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540" y="4152900"/>
            <a:ext cx="8307705" cy="4185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B3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746667"/>
            <a:ext cx="2748585" cy="242943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4445261" y="6354272"/>
            <a:ext cx="7077765" cy="2088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290"/>
              </a:lnSpc>
              <a:spcBef>
                <a:spcPct val="0"/>
              </a:spcBef>
            </a:pPr>
            <a:r>
              <a:rPr lang="zh-CN" altLang="en-US" sz="11635">
                <a:solidFill>
                  <a:srgbClr val="FFFFFF"/>
                </a:solidFill>
                <a:ea typeface="字由点字倔强黑" panose="00020600040101010101" charset="-122"/>
              </a:rPr>
              <a:t>项目展示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45261" y="8622030"/>
            <a:ext cx="7589107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spc="407">
                <a:solidFill>
                  <a:srgbClr val="000000"/>
                </a:solidFill>
                <a:latin typeface="Arimo" panose="020B0604020202020204"/>
              </a:rPr>
              <a:t>CUSTOMER REVIEW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5525" y="6620657"/>
            <a:ext cx="2454935" cy="2367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70"/>
              </a:lnSpc>
              <a:spcBef>
                <a:spcPct val="0"/>
              </a:spcBef>
            </a:pPr>
            <a:r>
              <a:rPr lang="en-US" sz="13550" spc="1314">
                <a:solidFill>
                  <a:srgbClr val="EFB357"/>
                </a:solidFill>
                <a:latin typeface="Arimo Bold" panose="020B0704020202020204"/>
              </a:rPr>
              <a:t>04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445261" y="8285136"/>
            <a:ext cx="5813157" cy="362576"/>
            <a:chOff x="0" y="0"/>
            <a:chExt cx="9162812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9162812" cy="69850"/>
            </a:xfrm>
            <a:custGeom>
              <a:avLst/>
              <a:gdLst/>
              <a:ahLst/>
              <a:cxnLst/>
              <a:rect l="l" t="t" r="r" b="b"/>
              <a:pathLst>
                <a:path w="9162812" h="69850">
                  <a:moveTo>
                    <a:pt x="887198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162812" y="69850"/>
                  </a:lnTo>
                  <a:lnTo>
                    <a:pt x="916281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10800000">
            <a:off x="8316014" y="-396"/>
            <a:ext cx="5938205" cy="5928704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5400000">
            <a:off x="14249469" y="-396"/>
            <a:ext cx="5938205" cy="5928704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-5400000">
            <a:off x="14284271" y="2254542"/>
            <a:ext cx="4003729" cy="3997323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14287474" y="6286474"/>
            <a:ext cx="4003729" cy="3997323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-5400000">
            <a:off x="16734036" y="6565117"/>
            <a:ext cx="1618548" cy="1615958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10800000">
            <a:off x="11855062" y="0"/>
            <a:ext cx="6432938" cy="642264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4040" y="2576830"/>
            <a:ext cx="11151235" cy="73113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4400">
              <a:solidFill>
                <a:srgbClr val="000000"/>
              </a:solidFill>
              <a:ea typeface="思源黑体" panose="020B05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00" y="418846"/>
            <a:ext cx="7077765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播放电路界面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81296" y="1705001"/>
            <a:ext cx="5813157" cy="362576"/>
            <a:chOff x="0" y="0"/>
            <a:chExt cx="9162812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162812" cy="69850"/>
            </a:xfrm>
            <a:custGeom>
              <a:avLst/>
              <a:gdLst/>
              <a:ahLst/>
              <a:cxnLst/>
              <a:rect l="l" t="t" r="r" b="b"/>
              <a:pathLst>
                <a:path w="9162812" h="69850">
                  <a:moveTo>
                    <a:pt x="887198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162812" y="69850"/>
                  </a:lnTo>
                  <a:lnTo>
                    <a:pt x="9162812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71700"/>
            <a:ext cx="14191615" cy="70808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10800000">
            <a:off x="11855062" y="0"/>
            <a:ext cx="6432938" cy="642264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4040" y="2576830"/>
            <a:ext cx="11151235" cy="73113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4400">
              <a:solidFill>
                <a:srgbClr val="000000"/>
              </a:solidFill>
              <a:ea typeface="思源黑体" panose="020B05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00" y="418846"/>
            <a:ext cx="7077765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播放电路展示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81296" y="1705001"/>
            <a:ext cx="5813157" cy="362576"/>
            <a:chOff x="0" y="0"/>
            <a:chExt cx="9162812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162812" cy="69850"/>
            </a:xfrm>
            <a:custGeom>
              <a:avLst/>
              <a:gdLst/>
              <a:ahLst/>
              <a:cxnLst/>
              <a:rect l="l" t="t" r="r" b="b"/>
              <a:pathLst>
                <a:path w="9162812" h="69850">
                  <a:moveTo>
                    <a:pt x="887198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162812" y="69850"/>
                  </a:lnTo>
                  <a:lnTo>
                    <a:pt x="9162812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0326" y="3606954"/>
            <a:ext cx="3794553" cy="1980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90"/>
              </a:lnSpc>
              <a:spcBef>
                <a:spcPct val="0"/>
              </a:spcBef>
            </a:pPr>
            <a:r>
              <a:rPr lang="en-US" sz="11635">
                <a:solidFill>
                  <a:srgbClr val="000000"/>
                </a:solidFill>
                <a:ea typeface="字由点字倔强黑" panose="00020600040101010101" charset="-122"/>
              </a:rPr>
              <a:t>目录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80326" y="5763942"/>
            <a:ext cx="3794553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spc="407">
                <a:solidFill>
                  <a:srgbClr val="000000"/>
                </a:solidFill>
                <a:latin typeface="Arimo" panose="020B0604020202020204"/>
              </a:rPr>
              <a:t>CONTENT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-5146" y="5146"/>
            <a:ext cx="6432938" cy="6422645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5400000">
            <a:off x="-2577" y="3541882"/>
            <a:ext cx="3221623" cy="3216469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5400000">
            <a:off x="-6441" y="8672324"/>
            <a:ext cx="1618548" cy="1615958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5400000">
            <a:off x="16734036" y="8672324"/>
            <a:ext cx="1618548" cy="1615958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5400000">
            <a:off x="0" y="6786199"/>
            <a:ext cx="3221623" cy="3216469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082947" y="2877952"/>
            <a:ext cx="6622514" cy="961390"/>
            <a:chOff x="109328" y="-93325"/>
            <a:chExt cx="8830019" cy="1281854"/>
          </a:xfrm>
        </p:grpSpPr>
        <p:sp>
          <p:nvSpPr>
            <p:cNvPr id="15" name="TextBox 15"/>
            <p:cNvSpPr txBox="1"/>
            <p:nvPr/>
          </p:nvSpPr>
          <p:spPr>
            <a:xfrm>
              <a:off x="3105472" y="102226"/>
              <a:ext cx="1541505" cy="943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407">
                  <a:solidFill>
                    <a:srgbClr val="000000"/>
                  </a:solidFill>
                  <a:latin typeface="Arimo" panose="020B0604020202020204"/>
                </a:rPr>
                <a:t>01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269845" y="47645"/>
              <a:ext cx="1835627" cy="943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407">
                  <a:solidFill>
                    <a:srgbClr val="000000"/>
                  </a:solidFill>
                  <a:latin typeface="Arimo" panose="020B0604020202020204"/>
                </a:rPr>
                <a:t>Part</a:t>
              </a:r>
            </a:p>
          </p:txBody>
        </p: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 rot="-8100000">
              <a:off x="108906" y="303854"/>
              <a:ext cx="527285" cy="526441"/>
              <a:chOff x="0" y="0"/>
              <a:chExt cx="6350000" cy="633984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4646977" y="-93325"/>
              <a:ext cx="4292370" cy="1281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00"/>
                </a:lnSpc>
              </a:pPr>
              <a:r>
                <a:rPr lang="zh-CN" altLang="en-US" sz="5000" spc="485">
                  <a:solidFill>
                    <a:srgbClr val="000000"/>
                  </a:solidFill>
                  <a:ea typeface="思源黑体" panose="020B0500000000000000" charset="-122"/>
                </a:rPr>
                <a:t>项目介绍</a:t>
              </a:r>
            </a:p>
          </p:txBody>
        </p:sp>
        <p:grpSp>
          <p:nvGrpSpPr>
            <p:cNvPr id="20" name="Group 20"/>
            <p:cNvGrpSpPr/>
            <p:nvPr/>
          </p:nvGrpSpPr>
          <p:grpSpPr>
            <a:xfrm rot="5400000">
              <a:off x="3749285" y="325357"/>
              <a:ext cx="1134150" cy="483435"/>
              <a:chOff x="0" y="0"/>
              <a:chExt cx="1340752" cy="5715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255270"/>
                <a:ext cx="13407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340752" h="69850">
                    <a:moveTo>
                      <a:pt x="10499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340752" y="69850"/>
                    </a:lnTo>
                    <a:lnTo>
                      <a:pt x="1340752" y="0"/>
                    </a:lnTo>
                    <a:close/>
                  </a:path>
                </a:pathLst>
              </a:custGeom>
              <a:solidFill>
                <a:srgbClr val="EFB357"/>
              </a:solidFill>
            </p:spPr>
          </p:sp>
        </p:grpSp>
      </p:grpSp>
      <p:grpSp>
        <p:nvGrpSpPr>
          <p:cNvPr id="22" name="Group 22"/>
          <p:cNvGrpSpPr/>
          <p:nvPr/>
        </p:nvGrpSpPr>
        <p:grpSpPr>
          <a:xfrm>
            <a:off x="10082947" y="4354359"/>
            <a:ext cx="6622514" cy="961390"/>
            <a:chOff x="109328" y="-93325"/>
            <a:chExt cx="8830019" cy="1281854"/>
          </a:xfrm>
        </p:grpSpPr>
        <p:sp>
          <p:nvSpPr>
            <p:cNvPr id="23" name="TextBox 23"/>
            <p:cNvSpPr txBox="1"/>
            <p:nvPr/>
          </p:nvSpPr>
          <p:spPr>
            <a:xfrm>
              <a:off x="3105472" y="102226"/>
              <a:ext cx="1541505" cy="943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407">
                  <a:solidFill>
                    <a:srgbClr val="000000"/>
                  </a:solidFill>
                  <a:latin typeface="Arimo" panose="020B0604020202020204"/>
                </a:rPr>
                <a:t>02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269845" y="47645"/>
              <a:ext cx="1835627" cy="943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407">
                  <a:solidFill>
                    <a:srgbClr val="000000"/>
                  </a:solidFill>
                  <a:latin typeface="Arimo" panose="020B0604020202020204"/>
                </a:rPr>
                <a:t>Part</a:t>
              </a:r>
            </a:p>
          </p:txBody>
        </p: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 rot="-8100000">
              <a:off x="108906" y="303854"/>
              <a:ext cx="527285" cy="526441"/>
              <a:chOff x="0" y="0"/>
              <a:chExt cx="6350000" cy="633984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4646977" y="-93325"/>
              <a:ext cx="4292370" cy="1281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00"/>
                </a:lnSpc>
              </a:pPr>
              <a:r>
                <a:rPr lang="zh-CN" altLang="en-US" sz="5000" spc="485">
                  <a:solidFill>
                    <a:srgbClr val="000000"/>
                  </a:solidFill>
                  <a:ea typeface="思源黑体" panose="020B0500000000000000" charset="-122"/>
                </a:rPr>
                <a:t>团队分工</a:t>
              </a:r>
            </a:p>
          </p:txBody>
        </p:sp>
        <p:grpSp>
          <p:nvGrpSpPr>
            <p:cNvPr id="28" name="Group 28"/>
            <p:cNvGrpSpPr/>
            <p:nvPr/>
          </p:nvGrpSpPr>
          <p:grpSpPr>
            <a:xfrm rot="5400000">
              <a:off x="3749285" y="325357"/>
              <a:ext cx="1134150" cy="483435"/>
              <a:chOff x="0" y="0"/>
              <a:chExt cx="1340752" cy="5715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255270"/>
                <a:ext cx="13407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340752" h="69850">
                    <a:moveTo>
                      <a:pt x="10499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340752" y="69850"/>
                    </a:lnTo>
                    <a:lnTo>
                      <a:pt x="1340752" y="0"/>
                    </a:lnTo>
                    <a:close/>
                  </a:path>
                </a:pathLst>
              </a:custGeom>
              <a:solidFill>
                <a:srgbClr val="EFB357"/>
              </a:solidFill>
            </p:spPr>
          </p:sp>
        </p:grpSp>
      </p:grpSp>
      <p:grpSp>
        <p:nvGrpSpPr>
          <p:cNvPr id="30" name="Group 30"/>
          <p:cNvGrpSpPr/>
          <p:nvPr/>
        </p:nvGrpSpPr>
        <p:grpSpPr>
          <a:xfrm>
            <a:off x="10082947" y="5830765"/>
            <a:ext cx="6622514" cy="961390"/>
            <a:chOff x="109328" y="-93325"/>
            <a:chExt cx="8830019" cy="1281854"/>
          </a:xfrm>
        </p:grpSpPr>
        <p:sp>
          <p:nvSpPr>
            <p:cNvPr id="31" name="TextBox 31"/>
            <p:cNvSpPr txBox="1"/>
            <p:nvPr/>
          </p:nvSpPr>
          <p:spPr>
            <a:xfrm>
              <a:off x="3105472" y="102226"/>
              <a:ext cx="1541505" cy="943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407">
                  <a:solidFill>
                    <a:srgbClr val="000000"/>
                  </a:solidFill>
                  <a:latin typeface="Arimo" panose="020B0604020202020204"/>
                </a:rPr>
                <a:t>03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269845" y="47645"/>
              <a:ext cx="1835627" cy="943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407">
                  <a:solidFill>
                    <a:srgbClr val="000000"/>
                  </a:solidFill>
                  <a:latin typeface="Arimo" panose="020B0604020202020204"/>
                </a:rPr>
                <a:t>Part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 rot="-8100000">
              <a:off x="108906" y="303854"/>
              <a:ext cx="527285" cy="526441"/>
              <a:chOff x="0" y="0"/>
              <a:chExt cx="6350000" cy="633984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4646977" y="-93325"/>
              <a:ext cx="4292370" cy="1281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00"/>
                </a:lnSpc>
              </a:pPr>
              <a:r>
                <a:rPr lang="zh-CN" altLang="en-US" sz="5000" spc="485">
                  <a:solidFill>
                    <a:srgbClr val="000000"/>
                  </a:solidFill>
                  <a:ea typeface="思源黑体" panose="020B0500000000000000" charset="-122"/>
                </a:rPr>
                <a:t>项目实现</a:t>
              </a:r>
            </a:p>
          </p:txBody>
        </p:sp>
        <p:grpSp>
          <p:nvGrpSpPr>
            <p:cNvPr id="36" name="Group 36"/>
            <p:cNvGrpSpPr/>
            <p:nvPr/>
          </p:nvGrpSpPr>
          <p:grpSpPr>
            <a:xfrm rot="5400000">
              <a:off x="3749285" y="325357"/>
              <a:ext cx="1134150" cy="483435"/>
              <a:chOff x="0" y="0"/>
              <a:chExt cx="1340752" cy="5715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255270"/>
                <a:ext cx="13407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340752" h="69850">
                    <a:moveTo>
                      <a:pt x="10499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340752" y="69850"/>
                    </a:lnTo>
                    <a:lnTo>
                      <a:pt x="1340752" y="0"/>
                    </a:lnTo>
                    <a:close/>
                  </a:path>
                </a:pathLst>
              </a:custGeom>
              <a:solidFill>
                <a:srgbClr val="EFB357"/>
              </a:solidFill>
            </p:spPr>
          </p:sp>
        </p:grpSp>
      </p:grpSp>
      <p:grpSp>
        <p:nvGrpSpPr>
          <p:cNvPr id="38" name="Group 38"/>
          <p:cNvGrpSpPr/>
          <p:nvPr/>
        </p:nvGrpSpPr>
        <p:grpSpPr>
          <a:xfrm>
            <a:off x="10082947" y="7307171"/>
            <a:ext cx="6622514" cy="961390"/>
            <a:chOff x="109328" y="-93325"/>
            <a:chExt cx="8830019" cy="1281854"/>
          </a:xfrm>
        </p:grpSpPr>
        <p:sp>
          <p:nvSpPr>
            <p:cNvPr id="39" name="TextBox 39"/>
            <p:cNvSpPr txBox="1"/>
            <p:nvPr/>
          </p:nvSpPr>
          <p:spPr>
            <a:xfrm>
              <a:off x="3105472" y="102226"/>
              <a:ext cx="1541505" cy="943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407">
                  <a:solidFill>
                    <a:srgbClr val="000000"/>
                  </a:solidFill>
                  <a:latin typeface="Arimo" panose="020B0604020202020204"/>
                </a:rPr>
                <a:t>04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269845" y="47645"/>
              <a:ext cx="1835627" cy="943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407">
                  <a:solidFill>
                    <a:srgbClr val="000000"/>
                  </a:solidFill>
                  <a:latin typeface="Arimo" panose="020B0604020202020204"/>
                </a:rPr>
                <a:t>Part</a:t>
              </a:r>
            </a:p>
          </p:txBody>
        </p:sp>
        <p:grpSp>
          <p:nvGrpSpPr>
            <p:cNvPr id="41" name="Group 41"/>
            <p:cNvGrpSpPr>
              <a:grpSpLocks noChangeAspect="1"/>
            </p:cNvGrpSpPr>
            <p:nvPr/>
          </p:nvGrpSpPr>
          <p:grpSpPr>
            <a:xfrm rot="-8100000">
              <a:off x="108906" y="303854"/>
              <a:ext cx="527285" cy="526441"/>
              <a:chOff x="0" y="0"/>
              <a:chExt cx="6350000" cy="633984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3" name="TextBox 43"/>
            <p:cNvSpPr txBox="1"/>
            <p:nvPr/>
          </p:nvSpPr>
          <p:spPr>
            <a:xfrm>
              <a:off x="4646977" y="-93325"/>
              <a:ext cx="4292370" cy="1281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00"/>
                </a:lnSpc>
              </a:pPr>
              <a:r>
                <a:rPr lang="zh-CN" altLang="en-US" sz="5000" spc="485">
                  <a:solidFill>
                    <a:srgbClr val="000000"/>
                  </a:solidFill>
                  <a:ea typeface="思源黑体" panose="020B0500000000000000" charset="-122"/>
                </a:rPr>
                <a:t>项目展示</a:t>
              </a:r>
            </a:p>
          </p:txBody>
        </p:sp>
        <p:grpSp>
          <p:nvGrpSpPr>
            <p:cNvPr id="44" name="Group 44"/>
            <p:cNvGrpSpPr/>
            <p:nvPr/>
          </p:nvGrpSpPr>
          <p:grpSpPr>
            <a:xfrm rot="5400000">
              <a:off x="3749285" y="325357"/>
              <a:ext cx="1134150" cy="483435"/>
              <a:chOff x="0" y="0"/>
              <a:chExt cx="1340752" cy="5715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255270"/>
                <a:ext cx="13407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340752" h="69850">
                    <a:moveTo>
                      <a:pt x="10499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340752" y="69850"/>
                    </a:lnTo>
                    <a:lnTo>
                      <a:pt x="1340752" y="0"/>
                    </a:lnTo>
                    <a:close/>
                  </a:path>
                </a:pathLst>
              </a:custGeom>
              <a:solidFill>
                <a:srgbClr val="EFB357"/>
              </a:solidFill>
            </p:spPr>
          </p:sp>
        </p:grpSp>
      </p:grpSp>
      <p:pic>
        <p:nvPicPr>
          <p:cNvPr id="46" name="Picture 46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858717" y="198611"/>
            <a:ext cx="9637772" cy="4556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80513" y="2875263"/>
            <a:ext cx="12526975" cy="309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40"/>
              </a:lnSpc>
              <a:spcBef>
                <a:spcPct val="0"/>
              </a:spcBef>
            </a:pPr>
            <a:r>
              <a:rPr lang="en-US" sz="18100">
                <a:solidFill>
                  <a:srgbClr val="000000"/>
                </a:solidFill>
                <a:ea typeface="字由点字倔强黑 Bold"/>
              </a:rPr>
              <a:t>谢谢观赏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 rot="5400000">
            <a:off x="-3691" y="-3691"/>
            <a:ext cx="4613800" cy="460641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5400000">
            <a:off x="13677891" y="5680582"/>
            <a:ext cx="4613800" cy="4606418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-5400000">
            <a:off x="-1848" y="2736836"/>
            <a:ext cx="2310597" cy="2306900"/>
            <a:chOff x="0" y="0"/>
            <a:chExt cx="6350000" cy="63398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15964470" y="5239573"/>
            <a:ext cx="2310597" cy="2306900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10800000">
            <a:off x="0" y="5245112"/>
            <a:ext cx="2310597" cy="2306900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5962621" y="2731297"/>
            <a:ext cx="2310597" cy="2306900"/>
            <a:chOff x="0" y="0"/>
            <a:chExt cx="6350000" cy="63398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0" y="5676891"/>
            <a:ext cx="4613800" cy="4606418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 rot="-10800000">
            <a:off x="13659418" y="0"/>
            <a:ext cx="4613800" cy="4606418"/>
            <a:chOff x="0" y="0"/>
            <a:chExt cx="6350000" cy="63398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4613800" y="6019843"/>
            <a:ext cx="9060401" cy="362576"/>
            <a:chOff x="0" y="0"/>
            <a:chExt cx="14281181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4281181" cy="69850"/>
            </a:xfrm>
            <a:custGeom>
              <a:avLst/>
              <a:gdLst/>
              <a:ahLst/>
              <a:cxnLst/>
              <a:rect l="l" t="t" r="r" b="b"/>
              <a:pathLst>
                <a:path w="14281181" h="69850">
                  <a:moveTo>
                    <a:pt x="13990351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281181" y="69850"/>
                  </a:lnTo>
                  <a:lnTo>
                    <a:pt x="14281181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3177314" y="6712686"/>
            <a:ext cx="11933373" cy="897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605">
                <a:solidFill>
                  <a:srgbClr val="000000"/>
                </a:solidFill>
                <a:latin typeface="Arimo" panose="020B0604020202020204"/>
              </a:rPr>
              <a:t> </a:t>
            </a:r>
          </a:p>
        </p:txBody>
      </p:sp>
      <p:grpSp>
        <p:nvGrpSpPr>
          <p:cNvPr id="24" name="Group 24"/>
          <p:cNvGrpSpPr>
            <a:grpSpLocks noChangeAspect="1"/>
          </p:cNvGrpSpPr>
          <p:nvPr/>
        </p:nvGrpSpPr>
        <p:grpSpPr>
          <a:xfrm rot="5400000">
            <a:off x="-1154" y="-6228"/>
            <a:ext cx="1442670" cy="1440361"/>
            <a:chOff x="0" y="0"/>
            <a:chExt cx="6350000" cy="63398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 rot="-5399999">
            <a:off x="16846485" y="8849176"/>
            <a:ext cx="1442670" cy="1440361"/>
            <a:chOff x="0" y="0"/>
            <a:chExt cx="6350000" cy="633984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746667"/>
            <a:ext cx="2748585" cy="2429438"/>
          </a:xfrm>
          <a:prstGeom prst="rect">
            <a:avLst/>
          </a:prstGeom>
          <a:solidFill>
            <a:srgbClr val="EFB357"/>
          </a:solidFill>
        </p:spPr>
      </p:sp>
      <p:sp>
        <p:nvSpPr>
          <p:cNvPr id="3" name="TextBox 3"/>
          <p:cNvSpPr txBox="1"/>
          <p:nvPr/>
        </p:nvSpPr>
        <p:spPr>
          <a:xfrm>
            <a:off x="4419861" y="6760037"/>
            <a:ext cx="7077765" cy="2088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290"/>
              </a:lnSpc>
              <a:spcBef>
                <a:spcPct val="0"/>
              </a:spcBef>
            </a:pPr>
            <a:r>
              <a:rPr lang="zh-CN" altLang="en-US" sz="11635">
                <a:solidFill>
                  <a:srgbClr val="000000"/>
                </a:solidFill>
                <a:ea typeface="字由点字倔强黑" panose="00020600040101010101" charset="-122"/>
              </a:rPr>
              <a:t>项目介绍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8316014" y="-396"/>
            <a:ext cx="5938205" cy="5928704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4249469" y="-396"/>
            <a:ext cx="5938205" cy="5928704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5400000">
            <a:off x="14284271" y="2254542"/>
            <a:ext cx="4003729" cy="3997323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5400000">
            <a:off x="14287474" y="6286474"/>
            <a:ext cx="4003729" cy="3997323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-5400000">
            <a:off x="16734036" y="6565117"/>
            <a:ext cx="1618548" cy="1615958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419861" y="8690901"/>
            <a:ext cx="5813157" cy="362576"/>
            <a:chOff x="0" y="0"/>
            <a:chExt cx="9162812" cy="571500"/>
          </a:xfrm>
        </p:grpSpPr>
        <p:sp>
          <p:nvSpPr>
            <p:cNvPr id="15" name="Freeform 15"/>
            <p:cNvSpPr/>
            <p:nvPr/>
          </p:nvSpPr>
          <p:spPr>
            <a:xfrm>
              <a:off x="0" y="255270"/>
              <a:ext cx="9162812" cy="69850"/>
            </a:xfrm>
            <a:custGeom>
              <a:avLst/>
              <a:gdLst/>
              <a:ahLst/>
              <a:cxnLst/>
              <a:rect l="l" t="t" r="r" b="b"/>
              <a:pathLst>
                <a:path w="9162812" h="69850">
                  <a:moveTo>
                    <a:pt x="887198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162812" y="69850"/>
                  </a:lnTo>
                  <a:lnTo>
                    <a:pt x="9162812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175525" y="6620657"/>
            <a:ext cx="2454935" cy="2367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70"/>
              </a:lnSpc>
              <a:spcBef>
                <a:spcPct val="0"/>
              </a:spcBef>
            </a:pPr>
            <a:r>
              <a:rPr lang="en-US" sz="13550" spc="1314">
                <a:solidFill>
                  <a:srgbClr val="FFFFFF"/>
                </a:solidFill>
                <a:latin typeface="Arimo Bold" panose="020B0704020202020204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10800000">
            <a:off x="11855062" y="0"/>
            <a:ext cx="6432938" cy="642264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81000" y="2781300"/>
            <a:ext cx="5630545" cy="59131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en-US" sz="2800">
              <a:solidFill>
                <a:srgbClr val="000000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endParaRPr lang="en-US" sz="2800">
              <a:solidFill>
                <a:srgbClr val="000000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en-US" sz="6000" b="1">
                <a:solidFill>
                  <a:srgbClr val="000000"/>
                </a:solidFill>
                <a:ea typeface="思源黑体" panose="020B0500000000000000" charset="-122"/>
              </a:rPr>
              <a:t>◆</a:t>
            </a:r>
            <a:r>
              <a:rPr lang="zh-CN" altLang="en-US" sz="6000" b="1">
                <a:solidFill>
                  <a:srgbClr val="000000"/>
                </a:solidFill>
                <a:ea typeface="思源黑体" panose="020B0500000000000000" charset="-122"/>
              </a:rPr>
              <a:t>实现成果</a:t>
            </a:r>
          </a:p>
          <a:p>
            <a:pPr algn="just">
              <a:lnSpc>
                <a:spcPts val="4200"/>
              </a:lnSpc>
            </a:pPr>
            <a:endParaRPr lang="zh-CN" altLang="en-US" sz="6000" b="1">
              <a:solidFill>
                <a:srgbClr val="000000"/>
              </a:solidFill>
              <a:ea typeface="思源黑体" panose="020B0500000000000000" charset="-122"/>
            </a:endParaRPr>
          </a:p>
          <a:p>
            <a:pPr indent="457200" algn="just">
              <a:lnSpc>
                <a:spcPts val="4200"/>
              </a:lnSpc>
            </a:pPr>
            <a:r>
              <a:rPr lang="zh-CN" altLang="en-US" sz="3600">
                <a:solidFill>
                  <a:srgbClr val="000000"/>
                </a:solidFill>
                <a:ea typeface="思源黑体" panose="020B0500000000000000" charset="-122"/>
              </a:rPr>
              <a:t>在本次团队任务中，我们使用实验设计的单周期 CPU，搭配 Logisim 中的显示组件，完成了一个视频播放系统。</a:t>
            </a:r>
          </a:p>
          <a:p>
            <a:pPr indent="457200" algn="just">
              <a:lnSpc>
                <a:spcPts val="4200"/>
              </a:lnSpc>
            </a:pPr>
            <a:endParaRPr lang="zh-CN" altLang="en-US" sz="2000">
              <a:solidFill>
                <a:srgbClr val="000000"/>
              </a:solidFill>
              <a:ea typeface="思源黑体" panose="020B0500000000000000" charset="-122"/>
            </a:endParaRPr>
          </a:p>
          <a:p>
            <a:pPr indent="457200" algn="just">
              <a:lnSpc>
                <a:spcPts val="4200"/>
              </a:lnSpc>
            </a:pPr>
            <a:endParaRPr lang="zh-CN" altLang="en-US" sz="2800">
              <a:solidFill>
                <a:srgbClr val="000000"/>
              </a:solidFill>
              <a:ea typeface="思源黑体" panose="020B0500000000000000" charset="-122"/>
            </a:endParaRPr>
          </a:p>
          <a:p>
            <a:pPr indent="457200" algn="just">
              <a:lnSpc>
                <a:spcPts val="4200"/>
              </a:lnSpc>
            </a:pPr>
            <a:endParaRPr lang="zh-CN" altLang="en-US" sz="2800">
              <a:solidFill>
                <a:srgbClr val="000000"/>
              </a:solidFill>
              <a:ea typeface="思源黑体" panose="020B05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00" y="418846"/>
            <a:ext cx="7077765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项目介绍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81296" y="1705001"/>
            <a:ext cx="5813157" cy="362576"/>
            <a:chOff x="0" y="0"/>
            <a:chExt cx="9162812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162812" cy="69850"/>
            </a:xfrm>
            <a:custGeom>
              <a:avLst/>
              <a:gdLst/>
              <a:ahLst/>
              <a:cxnLst/>
              <a:rect l="l" t="t" r="r" b="b"/>
              <a:pathLst>
                <a:path w="9162812" h="69850">
                  <a:moveTo>
                    <a:pt x="887198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162812" y="69850"/>
                  </a:lnTo>
                  <a:lnTo>
                    <a:pt x="9162812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42900"/>
            <a:ext cx="11728450" cy="9470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10800000">
            <a:off x="11855062" y="0"/>
            <a:ext cx="6432938" cy="642264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4040" y="2576830"/>
            <a:ext cx="11151235" cy="73113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r>
              <a:rPr lang="en-US" sz="6000">
                <a:solidFill>
                  <a:srgbClr val="000000"/>
                </a:solidFill>
                <a:ea typeface="思源黑体" panose="020B0500000000000000" charset="-122"/>
              </a:rPr>
              <a:t>◆</a:t>
            </a:r>
            <a:r>
              <a:rPr lang="zh-CN" altLang="en-US" sz="6000">
                <a:solidFill>
                  <a:srgbClr val="000000"/>
                </a:solidFill>
                <a:ea typeface="思源黑体" panose="020B0500000000000000" charset="-122"/>
              </a:rPr>
              <a:t>主要亮点</a:t>
            </a:r>
          </a:p>
          <a:p>
            <a:pPr indent="457200" algn="just">
              <a:lnSpc>
                <a:spcPts val="4200"/>
              </a:lnSpc>
            </a:pPr>
            <a:endParaRPr lang="zh-CN" altLang="en-US" sz="4400">
              <a:solidFill>
                <a:srgbClr val="000000"/>
              </a:solidFill>
              <a:ea typeface="思源黑体" panose="020B0500000000000000" charset="-122"/>
            </a:endParaRPr>
          </a:p>
          <a:p>
            <a:pPr indent="457200" algn="just">
              <a:lnSpc>
                <a:spcPts val="4200"/>
              </a:lnSpc>
            </a:pPr>
            <a:r>
              <a:rPr lang="en-US" altLang="zh-CN" sz="4400">
                <a:solidFill>
                  <a:srgbClr val="000000"/>
                </a:solidFill>
                <a:ea typeface="思源黑体" panose="020B0500000000000000" charset="-122"/>
              </a:rPr>
              <a:t>    </a:t>
            </a:r>
            <a:r>
              <a:rPr lang="zh-CN" altLang="en-US" sz="4400">
                <a:solidFill>
                  <a:srgbClr val="000000"/>
                </a:solidFill>
                <a:ea typeface="思源黑体" panose="020B0500000000000000" charset="-122"/>
              </a:rPr>
              <a:t>▶功能多样</a:t>
            </a:r>
          </a:p>
          <a:p>
            <a:pPr marL="457200" lvl="1" indent="457200" algn="just">
              <a:lnSpc>
                <a:spcPts val="4200"/>
              </a:lnSpc>
            </a:pPr>
            <a:r>
              <a:rPr lang="zh-CN" altLang="en-US" sz="4400">
                <a:solidFill>
                  <a:srgbClr val="000000"/>
                </a:solidFill>
                <a:ea typeface="思源黑体" panose="020B0500000000000000" charset="-122"/>
              </a:rPr>
              <a:t>该视频播放系统实现了重置、暂停、多种倍速等功能，满足不同需求的</a:t>
            </a:r>
            <a:r>
              <a:rPr lang="en-US" altLang="zh-CN" sz="4400">
                <a:solidFill>
                  <a:srgbClr val="000000"/>
                </a:solidFill>
                <a:ea typeface="思源黑体" panose="020B0500000000000000" charset="-122"/>
              </a:rPr>
              <a:t>ikuns</a:t>
            </a:r>
            <a:r>
              <a:rPr lang="zh-CN" altLang="en-US" sz="4400">
                <a:solidFill>
                  <a:srgbClr val="000000"/>
                </a:solidFill>
                <a:ea typeface="思源黑体" panose="020B0500000000000000" charset="-122"/>
              </a:rPr>
              <a:t>。</a:t>
            </a:r>
          </a:p>
          <a:p>
            <a:pPr marL="457200" lvl="1" indent="457200" algn="just">
              <a:lnSpc>
                <a:spcPts val="4200"/>
              </a:lnSpc>
            </a:pPr>
            <a:endParaRPr lang="zh-CN" altLang="en-US" sz="44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marL="457200" lvl="1" indent="457200" algn="just">
              <a:lnSpc>
                <a:spcPts val="4200"/>
              </a:lnSpc>
            </a:pPr>
            <a:r>
              <a:rPr lang="zh-CN" altLang="en-US" sz="44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▶内容出彩</a:t>
            </a:r>
          </a:p>
          <a:p>
            <a:pPr marL="914400" lvl="2" indent="457200" algn="just">
              <a:lnSpc>
                <a:spcPts val="4200"/>
              </a:lnSpc>
            </a:pPr>
            <a:r>
              <a:rPr lang="zh-CN" altLang="en-US" sz="4400">
                <a:solidFill>
                  <a:srgbClr val="000000"/>
                </a:solidFill>
                <a:ea typeface="思源黑体" panose="020B0500000000000000" charset="-122"/>
              </a:rPr>
              <a:t>视频播放的内容选择了蔡徐坤才艺展示的片段，唱、跳、</a:t>
            </a:r>
            <a:r>
              <a:rPr lang="en-US" altLang="zh-CN" sz="4400">
                <a:solidFill>
                  <a:srgbClr val="000000"/>
                </a:solidFill>
                <a:ea typeface="思源黑体" panose="020B0500000000000000" charset="-122"/>
              </a:rPr>
              <a:t>rap</a:t>
            </a:r>
            <a:r>
              <a:rPr lang="zh-CN" altLang="en-US" sz="4400">
                <a:solidFill>
                  <a:srgbClr val="000000"/>
                </a:solidFill>
                <a:ea typeface="思源黑体" panose="020B0500000000000000" charset="-122"/>
              </a:rPr>
              <a:t>、篮球，贴合同学日常，展现出计算机学院学子的青春朝气，</a:t>
            </a:r>
          </a:p>
          <a:p>
            <a:pPr marL="457200" lvl="1" indent="457200" algn="just">
              <a:lnSpc>
                <a:spcPts val="4200"/>
              </a:lnSpc>
            </a:pPr>
            <a:r>
              <a:rPr lang="zh-CN" altLang="en-US" sz="4400">
                <a:solidFill>
                  <a:srgbClr val="000000"/>
                </a:solidFill>
                <a:ea typeface="思源黑体" panose="020B0500000000000000" charset="-122"/>
              </a:rPr>
              <a:t>同时响应了新时代青年德智体美劳全面发</a:t>
            </a:r>
            <a:r>
              <a:rPr lang="en-US" altLang="zh-CN" sz="4400">
                <a:solidFill>
                  <a:srgbClr val="000000"/>
                </a:solidFill>
                <a:ea typeface="思源黑体" panose="020B0500000000000000" charset="-122"/>
              </a:rPr>
              <a:t> 	</a:t>
            </a:r>
            <a:r>
              <a:rPr lang="zh-CN" altLang="en-US" sz="4400">
                <a:solidFill>
                  <a:srgbClr val="000000"/>
                </a:solidFill>
                <a:ea typeface="思源黑体" panose="020B0500000000000000" charset="-122"/>
              </a:rPr>
              <a:t>展的号召。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1000" y="418846"/>
            <a:ext cx="7077765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项目介绍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81296" y="1705001"/>
            <a:ext cx="5813157" cy="362576"/>
            <a:chOff x="0" y="0"/>
            <a:chExt cx="9162812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162812" cy="69850"/>
            </a:xfrm>
            <a:custGeom>
              <a:avLst/>
              <a:gdLst/>
              <a:ahLst/>
              <a:cxnLst/>
              <a:rect l="l" t="t" r="r" b="b"/>
              <a:pathLst>
                <a:path w="9162812" h="69850">
                  <a:moveTo>
                    <a:pt x="887198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162812" y="69850"/>
                  </a:lnTo>
                  <a:lnTo>
                    <a:pt x="9162812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66700"/>
            <a:ext cx="4615815" cy="622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455" y="6057900"/>
            <a:ext cx="626554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B3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746667"/>
            <a:ext cx="2748585" cy="242943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4419861" y="6870527"/>
            <a:ext cx="7077765" cy="2088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290"/>
              </a:lnSpc>
              <a:spcBef>
                <a:spcPct val="0"/>
              </a:spcBef>
            </a:pPr>
            <a:r>
              <a:rPr lang="zh-CN" altLang="en-US" sz="11635">
                <a:solidFill>
                  <a:srgbClr val="FFFFFF"/>
                </a:solidFill>
                <a:ea typeface="字由点字倔强黑" panose="00020600040101010101" charset="-122"/>
              </a:rPr>
              <a:t>团队分工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5525" y="6620657"/>
            <a:ext cx="2454935" cy="2367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70"/>
              </a:lnSpc>
              <a:spcBef>
                <a:spcPct val="0"/>
              </a:spcBef>
            </a:pPr>
            <a:r>
              <a:rPr lang="en-US" sz="13550" spc="1314">
                <a:solidFill>
                  <a:srgbClr val="EFB357"/>
                </a:solidFill>
                <a:latin typeface="Arimo Bold" panose="020B0704020202020204"/>
              </a:rPr>
              <a:t>02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419861" y="8801391"/>
            <a:ext cx="5813157" cy="362576"/>
            <a:chOff x="0" y="0"/>
            <a:chExt cx="9162812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9162812" cy="69850"/>
            </a:xfrm>
            <a:custGeom>
              <a:avLst/>
              <a:gdLst/>
              <a:ahLst/>
              <a:cxnLst/>
              <a:rect l="l" t="t" r="r" b="b"/>
              <a:pathLst>
                <a:path w="9162812" h="69850">
                  <a:moveTo>
                    <a:pt x="887198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162812" y="69850"/>
                  </a:lnTo>
                  <a:lnTo>
                    <a:pt x="916281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10800000">
            <a:off x="8316014" y="-396"/>
            <a:ext cx="5938205" cy="5928704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5400000">
            <a:off x="14249469" y="-396"/>
            <a:ext cx="5938205" cy="5928704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-5400000">
            <a:off x="14284271" y="2254542"/>
            <a:ext cx="4003729" cy="3997323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14287474" y="6286474"/>
            <a:ext cx="4003729" cy="3997323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-5400000">
            <a:off x="16734036" y="6565117"/>
            <a:ext cx="1618548" cy="1615958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74295" y="3500120"/>
            <a:ext cx="3684270" cy="6772275"/>
          </a:xfrm>
          <a:prstGeom prst="rect">
            <a:avLst/>
          </a:prstGeom>
          <a:solidFill>
            <a:srgbClr val="EFB357"/>
          </a:solidFill>
        </p:spPr>
      </p:sp>
      <p:sp>
        <p:nvSpPr>
          <p:cNvPr id="7" name="AutoShape 7"/>
          <p:cNvSpPr/>
          <p:nvPr/>
        </p:nvSpPr>
        <p:spPr>
          <a:xfrm>
            <a:off x="67310" y="1453515"/>
            <a:ext cx="3691255" cy="204660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" name="TextBox 10"/>
          <p:cNvSpPr txBox="1"/>
          <p:nvPr/>
        </p:nvSpPr>
        <p:spPr>
          <a:xfrm>
            <a:off x="263525" y="3850005"/>
            <a:ext cx="3305175" cy="611505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选定合适的抽帧频率、视频分辨率宽、视频分辨率高</a:t>
            </a:r>
          </a:p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通过</a:t>
            </a:r>
            <a:r>
              <a:rPr lang="en-US" altLang="zh-CN" sz="2800">
                <a:solidFill>
                  <a:srgbClr val="FFFFFF"/>
                </a:solidFill>
                <a:ea typeface="思源黑体" panose="020B0500000000000000" charset="-122"/>
              </a:rPr>
              <a:t>opencv -python</a:t>
            </a: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实现多线程视频抽取关键帧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8804" y="1486001"/>
            <a:ext cx="3314307" cy="183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zh-CN" altLang="en-US" sz="4200">
                <a:solidFill>
                  <a:srgbClr val="FFFFFF"/>
                </a:solidFill>
                <a:ea typeface="思源黑体 Bold" panose="020B0600000000000000" charset="-122"/>
              </a:rPr>
              <a:t>视频抽帧</a:t>
            </a:r>
          </a:p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zh-CN" altLang="en-US" sz="4200">
                <a:solidFill>
                  <a:srgbClr val="FFFFFF"/>
                </a:solidFill>
                <a:ea typeface="思源黑体 Bold" panose="020B0600000000000000" charset="-122"/>
              </a:rPr>
              <a:t>马泽明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71708" y="190500"/>
            <a:ext cx="90569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流水线分工</a:t>
            </a:r>
          </a:p>
        </p:txBody>
      </p:sp>
      <p:grpSp>
        <p:nvGrpSpPr>
          <p:cNvPr id="41" name="Group 41"/>
          <p:cNvGrpSpPr>
            <a:grpSpLocks noChangeAspect="1"/>
          </p:cNvGrpSpPr>
          <p:nvPr/>
        </p:nvGrpSpPr>
        <p:grpSpPr>
          <a:xfrm rot="13500000">
            <a:off x="8016310" y="5311895"/>
            <a:ext cx="1179674" cy="1177787"/>
            <a:chOff x="0" y="0"/>
            <a:chExt cx="6350000" cy="633984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8" name="AutoShape 6"/>
          <p:cNvSpPr/>
          <p:nvPr/>
        </p:nvSpPr>
        <p:spPr>
          <a:xfrm>
            <a:off x="4731385" y="3484880"/>
            <a:ext cx="3684270" cy="6772275"/>
          </a:xfrm>
          <a:prstGeom prst="rect">
            <a:avLst/>
          </a:prstGeom>
          <a:solidFill>
            <a:srgbClr val="EFB357"/>
          </a:solidFill>
        </p:spPr>
      </p:sp>
      <p:sp>
        <p:nvSpPr>
          <p:cNvPr id="79" name="AutoShape 7"/>
          <p:cNvSpPr/>
          <p:nvPr/>
        </p:nvSpPr>
        <p:spPr>
          <a:xfrm>
            <a:off x="4724400" y="1453515"/>
            <a:ext cx="3691255" cy="203136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0" name="TextBox 10"/>
          <p:cNvSpPr txBox="1"/>
          <p:nvPr/>
        </p:nvSpPr>
        <p:spPr>
          <a:xfrm>
            <a:off x="4920615" y="3834765"/>
            <a:ext cx="3305175" cy="611505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使用取模软件选定合适的阈值转换成点阵信息</a:t>
            </a:r>
          </a:p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通过</a:t>
            </a:r>
            <a:r>
              <a:rPr lang="en-US" altLang="zh-CN" sz="2800">
                <a:solidFill>
                  <a:srgbClr val="FFFFFF"/>
                </a:solidFill>
                <a:ea typeface="思源黑体" panose="020B0500000000000000" charset="-122"/>
              </a:rPr>
              <a:t>python</a:t>
            </a: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实现</a:t>
            </a:r>
            <a:r>
              <a:rPr lang="en-US" altLang="zh-CN" sz="2800">
                <a:solidFill>
                  <a:srgbClr val="FFFFFF"/>
                </a:solidFill>
                <a:ea typeface="思源黑体" panose="020B0500000000000000" charset="-122"/>
              </a:rPr>
              <a:t>16</a:t>
            </a: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进制转换成</a:t>
            </a:r>
            <a:r>
              <a:rPr lang="en-US" altLang="zh-CN" sz="2800">
                <a:solidFill>
                  <a:srgbClr val="FFFFFF"/>
                </a:solidFill>
                <a:ea typeface="思源黑体" panose="020B0500000000000000" charset="-122"/>
              </a:rPr>
              <a:t>ROM</a:t>
            </a: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可读的形式</a:t>
            </a:r>
          </a:p>
        </p:txBody>
      </p:sp>
      <p:sp>
        <p:nvSpPr>
          <p:cNvPr id="81" name="TextBox 13"/>
          <p:cNvSpPr txBox="1"/>
          <p:nvPr/>
        </p:nvSpPr>
        <p:spPr>
          <a:xfrm>
            <a:off x="4961890" y="1453515"/>
            <a:ext cx="3314065" cy="17703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zh-CN" altLang="en-US" sz="4200">
                <a:solidFill>
                  <a:srgbClr val="FFFFFF"/>
                </a:solidFill>
                <a:ea typeface="思源黑体 Bold" panose="020B0600000000000000" charset="-122"/>
              </a:rPr>
              <a:t>视频取模</a:t>
            </a:r>
          </a:p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zh-CN" altLang="en-US" sz="4200">
                <a:solidFill>
                  <a:srgbClr val="FFFFFF"/>
                </a:solidFill>
                <a:ea typeface="思源黑体 Bold" panose="020B0600000000000000" charset="-122"/>
              </a:rPr>
              <a:t>杨振亚</a:t>
            </a:r>
          </a:p>
        </p:txBody>
      </p:sp>
      <p:sp>
        <p:nvSpPr>
          <p:cNvPr id="82" name="AutoShape 6"/>
          <p:cNvSpPr/>
          <p:nvPr/>
        </p:nvSpPr>
        <p:spPr>
          <a:xfrm>
            <a:off x="9647555" y="3561080"/>
            <a:ext cx="3684270" cy="6772275"/>
          </a:xfrm>
          <a:prstGeom prst="rect">
            <a:avLst/>
          </a:prstGeom>
          <a:solidFill>
            <a:srgbClr val="EFB357"/>
          </a:solidFill>
        </p:spPr>
      </p:sp>
      <p:sp>
        <p:nvSpPr>
          <p:cNvPr id="83" name="AutoShape 7"/>
          <p:cNvSpPr/>
          <p:nvPr/>
        </p:nvSpPr>
        <p:spPr>
          <a:xfrm>
            <a:off x="9640570" y="1453515"/>
            <a:ext cx="3691255" cy="210756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4" name="TextBox 10"/>
          <p:cNvSpPr txBox="1"/>
          <p:nvPr/>
        </p:nvSpPr>
        <p:spPr>
          <a:xfrm>
            <a:off x="9836785" y="3910965"/>
            <a:ext cx="3305175" cy="611505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执行指令进行编写</a:t>
            </a:r>
          </a:p>
          <a:p>
            <a:pPr algn="just">
              <a:lnSpc>
                <a:spcPts val="4200"/>
              </a:lnSpc>
            </a:pPr>
            <a:endParaRPr lang="en-US" altLang="zh-CN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分频器实现不同倍速</a:t>
            </a:r>
          </a:p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控制器实现暂停播放</a:t>
            </a:r>
          </a:p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存储器组读入数据</a:t>
            </a:r>
          </a:p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顶层显示器实现展示</a:t>
            </a:r>
          </a:p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</p:txBody>
      </p:sp>
      <p:sp>
        <p:nvSpPr>
          <p:cNvPr id="85" name="TextBox 13"/>
          <p:cNvSpPr txBox="1"/>
          <p:nvPr/>
        </p:nvSpPr>
        <p:spPr>
          <a:xfrm>
            <a:off x="9851594" y="1553946"/>
            <a:ext cx="3314307" cy="183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zh-CN" altLang="en-US" sz="4200">
                <a:solidFill>
                  <a:srgbClr val="FFFFFF"/>
                </a:solidFill>
                <a:ea typeface="思源黑体 Bold" panose="020B0600000000000000" charset="-122"/>
              </a:rPr>
              <a:t>显示电路</a:t>
            </a:r>
          </a:p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zh-CN" altLang="en-US" sz="4200">
                <a:solidFill>
                  <a:srgbClr val="FFFFFF"/>
                </a:solidFill>
                <a:ea typeface="思源黑体 Bold" panose="020B0600000000000000" charset="-122"/>
              </a:rPr>
              <a:t>张文浩</a:t>
            </a:r>
          </a:p>
        </p:txBody>
      </p:sp>
      <p:sp>
        <p:nvSpPr>
          <p:cNvPr id="86" name="AutoShape 6"/>
          <p:cNvSpPr/>
          <p:nvPr/>
        </p:nvSpPr>
        <p:spPr>
          <a:xfrm>
            <a:off x="14607540" y="3484880"/>
            <a:ext cx="3684270" cy="6772275"/>
          </a:xfrm>
          <a:prstGeom prst="rect">
            <a:avLst/>
          </a:prstGeom>
          <a:solidFill>
            <a:srgbClr val="EFB357"/>
          </a:solidFill>
        </p:spPr>
      </p:sp>
      <p:sp>
        <p:nvSpPr>
          <p:cNvPr id="87" name="AutoShape 7"/>
          <p:cNvSpPr/>
          <p:nvPr/>
        </p:nvSpPr>
        <p:spPr>
          <a:xfrm>
            <a:off x="14600555" y="1454150"/>
            <a:ext cx="3691255" cy="203073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9" name="TextBox 13"/>
          <p:cNvSpPr txBox="1"/>
          <p:nvPr/>
        </p:nvSpPr>
        <p:spPr>
          <a:xfrm>
            <a:off x="14859204" y="1554581"/>
            <a:ext cx="3314307" cy="183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zh-CN" altLang="en-US" sz="4200">
                <a:solidFill>
                  <a:srgbClr val="FFFFFF"/>
                </a:solidFill>
                <a:ea typeface="思源黑体 Bold" panose="020B0600000000000000" charset="-122"/>
              </a:rPr>
              <a:t>字幕电路</a:t>
            </a:r>
          </a:p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zh-CN" altLang="en-US" sz="4200">
                <a:solidFill>
                  <a:srgbClr val="FFFFFF"/>
                </a:solidFill>
                <a:ea typeface="思源黑体 Bold" panose="020B0600000000000000" charset="-122"/>
              </a:rPr>
              <a:t>徐锦慧</a:t>
            </a:r>
          </a:p>
        </p:txBody>
      </p:sp>
      <p:grpSp>
        <p:nvGrpSpPr>
          <p:cNvPr id="90" name="Group 41"/>
          <p:cNvGrpSpPr>
            <a:grpSpLocks noChangeAspect="1"/>
          </p:cNvGrpSpPr>
          <p:nvPr/>
        </p:nvGrpSpPr>
        <p:grpSpPr>
          <a:xfrm rot="13500000">
            <a:off x="3291910" y="5311895"/>
            <a:ext cx="1179674" cy="1177787"/>
            <a:chOff x="0" y="0"/>
            <a:chExt cx="6350000" cy="6339840"/>
          </a:xfrm>
        </p:grpSpPr>
        <p:sp>
          <p:nvSpPr>
            <p:cNvPr id="91" name="Freeform 4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2" name="Group 41"/>
          <p:cNvGrpSpPr>
            <a:grpSpLocks noChangeAspect="1"/>
          </p:cNvGrpSpPr>
          <p:nvPr/>
        </p:nvGrpSpPr>
        <p:grpSpPr>
          <a:xfrm rot="13500000">
            <a:off x="13045510" y="5311895"/>
            <a:ext cx="1179674" cy="1177787"/>
            <a:chOff x="-580072" y="-580071"/>
            <a:chExt cx="6350000" cy="6339840"/>
          </a:xfrm>
        </p:grpSpPr>
        <p:sp>
          <p:nvSpPr>
            <p:cNvPr id="93" name="Freeform 42"/>
            <p:cNvSpPr/>
            <p:nvPr/>
          </p:nvSpPr>
          <p:spPr>
            <a:xfrm>
              <a:off x="-580072" y="-580071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4" name="TextBox 10"/>
          <p:cNvSpPr txBox="1"/>
          <p:nvPr/>
        </p:nvSpPr>
        <p:spPr>
          <a:xfrm>
            <a:off x="14935200" y="3910965"/>
            <a:ext cx="3305175" cy="611505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根据区位码原理字幕转换为</a:t>
            </a:r>
            <a:r>
              <a:rPr lang="en-US" altLang="zh-CN" sz="2800">
                <a:solidFill>
                  <a:srgbClr val="FFFFFF"/>
                </a:solidFill>
                <a:ea typeface="思源黑体" panose="020B0500000000000000" charset="-122"/>
              </a:rPr>
              <a:t>GB2312</a:t>
            </a: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格式</a:t>
            </a:r>
          </a:p>
          <a:p>
            <a:pPr algn="just">
              <a:lnSpc>
                <a:spcPts val="4200"/>
              </a:lnSpc>
            </a:pPr>
            <a:endParaRPr lang="zh-CN" altLang="en-US" sz="2800">
              <a:solidFill>
                <a:srgbClr val="FFFFFF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通过计数器实现对时钟分频、调整</a:t>
            </a:r>
            <a:r>
              <a:rPr lang="en-US" altLang="zh-CN" sz="2800">
                <a:solidFill>
                  <a:srgbClr val="FFFFFF"/>
                </a:solidFill>
                <a:ea typeface="思源黑体" panose="020B0500000000000000" charset="-122"/>
              </a:rPr>
              <a:t>ROM</a:t>
            </a:r>
            <a:r>
              <a:rPr lang="zh-CN" altLang="en-US" sz="2800">
                <a:solidFill>
                  <a:srgbClr val="FFFFFF"/>
                </a:solidFill>
                <a:ea typeface="思源黑体" panose="020B0500000000000000" charset="-122"/>
              </a:rPr>
              <a:t>中汉字重复个数以保持与视频同步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746667"/>
            <a:ext cx="2748585" cy="2429438"/>
          </a:xfrm>
          <a:prstGeom prst="rect">
            <a:avLst/>
          </a:prstGeom>
          <a:solidFill>
            <a:srgbClr val="EFB357"/>
          </a:solidFill>
        </p:spPr>
      </p:sp>
      <p:sp>
        <p:nvSpPr>
          <p:cNvPr id="3" name="TextBox 3"/>
          <p:cNvSpPr txBox="1"/>
          <p:nvPr/>
        </p:nvSpPr>
        <p:spPr>
          <a:xfrm>
            <a:off x="4496061" y="6870527"/>
            <a:ext cx="7077765" cy="2088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290"/>
              </a:lnSpc>
              <a:spcBef>
                <a:spcPct val="0"/>
              </a:spcBef>
            </a:pPr>
            <a:r>
              <a:rPr lang="zh-CN" altLang="en-US" sz="11635">
                <a:solidFill>
                  <a:srgbClr val="000000"/>
                </a:solidFill>
                <a:ea typeface="字由点字倔强黑" panose="00020600040101010101" charset="-122"/>
              </a:rPr>
              <a:t>具体实现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5525" y="6620657"/>
            <a:ext cx="2454935" cy="2367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70"/>
              </a:lnSpc>
              <a:spcBef>
                <a:spcPct val="0"/>
              </a:spcBef>
            </a:pPr>
            <a:r>
              <a:rPr lang="en-US" sz="13550" spc="1314">
                <a:solidFill>
                  <a:srgbClr val="FFFFFF"/>
                </a:solidFill>
                <a:latin typeface="Arimo Bold" panose="020B0704020202020204"/>
              </a:rPr>
              <a:t>03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496061" y="8801391"/>
            <a:ext cx="5813157" cy="362576"/>
            <a:chOff x="0" y="0"/>
            <a:chExt cx="9162812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9162812" cy="69850"/>
            </a:xfrm>
            <a:custGeom>
              <a:avLst/>
              <a:gdLst/>
              <a:ahLst/>
              <a:cxnLst/>
              <a:rect l="l" t="t" r="r" b="b"/>
              <a:pathLst>
                <a:path w="9162812" h="69850">
                  <a:moveTo>
                    <a:pt x="887198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162812" y="69850"/>
                  </a:lnTo>
                  <a:lnTo>
                    <a:pt x="9162812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10800000">
            <a:off x="8316014" y="-396"/>
            <a:ext cx="5938205" cy="5928704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5400000">
            <a:off x="14249469" y="-396"/>
            <a:ext cx="5938205" cy="5928704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-5400000">
            <a:off x="14284271" y="2254542"/>
            <a:ext cx="4003729" cy="3997323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14287474" y="6286474"/>
            <a:ext cx="4003729" cy="3997323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-5400000">
            <a:off x="16734036" y="6565117"/>
            <a:ext cx="1618548" cy="1615958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66054" y="2553227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实现方法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20481" y="2095385"/>
            <a:ext cx="5571010" cy="8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  <a:spcBef>
                <a:spcPct val="0"/>
              </a:spcBef>
            </a:pPr>
            <a:r>
              <a:rPr lang="zh-CN" altLang="en-US" sz="3990">
                <a:solidFill>
                  <a:srgbClr val="000000"/>
                </a:solidFill>
                <a:ea typeface="思源黑体 Bold" panose="020B0600000000000000" charset="-122"/>
              </a:rPr>
              <a:t>主要代码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5523" y="895350"/>
            <a:ext cx="90569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7200">
                <a:solidFill>
                  <a:srgbClr val="000000"/>
                </a:solidFill>
                <a:ea typeface="字由点字倔强黑" panose="00020600040101010101" charset="-122"/>
              </a:rPr>
              <a:t>视频抽帧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1884" y="1884"/>
            <a:ext cx="2355573" cy="2351804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5400000">
            <a:off x="15934311" y="7933311"/>
            <a:ext cx="2355573" cy="2351804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5400000">
            <a:off x="-2828" y="2735146"/>
            <a:ext cx="1179674" cy="1177787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 rot="5400000">
            <a:off x="17111154" y="7589983"/>
            <a:ext cx="1179674" cy="1177787"/>
            <a:chOff x="0" y="0"/>
            <a:chExt cx="6350000" cy="63398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5400000">
            <a:off x="-944" y="1556415"/>
            <a:ext cx="1179674" cy="1177787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 rot="-5400000">
            <a:off x="17113039" y="6411253"/>
            <a:ext cx="1179674" cy="1177787"/>
            <a:chOff x="0" y="0"/>
            <a:chExt cx="6350000" cy="63398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901673" y="5865049"/>
            <a:ext cx="6484654" cy="301847"/>
            <a:chOff x="0" y="0"/>
            <a:chExt cx="12277663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2277663" cy="69850"/>
            </a:xfrm>
            <a:custGeom>
              <a:avLst/>
              <a:gdLst/>
              <a:ahLst/>
              <a:cxnLst/>
              <a:rect l="l" t="t" r="r" b="b"/>
              <a:pathLst>
                <a:path w="12277663" h="69850">
                  <a:moveTo>
                    <a:pt x="1198683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277663" y="69850"/>
                  </a:lnTo>
                  <a:lnTo>
                    <a:pt x="12277663" y="0"/>
                  </a:lnTo>
                  <a:close/>
                </a:path>
              </a:pathLst>
            </a:custGeom>
            <a:solidFill>
              <a:srgbClr val="EFB357"/>
            </a:solidFill>
          </p:spPr>
        </p:sp>
      </p:grp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34600" y="3056890"/>
            <a:ext cx="7118985" cy="6931660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914400" y="3620770"/>
            <a:ext cx="7724140" cy="60375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FF0000"/>
              </a:solidFill>
              <a:ea typeface="思源黑体" panose="020B0500000000000000" charset="-122"/>
            </a:endParaRPr>
          </a:p>
          <a:p>
            <a:pPr algn="just">
              <a:lnSpc>
                <a:spcPts val="4200"/>
              </a:lnSpc>
            </a:pP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 </a:t>
            </a: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</a:t>
            </a: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Python</a:t>
            </a: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自带的</a:t>
            </a: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OpenCv</a:t>
            </a: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模块</a:t>
            </a: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▶camera = cv2.Videocapture( ) ，函数主要是通过调用笔记本内置摄像头读取视频帧；</a:t>
            </a: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  <a:p>
            <a:pPr algn="just">
              <a:lnSpc>
                <a:spcPts val="4200"/>
              </a:lnSpc>
            </a:pP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▶res, image = camera.read( ) 函数主要是按帧读取视频，返回值布尔型的</a:t>
            </a:r>
            <a:r>
              <a:rPr lang="en-US" altLang="zh-CN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r</a:t>
            </a:r>
            <a:r>
              <a:rPr lang="zh-CN" altLang="en-US" sz="3200">
                <a:solidFill>
                  <a:srgbClr val="000000"/>
                </a:solidFill>
                <a:ea typeface="思源黑体" panose="020B0500000000000000" charset="-122"/>
                <a:sym typeface="+mn-ea"/>
              </a:rPr>
              <a:t>es </a:t>
            </a:r>
          </a:p>
          <a:p>
            <a:pPr algn="just">
              <a:lnSpc>
                <a:spcPts val="4200"/>
              </a:lnSpc>
            </a:pPr>
            <a:endParaRPr lang="zh-CN" altLang="en-US" sz="3200">
              <a:solidFill>
                <a:srgbClr val="000000"/>
              </a:solidFill>
              <a:ea typeface="思源黑体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0522ce4-462a-42b6-97c7-9ca0b0ff252a"/>
  <p:tag name="COMMONDATA" val="eyJoZGlkIjoiNTgxMDM3ZGQxMjAzZTI5ZWMyMTk0ZWMyOTFiZGFjOT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350,&quot;width&quot;:1063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自定义</PresentationFormat>
  <Paragraphs>144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Calibri</vt:lpstr>
      <vt:lpstr>Arial</vt:lpstr>
      <vt:lpstr>思源黑体 Bold</vt:lpstr>
      <vt:lpstr>宋体</vt:lpstr>
      <vt:lpstr>字由点字倔强黑</vt:lpstr>
      <vt:lpstr>Arimo Bold</vt:lpstr>
      <vt:lpstr>字由点字倔强黑 Bold</vt:lpstr>
      <vt:lpstr>思源黑体</vt:lpstr>
      <vt:lpstr>Arimo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黄红色金色剪影元素插画精致宣传中文演示文稿</dc:title>
  <dc:creator/>
  <cp:lastModifiedBy>29393</cp:lastModifiedBy>
  <cp:revision>5</cp:revision>
  <dcterms:created xsi:type="dcterms:W3CDTF">2006-08-16T00:00:00Z</dcterms:created>
  <dcterms:modified xsi:type="dcterms:W3CDTF">2022-12-23T10:21:47Z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922BC23A7C2142F2AD37A44E65123DC5</vt:lpwstr>
  </property>
  <property fmtid="{D5CDD505-2E9C-101B-9397-08002B2CF9AE}" pid="3" name="KSOProductBuildVer">
    <vt:lpwstr>2052-11.1.0.12598</vt:lpwstr>
  </property>
</Properties>
</file>