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6" r:id="rId3"/>
  </p:sldMasterIdLst>
  <p:notesMasterIdLst>
    <p:notesMasterId r:id="rId16"/>
  </p:notesMasterIdLst>
  <p:handoutMasterIdLst>
    <p:handoutMasterId r:id="rId17"/>
  </p:handoutMasterIdLst>
  <p:sldIdLst>
    <p:sldId id="551" r:id="rId4"/>
    <p:sldId id="1536" r:id="rId5"/>
    <p:sldId id="1749" r:id="rId6"/>
    <p:sldId id="1503" r:id="rId7"/>
    <p:sldId id="1465" r:id="rId8"/>
    <p:sldId id="1860" r:id="rId9"/>
    <p:sldId id="1858" r:id="rId10"/>
    <p:sldId id="1859" r:id="rId11"/>
    <p:sldId id="1864" r:id="rId12"/>
    <p:sldId id="1867" r:id="rId13"/>
    <p:sldId id="1865" r:id="rId14"/>
    <p:sldId id="1866" r:id="rId15"/>
  </p:sldIdLst>
  <p:sldSz cx="9144000" cy="6858000" type="screen4x3"/>
  <p:notesSz cx="6815138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  <p15:guide id="3" pos="4212">
          <p15:clr>
            <a:srgbClr val="A4A3A4"/>
          </p15:clr>
        </p15:guide>
        <p15:guide id="4" pos="547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00"/>
    <a:srgbClr val="0E706E"/>
    <a:srgbClr val="FF9999"/>
    <a:srgbClr val="FF66FF"/>
    <a:srgbClr val="0099FF"/>
    <a:srgbClr val="CCFFFF"/>
    <a:srgbClr val="FF7C80"/>
    <a:srgbClr val="3366CC"/>
    <a:srgbClr val="86B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1" autoAdjust="0"/>
    <p:restoredTop sz="87772" autoAdjust="0"/>
  </p:normalViewPr>
  <p:slideViewPr>
    <p:cSldViewPr>
      <p:cViewPr varScale="1">
        <p:scale>
          <a:sx n="131" d="100"/>
          <a:sy n="131" d="100"/>
        </p:scale>
        <p:origin x="1448" y="184"/>
      </p:cViewPr>
      <p:guideLst>
        <p:guide orient="horz" pos="3792"/>
        <p:guide pos="2880"/>
        <p:guide pos="4212"/>
        <p:guide pos="5470"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86"/>
    </p:cViewPr>
  </p:sorterViewPr>
  <p:notesViewPr>
    <p:cSldViewPr>
      <p:cViewPr varScale="1">
        <p:scale>
          <a:sx n="71" d="100"/>
          <a:sy n="71" d="100"/>
        </p:scale>
        <p:origin x="-2274" y="-114"/>
      </p:cViewPr>
      <p:guideLst>
        <p:guide orient="horz" pos="3131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C32CADB8-270B-4E41-B6A0-F5B9B33D1BEE}" type="datetimeFigureOut">
              <a:rPr lang="zh-CN" altLang="en-US"/>
              <a:t>2022/4/1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4DA446C5-3459-4B19-BD3F-0538356FF2A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8050"/>
            <a:ext cx="5453062" cy="4468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i="0"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i="0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fld id="{ADCA0756-66B0-4DA7-8508-F9461B97A7A3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DFDE11D-094E-46D9-8632-2D4CF2CF9252}" type="slidenum">
              <a:rPr lang="zh-CN" altLang="en-US" sz="1200" i="0"/>
              <a:t>1</a:t>
            </a:fld>
            <a:endParaRPr lang="en-US" altLang="zh-CN" sz="1200" i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1F578-0576-4002-A70D-47957EDBB349}" type="datetime1">
              <a:rPr lang="zh-CN" altLang="en-US"/>
              <a:t>2022/4/1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53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4716016" y="1052984"/>
            <a:ext cx="4104456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A775CE7-334B-4F81-A349-159E1063EEE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-99392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539552" y="980728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-91281"/>
            <a:ext cx="8001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3429000" y="6248400"/>
            <a:ext cx="1981200" cy="476250"/>
          </a:xfrm>
          <a:prstGeom prst="rect">
            <a:avLst/>
          </a:prstGeom>
        </p:spPr>
        <p:txBody>
          <a:bodyPr/>
          <a:lstStyle>
            <a:lvl1pPr algn="r" eaLnBrk="1" hangingPunct="1">
              <a:defRPr>
                <a:latin typeface="Arial" panose="020B0604020202020204" pitchFamily="34" charset="0"/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805A63-DF26-4284-809E-9B7B6BCE638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89414-9DD6-4B9B-BF93-55949628C475}" type="datetime1">
              <a:rPr lang="zh-CN" altLang="en-US"/>
              <a:t>2022/4/1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17A94-14B0-49E2-B011-F841C0B47B10}" type="datetime1">
              <a:rPr lang="zh-CN" altLang="en-US"/>
              <a:t>2022/4/1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115AB-4CC4-4B71-A9D7-F636E1D66978}" type="datetime1">
              <a:rPr lang="zh-CN" altLang="en-US"/>
              <a:t>2022/4/1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9360C-33A3-4B76-82D7-3C927DE6BBE3}" type="datetime1">
              <a:rPr lang="zh-CN" altLang="en-US"/>
              <a:t>2022/4/1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D7B3-2FC0-483B-B805-E02B2F187C53}" type="datetime1">
              <a:rPr lang="zh-CN" altLang="en-US"/>
              <a:t>2022/4/1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414F9-6A0D-4769-B0ED-9B13764BFDE0}" type="datetime1">
              <a:rPr lang="zh-CN" altLang="en-US"/>
              <a:t>2022/4/1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14313"/>
            <a:ext cx="20574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14313"/>
            <a:ext cx="60198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DD3D0-F1D4-475C-83C5-A1C235700130}" type="datetime1">
              <a:rPr lang="zh-CN" altLang="en-US"/>
              <a:t>2022/4/1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2FE9522-5C01-4D50-89ED-7554222243C5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2" b="39018"/>
          <a:stretch>
            <a:fillRect/>
          </a:stretch>
        </p:blipFill>
        <p:spPr bwMode="auto">
          <a:xfrm>
            <a:off x="0" y="2060575"/>
            <a:ext cx="91440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A0AB200-FCE3-462C-975F-3BF43259746D}" type="datetime1">
              <a:rPr lang="zh-CN" altLang="en-US"/>
              <a:t>2022/4/1</a:t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"/>
          <p:cNvGrpSpPr/>
          <p:nvPr userDrawn="1"/>
        </p:nvGrpSpPr>
        <p:grpSpPr bwMode="auto">
          <a:xfrm>
            <a:off x="0" y="0"/>
            <a:ext cx="9144000" cy="836613"/>
            <a:chOff x="0" y="0"/>
            <a:chExt cx="9144000" cy="836613"/>
          </a:xfrm>
        </p:grpSpPr>
        <p:pic>
          <p:nvPicPr>
            <p:cNvPr id="2" name="Picture 2"/>
            <p:cNvPicPr>
              <a:picLocks noChangeAspect="1" noChangeArrowheads="1"/>
            </p:cNvPicPr>
            <p:nvPr userDrawn="1"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2056" name="Picture 8"/>
            <p:cNvPicPr>
              <a:picLocks noChangeAspect="1" noChangeArrowheads="1"/>
            </p:cNvPicPr>
            <p:nvPr userDrawn="1"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14313"/>
            <a:ext cx="82296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052513"/>
            <a:ext cx="8218488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9144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 eaLnBrk="0" hangingPunct="0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667625" y="6237288"/>
            <a:ext cx="10160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D7157"/>
                </a:solidFill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6B3C9CF6-6021-4370-AB60-479219431EB1}" type="slidenum">
              <a:rPr lang="en-US" altLang="zh-CN"/>
              <a:t>‹#›</a:t>
            </a:fld>
            <a:r>
              <a:rPr lang="en-US" altLang="zh-CN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hust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553200"/>
            <a:ext cx="1066800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307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pic>
        <p:nvPicPr>
          <p:cNvPr id="3077" name="Picture 15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23825"/>
            <a:ext cx="61436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720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7292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1864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6436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4100830" indent="-39878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.cunok.cn/projects/pa/wiki" TargetMode="External"/><Relationship Id="rId2" Type="http://schemas.openxmlformats.org/officeDocument/2006/relationships/hyperlink" Target="https://course.cunok.cn/pa/doc2019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course.cunok.cn/pa/ics2019.gi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/>
          <p:cNvSpPr>
            <a:spLocks noChangeArrowheads="1"/>
          </p:cNvSpPr>
          <p:nvPr/>
        </p:nvSpPr>
        <p:spPr bwMode="black">
          <a:xfrm>
            <a:off x="7938" y="2781300"/>
            <a:ext cx="830847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5334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0" dirty="0">
                <a:solidFill>
                  <a:schemeClr val="bg1"/>
                </a:solidFill>
              </a:rPr>
              <a:t>RISC-V</a:t>
            </a:r>
            <a:r>
              <a:rPr lang="zh-CN" altLang="en-US" sz="36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模拟器开发</a:t>
            </a:r>
            <a:r>
              <a:rPr lang="en-US" altLang="zh-CN" sz="36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---</a:t>
            </a:r>
            <a:r>
              <a:rPr lang="zh-CN" altLang="en-US" sz="3600" b="1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深入理解计算机</a:t>
            </a:r>
            <a:endParaRPr lang="zh-CN" altLang="en-US" sz="3600" i="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3315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717925"/>
            <a:ext cx="1674813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Rectangle 10"/>
          <p:cNvSpPr>
            <a:spLocks noChangeArrowheads="1"/>
          </p:cNvSpPr>
          <p:nvPr/>
        </p:nvSpPr>
        <p:spPr bwMode="black">
          <a:xfrm>
            <a:off x="6372225" y="3717925"/>
            <a:ext cx="21272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</a:t>
            </a:r>
            <a:r>
              <a:rPr lang="en-US" altLang="zh-CN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2022-04</a:t>
            </a: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43C46CC-A390-084B-BFF7-3A6FCDBC0DA2}"/>
              </a:ext>
            </a:extLst>
          </p:cNvPr>
          <p:cNvSpPr>
            <a:spLocks noChangeArrowheads="1"/>
          </p:cNvSpPr>
          <p:nvPr/>
        </p:nvSpPr>
        <p:spPr bwMode="black">
          <a:xfrm>
            <a:off x="3356111" y="2112169"/>
            <a:ext cx="243177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黑体" panose="0201060906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2000" i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系统能力综合训练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832648"/>
          </a:xfrm>
        </p:spPr>
        <p:txBody>
          <a:bodyPr/>
          <a:lstStyle/>
          <a:p>
            <a:r>
              <a:rPr lang="zh-CN" altLang="en-US" dirty="0"/>
              <a:t>课程资源</a:t>
            </a:r>
            <a:endParaRPr lang="en-US" altLang="zh-CN" dirty="0"/>
          </a:p>
          <a:p>
            <a:pPr lvl="1"/>
            <a:r>
              <a:rPr lang="zh-CN" altLang="en-US" dirty="0"/>
              <a:t>课程网站中“相关资源”提供了以下资源</a:t>
            </a:r>
            <a:endParaRPr lang="en-US" altLang="zh-CN" dirty="0"/>
          </a:p>
          <a:p>
            <a:pPr lvl="2"/>
            <a:r>
              <a:rPr lang="en-US" altLang="zh-CN" dirty="0"/>
              <a:t>VirtualBox</a:t>
            </a:r>
            <a:r>
              <a:rPr lang="zh-CN" altLang="en-US" dirty="0"/>
              <a:t>虚拟机镜像</a:t>
            </a:r>
            <a:endParaRPr lang="en-US" altLang="zh-CN" dirty="0"/>
          </a:p>
          <a:p>
            <a:pPr lvl="2"/>
            <a:r>
              <a:rPr lang="en-US" altLang="zh-CN" dirty="0"/>
              <a:t>VirtualBox</a:t>
            </a: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版安装文件</a:t>
            </a:r>
            <a:endParaRPr lang="en-US" altLang="zh-CN" dirty="0"/>
          </a:p>
          <a:p>
            <a:pPr lvl="2"/>
            <a:r>
              <a:rPr lang="en-US" altLang="zh-CN" dirty="0"/>
              <a:t>PA3</a:t>
            </a:r>
            <a:r>
              <a:rPr lang="zh-CN" altLang="en-US" dirty="0"/>
              <a:t>所需</a:t>
            </a:r>
            <a:r>
              <a:rPr lang="en-US" altLang="zh-CN" dirty="0"/>
              <a:t>pal</a:t>
            </a:r>
            <a:r>
              <a:rPr lang="zh-CN" altLang="en-US" dirty="0"/>
              <a:t>目录数据</a:t>
            </a:r>
            <a:endParaRPr lang="en-US" altLang="zh-CN" dirty="0"/>
          </a:p>
          <a:p>
            <a:pPr lvl="2"/>
            <a:r>
              <a:rPr lang="en-US" altLang="zh-CN" dirty="0"/>
              <a:t>RISC-V</a:t>
            </a:r>
            <a:r>
              <a:rPr lang="zh-CN" altLang="en-US" dirty="0"/>
              <a:t> </a:t>
            </a:r>
            <a:r>
              <a:rPr lang="en-US" altLang="zh-CN" dirty="0"/>
              <a:t>Reader</a:t>
            </a:r>
            <a:r>
              <a:rPr lang="zh-CN" altLang="en-US" dirty="0"/>
              <a:t>中文版</a:t>
            </a:r>
            <a:endParaRPr lang="en-US" altLang="zh-CN" dirty="0"/>
          </a:p>
          <a:p>
            <a:pPr lvl="2"/>
            <a:r>
              <a:rPr lang="en-US" altLang="zh-CN" dirty="0"/>
              <a:t>RISC-V</a:t>
            </a:r>
            <a:r>
              <a:rPr lang="zh-CN" altLang="en-US" dirty="0"/>
              <a:t> </a:t>
            </a:r>
            <a:r>
              <a:rPr lang="en-US" altLang="zh-CN" dirty="0"/>
              <a:t>ISA</a:t>
            </a:r>
            <a:r>
              <a:rPr lang="zh-CN" altLang="en-US" dirty="0"/>
              <a:t> </a:t>
            </a:r>
            <a:r>
              <a:rPr lang="en-US" altLang="zh-CN" dirty="0"/>
              <a:t>Specification</a:t>
            </a:r>
          </a:p>
          <a:p>
            <a:pPr lvl="2"/>
            <a:r>
              <a:rPr lang="en-US" altLang="zh-CN" dirty="0"/>
              <a:t>RISC-V</a:t>
            </a:r>
            <a:r>
              <a:rPr lang="zh-CN" altLang="en-US" dirty="0"/>
              <a:t> 交叉编译器（讲义中的</a:t>
            </a:r>
            <a:r>
              <a:rPr lang="en-US" altLang="zh-CN" dirty="0" err="1"/>
              <a:t>github</a:t>
            </a:r>
            <a:r>
              <a:rPr lang="zh-CN" altLang="en-US" dirty="0"/>
              <a:t>地址已失效）</a:t>
            </a:r>
            <a:endParaRPr lang="en-US" altLang="zh-CN" dirty="0"/>
          </a:p>
          <a:p>
            <a:r>
              <a:rPr lang="zh-CN" altLang="en-US" dirty="0"/>
              <a:t>实验代码及报告提交</a:t>
            </a:r>
            <a:endParaRPr lang="en-US" altLang="zh-CN" dirty="0"/>
          </a:p>
          <a:p>
            <a:pPr lvl="1"/>
            <a:r>
              <a:rPr lang="en-US" altLang="zh-CN" dirty="0"/>
              <a:t>ISA</a:t>
            </a:r>
            <a:r>
              <a:rPr lang="zh-CN" altLang="en-US" dirty="0"/>
              <a:t>使用</a:t>
            </a:r>
            <a:r>
              <a:rPr lang="en-US" altLang="zh-CN" dirty="0"/>
              <a:t>RISCV32</a:t>
            </a:r>
            <a:r>
              <a:rPr lang="zh-CN" altLang="en-US" dirty="0"/>
              <a:t>，并完成以下内容：</a:t>
            </a:r>
            <a:r>
              <a:rPr lang="zh-CN" altLang="en-US" b="1" dirty="0"/>
              <a:t>已经完成的</a:t>
            </a:r>
            <a:r>
              <a:rPr lang="en-US" altLang="zh-CN" b="1" dirty="0"/>
              <a:t>PA</a:t>
            </a:r>
            <a:r>
              <a:rPr lang="zh-CN" altLang="en-US" b="1" dirty="0"/>
              <a:t>阶段代码已经通过 </a:t>
            </a:r>
            <a:r>
              <a:rPr lang="en-US" altLang="zh-CN" b="1" dirty="0"/>
              <a:t>make submit </a:t>
            </a:r>
            <a:r>
              <a:rPr lang="zh-CN" altLang="en-US" b="1" dirty="0"/>
              <a:t>提交</a:t>
            </a:r>
            <a:endParaRPr lang="zh-CN" altLang="en-US" dirty="0"/>
          </a:p>
          <a:p>
            <a:pPr lvl="1"/>
            <a:r>
              <a:rPr lang="zh-CN" altLang="en-US" b="1" dirty="0"/>
              <a:t>最终实验报告的</a:t>
            </a:r>
            <a:r>
              <a:rPr lang="en-US" altLang="zh-CN" b="1" dirty="0"/>
              <a:t>pdf</a:t>
            </a:r>
            <a:r>
              <a:rPr lang="zh-CN" altLang="en-US" b="1" dirty="0"/>
              <a:t>版（加上电子版签名），已经通过 </a:t>
            </a:r>
            <a:r>
              <a:rPr lang="en-US" altLang="zh-CN" b="1" dirty="0"/>
              <a:t>make submit </a:t>
            </a:r>
            <a:r>
              <a:rPr lang="zh-CN" altLang="en-US" b="1" dirty="0"/>
              <a:t>提交（选</a:t>
            </a:r>
            <a:r>
              <a:rPr lang="en-US" altLang="zh-CN" b="1" dirty="0"/>
              <a:t>6, Report</a:t>
            </a:r>
            <a:r>
              <a:rPr lang="zh-CN" altLang="en-US" b="1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673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工具：</a:t>
            </a:r>
            <a:r>
              <a:rPr lang="en-US" altLang="zh-CN" dirty="0" err="1"/>
              <a:t>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832648"/>
          </a:xfrm>
        </p:spPr>
        <p:txBody>
          <a:bodyPr/>
          <a:lstStyle/>
          <a:p>
            <a:r>
              <a:rPr lang="zh-CN" altLang="en-US" dirty="0"/>
              <a:t>常用命令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commit -m [message]</a:t>
            </a:r>
          </a:p>
          <a:p>
            <a:pPr lvl="2"/>
            <a:r>
              <a:rPr lang="zh-CN" altLang="en-US" dirty="0"/>
              <a:t>提交暂存区到仓库区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branch -a</a:t>
            </a:r>
          </a:p>
          <a:p>
            <a:pPr lvl="2"/>
            <a:r>
              <a:rPr lang="zh-CN" altLang="en-US" dirty="0"/>
              <a:t>列出所有本地分支和远程分支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checkout -b [branch]</a:t>
            </a:r>
          </a:p>
          <a:p>
            <a:pPr lvl="2"/>
            <a:r>
              <a:rPr lang="zh-CN" altLang="en-US" dirty="0"/>
              <a:t>新建一个分支，并切换到该分支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merge [branch]</a:t>
            </a:r>
          </a:p>
          <a:p>
            <a:pPr lvl="2"/>
            <a:r>
              <a:rPr lang="zh-CN" altLang="en-US" dirty="0"/>
              <a:t>合并指定分支到当前分支</a:t>
            </a:r>
            <a:endParaRPr lang="en-US" altLang="zh-CN" dirty="0"/>
          </a:p>
          <a:p>
            <a:pPr lvl="1"/>
            <a:r>
              <a:rPr lang="en-US" altLang="zh-CN" dirty="0" err="1"/>
              <a:t>git</a:t>
            </a:r>
            <a:r>
              <a:rPr lang="en-US" altLang="zh-CN" dirty="0"/>
              <a:t> log</a:t>
            </a:r>
          </a:p>
          <a:p>
            <a:pPr lvl="2"/>
            <a:r>
              <a:rPr lang="zh-CN" altLang="en-US" dirty="0"/>
              <a:t>显示当前分支的版本历史</a:t>
            </a:r>
            <a:endParaRPr lang="en-US" altLang="zh-CN" dirty="0"/>
          </a:p>
          <a:p>
            <a:r>
              <a:rPr lang="zh-CN" altLang="en-US" dirty="0"/>
              <a:t>学习资料</a:t>
            </a:r>
            <a:endParaRPr lang="en-US" altLang="zh-CN" dirty="0"/>
          </a:p>
          <a:p>
            <a:pPr lvl="1"/>
            <a:r>
              <a:rPr lang="en-US" altLang="zh-CN" dirty="0"/>
              <a:t>https://www.jianshu.com/p/46ffff059092</a:t>
            </a:r>
          </a:p>
        </p:txBody>
      </p:sp>
    </p:spTree>
    <p:extLst>
      <p:ext uri="{BB962C8B-B14F-4D97-AF65-F5344CB8AC3E}">
        <p14:creationId xmlns:p14="http://schemas.microsoft.com/office/powerpoint/2010/main" val="232851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924944"/>
            <a:ext cx="8218488" cy="172819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800" dirty="0"/>
              <a:t>谢谢大家！</a:t>
            </a:r>
            <a:endParaRPr lang="en-US" altLang="zh-CN" sz="4800" dirty="0"/>
          </a:p>
        </p:txBody>
      </p:sp>
    </p:spTree>
    <p:extLst>
      <p:ext uri="{BB962C8B-B14F-4D97-AF65-F5344CB8AC3E}">
        <p14:creationId xmlns:p14="http://schemas.microsoft.com/office/powerpoint/2010/main" val="250760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95289" y="980729"/>
            <a:ext cx="5256831" cy="5328592"/>
          </a:xfrm>
        </p:spPr>
        <p:txBody>
          <a:bodyPr/>
          <a:lstStyle/>
          <a:p>
            <a:r>
              <a:rPr lang="zh-CN" altLang="en-US" dirty="0"/>
              <a:t>课程资料下载</a:t>
            </a:r>
            <a:endParaRPr lang="en-US" altLang="zh-CN" dirty="0"/>
          </a:p>
          <a:p>
            <a:pPr lvl="1"/>
            <a:r>
              <a:rPr lang="en-US" altLang="zh-CN" sz="1600" dirty="0"/>
              <a:t>QQ</a:t>
            </a:r>
            <a:r>
              <a:rPr lang="zh-CN" altLang="en-US" sz="1600" dirty="0"/>
              <a:t>群：课堂公布</a:t>
            </a:r>
            <a:endParaRPr lang="en-US" altLang="zh-CN" sz="1600" dirty="0"/>
          </a:p>
          <a:p>
            <a:pPr lvl="1"/>
            <a:r>
              <a:rPr lang="zh-CN" altLang="en-US" sz="1600" dirty="0"/>
              <a:t>课程网站：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fr-FR" altLang="zh-CN" sz="1600" dirty="0"/>
              <a:t>https://course.cunok.cn/projects/pa/wiki</a:t>
            </a:r>
            <a:endParaRPr lang="en-US" altLang="zh-CN" sz="1600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FDF0D738-672E-46C8-8BB9-B43606314CD0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</a:t>
            </a:fld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指导检查教师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 smtClean="0"/>
              <a:pPr>
                <a:defRPr/>
              </a:pPr>
              <a:t>3</a:t>
            </a:fld>
            <a:r>
              <a:rPr lang="en-US" altLang="zh-CN"/>
              <a:t>-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770" y="2060847"/>
            <a:ext cx="1453406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1547664" y="39822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0" kern="0" dirty="0">
                <a:solidFill>
                  <a:srgbClr val="00B050"/>
                </a:solidFill>
                <a:latin typeface="+mj-ea"/>
                <a:ea typeface="+mj-ea"/>
              </a:rPr>
              <a:t>谭志虎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32531" y="3982238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>
                <a:solidFill>
                  <a:srgbClr val="00B050"/>
                </a:solidFill>
                <a:latin typeface="+mj-ea"/>
                <a:ea typeface="+mj-ea"/>
              </a:rPr>
              <a:t>涂刚</a:t>
            </a:r>
          </a:p>
        </p:txBody>
      </p:sp>
      <p:sp>
        <p:nvSpPr>
          <p:cNvPr id="14" name="矩形 13"/>
          <p:cNvSpPr/>
          <p:nvPr/>
        </p:nvSpPr>
        <p:spPr>
          <a:xfrm>
            <a:off x="5220072" y="3995995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>
                <a:solidFill>
                  <a:srgbClr val="00B050"/>
                </a:solidFill>
                <a:latin typeface="+mj-ea"/>
                <a:ea typeface="+mj-ea"/>
              </a:rPr>
              <a:t>姚杰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23327" y="3995772"/>
            <a:ext cx="915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0" kern="0" dirty="0">
                <a:solidFill>
                  <a:srgbClr val="00B050"/>
                </a:solidFill>
                <a:latin typeface="+mj-ea"/>
                <a:ea typeface="+mj-ea"/>
              </a:rPr>
              <a:t>万胜刚</a:t>
            </a:r>
            <a:endParaRPr lang="zh-CN" altLang="en-US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https://who.hust.edu.cn/photo/getphoto.action?sfid=E200400196&amp;key1=264428&amp;key2=fb56ec17c5046ef4171f740eb99afc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78963"/>
            <a:ext cx="1381048" cy="1841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ho.hust.edu.cn/photo/getphoto.action?sfid=E201300044&amp;key1=568286&amp;key2=0df96d9b77ec675d192a4702f4335eb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068052"/>
            <a:ext cx="1418496" cy="1891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61300F-2510-7044-8289-D8B384FF00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2" r="12290"/>
          <a:stretch/>
        </p:blipFill>
        <p:spPr>
          <a:xfrm>
            <a:off x="4820549" y="2072107"/>
            <a:ext cx="1388005" cy="18506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602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纪律要求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5435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线下</a:t>
            </a:r>
            <a:r>
              <a:rPr lang="en-US" altLang="zh-CN" dirty="0"/>
              <a:t>4</a:t>
            </a:r>
            <a:r>
              <a:rPr lang="zh-CN" altLang="en-US" dirty="0"/>
              <a:t>周，每周一下午</a:t>
            </a:r>
            <a:r>
              <a:rPr lang="en-US" altLang="zh-CN" dirty="0"/>
              <a:t>5~8</a:t>
            </a:r>
            <a:r>
              <a:rPr lang="zh-CN" altLang="en-US" dirty="0"/>
              <a:t>节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线上</a:t>
            </a:r>
            <a:r>
              <a:rPr lang="en-US" altLang="zh-CN" dirty="0"/>
              <a:t>48</a:t>
            </a:r>
            <a:r>
              <a:rPr lang="zh-CN" altLang="en-US" dirty="0"/>
              <a:t>学时，相互促进，共同进步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异步提交，统一审批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边实验，边写报告</a:t>
            </a:r>
            <a:endParaRPr lang="en-US" altLang="zh-CN" dirty="0"/>
          </a:p>
          <a:p>
            <a:pPr lvl="1">
              <a:defRPr/>
            </a:pPr>
            <a:r>
              <a:rPr dirty="0"/>
              <a:t>记录故障</a:t>
            </a:r>
            <a:r>
              <a:rPr lang="zh-CN" altLang="en-US" dirty="0"/>
              <a:t>及</a:t>
            </a:r>
            <a:r>
              <a:rPr dirty="0"/>
              <a:t>解决方法</a:t>
            </a:r>
            <a:endParaRPr lang="en-US" dirty="0"/>
          </a:p>
          <a:p>
            <a:pPr lvl="1">
              <a:defRPr/>
            </a:pPr>
            <a:r>
              <a:rPr lang="zh-CN" altLang="en-US" dirty="0"/>
              <a:t>课设报告主要记录个阶段通关情况，个人调试心得，个人总结，不做形式上要求。</a:t>
            </a:r>
            <a:endParaRPr lang="en-US" altLang="zh-CN" dirty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809F2A60-37EB-4BF1-A2D5-B2CC40660FCD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4</a:t>
            </a:fld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成绩评定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395288" y="981075"/>
            <a:ext cx="8218487" cy="5040313"/>
          </a:xfrm>
        </p:spPr>
        <p:txBody>
          <a:bodyPr/>
          <a:lstStyle/>
          <a:p>
            <a:r>
              <a:rPr dirty="0"/>
              <a:t>成绩构成</a:t>
            </a:r>
            <a:r>
              <a:rPr lang="zh-CN" altLang="en-US" dirty="0"/>
              <a:t>（暂定）</a:t>
            </a:r>
            <a:endParaRPr altLang="zh-CN" dirty="0"/>
          </a:p>
          <a:p>
            <a:pPr lvl="1"/>
            <a:r>
              <a:rPr lang="zh-CN" altLang="en-US" dirty="0"/>
              <a:t>平时成绩</a:t>
            </a:r>
            <a:r>
              <a:rPr lang="en-US" altLang="zh-CN" dirty="0"/>
              <a:t>    5%</a:t>
            </a:r>
            <a:r>
              <a:rPr lang="zh-CN" altLang="en-US" dirty="0"/>
              <a:t>，主要考察出勤及小组交流讨论情况</a:t>
            </a:r>
            <a:endParaRPr lang="en-US" altLang="zh-CN" dirty="0"/>
          </a:p>
          <a:p>
            <a:pPr lvl="1"/>
            <a:r>
              <a:rPr lang="zh-CN" altLang="en-US" dirty="0"/>
              <a:t>实验成绩</a:t>
            </a:r>
            <a:r>
              <a:rPr lang="en-US" altLang="zh-CN" dirty="0"/>
              <a:t>    65%</a:t>
            </a:r>
            <a:r>
              <a:rPr lang="zh-CN" altLang="en-US" dirty="0"/>
              <a:t>，主要考察各实验完成的质量</a:t>
            </a:r>
            <a:endParaRPr lang="en-US" altLang="zh-CN" dirty="0"/>
          </a:p>
          <a:p>
            <a:pPr lvl="1"/>
            <a:r>
              <a:rPr lang="zh-CN" altLang="en-US" dirty="0"/>
              <a:t>实验</a:t>
            </a:r>
            <a:r>
              <a:rPr altLang="zh-CN" dirty="0"/>
              <a:t>报告</a:t>
            </a:r>
            <a:r>
              <a:rPr lang="zh-CN" altLang="en-US" dirty="0"/>
              <a:t>    </a:t>
            </a:r>
            <a:r>
              <a:rPr lang="en-US" altLang="zh-CN" dirty="0"/>
              <a:t>30%</a:t>
            </a:r>
            <a:r>
              <a:rPr lang="zh-CN" altLang="en-US" dirty="0"/>
              <a:t>，主要考核答辩和报告的质量（含设计思想表达、问题分析等方面的内容）和格式等方面的内容</a:t>
            </a:r>
            <a:endParaRPr lang="en-US" altLang="zh-CN" dirty="0"/>
          </a:p>
          <a:p>
            <a:pPr lvl="1"/>
            <a:r>
              <a:rPr lang="zh-CN" altLang="en-US" dirty="0"/>
              <a:t>抄袭或被抄袭  </a:t>
            </a:r>
            <a:r>
              <a:rPr lang="en-US" altLang="zh-CN" dirty="0"/>
              <a:t>0</a:t>
            </a:r>
            <a:r>
              <a:rPr lang="zh-CN" altLang="en-US" dirty="0"/>
              <a:t>分，代码和报告查重</a:t>
            </a:r>
            <a:r>
              <a:rPr dirty="0">
                <a:solidFill>
                  <a:schemeClr val="bg1"/>
                </a:solidFill>
              </a:rPr>
              <a:t>勤</a:t>
            </a:r>
            <a:r>
              <a:rPr lang="en-US" altLang="zh-CN" dirty="0">
                <a:solidFill>
                  <a:schemeClr val="bg1"/>
                </a:solidFill>
              </a:rPr>
              <a:t>1/3</a:t>
            </a:r>
            <a:r>
              <a:rPr dirty="0">
                <a:solidFill>
                  <a:schemeClr val="bg1"/>
                </a:solidFill>
              </a:rPr>
              <a:t>记，无最终成绩。</a:t>
            </a:r>
            <a:endParaRPr altLang="zh-CN" dirty="0">
              <a:solidFill>
                <a:schemeClr val="bg1"/>
              </a:solidFill>
            </a:endParaRPr>
          </a:p>
          <a:p>
            <a:endParaRPr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-</a:t>
            </a:r>
            <a:fld id="{2511046F-2086-45B6-BCCE-A62E0EB66C27}" type="slidenum">
              <a:rPr lang="en-US" altLang="zh-CN" sz="1400" smtClean="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5</a:t>
            </a:fld>
            <a:r>
              <a:rPr lang="en-US" altLang="zh-CN" sz="1400">
                <a:solidFill>
                  <a:srgbClr val="0D7157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-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实验资源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实验平台与工具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x64 + GNU/Linux + </a:t>
            </a:r>
            <a:r>
              <a:rPr lang="en-US" altLang="zh-CN" dirty="0" err="1"/>
              <a:t>gcc</a:t>
            </a:r>
            <a:r>
              <a:rPr lang="en-US" altLang="zh-CN" dirty="0"/>
              <a:t> + C</a:t>
            </a:r>
          </a:p>
          <a:p>
            <a:pPr lvl="1" eaLnBrk="1" hangingPunct="1"/>
            <a:r>
              <a:rPr lang="zh-CN" altLang="en-US" dirty="0"/>
              <a:t>其它工具</a:t>
            </a:r>
            <a:r>
              <a:rPr lang="en-US" altLang="zh-CN" dirty="0"/>
              <a:t>: </a:t>
            </a:r>
            <a:r>
              <a:rPr lang="en-US" altLang="zh-CN" dirty="0" err="1"/>
              <a:t>gdb</a:t>
            </a:r>
            <a:r>
              <a:rPr lang="en-US" altLang="zh-CN" dirty="0"/>
              <a:t>, make, </a:t>
            </a:r>
            <a:r>
              <a:rPr lang="en-US" altLang="zh-CN" dirty="0" err="1"/>
              <a:t>git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课程组提供虚拟机镜像</a:t>
            </a:r>
            <a:endParaRPr lang="en-US" altLang="zh-CN" dirty="0"/>
          </a:p>
          <a:p>
            <a:pPr eaLnBrk="1" hangingPunct="1"/>
            <a:r>
              <a:rPr lang="zh-CN" altLang="en-US" dirty="0"/>
              <a:t>实验讲义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https://course.cunok.cn/pa/doc2019/</a:t>
            </a:r>
            <a:endParaRPr lang="en-US" altLang="zh-CN" dirty="0"/>
          </a:p>
          <a:p>
            <a:pPr eaLnBrk="1" hangingPunct="1"/>
            <a:r>
              <a:rPr lang="zh-CN" altLang="en-US" dirty="0"/>
              <a:t>课程网站</a:t>
            </a:r>
          </a:p>
          <a:p>
            <a:pPr lvl="1" eaLnBrk="1" hangingPunct="1"/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https://course.cunok.cn/projects/pa/wiki</a:t>
            </a:r>
            <a:endParaRPr lang="en-US" altLang="zh-CN" dirty="0"/>
          </a:p>
          <a:p>
            <a:pPr eaLnBrk="1" hangingPunct="1"/>
            <a:r>
              <a:rPr lang="zh-CN" altLang="en-US" dirty="0"/>
              <a:t>框架代码</a:t>
            </a:r>
          </a:p>
          <a:p>
            <a:pPr lvl="1" eaLnBrk="1" hangingPunct="1"/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clone</a:t>
            </a:r>
            <a:r>
              <a:rPr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https://course.cunok.cn/pa/ics2019.git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38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8352928" cy="5040312"/>
          </a:xfrm>
        </p:spPr>
        <p:txBody>
          <a:bodyPr/>
          <a:lstStyle/>
          <a:p>
            <a:r>
              <a:rPr lang="zh-CN" altLang="en-US" dirty="0"/>
              <a:t>在代码框架中</a:t>
            </a:r>
            <a:r>
              <a:rPr lang="zh-CN" altLang="zh-CN" dirty="0"/>
              <a:t>实现一个简化的</a:t>
            </a:r>
            <a:r>
              <a:rPr lang="en-US" altLang="zh-CN" dirty="0"/>
              <a:t>RISC-V</a:t>
            </a:r>
            <a:r>
              <a:rPr lang="zh-CN" altLang="zh-CN" dirty="0"/>
              <a:t>模拟器</a:t>
            </a:r>
            <a:endParaRPr lang="en-US" altLang="zh-CN" dirty="0"/>
          </a:p>
          <a:p>
            <a:pPr lvl="1"/>
            <a:r>
              <a:rPr lang="zh-CN" altLang="zh-CN" dirty="0"/>
              <a:t>可解释执行</a:t>
            </a:r>
            <a:r>
              <a:rPr lang="en-US" altLang="zh-CN" dirty="0"/>
              <a:t>RISC-V</a:t>
            </a:r>
            <a:r>
              <a:rPr lang="zh-CN" altLang="zh-CN" dirty="0"/>
              <a:t>执行代码</a:t>
            </a:r>
            <a:endParaRPr lang="en-US" altLang="zh-CN" dirty="0"/>
          </a:p>
          <a:p>
            <a:pPr lvl="1"/>
            <a:r>
              <a:rPr lang="zh-CN" altLang="en-US" dirty="0"/>
              <a:t>支持输入输出设备</a:t>
            </a:r>
            <a:endParaRPr lang="en-US" altLang="zh-CN" dirty="0"/>
          </a:p>
          <a:p>
            <a:pPr lvl="1"/>
            <a:r>
              <a:rPr lang="zh-CN" altLang="en-US" dirty="0"/>
              <a:t>支持异常流处理</a:t>
            </a:r>
            <a:endParaRPr lang="en-US" altLang="zh-CN" dirty="0"/>
          </a:p>
          <a:p>
            <a:pPr lvl="1"/>
            <a:r>
              <a:rPr lang="zh-CN" altLang="en-US" dirty="0"/>
              <a:t>支持精简操作系统</a:t>
            </a:r>
            <a:r>
              <a:rPr lang="en-US" altLang="zh-CN" dirty="0"/>
              <a:t>---</a:t>
            </a:r>
            <a:r>
              <a:rPr lang="zh-CN" altLang="en-US" dirty="0"/>
              <a:t>支持文件系统</a:t>
            </a:r>
            <a:endParaRPr lang="en-US" altLang="zh-CN" dirty="0"/>
          </a:p>
          <a:p>
            <a:pPr lvl="1"/>
            <a:r>
              <a:rPr lang="zh-CN" altLang="en-US" dirty="0"/>
              <a:t>支持虚存管理</a:t>
            </a:r>
            <a:endParaRPr lang="en-US" altLang="zh-CN" dirty="0"/>
          </a:p>
          <a:p>
            <a:pPr lvl="1"/>
            <a:r>
              <a:rPr lang="zh-CN" altLang="en-US" dirty="0"/>
              <a:t>支持进程分时调度</a:t>
            </a:r>
            <a:endParaRPr lang="en-US" altLang="zh-CN" dirty="0"/>
          </a:p>
          <a:p>
            <a:r>
              <a:rPr lang="zh-CN" altLang="zh-CN" dirty="0"/>
              <a:t>最终在模拟器上运行“仙剑奇侠传</a:t>
            </a:r>
            <a:r>
              <a:rPr lang="en-US" altLang="zh-CN" dirty="0"/>
              <a:t>”,</a:t>
            </a:r>
            <a:r>
              <a:rPr lang="zh-CN" altLang="zh-CN" dirty="0"/>
              <a:t>探究“程序在计算机上运行”的机理</a:t>
            </a:r>
            <a:r>
              <a:rPr lang="zh-CN" altLang="en-US" dirty="0"/>
              <a:t>，</a:t>
            </a:r>
            <a:r>
              <a:rPr lang="zh-CN" altLang="zh-CN" dirty="0"/>
              <a:t>掌握</a:t>
            </a:r>
            <a:r>
              <a:rPr lang="zh-CN" altLang="en-US" dirty="0"/>
              <a:t>计算机</a:t>
            </a:r>
            <a:r>
              <a:rPr lang="zh-CN" altLang="zh-CN" dirty="0"/>
              <a:t>软硬协同的机制</a:t>
            </a:r>
            <a:r>
              <a:rPr lang="zh-CN" altLang="en-US" dirty="0"/>
              <a:t>，</a:t>
            </a:r>
            <a:r>
              <a:rPr lang="zh-CN" altLang="zh-CN" dirty="0"/>
              <a:t>进一步加深对计算机分层系统栈的理解，梳理大学</a:t>
            </a:r>
            <a:r>
              <a:rPr lang="en-US" altLang="zh-CN" dirty="0"/>
              <a:t>3</a:t>
            </a:r>
            <a:r>
              <a:rPr lang="zh-CN" altLang="zh-CN" dirty="0"/>
              <a:t>年所学的全部理论知识，提升计算机系统能力。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 smtClean="0"/>
              <a:t>7</a:t>
            </a:fld>
            <a:r>
              <a:rPr lang="en-US" altLang="zh-CN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356400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课程设计路径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 -</a:t>
            </a:r>
            <a:fld id="{C43F2D07-ABC4-4EC6-A126-9164F91BB850}" type="slidenum">
              <a:rPr lang="en-US" altLang="zh-CN" smtClean="0"/>
              <a:t>8</a:t>
            </a:fld>
            <a:r>
              <a:rPr lang="en-US" altLang="zh-CN"/>
              <a:t>- </a:t>
            </a:r>
          </a:p>
        </p:txBody>
      </p:sp>
      <p:grpSp>
        <p:nvGrpSpPr>
          <p:cNvPr id="115" name="组合 114"/>
          <p:cNvGrpSpPr/>
          <p:nvPr/>
        </p:nvGrpSpPr>
        <p:grpSpPr>
          <a:xfrm>
            <a:off x="5032034" y="1515956"/>
            <a:ext cx="2961737" cy="1029285"/>
            <a:chOff x="4902000" y="3577323"/>
            <a:chExt cx="2961737" cy="1029285"/>
          </a:xfrm>
          <a:solidFill>
            <a:schemeClr val="bg1"/>
          </a:solidFill>
        </p:grpSpPr>
        <p:sp>
          <p:nvSpPr>
            <p:cNvPr id="50" name="文本框 49"/>
            <p:cNvSpPr txBox="1"/>
            <p:nvPr/>
          </p:nvSpPr>
          <p:spPr>
            <a:xfrm>
              <a:off x="5362008" y="3577323"/>
              <a:ext cx="250172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虚实交错的魔法：分时多任务 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362009" y="3854094"/>
              <a:ext cx="2448272" cy="752514"/>
            </a:xfrm>
            <a:prstGeom prst="rect">
              <a:avLst/>
            </a:prstGeom>
            <a:solidFill>
              <a:srgbClr val="FF9999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4.1 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实现分页机制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4.2 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实现进程上下文切换    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4.3 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时钟中断驱动的上下文切换</a:t>
              </a:r>
            </a:p>
          </p:txBody>
        </p:sp>
        <p:sp>
          <p:nvSpPr>
            <p:cNvPr id="86" name="Freeform 57"/>
            <p:cNvSpPr>
              <a:spLocks noEditPoints="1"/>
            </p:cNvSpPr>
            <p:nvPr/>
          </p:nvSpPr>
          <p:spPr bwMode="auto">
            <a:xfrm>
              <a:off x="4902000" y="3965420"/>
              <a:ext cx="406553" cy="406551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114977" y="2535178"/>
            <a:ext cx="3049311" cy="996223"/>
            <a:chOff x="4924627" y="1824047"/>
            <a:chExt cx="3049311" cy="996223"/>
          </a:xfrm>
        </p:grpSpPr>
        <p:sp>
          <p:nvSpPr>
            <p:cNvPr id="44" name="文本框 43"/>
            <p:cNvSpPr txBox="1"/>
            <p:nvPr/>
          </p:nvSpPr>
          <p:spPr>
            <a:xfrm>
              <a:off x="5470458" y="1824047"/>
              <a:ext cx="2503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穿越时空之旅：异常控制流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485891" y="2067756"/>
              <a:ext cx="2448272" cy="75251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3.1 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实现系统调用</a:t>
              </a: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3.2 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实现文件系统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3.3 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运行仙剑奇侠传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Freeform 13"/>
            <p:cNvSpPr>
              <a:spLocks noEditPoints="1"/>
            </p:cNvSpPr>
            <p:nvPr/>
          </p:nvSpPr>
          <p:spPr bwMode="auto">
            <a:xfrm rot="2908013">
              <a:off x="4938567" y="2206470"/>
              <a:ext cx="435910" cy="463789"/>
            </a:xfrm>
            <a:custGeom>
              <a:avLst/>
              <a:gdLst>
                <a:gd name="T0" fmla="*/ 40 w 70"/>
                <a:gd name="T1" fmla="*/ 42 h 74"/>
                <a:gd name="T2" fmla="*/ 41 w 70"/>
                <a:gd name="T3" fmla="*/ 48 h 74"/>
                <a:gd name="T4" fmla="*/ 37 w 70"/>
                <a:gd name="T5" fmla="*/ 59 h 74"/>
                <a:gd name="T6" fmla="*/ 29 w 70"/>
                <a:gd name="T7" fmla="*/ 69 h 74"/>
                <a:gd name="T8" fmla="*/ 18 w 70"/>
                <a:gd name="T9" fmla="*/ 74 h 74"/>
                <a:gd name="T10" fmla="*/ 6 w 70"/>
                <a:gd name="T11" fmla="*/ 70 h 74"/>
                <a:gd name="T12" fmla="*/ 6 w 70"/>
                <a:gd name="T13" fmla="*/ 70 h 74"/>
                <a:gd name="T14" fmla="*/ 1 w 70"/>
                <a:gd name="T15" fmla="*/ 59 h 74"/>
                <a:gd name="T16" fmla="*/ 5 w 70"/>
                <a:gd name="T17" fmla="*/ 47 h 74"/>
                <a:gd name="T18" fmla="*/ 13 w 70"/>
                <a:gd name="T19" fmla="*/ 38 h 74"/>
                <a:gd name="T20" fmla="*/ 24 w 70"/>
                <a:gd name="T21" fmla="*/ 33 h 74"/>
                <a:gd name="T22" fmla="*/ 30 w 70"/>
                <a:gd name="T23" fmla="*/ 33 h 74"/>
                <a:gd name="T24" fmla="*/ 23 w 70"/>
                <a:gd name="T25" fmla="*/ 42 h 74"/>
                <a:gd name="T26" fmla="*/ 19 w 70"/>
                <a:gd name="T27" fmla="*/ 44 h 74"/>
                <a:gd name="T28" fmla="*/ 11 w 70"/>
                <a:gd name="T29" fmla="*/ 53 h 74"/>
                <a:gd name="T30" fmla="*/ 9 w 70"/>
                <a:gd name="T31" fmla="*/ 58 h 74"/>
                <a:gd name="T32" fmla="*/ 12 w 70"/>
                <a:gd name="T33" fmla="*/ 64 h 74"/>
                <a:gd name="T34" fmla="*/ 12 w 70"/>
                <a:gd name="T35" fmla="*/ 64 h 74"/>
                <a:gd name="T36" fmla="*/ 17 w 70"/>
                <a:gd name="T37" fmla="*/ 65 h 74"/>
                <a:gd name="T38" fmla="*/ 23 w 70"/>
                <a:gd name="T39" fmla="*/ 63 h 74"/>
                <a:gd name="T40" fmla="*/ 31 w 70"/>
                <a:gd name="T41" fmla="*/ 54 h 74"/>
                <a:gd name="T42" fmla="*/ 32 w 70"/>
                <a:gd name="T43" fmla="*/ 50 h 74"/>
                <a:gd name="T44" fmla="*/ 40 w 70"/>
                <a:gd name="T45" fmla="*/ 42 h 74"/>
                <a:gd name="T46" fmla="*/ 64 w 70"/>
                <a:gd name="T47" fmla="*/ 4 h 74"/>
                <a:gd name="T48" fmla="*/ 52 w 70"/>
                <a:gd name="T49" fmla="*/ 0 h 74"/>
                <a:gd name="T50" fmla="*/ 41 w 70"/>
                <a:gd name="T51" fmla="*/ 5 h 74"/>
                <a:gd name="T52" fmla="*/ 33 w 70"/>
                <a:gd name="T53" fmla="*/ 15 h 74"/>
                <a:gd name="T54" fmla="*/ 29 w 70"/>
                <a:gd name="T55" fmla="*/ 26 h 74"/>
                <a:gd name="T56" fmla="*/ 31 w 70"/>
                <a:gd name="T57" fmla="*/ 32 h 74"/>
                <a:gd name="T58" fmla="*/ 38 w 70"/>
                <a:gd name="T59" fmla="*/ 24 h 74"/>
                <a:gd name="T60" fmla="*/ 40 w 70"/>
                <a:gd name="T61" fmla="*/ 20 h 74"/>
                <a:gd name="T62" fmla="*/ 47 w 70"/>
                <a:gd name="T63" fmla="*/ 11 h 74"/>
                <a:gd name="T64" fmla="*/ 53 w 70"/>
                <a:gd name="T65" fmla="*/ 9 h 74"/>
                <a:gd name="T66" fmla="*/ 58 w 70"/>
                <a:gd name="T67" fmla="*/ 10 h 74"/>
                <a:gd name="T68" fmla="*/ 58 w 70"/>
                <a:gd name="T69" fmla="*/ 10 h 74"/>
                <a:gd name="T70" fmla="*/ 61 w 70"/>
                <a:gd name="T71" fmla="*/ 16 h 74"/>
                <a:gd name="T72" fmla="*/ 59 w 70"/>
                <a:gd name="T73" fmla="*/ 21 h 74"/>
                <a:gd name="T74" fmla="*/ 51 w 70"/>
                <a:gd name="T75" fmla="*/ 30 h 74"/>
                <a:gd name="T76" fmla="*/ 48 w 70"/>
                <a:gd name="T77" fmla="*/ 32 h 74"/>
                <a:gd name="T78" fmla="*/ 41 w 70"/>
                <a:gd name="T79" fmla="*/ 41 h 74"/>
                <a:gd name="T80" fmla="*/ 46 w 70"/>
                <a:gd name="T81" fmla="*/ 41 h 74"/>
                <a:gd name="T82" fmla="*/ 57 w 70"/>
                <a:gd name="T83" fmla="*/ 36 h 74"/>
                <a:gd name="T84" fmla="*/ 65 w 70"/>
                <a:gd name="T85" fmla="*/ 27 h 74"/>
                <a:gd name="T86" fmla="*/ 69 w 70"/>
                <a:gd name="T87" fmla="*/ 15 h 74"/>
                <a:gd name="T88" fmla="*/ 64 w 70"/>
                <a:gd name="T89" fmla="*/ 4 h 74"/>
                <a:gd name="T90" fmla="*/ 64 w 70"/>
                <a:gd name="T91" fmla="*/ 4 h 74"/>
                <a:gd name="T92" fmla="*/ 49 w 70"/>
                <a:gd name="T93" fmla="*/ 21 h 74"/>
                <a:gd name="T94" fmla="*/ 43 w 70"/>
                <a:gd name="T95" fmla="*/ 21 h 74"/>
                <a:gd name="T96" fmla="*/ 22 w 70"/>
                <a:gd name="T97" fmla="*/ 45 h 74"/>
                <a:gd name="T98" fmla="*/ 23 w 70"/>
                <a:gd name="T99" fmla="*/ 52 h 74"/>
                <a:gd name="T100" fmla="*/ 23 w 70"/>
                <a:gd name="T101" fmla="*/ 52 h 74"/>
                <a:gd name="T102" fmla="*/ 29 w 70"/>
                <a:gd name="T103" fmla="*/ 51 h 74"/>
                <a:gd name="T104" fmla="*/ 50 w 70"/>
                <a:gd name="T105" fmla="*/ 27 h 74"/>
                <a:gd name="T106" fmla="*/ 49 w 70"/>
                <a:gd name="T107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" h="74">
                  <a:moveTo>
                    <a:pt x="40" y="42"/>
                  </a:moveTo>
                  <a:cubicBezTo>
                    <a:pt x="40" y="44"/>
                    <a:pt x="41" y="46"/>
                    <a:pt x="41" y="48"/>
                  </a:cubicBezTo>
                  <a:cubicBezTo>
                    <a:pt x="41" y="52"/>
                    <a:pt x="40" y="56"/>
                    <a:pt x="37" y="59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6" y="72"/>
                    <a:pt x="22" y="74"/>
                    <a:pt x="18" y="74"/>
                  </a:cubicBezTo>
                  <a:cubicBezTo>
                    <a:pt x="14" y="74"/>
                    <a:pt x="10" y="73"/>
                    <a:pt x="6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3" y="67"/>
                    <a:pt x="1" y="63"/>
                    <a:pt x="1" y="59"/>
                  </a:cubicBezTo>
                  <a:cubicBezTo>
                    <a:pt x="0" y="55"/>
                    <a:pt x="2" y="51"/>
                    <a:pt x="5" y="47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5"/>
                    <a:pt x="20" y="33"/>
                    <a:pt x="24" y="33"/>
                  </a:cubicBezTo>
                  <a:cubicBezTo>
                    <a:pt x="26" y="32"/>
                    <a:pt x="28" y="33"/>
                    <a:pt x="30" y="3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2"/>
                    <a:pt x="20" y="43"/>
                    <a:pt x="19" y="44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0" y="55"/>
                    <a:pt x="9" y="57"/>
                    <a:pt x="9" y="58"/>
                  </a:cubicBezTo>
                  <a:cubicBezTo>
                    <a:pt x="10" y="60"/>
                    <a:pt x="10" y="62"/>
                    <a:pt x="12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4" y="65"/>
                    <a:pt x="16" y="65"/>
                    <a:pt x="17" y="65"/>
                  </a:cubicBezTo>
                  <a:cubicBezTo>
                    <a:pt x="19" y="65"/>
                    <a:pt x="21" y="64"/>
                    <a:pt x="23" y="63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3"/>
                    <a:pt x="32" y="52"/>
                    <a:pt x="32" y="50"/>
                  </a:cubicBezTo>
                  <a:cubicBezTo>
                    <a:pt x="40" y="42"/>
                    <a:pt x="40" y="42"/>
                    <a:pt x="40" y="42"/>
                  </a:cubicBezTo>
                  <a:close/>
                  <a:moveTo>
                    <a:pt x="64" y="4"/>
                  </a:moveTo>
                  <a:cubicBezTo>
                    <a:pt x="60" y="1"/>
                    <a:pt x="56" y="0"/>
                    <a:pt x="52" y="0"/>
                  </a:cubicBezTo>
                  <a:cubicBezTo>
                    <a:pt x="48" y="0"/>
                    <a:pt x="44" y="2"/>
                    <a:pt x="41" y="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0" y="18"/>
                    <a:pt x="29" y="22"/>
                    <a:pt x="29" y="26"/>
                  </a:cubicBezTo>
                  <a:cubicBezTo>
                    <a:pt x="29" y="29"/>
                    <a:pt x="30" y="31"/>
                    <a:pt x="31" y="32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23"/>
                    <a:pt x="39" y="21"/>
                    <a:pt x="40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9" y="10"/>
                    <a:pt x="51" y="9"/>
                    <a:pt x="53" y="9"/>
                  </a:cubicBezTo>
                  <a:cubicBezTo>
                    <a:pt x="55" y="9"/>
                    <a:pt x="56" y="9"/>
                    <a:pt x="58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60" y="12"/>
                    <a:pt x="60" y="14"/>
                    <a:pt x="61" y="16"/>
                  </a:cubicBezTo>
                  <a:cubicBezTo>
                    <a:pt x="61" y="17"/>
                    <a:pt x="60" y="19"/>
                    <a:pt x="59" y="21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31"/>
                    <a:pt x="49" y="32"/>
                    <a:pt x="48" y="3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2" y="41"/>
                    <a:pt x="44" y="42"/>
                    <a:pt x="46" y="41"/>
                  </a:cubicBezTo>
                  <a:cubicBezTo>
                    <a:pt x="50" y="41"/>
                    <a:pt x="55" y="39"/>
                    <a:pt x="57" y="36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68" y="23"/>
                    <a:pt x="70" y="19"/>
                    <a:pt x="69" y="15"/>
                  </a:cubicBezTo>
                  <a:cubicBezTo>
                    <a:pt x="69" y="11"/>
                    <a:pt x="67" y="7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close/>
                  <a:moveTo>
                    <a:pt x="49" y="21"/>
                  </a:moveTo>
                  <a:cubicBezTo>
                    <a:pt x="48" y="19"/>
                    <a:pt x="45" y="19"/>
                    <a:pt x="43" y="2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1" y="47"/>
                    <a:pt x="21" y="50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5" y="53"/>
                    <a:pt x="27" y="53"/>
                    <a:pt x="29" y="51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1" y="25"/>
                    <a:pt x="51" y="22"/>
                    <a:pt x="49" y="2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22464" y="3573999"/>
            <a:ext cx="3410315" cy="1026208"/>
            <a:chOff x="3707090" y="3073314"/>
            <a:chExt cx="3410315" cy="1026208"/>
          </a:xfrm>
        </p:grpSpPr>
        <p:sp>
          <p:nvSpPr>
            <p:cNvPr id="43" name="文本框 42"/>
            <p:cNvSpPr txBox="1"/>
            <p:nvPr/>
          </p:nvSpPr>
          <p:spPr>
            <a:xfrm>
              <a:off x="4136501" y="3073314"/>
              <a:ext cx="2980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简单复杂计算机</a:t>
              </a:r>
              <a:r>
                <a:rPr lang="en-US" altLang="zh-CN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冯诺依曼计算机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144099" y="3347008"/>
              <a:ext cx="2796490" cy="752514"/>
            </a:xfrm>
            <a:prstGeom prst="rect">
              <a:avLst/>
            </a:prstGeom>
            <a:solidFill>
              <a:srgbClr val="FF66FF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2.1 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运行第一个</a:t>
              </a: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                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2.2 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丰富指令集，测试所有程序  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2.3 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I/O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指令，测试打字游戏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  <a:endParaRPr lang="zh-CN" altLang="en-US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3707090" y="3411900"/>
              <a:ext cx="411817" cy="379351"/>
              <a:chOff x="4076704" y="3759197"/>
              <a:chExt cx="1530351" cy="1409703"/>
            </a:xfrm>
            <a:solidFill>
              <a:schemeClr val="accent1">
                <a:lumMod val="60000"/>
                <a:lumOff val="40000"/>
              </a:schemeClr>
            </a:solidFill>
            <a:effectLst>
              <a:outerShdw blurRad="88900" sx="102000" sy="102000" algn="ctr" rotWithShape="0">
                <a:schemeClr val="bg1">
                  <a:lumMod val="65000"/>
                  <a:alpha val="40000"/>
                </a:schemeClr>
              </a:outerShdw>
            </a:effectLst>
          </p:grpSpPr>
          <p:sp>
            <p:nvSpPr>
              <p:cNvPr id="99" name="Freeform 244"/>
              <p:cNvSpPr>
                <a:spLocks noEditPoints="1"/>
              </p:cNvSpPr>
              <p:nvPr/>
            </p:nvSpPr>
            <p:spPr bwMode="auto">
              <a:xfrm>
                <a:off x="4692656" y="3759197"/>
                <a:ext cx="914399" cy="915985"/>
              </a:xfrm>
              <a:custGeom>
                <a:avLst/>
                <a:gdLst>
                  <a:gd name="T0" fmla="*/ 221 w 244"/>
                  <a:gd name="T1" fmla="*/ 22 h 244"/>
                  <a:gd name="T2" fmla="*/ 141 w 244"/>
                  <a:gd name="T3" fmla="*/ 22 h 244"/>
                  <a:gd name="T4" fmla="*/ 0 w 244"/>
                  <a:gd name="T5" fmla="*/ 164 h 244"/>
                  <a:gd name="T6" fmla="*/ 80 w 244"/>
                  <a:gd name="T7" fmla="*/ 244 h 244"/>
                  <a:gd name="T8" fmla="*/ 221 w 244"/>
                  <a:gd name="T9" fmla="*/ 102 h 244"/>
                  <a:gd name="T10" fmla="*/ 221 w 244"/>
                  <a:gd name="T11" fmla="*/ 22 h 244"/>
                  <a:gd name="T12" fmla="*/ 48 w 244"/>
                  <a:gd name="T13" fmla="*/ 165 h 244"/>
                  <a:gd name="T14" fmla="*/ 38 w 244"/>
                  <a:gd name="T15" fmla="*/ 156 h 244"/>
                  <a:gd name="T16" fmla="*/ 158 w 244"/>
                  <a:gd name="T17" fmla="*/ 36 h 244"/>
                  <a:gd name="T18" fmla="*/ 168 w 244"/>
                  <a:gd name="T19" fmla="*/ 36 h 244"/>
                  <a:gd name="T20" fmla="*/ 168 w 244"/>
                  <a:gd name="T21" fmla="*/ 46 h 244"/>
                  <a:gd name="T22" fmla="*/ 48 w 244"/>
                  <a:gd name="T23" fmla="*/ 165 h 244"/>
                  <a:gd name="T24" fmla="*/ 68 w 244"/>
                  <a:gd name="T25" fmla="*/ 185 h 244"/>
                  <a:gd name="T26" fmla="*/ 58 w 244"/>
                  <a:gd name="T27" fmla="*/ 176 h 244"/>
                  <a:gd name="T28" fmla="*/ 188 w 244"/>
                  <a:gd name="T29" fmla="*/ 46 h 244"/>
                  <a:gd name="T30" fmla="*/ 197 w 244"/>
                  <a:gd name="T31" fmla="*/ 46 h 244"/>
                  <a:gd name="T32" fmla="*/ 197 w 244"/>
                  <a:gd name="T33" fmla="*/ 56 h 244"/>
                  <a:gd name="T34" fmla="*/ 68 w 244"/>
                  <a:gd name="T35" fmla="*/ 185 h 244"/>
                  <a:gd name="T36" fmla="*/ 88 w 244"/>
                  <a:gd name="T37" fmla="*/ 205 h 244"/>
                  <a:gd name="T38" fmla="*/ 78 w 244"/>
                  <a:gd name="T39" fmla="*/ 196 h 244"/>
                  <a:gd name="T40" fmla="*/ 198 w 244"/>
                  <a:gd name="T41" fmla="*/ 76 h 244"/>
                  <a:gd name="T42" fmla="*/ 207 w 244"/>
                  <a:gd name="T43" fmla="*/ 76 h 244"/>
                  <a:gd name="T44" fmla="*/ 207 w 244"/>
                  <a:gd name="T45" fmla="*/ 86 h 244"/>
                  <a:gd name="T46" fmla="*/ 88 w 244"/>
                  <a:gd name="T47" fmla="*/ 205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4" h="244">
                    <a:moveTo>
                      <a:pt x="221" y="22"/>
                    </a:moveTo>
                    <a:cubicBezTo>
                      <a:pt x="199" y="0"/>
                      <a:pt x="163" y="0"/>
                      <a:pt x="141" y="22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80" y="244"/>
                      <a:pt x="80" y="244"/>
                      <a:pt x="80" y="244"/>
                    </a:cubicBezTo>
                    <a:cubicBezTo>
                      <a:pt x="221" y="102"/>
                      <a:pt x="221" y="102"/>
                      <a:pt x="221" y="102"/>
                    </a:cubicBezTo>
                    <a:cubicBezTo>
                      <a:pt x="244" y="80"/>
                      <a:pt x="244" y="44"/>
                      <a:pt x="221" y="22"/>
                    </a:cubicBezTo>
                    <a:close/>
                    <a:moveTo>
                      <a:pt x="48" y="165"/>
                    </a:moveTo>
                    <a:cubicBezTo>
                      <a:pt x="38" y="156"/>
                      <a:pt x="38" y="156"/>
                      <a:pt x="38" y="15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1" y="34"/>
                      <a:pt x="165" y="34"/>
                      <a:pt x="168" y="36"/>
                    </a:cubicBezTo>
                    <a:cubicBezTo>
                      <a:pt x="170" y="39"/>
                      <a:pt x="170" y="43"/>
                      <a:pt x="168" y="46"/>
                    </a:cubicBezTo>
                    <a:lnTo>
                      <a:pt x="48" y="165"/>
                    </a:lnTo>
                    <a:close/>
                    <a:moveTo>
                      <a:pt x="68" y="185"/>
                    </a:moveTo>
                    <a:cubicBezTo>
                      <a:pt x="58" y="176"/>
                      <a:pt x="58" y="176"/>
                      <a:pt x="58" y="176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91" y="44"/>
                      <a:pt x="195" y="44"/>
                      <a:pt x="197" y="46"/>
                    </a:cubicBezTo>
                    <a:cubicBezTo>
                      <a:pt x="200" y="49"/>
                      <a:pt x="200" y="53"/>
                      <a:pt x="197" y="56"/>
                    </a:cubicBezTo>
                    <a:lnTo>
                      <a:pt x="68" y="185"/>
                    </a:lnTo>
                    <a:close/>
                    <a:moveTo>
                      <a:pt x="88" y="205"/>
                    </a:moveTo>
                    <a:cubicBezTo>
                      <a:pt x="78" y="196"/>
                      <a:pt x="78" y="196"/>
                      <a:pt x="78" y="196"/>
                    </a:cubicBezTo>
                    <a:cubicBezTo>
                      <a:pt x="198" y="76"/>
                      <a:pt x="198" y="76"/>
                      <a:pt x="198" y="76"/>
                    </a:cubicBezTo>
                    <a:cubicBezTo>
                      <a:pt x="200" y="73"/>
                      <a:pt x="205" y="73"/>
                      <a:pt x="207" y="76"/>
                    </a:cubicBezTo>
                    <a:cubicBezTo>
                      <a:pt x="210" y="79"/>
                      <a:pt x="210" y="83"/>
                      <a:pt x="207" y="86"/>
                    </a:cubicBezTo>
                    <a:lnTo>
                      <a:pt x="88" y="205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45"/>
              <p:cNvSpPr/>
              <p:nvPr/>
            </p:nvSpPr>
            <p:spPr bwMode="auto">
              <a:xfrm>
                <a:off x="4194356" y="4441821"/>
                <a:ext cx="633416" cy="628647"/>
              </a:xfrm>
              <a:custGeom>
                <a:avLst/>
                <a:gdLst>
                  <a:gd name="T0" fmla="*/ 257 w 399"/>
                  <a:gd name="T1" fmla="*/ 236 h 396"/>
                  <a:gd name="T2" fmla="*/ 241 w 399"/>
                  <a:gd name="T3" fmla="*/ 219 h 396"/>
                  <a:gd name="T4" fmla="*/ 399 w 399"/>
                  <a:gd name="T5" fmla="*/ 61 h 396"/>
                  <a:gd name="T6" fmla="*/ 335 w 399"/>
                  <a:gd name="T7" fmla="*/ 0 h 396"/>
                  <a:gd name="T8" fmla="*/ 179 w 399"/>
                  <a:gd name="T9" fmla="*/ 156 h 396"/>
                  <a:gd name="T10" fmla="*/ 160 w 399"/>
                  <a:gd name="T11" fmla="*/ 139 h 396"/>
                  <a:gd name="T12" fmla="*/ 125 w 399"/>
                  <a:gd name="T13" fmla="*/ 160 h 396"/>
                  <a:gd name="T14" fmla="*/ 0 w 399"/>
                  <a:gd name="T15" fmla="*/ 359 h 396"/>
                  <a:gd name="T16" fmla="*/ 38 w 399"/>
                  <a:gd name="T17" fmla="*/ 396 h 396"/>
                  <a:gd name="T18" fmla="*/ 236 w 399"/>
                  <a:gd name="T19" fmla="*/ 274 h 396"/>
                  <a:gd name="T20" fmla="*/ 257 w 399"/>
                  <a:gd name="T21" fmla="*/ 23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396">
                    <a:moveTo>
                      <a:pt x="257" y="236"/>
                    </a:moveTo>
                    <a:lnTo>
                      <a:pt x="241" y="219"/>
                    </a:lnTo>
                    <a:lnTo>
                      <a:pt x="399" y="61"/>
                    </a:lnTo>
                    <a:lnTo>
                      <a:pt x="335" y="0"/>
                    </a:lnTo>
                    <a:lnTo>
                      <a:pt x="179" y="156"/>
                    </a:lnTo>
                    <a:lnTo>
                      <a:pt x="160" y="139"/>
                    </a:lnTo>
                    <a:lnTo>
                      <a:pt x="125" y="160"/>
                    </a:lnTo>
                    <a:lnTo>
                      <a:pt x="0" y="359"/>
                    </a:lnTo>
                    <a:lnTo>
                      <a:pt x="38" y="396"/>
                    </a:lnTo>
                    <a:lnTo>
                      <a:pt x="236" y="274"/>
                    </a:lnTo>
                    <a:lnTo>
                      <a:pt x="257" y="236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246"/>
              <p:cNvSpPr/>
              <p:nvPr/>
            </p:nvSpPr>
            <p:spPr bwMode="auto">
              <a:xfrm>
                <a:off x="4076704" y="3771898"/>
                <a:ext cx="671513" cy="669923"/>
              </a:xfrm>
              <a:custGeom>
                <a:avLst/>
                <a:gdLst>
                  <a:gd name="T0" fmla="*/ 90 w 179"/>
                  <a:gd name="T1" fmla="*/ 0 h 179"/>
                  <a:gd name="T2" fmla="*/ 67 w 179"/>
                  <a:gd name="T3" fmla="*/ 3 h 179"/>
                  <a:gd name="T4" fmla="*/ 70 w 179"/>
                  <a:gd name="T5" fmla="*/ 5 h 179"/>
                  <a:gd name="T6" fmla="*/ 102 w 179"/>
                  <a:gd name="T7" fmla="*/ 37 h 179"/>
                  <a:gd name="T8" fmla="*/ 102 w 179"/>
                  <a:gd name="T9" fmla="*/ 96 h 179"/>
                  <a:gd name="T10" fmla="*/ 42 w 179"/>
                  <a:gd name="T11" fmla="*/ 96 h 179"/>
                  <a:gd name="T12" fmla="*/ 10 w 179"/>
                  <a:gd name="T13" fmla="*/ 64 h 179"/>
                  <a:gd name="T14" fmla="*/ 6 w 179"/>
                  <a:gd name="T15" fmla="*/ 59 h 179"/>
                  <a:gd name="T16" fmla="*/ 0 w 179"/>
                  <a:gd name="T17" fmla="*/ 89 h 179"/>
                  <a:gd name="T18" fmla="*/ 90 w 179"/>
                  <a:gd name="T19" fmla="*/ 179 h 179"/>
                  <a:gd name="T20" fmla="*/ 179 w 179"/>
                  <a:gd name="T21" fmla="*/ 89 h 179"/>
                  <a:gd name="T22" fmla="*/ 90 w 179"/>
                  <a:gd name="T23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9" h="179">
                    <a:moveTo>
                      <a:pt x="90" y="0"/>
                    </a:moveTo>
                    <a:cubicBezTo>
                      <a:pt x="82" y="0"/>
                      <a:pt x="75" y="1"/>
                      <a:pt x="67" y="3"/>
                    </a:cubicBezTo>
                    <a:cubicBezTo>
                      <a:pt x="68" y="4"/>
                      <a:pt x="69" y="4"/>
                      <a:pt x="70" y="5"/>
                    </a:cubicBezTo>
                    <a:cubicBezTo>
                      <a:pt x="102" y="37"/>
                      <a:pt x="102" y="37"/>
                      <a:pt x="102" y="37"/>
                    </a:cubicBezTo>
                    <a:cubicBezTo>
                      <a:pt x="118" y="53"/>
                      <a:pt x="118" y="80"/>
                      <a:pt x="102" y="96"/>
                    </a:cubicBezTo>
                    <a:cubicBezTo>
                      <a:pt x="85" y="113"/>
                      <a:pt x="59" y="113"/>
                      <a:pt x="42" y="96"/>
                    </a:cubicBezTo>
                    <a:cubicBezTo>
                      <a:pt x="10" y="64"/>
                      <a:pt x="10" y="64"/>
                      <a:pt x="10" y="64"/>
                    </a:cubicBezTo>
                    <a:cubicBezTo>
                      <a:pt x="9" y="63"/>
                      <a:pt x="7" y="61"/>
                      <a:pt x="6" y="59"/>
                    </a:cubicBezTo>
                    <a:cubicBezTo>
                      <a:pt x="2" y="68"/>
                      <a:pt x="0" y="79"/>
                      <a:pt x="0" y="89"/>
                    </a:cubicBezTo>
                    <a:cubicBezTo>
                      <a:pt x="0" y="139"/>
                      <a:pt x="40" y="179"/>
                      <a:pt x="90" y="179"/>
                    </a:cubicBezTo>
                    <a:cubicBezTo>
                      <a:pt x="139" y="179"/>
                      <a:pt x="179" y="139"/>
                      <a:pt x="179" y="89"/>
                    </a:cubicBezTo>
                    <a:cubicBezTo>
                      <a:pt x="179" y="40"/>
                      <a:pt x="139" y="0"/>
                      <a:pt x="9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247"/>
              <p:cNvSpPr>
                <a:spLocks noEditPoints="1"/>
              </p:cNvSpPr>
              <p:nvPr/>
            </p:nvSpPr>
            <p:spPr bwMode="auto">
              <a:xfrm>
                <a:off x="4905375" y="4565648"/>
                <a:ext cx="604835" cy="603252"/>
              </a:xfrm>
              <a:custGeom>
                <a:avLst/>
                <a:gdLst>
                  <a:gd name="T0" fmla="*/ 142 w 161"/>
                  <a:gd name="T1" fmla="*/ 142 h 161"/>
                  <a:gd name="T2" fmla="*/ 142 w 161"/>
                  <a:gd name="T3" fmla="*/ 71 h 161"/>
                  <a:gd name="T4" fmla="*/ 70 w 161"/>
                  <a:gd name="T5" fmla="*/ 0 h 161"/>
                  <a:gd name="T6" fmla="*/ 0 w 161"/>
                  <a:gd name="T7" fmla="*/ 70 h 161"/>
                  <a:gd name="T8" fmla="*/ 72 w 161"/>
                  <a:gd name="T9" fmla="*/ 142 h 161"/>
                  <a:gd name="T10" fmla="*/ 142 w 161"/>
                  <a:gd name="T11" fmla="*/ 142 h 161"/>
                  <a:gd name="T12" fmla="*/ 94 w 161"/>
                  <a:gd name="T13" fmla="*/ 94 h 161"/>
                  <a:gd name="T14" fmla="*/ 123 w 161"/>
                  <a:gd name="T15" fmla="*/ 94 h 161"/>
                  <a:gd name="T16" fmla="*/ 123 w 161"/>
                  <a:gd name="T17" fmla="*/ 123 h 161"/>
                  <a:gd name="T18" fmla="*/ 94 w 161"/>
                  <a:gd name="T19" fmla="*/ 123 h 161"/>
                  <a:gd name="T20" fmla="*/ 94 w 161"/>
                  <a:gd name="T21" fmla="*/ 94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1" h="161">
                    <a:moveTo>
                      <a:pt x="142" y="142"/>
                    </a:moveTo>
                    <a:cubicBezTo>
                      <a:pt x="161" y="122"/>
                      <a:pt x="161" y="91"/>
                      <a:pt x="142" y="71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72" y="142"/>
                      <a:pt x="72" y="142"/>
                      <a:pt x="72" y="142"/>
                    </a:cubicBezTo>
                    <a:cubicBezTo>
                      <a:pt x="91" y="161"/>
                      <a:pt x="122" y="161"/>
                      <a:pt x="142" y="142"/>
                    </a:cubicBezTo>
                    <a:close/>
                    <a:moveTo>
                      <a:pt x="94" y="94"/>
                    </a:moveTo>
                    <a:cubicBezTo>
                      <a:pt x="102" y="86"/>
                      <a:pt x="115" y="86"/>
                      <a:pt x="123" y="94"/>
                    </a:cubicBezTo>
                    <a:cubicBezTo>
                      <a:pt x="131" y="102"/>
                      <a:pt x="131" y="115"/>
                      <a:pt x="123" y="123"/>
                    </a:cubicBezTo>
                    <a:cubicBezTo>
                      <a:pt x="115" y="131"/>
                      <a:pt x="102" y="131"/>
                      <a:pt x="94" y="123"/>
                    </a:cubicBezTo>
                    <a:cubicBezTo>
                      <a:pt x="86" y="115"/>
                      <a:pt x="86" y="102"/>
                      <a:pt x="94" y="9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200290" y="5714340"/>
            <a:ext cx="2958828" cy="1027028"/>
            <a:chOff x="278852" y="5164602"/>
            <a:chExt cx="2958828" cy="1027028"/>
          </a:xfrm>
        </p:grpSpPr>
        <p:sp>
          <p:nvSpPr>
            <p:cNvPr id="88" name="Freeform 245"/>
            <p:cNvSpPr/>
            <p:nvPr/>
          </p:nvSpPr>
          <p:spPr bwMode="auto">
            <a:xfrm>
              <a:off x="278852" y="5545355"/>
              <a:ext cx="414992" cy="414992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rgbClr val="FF7C8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6484" y="5164602"/>
              <a:ext cx="25911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世界诞生前夜</a:t>
              </a:r>
              <a:r>
                <a:rPr lang="en-US" altLang="zh-CN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---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开发环境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332" y="5439116"/>
              <a:ext cx="2342884" cy="75251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安装虚拟机或者</a:t>
              </a: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，熟悉相关工具和平台，安装</a:t>
              </a:r>
              <a:r>
                <a:rPr lang="en-US" altLang="zh-CN" sz="1100" i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sourceinsight</a:t>
              </a: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阅读代码框架  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686902" y="4623193"/>
            <a:ext cx="2973906" cy="1045820"/>
            <a:chOff x="3622135" y="5314755"/>
            <a:chExt cx="2973906" cy="1045820"/>
          </a:xfrm>
        </p:grpSpPr>
        <p:sp>
          <p:nvSpPr>
            <p:cNvPr id="41" name="文本框 40"/>
            <p:cNvSpPr txBox="1"/>
            <p:nvPr/>
          </p:nvSpPr>
          <p:spPr>
            <a:xfrm>
              <a:off x="4255410" y="5314755"/>
              <a:ext cx="17545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开天辟地</a:t>
              </a:r>
              <a:r>
                <a:rPr lang="en-US" altLang="zh-CN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---</a:t>
              </a:r>
              <a:r>
                <a:rPr lang="zh-CN" altLang="en-US" sz="1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图灵机</a:t>
              </a:r>
              <a:endParaRPr lang="en-US" altLang="zh-CN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08866" y="5608061"/>
              <a:ext cx="2287175" cy="75251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1.1 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简易调试器</a:t>
              </a:r>
              <a:endParaRPr lang="zh-CN" altLang="en-US" sz="1100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1.2 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表达式求值   </a:t>
              </a:r>
              <a:endParaRPr lang="en-US" altLang="zh-CN" sz="11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1.3 </a:t>
              </a:r>
              <a:r>
                <a:rPr lang="zh-CN" altLang="en-US" sz="11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监视点与断点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100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天）</a:t>
              </a:r>
            </a:p>
          </p:txBody>
        </p:sp>
        <p:pic>
          <p:nvPicPr>
            <p:cNvPr id="58" name="Picture 131" descr="j0242087[1]"/>
            <p:cNvPicPr>
              <a:picLocks noChangeAspect="1"/>
            </p:cNvPicPr>
            <p:nvPr/>
          </p:nvPicPr>
          <p:blipFill>
            <a:blip r:embed="rId2">
              <a:biLevel thresh="50000"/>
              <a:grayscl/>
            </a:blip>
            <a:stretch>
              <a:fillRect/>
            </a:stretch>
          </p:blipFill>
          <p:spPr>
            <a:xfrm>
              <a:off x="3622135" y="5645691"/>
              <a:ext cx="686731" cy="505459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2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18488" cy="5040312"/>
          </a:xfrm>
        </p:spPr>
        <p:txBody>
          <a:bodyPr/>
          <a:lstStyle/>
          <a:p>
            <a:pPr eaLnBrk="1" hangingPunct="1"/>
            <a:r>
              <a:rPr lang="zh-CN" altLang="en-US" dirty="0"/>
              <a:t>每阶段评分规则待定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21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最简单的计算机 </a:t>
            </a:r>
            <a:r>
              <a:rPr lang="en-US" altLang="zh-CN" dirty="0"/>
              <a:t>- </a:t>
            </a:r>
            <a:r>
              <a:rPr lang="zh-CN" altLang="en-US" dirty="0"/>
              <a:t>图灵机的自动化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自动化的约定</a:t>
            </a:r>
            <a:endParaRPr lang="en-US" altLang="zh-CN" dirty="0"/>
          </a:p>
          <a:p>
            <a:pPr lvl="1"/>
            <a:r>
              <a:rPr lang="zh-CN" altLang="en-US" dirty="0"/>
              <a:t>执行完一条指令，就执行下一条</a:t>
            </a:r>
            <a:endParaRPr lang="en-US" altLang="zh-CN" dirty="0"/>
          </a:p>
          <a:p>
            <a:pPr lvl="1"/>
            <a:r>
              <a:rPr lang="zh-CN" altLang="en-US" dirty="0"/>
              <a:t>为了记录执行到哪里，需要加入程序计数器</a:t>
            </a:r>
            <a:r>
              <a:rPr lang="en-US" altLang="zh-CN" dirty="0"/>
              <a:t>PC</a:t>
            </a:r>
          </a:p>
          <a:p>
            <a:pPr lvl="1"/>
            <a:r>
              <a:rPr lang="zh-CN" altLang="en-US" dirty="0"/>
              <a:t>存储程序计算机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B2B85ECE-1EA3-4720-9EB6-58424417D6D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984514" y="4958573"/>
            <a:ext cx="7036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>
                <a:latin typeface="+mj-ea"/>
                <a:ea typeface="+mj-ea"/>
              </a:rPr>
              <a:t>while (1) {</a:t>
            </a:r>
          </a:p>
          <a:p>
            <a:r>
              <a:rPr lang="en-US" altLang="zh-CN" sz="2000" i="0">
                <a:latin typeface="+mj-ea"/>
                <a:ea typeface="+mj-ea"/>
              </a:rPr>
              <a:t>  </a:t>
            </a:r>
            <a:r>
              <a:rPr lang="zh-CN" altLang="en-US" sz="2000" i="0">
                <a:latin typeface="+mj-ea"/>
                <a:ea typeface="+mj-ea"/>
              </a:rPr>
              <a:t>取出</a:t>
            </a:r>
            <a:r>
              <a:rPr lang="en-US" altLang="zh-CN" sz="2000" i="0">
                <a:latin typeface="+mj-ea"/>
                <a:ea typeface="+mj-ea"/>
              </a:rPr>
              <a:t>PC</a:t>
            </a:r>
            <a:r>
              <a:rPr lang="zh-CN" altLang="en-US" sz="2000" i="0">
                <a:latin typeface="+mj-ea"/>
                <a:ea typeface="+mj-ea"/>
              </a:rPr>
              <a:t>指向的指令</a:t>
            </a:r>
            <a:r>
              <a:rPr lang="en-US" altLang="zh-CN" sz="2000" i="0">
                <a:latin typeface="+mj-ea"/>
                <a:ea typeface="+mj-ea"/>
              </a:rPr>
              <a:t>;</a:t>
            </a:r>
          </a:p>
          <a:p>
            <a:r>
              <a:rPr lang="en-US" altLang="zh-CN" sz="2000" i="0">
                <a:latin typeface="+mj-ea"/>
                <a:ea typeface="+mj-ea"/>
              </a:rPr>
              <a:t>  </a:t>
            </a:r>
            <a:r>
              <a:rPr lang="zh-CN" altLang="en-US" sz="2000" i="0">
                <a:latin typeface="+mj-ea"/>
                <a:ea typeface="+mj-ea"/>
              </a:rPr>
              <a:t>执行这条指令</a:t>
            </a:r>
            <a:r>
              <a:rPr lang="en-US" altLang="zh-CN" sz="2000" i="0">
                <a:latin typeface="+mj-ea"/>
                <a:ea typeface="+mj-ea"/>
              </a:rPr>
              <a:t>;</a:t>
            </a:r>
          </a:p>
          <a:p>
            <a:r>
              <a:rPr lang="en-US" altLang="zh-CN" sz="2000" i="0">
                <a:latin typeface="+mj-ea"/>
                <a:ea typeface="+mj-ea"/>
              </a:rPr>
              <a:t>  </a:t>
            </a:r>
            <a:r>
              <a:rPr lang="zh-CN" altLang="en-US" sz="2000" i="0">
                <a:latin typeface="+mj-ea"/>
                <a:ea typeface="+mj-ea"/>
              </a:rPr>
              <a:t>更新</a:t>
            </a:r>
            <a:r>
              <a:rPr lang="en-US" altLang="zh-CN" sz="2000" i="0">
                <a:latin typeface="+mj-ea"/>
                <a:ea typeface="+mj-ea"/>
              </a:rPr>
              <a:t>PC;</a:t>
            </a:r>
          </a:p>
          <a:p>
            <a:r>
              <a:rPr lang="en-US" altLang="zh-CN" sz="2000" i="0">
                <a:latin typeface="+mj-ea"/>
                <a:ea typeface="+mj-ea"/>
              </a:rPr>
              <a:t>}</a:t>
            </a:r>
            <a:endParaRPr lang="en-US" altLang="zh-CN" sz="2000" i="0" dirty="0">
              <a:latin typeface="+mj-ea"/>
              <a:ea typeface="+mj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511329" y="2935768"/>
            <a:ext cx="2664296" cy="1800200"/>
            <a:chOff x="4932040" y="3068960"/>
            <a:chExt cx="2664296" cy="1800200"/>
          </a:xfrm>
        </p:grpSpPr>
        <p:sp>
          <p:nvSpPr>
            <p:cNvPr id="40" name="圆角矩形 39"/>
            <p:cNvSpPr/>
            <p:nvPr/>
          </p:nvSpPr>
          <p:spPr>
            <a:xfrm>
              <a:off x="4932040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Reg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4932040" y="4221088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Adder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6588224" y="3068960"/>
              <a:ext cx="1008112" cy="648072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Mem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5292080" y="3717032"/>
              <a:ext cx="0" cy="504056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>
            <a:xfrm flipV="1">
              <a:off x="5652120" y="3717032"/>
              <a:ext cx="0" cy="485006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5" name="直接箭头连接符 44"/>
            <p:cNvCxnSpPr/>
            <p:nvPr/>
          </p:nvCxnSpPr>
          <p:spPr>
            <a:xfrm flipH="1">
              <a:off x="5940152" y="3501008"/>
              <a:ext cx="64807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>
            <a:xfrm>
              <a:off x="5940152" y="3284984"/>
              <a:ext cx="648072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sp>
          <p:nvSpPr>
            <p:cNvPr id="47" name="圆角矩形 46"/>
            <p:cNvSpPr/>
            <p:nvPr/>
          </p:nvSpPr>
          <p:spPr>
            <a:xfrm>
              <a:off x="6867947" y="4202038"/>
              <a:ext cx="573732" cy="432048"/>
            </a:xfrm>
            <a:prstGeom prst="roundRect">
              <a:avLst/>
            </a:prstGeom>
            <a:solidFill>
              <a:srgbClr val="33CCCC"/>
            </a:solidFill>
            <a:ln w="25400" cap="flat" cmpd="sng" algn="ctr">
              <a:solidFill>
                <a:srgbClr val="33CCC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/>
                  <a:ea typeface="宋体"/>
                  <a:cs typeface="+mn-cs"/>
                </a:rPr>
                <a:t>PC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宋体"/>
                <a:cs typeface="+mn-cs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V="1">
              <a:off x="7235180" y="3717032"/>
              <a:ext cx="0" cy="465188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>
            <a:xfrm>
              <a:off x="7019156" y="3723693"/>
              <a:ext cx="0" cy="468052"/>
            </a:xfrm>
            <a:prstGeom prst="straightConnector1">
              <a:avLst/>
            </a:prstGeom>
            <a:noFill/>
            <a:ln w="38100" cap="flat" cmpd="sng" algn="ctr">
              <a:solidFill>
                <a:srgbClr val="FF6600"/>
              </a:solidFill>
              <a:prstDash val="solid"/>
              <a:tailEnd type="arrow"/>
            </a:ln>
            <a:effectLst/>
          </p:spPr>
        </p:cxnSp>
      </p:grp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1214345" y="3332867"/>
            <a:ext cx="934185" cy="934185"/>
          </a:xfrm>
          <a:prstGeom prst="ellipse">
            <a:avLst/>
          </a:prstGeom>
          <a:solidFill>
            <a:srgbClr val="FFFFFF"/>
          </a:solidFill>
          <a:ln w="28575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</a:rPr>
              <a:t>取指令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rial" pitchFamily="34" charset="0"/>
              </a:rPr>
              <a:t>PC+1</a:t>
            </a:r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3388668" y="3332867"/>
            <a:ext cx="934185" cy="934185"/>
          </a:xfrm>
          <a:prstGeom prst="ellipse">
            <a:avLst/>
          </a:prstGeom>
          <a:solidFill>
            <a:srgbClr val="FFCC00"/>
          </a:solidFill>
          <a:ln w="28575" algn="ctr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</a:rPr>
              <a:t>执行指令</a:t>
            </a:r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auto">
          <a:xfrm rot="16200000" flipH="1">
            <a:off x="821941" y="3562858"/>
            <a:ext cx="292094" cy="349998"/>
          </a:xfrm>
          <a:prstGeom prst="downArrow">
            <a:avLst>
              <a:gd name="adj1" fmla="val 50000"/>
              <a:gd name="adj2" fmla="val 29956"/>
            </a:avLst>
          </a:prstGeom>
          <a:solidFill>
            <a:srgbClr val="FFFFFF"/>
          </a:solidFill>
          <a:ln w="28575" algn="ctr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1788821" y="4326780"/>
            <a:ext cx="2160464" cy="409188"/>
          </a:xfrm>
          <a:prstGeom prst="curvedUpArrow">
            <a:avLst>
              <a:gd name="adj1" fmla="val 105598"/>
              <a:gd name="adj2" fmla="val 211195"/>
              <a:gd name="adj3" fmla="val 33333"/>
            </a:avLst>
          </a:prstGeom>
          <a:solidFill>
            <a:srgbClr val="66FF33"/>
          </a:solidFill>
          <a:ln w="2857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 flipH="1">
            <a:off x="1681437" y="2938569"/>
            <a:ext cx="1984178" cy="349998"/>
          </a:xfrm>
          <a:prstGeom prst="curvedDownArrow">
            <a:avLst>
              <a:gd name="adj1" fmla="val 113382"/>
              <a:gd name="adj2" fmla="val 226765"/>
              <a:gd name="adj3" fmla="val 33333"/>
            </a:avLst>
          </a:prstGeom>
          <a:solidFill>
            <a:srgbClr val="CCFF66"/>
          </a:solidFill>
          <a:ln w="2857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20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658817" y="3929207"/>
            <a:ext cx="519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/>
                </a:solidFill>
                <a:latin typeface="Arial" pitchFamily="34" charset="0"/>
              </a:rPr>
              <a:t>开始</a:t>
            </a:r>
          </a:p>
        </p:txBody>
      </p:sp>
      <p:sp>
        <p:nvSpPr>
          <p:cNvPr id="6" name="矩形 5"/>
          <p:cNvSpPr/>
          <p:nvPr/>
        </p:nvSpPr>
        <p:spPr>
          <a:xfrm>
            <a:off x="5291072" y="5290270"/>
            <a:ext cx="187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 err="1"/>
              <a:t>IR</a:t>
            </a:r>
            <a:r>
              <a:rPr lang="en-US" altLang="zh-CN" dirty="0" err="1">
                <a:sym typeface="Wingdings" panose="05000000000000000000" pitchFamily="2" charset="2"/>
              </a:rPr>
              <a:t></a:t>
            </a:r>
            <a:r>
              <a:rPr lang="en-US" altLang="zh-CN" dirty="0" err="1"/>
              <a:t>Mem</a:t>
            </a:r>
            <a:r>
              <a:rPr lang="en-US" altLang="zh-CN" dirty="0"/>
              <a:t>[PC++]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6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/>
    </p:bldLst>
  </p:timing>
</p:sld>
</file>

<file path=ppt/theme/theme1.xml><?xml version="1.0" encoding="utf-8"?>
<a:theme xmlns:a="http://schemas.openxmlformats.org/drawingml/2006/main" name="2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7200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5000"/>
          <a:buFont typeface="Wingdings" panose="05000000000000000000" pitchFamily="2" charset="2"/>
          <a:buNone/>
          <a:defRPr kumimoji="0" lang="zh-CN" sz="2400" b="1" i="0" u="sng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1014</TotalTime>
  <Words>802</Words>
  <Application>Microsoft Macintosh PowerPoint</Application>
  <PresentationFormat>全屏显示(4:3)</PresentationFormat>
  <Paragraphs>121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微软雅黑</vt:lpstr>
      <vt:lpstr>Arial</vt:lpstr>
      <vt:lpstr>Comic Sans MS</vt:lpstr>
      <vt:lpstr>Verdana</vt:lpstr>
      <vt:lpstr>Wingdings</vt:lpstr>
      <vt:lpstr>2_nordridesign</vt:lpstr>
      <vt:lpstr>1_nordridesign</vt:lpstr>
      <vt:lpstr>1_Profile</vt:lpstr>
      <vt:lpstr>PowerPoint 演示文稿</vt:lpstr>
      <vt:lpstr>准备工作</vt:lpstr>
      <vt:lpstr>指导检查教师</vt:lpstr>
      <vt:lpstr>纪律要求 </vt:lpstr>
      <vt:lpstr>成绩评定</vt:lpstr>
      <vt:lpstr>实验资源</vt:lpstr>
      <vt:lpstr>课程要求</vt:lpstr>
      <vt:lpstr>课程设计路径</vt:lpstr>
      <vt:lpstr>最简单的计算机 - 图灵机的自动化</vt:lpstr>
      <vt:lpstr>注意事项</vt:lpstr>
      <vt:lpstr>工具：Git</vt:lpstr>
      <vt:lpstr>PowerPoint 演示文稿</vt:lpstr>
    </vt:vector>
  </TitlesOfParts>
  <Company>NordriDesign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NordriDesign</dc:creator>
  <cp:keywords>ppt幻灯设计/ppt模板设计</cp:keywords>
  <dc:description>nordridesign.com</dc:description>
  <cp:lastModifiedBy>ferryman</cp:lastModifiedBy>
  <cp:revision>1202</cp:revision>
  <dcterms:created xsi:type="dcterms:W3CDTF">2009-09-14T03:13:00Z</dcterms:created>
  <dcterms:modified xsi:type="dcterms:W3CDTF">2022-04-01T05:51:00Z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